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 id="2147483671" r:id="rId2"/>
    <p:sldMasterId id="2147483672" r:id="rId3"/>
  </p:sldMasterIdLst>
  <p:notesMasterIdLst>
    <p:notesMasterId r:id="rId249"/>
  </p:notesMasterIdLst>
  <p:handoutMasterIdLst>
    <p:handoutMasterId r:id="rId250"/>
  </p:handoutMasterIdLst>
  <p:sldIdLst>
    <p:sldId id="574" r:id="rId4"/>
    <p:sldId id="317" r:id="rId5"/>
    <p:sldId id="312" r:id="rId6"/>
    <p:sldId id="259" r:id="rId7"/>
    <p:sldId id="570" r:id="rId8"/>
    <p:sldId id="313" r:id="rId9"/>
    <p:sldId id="563" r:id="rId10"/>
    <p:sldId id="260" r:id="rId11"/>
    <p:sldId id="314" r:id="rId12"/>
    <p:sldId id="571" r:id="rId13"/>
    <p:sldId id="261" r:id="rId14"/>
    <p:sldId id="315" r:id="rId15"/>
    <p:sldId id="262" r:id="rId16"/>
    <p:sldId id="316" r:id="rId17"/>
    <p:sldId id="318" r:id="rId18"/>
    <p:sldId id="319" r:id="rId19"/>
    <p:sldId id="320" r:id="rId20"/>
    <p:sldId id="321" r:id="rId21"/>
    <p:sldId id="322" r:id="rId22"/>
    <p:sldId id="323" r:id="rId23"/>
    <p:sldId id="324" r:id="rId24"/>
    <p:sldId id="326" r:id="rId25"/>
    <p:sldId id="327" r:id="rId26"/>
    <p:sldId id="514" r:id="rId27"/>
    <p:sldId id="515" r:id="rId28"/>
    <p:sldId id="516" r:id="rId29"/>
    <p:sldId id="517" r:id="rId30"/>
    <p:sldId id="518" r:id="rId31"/>
    <p:sldId id="519" r:id="rId32"/>
    <p:sldId id="520" r:id="rId33"/>
    <p:sldId id="521" r:id="rId34"/>
    <p:sldId id="522" r:id="rId35"/>
    <p:sldId id="328" r:id="rId36"/>
    <p:sldId id="329" r:id="rId37"/>
    <p:sldId id="330" r:id="rId38"/>
    <p:sldId id="331" r:id="rId39"/>
    <p:sldId id="332" r:id="rId40"/>
    <p:sldId id="337" r:id="rId41"/>
    <p:sldId id="333" r:id="rId42"/>
    <p:sldId id="334" r:id="rId43"/>
    <p:sldId id="335" r:id="rId44"/>
    <p:sldId id="336" r:id="rId45"/>
    <p:sldId id="523" r:id="rId46"/>
    <p:sldId id="572" r:id="rId47"/>
    <p:sldId id="524" r:id="rId48"/>
    <p:sldId id="525" r:id="rId49"/>
    <p:sldId id="526" r:id="rId50"/>
    <p:sldId id="527" r:id="rId51"/>
    <p:sldId id="528" r:id="rId52"/>
    <p:sldId id="529" r:id="rId53"/>
    <p:sldId id="530" r:id="rId54"/>
    <p:sldId id="531" r:id="rId55"/>
    <p:sldId id="532" r:id="rId56"/>
    <p:sldId id="533" r:id="rId57"/>
    <p:sldId id="534" r:id="rId58"/>
    <p:sldId id="338" r:id="rId59"/>
    <p:sldId id="339" r:id="rId60"/>
    <p:sldId id="340" r:id="rId61"/>
    <p:sldId id="341" r:id="rId62"/>
    <p:sldId id="342" r:id="rId63"/>
    <p:sldId id="343" r:id="rId64"/>
    <p:sldId id="344" r:id="rId65"/>
    <p:sldId id="535" r:id="rId66"/>
    <p:sldId id="536" r:id="rId67"/>
    <p:sldId id="537" r:id="rId68"/>
    <p:sldId id="538" r:id="rId69"/>
    <p:sldId id="539" r:id="rId70"/>
    <p:sldId id="540" r:id="rId71"/>
    <p:sldId id="541" r:id="rId72"/>
    <p:sldId id="542" r:id="rId73"/>
    <p:sldId id="543" r:id="rId74"/>
    <p:sldId id="544" r:id="rId75"/>
    <p:sldId id="545" r:id="rId76"/>
    <p:sldId id="546" r:id="rId77"/>
    <p:sldId id="564" r:id="rId78"/>
    <p:sldId id="345" r:id="rId79"/>
    <p:sldId id="346" r:id="rId80"/>
    <p:sldId id="347" r:id="rId81"/>
    <p:sldId id="348" r:id="rId82"/>
    <p:sldId id="349" r:id="rId83"/>
    <p:sldId id="350" r:id="rId84"/>
    <p:sldId id="352" r:id="rId85"/>
    <p:sldId id="573" r:id="rId86"/>
    <p:sldId id="354" r:id="rId87"/>
    <p:sldId id="351" r:id="rId88"/>
    <p:sldId id="353" r:id="rId89"/>
    <p:sldId id="355" r:id="rId90"/>
    <p:sldId id="356" r:id="rId91"/>
    <p:sldId id="357" r:id="rId92"/>
    <p:sldId id="358" r:id="rId93"/>
    <p:sldId id="359" r:id="rId94"/>
    <p:sldId id="547" r:id="rId95"/>
    <p:sldId id="361" r:id="rId96"/>
    <p:sldId id="360" r:id="rId97"/>
    <p:sldId id="548" r:id="rId98"/>
    <p:sldId id="549" r:id="rId99"/>
    <p:sldId id="550" r:id="rId100"/>
    <p:sldId id="551" r:id="rId101"/>
    <p:sldId id="552" r:id="rId102"/>
    <p:sldId id="264" r:id="rId103"/>
    <p:sldId id="363" r:id="rId104"/>
    <p:sldId id="375" r:id="rId105"/>
    <p:sldId id="364" r:id="rId106"/>
    <p:sldId id="553" r:id="rId107"/>
    <p:sldId id="554" r:id="rId108"/>
    <p:sldId id="362" r:id="rId109"/>
    <p:sldId id="555" r:id="rId110"/>
    <p:sldId id="556" r:id="rId111"/>
    <p:sldId id="557" r:id="rId112"/>
    <p:sldId id="558" r:id="rId113"/>
    <p:sldId id="559" r:id="rId114"/>
    <p:sldId id="561" r:id="rId115"/>
    <p:sldId id="365" r:id="rId116"/>
    <p:sldId id="366" r:id="rId117"/>
    <p:sldId id="367" r:id="rId118"/>
    <p:sldId id="368" r:id="rId119"/>
    <p:sldId id="369" r:id="rId120"/>
    <p:sldId id="370" r:id="rId121"/>
    <p:sldId id="371" r:id="rId122"/>
    <p:sldId id="372" r:id="rId123"/>
    <p:sldId id="376" r:id="rId124"/>
    <p:sldId id="377" r:id="rId125"/>
    <p:sldId id="378" r:id="rId126"/>
    <p:sldId id="379" r:id="rId127"/>
    <p:sldId id="380" r:id="rId128"/>
    <p:sldId id="381" r:id="rId129"/>
    <p:sldId id="382" r:id="rId130"/>
    <p:sldId id="383" r:id="rId131"/>
    <p:sldId id="384" r:id="rId132"/>
    <p:sldId id="385" r:id="rId133"/>
    <p:sldId id="386" r:id="rId134"/>
    <p:sldId id="387" r:id="rId135"/>
    <p:sldId id="565" r:id="rId136"/>
    <p:sldId id="388" r:id="rId137"/>
    <p:sldId id="389" r:id="rId138"/>
    <p:sldId id="390" r:id="rId139"/>
    <p:sldId id="392" r:id="rId140"/>
    <p:sldId id="393" r:id="rId141"/>
    <p:sldId id="394" r:id="rId142"/>
    <p:sldId id="397" r:id="rId143"/>
    <p:sldId id="398" r:id="rId144"/>
    <p:sldId id="433" r:id="rId145"/>
    <p:sldId id="434" r:id="rId146"/>
    <p:sldId id="566" r:id="rId147"/>
    <p:sldId id="399" r:id="rId148"/>
    <p:sldId id="400" r:id="rId149"/>
    <p:sldId id="405" r:id="rId150"/>
    <p:sldId id="406" r:id="rId151"/>
    <p:sldId id="407" r:id="rId152"/>
    <p:sldId id="410" r:id="rId153"/>
    <p:sldId id="408" r:id="rId154"/>
    <p:sldId id="567" r:id="rId155"/>
    <p:sldId id="412" r:id="rId156"/>
    <p:sldId id="413" r:id="rId157"/>
    <p:sldId id="414" r:id="rId158"/>
    <p:sldId id="417" r:id="rId159"/>
    <p:sldId id="416" r:id="rId160"/>
    <p:sldId id="415" r:id="rId161"/>
    <p:sldId id="418" r:id="rId162"/>
    <p:sldId id="420" r:id="rId163"/>
    <p:sldId id="419" r:id="rId164"/>
    <p:sldId id="421" r:id="rId165"/>
    <p:sldId id="422" r:id="rId166"/>
    <p:sldId id="425" r:id="rId167"/>
    <p:sldId id="424" r:id="rId168"/>
    <p:sldId id="426" r:id="rId169"/>
    <p:sldId id="427" r:id="rId170"/>
    <p:sldId id="430" r:id="rId171"/>
    <p:sldId id="423" r:id="rId172"/>
    <p:sldId id="428" r:id="rId173"/>
    <p:sldId id="429" r:id="rId174"/>
    <p:sldId id="431" r:id="rId175"/>
    <p:sldId id="432" r:id="rId176"/>
    <p:sldId id="435" r:id="rId177"/>
    <p:sldId id="437" r:id="rId178"/>
    <p:sldId id="438" r:id="rId179"/>
    <p:sldId id="439" r:id="rId180"/>
    <p:sldId id="441" r:id="rId181"/>
    <p:sldId id="443" r:id="rId182"/>
    <p:sldId id="440" r:id="rId183"/>
    <p:sldId id="444" r:id="rId184"/>
    <p:sldId id="568" r:id="rId185"/>
    <p:sldId id="446" r:id="rId186"/>
    <p:sldId id="448" r:id="rId187"/>
    <p:sldId id="449" r:id="rId188"/>
    <p:sldId id="450" r:id="rId189"/>
    <p:sldId id="459" r:id="rId190"/>
    <p:sldId id="451" r:id="rId191"/>
    <p:sldId id="452" r:id="rId192"/>
    <p:sldId id="453" r:id="rId193"/>
    <p:sldId id="455" r:id="rId194"/>
    <p:sldId id="456" r:id="rId195"/>
    <p:sldId id="458" r:id="rId196"/>
    <p:sldId id="457" r:id="rId197"/>
    <p:sldId id="454" r:id="rId198"/>
    <p:sldId id="461" r:id="rId199"/>
    <p:sldId id="463" r:id="rId200"/>
    <p:sldId id="462" r:id="rId201"/>
    <p:sldId id="464" r:id="rId202"/>
    <p:sldId id="465" r:id="rId203"/>
    <p:sldId id="466" r:id="rId204"/>
    <p:sldId id="467" r:id="rId205"/>
    <p:sldId id="468" r:id="rId206"/>
    <p:sldId id="469" r:id="rId207"/>
    <p:sldId id="470" r:id="rId208"/>
    <p:sldId id="471" r:id="rId209"/>
    <p:sldId id="472" r:id="rId210"/>
    <p:sldId id="569" r:id="rId211"/>
    <p:sldId id="474" r:id="rId212"/>
    <p:sldId id="475" r:id="rId213"/>
    <p:sldId id="476" r:id="rId214"/>
    <p:sldId id="477" r:id="rId215"/>
    <p:sldId id="479" r:id="rId216"/>
    <p:sldId id="481" r:id="rId217"/>
    <p:sldId id="507" r:id="rId218"/>
    <p:sldId id="482" r:id="rId219"/>
    <p:sldId id="483" r:id="rId220"/>
    <p:sldId id="484" r:id="rId221"/>
    <p:sldId id="485" r:id="rId222"/>
    <p:sldId id="486" r:id="rId223"/>
    <p:sldId id="487" r:id="rId224"/>
    <p:sldId id="562" r:id="rId225"/>
    <p:sldId id="491" r:id="rId226"/>
    <p:sldId id="488" r:id="rId227"/>
    <p:sldId id="489" r:id="rId228"/>
    <p:sldId id="490" r:id="rId229"/>
    <p:sldId id="494" r:id="rId230"/>
    <p:sldId id="501" r:id="rId231"/>
    <p:sldId id="492" r:id="rId232"/>
    <p:sldId id="495" r:id="rId233"/>
    <p:sldId id="496" r:id="rId234"/>
    <p:sldId id="498" r:id="rId235"/>
    <p:sldId id="499" r:id="rId236"/>
    <p:sldId id="500" r:id="rId237"/>
    <p:sldId id="502" r:id="rId238"/>
    <p:sldId id="503" r:id="rId239"/>
    <p:sldId id="504" r:id="rId240"/>
    <p:sldId id="505" r:id="rId241"/>
    <p:sldId id="506" r:id="rId242"/>
    <p:sldId id="508" r:id="rId243"/>
    <p:sldId id="509" r:id="rId244"/>
    <p:sldId id="510" r:id="rId245"/>
    <p:sldId id="511" r:id="rId246"/>
    <p:sldId id="512" r:id="rId247"/>
    <p:sldId id="513" r:id="rId248"/>
  </p:sldIdLst>
  <p:sldSz cx="9144000" cy="6858000" type="screen4x3"/>
  <p:notesSz cx="6858000" cy="9144000"/>
  <p:defaultTextStyle>
    <a:defPPr>
      <a:defRPr lang="en-US"/>
    </a:defPPr>
    <a:lvl1pPr algn="l" rtl="0" eaLnBrk="0" fontAlgn="base" hangingPunct="0">
      <a:spcBef>
        <a:spcPct val="0"/>
      </a:spcBef>
      <a:spcAft>
        <a:spcPct val="0"/>
      </a:spcAft>
      <a:defRPr sz="36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36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36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36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3600" kern="1200">
        <a:solidFill>
          <a:schemeClr val="tx1"/>
        </a:solidFill>
        <a:latin typeface="Arial" panose="020B0604020202020204" pitchFamily="34" charset="0"/>
        <a:ea typeface="+mn-ea"/>
        <a:cs typeface="+mn-cs"/>
      </a:defRPr>
    </a:lvl5pPr>
    <a:lvl6pPr marL="2286000" algn="r" defTabSz="914400" rtl="1" eaLnBrk="1" latinLnBrk="0" hangingPunct="1">
      <a:defRPr sz="3600" kern="1200">
        <a:solidFill>
          <a:schemeClr val="tx1"/>
        </a:solidFill>
        <a:latin typeface="Arial" panose="020B0604020202020204" pitchFamily="34" charset="0"/>
        <a:ea typeface="+mn-ea"/>
        <a:cs typeface="+mn-cs"/>
      </a:defRPr>
    </a:lvl6pPr>
    <a:lvl7pPr marL="2743200" algn="r" defTabSz="914400" rtl="1" eaLnBrk="1" latinLnBrk="0" hangingPunct="1">
      <a:defRPr sz="3600" kern="1200">
        <a:solidFill>
          <a:schemeClr val="tx1"/>
        </a:solidFill>
        <a:latin typeface="Arial" panose="020B0604020202020204" pitchFamily="34" charset="0"/>
        <a:ea typeface="+mn-ea"/>
        <a:cs typeface="+mn-cs"/>
      </a:defRPr>
    </a:lvl7pPr>
    <a:lvl8pPr marL="3200400" algn="r" defTabSz="914400" rtl="1" eaLnBrk="1" latinLnBrk="0" hangingPunct="1">
      <a:defRPr sz="3600" kern="1200">
        <a:solidFill>
          <a:schemeClr val="tx1"/>
        </a:solidFill>
        <a:latin typeface="Arial" panose="020B0604020202020204" pitchFamily="34" charset="0"/>
        <a:ea typeface="+mn-ea"/>
        <a:cs typeface="+mn-cs"/>
      </a:defRPr>
    </a:lvl8pPr>
    <a:lvl9pPr marL="3657600" algn="r" defTabSz="914400" rtl="1" eaLnBrk="1" latinLnBrk="0" hangingPunct="1">
      <a:defRPr sz="36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00FF"/>
    <a:srgbClr val="99FF66"/>
    <a:srgbClr val="000000"/>
    <a:srgbClr val="FF0000"/>
    <a:srgbClr val="99CCFF"/>
    <a:srgbClr val="66CC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5181" autoAdjust="0"/>
  </p:normalViewPr>
  <p:slideViewPr>
    <p:cSldViewPr>
      <p:cViewPr varScale="1">
        <p:scale>
          <a:sx n="61" d="100"/>
          <a:sy n="61" d="100"/>
        </p:scale>
        <p:origin x="66" y="2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84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slide" Target="slides/slide156.xml"/><Relationship Id="rId170" Type="http://schemas.openxmlformats.org/officeDocument/2006/relationships/slide" Target="slides/slide167.xml"/><Relationship Id="rId191" Type="http://schemas.openxmlformats.org/officeDocument/2006/relationships/slide" Target="slides/slide188.xml"/><Relationship Id="rId205" Type="http://schemas.openxmlformats.org/officeDocument/2006/relationships/slide" Target="slides/slide202.xml"/><Relationship Id="rId226" Type="http://schemas.openxmlformats.org/officeDocument/2006/relationships/slide" Target="slides/slide223.xml"/><Relationship Id="rId247" Type="http://schemas.openxmlformats.org/officeDocument/2006/relationships/slide" Target="slides/slide244.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5" Type="http://schemas.openxmlformats.org/officeDocument/2006/relationships/slide" Target="slides/slide92.xml"/><Relationship Id="rId160" Type="http://schemas.openxmlformats.org/officeDocument/2006/relationships/slide" Target="slides/slide157.xml"/><Relationship Id="rId181" Type="http://schemas.openxmlformats.org/officeDocument/2006/relationships/slide" Target="slides/slide178.xml"/><Relationship Id="rId216" Type="http://schemas.openxmlformats.org/officeDocument/2006/relationships/slide" Target="slides/slide213.xml"/><Relationship Id="rId237" Type="http://schemas.openxmlformats.org/officeDocument/2006/relationships/slide" Target="slides/slide234.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85" Type="http://schemas.openxmlformats.org/officeDocument/2006/relationships/slide" Target="slides/slide82.xml"/><Relationship Id="rId150" Type="http://schemas.openxmlformats.org/officeDocument/2006/relationships/slide" Target="slides/slide147.xml"/><Relationship Id="rId171" Type="http://schemas.openxmlformats.org/officeDocument/2006/relationships/slide" Target="slides/slide168.xml"/><Relationship Id="rId192" Type="http://schemas.openxmlformats.org/officeDocument/2006/relationships/slide" Target="slides/slide189.xml"/><Relationship Id="rId206" Type="http://schemas.openxmlformats.org/officeDocument/2006/relationships/slide" Target="slides/slide203.xml"/><Relationship Id="rId227" Type="http://schemas.openxmlformats.org/officeDocument/2006/relationships/slide" Target="slides/slide224.xml"/><Relationship Id="rId248" Type="http://schemas.openxmlformats.org/officeDocument/2006/relationships/slide" Target="slides/slide245.xml"/><Relationship Id="rId12" Type="http://schemas.openxmlformats.org/officeDocument/2006/relationships/slide" Target="slides/slide9.xml"/><Relationship Id="rId33" Type="http://schemas.openxmlformats.org/officeDocument/2006/relationships/slide" Target="slides/slide30.xml"/><Relationship Id="rId108" Type="http://schemas.openxmlformats.org/officeDocument/2006/relationships/slide" Target="slides/slide105.xml"/><Relationship Id="rId129" Type="http://schemas.openxmlformats.org/officeDocument/2006/relationships/slide" Target="slides/slide126.xml"/><Relationship Id="rId54" Type="http://schemas.openxmlformats.org/officeDocument/2006/relationships/slide" Target="slides/slide51.xml"/><Relationship Id="rId75" Type="http://schemas.openxmlformats.org/officeDocument/2006/relationships/slide" Target="slides/slide72.xml"/><Relationship Id="rId96" Type="http://schemas.openxmlformats.org/officeDocument/2006/relationships/slide" Target="slides/slide93.xml"/><Relationship Id="rId140" Type="http://schemas.openxmlformats.org/officeDocument/2006/relationships/slide" Target="slides/slide137.xml"/><Relationship Id="rId161" Type="http://schemas.openxmlformats.org/officeDocument/2006/relationships/slide" Target="slides/slide158.xml"/><Relationship Id="rId182" Type="http://schemas.openxmlformats.org/officeDocument/2006/relationships/slide" Target="slides/slide179.xml"/><Relationship Id="rId217" Type="http://schemas.openxmlformats.org/officeDocument/2006/relationships/slide" Target="slides/slide214.xml"/><Relationship Id="rId6" Type="http://schemas.openxmlformats.org/officeDocument/2006/relationships/slide" Target="slides/slide3.xml"/><Relationship Id="rId238" Type="http://schemas.openxmlformats.org/officeDocument/2006/relationships/slide" Target="slides/slide235.xml"/><Relationship Id="rId23" Type="http://schemas.openxmlformats.org/officeDocument/2006/relationships/slide" Target="slides/slide20.xml"/><Relationship Id="rId119" Type="http://schemas.openxmlformats.org/officeDocument/2006/relationships/slide" Target="slides/slide116.xml"/><Relationship Id="rId44" Type="http://schemas.openxmlformats.org/officeDocument/2006/relationships/slide" Target="slides/slide41.xml"/><Relationship Id="rId65" Type="http://schemas.openxmlformats.org/officeDocument/2006/relationships/slide" Target="slides/slide62.xml"/><Relationship Id="rId86" Type="http://schemas.openxmlformats.org/officeDocument/2006/relationships/slide" Target="slides/slide83.xml"/><Relationship Id="rId130" Type="http://schemas.openxmlformats.org/officeDocument/2006/relationships/slide" Target="slides/slide127.xml"/><Relationship Id="rId151" Type="http://schemas.openxmlformats.org/officeDocument/2006/relationships/slide" Target="slides/slide148.xml"/><Relationship Id="rId172" Type="http://schemas.openxmlformats.org/officeDocument/2006/relationships/slide" Target="slides/slide169.xml"/><Relationship Id="rId193" Type="http://schemas.openxmlformats.org/officeDocument/2006/relationships/slide" Target="slides/slide190.xml"/><Relationship Id="rId207" Type="http://schemas.openxmlformats.org/officeDocument/2006/relationships/slide" Target="slides/slide204.xml"/><Relationship Id="rId228" Type="http://schemas.openxmlformats.org/officeDocument/2006/relationships/slide" Target="slides/slide225.xml"/><Relationship Id="rId249" Type="http://schemas.openxmlformats.org/officeDocument/2006/relationships/notesMaster" Target="notesMasters/notesMaster1.xml"/><Relationship Id="rId13" Type="http://schemas.openxmlformats.org/officeDocument/2006/relationships/slide" Target="slides/slide10.xml"/><Relationship Id="rId109" Type="http://schemas.openxmlformats.org/officeDocument/2006/relationships/slide" Target="slides/slide106.xml"/><Relationship Id="rId34" Type="http://schemas.openxmlformats.org/officeDocument/2006/relationships/slide" Target="slides/slide31.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20" Type="http://schemas.openxmlformats.org/officeDocument/2006/relationships/slide" Target="slides/slide117.xml"/><Relationship Id="rId141" Type="http://schemas.openxmlformats.org/officeDocument/2006/relationships/slide" Target="slides/slide138.xml"/><Relationship Id="rId7" Type="http://schemas.openxmlformats.org/officeDocument/2006/relationships/slide" Target="slides/slide4.xml"/><Relationship Id="rId162" Type="http://schemas.openxmlformats.org/officeDocument/2006/relationships/slide" Target="slides/slide159.xml"/><Relationship Id="rId183" Type="http://schemas.openxmlformats.org/officeDocument/2006/relationships/slide" Target="slides/slide180.xml"/><Relationship Id="rId218" Type="http://schemas.openxmlformats.org/officeDocument/2006/relationships/slide" Target="slides/slide215.xml"/><Relationship Id="rId239" Type="http://schemas.openxmlformats.org/officeDocument/2006/relationships/slide" Target="slides/slide236.xml"/><Relationship Id="rId250" Type="http://schemas.openxmlformats.org/officeDocument/2006/relationships/handoutMaster" Target="handoutMasters/handoutMaster1.xml"/><Relationship Id="rId24" Type="http://schemas.openxmlformats.org/officeDocument/2006/relationships/slide" Target="slides/slide21.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31" Type="http://schemas.openxmlformats.org/officeDocument/2006/relationships/slide" Target="slides/slide128.xml"/><Relationship Id="rId152" Type="http://schemas.openxmlformats.org/officeDocument/2006/relationships/slide" Target="slides/slide149.xml"/><Relationship Id="rId173" Type="http://schemas.openxmlformats.org/officeDocument/2006/relationships/slide" Target="slides/slide170.xml"/><Relationship Id="rId194" Type="http://schemas.openxmlformats.org/officeDocument/2006/relationships/slide" Target="slides/slide191.xml"/><Relationship Id="rId208" Type="http://schemas.openxmlformats.org/officeDocument/2006/relationships/slide" Target="slides/slide205.xml"/><Relationship Id="rId229" Type="http://schemas.openxmlformats.org/officeDocument/2006/relationships/slide" Target="slides/slide226.xml"/><Relationship Id="rId240" Type="http://schemas.openxmlformats.org/officeDocument/2006/relationships/slide" Target="slides/slide237.xml"/><Relationship Id="rId14" Type="http://schemas.openxmlformats.org/officeDocument/2006/relationships/slide" Target="slides/slide11.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8" Type="http://schemas.openxmlformats.org/officeDocument/2006/relationships/slide" Target="slides/slide5.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184" Type="http://schemas.openxmlformats.org/officeDocument/2006/relationships/slide" Target="slides/slide181.xml"/><Relationship Id="rId219" Type="http://schemas.openxmlformats.org/officeDocument/2006/relationships/slide" Target="slides/slide216.xml"/><Relationship Id="rId230" Type="http://schemas.openxmlformats.org/officeDocument/2006/relationships/slide" Target="slides/slide227.xml"/><Relationship Id="rId251" Type="http://schemas.openxmlformats.org/officeDocument/2006/relationships/presProps" Target="presProps.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74" Type="http://schemas.openxmlformats.org/officeDocument/2006/relationships/slide" Target="slides/slide171.xml"/><Relationship Id="rId195" Type="http://schemas.openxmlformats.org/officeDocument/2006/relationships/slide" Target="slides/slide192.xml"/><Relationship Id="rId209" Type="http://schemas.openxmlformats.org/officeDocument/2006/relationships/slide" Target="slides/slide206.xml"/><Relationship Id="rId220" Type="http://schemas.openxmlformats.org/officeDocument/2006/relationships/slide" Target="slides/slide217.xml"/><Relationship Id="rId241" Type="http://schemas.openxmlformats.org/officeDocument/2006/relationships/slide" Target="slides/slide238.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78" Type="http://schemas.openxmlformats.org/officeDocument/2006/relationships/slide" Target="slides/slide75.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64" Type="http://schemas.openxmlformats.org/officeDocument/2006/relationships/slide" Target="slides/slide161.xml"/><Relationship Id="rId185" Type="http://schemas.openxmlformats.org/officeDocument/2006/relationships/slide" Target="slides/slide182.xml"/><Relationship Id="rId9" Type="http://schemas.openxmlformats.org/officeDocument/2006/relationships/slide" Target="slides/slide6.xml"/><Relationship Id="rId210" Type="http://schemas.openxmlformats.org/officeDocument/2006/relationships/slide" Target="slides/slide207.xml"/><Relationship Id="rId26" Type="http://schemas.openxmlformats.org/officeDocument/2006/relationships/slide" Target="slides/slide23.xml"/><Relationship Id="rId231" Type="http://schemas.openxmlformats.org/officeDocument/2006/relationships/slide" Target="slides/slide228.xml"/><Relationship Id="rId252" Type="http://schemas.openxmlformats.org/officeDocument/2006/relationships/viewProps" Target="viewProps.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75" Type="http://schemas.openxmlformats.org/officeDocument/2006/relationships/slide" Target="slides/slide172.xml"/><Relationship Id="rId196" Type="http://schemas.openxmlformats.org/officeDocument/2006/relationships/slide" Target="slides/slide193.xml"/><Relationship Id="rId200" Type="http://schemas.openxmlformats.org/officeDocument/2006/relationships/slide" Target="slides/slide197.xml"/><Relationship Id="rId16" Type="http://schemas.openxmlformats.org/officeDocument/2006/relationships/slide" Target="slides/slide13.xml"/><Relationship Id="rId221" Type="http://schemas.openxmlformats.org/officeDocument/2006/relationships/slide" Target="slides/slide218.xml"/><Relationship Id="rId242" Type="http://schemas.openxmlformats.org/officeDocument/2006/relationships/slide" Target="slides/slide239.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 Id="rId165" Type="http://schemas.openxmlformats.org/officeDocument/2006/relationships/slide" Target="slides/slide162.xml"/><Relationship Id="rId186" Type="http://schemas.openxmlformats.org/officeDocument/2006/relationships/slide" Target="slides/slide183.xml"/><Relationship Id="rId211" Type="http://schemas.openxmlformats.org/officeDocument/2006/relationships/slide" Target="slides/slide208.xml"/><Relationship Id="rId232" Type="http://schemas.openxmlformats.org/officeDocument/2006/relationships/slide" Target="slides/slide229.xml"/><Relationship Id="rId253" Type="http://schemas.openxmlformats.org/officeDocument/2006/relationships/theme" Target="theme/theme1.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 Id="rId80" Type="http://schemas.openxmlformats.org/officeDocument/2006/relationships/slide" Target="slides/slide77.xml"/><Relationship Id="rId155" Type="http://schemas.openxmlformats.org/officeDocument/2006/relationships/slide" Target="slides/slide152.xml"/><Relationship Id="rId176" Type="http://schemas.openxmlformats.org/officeDocument/2006/relationships/slide" Target="slides/slide173.xml"/><Relationship Id="rId197" Type="http://schemas.openxmlformats.org/officeDocument/2006/relationships/slide" Target="slides/slide194.xml"/><Relationship Id="rId201" Type="http://schemas.openxmlformats.org/officeDocument/2006/relationships/slide" Target="slides/slide198.xml"/><Relationship Id="rId222" Type="http://schemas.openxmlformats.org/officeDocument/2006/relationships/slide" Target="slides/slide219.xml"/><Relationship Id="rId243" Type="http://schemas.openxmlformats.org/officeDocument/2006/relationships/slide" Target="slides/slide240.xml"/><Relationship Id="rId17" Type="http://schemas.openxmlformats.org/officeDocument/2006/relationships/slide" Target="slides/slide14.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24" Type="http://schemas.openxmlformats.org/officeDocument/2006/relationships/slide" Target="slides/slide121.xml"/><Relationship Id="rId70" Type="http://schemas.openxmlformats.org/officeDocument/2006/relationships/slide" Target="slides/slide67.xml"/><Relationship Id="rId91" Type="http://schemas.openxmlformats.org/officeDocument/2006/relationships/slide" Target="slides/slide88.xml"/><Relationship Id="rId145" Type="http://schemas.openxmlformats.org/officeDocument/2006/relationships/slide" Target="slides/slide142.xml"/><Relationship Id="rId166" Type="http://schemas.openxmlformats.org/officeDocument/2006/relationships/slide" Target="slides/slide163.xml"/><Relationship Id="rId187" Type="http://schemas.openxmlformats.org/officeDocument/2006/relationships/slide" Target="slides/slide184.xml"/><Relationship Id="rId1" Type="http://schemas.openxmlformats.org/officeDocument/2006/relationships/slideMaster" Target="slideMasters/slideMaster1.xml"/><Relationship Id="rId212" Type="http://schemas.openxmlformats.org/officeDocument/2006/relationships/slide" Target="slides/slide209.xml"/><Relationship Id="rId233" Type="http://schemas.openxmlformats.org/officeDocument/2006/relationships/slide" Target="slides/slide230.xml"/><Relationship Id="rId254" Type="http://schemas.openxmlformats.org/officeDocument/2006/relationships/tableStyles" Target="tableStyles.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60" Type="http://schemas.openxmlformats.org/officeDocument/2006/relationships/slide" Target="slides/slide57.xml"/><Relationship Id="rId81" Type="http://schemas.openxmlformats.org/officeDocument/2006/relationships/slide" Target="slides/slide78.xml"/><Relationship Id="rId135" Type="http://schemas.openxmlformats.org/officeDocument/2006/relationships/slide" Target="slides/slide132.xml"/><Relationship Id="rId156" Type="http://schemas.openxmlformats.org/officeDocument/2006/relationships/slide" Target="slides/slide153.xml"/><Relationship Id="rId177" Type="http://schemas.openxmlformats.org/officeDocument/2006/relationships/slide" Target="slides/slide174.xml"/><Relationship Id="rId198" Type="http://schemas.openxmlformats.org/officeDocument/2006/relationships/slide" Target="slides/slide195.xml"/><Relationship Id="rId202" Type="http://schemas.openxmlformats.org/officeDocument/2006/relationships/slide" Target="slides/slide199.xml"/><Relationship Id="rId223" Type="http://schemas.openxmlformats.org/officeDocument/2006/relationships/slide" Target="slides/slide220.xml"/><Relationship Id="rId244" Type="http://schemas.openxmlformats.org/officeDocument/2006/relationships/slide" Target="slides/slide241.xml"/><Relationship Id="rId18" Type="http://schemas.openxmlformats.org/officeDocument/2006/relationships/slide" Target="slides/slide15.xml"/><Relationship Id="rId39" Type="http://schemas.openxmlformats.org/officeDocument/2006/relationships/slide" Target="slides/slide36.xml"/><Relationship Id="rId50" Type="http://schemas.openxmlformats.org/officeDocument/2006/relationships/slide" Target="slides/slide47.xml"/><Relationship Id="rId104" Type="http://schemas.openxmlformats.org/officeDocument/2006/relationships/slide" Target="slides/slide101.xml"/><Relationship Id="rId125" Type="http://schemas.openxmlformats.org/officeDocument/2006/relationships/slide" Target="slides/slide122.xml"/><Relationship Id="rId146" Type="http://schemas.openxmlformats.org/officeDocument/2006/relationships/slide" Target="slides/slide143.xml"/><Relationship Id="rId167" Type="http://schemas.openxmlformats.org/officeDocument/2006/relationships/slide" Target="slides/slide164.xml"/><Relationship Id="rId188" Type="http://schemas.openxmlformats.org/officeDocument/2006/relationships/slide" Target="slides/slide185.xml"/><Relationship Id="rId71" Type="http://schemas.openxmlformats.org/officeDocument/2006/relationships/slide" Target="slides/slide68.xml"/><Relationship Id="rId92" Type="http://schemas.openxmlformats.org/officeDocument/2006/relationships/slide" Target="slides/slide89.xml"/><Relationship Id="rId213" Type="http://schemas.openxmlformats.org/officeDocument/2006/relationships/slide" Target="slides/slide210.xml"/><Relationship Id="rId234" Type="http://schemas.openxmlformats.org/officeDocument/2006/relationships/slide" Target="slides/slide231.xml"/><Relationship Id="rId2" Type="http://schemas.openxmlformats.org/officeDocument/2006/relationships/slideMaster" Target="slideMasters/slideMaster2.xml"/><Relationship Id="rId29" Type="http://schemas.openxmlformats.org/officeDocument/2006/relationships/slide" Target="slides/slide26.xml"/><Relationship Id="rId40" Type="http://schemas.openxmlformats.org/officeDocument/2006/relationships/slide" Target="slides/slide37.xml"/><Relationship Id="rId115" Type="http://schemas.openxmlformats.org/officeDocument/2006/relationships/slide" Target="slides/slide112.xml"/><Relationship Id="rId136" Type="http://schemas.openxmlformats.org/officeDocument/2006/relationships/slide" Target="slides/slide133.xml"/><Relationship Id="rId157" Type="http://schemas.openxmlformats.org/officeDocument/2006/relationships/slide" Target="slides/slide154.xml"/><Relationship Id="rId178" Type="http://schemas.openxmlformats.org/officeDocument/2006/relationships/slide" Target="slides/slide175.xml"/><Relationship Id="rId61" Type="http://schemas.openxmlformats.org/officeDocument/2006/relationships/slide" Target="slides/slide58.xml"/><Relationship Id="rId82" Type="http://schemas.openxmlformats.org/officeDocument/2006/relationships/slide" Target="slides/slide79.xml"/><Relationship Id="rId199" Type="http://schemas.openxmlformats.org/officeDocument/2006/relationships/slide" Target="slides/slide196.xml"/><Relationship Id="rId203" Type="http://schemas.openxmlformats.org/officeDocument/2006/relationships/slide" Target="slides/slide200.xml"/><Relationship Id="rId19" Type="http://schemas.openxmlformats.org/officeDocument/2006/relationships/slide" Target="slides/slide16.xml"/><Relationship Id="rId224" Type="http://schemas.openxmlformats.org/officeDocument/2006/relationships/slide" Target="slides/slide221.xml"/><Relationship Id="rId245" Type="http://schemas.openxmlformats.org/officeDocument/2006/relationships/slide" Target="slides/slide242.xml"/><Relationship Id="rId30" Type="http://schemas.openxmlformats.org/officeDocument/2006/relationships/slide" Target="slides/slide2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slide" Target="slides/slide16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189" Type="http://schemas.openxmlformats.org/officeDocument/2006/relationships/slide" Target="slides/slide186.xml"/><Relationship Id="rId3" Type="http://schemas.openxmlformats.org/officeDocument/2006/relationships/slideMaster" Target="slideMasters/slideMaster3.xml"/><Relationship Id="rId214" Type="http://schemas.openxmlformats.org/officeDocument/2006/relationships/slide" Target="slides/slide211.xml"/><Relationship Id="rId235" Type="http://schemas.openxmlformats.org/officeDocument/2006/relationships/slide" Target="slides/slide232.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179" Type="http://schemas.openxmlformats.org/officeDocument/2006/relationships/slide" Target="slides/slide176.xml"/><Relationship Id="rId190" Type="http://schemas.openxmlformats.org/officeDocument/2006/relationships/slide" Target="slides/slide187.xml"/><Relationship Id="rId204" Type="http://schemas.openxmlformats.org/officeDocument/2006/relationships/slide" Target="slides/slide201.xml"/><Relationship Id="rId225" Type="http://schemas.openxmlformats.org/officeDocument/2006/relationships/slide" Target="slides/slide222.xml"/><Relationship Id="rId246" Type="http://schemas.openxmlformats.org/officeDocument/2006/relationships/slide" Target="slides/slide243.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94" Type="http://schemas.openxmlformats.org/officeDocument/2006/relationships/slide" Target="slides/slide91.xml"/><Relationship Id="rId148" Type="http://schemas.openxmlformats.org/officeDocument/2006/relationships/slide" Target="slides/slide145.xml"/><Relationship Id="rId169" Type="http://schemas.openxmlformats.org/officeDocument/2006/relationships/slide" Target="slides/slide166.xml"/><Relationship Id="rId4" Type="http://schemas.openxmlformats.org/officeDocument/2006/relationships/slide" Target="slides/slide1.xml"/><Relationship Id="rId180" Type="http://schemas.openxmlformats.org/officeDocument/2006/relationships/slide" Target="slides/slide177.xml"/><Relationship Id="rId215" Type="http://schemas.openxmlformats.org/officeDocument/2006/relationships/slide" Target="slides/slide212.xml"/><Relationship Id="rId236" Type="http://schemas.openxmlformats.org/officeDocument/2006/relationships/slide" Target="slides/slide23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5.wmf"/><Relationship Id="rId1" Type="http://schemas.openxmlformats.org/officeDocument/2006/relationships/image" Target="../media/image1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cs typeface="Times New Roman" panose="02020603050405020304" pitchFamily="18" charset="0"/>
              </a:defRPr>
            </a:lvl1pPr>
          </a:lstStyle>
          <a:p>
            <a:r>
              <a:rPr lang="en-US"/>
              <a:t>حسابداری شعب</a:t>
            </a:r>
          </a:p>
        </p:txBody>
      </p:sp>
      <p:sp>
        <p:nvSpPr>
          <p:cNvPr id="747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defRPr>
            </a:lvl1pPr>
          </a:lstStyle>
          <a:p>
            <a:endParaRPr lang="en-US"/>
          </a:p>
        </p:txBody>
      </p:sp>
      <p:sp>
        <p:nvSpPr>
          <p:cNvPr id="747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cs typeface="Times New Roman" panose="02020603050405020304" pitchFamily="18" charset="0"/>
              </a:defRPr>
            </a:lvl1pPr>
          </a:lstStyle>
          <a:p>
            <a:r>
              <a:rPr lang="en-US"/>
              <a:t>دانشگاه پیام نور</a:t>
            </a:r>
          </a:p>
        </p:txBody>
      </p:sp>
      <p:sp>
        <p:nvSpPr>
          <p:cNvPr id="747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cs typeface="Times New Roman" panose="02020603050405020304" pitchFamily="18" charset="0"/>
              </a:defRPr>
            </a:lvl1pPr>
          </a:lstStyle>
          <a:p>
            <a:fld id="{484E1F83-9993-44EF-8C27-67B049504807}" type="slidenum">
              <a:rPr lang="ar-SA"/>
              <a:pPr/>
              <a:t>‹#›</a:t>
            </a:fld>
            <a:endParaRPr lang="en-US">
              <a:cs typeface="+mn-cs"/>
            </a:endParaRPr>
          </a:p>
        </p:txBody>
      </p:sp>
    </p:spTree>
    <p:extLst>
      <p:ext uri="{BB962C8B-B14F-4D97-AF65-F5344CB8AC3E}">
        <p14:creationId xmlns:p14="http://schemas.microsoft.com/office/powerpoint/2010/main" val="3956167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cs typeface="Times New Roman" panose="02020603050405020304" pitchFamily="18" charset="0"/>
              </a:defRPr>
            </a:lvl1pPr>
          </a:lstStyle>
          <a:p>
            <a:r>
              <a:rPr lang="en-US"/>
              <a:t>حسابداری شعب</a:t>
            </a:r>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defRPr>
            </a:lvl1pPr>
          </a:lstStyle>
          <a:p>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cs typeface="Times New Roman" panose="02020603050405020304" pitchFamily="18" charset="0"/>
              </a:defRPr>
            </a:lvl1pPr>
          </a:lstStyle>
          <a:p>
            <a:r>
              <a:rPr lang="en-US"/>
              <a:t>دانشگاه پیام نور</a:t>
            </a:r>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cs typeface="Times New Roman" panose="02020603050405020304" pitchFamily="18" charset="0"/>
              </a:defRPr>
            </a:lvl1pPr>
          </a:lstStyle>
          <a:p>
            <a:fld id="{E1180FC2-DF2D-46FE-BCDA-A4EFA848A83E}" type="slidenum">
              <a:rPr lang="ar-SA"/>
              <a:pPr/>
              <a:t>‹#›</a:t>
            </a:fld>
            <a:endParaRPr lang="en-US">
              <a:cs typeface="+mn-cs"/>
            </a:endParaRPr>
          </a:p>
        </p:txBody>
      </p:sp>
    </p:spTree>
    <p:extLst>
      <p:ext uri="{BB962C8B-B14F-4D97-AF65-F5344CB8AC3E}">
        <p14:creationId xmlns:p14="http://schemas.microsoft.com/office/powerpoint/2010/main" val="281037833"/>
      </p:ext>
    </p:extLst>
  </p:cSld>
  <p:clrMap bg1="lt1" tx1="dk1" bg2="lt2" tx2="dk2" accent1="accent1" accent2="accent2" accent3="accent3" accent4="accent4" accent5="accent5" accent6="accent6" hlink="hlink" folHlink="folHlink"/>
  <p:hf dt="0"/>
  <p:notesStyle>
    <a:lvl1pPr algn="r" rtl="1" fontAlgn="base">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1pPr>
    <a:lvl2pPr marL="457200" algn="r" rtl="1" fontAlgn="base">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2pPr>
    <a:lvl3pPr marL="914400" algn="r" rtl="1" fontAlgn="base">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3pPr>
    <a:lvl4pPr marL="1371600" algn="r" rtl="1" fontAlgn="base">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4pPr>
    <a:lvl5pPr marL="1828800" algn="r" rtl="1" fontAlgn="base">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637909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126741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65504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516491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4167118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79670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788858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7057934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949595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170793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126784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5281803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29248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28874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3540604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445442" name="Rectangle 2"/>
          <p:cNvSpPr>
            <a:spLocks noGrp="1" noRot="1" noChangeAspect="1" noChangeArrowheads="1" noTextEdit="1"/>
          </p:cNvSpPr>
          <p:nvPr>
            <p:ph type="sldImg"/>
          </p:nvPr>
        </p:nvSpPr>
        <p:spPr>
          <a:ln/>
        </p:spPr>
      </p:sp>
      <p:sp>
        <p:nvSpPr>
          <p:cNvPr id="44544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6346326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549890" name="Rectangle 2"/>
          <p:cNvSpPr>
            <a:spLocks noGrp="1" noRot="1" noChangeAspect="1" noChangeArrowheads="1" noTextEdit="1"/>
          </p:cNvSpPr>
          <p:nvPr>
            <p:ph type="sldImg"/>
          </p:nvPr>
        </p:nvSpPr>
        <p:spPr>
          <a:ln/>
        </p:spPr>
      </p:sp>
      <p:sp>
        <p:nvSpPr>
          <p:cNvPr id="54989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960156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447490" name="Rectangle 2"/>
          <p:cNvSpPr>
            <a:spLocks noGrp="1" noRot="1" noChangeAspect="1" noChangeArrowheads="1" noTextEdit="1"/>
          </p:cNvSpPr>
          <p:nvPr>
            <p:ph type="sldImg"/>
          </p:nvPr>
        </p:nvSpPr>
        <p:spPr>
          <a:ln/>
        </p:spPr>
      </p:sp>
      <p:sp>
        <p:nvSpPr>
          <p:cNvPr id="44749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6240855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449538" name="Rectangle 2"/>
          <p:cNvSpPr>
            <a:spLocks noGrp="1" noRot="1" noChangeAspect="1" noChangeArrowheads="1" noTextEdit="1"/>
          </p:cNvSpPr>
          <p:nvPr>
            <p:ph type="sldImg"/>
          </p:nvPr>
        </p:nvSpPr>
        <p:spPr>
          <a:ln/>
        </p:spPr>
      </p:sp>
      <p:sp>
        <p:nvSpPr>
          <p:cNvPr id="44953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460026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451586" name="Rectangle 2"/>
          <p:cNvSpPr>
            <a:spLocks noGrp="1" noRot="1" noChangeAspect="1" noChangeArrowheads="1" noTextEdit="1"/>
          </p:cNvSpPr>
          <p:nvPr>
            <p:ph type="sldImg"/>
          </p:nvPr>
        </p:nvSpPr>
        <p:spPr>
          <a:ln/>
        </p:spPr>
      </p:sp>
      <p:sp>
        <p:nvSpPr>
          <p:cNvPr id="45158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3450005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453634" name="Rectangle 2"/>
          <p:cNvSpPr>
            <a:spLocks noGrp="1" noRot="1" noChangeAspect="1" noChangeArrowheads="1" noTextEdit="1"/>
          </p:cNvSpPr>
          <p:nvPr>
            <p:ph type="sldImg"/>
          </p:nvPr>
        </p:nvSpPr>
        <p:spPr>
          <a:ln/>
        </p:spPr>
      </p:sp>
      <p:sp>
        <p:nvSpPr>
          <p:cNvPr id="45363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389257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455682" name="Rectangle 2"/>
          <p:cNvSpPr>
            <a:spLocks noGrp="1" noRot="1" noChangeAspect="1" noChangeArrowheads="1" noTextEdit="1"/>
          </p:cNvSpPr>
          <p:nvPr>
            <p:ph type="sldImg"/>
          </p:nvPr>
        </p:nvSpPr>
        <p:spPr>
          <a:ln/>
        </p:spPr>
      </p:sp>
      <p:sp>
        <p:nvSpPr>
          <p:cNvPr id="45568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984522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6853559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457730" name="Rectangle 2"/>
          <p:cNvSpPr>
            <a:spLocks noGrp="1" noRot="1" noChangeAspect="1" noChangeArrowheads="1" noTextEdit="1"/>
          </p:cNvSpPr>
          <p:nvPr>
            <p:ph type="sldImg"/>
          </p:nvPr>
        </p:nvSpPr>
        <p:spPr>
          <a:ln/>
        </p:spPr>
      </p:sp>
      <p:sp>
        <p:nvSpPr>
          <p:cNvPr id="45773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6898432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8284349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461826" name="Rectangle 2"/>
          <p:cNvSpPr>
            <a:spLocks noGrp="1" noRot="1" noChangeAspect="1" noChangeArrowheads="1" noTextEdit="1"/>
          </p:cNvSpPr>
          <p:nvPr>
            <p:ph type="sldImg"/>
          </p:nvPr>
        </p:nvSpPr>
        <p:spPr>
          <a:ln/>
        </p:spPr>
      </p:sp>
      <p:sp>
        <p:nvSpPr>
          <p:cNvPr id="46182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7069939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463874" name="Rectangle 2"/>
          <p:cNvSpPr>
            <a:spLocks noGrp="1" noRot="1" noChangeAspect="1" noChangeArrowheads="1" noTextEdit="1"/>
          </p:cNvSpPr>
          <p:nvPr>
            <p:ph type="sldImg"/>
          </p:nvPr>
        </p:nvSpPr>
        <p:spPr>
          <a:ln/>
        </p:spPr>
      </p:sp>
      <p:sp>
        <p:nvSpPr>
          <p:cNvPr id="46387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8592472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465922" name="Rectangle 2"/>
          <p:cNvSpPr>
            <a:spLocks noGrp="1" noRot="1" noChangeAspect="1" noChangeArrowheads="1" noTextEdit="1"/>
          </p:cNvSpPr>
          <p:nvPr>
            <p:ph type="sldImg"/>
          </p:nvPr>
        </p:nvSpPr>
        <p:spPr>
          <a:ln/>
        </p:spPr>
      </p:sp>
      <p:sp>
        <p:nvSpPr>
          <p:cNvPr id="46592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3331656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467970" name="Rectangle 2"/>
          <p:cNvSpPr>
            <a:spLocks noGrp="1" noRot="1" noChangeAspect="1" noChangeArrowheads="1" noTextEdit="1"/>
          </p:cNvSpPr>
          <p:nvPr>
            <p:ph type="sldImg"/>
          </p:nvPr>
        </p:nvSpPr>
        <p:spPr>
          <a:ln/>
        </p:spPr>
      </p:sp>
      <p:sp>
        <p:nvSpPr>
          <p:cNvPr id="46797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3122478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2586731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9072729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7287954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008124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1232961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4085210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40324980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9295473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470018" name="Rectangle 2"/>
          <p:cNvSpPr>
            <a:spLocks noGrp="1" noRot="1" noChangeAspect="1" noChangeArrowheads="1" noTextEdit="1"/>
          </p:cNvSpPr>
          <p:nvPr>
            <p:ph type="sldImg"/>
          </p:nvPr>
        </p:nvSpPr>
        <p:spPr>
          <a:ln/>
        </p:spPr>
      </p:sp>
      <p:sp>
        <p:nvSpPr>
          <p:cNvPr id="47001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6475444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472066" name="Rectangle 2"/>
          <p:cNvSpPr>
            <a:spLocks noGrp="1" noRot="1" noChangeAspect="1" noChangeArrowheads="1" noTextEdit="1"/>
          </p:cNvSpPr>
          <p:nvPr>
            <p:ph type="sldImg"/>
          </p:nvPr>
        </p:nvSpPr>
        <p:spPr>
          <a:ln/>
        </p:spPr>
      </p:sp>
      <p:sp>
        <p:nvSpPr>
          <p:cNvPr id="47206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613810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474114" name="Rectangle 2"/>
          <p:cNvSpPr>
            <a:spLocks noGrp="1" noRot="1" noChangeAspect="1" noChangeArrowheads="1" noTextEdit="1"/>
          </p:cNvSpPr>
          <p:nvPr>
            <p:ph type="sldImg"/>
          </p:nvPr>
        </p:nvSpPr>
        <p:spPr>
          <a:ln/>
        </p:spPr>
      </p:sp>
      <p:sp>
        <p:nvSpPr>
          <p:cNvPr id="47411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5452161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476162" name="Rectangle 2"/>
          <p:cNvSpPr>
            <a:spLocks noGrp="1" noRot="1" noChangeAspect="1" noChangeArrowheads="1" noTextEdit="1"/>
          </p:cNvSpPr>
          <p:nvPr>
            <p:ph type="sldImg"/>
          </p:nvPr>
        </p:nvSpPr>
        <p:spPr>
          <a:ln/>
        </p:spPr>
      </p:sp>
      <p:sp>
        <p:nvSpPr>
          <p:cNvPr id="47616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3992349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478210" name="Rectangle 2"/>
          <p:cNvSpPr>
            <a:spLocks noGrp="1" noRot="1" noChangeAspect="1" noChangeArrowheads="1" noTextEdit="1"/>
          </p:cNvSpPr>
          <p:nvPr>
            <p:ph type="sldImg"/>
          </p:nvPr>
        </p:nvSpPr>
        <p:spPr>
          <a:ln/>
        </p:spPr>
      </p:sp>
      <p:sp>
        <p:nvSpPr>
          <p:cNvPr id="47821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8304769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480258" name="Rectangle 2"/>
          <p:cNvSpPr>
            <a:spLocks noGrp="1" noRot="1" noChangeAspect="1" noChangeArrowheads="1" noTextEdit="1"/>
          </p:cNvSpPr>
          <p:nvPr>
            <p:ph type="sldImg"/>
          </p:nvPr>
        </p:nvSpPr>
        <p:spPr>
          <a:ln/>
        </p:spPr>
      </p:sp>
      <p:sp>
        <p:nvSpPr>
          <p:cNvPr id="48025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2577524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482306" name="Rectangle 2"/>
          <p:cNvSpPr>
            <a:spLocks noGrp="1" noRot="1" noChangeAspect="1" noChangeArrowheads="1" noTextEdit="1"/>
          </p:cNvSpPr>
          <p:nvPr>
            <p:ph type="sldImg"/>
          </p:nvPr>
        </p:nvSpPr>
        <p:spPr>
          <a:ln/>
        </p:spPr>
      </p:sp>
      <p:sp>
        <p:nvSpPr>
          <p:cNvPr id="48230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142490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6530219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484354" name="Rectangle 2"/>
          <p:cNvSpPr>
            <a:spLocks noGrp="1" noRot="1" noChangeAspect="1" noChangeArrowheads="1" noTextEdit="1"/>
          </p:cNvSpPr>
          <p:nvPr>
            <p:ph type="sldImg"/>
          </p:nvPr>
        </p:nvSpPr>
        <p:spPr>
          <a:ln/>
        </p:spPr>
      </p:sp>
      <p:sp>
        <p:nvSpPr>
          <p:cNvPr id="48435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1546041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486402" name="Rectangle 2"/>
          <p:cNvSpPr>
            <a:spLocks noGrp="1" noRot="1" noChangeAspect="1" noChangeArrowheads="1" noTextEdit="1"/>
          </p:cNvSpPr>
          <p:nvPr>
            <p:ph type="sldImg"/>
          </p:nvPr>
        </p:nvSpPr>
        <p:spPr>
          <a:ln/>
        </p:spPr>
      </p:sp>
      <p:sp>
        <p:nvSpPr>
          <p:cNvPr id="48640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0207321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488450" name="Rectangle 2"/>
          <p:cNvSpPr>
            <a:spLocks noGrp="1" noRot="1" noChangeAspect="1" noChangeArrowheads="1" noTextEdit="1"/>
          </p:cNvSpPr>
          <p:nvPr>
            <p:ph type="sldImg"/>
          </p:nvPr>
        </p:nvSpPr>
        <p:spPr>
          <a:ln/>
        </p:spPr>
      </p:sp>
      <p:sp>
        <p:nvSpPr>
          <p:cNvPr id="48845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602759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490498" name="Rectangle 2"/>
          <p:cNvSpPr>
            <a:spLocks noGrp="1" noRot="1" noChangeAspect="1" noChangeArrowheads="1" noTextEdit="1"/>
          </p:cNvSpPr>
          <p:nvPr>
            <p:ph type="sldImg"/>
          </p:nvPr>
        </p:nvSpPr>
        <p:spPr>
          <a:ln/>
        </p:spPr>
      </p:sp>
      <p:sp>
        <p:nvSpPr>
          <p:cNvPr id="49049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8411686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492546" name="Rectangle 2"/>
          <p:cNvSpPr>
            <a:spLocks noGrp="1" noRot="1" noChangeAspect="1" noChangeArrowheads="1" noTextEdit="1"/>
          </p:cNvSpPr>
          <p:nvPr>
            <p:ph type="sldImg"/>
          </p:nvPr>
        </p:nvSpPr>
        <p:spPr>
          <a:ln/>
        </p:spPr>
      </p:sp>
      <p:sp>
        <p:nvSpPr>
          <p:cNvPr id="49254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5259726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5327022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1198784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4996925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6125941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306550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99428797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42287465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32319561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551938" name="Rectangle 2"/>
          <p:cNvSpPr>
            <a:spLocks noGrp="1" noRot="1" noChangeAspect="1" noChangeArrowheads="1" noTextEdit="1"/>
          </p:cNvSpPr>
          <p:nvPr>
            <p:ph type="sldImg"/>
          </p:nvPr>
        </p:nvSpPr>
        <p:spPr>
          <a:ln/>
        </p:spPr>
      </p:sp>
      <p:sp>
        <p:nvSpPr>
          <p:cNvPr id="55193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68265392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85070720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82622922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29728868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901198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76146016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7070382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170454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8788676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13194862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494594" name="Rectangle 2"/>
          <p:cNvSpPr>
            <a:spLocks noGrp="1" noRot="1" noChangeAspect="1" noChangeArrowheads="1" noTextEdit="1"/>
          </p:cNvSpPr>
          <p:nvPr>
            <p:ph type="sldImg"/>
          </p:nvPr>
        </p:nvSpPr>
        <p:spPr>
          <a:ln/>
        </p:spPr>
      </p:sp>
      <p:sp>
        <p:nvSpPr>
          <p:cNvPr id="49459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11013463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99914615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69455289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496642" name="Rectangle 2"/>
          <p:cNvSpPr>
            <a:spLocks noGrp="1" noRot="1" noChangeAspect="1" noChangeArrowheads="1" noTextEdit="1"/>
          </p:cNvSpPr>
          <p:nvPr>
            <p:ph type="sldImg"/>
          </p:nvPr>
        </p:nvSpPr>
        <p:spPr>
          <a:ln/>
        </p:spPr>
      </p:sp>
      <p:sp>
        <p:nvSpPr>
          <p:cNvPr id="49664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16068176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498690" name="Rectangle 2"/>
          <p:cNvSpPr>
            <a:spLocks noGrp="1" noRot="1" noChangeAspect="1" noChangeArrowheads="1" noTextEdit="1"/>
          </p:cNvSpPr>
          <p:nvPr>
            <p:ph type="sldImg"/>
          </p:nvPr>
        </p:nvSpPr>
        <p:spPr>
          <a:ln/>
        </p:spPr>
      </p:sp>
      <p:sp>
        <p:nvSpPr>
          <p:cNvPr id="49869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78922042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500738" name="Rectangle 2"/>
          <p:cNvSpPr>
            <a:spLocks noGrp="1" noRot="1" noChangeAspect="1" noChangeArrowheads="1" noTextEdit="1"/>
          </p:cNvSpPr>
          <p:nvPr>
            <p:ph type="sldImg"/>
          </p:nvPr>
        </p:nvSpPr>
        <p:spPr>
          <a:ln/>
        </p:spPr>
      </p:sp>
      <p:sp>
        <p:nvSpPr>
          <p:cNvPr id="50073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60293447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502786" name="Rectangle 2"/>
          <p:cNvSpPr>
            <a:spLocks noGrp="1" noRot="1" noChangeAspect="1" noChangeArrowheads="1" noTextEdit="1"/>
          </p:cNvSpPr>
          <p:nvPr>
            <p:ph type="sldImg"/>
          </p:nvPr>
        </p:nvSpPr>
        <p:spPr>
          <a:ln/>
        </p:spPr>
      </p:sp>
      <p:sp>
        <p:nvSpPr>
          <p:cNvPr id="50278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5640850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504834" name="Rectangle 2"/>
          <p:cNvSpPr>
            <a:spLocks noGrp="1" noRot="1" noChangeAspect="1" noChangeArrowheads="1" noTextEdit="1"/>
          </p:cNvSpPr>
          <p:nvPr>
            <p:ph type="sldImg"/>
          </p:nvPr>
        </p:nvSpPr>
        <p:spPr>
          <a:ln/>
        </p:spPr>
      </p:sp>
      <p:sp>
        <p:nvSpPr>
          <p:cNvPr id="50483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5350729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556709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20077453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49909608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69990012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68819769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85521396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55912132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265218" name="Rectangle 2"/>
          <p:cNvSpPr>
            <a:spLocks noGrp="1" noRot="1" noChangeAspect="1" noChangeArrowheads="1" noTextEdit="1"/>
          </p:cNvSpPr>
          <p:nvPr>
            <p:ph type="sldImg"/>
          </p:nvPr>
        </p:nvSpPr>
        <p:spPr>
          <a:ln/>
        </p:spPr>
      </p:sp>
      <p:sp>
        <p:nvSpPr>
          <p:cNvPr id="26521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43596300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96623701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406572755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6252125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870105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47940898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288770" name="Rectangle 2"/>
          <p:cNvSpPr>
            <a:spLocks noGrp="1" noRot="1" noChangeAspect="1" noChangeArrowheads="1" noTextEdit="1"/>
          </p:cNvSpPr>
          <p:nvPr>
            <p:ph type="sldImg"/>
          </p:nvPr>
        </p:nvSpPr>
        <p:spPr>
          <a:ln/>
        </p:spPr>
      </p:sp>
      <p:sp>
        <p:nvSpPr>
          <p:cNvPr id="28877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03231877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حسابداری شعب</a:t>
            </a:r>
          </a:p>
        </p:txBody>
      </p:sp>
      <p:sp>
        <p:nvSpPr>
          <p:cNvPr id="5" name="Rectangle 6"/>
          <p:cNvSpPr>
            <a:spLocks noGrp="1" noChangeArrowheads="1"/>
          </p:cNvSpPr>
          <p:nvPr>
            <p:ph type="ftr" sz="quarter" idx="4"/>
          </p:nvPr>
        </p:nvSpPr>
        <p:spPr>
          <a:ln/>
        </p:spPr>
        <p:txBody>
          <a:bodyPr/>
          <a:lstStyle/>
          <a:p>
            <a:r>
              <a:rPr lang="en-US"/>
              <a:t>دانشگاه پیام نور</a:t>
            </a:r>
          </a:p>
        </p:txBody>
      </p:sp>
      <p:sp>
        <p:nvSpPr>
          <p:cNvPr id="369666" name="Rectangle 2"/>
          <p:cNvSpPr>
            <a:spLocks noGrp="1" noRot="1" noChangeAspect="1" noChangeArrowheads="1" noTextEdit="1"/>
          </p:cNvSpPr>
          <p:nvPr>
            <p:ph type="sldImg"/>
          </p:nvPr>
        </p:nvSpPr>
        <p:spPr>
          <a:ln/>
        </p:spPr>
      </p:sp>
      <p:sp>
        <p:nvSpPr>
          <p:cNvPr id="3696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143282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27363" name="Rectangle 3"/>
          <p:cNvSpPr>
            <a:spLocks noChangeArrowheads="1"/>
          </p:cNvSpPr>
          <p:nvPr userDrawn="1"/>
        </p:nvSpPr>
        <p:spPr bwMode="auto">
          <a:xfrm>
            <a:off x="1098550" y="1181100"/>
            <a:ext cx="7580313" cy="14859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nvGrpSpPr>
          <p:cNvPr id="527364" name="Group 4"/>
          <p:cNvGrpSpPr>
            <a:grpSpLocks/>
          </p:cNvGrpSpPr>
          <p:nvPr userDrawn="1"/>
        </p:nvGrpSpPr>
        <p:grpSpPr bwMode="auto">
          <a:xfrm>
            <a:off x="0" y="68263"/>
            <a:ext cx="990600" cy="6713537"/>
            <a:chOff x="0" y="43"/>
            <a:chExt cx="624" cy="4229"/>
          </a:xfrm>
        </p:grpSpPr>
        <p:sp>
          <p:nvSpPr>
            <p:cNvPr id="527365" name="Line 5"/>
            <p:cNvSpPr>
              <a:spLocks noChangeShapeType="1"/>
            </p:cNvSpPr>
            <p:nvPr userDrawn="1"/>
          </p:nvSpPr>
          <p:spPr bwMode="auto">
            <a:xfrm>
              <a:off x="0" y="4203"/>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366" name="Line 6"/>
            <p:cNvSpPr>
              <a:spLocks noChangeShapeType="1"/>
            </p:cNvSpPr>
            <p:nvPr userDrawn="1"/>
          </p:nvSpPr>
          <p:spPr bwMode="auto">
            <a:xfrm>
              <a:off x="0" y="4239"/>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367" name="Line 7"/>
            <p:cNvSpPr>
              <a:spLocks noChangeShapeType="1"/>
            </p:cNvSpPr>
            <p:nvPr userDrawn="1"/>
          </p:nvSpPr>
          <p:spPr bwMode="auto">
            <a:xfrm>
              <a:off x="0" y="4272"/>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368" name="Line 8"/>
            <p:cNvSpPr>
              <a:spLocks noChangeShapeType="1"/>
            </p:cNvSpPr>
            <p:nvPr userDrawn="1"/>
          </p:nvSpPr>
          <p:spPr bwMode="auto">
            <a:xfrm>
              <a:off x="0" y="4113"/>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369" name="Line 9"/>
            <p:cNvSpPr>
              <a:spLocks noChangeShapeType="1"/>
            </p:cNvSpPr>
            <p:nvPr userDrawn="1"/>
          </p:nvSpPr>
          <p:spPr bwMode="auto">
            <a:xfrm>
              <a:off x="0" y="4065"/>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370" name="Line 10"/>
            <p:cNvSpPr>
              <a:spLocks noChangeShapeType="1"/>
            </p:cNvSpPr>
            <p:nvPr userDrawn="1"/>
          </p:nvSpPr>
          <p:spPr bwMode="auto">
            <a:xfrm>
              <a:off x="0" y="4158"/>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371" name="Line 11"/>
            <p:cNvSpPr>
              <a:spLocks noChangeShapeType="1"/>
            </p:cNvSpPr>
            <p:nvPr userDrawn="1"/>
          </p:nvSpPr>
          <p:spPr bwMode="auto">
            <a:xfrm>
              <a:off x="0" y="3666"/>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372" name="Line 12"/>
            <p:cNvSpPr>
              <a:spLocks noChangeShapeType="1"/>
            </p:cNvSpPr>
            <p:nvPr userDrawn="1"/>
          </p:nvSpPr>
          <p:spPr bwMode="auto">
            <a:xfrm>
              <a:off x="0" y="3639"/>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373" name="Line 13"/>
            <p:cNvSpPr>
              <a:spLocks noChangeShapeType="1"/>
            </p:cNvSpPr>
            <p:nvPr userDrawn="1"/>
          </p:nvSpPr>
          <p:spPr bwMode="auto">
            <a:xfrm>
              <a:off x="0" y="4020"/>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374" name="Line 14"/>
            <p:cNvSpPr>
              <a:spLocks noChangeShapeType="1"/>
            </p:cNvSpPr>
            <p:nvPr userDrawn="1"/>
          </p:nvSpPr>
          <p:spPr bwMode="auto">
            <a:xfrm>
              <a:off x="0" y="3894"/>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375" name="Line 15"/>
            <p:cNvSpPr>
              <a:spLocks noChangeShapeType="1"/>
            </p:cNvSpPr>
            <p:nvPr userDrawn="1"/>
          </p:nvSpPr>
          <p:spPr bwMode="auto">
            <a:xfrm>
              <a:off x="0" y="3813"/>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376" name="Line 16"/>
            <p:cNvSpPr>
              <a:spLocks noChangeShapeType="1"/>
            </p:cNvSpPr>
            <p:nvPr userDrawn="1"/>
          </p:nvSpPr>
          <p:spPr bwMode="auto">
            <a:xfrm>
              <a:off x="0" y="3999"/>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377" name="Line 17"/>
            <p:cNvSpPr>
              <a:spLocks noChangeShapeType="1"/>
            </p:cNvSpPr>
            <p:nvPr userDrawn="1"/>
          </p:nvSpPr>
          <p:spPr bwMode="auto">
            <a:xfrm>
              <a:off x="0" y="3687"/>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378" name="Line 18"/>
            <p:cNvSpPr>
              <a:spLocks noChangeShapeType="1"/>
            </p:cNvSpPr>
            <p:nvPr userDrawn="1"/>
          </p:nvSpPr>
          <p:spPr bwMode="auto">
            <a:xfrm>
              <a:off x="0" y="3741"/>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379" name="Line 19"/>
            <p:cNvSpPr>
              <a:spLocks noChangeShapeType="1"/>
            </p:cNvSpPr>
            <p:nvPr userDrawn="1"/>
          </p:nvSpPr>
          <p:spPr bwMode="auto">
            <a:xfrm>
              <a:off x="0" y="3939"/>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380" name="Line 20"/>
            <p:cNvSpPr>
              <a:spLocks noChangeShapeType="1"/>
            </p:cNvSpPr>
            <p:nvPr userDrawn="1"/>
          </p:nvSpPr>
          <p:spPr bwMode="auto">
            <a:xfrm>
              <a:off x="0" y="3918"/>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381" name="Line 21"/>
            <p:cNvSpPr>
              <a:spLocks noChangeShapeType="1"/>
            </p:cNvSpPr>
            <p:nvPr userDrawn="1"/>
          </p:nvSpPr>
          <p:spPr bwMode="auto">
            <a:xfrm>
              <a:off x="0" y="3510"/>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382" name="Line 22"/>
            <p:cNvSpPr>
              <a:spLocks noChangeShapeType="1"/>
            </p:cNvSpPr>
            <p:nvPr userDrawn="1"/>
          </p:nvSpPr>
          <p:spPr bwMode="auto">
            <a:xfrm>
              <a:off x="0" y="3546"/>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383" name="Line 23"/>
            <p:cNvSpPr>
              <a:spLocks noChangeShapeType="1"/>
            </p:cNvSpPr>
            <p:nvPr userDrawn="1"/>
          </p:nvSpPr>
          <p:spPr bwMode="auto">
            <a:xfrm>
              <a:off x="0" y="3579"/>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384" name="Line 24"/>
            <p:cNvSpPr>
              <a:spLocks noChangeShapeType="1"/>
            </p:cNvSpPr>
            <p:nvPr userDrawn="1"/>
          </p:nvSpPr>
          <p:spPr bwMode="auto">
            <a:xfrm>
              <a:off x="0" y="3420"/>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385" name="Line 25"/>
            <p:cNvSpPr>
              <a:spLocks noChangeShapeType="1"/>
            </p:cNvSpPr>
            <p:nvPr userDrawn="1"/>
          </p:nvSpPr>
          <p:spPr bwMode="auto">
            <a:xfrm>
              <a:off x="0" y="3372"/>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386" name="Line 26"/>
            <p:cNvSpPr>
              <a:spLocks noChangeShapeType="1"/>
            </p:cNvSpPr>
            <p:nvPr userDrawn="1"/>
          </p:nvSpPr>
          <p:spPr bwMode="auto">
            <a:xfrm>
              <a:off x="0" y="3465"/>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387" name="Line 27"/>
            <p:cNvSpPr>
              <a:spLocks noChangeShapeType="1"/>
            </p:cNvSpPr>
            <p:nvPr userDrawn="1"/>
          </p:nvSpPr>
          <p:spPr bwMode="auto">
            <a:xfrm>
              <a:off x="0" y="2973"/>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388" name="Line 28"/>
            <p:cNvSpPr>
              <a:spLocks noChangeShapeType="1"/>
            </p:cNvSpPr>
            <p:nvPr userDrawn="1"/>
          </p:nvSpPr>
          <p:spPr bwMode="auto">
            <a:xfrm>
              <a:off x="0" y="2946"/>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389" name="Line 29"/>
            <p:cNvSpPr>
              <a:spLocks noChangeShapeType="1"/>
            </p:cNvSpPr>
            <p:nvPr userDrawn="1"/>
          </p:nvSpPr>
          <p:spPr bwMode="auto">
            <a:xfrm>
              <a:off x="0" y="3327"/>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390" name="Line 30"/>
            <p:cNvSpPr>
              <a:spLocks noChangeShapeType="1"/>
            </p:cNvSpPr>
            <p:nvPr userDrawn="1"/>
          </p:nvSpPr>
          <p:spPr bwMode="auto">
            <a:xfrm>
              <a:off x="0" y="3201"/>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391" name="Line 31"/>
            <p:cNvSpPr>
              <a:spLocks noChangeShapeType="1"/>
            </p:cNvSpPr>
            <p:nvPr userDrawn="1"/>
          </p:nvSpPr>
          <p:spPr bwMode="auto">
            <a:xfrm>
              <a:off x="0" y="3120"/>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392" name="Line 32"/>
            <p:cNvSpPr>
              <a:spLocks noChangeShapeType="1"/>
            </p:cNvSpPr>
            <p:nvPr userDrawn="1"/>
          </p:nvSpPr>
          <p:spPr bwMode="auto">
            <a:xfrm>
              <a:off x="0" y="3306"/>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393" name="Line 33"/>
            <p:cNvSpPr>
              <a:spLocks noChangeShapeType="1"/>
            </p:cNvSpPr>
            <p:nvPr userDrawn="1"/>
          </p:nvSpPr>
          <p:spPr bwMode="auto">
            <a:xfrm>
              <a:off x="0" y="2994"/>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394" name="Line 34"/>
            <p:cNvSpPr>
              <a:spLocks noChangeShapeType="1"/>
            </p:cNvSpPr>
            <p:nvPr userDrawn="1"/>
          </p:nvSpPr>
          <p:spPr bwMode="auto">
            <a:xfrm>
              <a:off x="0" y="3048"/>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395" name="Line 35"/>
            <p:cNvSpPr>
              <a:spLocks noChangeShapeType="1"/>
            </p:cNvSpPr>
            <p:nvPr userDrawn="1"/>
          </p:nvSpPr>
          <p:spPr bwMode="auto">
            <a:xfrm>
              <a:off x="0" y="3246"/>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396" name="Line 36"/>
            <p:cNvSpPr>
              <a:spLocks noChangeShapeType="1"/>
            </p:cNvSpPr>
            <p:nvPr userDrawn="1"/>
          </p:nvSpPr>
          <p:spPr bwMode="auto">
            <a:xfrm>
              <a:off x="0" y="3225"/>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397" name="Line 37"/>
            <p:cNvSpPr>
              <a:spLocks noChangeShapeType="1"/>
            </p:cNvSpPr>
            <p:nvPr userDrawn="1"/>
          </p:nvSpPr>
          <p:spPr bwMode="auto">
            <a:xfrm>
              <a:off x="0" y="2831"/>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398" name="Line 38"/>
            <p:cNvSpPr>
              <a:spLocks noChangeShapeType="1"/>
            </p:cNvSpPr>
            <p:nvPr userDrawn="1"/>
          </p:nvSpPr>
          <p:spPr bwMode="auto">
            <a:xfrm>
              <a:off x="0" y="2750"/>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399" name="Line 39"/>
            <p:cNvSpPr>
              <a:spLocks noChangeShapeType="1"/>
            </p:cNvSpPr>
            <p:nvPr userDrawn="1"/>
          </p:nvSpPr>
          <p:spPr bwMode="auto">
            <a:xfrm>
              <a:off x="0" y="2678"/>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400" name="Line 40"/>
            <p:cNvSpPr>
              <a:spLocks noChangeShapeType="1"/>
            </p:cNvSpPr>
            <p:nvPr userDrawn="1"/>
          </p:nvSpPr>
          <p:spPr bwMode="auto">
            <a:xfrm>
              <a:off x="0" y="2876"/>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401" name="Line 41"/>
            <p:cNvSpPr>
              <a:spLocks noChangeShapeType="1"/>
            </p:cNvSpPr>
            <p:nvPr userDrawn="1"/>
          </p:nvSpPr>
          <p:spPr bwMode="auto">
            <a:xfrm>
              <a:off x="0" y="2855"/>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402" name="Line 42"/>
            <p:cNvSpPr>
              <a:spLocks noChangeShapeType="1"/>
            </p:cNvSpPr>
            <p:nvPr userDrawn="1"/>
          </p:nvSpPr>
          <p:spPr bwMode="auto">
            <a:xfrm>
              <a:off x="0" y="2554"/>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403" name="Line 43"/>
            <p:cNvSpPr>
              <a:spLocks noChangeShapeType="1"/>
            </p:cNvSpPr>
            <p:nvPr userDrawn="1"/>
          </p:nvSpPr>
          <p:spPr bwMode="auto">
            <a:xfrm>
              <a:off x="0" y="2590"/>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404" name="Line 44"/>
            <p:cNvSpPr>
              <a:spLocks noChangeShapeType="1"/>
            </p:cNvSpPr>
            <p:nvPr userDrawn="1"/>
          </p:nvSpPr>
          <p:spPr bwMode="auto">
            <a:xfrm>
              <a:off x="0" y="2623"/>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405" name="Line 45"/>
            <p:cNvSpPr>
              <a:spLocks noChangeShapeType="1"/>
            </p:cNvSpPr>
            <p:nvPr userDrawn="1"/>
          </p:nvSpPr>
          <p:spPr bwMode="auto">
            <a:xfrm>
              <a:off x="0" y="2464"/>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406" name="Line 46"/>
            <p:cNvSpPr>
              <a:spLocks noChangeShapeType="1"/>
            </p:cNvSpPr>
            <p:nvPr userDrawn="1"/>
          </p:nvSpPr>
          <p:spPr bwMode="auto">
            <a:xfrm>
              <a:off x="0" y="2416"/>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407" name="Line 47"/>
            <p:cNvSpPr>
              <a:spLocks noChangeShapeType="1"/>
            </p:cNvSpPr>
            <p:nvPr userDrawn="1"/>
          </p:nvSpPr>
          <p:spPr bwMode="auto">
            <a:xfrm>
              <a:off x="0" y="2509"/>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408" name="Line 48"/>
            <p:cNvSpPr>
              <a:spLocks noChangeShapeType="1"/>
            </p:cNvSpPr>
            <p:nvPr userDrawn="1"/>
          </p:nvSpPr>
          <p:spPr bwMode="auto">
            <a:xfrm>
              <a:off x="0" y="2371"/>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409" name="Line 49"/>
            <p:cNvSpPr>
              <a:spLocks noChangeShapeType="1"/>
            </p:cNvSpPr>
            <p:nvPr userDrawn="1"/>
          </p:nvSpPr>
          <p:spPr bwMode="auto">
            <a:xfrm>
              <a:off x="0" y="2245"/>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410" name="Line 50"/>
            <p:cNvSpPr>
              <a:spLocks noChangeShapeType="1"/>
            </p:cNvSpPr>
            <p:nvPr userDrawn="1"/>
          </p:nvSpPr>
          <p:spPr bwMode="auto">
            <a:xfrm>
              <a:off x="0" y="2350"/>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411" name="Line 51"/>
            <p:cNvSpPr>
              <a:spLocks noChangeShapeType="1"/>
            </p:cNvSpPr>
            <p:nvPr userDrawn="1"/>
          </p:nvSpPr>
          <p:spPr bwMode="auto">
            <a:xfrm>
              <a:off x="0" y="2290"/>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412" name="Line 52"/>
            <p:cNvSpPr>
              <a:spLocks noChangeShapeType="1"/>
            </p:cNvSpPr>
            <p:nvPr userDrawn="1"/>
          </p:nvSpPr>
          <p:spPr bwMode="auto">
            <a:xfrm>
              <a:off x="0" y="2269"/>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413" name="Line 53"/>
            <p:cNvSpPr>
              <a:spLocks noChangeShapeType="1"/>
            </p:cNvSpPr>
            <p:nvPr userDrawn="1"/>
          </p:nvSpPr>
          <p:spPr bwMode="auto">
            <a:xfrm>
              <a:off x="0" y="2130"/>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414" name="Line 54"/>
            <p:cNvSpPr>
              <a:spLocks noChangeShapeType="1"/>
            </p:cNvSpPr>
            <p:nvPr userDrawn="1"/>
          </p:nvSpPr>
          <p:spPr bwMode="auto">
            <a:xfrm>
              <a:off x="0" y="2166"/>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415" name="Line 55"/>
            <p:cNvSpPr>
              <a:spLocks noChangeShapeType="1"/>
            </p:cNvSpPr>
            <p:nvPr userDrawn="1"/>
          </p:nvSpPr>
          <p:spPr bwMode="auto">
            <a:xfrm>
              <a:off x="0" y="2199"/>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416" name="Line 56"/>
            <p:cNvSpPr>
              <a:spLocks noChangeShapeType="1"/>
            </p:cNvSpPr>
            <p:nvPr userDrawn="1"/>
          </p:nvSpPr>
          <p:spPr bwMode="auto">
            <a:xfrm>
              <a:off x="0" y="2040"/>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417" name="Line 57"/>
            <p:cNvSpPr>
              <a:spLocks noChangeShapeType="1"/>
            </p:cNvSpPr>
            <p:nvPr userDrawn="1"/>
          </p:nvSpPr>
          <p:spPr bwMode="auto">
            <a:xfrm>
              <a:off x="0" y="1992"/>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418" name="Line 58"/>
            <p:cNvSpPr>
              <a:spLocks noChangeShapeType="1"/>
            </p:cNvSpPr>
            <p:nvPr userDrawn="1"/>
          </p:nvSpPr>
          <p:spPr bwMode="auto">
            <a:xfrm>
              <a:off x="0" y="2085"/>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419" name="Line 59"/>
            <p:cNvSpPr>
              <a:spLocks noChangeShapeType="1"/>
            </p:cNvSpPr>
            <p:nvPr userDrawn="1"/>
          </p:nvSpPr>
          <p:spPr bwMode="auto">
            <a:xfrm>
              <a:off x="0" y="1593"/>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420" name="Line 60"/>
            <p:cNvSpPr>
              <a:spLocks noChangeShapeType="1"/>
            </p:cNvSpPr>
            <p:nvPr userDrawn="1"/>
          </p:nvSpPr>
          <p:spPr bwMode="auto">
            <a:xfrm>
              <a:off x="0" y="1566"/>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421" name="Line 61"/>
            <p:cNvSpPr>
              <a:spLocks noChangeShapeType="1"/>
            </p:cNvSpPr>
            <p:nvPr userDrawn="1"/>
          </p:nvSpPr>
          <p:spPr bwMode="auto">
            <a:xfrm>
              <a:off x="0" y="1947"/>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422" name="Line 62"/>
            <p:cNvSpPr>
              <a:spLocks noChangeShapeType="1"/>
            </p:cNvSpPr>
            <p:nvPr userDrawn="1"/>
          </p:nvSpPr>
          <p:spPr bwMode="auto">
            <a:xfrm>
              <a:off x="0" y="1821"/>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423" name="Line 63"/>
            <p:cNvSpPr>
              <a:spLocks noChangeShapeType="1"/>
            </p:cNvSpPr>
            <p:nvPr userDrawn="1"/>
          </p:nvSpPr>
          <p:spPr bwMode="auto">
            <a:xfrm>
              <a:off x="0" y="1740"/>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424" name="Line 64"/>
            <p:cNvSpPr>
              <a:spLocks noChangeShapeType="1"/>
            </p:cNvSpPr>
            <p:nvPr userDrawn="1"/>
          </p:nvSpPr>
          <p:spPr bwMode="auto">
            <a:xfrm>
              <a:off x="0" y="1926"/>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425" name="Line 65"/>
            <p:cNvSpPr>
              <a:spLocks noChangeShapeType="1"/>
            </p:cNvSpPr>
            <p:nvPr userDrawn="1"/>
          </p:nvSpPr>
          <p:spPr bwMode="auto">
            <a:xfrm>
              <a:off x="0" y="1614"/>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426" name="Line 66"/>
            <p:cNvSpPr>
              <a:spLocks noChangeShapeType="1"/>
            </p:cNvSpPr>
            <p:nvPr userDrawn="1"/>
          </p:nvSpPr>
          <p:spPr bwMode="auto">
            <a:xfrm>
              <a:off x="0" y="1668"/>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427" name="Line 67"/>
            <p:cNvSpPr>
              <a:spLocks noChangeShapeType="1"/>
            </p:cNvSpPr>
            <p:nvPr userDrawn="1"/>
          </p:nvSpPr>
          <p:spPr bwMode="auto">
            <a:xfrm>
              <a:off x="0" y="1866"/>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428" name="Line 68"/>
            <p:cNvSpPr>
              <a:spLocks noChangeShapeType="1"/>
            </p:cNvSpPr>
            <p:nvPr userDrawn="1"/>
          </p:nvSpPr>
          <p:spPr bwMode="auto">
            <a:xfrm>
              <a:off x="0" y="1845"/>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429" name="Line 69"/>
            <p:cNvSpPr>
              <a:spLocks noChangeShapeType="1"/>
            </p:cNvSpPr>
            <p:nvPr userDrawn="1"/>
          </p:nvSpPr>
          <p:spPr bwMode="auto">
            <a:xfrm>
              <a:off x="0" y="1437"/>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430" name="Line 70"/>
            <p:cNvSpPr>
              <a:spLocks noChangeShapeType="1"/>
            </p:cNvSpPr>
            <p:nvPr userDrawn="1"/>
          </p:nvSpPr>
          <p:spPr bwMode="auto">
            <a:xfrm>
              <a:off x="0" y="1473"/>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431" name="Line 71"/>
            <p:cNvSpPr>
              <a:spLocks noChangeShapeType="1"/>
            </p:cNvSpPr>
            <p:nvPr userDrawn="1"/>
          </p:nvSpPr>
          <p:spPr bwMode="auto">
            <a:xfrm>
              <a:off x="0" y="1506"/>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432" name="Line 72"/>
            <p:cNvSpPr>
              <a:spLocks noChangeShapeType="1"/>
            </p:cNvSpPr>
            <p:nvPr userDrawn="1"/>
          </p:nvSpPr>
          <p:spPr bwMode="auto">
            <a:xfrm>
              <a:off x="0" y="1347"/>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433" name="Line 73"/>
            <p:cNvSpPr>
              <a:spLocks noChangeShapeType="1"/>
            </p:cNvSpPr>
            <p:nvPr userDrawn="1"/>
          </p:nvSpPr>
          <p:spPr bwMode="auto">
            <a:xfrm>
              <a:off x="0" y="1392"/>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434" name="Line 74"/>
            <p:cNvSpPr>
              <a:spLocks noChangeShapeType="1"/>
            </p:cNvSpPr>
            <p:nvPr userDrawn="1"/>
          </p:nvSpPr>
          <p:spPr bwMode="auto">
            <a:xfrm>
              <a:off x="0" y="1016"/>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435" name="Line 75"/>
            <p:cNvSpPr>
              <a:spLocks noChangeShapeType="1"/>
            </p:cNvSpPr>
            <p:nvPr userDrawn="1"/>
          </p:nvSpPr>
          <p:spPr bwMode="auto">
            <a:xfrm>
              <a:off x="0" y="989"/>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436" name="Line 76"/>
            <p:cNvSpPr>
              <a:spLocks noChangeShapeType="1"/>
            </p:cNvSpPr>
            <p:nvPr userDrawn="1"/>
          </p:nvSpPr>
          <p:spPr bwMode="auto">
            <a:xfrm>
              <a:off x="0" y="1244"/>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437" name="Line 77"/>
            <p:cNvSpPr>
              <a:spLocks noChangeShapeType="1"/>
            </p:cNvSpPr>
            <p:nvPr userDrawn="1"/>
          </p:nvSpPr>
          <p:spPr bwMode="auto">
            <a:xfrm>
              <a:off x="0" y="1163"/>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438" name="Line 78"/>
            <p:cNvSpPr>
              <a:spLocks noChangeShapeType="1"/>
            </p:cNvSpPr>
            <p:nvPr userDrawn="1"/>
          </p:nvSpPr>
          <p:spPr bwMode="auto">
            <a:xfrm>
              <a:off x="0" y="1037"/>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439" name="Line 79"/>
            <p:cNvSpPr>
              <a:spLocks noChangeShapeType="1"/>
            </p:cNvSpPr>
            <p:nvPr userDrawn="1"/>
          </p:nvSpPr>
          <p:spPr bwMode="auto">
            <a:xfrm>
              <a:off x="0" y="1091"/>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440" name="Line 80"/>
            <p:cNvSpPr>
              <a:spLocks noChangeShapeType="1"/>
            </p:cNvSpPr>
            <p:nvPr userDrawn="1"/>
          </p:nvSpPr>
          <p:spPr bwMode="auto">
            <a:xfrm>
              <a:off x="0" y="1289"/>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441" name="Line 81"/>
            <p:cNvSpPr>
              <a:spLocks noChangeShapeType="1"/>
            </p:cNvSpPr>
            <p:nvPr userDrawn="1"/>
          </p:nvSpPr>
          <p:spPr bwMode="auto">
            <a:xfrm>
              <a:off x="0" y="1268"/>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442" name="Line 82"/>
            <p:cNvSpPr>
              <a:spLocks noChangeShapeType="1"/>
            </p:cNvSpPr>
            <p:nvPr userDrawn="1"/>
          </p:nvSpPr>
          <p:spPr bwMode="auto">
            <a:xfrm>
              <a:off x="0" y="860"/>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443" name="Line 83"/>
            <p:cNvSpPr>
              <a:spLocks noChangeShapeType="1"/>
            </p:cNvSpPr>
            <p:nvPr userDrawn="1"/>
          </p:nvSpPr>
          <p:spPr bwMode="auto">
            <a:xfrm>
              <a:off x="0" y="896"/>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444" name="Line 84"/>
            <p:cNvSpPr>
              <a:spLocks noChangeShapeType="1"/>
            </p:cNvSpPr>
            <p:nvPr userDrawn="1"/>
          </p:nvSpPr>
          <p:spPr bwMode="auto">
            <a:xfrm>
              <a:off x="0" y="929"/>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445" name="Line 85"/>
            <p:cNvSpPr>
              <a:spLocks noChangeShapeType="1"/>
            </p:cNvSpPr>
            <p:nvPr userDrawn="1"/>
          </p:nvSpPr>
          <p:spPr bwMode="auto">
            <a:xfrm>
              <a:off x="0" y="770"/>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446" name="Line 86"/>
            <p:cNvSpPr>
              <a:spLocks noChangeShapeType="1"/>
            </p:cNvSpPr>
            <p:nvPr userDrawn="1"/>
          </p:nvSpPr>
          <p:spPr bwMode="auto">
            <a:xfrm>
              <a:off x="0" y="815"/>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447" name="Line 87"/>
            <p:cNvSpPr>
              <a:spLocks noChangeShapeType="1"/>
            </p:cNvSpPr>
            <p:nvPr userDrawn="1"/>
          </p:nvSpPr>
          <p:spPr bwMode="auto">
            <a:xfrm>
              <a:off x="0" y="718"/>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448" name="Line 88"/>
            <p:cNvSpPr>
              <a:spLocks noChangeShapeType="1"/>
            </p:cNvSpPr>
            <p:nvPr userDrawn="1"/>
          </p:nvSpPr>
          <p:spPr bwMode="auto">
            <a:xfrm>
              <a:off x="0" y="646"/>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449" name="Line 89"/>
            <p:cNvSpPr>
              <a:spLocks noChangeShapeType="1"/>
            </p:cNvSpPr>
            <p:nvPr userDrawn="1"/>
          </p:nvSpPr>
          <p:spPr bwMode="auto">
            <a:xfrm>
              <a:off x="0" y="522"/>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450" name="Line 90"/>
            <p:cNvSpPr>
              <a:spLocks noChangeShapeType="1"/>
            </p:cNvSpPr>
            <p:nvPr userDrawn="1"/>
          </p:nvSpPr>
          <p:spPr bwMode="auto">
            <a:xfrm>
              <a:off x="0" y="558"/>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451" name="Line 91"/>
            <p:cNvSpPr>
              <a:spLocks noChangeShapeType="1"/>
            </p:cNvSpPr>
            <p:nvPr userDrawn="1"/>
          </p:nvSpPr>
          <p:spPr bwMode="auto">
            <a:xfrm>
              <a:off x="0" y="591"/>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452" name="Line 92"/>
            <p:cNvSpPr>
              <a:spLocks noChangeShapeType="1"/>
            </p:cNvSpPr>
            <p:nvPr userDrawn="1"/>
          </p:nvSpPr>
          <p:spPr bwMode="auto">
            <a:xfrm>
              <a:off x="0" y="432"/>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453" name="Line 93"/>
            <p:cNvSpPr>
              <a:spLocks noChangeShapeType="1"/>
            </p:cNvSpPr>
            <p:nvPr userDrawn="1"/>
          </p:nvSpPr>
          <p:spPr bwMode="auto">
            <a:xfrm>
              <a:off x="0" y="384"/>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454" name="Line 94"/>
            <p:cNvSpPr>
              <a:spLocks noChangeShapeType="1"/>
            </p:cNvSpPr>
            <p:nvPr userDrawn="1"/>
          </p:nvSpPr>
          <p:spPr bwMode="auto">
            <a:xfrm>
              <a:off x="0" y="477"/>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455" name="Line 95"/>
            <p:cNvSpPr>
              <a:spLocks noChangeShapeType="1"/>
            </p:cNvSpPr>
            <p:nvPr userDrawn="1"/>
          </p:nvSpPr>
          <p:spPr bwMode="auto">
            <a:xfrm>
              <a:off x="0" y="339"/>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456" name="Line 96"/>
            <p:cNvSpPr>
              <a:spLocks noChangeShapeType="1"/>
            </p:cNvSpPr>
            <p:nvPr userDrawn="1"/>
          </p:nvSpPr>
          <p:spPr bwMode="auto">
            <a:xfrm>
              <a:off x="0" y="318"/>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457" name="Line 97"/>
            <p:cNvSpPr>
              <a:spLocks noChangeShapeType="1"/>
            </p:cNvSpPr>
            <p:nvPr userDrawn="1"/>
          </p:nvSpPr>
          <p:spPr bwMode="auto">
            <a:xfrm>
              <a:off x="0" y="258"/>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458" name="Line 98"/>
            <p:cNvSpPr>
              <a:spLocks noChangeShapeType="1"/>
            </p:cNvSpPr>
            <p:nvPr userDrawn="1"/>
          </p:nvSpPr>
          <p:spPr bwMode="auto">
            <a:xfrm>
              <a:off x="0" y="70"/>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459" name="Line 99"/>
            <p:cNvSpPr>
              <a:spLocks noChangeShapeType="1"/>
            </p:cNvSpPr>
            <p:nvPr userDrawn="1"/>
          </p:nvSpPr>
          <p:spPr bwMode="auto">
            <a:xfrm>
              <a:off x="0" y="43"/>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460" name="Line 100"/>
            <p:cNvSpPr>
              <a:spLocks noChangeShapeType="1"/>
            </p:cNvSpPr>
            <p:nvPr userDrawn="1"/>
          </p:nvSpPr>
          <p:spPr bwMode="auto">
            <a:xfrm>
              <a:off x="0" y="91"/>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461" name="Line 101"/>
            <p:cNvSpPr>
              <a:spLocks noChangeShapeType="1"/>
            </p:cNvSpPr>
            <p:nvPr userDrawn="1"/>
          </p:nvSpPr>
          <p:spPr bwMode="auto">
            <a:xfrm>
              <a:off x="0" y="145"/>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7462" name="Line 102"/>
            <p:cNvSpPr>
              <a:spLocks noChangeShapeType="1"/>
            </p:cNvSpPr>
            <p:nvPr userDrawn="1"/>
          </p:nvSpPr>
          <p:spPr bwMode="auto">
            <a:xfrm>
              <a:off x="0" y="202"/>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sp>
        <p:nvSpPr>
          <p:cNvPr id="527466" name="Rectangle 106"/>
          <p:cNvSpPr>
            <a:spLocks noGrp="1" noChangeArrowheads="1"/>
          </p:cNvSpPr>
          <p:nvPr>
            <p:ph type="ctrTitle"/>
          </p:nvPr>
        </p:nvSpPr>
        <p:spPr>
          <a:xfrm>
            <a:off x="1169988" y="1443038"/>
            <a:ext cx="7380287" cy="1012825"/>
          </a:xfrm>
        </p:spPr>
        <p:txBody>
          <a:bodyPr/>
          <a:lstStyle>
            <a:lvl1pPr>
              <a:defRPr/>
            </a:lvl1pPr>
          </a:lstStyle>
          <a:p>
            <a:pPr lvl="0"/>
            <a:r>
              <a:rPr lang="en-US" noProof="0" smtClean="0"/>
              <a:t>Click to edit Master title style</a:t>
            </a:r>
          </a:p>
        </p:txBody>
      </p:sp>
      <p:sp>
        <p:nvSpPr>
          <p:cNvPr id="527467" name="Rectangle 107"/>
          <p:cNvSpPr>
            <a:spLocks noGrp="1" noChangeArrowheads="1"/>
          </p:cNvSpPr>
          <p:nvPr>
            <p:ph type="subTitle" idx="1"/>
          </p:nvPr>
        </p:nvSpPr>
        <p:spPr>
          <a:xfrm>
            <a:off x="1566863" y="2693988"/>
            <a:ext cx="6662737" cy="2994025"/>
          </a:xfrm>
        </p:spPr>
        <p:txBody>
          <a:bodyPr/>
          <a:lstStyle>
            <a:lvl1pPr marL="0" indent="0" algn="ctr">
              <a:buFont typeface="Wingdings" panose="05000000000000000000" pitchFamily="2" charset="2"/>
              <a:buNone/>
              <a:defRPr/>
            </a:lvl1pPr>
          </a:lstStyle>
          <a:p>
            <a:pPr lvl="0"/>
            <a:r>
              <a:rPr lang="en-US" noProof="0" smtClean="0"/>
              <a:t>Click to edit Master subtitle style</a:t>
            </a:r>
          </a:p>
        </p:txBody>
      </p:sp>
      <p:sp>
        <p:nvSpPr>
          <p:cNvPr id="527468" name="Rectangle 108"/>
          <p:cNvSpPr>
            <a:spLocks noChangeArrowheads="1"/>
          </p:cNvSpPr>
          <p:nvPr/>
        </p:nvSpPr>
        <p:spPr bwMode="auto">
          <a:xfrm>
            <a:off x="3017838" y="2514600"/>
            <a:ext cx="5662612" cy="7778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fa-IR" sz="2400">
              <a:latin typeface="Times New Roman" panose="02020603050405020304" pitchFamily="18" charset="0"/>
            </a:endParaRPr>
          </a:p>
        </p:txBody>
      </p:sp>
      <p:sp>
        <p:nvSpPr>
          <p:cNvPr id="527469" name="Rectangle 109"/>
          <p:cNvSpPr>
            <a:spLocks noChangeArrowheads="1"/>
          </p:cNvSpPr>
          <p:nvPr/>
        </p:nvSpPr>
        <p:spPr bwMode="auto">
          <a:xfrm>
            <a:off x="1098550" y="1258888"/>
            <a:ext cx="5662613" cy="77787"/>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fa-IR" sz="2400">
              <a:latin typeface="Times New Roman" panose="02020603050405020304" pitchFamily="18" charset="0"/>
            </a:endParaRPr>
          </a:p>
        </p:txBody>
      </p:sp>
      <p:pic>
        <p:nvPicPr>
          <p:cNvPr id="527470" name="Picture 110" descr="Picture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29600" y="0"/>
            <a:ext cx="884238" cy="1219200"/>
          </a:xfrm>
          <a:prstGeom prst="rect">
            <a:avLst/>
          </a:prstGeom>
          <a:noFill/>
          <a:extLst>
            <a:ext uri="{909E8E84-426E-40DD-AFC4-6F175D3DCCD1}">
              <a14:hiddenFill xmlns:a14="http://schemas.microsoft.com/office/drawing/2010/main">
                <a:solidFill>
                  <a:srgbClr val="FFFFFF"/>
                </a:solidFill>
              </a14:hiddenFill>
            </a:ext>
          </a:extLst>
        </p:spPr>
      </p:pic>
      <p:sp>
        <p:nvSpPr>
          <p:cNvPr id="107" name="Rectangle 106"/>
          <p:cNvSpPr/>
          <p:nvPr userDrawn="1"/>
        </p:nvSpPr>
        <p:spPr>
          <a:xfrm>
            <a:off x="-228600" y="15007"/>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527469"/>
                                        </p:tgtEl>
                                        <p:attrNameLst>
                                          <p:attrName>style.visibility</p:attrName>
                                        </p:attrNameLst>
                                      </p:cBhvr>
                                      <p:to>
                                        <p:strVal val="visible"/>
                                      </p:to>
                                    </p:set>
                                    <p:animEffect transition="in" filter="slide(fromLeft)">
                                      <p:cBhvr>
                                        <p:cTn id="7" dur="500"/>
                                        <p:tgtEl>
                                          <p:spTgt spid="527469"/>
                                        </p:tgtEl>
                                      </p:cBhvr>
                                    </p:animEffect>
                                  </p:childTnLst>
                                </p:cTn>
                              </p:par>
                            </p:childTnLst>
                          </p:cTn>
                        </p:par>
                        <p:par>
                          <p:cTn id="8" fill="hold" nodeType="afterGroup">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527468"/>
                                        </p:tgtEl>
                                        <p:attrNameLst>
                                          <p:attrName>style.visibility</p:attrName>
                                        </p:attrNameLst>
                                      </p:cBhvr>
                                      <p:to>
                                        <p:strVal val="visible"/>
                                      </p:to>
                                    </p:set>
                                    <p:animEffect transition="in" filter="slide(fromRight)">
                                      <p:cBhvr>
                                        <p:cTn id="11" dur="500"/>
                                        <p:tgtEl>
                                          <p:spTgt spid="527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7468" grpId="0" animBg="1" autoUpdateAnimBg="0"/>
      <p:bldP spid="527469" grpId="0" animBg="1"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7C6C63C-A4B4-4EFB-AC64-D4D4E1B92D5B}" type="slidenum">
              <a:rPr lang="ar-SA"/>
              <a:pPr/>
              <a:t>‹#›</a:t>
            </a:fld>
            <a:endParaRPr lang="en-US"/>
          </a:p>
        </p:txBody>
      </p:sp>
    </p:spTree>
    <p:extLst>
      <p:ext uri="{BB962C8B-B14F-4D97-AF65-F5344CB8AC3E}">
        <p14:creationId xmlns:p14="http://schemas.microsoft.com/office/powerpoint/2010/main" val="2990870597"/>
      </p:ext>
    </p:extLst>
  </p:cSld>
  <p:clrMapOvr>
    <a:masterClrMapping/>
  </p:clrMapOvr>
  <p:transition>
    <p:zoom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8625" y="609600"/>
            <a:ext cx="1989138" cy="54864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09625" y="609600"/>
            <a:ext cx="5816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B5BD05-2D81-4079-A5A2-C7778775EBC1}" type="slidenum">
              <a:rPr lang="ar-SA"/>
              <a:pPr/>
              <a:t>‹#›</a:t>
            </a:fld>
            <a:endParaRPr lang="en-US"/>
          </a:p>
        </p:txBody>
      </p:sp>
    </p:spTree>
    <p:extLst>
      <p:ext uri="{BB962C8B-B14F-4D97-AF65-F5344CB8AC3E}">
        <p14:creationId xmlns:p14="http://schemas.microsoft.com/office/powerpoint/2010/main" val="786865049"/>
      </p:ext>
    </p:extLst>
  </p:cSld>
  <p:clrMapOvr>
    <a:masterClrMapping/>
  </p:clrMapOvr>
  <p:transition>
    <p:zoom dir="in"/>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7378700" cy="1143000"/>
          </a:xfrm>
        </p:spPr>
        <p:txBody>
          <a:bodyPr/>
          <a:lstStyle/>
          <a:p>
            <a:r>
              <a:rPr lang="en-US" smtClean="0"/>
              <a:t>Click to edit Master title style</a:t>
            </a:r>
            <a:endParaRPr lang="fa-IR"/>
          </a:p>
        </p:txBody>
      </p:sp>
      <p:sp>
        <p:nvSpPr>
          <p:cNvPr id="3" name="Table Placeholder 2"/>
          <p:cNvSpPr>
            <a:spLocks noGrp="1"/>
          </p:cNvSpPr>
          <p:nvPr>
            <p:ph type="tbl" idx="1"/>
          </p:nvPr>
        </p:nvSpPr>
        <p:spPr>
          <a:xfrm>
            <a:off x="809625" y="2214563"/>
            <a:ext cx="7958138" cy="3881437"/>
          </a:xfrm>
        </p:spPr>
        <p:txBody>
          <a:bodyPr/>
          <a:lstStyle/>
          <a:p>
            <a:endParaRPr lang="fa-IR"/>
          </a:p>
        </p:txBody>
      </p:sp>
      <p:sp>
        <p:nvSpPr>
          <p:cNvPr id="4" name="Date Placeholder 3"/>
          <p:cNvSpPr>
            <a:spLocks noGrp="1"/>
          </p:cNvSpPr>
          <p:nvPr>
            <p:ph type="dt" sz="half" idx="10"/>
          </p:nvPr>
        </p:nvSpPr>
        <p:spPr>
          <a:xfrm>
            <a:off x="809625" y="6373813"/>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32138" y="6376988"/>
            <a:ext cx="30861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89713" y="6376988"/>
            <a:ext cx="2193925" cy="457200"/>
          </a:xfrm>
        </p:spPr>
        <p:txBody>
          <a:bodyPr/>
          <a:lstStyle>
            <a:lvl1pPr>
              <a:defRPr/>
            </a:lvl1pPr>
          </a:lstStyle>
          <a:p>
            <a:fld id="{A1209BD8-3517-467D-BD76-CFAE3AD4AD0A}" type="slidenum">
              <a:rPr lang="ar-SA"/>
              <a:pPr/>
              <a:t>‹#›</a:t>
            </a:fld>
            <a:endParaRPr lang="en-US"/>
          </a:p>
        </p:txBody>
      </p:sp>
    </p:spTree>
    <p:extLst>
      <p:ext uri="{BB962C8B-B14F-4D97-AF65-F5344CB8AC3E}">
        <p14:creationId xmlns:p14="http://schemas.microsoft.com/office/powerpoint/2010/main" val="1627099569"/>
      </p:ext>
    </p:extLst>
  </p:cSld>
  <p:clrMapOvr>
    <a:masterClrMapping/>
  </p:clrMapOvr>
  <p:transition>
    <p:zoom dir="in"/>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7378700" cy="1143000"/>
          </a:xfrm>
        </p:spPr>
        <p:txBody>
          <a:bodyPr/>
          <a:lstStyle/>
          <a:p>
            <a:r>
              <a:rPr lang="en-US" smtClean="0"/>
              <a:t>Click to edit Master title style</a:t>
            </a:r>
            <a:endParaRPr lang="fa-IR"/>
          </a:p>
        </p:txBody>
      </p:sp>
      <p:sp>
        <p:nvSpPr>
          <p:cNvPr id="3" name="SmartArt Placeholder 2"/>
          <p:cNvSpPr>
            <a:spLocks noGrp="1"/>
          </p:cNvSpPr>
          <p:nvPr>
            <p:ph type="dgm" idx="1"/>
          </p:nvPr>
        </p:nvSpPr>
        <p:spPr>
          <a:xfrm>
            <a:off x="809625" y="2214563"/>
            <a:ext cx="7958138" cy="3881437"/>
          </a:xfrm>
        </p:spPr>
        <p:txBody>
          <a:bodyPr/>
          <a:lstStyle/>
          <a:p>
            <a:endParaRPr lang="fa-IR"/>
          </a:p>
        </p:txBody>
      </p:sp>
      <p:sp>
        <p:nvSpPr>
          <p:cNvPr id="4" name="Date Placeholder 3"/>
          <p:cNvSpPr>
            <a:spLocks noGrp="1"/>
          </p:cNvSpPr>
          <p:nvPr>
            <p:ph type="dt" sz="half" idx="10"/>
          </p:nvPr>
        </p:nvSpPr>
        <p:spPr>
          <a:xfrm>
            <a:off x="809625" y="6373813"/>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32138" y="6376988"/>
            <a:ext cx="30861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89713" y="6376988"/>
            <a:ext cx="2193925" cy="457200"/>
          </a:xfrm>
        </p:spPr>
        <p:txBody>
          <a:bodyPr/>
          <a:lstStyle>
            <a:lvl1pPr>
              <a:defRPr/>
            </a:lvl1pPr>
          </a:lstStyle>
          <a:p>
            <a:fld id="{E4DD52EB-3764-4A7A-8B1F-FE9E33629EA5}" type="slidenum">
              <a:rPr lang="ar-SA"/>
              <a:pPr/>
              <a:t>‹#›</a:t>
            </a:fld>
            <a:endParaRPr lang="en-US"/>
          </a:p>
        </p:txBody>
      </p:sp>
    </p:spTree>
    <p:extLst>
      <p:ext uri="{BB962C8B-B14F-4D97-AF65-F5344CB8AC3E}">
        <p14:creationId xmlns:p14="http://schemas.microsoft.com/office/powerpoint/2010/main" val="2909845759"/>
      </p:ext>
    </p:extLst>
  </p:cSld>
  <p:clrMapOvr>
    <a:masterClrMapping/>
  </p:clrMapOvr>
  <p:transition>
    <p:zoom dir="in"/>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09625" y="609600"/>
            <a:ext cx="7958138"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3" name="Date Placeholder 2"/>
          <p:cNvSpPr>
            <a:spLocks noGrp="1"/>
          </p:cNvSpPr>
          <p:nvPr>
            <p:ph type="dt" sz="half" idx="10"/>
          </p:nvPr>
        </p:nvSpPr>
        <p:spPr>
          <a:xfrm>
            <a:off x="809625" y="6373813"/>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3132138" y="6376988"/>
            <a:ext cx="30861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89713" y="6376988"/>
            <a:ext cx="2193925" cy="457200"/>
          </a:xfrm>
        </p:spPr>
        <p:txBody>
          <a:bodyPr/>
          <a:lstStyle>
            <a:lvl1pPr>
              <a:defRPr/>
            </a:lvl1pPr>
          </a:lstStyle>
          <a:p>
            <a:fld id="{6681B407-292A-403E-8F4E-818001C1D606}" type="slidenum">
              <a:rPr lang="ar-SA"/>
              <a:pPr/>
              <a:t>‹#›</a:t>
            </a:fld>
            <a:endParaRPr lang="en-US"/>
          </a:p>
        </p:txBody>
      </p:sp>
    </p:spTree>
    <p:extLst>
      <p:ext uri="{BB962C8B-B14F-4D97-AF65-F5344CB8AC3E}">
        <p14:creationId xmlns:p14="http://schemas.microsoft.com/office/powerpoint/2010/main" val="1224280822"/>
      </p:ext>
    </p:extLst>
  </p:cSld>
  <p:clrMapOvr>
    <a:masterClrMapping/>
  </p:clrMapOvr>
  <p:transition>
    <p:zoom dir="in"/>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7378700" cy="1143000"/>
          </a:xfrm>
        </p:spPr>
        <p:txBody>
          <a:bodyPr/>
          <a:lstStyle/>
          <a:p>
            <a:r>
              <a:rPr lang="en-US" smtClean="0"/>
              <a:t>Click to edit Master title style</a:t>
            </a:r>
            <a:endParaRPr lang="fa-IR"/>
          </a:p>
        </p:txBody>
      </p:sp>
      <p:sp>
        <p:nvSpPr>
          <p:cNvPr id="3" name="Chart Placeholder 2"/>
          <p:cNvSpPr>
            <a:spLocks noGrp="1"/>
          </p:cNvSpPr>
          <p:nvPr>
            <p:ph type="chart" idx="1"/>
          </p:nvPr>
        </p:nvSpPr>
        <p:spPr>
          <a:xfrm>
            <a:off x="809625" y="2214563"/>
            <a:ext cx="7958138" cy="3881437"/>
          </a:xfrm>
        </p:spPr>
        <p:txBody>
          <a:bodyPr/>
          <a:lstStyle/>
          <a:p>
            <a:endParaRPr lang="fa-IR"/>
          </a:p>
        </p:txBody>
      </p:sp>
      <p:sp>
        <p:nvSpPr>
          <p:cNvPr id="4" name="Date Placeholder 3"/>
          <p:cNvSpPr>
            <a:spLocks noGrp="1"/>
          </p:cNvSpPr>
          <p:nvPr>
            <p:ph type="dt" sz="half" idx="10"/>
          </p:nvPr>
        </p:nvSpPr>
        <p:spPr>
          <a:xfrm>
            <a:off x="809625" y="6373813"/>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32138" y="6376988"/>
            <a:ext cx="30861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89713" y="6376988"/>
            <a:ext cx="2193925" cy="457200"/>
          </a:xfrm>
        </p:spPr>
        <p:txBody>
          <a:bodyPr/>
          <a:lstStyle>
            <a:lvl1pPr>
              <a:defRPr/>
            </a:lvl1pPr>
          </a:lstStyle>
          <a:p>
            <a:fld id="{7CA7034B-6C39-4095-A8A6-5D43CC78AFBB}" type="slidenum">
              <a:rPr lang="ar-SA"/>
              <a:pPr/>
              <a:t>‹#›</a:t>
            </a:fld>
            <a:endParaRPr lang="en-US"/>
          </a:p>
        </p:txBody>
      </p:sp>
    </p:spTree>
    <p:extLst>
      <p:ext uri="{BB962C8B-B14F-4D97-AF65-F5344CB8AC3E}">
        <p14:creationId xmlns:p14="http://schemas.microsoft.com/office/powerpoint/2010/main" val="2714376902"/>
      </p:ext>
    </p:extLst>
  </p:cSld>
  <p:clrMapOvr>
    <a:masterClrMapping/>
  </p:clrMapOvr>
  <p:transition>
    <p:zoom dir="in"/>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5A384424-630A-43CB-858D-95A306511661}" type="slidenum">
              <a:rPr lang="ar-SA"/>
              <a:pPr/>
              <a:t>‹#›</a:t>
            </a:fld>
            <a:endParaRPr lang="en-US"/>
          </a:p>
        </p:txBody>
      </p:sp>
    </p:spTree>
    <p:extLst>
      <p:ext uri="{BB962C8B-B14F-4D97-AF65-F5344CB8AC3E}">
        <p14:creationId xmlns:p14="http://schemas.microsoft.com/office/powerpoint/2010/main" val="4051511848"/>
      </p:ext>
    </p:extLst>
  </p:cSld>
  <p:clrMapOvr>
    <a:masterClrMapping/>
  </p:clrMapOvr>
  <p:transition>
    <p:zoom dir="in"/>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fa-I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2B344397-3D7C-420C-ADC3-B8BDF7C2377A}" type="slidenum">
              <a:rPr lang="ar-SA"/>
              <a:pPr/>
              <a:t>‹#›</a:t>
            </a:fld>
            <a:endParaRPr lang="en-US"/>
          </a:p>
        </p:txBody>
      </p:sp>
    </p:spTree>
    <p:extLst>
      <p:ext uri="{BB962C8B-B14F-4D97-AF65-F5344CB8AC3E}">
        <p14:creationId xmlns:p14="http://schemas.microsoft.com/office/powerpoint/2010/main" val="3610472870"/>
      </p:ext>
    </p:extLst>
  </p:cSld>
  <p:clrMapOvr>
    <a:masterClrMapping/>
  </p:clrMapOvr>
  <p:transition>
    <p:zoom dir="in"/>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C3B76884-2277-47D3-9AFB-E60466C603CF}" type="slidenum">
              <a:rPr lang="ar-SA"/>
              <a:pPr/>
              <a:t>‹#›</a:t>
            </a:fld>
            <a:endParaRPr lang="en-US"/>
          </a:p>
        </p:txBody>
      </p:sp>
    </p:spTree>
    <p:extLst>
      <p:ext uri="{BB962C8B-B14F-4D97-AF65-F5344CB8AC3E}">
        <p14:creationId xmlns:p14="http://schemas.microsoft.com/office/powerpoint/2010/main" val="708840708"/>
      </p:ext>
    </p:extLst>
  </p:cSld>
  <p:clrMapOvr>
    <a:masterClrMapping/>
  </p:clrMapOvr>
  <p:transition>
    <p:zoom dir="in"/>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fa-IR"/>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1B1AF7A0-2E6E-4D43-940B-624881F375B4}" type="slidenum">
              <a:rPr lang="ar-SA"/>
              <a:pPr/>
              <a:t>‹#›</a:t>
            </a:fld>
            <a:endParaRPr lang="en-US"/>
          </a:p>
        </p:txBody>
      </p:sp>
    </p:spTree>
    <p:extLst>
      <p:ext uri="{BB962C8B-B14F-4D97-AF65-F5344CB8AC3E}">
        <p14:creationId xmlns:p14="http://schemas.microsoft.com/office/powerpoint/2010/main" val="4216848263"/>
      </p:ext>
    </p:extLst>
  </p:cSld>
  <p:clrMapOvr>
    <a:masterClrMapping/>
  </p:clrMapOvr>
  <p:transition>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10DF832-9ACD-4DA1-89BF-94ED40967AD1}" type="slidenum">
              <a:rPr lang="ar-SA"/>
              <a:pPr/>
              <a:t>‹#›</a:t>
            </a:fld>
            <a:endParaRPr lang="en-US"/>
          </a:p>
        </p:txBody>
      </p:sp>
    </p:spTree>
    <p:extLst>
      <p:ext uri="{BB962C8B-B14F-4D97-AF65-F5344CB8AC3E}">
        <p14:creationId xmlns:p14="http://schemas.microsoft.com/office/powerpoint/2010/main" val="519929092"/>
      </p:ext>
    </p:extLst>
  </p:cSld>
  <p:clrMapOvr>
    <a:masterClrMapping/>
  </p:clrMapOvr>
  <p:transition>
    <p:zoom dir="in"/>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fa-IR"/>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E4D504FA-B030-449A-BC60-F48AF58F8300}" type="slidenum">
              <a:rPr lang="ar-SA"/>
              <a:pPr/>
              <a:t>‹#›</a:t>
            </a:fld>
            <a:endParaRPr lang="en-US"/>
          </a:p>
        </p:txBody>
      </p:sp>
    </p:spTree>
    <p:extLst>
      <p:ext uri="{BB962C8B-B14F-4D97-AF65-F5344CB8AC3E}">
        <p14:creationId xmlns:p14="http://schemas.microsoft.com/office/powerpoint/2010/main" val="386706260"/>
      </p:ext>
    </p:extLst>
  </p:cSld>
  <p:clrMapOvr>
    <a:masterClrMapping/>
  </p:clrMapOvr>
  <p:transition>
    <p:zoom dir="in"/>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D0E2B776-AC9E-4A9C-9E0E-910C53FDC7DC}" type="slidenum">
              <a:rPr lang="ar-SA"/>
              <a:pPr/>
              <a:t>‹#›</a:t>
            </a:fld>
            <a:endParaRPr lang="en-US"/>
          </a:p>
        </p:txBody>
      </p:sp>
    </p:spTree>
    <p:extLst>
      <p:ext uri="{BB962C8B-B14F-4D97-AF65-F5344CB8AC3E}">
        <p14:creationId xmlns:p14="http://schemas.microsoft.com/office/powerpoint/2010/main" val="2269129168"/>
      </p:ext>
    </p:extLst>
  </p:cSld>
  <p:clrMapOvr>
    <a:masterClrMapping/>
  </p:clrMapOvr>
  <p:transition>
    <p:zoom dir="in"/>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22B77F25-B867-4DB4-B831-D8129B6DC3F7}" type="slidenum">
              <a:rPr lang="ar-SA"/>
              <a:pPr/>
              <a:t>‹#›</a:t>
            </a:fld>
            <a:endParaRPr lang="en-US"/>
          </a:p>
        </p:txBody>
      </p:sp>
    </p:spTree>
    <p:extLst>
      <p:ext uri="{BB962C8B-B14F-4D97-AF65-F5344CB8AC3E}">
        <p14:creationId xmlns:p14="http://schemas.microsoft.com/office/powerpoint/2010/main" val="3139712092"/>
      </p:ext>
    </p:extLst>
  </p:cSld>
  <p:clrMapOvr>
    <a:masterClrMapping/>
  </p:clrMapOvr>
  <p:transition>
    <p:zoom dir="in"/>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65B429E6-8CA9-4FB3-A6C2-3EBC879911D1}" type="slidenum">
              <a:rPr lang="ar-SA"/>
              <a:pPr/>
              <a:t>‹#›</a:t>
            </a:fld>
            <a:endParaRPr lang="en-US"/>
          </a:p>
        </p:txBody>
      </p:sp>
    </p:spTree>
    <p:extLst>
      <p:ext uri="{BB962C8B-B14F-4D97-AF65-F5344CB8AC3E}">
        <p14:creationId xmlns:p14="http://schemas.microsoft.com/office/powerpoint/2010/main" val="3136598855"/>
      </p:ext>
    </p:extLst>
  </p:cSld>
  <p:clrMapOvr>
    <a:masterClrMapping/>
  </p:clrMapOvr>
  <p:transition>
    <p:zoom dir="in"/>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4DE7D78A-B295-41EF-A9A1-D9A6C5F0A7B0}" type="slidenum">
              <a:rPr lang="ar-SA"/>
              <a:pPr/>
              <a:t>‹#›</a:t>
            </a:fld>
            <a:endParaRPr lang="en-US"/>
          </a:p>
        </p:txBody>
      </p:sp>
    </p:spTree>
    <p:extLst>
      <p:ext uri="{BB962C8B-B14F-4D97-AF65-F5344CB8AC3E}">
        <p14:creationId xmlns:p14="http://schemas.microsoft.com/office/powerpoint/2010/main" val="4219335115"/>
      </p:ext>
    </p:extLst>
  </p:cSld>
  <p:clrMapOvr>
    <a:masterClrMapping/>
  </p:clrMapOvr>
  <p:transition>
    <p:zoom dir="in"/>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541EA11C-436A-4FC9-824C-CF83ED34DE6E}" type="slidenum">
              <a:rPr lang="ar-SA"/>
              <a:pPr/>
              <a:t>‹#›</a:t>
            </a:fld>
            <a:endParaRPr lang="en-US"/>
          </a:p>
        </p:txBody>
      </p:sp>
    </p:spTree>
    <p:extLst>
      <p:ext uri="{BB962C8B-B14F-4D97-AF65-F5344CB8AC3E}">
        <p14:creationId xmlns:p14="http://schemas.microsoft.com/office/powerpoint/2010/main" val="4032709044"/>
      </p:ext>
    </p:extLst>
  </p:cSld>
  <p:clrMapOvr>
    <a:masterClrMapping/>
  </p:clrMapOvr>
  <p:transition>
    <p:zoom dir="in"/>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0D2ED9D1-4260-43A7-8E5F-371FFA81AD0B}" type="slidenum">
              <a:rPr lang="ar-SA"/>
              <a:pPr/>
              <a:t>‹#›</a:t>
            </a:fld>
            <a:endParaRPr lang="en-US"/>
          </a:p>
        </p:txBody>
      </p:sp>
    </p:spTree>
    <p:extLst>
      <p:ext uri="{BB962C8B-B14F-4D97-AF65-F5344CB8AC3E}">
        <p14:creationId xmlns:p14="http://schemas.microsoft.com/office/powerpoint/2010/main" val="3506937661"/>
      </p:ext>
    </p:extLst>
  </p:cSld>
  <p:clrMapOvr>
    <a:masterClrMapping/>
  </p:clrMapOvr>
  <p:transition>
    <p:zoom dir="in"/>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377671E-DB6F-40E2-B242-C78370A14F08}" type="slidenum">
              <a:rPr lang="ar-SA"/>
              <a:pPr/>
              <a:t>‹#›</a:t>
            </a:fld>
            <a:endParaRPr lang="en-US"/>
          </a:p>
        </p:txBody>
      </p:sp>
    </p:spTree>
    <p:extLst>
      <p:ext uri="{BB962C8B-B14F-4D97-AF65-F5344CB8AC3E}">
        <p14:creationId xmlns:p14="http://schemas.microsoft.com/office/powerpoint/2010/main" val="4105503241"/>
      </p:ext>
    </p:extLst>
  </p:cSld>
  <p:clrMapOvr>
    <a:masterClrMapping/>
  </p:clrMapOvr>
  <p:transition>
    <p:zoom dir="in"/>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8AA4AE4-ABCD-49C6-9E4C-F4BF35369488}" type="slidenum">
              <a:rPr lang="ar-SA"/>
              <a:pPr/>
              <a:t>‹#›</a:t>
            </a:fld>
            <a:endParaRPr lang="en-US"/>
          </a:p>
        </p:txBody>
      </p:sp>
    </p:spTree>
    <p:extLst>
      <p:ext uri="{BB962C8B-B14F-4D97-AF65-F5344CB8AC3E}">
        <p14:creationId xmlns:p14="http://schemas.microsoft.com/office/powerpoint/2010/main" val="833362628"/>
      </p:ext>
    </p:extLst>
  </p:cSld>
  <p:clrMapOvr>
    <a:masterClrMapping/>
  </p:clrMapOvr>
  <p:transition>
    <p:zoom dir="in"/>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9D8C12C-5BDC-4440-9AA8-7C1E19F828B6}" type="slidenum">
              <a:rPr lang="ar-SA"/>
              <a:pPr/>
              <a:t>‹#›</a:t>
            </a:fld>
            <a:endParaRPr lang="en-US"/>
          </a:p>
        </p:txBody>
      </p:sp>
    </p:spTree>
    <p:extLst>
      <p:ext uri="{BB962C8B-B14F-4D97-AF65-F5344CB8AC3E}">
        <p14:creationId xmlns:p14="http://schemas.microsoft.com/office/powerpoint/2010/main" val="944742115"/>
      </p:ext>
    </p:extLst>
  </p:cSld>
  <p:clrMapOvr>
    <a:masterClrMapping/>
  </p:clrMapOvr>
  <p:transition>
    <p:zoom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95CB778-9E22-40D0-9567-8A35EE8A399E}" type="slidenum">
              <a:rPr lang="ar-SA"/>
              <a:pPr/>
              <a:t>‹#›</a:t>
            </a:fld>
            <a:endParaRPr lang="en-US"/>
          </a:p>
        </p:txBody>
      </p:sp>
    </p:spTree>
    <p:extLst>
      <p:ext uri="{BB962C8B-B14F-4D97-AF65-F5344CB8AC3E}">
        <p14:creationId xmlns:p14="http://schemas.microsoft.com/office/powerpoint/2010/main" val="548335350"/>
      </p:ext>
    </p:extLst>
  </p:cSld>
  <p:clrMapOvr>
    <a:masterClrMapping/>
  </p:clrMapOvr>
  <p:transition>
    <p:zoom dir="in"/>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09625" y="2214563"/>
            <a:ext cx="3902075" cy="3881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864100" y="2214563"/>
            <a:ext cx="3903663" cy="3881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A9ADCB-DC29-4D74-B525-311CF51D1C74}" type="slidenum">
              <a:rPr lang="ar-SA"/>
              <a:pPr/>
              <a:t>‹#›</a:t>
            </a:fld>
            <a:endParaRPr lang="en-US"/>
          </a:p>
        </p:txBody>
      </p:sp>
    </p:spTree>
    <p:extLst>
      <p:ext uri="{BB962C8B-B14F-4D97-AF65-F5344CB8AC3E}">
        <p14:creationId xmlns:p14="http://schemas.microsoft.com/office/powerpoint/2010/main" val="2072866660"/>
      </p:ext>
    </p:extLst>
  </p:cSld>
  <p:clrMapOvr>
    <a:masterClrMapping/>
  </p:clrMapOvr>
  <p:transition>
    <p:zoom dir="in"/>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DCF8394-691E-492C-8FBA-887C6333C892}" type="slidenum">
              <a:rPr lang="ar-SA"/>
              <a:pPr/>
              <a:t>‹#›</a:t>
            </a:fld>
            <a:endParaRPr lang="en-US"/>
          </a:p>
        </p:txBody>
      </p:sp>
    </p:spTree>
    <p:extLst>
      <p:ext uri="{BB962C8B-B14F-4D97-AF65-F5344CB8AC3E}">
        <p14:creationId xmlns:p14="http://schemas.microsoft.com/office/powerpoint/2010/main" val="3025047512"/>
      </p:ext>
    </p:extLst>
  </p:cSld>
  <p:clrMapOvr>
    <a:masterClrMapping/>
  </p:clrMapOvr>
  <p:transition>
    <p:zoom dir="in"/>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01626D4-6536-4F6A-98C7-01E22BB1324D}" type="slidenum">
              <a:rPr lang="ar-SA"/>
              <a:pPr/>
              <a:t>‹#›</a:t>
            </a:fld>
            <a:endParaRPr lang="en-US"/>
          </a:p>
        </p:txBody>
      </p:sp>
    </p:spTree>
    <p:extLst>
      <p:ext uri="{BB962C8B-B14F-4D97-AF65-F5344CB8AC3E}">
        <p14:creationId xmlns:p14="http://schemas.microsoft.com/office/powerpoint/2010/main" val="703490493"/>
      </p:ext>
    </p:extLst>
  </p:cSld>
  <p:clrMapOvr>
    <a:masterClrMapping/>
  </p:clrMapOvr>
  <p:transition>
    <p:zoom dir="in"/>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81DFC90-C7A8-4F0C-967C-98A533BC0C59}" type="slidenum">
              <a:rPr lang="ar-SA"/>
              <a:pPr/>
              <a:t>‹#›</a:t>
            </a:fld>
            <a:endParaRPr lang="en-US"/>
          </a:p>
        </p:txBody>
      </p:sp>
    </p:spTree>
    <p:extLst>
      <p:ext uri="{BB962C8B-B14F-4D97-AF65-F5344CB8AC3E}">
        <p14:creationId xmlns:p14="http://schemas.microsoft.com/office/powerpoint/2010/main" val="616513495"/>
      </p:ext>
    </p:extLst>
  </p:cSld>
  <p:clrMapOvr>
    <a:masterClrMapping/>
  </p:clrMapOvr>
  <p:transition>
    <p:zoom dir="in"/>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4B6956E-3229-4C92-98DC-BEFBC02FF012}" type="slidenum">
              <a:rPr lang="ar-SA"/>
              <a:pPr/>
              <a:t>‹#›</a:t>
            </a:fld>
            <a:endParaRPr lang="en-US"/>
          </a:p>
        </p:txBody>
      </p:sp>
    </p:spTree>
    <p:extLst>
      <p:ext uri="{BB962C8B-B14F-4D97-AF65-F5344CB8AC3E}">
        <p14:creationId xmlns:p14="http://schemas.microsoft.com/office/powerpoint/2010/main" val="3816648076"/>
      </p:ext>
    </p:extLst>
  </p:cSld>
  <p:clrMapOvr>
    <a:masterClrMapping/>
  </p:clrMapOvr>
  <p:transition>
    <p:zoom dir="in"/>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54FC031-21CB-4CA5-A9B3-25B56416D942}" type="slidenum">
              <a:rPr lang="ar-SA"/>
              <a:pPr/>
              <a:t>‹#›</a:t>
            </a:fld>
            <a:endParaRPr lang="en-US"/>
          </a:p>
        </p:txBody>
      </p:sp>
    </p:spTree>
    <p:extLst>
      <p:ext uri="{BB962C8B-B14F-4D97-AF65-F5344CB8AC3E}">
        <p14:creationId xmlns:p14="http://schemas.microsoft.com/office/powerpoint/2010/main" val="4032370512"/>
      </p:ext>
    </p:extLst>
  </p:cSld>
  <p:clrMapOvr>
    <a:masterClrMapping/>
  </p:clrMapOvr>
  <p:transition>
    <p:zoom dir="in"/>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744420A-93D8-492D-B811-BAF1C056B569}" type="slidenum">
              <a:rPr lang="ar-SA"/>
              <a:pPr/>
              <a:t>‹#›</a:t>
            </a:fld>
            <a:endParaRPr lang="en-US"/>
          </a:p>
        </p:txBody>
      </p:sp>
    </p:spTree>
    <p:extLst>
      <p:ext uri="{BB962C8B-B14F-4D97-AF65-F5344CB8AC3E}">
        <p14:creationId xmlns:p14="http://schemas.microsoft.com/office/powerpoint/2010/main" val="737778173"/>
      </p:ext>
    </p:extLst>
  </p:cSld>
  <p:clrMapOvr>
    <a:masterClrMapping/>
  </p:clrMapOvr>
  <p:transition>
    <p:zoom dir="in"/>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8625" y="609600"/>
            <a:ext cx="1989138" cy="54864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09625" y="609600"/>
            <a:ext cx="5816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6AEBB40-6366-4929-BE8E-6CF108486F5D}" type="slidenum">
              <a:rPr lang="ar-SA"/>
              <a:pPr/>
              <a:t>‹#›</a:t>
            </a:fld>
            <a:endParaRPr lang="en-US"/>
          </a:p>
        </p:txBody>
      </p:sp>
    </p:spTree>
    <p:extLst>
      <p:ext uri="{BB962C8B-B14F-4D97-AF65-F5344CB8AC3E}">
        <p14:creationId xmlns:p14="http://schemas.microsoft.com/office/powerpoint/2010/main" val="2557367997"/>
      </p:ext>
    </p:extLst>
  </p:cSld>
  <p:clrMapOvr>
    <a:masterClrMapping/>
  </p:clrMapOvr>
  <p:transition>
    <p:zoom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09625" y="2214563"/>
            <a:ext cx="3902075" cy="3881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864100" y="2214563"/>
            <a:ext cx="3903663" cy="3881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E99F777-C6DC-4CA4-99AF-D0F3154CDC7C}" type="slidenum">
              <a:rPr lang="ar-SA"/>
              <a:pPr/>
              <a:t>‹#›</a:t>
            </a:fld>
            <a:endParaRPr lang="en-US"/>
          </a:p>
        </p:txBody>
      </p:sp>
    </p:spTree>
    <p:extLst>
      <p:ext uri="{BB962C8B-B14F-4D97-AF65-F5344CB8AC3E}">
        <p14:creationId xmlns:p14="http://schemas.microsoft.com/office/powerpoint/2010/main" val="1735286640"/>
      </p:ext>
    </p:extLst>
  </p:cSld>
  <p:clrMapOvr>
    <a:masterClrMapping/>
  </p:clrMapOvr>
  <p:transition>
    <p:zoom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1731AB7-DCBC-48B0-98D0-0C2649D94E69}" type="slidenum">
              <a:rPr lang="ar-SA"/>
              <a:pPr/>
              <a:t>‹#›</a:t>
            </a:fld>
            <a:endParaRPr lang="en-US"/>
          </a:p>
        </p:txBody>
      </p:sp>
    </p:spTree>
    <p:extLst>
      <p:ext uri="{BB962C8B-B14F-4D97-AF65-F5344CB8AC3E}">
        <p14:creationId xmlns:p14="http://schemas.microsoft.com/office/powerpoint/2010/main" val="527336182"/>
      </p:ext>
    </p:extLst>
  </p:cSld>
  <p:clrMapOvr>
    <a:masterClrMapping/>
  </p:clrMapOvr>
  <p:transition>
    <p:zoom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A839228-542D-4E6C-B486-DF5309CDB9ED}" type="slidenum">
              <a:rPr lang="ar-SA"/>
              <a:pPr/>
              <a:t>‹#›</a:t>
            </a:fld>
            <a:endParaRPr lang="en-US"/>
          </a:p>
        </p:txBody>
      </p:sp>
    </p:spTree>
    <p:extLst>
      <p:ext uri="{BB962C8B-B14F-4D97-AF65-F5344CB8AC3E}">
        <p14:creationId xmlns:p14="http://schemas.microsoft.com/office/powerpoint/2010/main" val="2287416872"/>
      </p:ext>
    </p:extLst>
  </p:cSld>
  <p:clrMapOvr>
    <a:masterClrMapping/>
  </p:clrMapOvr>
  <p:transition>
    <p:zoom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7C98A24-D3DB-40A4-A419-C5FC4627058C}" type="slidenum">
              <a:rPr lang="ar-SA"/>
              <a:pPr/>
              <a:t>‹#›</a:t>
            </a:fld>
            <a:endParaRPr lang="en-US"/>
          </a:p>
        </p:txBody>
      </p:sp>
    </p:spTree>
    <p:extLst>
      <p:ext uri="{BB962C8B-B14F-4D97-AF65-F5344CB8AC3E}">
        <p14:creationId xmlns:p14="http://schemas.microsoft.com/office/powerpoint/2010/main" val="3807204509"/>
      </p:ext>
    </p:extLst>
  </p:cSld>
  <p:clrMapOvr>
    <a:masterClrMapping/>
  </p:clrMapOvr>
  <p:transition>
    <p:zoom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EF4766F-175E-47B5-A9B7-D8186E4372C3}" type="slidenum">
              <a:rPr lang="ar-SA"/>
              <a:pPr/>
              <a:t>‹#›</a:t>
            </a:fld>
            <a:endParaRPr lang="en-US"/>
          </a:p>
        </p:txBody>
      </p:sp>
    </p:spTree>
    <p:extLst>
      <p:ext uri="{BB962C8B-B14F-4D97-AF65-F5344CB8AC3E}">
        <p14:creationId xmlns:p14="http://schemas.microsoft.com/office/powerpoint/2010/main" val="1155493207"/>
      </p:ext>
    </p:extLst>
  </p:cSld>
  <p:clrMapOvr>
    <a:masterClrMapping/>
  </p:clrMapOvr>
  <p:transition>
    <p:zoom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0028664-1A02-4BBB-90F2-CCA6512135AA}" type="slidenum">
              <a:rPr lang="ar-SA"/>
              <a:pPr/>
              <a:t>‹#›</a:t>
            </a:fld>
            <a:endParaRPr lang="en-US"/>
          </a:p>
        </p:txBody>
      </p:sp>
    </p:spTree>
    <p:extLst>
      <p:ext uri="{BB962C8B-B14F-4D97-AF65-F5344CB8AC3E}">
        <p14:creationId xmlns:p14="http://schemas.microsoft.com/office/powerpoint/2010/main" val="1356555581"/>
      </p:ext>
    </p:extLst>
  </p:cSld>
  <p:clrMapOvr>
    <a:masterClrMapping/>
  </p:clrMapOvr>
  <p:transition>
    <p:zoom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26338" name="Group 2"/>
          <p:cNvGrpSpPr>
            <a:grpSpLocks/>
          </p:cNvGrpSpPr>
          <p:nvPr/>
        </p:nvGrpSpPr>
        <p:grpSpPr bwMode="auto">
          <a:xfrm>
            <a:off x="0" y="0"/>
            <a:ext cx="647700" cy="6858000"/>
            <a:chOff x="0" y="43"/>
            <a:chExt cx="5760" cy="4229"/>
          </a:xfrm>
        </p:grpSpPr>
        <p:sp>
          <p:nvSpPr>
            <p:cNvPr id="526339" name="Line 3"/>
            <p:cNvSpPr>
              <a:spLocks noChangeShapeType="1"/>
            </p:cNvSpPr>
            <p:nvPr userDrawn="1"/>
          </p:nvSpPr>
          <p:spPr bwMode="auto">
            <a:xfrm>
              <a:off x="0" y="4203"/>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340" name="Line 4"/>
            <p:cNvSpPr>
              <a:spLocks noChangeShapeType="1"/>
            </p:cNvSpPr>
            <p:nvPr userDrawn="1"/>
          </p:nvSpPr>
          <p:spPr bwMode="auto">
            <a:xfrm>
              <a:off x="0" y="4239"/>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341" name="Line 5"/>
            <p:cNvSpPr>
              <a:spLocks noChangeShapeType="1"/>
            </p:cNvSpPr>
            <p:nvPr userDrawn="1"/>
          </p:nvSpPr>
          <p:spPr bwMode="auto">
            <a:xfrm>
              <a:off x="0" y="4272"/>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342" name="Line 6"/>
            <p:cNvSpPr>
              <a:spLocks noChangeShapeType="1"/>
            </p:cNvSpPr>
            <p:nvPr userDrawn="1"/>
          </p:nvSpPr>
          <p:spPr bwMode="auto">
            <a:xfrm>
              <a:off x="0" y="4113"/>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343" name="Line 7"/>
            <p:cNvSpPr>
              <a:spLocks noChangeShapeType="1"/>
            </p:cNvSpPr>
            <p:nvPr userDrawn="1"/>
          </p:nvSpPr>
          <p:spPr bwMode="auto">
            <a:xfrm>
              <a:off x="0" y="4065"/>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344" name="Line 8"/>
            <p:cNvSpPr>
              <a:spLocks noChangeShapeType="1"/>
            </p:cNvSpPr>
            <p:nvPr userDrawn="1"/>
          </p:nvSpPr>
          <p:spPr bwMode="auto">
            <a:xfrm>
              <a:off x="0" y="4158"/>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345" name="Line 9"/>
            <p:cNvSpPr>
              <a:spLocks noChangeShapeType="1"/>
            </p:cNvSpPr>
            <p:nvPr userDrawn="1"/>
          </p:nvSpPr>
          <p:spPr bwMode="auto">
            <a:xfrm>
              <a:off x="0" y="3666"/>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346" name="Line 10"/>
            <p:cNvSpPr>
              <a:spLocks noChangeShapeType="1"/>
            </p:cNvSpPr>
            <p:nvPr userDrawn="1"/>
          </p:nvSpPr>
          <p:spPr bwMode="auto">
            <a:xfrm>
              <a:off x="0" y="3639"/>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347" name="Line 11"/>
            <p:cNvSpPr>
              <a:spLocks noChangeShapeType="1"/>
            </p:cNvSpPr>
            <p:nvPr userDrawn="1"/>
          </p:nvSpPr>
          <p:spPr bwMode="auto">
            <a:xfrm>
              <a:off x="0" y="4020"/>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348" name="Line 12"/>
            <p:cNvSpPr>
              <a:spLocks noChangeShapeType="1"/>
            </p:cNvSpPr>
            <p:nvPr userDrawn="1"/>
          </p:nvSpPr>
          <p:spPr bwMode="auto">
            <a:xfrm>
              <a:off x="0" y="3894"/>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349" name="Line 13"/>
            <p:cNvSpPr>
              <a:spLocks noChangeShapeType="1"/>
            </p:cNvSpPr>
            <p:nvPr userDrawn="1"/>
          </p:nvSpPr>
          <p:spPr bwMode="auto">
            <a:xfrm>
              <a:off x="0" y="3813"/>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350" name="Line 14"/>
            <p:cNvSpPr>
              <a:spLocks noChangeShapeType="1"/>
            </p:cNvSpPr>
            <p:nvPr userDrawn="1"/>
          </p:nvSpPr>
          <p:spPr bwMode="auto">
            <a:xfrm>
              <a:off x="0" y="3999"/>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351" name="Line 15"/>
            <p:cNvSpPr>
              <a:spLocks noChangeShapeType="1"/>
            </p:cNvSpPr>
            <p:nvPr userDrawn="1"/>
          </p:nvSpPr>
          <p:spPr bwMode="auto">
            <a:xfrm>
              <a:off x="0" y="3687"/>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352" name="Line 16"/>
            <p:cNvSpPr>
              <a:spLocks noChangeShapeType="1"/>
            </p:cNvSpPr>
            <p:nvPr userDrawn="1"/>
          </p:nvSpPr>
          <p:spPr bwMode="auto">
            <a:xfrm>
              <a:off x="0" y="3741"/>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353" name="Line 17"/>
            <p:cNvSpPr>
              <a:spLocks noChangeShapeType="1"/>
            </p:cNvSpPr>
            <p:nvPr userDrawn="1"/>
          </p:nvSpPr>
          <p:spPr bwMode="auto">
            <a:xfrm>
              <a:off x="0" y="3939"/>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354" name="Line 18"/>
            <p:cNvSpPr>
              <a:spLocks noChangeShapeType="1"/>
            </p:cNvSpPr>
            <p:nvPr userDrawn="1"/>
          </p:nvSpPr>
          <p:spPr bwMode="auto">
            <a:xfrm>
              <a:off x="0" y="3918"/>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355" name="Line 19"/>
            <p:cNvSpPr>
              <a:spLocks noChangeShapeType="1"/>
            </p:cNvSpPr>
            <p:nvPr userDrawn="1"/>
          </p:nvSpPr>
          <p:spPr bwMode="auto">
            <a:xfrm>
              <a:off x="0" y="3510"/>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356" name="Line 20"/>
            <p:cNvSpPr>
              <a:spLocks noChangeShapeType="1"/>
            </p:cNvSpPr>
            <p:nvPr userDrawn="1"/>
          </p:nvSpPr>
          <p:spPr bwMode="auto">
            <a:xfrm>
              <a:off x="0" y="3546"/>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357" name="Line 21"/>
            <p:cNvSpPr>
              <a:spLocks noChangeShapeType="1"/>
            </p:cNvSpPr>
            <p:nvPr userDrawn="1"/>
          </p:nvSpPr>
          <p:spPr bwMode="auto">
            <a:xfrm>
              <a:off x="0" y="3579"/>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358" name="Line 22"/>
            <p:cNvSpPr>
              <a:spLocks noChangeShapeType="1"/>
            </p:cNvSpPr>
            <p:nvPr userDrawn="1"/>
          </p:nvSpPr>
          <p:spPr bwMode="auto">
            <a:xfrm>
              <a:off x="0" y="3420"/>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359" name="Line 23"/>
            <p:cNvSpPr>
              <a:spLocks noChangeShapeType="1"/>
            </p:cNvSpPr>
            <p:nvPr userDrawn="1"/>
          </p:nvSpPr>
          <p:spPr bwMode="auto">
            <a:xfrm>
              <a:off x="0" y="3372"/>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360" name="Line 24"/>
            <p:cNvSpPr>
              <a:spLocks noChangeShapeType="1"/>
            </p:cNvSpPr>
            <p:nvPr userDrawn="1"/>
          </p:nvSpPr>
          <p:spPr bwMode="auto">
            <a:xfrm>
              <a:off x="0" y="3465"/>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361" name="Line 25"/>
            <p:cNvSpPr>
              <a:spLocks noChangeShapeType="1"/>
            </p:cNvSpPr>
            <p:nvPr userDrawn="1"/>
          </p:nvSpPr>
          <p:spPr bwMode="auto">
            <a:xfrm>
              <a:off x="0" y="2973"/>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362" name="Line 26"/>
            <p:cNvSpPr>
              <a:spLocks noChangeShapeType="1"/>
            </p:cNvSpPr>
            <p:nvPr userDrawn="1"/>
          </p:nvSpPr>
          <p:spPr bwMode="auto">
            <a:xfrm>
              <a:off x="0" y="2946"/>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363" name="Line 27"/>
            <p:cNvSpPr>
              <a:spLocks noChangeShapeType="1"/>
            </p:cNvSpPr>
            <p:nvPr userDrawn="1"/>
          </p:nvSpPr>
          <p:spPr bwMode="auto">
            <a:xfrm>
              <a:off x="0" y="3327"/>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364" name="Line 28"/>
            <p:cNvSpPr>
              <a:spLocks noChangeShapeType="1"/>
            </p:cNvSpPr>
            <p:nvPr userDrawn="1"/>
          </p:nvSpPr>
          <p:spPr bwMode="auto">
            <a:xfrm>
              <a:off x="0" y="3201"/>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365" name="Line 29"/>
            <p:cNvSpPr>
              <a:spLocks noChangeShapeType="1"/>
            </p:cNvSpPr>
            <p:nvPr userDrawn="1"/>
          </p:nvSpPr>
          <p:spPr bwMode="auto">
            <a:xfrm>
              <a:off x="0" y="3120"/>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366" name="Line 30"/>
            <p:cNvSpPr>
              <a:spLocks noChangeShapeType="1"/>
            </p:cNvSpPr>
            <p:nvPr userDrawn="1"/>
          </p:nvSpPr>
          <p:spPr bwMode="auto">
            <a:xfrm>
              <a:off x="0" y="3306"/>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367" name="Line 31"/>
            <p:cNvSpPr>
              <a:spLocks noChangeShapeType="1"/>
            </p:cNvSpPr>
            <p:nvPr userDrawn="1"/>
          </p:nvSpPr>
          <p:spPr bwMode="auto">
            <a:xfrm>
              <a:off x="0" y="2994"/>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368" name="Line 32"/>
            <p:cNvSpPr>
              <a:spLocks noChangeShapeType="1"/>
            </p:cNvSpPr>
            <p:nvPr userDrawn="1"/>
          </p:nvSpPr>
          <p:spPr bwMode="auto">
            <a:xfrm>
              <a:off x="0" y="3048"/>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369" name="Line 33"/>
            <p:cNvSpPr>
              <a:spLocks noChangeShapeType="1"/>
            </p:cNvSpPr>
            <p:nvPr userDrawn="1"/>
          </p:nvSpPr>
          <p:spPr bwMode="auto">
            <a:xfrm>
              <a:off x="0" y="3246"/>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370" name="Line 34"/>
            <p:cNvSpPr>
              <a:spLocks noChangeShapeType="1"/>
            </p:cNvSpPr>
            <p:nvPr userDrawn="1"/>
          </p:nvSpPr>
          <p:spPr bwMode="auto">
            <a:xfrm>
              <a:off x="0" y="3225"/>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371" name="Line 35"/>
            <p:cNvSpPr>
              <a:spLocks noChangeShapeType="1"/>
            </p:cNvSpPr>
            <p:nvPr userDrawn="1"/>
          </p:nvSpPr>
          <p:spPr bwMode="auto">
            <a:xfrm>
              <a:off x="0" y="2831"/>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372" name="Line 36"/>
            <p:cNvSpPr>
              <a:spLocks noChangeShapeType="1"/>
            </p:cNvSpPr>
            <p:nvPr userDrawn="1"/>
          </p:nvSpPr>
          <p:spPr bwMode="auto">
            <a:xfrm>
              <a:off x="0" y="2750"/>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373" name="Line 37"/>
            <p:cNvSpPr>
              <a:spLocks noChangeShapeType="1"/>
            </p:cNvSpPr>
            <p:nvPr userDrawn="1"/>
          </p:nvSpPr>
          <p:spPr bwMode="auto">
            <a:xfrm>
              <a:off x="0" y="2678"/>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374" name="Line 38"/>
            <p:cNvSpPr>
              <a:spLocks noChangeShapeType="1"/>
            </p:cNvSpPr>
            <p:nvPr userDrawn="1"/>
          </p:nvSpPr>
          <p:spPr bwMode="auto">
            <a:xfrm>
              <a:off x="0" y="2876"/>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375" name="Line 39"/>
            <p:cNvSpPr>
              <a:spLocks noChangeShapeType="1"/>
            </p:cNvSpPr>
            <p:nvPr userDrawn="1"/>
          </p:nvSpPr>
          <p:spPr bwMode="auto">
            <a:xfrm>
              <a:off x="0" y="2855"/>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376" name="Line 40"/>
            <p:cNvSpPr>
              <a:spLocks noChangeShapeType="1"/>
            </p:cNvSpPr>
            <p:nvPr userDrawn="1"/>
          </p:nvSpPr>
          <p:spPr bwMode="auto">
            <a:xfrm>
              <a:off x="0" y="2554"/>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377" name="Line 41"/>
            <p:cNvSpPr>
              <a:spLocks noChangeShapeType="1"/>
            </p:cNvSpPr>
            <p:nvPr userDrawn="1"/>
          </p:nvSpPr>
          <p:spPr bwMode="auto">
            <a:xfrm>
              <a:off x="0" y="2590"/>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378" name="Line 42"/>
            <p:cNvSpPr>
              <a:spLocks noChangeShapeType="1"/>
            </p:cNvSpPr>
            <p:nvPr userDrawn="1"/>
          </p:nvSpPr>
          <p:spPr bwMode="auto">
            <a:xfrm>
              <a:off x="0" y="2623"/>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379" name="Line 43"/>
            <p:cNvSpPr>
              <a:spLocks noChangeShapeType="1"/>
            </p:cNvSpPr>
            <p:nvPr userDrawn="1"/>
          </p:nvSpPr>
          <p:spPr bwMode="auto">
            <a:xfrm>
              <a:off x="0" y="2464"/>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380" name="Line 44"/>
            <p:cNvSpPr>
              <a:spLocks noChangeShapeType="1"/>
            </p:cNvSpPr>
            <p:nvPr userDrawn="1"/>
          </p:nvSpPr>
          <p:spPr bwMode="auto">
            <a:xfrm>
              <a:off x="0" y="2416"/>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381" name="Line 45"/>
            <p:cNvSpPr>
              <a:spLocks noChangeShapeType="1"/>
            </p:cNvSpPr>
            <p:nvPr userDrawn="1"/>
          </p:nvSpPr>
          <p:spPr bwMode="auto">
            <a:xfrm>
              <a:off x="0" y="2509"/>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382" name="Line 46"/>
            <p:cNvSpPr>
              <a:spLocks noChangeShapeType="1"/>
            </p:cNvSpPr>
            <p:nvPr userDrawn="1"/>
          </p:nvSpPr>
          <p:spPr bwMode="auto">
            <a:xfrm>
              <a:off x="0" y="2371"/>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383" name="Line 47"/>
            <p:cNvSpPr>
              <a:spLocks noChangeShapeType="1"/>
            </p:cNvSpPr>
            <p:nvPr userDrawn="1"/>
          </p:nvSpPr>
          <p:spPr bwMode="auto">
            <a:xfrm>
              <a:off x="0" y="2245"/>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384" name="Line 48"/>
            <p:cNvSpPr>
              <a:spLocks noChangeShapeType="1"/>
            </p:cNvSpPr>
            <p:nvPr userDrawn="1"/>
          </p:nvSpPr>
          <p:spPr bwMode="auto">
            <a:xfrm>
              <a:off x="0" y="2350"/>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385" name="Line 49"/>
            <p:cNvSpPr>
              <a:spLocks noChangeShapeType="1"/>
            </p:cNvSpPr>
            <p:nvPr userDrawn="1"/>
          </p:nvSpPr>
          <p:spPr bwMode="auto">
            <a:xfrm>
              <a:off x="0" y="2290"/>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386" name="Line 50"/>
            <p:cNvSpPr>
              <a:spLocks noChangeShapeType="1"/>
            </p:cNvSpPr>
            <p:nvPr userDrawn="1"/>
          </p:nvSpPr>
          <p:spPr bwMode="auto">
            <a:xfrm>
              <a:off x="0" y="2269"/>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387" name="Line 51"/>
            <p:cNvSpPr>
              <a:spLocks noChangeShapeType="1"/>
            </p:cNvSpPr>
            <p:nvPr userDrawn="1"/>
          </p:nvSpPr>
          <p:spPr bwMode="auto">
            <a:xfrm>
              <a:off x="0" y="2130"/>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388" name="Line 52"/>
            <p:cNvSpPr>
              <a:spLocks noChangeShapeType="1"/>
            </p:cNvSpPr>
            <p:nvPr userDrawn="1"/>
          </p:nvSpPr>
          <p:spPr bwMode="auto">
            <a:xfrm>
              <a:off x="0" y="2166"/>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389" name="Line 53"/>
            <p:cNvSpPr>
              <a:spLocks noChangeShapeType="1"/>
            </p:cNvSpPr>
            <p:nvPr userDrawn="1"/>
          </p:nvSpPr>
          <p:spPr bwMode="auto">
            <a:xfrm>
              <a:off x="0" y="2199"/>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390" name="Line 54"/>
            <p:cNvSpPr>
              <a:spLocks noChangeShapeType="1"/>
            </p:cNvSpPr>
            <p:nvPr userDrawn="1"/>
          </p:nvSpPr>
          <p:spPr bwMode="auto">
            <a:xfrm>
              <a:off x="0" y="2040"/>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391" name="Line 55"/>
            <p:cNvSpPr>
              <a:spLocks noChangeShapeType="1"/>
            </p:cNvSpPr>
            <p:nvPr userDrawn="1"/>
          </p:nvSpPr>
          <p:spPr bwMode="auto">
            <a:xfrm>
              <a:off x="0" y="1992"/>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392" name="Line 56"/>
            <p:cNvSpPr>
              <a:spLocks noChangeShapeType="1"/>
            </p:cNvSpPr>
            <p:nvPr userDrawn="1"/>
          </p:nvSpPr>
          <p:spPr bwMode="auto">
            <a:xfrm>
              <a:off x="0" y="2085"/>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393" name="Line 57"/>
            <p:cNvSpPr>
              <a:spLocks noChangeShapeType="1"/>
            </p:cNvSpPr>
            <p:nvPr userDrawn="1"/>
          </p:nvSpPr>
          <p:spPr bwMode="auto">
            <a:xfrm>
              <a:off x="0" y="1593"/>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394" name="Line 58"/>
            <p:cNvSpPr>
              <a:spLocks noChangeShapeType="1"/>
            </p:cNvSpPr>
            <p:nvPr userDrawn="1"/>
          </p:nvSpPr>
          <p:spPr bwMode="auto">
            <a:xfrm>
              <a:off x="0" y="1566"/>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395" name="Line 59"/>
            <p:cNvSpPr>
              <a:spLocks noChangeShapeType="1"/>
            </p:cNvSpPr>
            <p:nvPr userDrawn="1"/>
          </p:nvSpPr>
          <p:spPr bwMode="auto">
            <a:xfrm>
              <a:off x="0" y="1947"/>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396" name="Line 60"/>
            <p:cNvSpPr>
              <a:spLocks noChangeShapeType="1"/>
            </p:cNvSpPr>
            <p:nvPr userDrawn="1"/>
          </p:nvSpPr>
          <p:spPr bwMode="auto">
            <a:xfrm>
              <a:off x="0" y="1821"/>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397" name="Line 61"/>
            <p:cNvSpPr>
              <a:spLocks noChangeShapeType="1"/>
            </p:cNvSpPr>
            <p:nvPr userDrawn="1"/>
          </p:nvSpPr>
          <p:spPr bwMode="auto">
            <a:xfrm>
              <a:off x="0" y="1740"/>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398" name="Line 62"/>
            <p:cNvSpPr>
              <a:spLocks noChangeShapeType="1"/>
            </p:cNvSpPr>
            <p:nvPr userDrawn="1"/>
          </p:nvSpPr>
          <p:spPr bwMode="auto">
            <a:xfrm>
              <a:off x="0" y="1926"/>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399" name="Line 63"/>
            <p:cNvSpPr>
              <a:spLocks noChangeShapeType="1"/>
            </p:cNvSpPr>
            <p:nvPr userDrawn="1"/>
          </p:nvSpPr>
          <p:spPr bwMode="auto">
            <a:xfrm>
              <a:off x="0" y="1614"/>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400" name="Line 64"/>
            <p:cNvSpPr>
              <a:spLocks noChangeShapeType="1"/>
            </p:cNvSpPr>
            <p:nvPr userDrawn="1"/>
          </p:nvSpPr>
          <p:spPr bwMode="auto">
            <a:xfrm>
              <a:off x="0" y="1668"/>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401" name="Line 65"/>
            <p:cNvSpPr>
              <a:spLocks noChangeShapeType="1"/>
            </p:cNvSpPr>
            <p:nvPr userDrawn="1"/>
          </p:nvSpPr>
          <p:spPr bwMode="auto">
            <a:xfrm>
              <a:off x="0" y="1866"/>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402" name="Line 66"/>
            <p:cNvSpPr>
              <a:spLocks noChangeShapeType="1"/>
            </p:cNvSpPr>
            <p:nvPr userDrawn="1"/>
          </p:nvSpPr>
          <p:spPr bwMode="auto">
            <a:xfrm>
              <a:off x="0" y="1845"/>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403" name="Line 67"/>
            <p:cNvSpPr>
              <a:spLocks noChangeShapeType="1"/>
            </p:cNvSpPr>
            <p:nvPr userDrawn="1"/>
          </p:nvSpPr>
          <p:spPr bwMode="auto">
            <a:xfrm>
              <a:off x="0" y="1437"/>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404" name="Line 68"/>
            <p:cNvSpPr>
              <a:spLocks noChangeShapeType="1"/>
            </p:cNvSpPr>
            <p:nvPr userDrawn="1"/>
          </p:nvSpPr>
          <p:spPr bwMode="auto">
            <a:xfrm>
              <a:off x="0" y="1473"/>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405" name="Line 69"/>
            <p:cNvSpPr>
              <a:spLocks noChangeShapeType="1"/>
            </p:cNvSpPr>
            <p:nvPr userDrawn="1"/>
          </p:nvSpPr>
          <p:spPr bwMode="auto">
            <a:xfrm>
              <a:off x="0" y="1506"/>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406" name="Line 70"/>
            <p:cNvSpPr>
              <a:spLocks noChangeShapeType="1"/>
            </p:cNvSpPr>
            <p:nvPr userDrawn="1"/>
          </p:nvSpPr>
          <p:spPr bwMode="auto">
            <a:xfrm>
              <a:off x="0" y="1347"/>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407" name="Line 71"/>
            <p:cNvSpPr>
              <a:spLocks noChangeShapeType="1"/>
            </p:cNvSpPr>
            <p:nvPr userDrawn="1"/>
          </p:nvSpPr>
          <p:spPr bwMode="auto">
            <a:xfrm>
              <a:off x="0" y="1392"/>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408" name="Line 72"/>
            <p:cNvSpPr>
              <a:spLocks noChangeShapeType="1"/>
            </p:cNvSpPr>
            <p:nvPr userDrawn="1"/>
          </p:nvSpPr>
          <p:spPr bwMode="auto">
            <a:xfrm>
              <a:off x="0" y="1016"/>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409" name="Line 73"/>
            <p:cNvSpPr>
              <a:spLocks noChangeShapeType="1"/>
            </p:cNvSpPr>
            <p:nvPr userDrawn="1"/>
          </p:nvSpPr>
          <p:spPr bwMode="auto">
            <a:xfrm>
              <a:off x="0" y="989"/>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410" name="Line 74"/>
            <p:cNvSpPr>
              <a:spLocks noChangeShapeType="1"/>
            </p:cNvSpPr>
            <p:nvPr userDrawn="1"/>
          </p:nvSpPr>
          <p:spPr bwMode="auto">
            <a:xfrm>
              <a:off x="0" y="1244"/>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411" name="Line 75"/>
            <p:cNvSpPr>
              <a:spLocks noChangeShapeType="1"/>
            </p:cNvSpPr>
            <p:nvPr userDrawn="1"/>
          </p:nvSpPr>
          <p:spPr bwMode="auto">
            <a:xfrm>
              <a:off x="0" y="1163"/>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412" name="Line 76"/>
            <p:cNvSpPr>
              <a:spLocks noChangeShapeType="1"/>
            </p:cNvSpPr>
            <p:nvPr userDrawn="1"/>
          </p:nvSpPr>
          <p:spPr bwMode="auto">
            <a:xfrm>
              <a:off x="0" y="1037"/>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413" name="Line 77"/>
            <p:cNvSpPr>
              <a:spLocks noChangeShapeType="1"/>
            </p:cNvSpPr>
            <p:nvPr userDrawn="1"/>
          </p:nvSpPr>
          <p:spPr bwMode="auto">
            <a:xfrm>
              <a:off x="0" y="1091"/>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414" name="Line 78"/>
            <p:cNvSpPr>
              <a:spLocks noChangeShapeType="1"/>
            </p:cNvSpPr>
            <p:nvPr userDrawn="1"/>
          </p:nvSpPr>
          <p:spPr bwMode="auto">
            <a:xfrm>
              <a:off x="0" y="1289"/>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415" name="Line 79"/>
            <p:cNvSpPr>
              <a:spLocks noChangeShapeType="1"/>
            </p:cNvSpPr>
            <p:nvPr userDrawn="1"/>
          </p:nvSpPr>
          <p:spPr bwMode="auto">
            <a:xfrm>
              <a:off x="0" y="1268"/>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416" name="Line 80"/>
            <p:cNvSpPr>
              <a:spLocks noChangeShapeType="1"/>
            </p:cNvSpPr>
            <p:nvPr userDrawn="1"/>
          </p:nvSpPr>
          <p:spPr bwMode="auto">
            <a:xfrm>
              <a:off x="0" y="860"/>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417" name="Line 81"/>
            <p:cNvSpPr>
              <a:spLocks noChangeShapeType="1"/>
            </p:cNvSpPr>
            <p:nvPr userDrawn="1"/>
          </p:nvSpPr>
          <p:spPr bwMode="auto">
            <a:xfrm>
              <a:off x="0" y="896"/>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418" name="Line 82"/>
            <p:cNvSpPr>
              <a:spLocks noChangeShapeType="1"/>
            </p:cNvSpPr>
            <p:nvPr userDrawn="1"/>
          </p:nvSpPr>
          <p:spPr bwMode="auto">
            <a:xfrm>
              <a:off x="0" y="929"/>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419" name="Line 83"/>
            <p:cNvSpPr>
              <a:spLocks noChangeShapeType="1"/>
            </p:cNvSpPr>
            <p:nvPr userDrawn="1"/>
          </p:nvSpPr>
          <p:spPr bwMode="auto">
            <a:xfrm>
              <a:off x="0" y="770"/>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420" name="Line 84"/>
            <p:cNvSpPr>
              <a:spLocks noChangeShapeType="1"/>
            </p:cNvSpPr>
            <p:nvPr userDrawn="1"/>
          </p:nvSpPr>
          <p:spPr bwMode="auto">
            <a:xfrm>
              <a:off x="0" y="815"/>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421" name="Line 85"/>
            <p:cNvSpPr>
              <a:spLocks noChangeShapeType="1"/>
            </p:cNvSpPr>
            <p:nvPr userDrawn="1"/>
          </p:nvSpPr>
          <p:spPr bwMode="auto">
            <a:xfrm>
              <a:off x="0" y="718"/>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422" name="Line 86"/>
            <p:cNvSpPr>
              <a:spLocks noChangeShapeType="1"/>
            </p:cNvSpPr>
            <p:nvPr userDrawn="1"/>
          </p:nvSpPr>
          <p:spPr bwMode="auto">
            <a:xfrm>
              <a:off x="0" y="646"/>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423" name="Line 87"/>
            <p:cNvSpPr>
              <a:spLocks noChangeShapeType="1"/>
            </p:cNvSpPr>
            <p:nvPr userDrawn="1"/>
          </p:nvSpPr>
          <p:spPr bwMode="auto">
            <a:xfrm>
              <a:off x="0" y="522"/>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424" name="Line 88"/>
            <p:cNvSpPr>
              <a:spLocks noChangeShapeType="1"/>
            </p:cNvSpPr>
            <p:nvPr userDrawn="1"/>
          </p:nvSpPr>
          <p:spPr bwMode="auto">
            <a:xfrm>
              <a:off x="0" y="558"/>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425" name="Line 89"/>
            <p:cNvSpPr>
              <a:spLocks noChangeShapeType="1"/>
            </p:cNvSpPr>
            <p:nvPr userDrawn="1"/>
          </p:nvSpPr>
          <p:spPr bwMode="auto">
            <a:xfrm>
              <a:off x="0" y="591"/>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426" name="Line 90"/>
            <p:cNvSpPr>
              <a:spLocks noChangeShapeType="1"/>
            </p:cNvSpPr>
            <p:nvPr userDrawn="1"/>
          </p:nvSpPr>
          <p:spPr bwMode="auto">
            <a:xfrm>
              <a:off x="0" y="432"/>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427" name="Line 91"/>
            <p:cNvSpPr>
              <a:spLocks noChangeShapeType="1"/>
            </p:cNvSpPr>
            <p:nvPr userDrawn="1"/>
          </p:nvSpPr>
          <p:spPr bwMode="auto">
            <a:xfrm>
              <a:off x="0" y="384"/>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428" name="Line 92"/>
            <p:cNvSpPr>
              <a:spLocks noChangeShapeType="1"/>
            </p:cNvSpPr>
            <p:nvPr userDrawn="1"/>
          </p:nvSpPr>
          <p:spPr bwMode="auto">
            <a:xfrm>
              <a:off x="0" y="477"/>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429" name="Line 93"/>
            <p:cNvSpPr>
              <a:spLocks noChangeShapeType="1"/>
            </p:cNvSpPr>
            <p:nvPr userDrawn="1"/>
          </p:nvSpPr>
          <p:spPr bwMode="auto">
            <a:xfrm>
              <a:off x="0" y="339"/>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430" name="Line 94"/>
            <p:cNvSpPr>
              <a:spLocks noChangeShapeType="1"/>
            </p:cNvSpPr>
            <p:nvPr userDrawn="1"/>
          </p:nvSpPr>
          <p:spPr bwMode="auto">
            <a:xfrm>
              <a:off x="0" y="318"/>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431" name="Line 95"/>
            <p:cNvSpPr>
              <a:spLocks noChangeShapeType="1"/>
            </p:cNvSpPr>
            <p:nvPr userDrawn="1"/>
          </p:nvSpPr>
          <p:spPr bwMode="auto">
            <a:xfrm>
              <a:off x="0" y="258"/>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432" name="Line 96"/>
            <p:cNvSpPr>
              <a:spLocks noChangeShapeType="1"/>
            </p:cNvSpPr>
            <p:nvPr userDrawn="1"/>
          </p:nvSpPr>
          <p:spPr bwMode="auto">
            <a:xfrm>
              <a:off x="0" y="70"/>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433" name="Line 97"/>
            <p:cNvSpPr>
              <a:spLocks noChangeShapeType="1"/>
            </p:cNvSpPr>
            <p:nvPr userDrawn="1"/>
          </p:nvSpPr>
          <p:spPr bwMode="auto">
            <a:xfrm>
              <a:off x="0" y="43"/>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434" name="Line 98"/>
            <p:cNvSpPr>
              <a:spLocks noChangeShapeType="1"/>
            </p:cNvSpPr>
            <p:nvPr userDrawn="1"/>
          </p:nvSpPr>
          <p:spPr bwMode="auto">
            <a:xfrm>
              <a:off x="0" y="91"/>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435" name="Line 99"/>
            <p:cNvSpPr>
              <a:spLocks noChangeShapeType="1"/>
            </p:cNvSpPr>
            <p:nvPr userDrawn="1"/>
          </p:nvSpPr>
          <p:spPr bwMode="auto">
            <a:xfrm>
              <a:off x="0" y="145"/>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436" name="Line 100"/>
            <p:cNvSpPr>
              <a:spLocks noChangeShapeType="1"/>
            </p:cNvSpPr>
            <p:nvPr userDrawn="1"/>
          </p:nvSpPr>
          <p:spPr bwMode="auto">
            <a:xfrm>
              <a:off x="0" y="202"/>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nvGrpSpPr>
          <p:cNvPr id="526437" name="Group 101"/>
          <p:cNvGrpSpPr>
            <a:grpSpLocks/>
          </p:cNvGrpSpPr>
          <p:nvPr/>
        </p:nvGrpSpPr>
        <p:grpSpPr bwMode="auto">
          <a:xfrm>
            <a:off x="635000" y="325438"/>
            <a:ext cx="8280400" cy="1782762"/>
            <a:chOff x="400" y="205"/>
            <a:chExt cx="5216" cy="1123"/>
          </a:xfrm>
        </p:grpSpPr>
        <p:sp>
          <p:nvSpPr>
            <p:cNvPr id="526438" name="Rectangle 102"/>
            <p:cNvSpPr>
              <a:spLocks noChangeArrowheads="1"/>
            </p:cNvSpPr>
            <p:nvPr userDrawn="1"/>
          </p:nvSpPr>
          <p:spPr bwMode="auto">
            <a:xfrm>
              <a:off x="557" y="205"/>
              <a:ext cx="313" cy="9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439" name="Rectangle 103"/>
            <p:cNvSpPr>
              <a:spLocks noChangeArrowheads="1"/>
            </p:cNvSpPr>
            <p:nvPr userDrawn="1"/>
          </p:nvSpPr>
          <p:spPr bwMode="auto">
            <a:xfrm>
              <a:off x="400" y="288"/>
              <a:ext cx="3567" cy="49"/>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440" name="Rectangle 104"/>
            <p:cNvSpPr>
              <a:spLocks noChangeArrowheads="1"/>
            </p:cNvSpPr>
            <p:nvPr userDrawn="1"/>
          </p:nvSpPr>
          <p:spPr bwMode="auto">
            <a:xfrm>
              <a:off x="4599" y="1115"/>
              <a:ext cx="929" cy="2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6441" name="Rectangle 105"/>
            <p:cNvSpPr>
              <a:spLocks noChangeArrowheads="1"/>
            </p:cNvSpPr>
            <p:nvPr userDrawn="1"/>
          </p:nvSpPr>
          <p:spPr bwMode="auto">
            <a:xfrm>
              <a:off x="2049" y="1211"/>
              <a:ext cx="3567" cy="49"/>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sp>
        <p:nvSpPr>
          <p:cNvPr id="526442" name="Rectangle 106"/>
          <p:cNvSpPr>
            <a:spLocks noGrp="1" noChangeArrowheads="1"/>
          </p:cNvSpPr>
          <p:nvPr>
            <p:ph type="body" idx="1"/>
          </p:nvPr>
        </p:nvSpPr>
        <p:spPr bwMode="auto">
          <a:xfrm>
            <a:off x="809625" y="2214563"/>
            <a:ext cx="79581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6443" name="Rectangle 107"/>
          <p:cNvSpPr>
            <a:spLocks noGrp="1" noChangeArrowheads="1"/>
          </p:cNvSpPr>
          <p:nvPr>
            <p:ph type="dt" sz="half" idx="2"/>
          </p:nvPr>
        </p:nvSpPr>
        <p:spPr bwMode="auto">
          <a:xfrm>
            <a:off x="809625" y="6373813"/>
            <a:ext cx="1905000" cy="457200"/>
          </a:xfrm>
          <a:prstGeom prst="rect">
            <a:avLst/>
          </a:prstGeom>
          <a:noFill/>
          <a:ln>
            <a:noFill/>
          </a:ln>
          <a:effectLst/>
          <a:extLst>
            <a:ext uri="{909E8E84-426E-40DD-AFC4-6F175D3DCCD1}">
              <a14:hiddenFill xmlns:a14="http://schemas.microsoft.com/office/drawing/2010/main">
                <a:solidFill>
                  <a:srgbClr val="0033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solidFill>
                  <a:schemeClr val="folHlink"/>
                </a:solidFill>
                <a:latin typeface="+mn-lt"/>
              </a:defRPr>
            </a:lvl1pPr>
          </a:lstStyle>
          <a:p>
            <a:endParaRPr lang="en-US"/>
          </a:p>
        </p:txBody>
      </p:sp>
      <p:sp>
        <p:nvSpPr>
          <p:cNvPr id="526444" name="Rectangle 108"/>
          <p:cNvSpPr>
            <a:spLocks noGrp="1" noChangeArrowheads="1"/>
          </p:cNvSpPr>
          <p:nvPr>
            <p:ph type="ftr" sz="quarter" idx="3"/>
          </p:nvPr>
        </p:nvSpPr>
        <p:spPr bwMode="auto">
          <a:xfrm>
            <a:off x="3132138" y="6376988"/>
            <a:ext cx="3086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solidFill>
                  <a:schemeClr val="folHlink"/>
                </a:solidFill>
                <a:latin typeface="+mn-lt"/>
              </a:defRPr>
            </a:lvl1pPr>
          </a:lstStyle>
          <a:p>
            <a:endParaRPr lang="en-US"/>
          </a:p>
        </p:txBody>
      </p:sp>
      <p:sp>
        <p:nvSpPr>
          <p:cNvPr id="526445" name="Rectangle 109"/>
          <p:cNvSpPr>
            <a:spLocks noGrp="1" noChangeArrowheads="1"/>
          </p:cNvSpPr>
          <p:nvPr>
            <p:ph type="sldNum" sz="quarter" idx="4"/>
          </p:nvPr>
        </p:nvSpPr>
        <p:spPr bwMode="auto">
          <a:xfrm>
            <a:off x="6589713" y="6376988"/>
            <a:ext cx="2193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rtl="1" eaLnBrk="1" hangingPunct="1">
              <a:defRPr sz="2000">
                <a:solidFill>
                  <a:schemeClr val="folHlink"/>
                </a:solidFill>
                <a:latin typeface="+mn-lt"/>
                <a:cs typeface="+mn-cs"/>
              </a:defRPr>
            </a:lvl1pPr>
          </a:lstStyle>
          <a:p>
            <a:fld id="{37DB3929-938D-420D-93F0-D52B784879E1}" type="slidenum">
              <a:rPr lang="ar-SA"/>
              <a:pPr/>
              <a:t>‹#›</a:t>
            </a:fld>
            <a:endParaRPr lang="en-US"/>
          </a:p>
        </p:txBody>
      </p:sp>
      <p:sp>
        <p:nvSpPr>
          <p:cNvPr id="526446" name="Rectangle 110"/>
          <p:cNvSpPr>
            <a:spLocks noGrp="1" noChangeArrowheads="1"/>
          </p:cNvSpPr>
          <p:nvPr>
            <p:ph type="title"/>
          </p:nvPr>
        </p:nvSpPr>
        <p:spPr bwMode="auto">
          <a:xfrm>
            <a:off x="1371600" y="609600"/>
            <a:ext cx="7378700" cy="1143000"/>
          </a:xfrm>
          <a:prstGeom prst="rect">
            <a:avLst/>
          </a:prstGeom>
          <a:noFill/>
          <a:ln>
            <a:noFill/>
          </a:ln>
          <a:effectLst/>
          <a:extLst>
            <a:ext uri="{909E8E84-426E-40DD-AFC4-6F175D3DCCD1}">
              <a14:hiddenFill xmlns:a14="http://schemas.microsoft.com/office/drawing/2010/main">
                <a:solidFill>
                  <a:srgbClr val="0033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526447" name="Picture 111" descr="Picture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229600" y="0"/>
            <a:ext cx="884238" cy="1219200"/>
          </a:xfrm>
          <a:prstGeom prst="rect">
            <a:avLst/>
          </a:prstGeom>
          <a:noFill/>
          <a:extLst>
            <a:ext uri="{909E8E84-426E-40DD-AFC4-6F175D3DCCD1}">
              <a14:hiddenFill xmlns:a14="http://schemas.microsoft.com/office/drawing/2010/main">
                <a:solidFill>
                  <a:srgbClr val="FFFFFF"/>
                </a:solidFill>
              </a14:hiddenFill>
            </a:ext>
          </a:extLst>
        </p:spPr>
      </p:pic>
      <p:sp>
        <p:nvSpPr>
          <p:cNvPr id="112" name="Rectangle 111"/>
          <p:cNvSpPr/>
          <p:nvPr userDrawn="1"/>
        </p:nvSpPr>
        <p:spPr>
          <a:xfrm>
            <a:off x="-228600" y="15007"/>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cSld>
  <p:clrMap bg1="dk2" tx1="lt1" bg2="dk1" tx2="lt2" accent1="accent1" accent2="accent2" accent3="accent3" accent4="accent4" accent5="accent5" accent6="accent6" hlink="hlink" folHlink="folHlink"/>
  <p:sldLayoutIdLst>
    <p:sldLayoutId id="2147483670"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705" r:id="rId12"/>
    <p:sldLayoutId id="2147483706" r:id="rId13"/>
    <p:sldLayoutId id="2147483707" r:id="rId14"/>
    <p:sldLayoutId id="2147483708" r:id="rId15"/>
  </p:sldLayoutIdLst>
  <p:transition>
    <p:zoom dir="in"/>
  </p:transition>
  <p:timing>
    <p:tnLst>
      <p:par>
        <p:cTn id="1" dur="indefinite" restart="never" nodeType="tmRoot"/>
      </p:par>
    </p:tnLst>
  </p:timing>
  <p:hf hdr="0" ftr="0" dt="0"/>
  <p:txStyles>
    <p:titleStyle>
      <a:lvl1pPr algn="ctr" rtl="1" fontAlgn="base">
        <a:lnSpc>
          <a:spcPct val="85000"/>
        </a:lnSpc>
        <a:spcBef>
          <a:spcPct val="0"/>
        </a:spcBef>
        <a:spcAft>
          <a:spcPct val="0"/>
        </a:spcAft>
        <a:defRPr sz="3600" b="1" kern="1200">
          <a:solidFill>
            <a:schemeClr val="tx2"/>
          </a:solidFill>
          <a:latin typeface="+mj-lt"/>
          <a:ea typeface="+mj-ea"/>
          <a:cs typeface="+mj-cs"/>
        </a:defRPr>
      </a:lvl1pPr>
      <a:lvl2pPr algn="ctr" rtl="1" fontAlgn="base">
        <a:lnSpc>
          <a:spcPct val="85000"/>
        </a:lnSpc>
        <a:spcBef>
          <a:spcPct val="0"/>
        </a:spcBef>
        <a:spcAft>
          <a:spcPct val="0"/>
        </a:spcAft>
        <a:defRPr sz="3600" b="1">
          <a:solidFill>
            <a:schemeClr val="tx2"/>
          </a:solidFill>
          <a:latin typeface="Times New Roman" panose="02020603050405020304" pitchFamily="18" charset="0"/>
          <a:cs typeface="B Nazanin" panose="00000400000000000000" pitchFamily="2" charset="-78"/>
        </a:defRPr>
      </a:lvl2pPr>
      <a:lvl3pPr algn="ctr" rtl="1" fontAlgn="base">
        <a:lnSpc>
          <a:spcPct val="85000"/>
        </a:lnSpc>
        <a:spcBef>
          <a:spcPct val="0"/>
        </a:spcBef>
        <a:spcAft>
          <a:spcPct val="0"/>
        </a:spcAft>
        <a:defRPr sz="3600" b="1">
          <a:solidFill>
            <a:schemeClr val="tx2"/>
          </a:solidFill>
          <a:latin typeface="Times New Roman" panose="02020603050405020304" pitchFamily="18" charset="0"/>
          <a:cs typeface="B Nazanin" panose="00000400000000000000" pitchFamily="2" charset="-78"/>
        </a:defRPr>
      </a:lvl3pPr>
      <a:lvl4pPr algn="ctr" rtl="1" fontAlgn="base">
        <a:lnSpc>
          <a:spcPct val="85000"/>
        </a:lnSpc>
        <a:spcBef>
          <a:spcPct val="0"/>
        </a:spcBef>
        <a:spcAft>
          <a:spcPct val="0"/>
        </a:spcAft>
        <a:defRPr sz="3600" b="1">
          <a:solidFill>
            <a:schemeClr val="tx2"/>
          </a:solidFill>
          <a:latin typeface="Times New Roman" panose="02020603050405020304" pitchFamily="18" charset="0"/>
          <a:cs typeface="B Nazanin" panose="00000400000000000000" pitchFamily="2" charset="-78"/>
        </a:defRPr>
      </a:lvl4pPr>
      <a:lvl5pPr algn="ctr" rtl="1" fontAlgn="base">
        <a:lnSpc>
          <a:spcPct val="85000"/>
        </a:lnSpc>
        <a:spcBef>
          <a:spcPct val="0"/>
        </a:spcBef>
        <a:spcAft>
          <a:spcPct val="0"/>
        </a:spcAft>
        <a:defRPr sz="3600" b="1">
          <a:solidFill>
            <a:schemeClr val="tx2"/>
          </a:solidFill>
          <a:latin typeface="Times New Roman" panose="02020603050405020304" pitchFamily="18" charset="0"/>
          <a:cs typeface="B Nazanin" panose="00000400000000000000" pitchFamily="2" charset="-78"/>
        </a:defRPr>
      </a:lvl5pPr>
      <a:lvl6pPr marL="457200" algn="ctr" rtl="1" fontAlgn="base">
        <a:lnSpc>
          <a:spcPct val="85000"/>
        </a:lnSpc>
        <a:spcBef>
          <a:spcPct val="0"/>
        </a:spcBef>
        <a:spcAft>
          <a:spcPct val="0"/>
        </a:spcAft>
        <a:defRPr sz="3600" b="1">
          <a:solidFill>
            <a:schemeClr val="tx2"/>
          </a:solidFill>
          <a:latin typeface="Times New Roman" panose="02020603050405020304" pitchFamily="18" charset="0"/>
          <a:cs typeface="B Nazanin" panose="00000400000000000000" pitchFamily="2" charset="-78"/>
        </a:defRPr>
      </a:lvl6pPr>
      <a:lvl7pPr marL="914400" algn="ctr" rtl="1" fontAlgn="base">
        <a:lnSpc>
          <a:spcPct val="85000"/>
        </a:lnSpc>
        <a:spcBef>
          <a:spcPct val="0"/>
        </a:spcBef>
        <a:spcAft>
          <a:spcPct val="0"/>
        </a:spcAft>
        <a:defRPr sz="3600" b="1">
          <a:solidFill>
            <a:schemeClr val="tx2"/>
          </a:solidFill>
          <a:latin typeface="Times New Roman" panose="02020603050405020304" pitchFamily="18" charset="0"/>
          <a:cs typeface="B Nazanin" panose="00000400000000000000" pitchFamily="2" charset="-78"/>
        </a:defRPr>
      </a:lvl7pPr>
      <a:lvl8pPr marL="1371600" algn="ctr" rtl="1" fontAlgn="base">
        <a:lnSpc>
          <a:spcPct val="85000"/>
        </a:lnSpc>
        <a:spcBef>
          <a:spcPct val="0"/>
        </a:spcBef>
        <a:spcAft>
          <a:spcPct val="0"/>
        </a:spcAft>
        <a:defRPr sz="3600" b="1">
          <a:solidFill>
            <a:schemeClr val="tx2"/>
          </a:solidFill>
          <a:latin typeface="Times New Roman" panose="02020603050405020304" pitchFamily="18" charset="0"/>
          <a:cs typeface="B Nazanin" panose="00000400000000000000" pitchFamily="2" charset="-78"/>
        </a:defRPr>
      </a:lvl8pPr>
      <a:lvl9pPr marL="1828800" algn="ctr" rtl="1" fontAlgn="base">
        <a:lnSpc>
          <a:spcPct val="85000"/>
        </a:lnSpc>
        <a:spcBef>
          <a:spcPct val="0"/>
        </a:spcBef>
        <a:spcAft>
          <a:spcPct val="0"/>
        </a:spcAft>
        <a:defRPr sz="3600" b="1">
          <a:solidFill>
            <a:schemeClr val="tx2"/>
          </a:solidFill>
          <a:latin typeface="Times New Roman" panose="02020603050405020304" pitchFamily="18" charset="0"/>
          <a:cs typeface="B Nazanin" panose="00000400000000000000" pitchFamily="2" charset="-78"/>
        </a:defRPr>
      </a:lvl9pPr>
    </p:titleStyle>
    <p:bodyStyle>
      <a:lvl1pPr marL="342900" indent="-342900" algn="r" rtl="1" fontAlgn="base">
        <a:spcBef>
          <a:spcPct val="20000"/>
        </a:spcBef>
        <a:spcAft>
          <a:spcPct val="0"/>
        </a:spcAft>
        <a:buClr>
          <a:schemeClr val="accent2"/>
        </a:buClr>
        <a:buFont typeface="Wingdings" panose="05000000000000000000" pitchFamily="2" charset="2"/>
        <a:buChar char="w"/>
        <a:defRPr sz="3200" kern="1200">
          <a:solidFill>
            <a:schemeClr val="tx1"/>
          </a:solidFill>
          <a:latin typeface="+mn-lt"/>
          <a:ea typeface="+mn-ea"/>
          <a:cs typeface="+mn-cs"/>
        </a:defRPr>
      </a:lvl1pPr>
      <a:lvl2pPr marL="742950" indent="-285750" algn="r" rtl="1" fontAlgn="base">
        <a:spcBef>
          <a:spcPct val="20000"/>
        </a:spcBef>
        <a:spcAft>
          <a:spcPct val="0"/>
        </a:spcAft>
        <a:buClr>
          <a:schemeClr val="accent2"/>
        </a:buClr>
        <a:buSzPct val="55000"/>
        <a:buFont typeface="Wingdings" panose="05000000000000000000" pitchFamily="2" charset="2"/>
        <a:buChar char="n"/>
        <a:defRPr sz="2800" kern="1200">
          <a:solidFill>
            <a:schemeClr val="tx1"/>
          </a:solidFill>
          <a:latin typeface="+mn-lt"/>
          <a:ea typeface="+mn-ea"/>
          <a:cs typeface="+mn-cs"/>
        </a:defRPr>
      </a:lvl2pPr>
      <a:lvl3pPr marL="1085850" indent="-228600" algn="r" rtl="1" fontAlgn="base">
        <a:spcBef>
          <a:spcPct val="20000"/>
        </a:spcBef>
        <a:spcAft>
          <a:spcPct val="0"/>
        </a:spcAft>
        <a:buClr>
          <a:schemeClr val="accent2"/>
        </a:buClr>
        <a:buSzPct val="65000"/>
        <a:buFont typeface="Wingdings" panose="05000000000000000000" pitchFamily="2" charset="2"/>
        <a:buChar char="l"/>
        <a:defRPr sz="2400" kern="1200">
          <a:solidFill>
            <a:schemeClr val="tx1"/>
          </a:solidFill>
          <a:latin typeface="+mn-lt"/>
          <a:ea typeface="+mn-ea"/>
          <a:cs typeface="+mn-cs"/>
        </a:defRPr>
      </a:lvl3pPr>
      <a:lvl4pPr marL="1428750" indent="-228600" algn="r" rtl="1" fontAlgn="base">
        <a:spcBef>
          <a:spcPct val="20000"/>
        </a:spcBef>
        <a:spcAft>
          <a:spcPct val="0"/>
        </a:spcAft>
        <a:buClr>
          <a:schemeClr val="accent2"/>
        </a:buClr>
        <a:buSzPct val="85000"/>
        <a:buFont typeface="Wingdings" panose="05000000000000000000" pitchFamily="2" charset="2"/>
        <a:buChar char="w"/>
        <a:defRPr sz="2000" kern="1200">
          <a:solidFill>
            <a:schemeClr val="tx1"/>
          </a:solidFill>
          <a:latin typeface="+mn-lt"/>
          <a:ea typeface="+mn-ea"/>
          <a:cs typeface="+mn-cs"/>
        </a:defRPr>
      </a:lvl4pPr>
      <a:lvl5pPr marL="1771650" indent="-228600" algn="r" rtl="1" fontAlgn="base">
        <a:spcBef>
          <a:spcPct val="20000"/>
        </a:spcBef>
        <a:spcAft>
          <a:spcPct val="0"/>
        </a:spcAft>
        <a:buClr>
          <a:schemeClr val="accent2"/>
        </a:buClr>
        <a:buSzPct val="80000"/>
        <a:buFont typeface="Wingdings" panose="05000000000000000000" pitchFamily="2" charset="2"/>
        <a:buChar char="§"/>
        <a:defRPr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530434" name="Group 2"/>
          <p:cNvGrpSpPr>
            <a:grpSpLocks/>
          </p:cNvGrpSpPr>
          <p:nvPr/>
        </p:nvGrpSpPr>
        <p:grpSpPr bwMode="auto">
          <a:xfrm>
            <a:off x="0" y="0"/>
            <a:ext cx="647700" cy="6858000"/>
            <a:chOff x="0" y="43"/>
            <a:chExt cx="5760" cy="4229"/>
          </a:xfrm>
        </p:grpSpPr>
        <p:sp>
          <p:nvSpPr>
            <p:cNvPr id="530435" name="Line 3"/>
            <p:cNvSpPr>
              <a:spLocks noChangeShapeType="1"/>
            </p:cNvSpPr>
            <p:nvPr userDrawn="1"/>
          </p:nvSpPr>
          <p:spPr bwMode="auto">
            <a:xfrm>
              <a:off x="0" y="4203"/>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436" name="Line 4"/>
            <p:cNvSpPr>
              <a:spLocks noChangeShapeType="1"/>
            </p:cNvSpPr>
            <p:nvPr userDrawn="1"/>
          </p:nvSpPr>
          <p:spPr bwMode="auto">
            <a:xfrm>
              <a:off x="0" y="4239"/>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437" name="Line 5"/>
            <p:cNvSpPr>
              <a:spLocks noChangeShapeType="1"/>
            </p:cNvSpPr>
            <p:nvPr userDrawn="1"/>
          </p:nvSpPr>
          <p:spPr bwMode="auto">
            <a:xfrm>
              <a:off x="0" y="4272"/>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438" name="Line 6"/>
            <p:cNvSpPr>
              <a:spLocks noChangeShapeType="1"/>
            </p:cNvSpPr>
            <p:nvPr userDrawn="1"/>
          </p:nvSpPr>
          <p:spPr bwMode="auto">
            <a:xfrm>
              <a:off x="0" y="4113"/>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439" name="Line 7"/>
            <p:cNvSpPr>
              <a:spLocks noChangeShapeType="1"/>
            </p:cNvSpPr>
            <p:nvPr userDrawn="1"/>
          </p:nvSpPr>
          <p:spPr bwMode="auto">
            <a:xfrm>
              <a:off x="0" y="4065"/>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440" name="Line 8"/>
            <p:cNvSpPr>
              <a:spLocks noChangeShapeType="1"/>
            </p:cNvSpPr>
            <p:nvPr userDrawn="1"/>
          </p:nvSpPr>
          <p:spPr bwMode="auto">
            <a:xfrm>
              <a:off x="0" y="4158"/>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441" name="Line 9"/>
            <p:cNvSpPr>
              <a:spLocks noChangeShapeType="1"/>
            </p:cNvSpPr>
            <p:nvPr userDrawn="1"/>
          </p:nvSpPr>
          <p:spPr bwMode="auto">
            <a:xfrm>
              <a:off x="0" y="3666"/>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442" name="Line 10"/>
            <p:cNvSpPr>
              <a:spLocks noChangeShapeType="1"/>
            </p:cNvSpPr>
            <p:nvPr userDrawn="1"/>
          </p:nvSpPr>
          <p:spPr bwMode="auto">
            <a:xfrm>
              <a:off x="0" y="3639"/>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443" name="Line 11"/>
            <p:cNvSpPr>
              <a:spLocks noChangeShapeType="1"/>
            </p:cNvSpPr>
            <p:nvPr userDrawn="1"/>
          </p:nvSpPr>
          <p:spPr bwMode="auto">
            <a:xfrm>
              <a:off x="0" y="4020"/>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444" name="Line 12"/>
            <p:cNvSpPr>
              <a:spLocks noChangeShapeType="1"/>
            </p:cNvSpPr>
            <p:nvPr userDrawn="1"/>
          </p:nvSpPr>
          <p:spPr bwMode="auto">
            <a:xfrm>
              <a:off x="0" y="3894"/>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445" name="Line 13"/>
            <p:cNvSpPr>
              <a:spLocks noChangeShapeType="1"/>
            </p:cNvSpPr>
            <p:nvPr userDrawn="1"/>
          </p:nvSpPr>
          <p:spPr bwMode="auto">
            <a:xfrm>
              <a:off x="0" y="3813"/>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446" name="Line 14"/>
            <p:cNvSpPr>
              <a:spLocks noChangeShapeType="1"/>
            </p:cNvSpPr>
            <p:nvPr userDrawn="1"/>
          </p:nvSpPr>
          <p:spPr bwMode="auto">
            <a:xfrm>
              <a:off x="0" y="3999"/>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447" name="Line 15"/>
            <p:cNvSpPr>
              <a:spLocks noChangeShapeType="1"/>
            </p:cNvSpPr>
            <p:nvPr userDrawn="1"/>
          </p:nvSpPr>
          <p:spPr bwMode="auto">
            <a:xfrm>
              <a:off x="0" y="3687"/>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448" name="Line 16"/>
            <p:cNvSpPr>
              <a:spLocks noChangeShapeType="1"/>
            </p:cNvSpPr>
            <p:nvPr userDrawn="1"/>
          </p:nvSpPr>
          <p:spPr bwMode="auto">
            <a:xfrm>
              <a:off x="0" y="3741"/>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449" name="Line 17"/>
            <p:cNvSpPr>
              <a:spLocks noChangeShapeType="1"/>
            </p:cNvSpPr>
            <p:nvPr userDrawn="1"/>
          </p:nvSpPr>
          <p:spPr bwMode="auto">
            <a:xfrm>
              <a:off x="0" y="3939"/>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450" name="Line 18"/>
            <p:cNvSpPr>
              <a:spLocks noChangeShapeType="1"/>
            </p:cNvSpPr>
            <p:nvPr userDrawn="1"/>
          </p:nvSpPr>
          <p:spPr bwMode="auto">
            <a:xfrm>
              <a:off x="0" y="3918"/>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451" name="Line 19"/>
            <p:cNvSpPr>
              <a:spLocks noChangeShapeType="1"/>
            </p:cNvSpPr>
            <p:nvPr userDrawn="1"/>
          </p:nvSpPr>
          <p:spPr bwMode="auto">
            <a:xfrm>
              <a:off x="0" y="3510"/>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452" name="Line 20"/>
            <p:cNvSpPr>
              <a:spLocks noChangeShapeType="1"/>
            </p:cNvSpPr>
            <p:nvPr userDrawn="1"/>
          </p:nvSpPr>
          <p:spPr bwMode="auto">
            <a:xfrm>
              <a:off x="0" y="3546"/>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453" name="Line 21"/>
            <p:cNvSpPr>
              <a:spLocks noChangeShapeType="1"/>
            </p:cNvSpPr>
            <p:nvPr userDrawn="1"/>
          </p:nvSpPr>
          <p:spPr bwMode="auto">
            <a:xfrm>
              <a:off x="0" y="3579"/>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454" name="Line 22"/>
            <p:cNvSpPr>
              <a:spLocks noChangeShapeType="1"/>
            </p:cNvSpPr>
            <p:nvPr userDrawn="1"/>
          </p:nvSpPr>
          <p:spPr bwMode="auto">
            <a:xfrm>
              <a:off x="0" y="3420"/>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455" name="Line 23"/>
            <p:cNvSpPr>
              <a:spLocks noChangeShapeType="1"/>
            </p:cNvSpPr>
            <p:nvPr userDrawn="1"/>
          </p:nvSpPr>
          <p:spPr bwMode="auto">
            <a:xfrm>
              <a:off x="0" y="3372"/>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456" name="Line 24"/>
            <p:cNvSpPr>
              <a:spLocks noChangeShapeType="1"/>
            </p:cNvSpPr>
            <p:nvPr userDrawn="1"/>
          </p:nvSpPr>
          <p:spPr bwMode="auto">
            <a:xfrm>
              <a:off x="0" y="3465"/>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457" name="Line 25"/>
            <p:cNvSpPr>
              <a:spLocks noChangeShapeType="1"/>
            </p:cNvSpPr>
            <p:nvPr userDrawn="1"/>
          </p:nvSpPr>
          <p:spPr bwMode="auto">
            <a:xfrm>
              <a:off x="0" y="2973"/>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458" name="Line 26"/>
            <p:cNvSpPr>
              <a:spLocks noChangeShapeType="1"/>
            </p:cNvSpPr>
            <p:nvPr userDrawn="1"/>
          </p:nvSpPr>
          <p:spPr bwMode="auto">
            <a:xfrm>
              <a:off x="0" y="2946"/>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459" name="Line 27"/>
            <p:cNvSpPr>
              <a:spLocks noChangeShapeType="1"/>
            </p:cNvSpPr>
            <p:nvPr userDrawn="1"/>
          </p:nvSpPr>
          <p:spPr bwMode="auto">
            <a:xfrm>
              <a:off x="0" y="3327"/>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460" name="Line 28"/>
            <p:cNvSpPr>
              <a:spLocks noChangeShapeType="1"/>
            </p:cNvSpPr>
            <p:nvPr userDrawn="1"/>
          </p:nvSpPr>
          <p:spPr bwMode="auto">
            <a:xfrm>
              <a:off x="0" y="3201"/>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461" name="Line 29"/>
            <p:cNvSpPr>
              <a:spLocks noChangeShapeType="1"/>
            </p:cNvSpPr>
            <p:nvPr userDrawn="1"/>
          </p:nvSpPr>
          <p:spPr bwMode="auto">
            <a:xfrm>
              <a:off x="0" y="3120"/>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462" name="Line 30"/>
            <p:cNvSpPr>
              <a:spLocks noChangeShapeType="1"/>
            </p:cNvSpPr>
            <p:nvPr userDrawn="1"/>
          </p:nvSpPr>
          <p:spPr bwMode="auto">
            <a:xfrm>
              <a:off x="0" y="3306"/>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463" name="Line 31"/>
            <p:cNvSpPr>
              <a:spLocks noChangeShapeType="1"/>
            </p:cNvSpPr>
            <p:nvPr userDrawn="1"/>
          </p:nvSpPr>
          <p:spPr bwMode="auto">
            <a:xfrm>
              <a:off x="0" y="2994"/>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464" name="Line 32"/>
            <p:cNvSpPr>
              <a:spLocks noChangeShapeType="1"/>
            </p:cNvSpPr>
            <p:nvPr userDrawn="1"/>
          </p:nvSpPr>
          <p:spPr bwMode="auto">
            <a:xfrm>
              <a:off x="0" y="3048"/>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465" name="Line 33"/>
            <p:cNvSpPr>
              <a:spLocks noChangeShapeType="1"/>
            </p:cNvSpPr>
            <p:nvPr userDrawn="1"/>
          </p:nvSpPr>
          <p:spPr bwMode="auto">
            <a:xfrm>
              <a:off x="0" y="3246"/>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466" name="Line 34"/>
            <p:cNvSpPr>
              <a:spLocks noChangeShapeType="1"/>
            </p:cNvSpPr>
            <p:nvPr userDrawn="1"/>
          </p:nvSpPr>
          <p:spPr bwMode="auto">
            <a:xfrm>
              <a:off x="0" y="3225"/>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467" name="Line 35"/>
            <p:cNvSpPr>
              <a:spLocks noChangeShapeType="1"/>
            </p:cNvSpPr>
            <p:nvPr userDrawn="1"/>
          </p:nvSpPr>
          <p:spPr bwMode="auto">
            <a:xfrm>
              <a:off x="0" y="2831"/>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468" name="Line 36"/>
            <p:cNvSpPr>
              <a:spLocks noChangeShapeType="1"/>
            </p:cNvSpPr>
            <p:nvPr userDrawn="1"/>
          </p:nvSpPr>
          <p:spPr bwMode="auto">
            <a:xfrm>
              <a:off x="0" y="2750"/>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469" name="Line 37"/>
            <p:cNvSpPr>
              <a:spLocks noChangeShapeType="1"/>
            </p:cNvSpPr>
            <p:nvPr userDrawn="1"/>
          </p:nvSpPr>
          <p:spPr bwMode="auto">
            <a:xfrm>
              <a:off x="0" y="2678"/>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470" name="Line 38"/>
            <p:cNvSpPr>
              <a:spLocks noChangeShapeType="1"/>
            </p:cNvSpPr>
            <p:nvPr userDrawn="1"/>
          </p:nvSpPr>
          <p:spPr bwMode="auto">
            <a:xfrm>
              <a:off x="0" y="2876"/>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471" name="Line 39"/>
            <p:cNvSpPr>
              <a:spLocks noChangeShapeType="1"/>
            </p:cNvSpPr>
            <p:nvPr userDrawn="1"/>
          </p:nvSpPr>
          <p:spPr bwMode="auto">
            <a:xfrm>
              <a:off x="0" y="2855"/>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472" name="Line 40"/>
            <p:cNvSpPr>
              <a:spLocks noChangeShapeType="1"/>
            </p:cNvSpPr>
            <p:nvPr userDrawn="1"/>
          </p:nvSpPr>
          <p:spPr bwMode="auto">
            <a:xfrm>
              <a:off x="0" y="2554"/>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473" name="Line 41"/>
            <p:cNvSpPr>
              <a:spLocks noChangeShapeType="1"/>
            </p:cNvSpPr>
            <p:nvPr userDrawn="1"/>
          </p:nvSpPr>
          <p:spPr bwMode="auto">
            <a:xfrm>
              <a:off x="0" y="2590"/>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474" name="Line 42"/>
            <p:cNvSpPr>
              <a:spLocks noChangeShapeType="1"/>
            </p:cNvSpPr>
            <p:nvPr userDrawn="1"/>
          </p:nvSpPr>
          <p:spPr bwMode="auto">
            <a:xfrm>
              <a:off x="0" y="2623"/>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475" name="Line 43"/>
            <p:cNvSpPr>
              <a:spLocks noChangeShapeType="1"/>
            </p:cNvSpPr>
            <p:nvPr userDrawn="1"/>
          </p:nvSpPr>
          <p:spPr bwMode="auto">
            <a:xfrm>
              <a:off x="0" y="2464"/>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476" name="Line 44"/>
            <p:cNvSpPr>
              <a:spLocks noChangeShapeType="1"/>
            </p:cNvSpPr>
            <p:nvPr userDrawn="1"/>
          </p:nvSpPr>
          <p:spPr bwMode="auto">
            <a:xfrm>
              <a:off x="0" y="2416"/>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477" name="Line 45"/>
            <p:cNvSpPr>
              <a:spLocks noChangeShapeType="1"/>
            </p:cNvSpPr>
            <p:nvPr userDrawn="1"/>
          </p:nvSpPr>
          <p:spPr bwMode="auto">
            <a:xfrm>
              <a:off x="0" y="2509"/>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478" name="Line 46"/>
            <p:cNvSpPr>
              <a:spLocks noChangeShapeType="1"/>
            </p:cNvSpPr>
            <p:nvPr userDrawn="1"/>
          </p:nvSpPr>
          <p:spPr bwMode="auto">
            <a:xfrm>
              <a:off x="0" y="2371"/>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479" name="Line 47"/>
            <p:cNvSpPr>
              <a:spLocks noChangeShapeType="1"/>
            </p:cNvSpPr>
            <p:nvPr userDrawn="1"/>
          </p:nvSpPr>
          <p:spPr bwMode="auto">
            <a:xfrm>
              <a:off x="0" y="2245"/>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480" name="Line 48"/>
            <p:cNvSpPr>
              <a:spLocks noChangeShapeType="1"/>
            </p:cNvSpPr>
            <p:nvPr userDrawn="1"/>
          </p:nvSpPr>
          <p:spPr bwMode="auto">
            <a:xfrm>
              <a:off x="0" y="2350"/>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481" name="Line 49"/>
            <p:cNvSpPr>
              <a:spLocks noChangeShapeType="1"/>
            </p:cNvSpPr>
            <p:nvPr userDrawn="1"/>
          </p:nvSpPr>
          <p:spPr bwMode="auto">
            <a:xfrm>
              <a:off x="0" y="2290"/>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482" name="Line 50"/>
            <p:cNvSpPr>
              <a:spLocks noChangeShapeType="1"/>
            </p:cNvSpPr>
            <p:nvPr userDrawn="1"/>
          </p:nvSpPr>
          <p:spPr bwMode="auto">
            <a:xfrm>
              <a:off x="0" y="2269"/>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483" name="Line 51"/>
            <p:cNvSpPr>
              <a:spLocks noChangeShapeType="1"/>
            </p:cNvSpPr>
            <p:nvPr userDrawn="1"/>
          </p:nvSpPr>
          <p:spPr bwMode="auto">
            <a:xfrm>
              <a:off x="0" y="2130"/>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484" name="Line 52"/>
            <p:cNvSpPr>
              <a:spLocks noChangeShapeType="1"/>
            </p:cNvSpPr>
            <p:nvPr userDrawn="1"/>
          </p:nvSpPr>
          <p:spPr bwMode="auto">
            <a:xfrm>
              <a:off x="0" y="2166"/>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485" name="Line 53"/>
            <p:cNvSpPr>
              <a:spLocks noChangeShapeType="1"/>
            </p:cNvSpPr>
            <p:nvPr userDrawn="1"/>
          </p:nvSpPr>
          <p:spPr bwMode="auto">
            <a:xfrm>
              <a:off x="0" y="2199"/>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486" name="Line 54"/>
            <p:cNvSpPr>
              <a:spLocks noChangeShapeType="1"/>
            </p:cNvSpPr>
            <p:nvPr userDrawn="1"/>
          </p:nvSpPr>
          <p:spPr bwMode="auto">
            <a:xfrm>
              <a:off x="0" y="2040"/>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487" name="Line 55"/>
            <p:cNvSpPr>
              <a:spLocks noChangeShapeType="1"/>
            </p:cNvSpPr>
            <p:nvPr userDrawn="1"/>
          </p:nvSpPr>
          <p:spPr bwMode="auto">
            <a:xfrm>
              <a:off x="0" y="1992"/>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488" name="Line 56"/>
            <p:cNvSpPr>
              <a:spLocks noChangeShapeType="1"/>
            </p:cNvSpPr>
            <p:nvPr userDrawn="1"/>
          </p:nvSpPr>
          <p:spPr bwMode="auto">
            <a:xfrm>
              <a:off x="0" y="2085"/>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489" name="Line 57"/>
            <p:cNvSpPr>
              <a:spLocks noChangeShapeType="1"/>
            </p:cNvSpPr>
            <p:nvPr userDrawn="1"/>
          </p:nvSpPr>
          <p:spPr bwMode="auto">
            <a:xfrm>
              <a:off x="0" y="1593"/>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490" name="Line 58"/>
            <p:cNvSpPr>
              <a:spLocks noChangeShapeType="1"/>
            </p:cNvSpPr>
            <p:nvPr userDrawn="1"/>
          </p:nvSpPr>
          <p:spPr bwMode="auto">
            <a:xfrm>
              <a:off x="0" y="1566"/>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491" name="Line 59"/>
            <p:cNvSpPr>
              <a:spLocks noChangeShapeType="1"/>
            </p:cNvSpPr>
            <p:nvPr userDrawn="1"/>
          </p:nvSpPr>
          <p:spPr bwMode="auto">
            <a:xfrm>
              <a:off x="0" y="1947"/>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492" name="Line 60"/>
            <p:cNvSpPr>
              <a:spLocks noChangeShapeType="1"/>
            </p:cNvSpPr>
            <p:nvPr userDrawn="1"/>
          </p:nvSpPr>
          <p:spPr bwMode="auto">
            <a:xfrm>
              <a:off x="0" y="1821"/>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493" name="Line 61"/>
            <p:cNvSpPr>
              <a:spLocks noChangeShapeType="1"/>
            </p:cNvSpPr>
            <p:nvPr userDrawn="1"/>
          </p:nvSpPr>
          <p:spPr bwMode="auto">
            <a:xfrm>
              <a:off x="0" y="1740"/>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494" name="Line 62"/>
            <p:cNvSpPr>
              <a:spLocks noChangeShapeType="1"/>
            </p:cNvSpPr>
            <p:nvPr userDrawn="1"/>
          </p:nvSpPr>
          <p:spPr bwMode="auto">
            <a:xfrm>
              <a:off x="0" y="1926"/>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495" name="Line 63"/>
            <p:cNvSpPr>
              <a:spLocks noChangeShapeType="1"/>
            </p:cNvSpPr>
            <p:nvPr userDrawn="1"/>
          </p:nvSpPr>
          <p:spPr bwMode="auto">
            <a:xfrm>
              <a:off x="0" y="1614"/>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496" name="Line 64"/>
            <p:cNvSpPr>
              <a:spLocks noChangeShapeType="1"/>
            </p:cNvSpPr>
            <p:nvPr userDrawn="1"/>
          </p:nvSpPr>
          <p:spPr bwMode="auto">
            <a:xfrm>
              <a:off x="0" y="1668"/>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497" name="Line 65"/>
            <p:cNvSpPr>
              <a:spLocks noChangeShapeType="1"/>
            </p:cNvSpPr>
            <p:nvPr userDrawn="1"/>
          </p:nvSpPr>
          <p:spPr bwMode="auto">
            <a:xfrm>
              <a:off x="0" y="1866"/>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498" name="Line 66"/>
            <p:cNvSpPr>
              <a:spLocks noChangeShapeType="1"/>
            </p:cNvSpPr>
            <p:nvPr userDrawn="1"/>
          </p:nvSpPr>
          <p:spPr bwMode="auto">
            <a:xfrm>
              <a:off x="0" y="1845"/>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499" name="Line 67"/>
            <p:cNvSpPr>
              <a:spLocks noChangeShapeType="1"/>
            </p:cNvSpPr>
            <p:nvPr userDrawn="1"/>
          </p:nvSpPr>
          <p:spPr bwMode="auto">
            <a:xfrm>
              <a:off x="0" y="1437"/>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500" name="Line 68"/>
            <p:cNvSpPr>
              <a:spLocks noChangeShapeType="1"/>
            </p:cNvSpPr>
            <p:nvPr userDrawn="1"/>
          </p:nvSpPr>
          <p:spPr bwMode="auto">
            <a:xfrm>
              <a:off x="0" y="1473"/>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501" name="Line 69"/>
            <p:cNvSpPr>
              <a:spLocks noChangeShapeType="1"/>
            </p:cNvSpPr>
            <p:nvPr userDrawn="1"/>
          </p:nvSpPr>
          <p:spPr bwMode="auto">
            <a:xfrm>
              <a:off x="0" y="1506"/>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502" name="Line 70"/>
            <p:cNvSpPr>
              <a:spLocks noChangeShapeType="1"/>
            </p:cNvSpPr>
            <p:nvPr userDrawn="1"/>
          </p:nvSpPr>
          <p:spPr bwMode="auto">
            <a:xfrm>
              <a:off x="0" y="1347"/>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503" name="Line 71"/>
            <p:cNvSpPr>
              <a:spLocks noChangeShapeType="1"/>
            </p:cNvSpPr>
            <p:nvPr userDrawn="1"/>
          </p:nvSpPr>
          <p:spPr bwMode="auto">
            <a:xfrm>
              <a:off x="0" y="1392"/>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504" name="Line 72"/>
            <p:cNvSpPr>
              <a:spLocks noChangeShapeType="1"/>
            </p:cNvSpPr>
            <p:nvPr userDrawn="1"/>
          </p:nvSpPr>
          <p:spPr bwMode="auto">
            <a:xfrm>
              <a:off x="0" y="1016"/>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505" name="Line 73"/>
            <p:cNvSpPr>
              <a:spLocks noChangeShapeType="1"/>
            </p:cNvSpPr>
            <p:nvPr userDrawn="1"/>
          </p:nvSpPr>
          <p:spPr bwMode="auto">
            <a:xfrm>
              <a:off x="0" y="989"/>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506" name="Line 74"/>
            <p:cNvSpPr>
              <a:spLocks noChangeShapeType="1"/>
            </p:cNvSpPr>
            <p:nvPr userDrawn="1"/>
          </p:nvSpPr>
          <p:spPr bwMode="auto">
            <a:xfrm>
              <a:off x="0" y="1244"/>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507" name="Line 75"/>
            <p:cNvSpPr>
              <a:spLocks noChangeShapeType="1"/>
            </p:cNvSpPr>
            <p:nvPr userDrawn="1"/>
          </p:nvSpPr>
          <p:spPr bwMode="auto">
            <a:xfrm>
              <a:off x="0" y="1163"/>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508" name="Line 76"/>
            <p:cNvSpPr>
              <a:spLocks noChangeShapeType="1"/>
            </p:cNvSpPr>
            <p:nvPr userDrawn="1"/>
          </p:nvSpPr>
          <p:spPr bwMode="auto">
            <a:xfrm>
              <a:off x="0" y="1037"/>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509" name="Line 77"/>
            <p:cNvSpPr>
              <a:spLocks noChangeShapeType="1"/>
            </p:cNvSpPr>
            <p:nvPr userDrawn="1"/>
          </p:nvSpPr>
          <p:spPr bwMode="auto">
            <a:xfrm>
              <a:off x="0" y="1091"/>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510" name="Line 78"/>
            <p:cNvSpPr>
              <a:spLocks noChangeShapeType="1"/>
            </p:cNvSpPr>
            <p:nvPr userDrawn="1"/>
          </p:nvSpPr>
          <p:spPr bwMode="auto">
            <a:xfrm>
              <a:off x="0" y="1289"/>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511" name="Line 79"/>
            <p:cNvSpPr>
              <a:spLocks noChangeShapeType="1"/>
            </p:cNvSpPr>
            <p:nvPr userDrawn="1"/>
          </p:nvSpPr>
          <p:spPr bwMode="auto">
            <a:xfrm>
              <a:off x="0" y="1268"/>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512" name="Line 80"/>
            <p:cNvSpPr>
              <a:spLocks noChangeShapeType="1"/>
            </p:cNvSpPr>
            <p:nvPr userDrawn="1"/>
          </p:nvSpPr>
          <p:spPr bwMode="auto">
            <a:xfrm>
              <a:off x="0" y="860"/>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513" name="Line 81"/>
            <p:cNvSpPr>
              <a:spLocks noChangeShapeType="1"/>
            </p:cNvSpPr>
            <p:nvPr userDrawn="1"/>
          </p:nvSpPr>
          <p:spPr bwMode="auto">
            <a:xfrm>
              <a:off x="0" y="896"/>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514" name="Line 82"/>
            <p:cNvSpPr>
              <a:spLocks noChangeShapeType="1"/>
            </p:cNvSpPr>
            <p:nvPr userDrawn="1"/>
          </p:nvSpPr>
          <p:spPr bwMode="auto">
            <a:xfrm>
              <a:off x="0" y="929"/>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515" name="Line 83"/>
            <p:cNvSpPr>
              <a:spLocks noChangeShapeType="1"/>
            </p:cNvSpPr>
            <p:nvPr userDrawn="1"/>
          </p:nvSpPr>
          <p:spPr bwMode="auto">
            <a:xfrm>
              <a:off x="0" y="770"/>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516" name="Line 84"/>
            <p:cNvSpPr>
              <a:spLocks noChangeShapeType="1"/>
            </p:cNvSpPr>
            <p:nvPr userDrawn="1"/>
          </p:nvSpPr>
          <p:spPr bwMode="auto">
            <a:xfrm>
              <a:off x="0" y="815"/>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517" name="Line 85"/>
            <p:cNvSpPr>
              <a:spLocks noChangeShapeType="1"/>
            </p:cNvSpPr>
            <p:nvPr userDrawn="1"/>
          </p:nvSpPr>
          <p:spPr bwMode="auto">
            <a:xfrm>
              <a:off x="0" y="718"/>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518" name="Line 86"/>
            <p:cNvSpPr>
              <a:spLocks noChangeShapeType="1"/>
            </p:cNvSpPr>
            <p:nvPr userDrawn="1"/>
          </p:nvSpPr>
          <p:spPr bwMode="auto">
            <a:xfrm>
              <a:off x="0" y="646"/>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519" name="Line 87"/>
            <p:cNvSpPr>
              <a:spLocks noChangeShapeType="1"/>
            </p:cNvSpPr>
            <p:nvPr userDrawn="1"/>
          </p:nvSpPr>
          <p:spPr bwMode="auto">
            <a:xfrm>
              <a:off x="0" y="522"/>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520" name="Line 88"/>
            <p:cNvSpPr>
              <a:spLocks noChangeShapeType="1"/>
            </p:cNvSpPr>
            <p:nvPr userDrawn="1"/>
          </p:nvSpPr>
          <p:spPr bwMode="auto">
            <a:xfrm>
              <a:off x="0" y="558"/>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521" name="Line 89"/>
            <p:cNvSpPr>
              <a:spLocks noChangeShapeType="1"/>
            </p:cNvSpPr>
            <p:nvPr userDrawn="1"/>
          </p:nvSpPr>
          <p:spPr bwMode="auto">
            <a:xfrm>
              <a:off x="0" y="591"/>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522" name="Line 90"/>
            <p:cNvSpPr>
              <a:spLocks noChangeShapeType="1"/>
            </p:cNvSpPr>
            <p:nvPr userDrawn="1"/>
          </p:nvSpPr>
          <p:spPr bwMode="auto">
            <a:xfrm>
              <a:off x="0" y="432"/>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523" name="Line 91"/>
            <p:cNvSpPr>
              <a:spLocks noChangeShapeType="1"/>
            </p:cNvSpPr>
            <p:nvPr userDrawn="1"/>
          </p:nvSpPr>
          <p:spPr bwMode="auto">
            <a:xfrm>
              <a:off x="0" y="384"/>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524" name="Line 92"/>
            <p:cNvSpPr>
              <a:spLocks noChangeShapeType="1"/>
            </p:cNvSpPr>
            <p:nvPr userDrawn="1"/>
          </p:nvSpPr>
          <p:spPr bwMode="auto">
            <a:xfrm>
              <a:off x="0" y="477"/>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525" name="Line 93"/>
            <p:cNvSpPr>
              <a:spLocks noChangeShapeType="1"/>
            </p:cNvSpPr>
            <p:nvPr userDrawn="1"/>
          </p:nvSpPr>
          <p:spPr bwMode="auto">
            <a:xfrm>
              <a:off x="0" y="339"/>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526" name="Line 94"/>
            <p:cNvSpPr>
              <a:spLocks noChangeShapeType="1"/>
            </p:cNvSpPr>
            <p:nvPr userDrawn="1"/>
          </p:nvSpPr>
          <p:spPr bwMode="auto">
            <a:xfrm>
              <a:off x="0" y="318"/>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527" name="Line 95"/>
            <p:cNvSpPr>
              <a:spLocks noChangeShapeType="1"/>
            </p:cNvSpPr>
            <p:nvPr userDrawn="1"/>
          </p:nvSpPr>
          <p:spPr bwMode="auto">
            <a:xfrm>
              <a:off x="0" y="258"/>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528" name="Line 96"/>
            <p:cNvSpPr>
              <a:spLocks noChangeShapeType="1"/>
            </p:cNvSpPr>
            <p:nvPr userDrawn="1"/>
          </p:nvSpPr>
          <p:spPr bwMode="auto">
            <a:xfrm>
              <a:off x="0" y="70"/>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529" name="Line 97"/>
            <p:cNvSpPr>
              <a:spLocks noChangeShapeType="1"/>
            </p:cNvSpPr>
            <p:nvPr userDrawn="1"/>
          </p:nvSpPr>
          <p:spPr bwMode="auto">
            <a:xfrm>
              <a:off x="0" y="43"/>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530" name="Line 98"/>
            <p:cNvSpPr>
              <a:spLocks noChangeShapeType="1"/>
            </p:cNvSpPr>
            <p:nvPr userDrawn="1"/>
          </p:nvSpPr>
          <p:spPr bwMode="auto">
            <a:xfrm>
              <a:off x="0" y="91"/>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531" name="Line 99"/>
            <p:cNvSpPr>
              <a:spLocks noChangeShapeType="1"/>
            </p:cNvSpPr>
            <p:nvPr userDrawn="1"/>
          </p:nvSpPr>
          <p:spPr bwMode="auto">
            <a:xfrm>
              <a:off x="0" y="145"/>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0532" name="Line 100"/>
            <p:cNvSpPr>
              <a:spLocks noChangeShapeType="1"/>
            </p:cNvSpPr>
            <p:nvPr userDrawn="1"/>
          </p:nvSpPr>
          <p:spPr bwMode="auto">
            <a:xfrm>
              <a:off x="0" y="202"/>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sp>
        <p:nvSpPr>
          <p:cNvPr id="530539" name="Rectangle 107"/>
          <p:cNvSpPr>
            <a:spLocks noGrp="1" noChangeArrowheads="1"/>
          </p:cNvSpPr>
          <p:nvPr>
            <p:ph type="dt" sz="half" idx="2"/>
          </p:nvPr>
        </p:nvSpPr>
        <p:spPr bwMode="auto">
          <a:xfrm>
            <a:off x="809625" y="6373813"/>
            <a:ext cx="1905000" cy="457200"/>
          </a:xfrm>
          <a:prstGeom prst="rect">
            <a:avLst/>
          </a:prstGeom>
          <a:noFill/>
          <a:ln>
            <a:noFill/>
          </a:ln>
          <a:effectLst/>
          <a:extLst>
            <a:ext uri="{909E8E84-426E-40DD-AFC4-6F175D3DCCD1}">
              <a14:hiddenFill xmlns:a14="http://schemas.microsoft.com/office/drawing/2010/main">
                <a:solidFill>
                  <a:srgbClr val="0033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solidFill>
                  <a:schemeClr val="folHlink"/>
                </a:solidFill>
                <a:latin typeface="+mn-lt"/>
              </a:defRPr>
            </a:lvl1pPr>
          </a:lstStyle>
          <a:p>
            <a:endParaRPr lang="en-US"/>
          </a:p>
        </p:txBody>
      </p:sp>
      <p:sp>
        <p:nvSpPr>
          <p:cNvPr id="530541" name="Rectangle 109"/>
          <p:cNvSpPr>
            <a:spLocks noGrp="1" noChangeArrowheads="1"/>
          </p:cNvSpPr>
          <p:nvPr>
            <p:ph type="sldNum" sz="quarter" idx="4"/>
          </p:nvPr>
        </p:nvSpPr>
        <p:spPr bwMode="auto">
          <a:xfrm>
            <a:off x="6589713" y="6376988"/>
            <a:ext cx="2193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solidFill>
                  <a:schemeClr val="folHlink"/>
                </a:solidFill>
                <a:latin typeface="+mn-lt"/>
                <a:cs typeface="Times New Roman" panose="02020603050405020304" pitchFamily="18" charset="0"/>
              </a:defRPr>
            </a:lvl1pPr>
          </a:lstStyle>
          <a:p>
            <a:fld id="{2FFF8862-E05D-40B0-9E90-617B54AEEC92}" type="slidenum">
              <a:rPr lang="ar-SA"/>
              <a:pPr/>
              <a:t>‹#›</a:t>
            </a:fld>
            <a:endParaRPr lang="en-US">
              <a:cs typeface="+mn-cs"/>
            </a:endParaRPr>
          </a:p>
        </p:txBody>
      </p:sp>
      <p:pic>
        <p:nvPicPr>
          <p:cNvPr id="530543" name="Picture 111" descr="Picture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229600" y="0"/>
            <a:ext cx="884238" cy="1219200"/>
          </a:xfrm>
          <a:prstGeom prst="rect">
            <a:avLst/>
          </a:prstGeom>
          <a:noFill/>
          <a:extLst>
            <a:ext uri="{909E8E84-426E-40DD-AFC4-6F175D3DCCD1}">
              <a14:hiddenFill xmlns:a14="http://schemas.microsoft.com/office/drawing/2010/main">
                <a:solidFill>
                  <a:srgbClr val="FFFFFF"/>
                </a:solidFill>
              </a14:hiddenFill>
            </a:ext>
          </a:extLst>
        </p:spPr>
      </p:pic>
      <p:sp>
        <p:nvSpPr>
          <p:cNvPr id="104" name="Rectangle 103"/>
          <p:cNvSpPr/>
          <p:nvPr userDrawn="1"/>
        </p:nvSpPr>
        <p:spPr>
          <a:xfrm>
            <a:off x="-228600" y="15007"/>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cSld>
  <p:clrMap bg1="dk2" tx1="lt1" bg2="dk1"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ransition>
    <p:zoom dir="in"/>
  </p:transition>
  <p:timing>
    <p:tnLst>
      <p:par>
        <p:cTn id="1" dur="indefinite" restart="never" nodeType="tmRoot"/>
      </p:par>
    </p:tnLst>
  </p:timing>
  <p:hf hdr="0" ftr="0" dt="0"/>
  <p:txStyles>
    <p:titleStyle>
      <a:lvl1pPr algn="ctr" rtl="1" fontAlgn="base">
        <a:lnSpc>
          <a:spcPct val="85000"/>
        </a:lnSpc>
        <a:spcBef>
          <a:spcPct val="0"/>
        </a:spcBef>
        <a:spcAft>
          <a:spcPct val="0"/>
        </a:spcAft>
        <a:defRPr sz="3600" b="1" kern="1200">
          <a:solidFill>
            <a:schemeClr val="tx2"/>
          </a:solidFill>
          <a:latin typeface="+mj-lt"/>
          <a:ea typeface="+mj-ea"/>
          <a:cs typeface="+mj-cs"/>
        </a:defRPr>
      </a:lvl1pPr>
      <a:lvl2pPr algn="ctr" rtl="1" fontAlgn="base">
        <a:lnSpc>
          <a:spcPct val="85000"/>
        </a:lnSpc>
        <a:spcBef>
          <a:spcPct val="0"/>
        </a:spcBef>
        <a:spcAft>
          <a:spcPct val="0"/>
        </a:spcAft>
        <a:defRPr sz="3600" b="1">
          <a:solidFill>
            <a:schemeClr val="tx2"/>
          </a:solidFill>
          <a:latin typeface="Times New Roman" panose="02020603050405020304" pitchFamily="18" charset="0"/>
          <a:cs typeface="Arial" panose="020B0604020202020204" pitchFamily="34" charset="0"/>
        </a:defRPr>
      </a:lvl2pPr>
      <a:lvl3pPr algn="ctr" rtl="1" fontAlgn="base">
        <a:lnSpc>
          <a:spcPct val="85000"/>
        </a:lnSpc>
        <a:spcBef>
          <a:spcPct val="0"/>
        </a:spcBef>
        <a:spcAft>
          <a:spcPct val="0"/>
        </a:spcAft>
        <a:defRPr sz="3600" b="1">
          <a:solidFill>
            <a:schemeClr val="tx2"/>
          </a:solidFill>
          <a:latin typeface="Times New Roman" panose="02020603050405020304" pitchFamily="18" charset="0"/>
          <a:cs typeface="Arial" panose="020B0604020202020204" pitchFamily="34" charset="0"/>
        </a:defRPr>
      </a:lvl3pPr>
      <a:lvl4pPr algn="ctr" rtl="1" fontAlgn="base">
        <a:lnSpc>
          <a:spcPct val="85000"/>
        </a:lnSpc>
        <a:spcBef>
          <a:spcPct val="0"/>
        </a:spcBef>
        <a:spcAft>
          <a:spcPct val="0"/>
        </a:spcAft>
        <a:defRPr sz="3600" b="1">
          <a:solidFill>
            <a:schemeClr val="tx2"/>
          </a:solidFill>
          <a:latin typeface="Times New Roman" panose="02020603050405020304" pitchFamily="18" charset="0"/>
          <a:cs typeface="Arial" panose="020B0604020202020204" pitchFamily="34" charset="0"/>
        </a:defRPr>
      </a:lvl4pPr>
      <a:lvl5pPr algn="ctr" rtl="1" fontAlgn="base">
        <a:lnSpc>
          <a:spcPct val="85000"/>
        </a:lnSpc>
        <a:spcBef>
          <a:spcPct val="0"/>
        </a:spcBef>
        <a:spcAft>
          <a:spcPct val="0"/>
        </a:spcAft>
        <a:defRPr sz="3600" b="1">
          <a:solidFill>
            <a:schemeClr val="tx2"/>
          </a:solidFill>
          <a:latin typeface="Times New Roman" panose="02020603050405020304" pitchFamily="18" charset="0"/>
          <a:cs typeface="Arial" panose="020B0604020202020204" pitchFamily="34" charset="0"/>
        </a:defRPr>
      </a:lvl5pPr>
      <a:lvl6pPr marL="457200" algn="ctr" rtl="1" fontAlgn="base">
        <a:lnSpc>
          <a:spcPct val="85000"/>
        </a:lnSpc>
        <a:spcBef>
          <a:spcPct val="0"/>
        </a:spcBef>
        <a:spcAft>
          <a:spcPct val="0"/>
        </a:spcAft>
        <a:defRPr sz="3600" b="1">
          <a:solidFill>
            <a:schemeClr val="tx2"/>
          </a:solidFill>
          <a:latin typeface="Times New Roman" panose="02020603050405020304" pitchFamily="18" charset="0"/>
          <a:cs typeface="Arial" panose="020B0604020202020204" pitchFamily="34" charset="0"/>
        </a:defRPr>
      </a:lvl6pPr>
      <a:lvl7pPr marL="914400" algn="ctr" rtl="1" fontAlgn="base">
        <a:lnSpc>
          <a:spcPct val="85000"/>
        </a:lnSpc>
        <a:spcBef>
          <a:spcPct val="0"/>
        </a:spcBef>
        <a:spcAft>
          <a:spcPct val="0"/>
        </a:spcAft>
        <a:defRPr sz="3600" b="1">
          <a:solidFill>
            <a:schemeClr val="tx2"/>
          </a:solidFill>
          <a:latin typeface="Times New Roman" panose="02020603050405020304" pitchFamily="18" charset="0"/>
          <a:cs typeface="Arial" panose="020B0604020202020204" pitchFamily="34" charset="0"/>
        </a:defRPr>
      </a:lvl7pPr>
      <a:lvl8pPr marL="1371600" algn="ctr" rtl="1" fontAlgn="base">
        <a:lnSpc>
          <a:spcPct val="85000"/>
        </a:lnSpc>
        <a:spcBef>
          <a:spcPct val="0"/>
        </a:spcBef>
        <a:spcAft>
          <a:spcPct val="0"/>
        </a:spcAft>
        <a:defRPr sz="3600" b="1">
          <a:solidFill>
            <a:schemeClr val="tx2"/>
          </a:solidFill>
          <a:latin typeface="Times New Roman" panose="02020603050405020304" pitchFamily="18" charset="0"/>
          <a:cs typeface="Arial" panose="020B0604020202020204" pitchFamily="34" charset="0"/>
        </a:defRPr>
      </a:lvl8pPr>
      <a:lvl9pPr marL="1828800" algn="ctr" rtl="1" fontAlgn="base">
        <a:lnSpc>
          <a:spcPct val="85000"/>
        </a:lnSpc>
        <a:spcBef>
          <a:spcPct val="0"/>
        </a:spcBef>
        <a:spcAft>
          <a:spcPct val="0"/>
        </a:spcAft>
        <a:defRPr sz="3600" b="1">
          <a:solidFill>
            <a:schemeClr val="tx2"/>
          </a:solidFill>
          <a:latin typeface="Times New Roman" panose="02020603050405020304" pitchFamily="18" charset="0"/>
          <a:cs typeface="Arial" panose="020B0604020202020204" pitchFamily="34" charset="0"/>
        </a:defRPr>
      </a:lvl9pPr>
    </p:titleStyle>
    <p:bodyStyle>
      <a:lvl1pPr marL="342900" indent="-342900" algn="r" rtl="1" fontAlgn="base">
        <a:spcBef>
          <a:spcPct val="20000"/>
        </a:spcBef>
        <a:spcAft>
          <a:spcPct val="0"/>
        </a:spcAft>
        <a:buClr>
          <a:schemeClr val="accent2"/>
        </a:buClr>
        <a:buFont typeface="Wingdings" panose="05000000000000000000" pitchFamily="2" charset="2"/>
        <a:buChar char="w"/>
        <a:defRPr sz="3200" kern="1200">
          <a:solidFill>
            <a:schemeClr val="tx1"/>
          </a:solidFill>
          <a:latin typeface="+mn-lt"/>
          <a:ea typeface="+mn-ea"/>
          <a:cs typeface="+mn-cs"/>
        </a:defRPr>
      </a:lvl1pPr>
      <a:lvl2pPr marL="742950" indent="-285750" algn="r" rtl="1" fontAlgn="base">
        <a:spcBef>
          <a:spcPct val="20000"/>
        </a:spcBef>
        <a:spcAft>
          <a:spcPct val="0"/>
        </a:spcAft>
        <a:buClr>
          <a:schemeClr val="accent2"/>
        </a:buClr>
        <a:buSzPct val="55000"/>
        <a:buFont typeface="Wingdings" panose="05000000000000000000" pitchFamily="2" charset="2"/>
        <a:buChar char="n"/>
        <a:defRPr sz="2800" kern="1200">
          <a:solidFill>
            <a:schemeClr val="tx1"/>
          </a:solidFill>
          <a:latin typeface="+mn-lt"/>
          <a:ea typeface="+mn-ea"/>
          <a:cs typeface="+mn-cs"/>
        </a:defRPr>
      </a:lvl2pPr>
      <a:lvl3pPr marL="1085850" indent="-228600" algn="r" rtl="1" fontAlgn="base">
        <a:spcBef>
          <a:spcPct val="20000"/>
        </a:spcBef>
        <a:spcAft>
          <a:spcPct val="0"/>
        </a:spcAft>
        <a:buClr>
          <a:schemeClr val="accent2"/>
        </a:buClr>
        <a:buSzPct val="65000"/>
        <a:buFont typeface="Wingdings" panose="05000000000000000000" pitchFamily="2" charset="2"/>
        <a:buChar char="l"/>
        <a:defRPr sz="2400" kern="1200">
          <a:solidFill>
            <a:schemeClr val="tx1"/>
          </a:solidFill>
          <a:latin typeface="+mn-lt"/>
          <a:ea typeface="+mn-ea"/>
          <a:cs typeface="+mn-cs"/>
        </a:defRPr>
      </a:lvl3pPr>
      <a:lvl4pPr marL="1428750" indent="-228600" algn="r" rtl="1" fontAlgn="base">
        <a:spcBef>
          <a:spcPct val="20000"/>
        </a:spcBef>
        <a:spcAft>
          <a:spcPct val="0"/>
        </a:spcAft>
        <a:buClr>
          <a:schemeClr val="accent2"/>
        </a:buClr>
        <a:buSzPct val="85000"/>
        <a:buFont typeface="Wingdings" panose="05000000000000000000" pitchFamily="2" charset="2"/>
        <a:buChar char="w"/>
        <a:defRPr sz="2000" kern="1200">
          <a:solidFill>
            <a:schemeClr val="tx1"/>
          </a:solidFill>
          <a:latin typeface="+mn-lt"/>
          <a:ea typeface="+mn-ea"/>
          <a:cs typeface="+mn-cs"/>
        </a:defRPr>
      </a:lvl4pPr>
      <a:lvl5pPr marL="1771650" indent="-228600" algn="r" rtl="1" fontAlgn="base">
        <a:spcBef>
          <a:spcPct val="20000"/>
        </a:spcBef>
        <a:spcAft>
          <a:spcPct val="0"/>
        </a:spcAft>
        <a:buClr>
          <a:schemeClr val="accent2"/>
        </a:buClr>
        <a:buSzPct val="80000"/>
        <a:buFont typeface="Wingdings" panose="05000000000000000000" pitchFamily="2" charset="2"/>
        <a:buChar char="§"/>
        <a:defRPr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538725" name="Group 101"/>
          <p:cNvGrpSpPr>
            <a:grpSpLocks/>
          </p:cNvGrpSpPr>
          <p:nvPr/>
        </p:nvGrpSpPr>
        <p:grpSpPr bwMode="auto">
          <a:xfrm>
            <a:off x="635000" y="325438"/>
            <a:ext cx="8280400" cy="1782762"/>
            <a:chOff x="400" y="205"/>
            <a:chExt cx="5216" cy="1123"/>
          </a:xfrm>
        </p:grpSpPr>
        <p:sp>
          <p:nvSpPr>
            <p:cNvPr id="538726" name="Rectangle 102"/>
            <p:cNvSpPr>
              <a:spLocks noChangeArrowheads="1"/>
            </p:cNvSpPr>
            <p:nvPr userDrawn="1"/>
          </p:nvSpPr>
          <p:spPr bwMode="auto">
            <a:xfrm>
              <a:off x="557" y="205"/>
              <a:ext cx="313" cy="9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8727" name="Rectangle 103"/>
            <p:cNvSpPr>
              <a:spLocks noChangeArrowheads="1"/>
            </p:cNvSpPr>
            <p:nvPr userDrawn="1"/>
          </p:nvSpPr>
          <p:spPr bwMode="auto">
            <a:xfrm>
              <a:off x="400" y="288"/>
              <a:ext cx="3567" cy="49"/>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8728" name="Rectangle 104"/>
            <p:cNvSpPr>
              <a:spLocks noChangeArrowheads="1"/>
            </p:cNvSpPr>
            <p:nvPr userDrawn="1"/>
          </p:nvSpPr>
          <p:spPr bwMode="auto">
            <a:xfrm>
              <a:off x="4599" y="1115"/>
              <a:ext cx="929" cy="2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8729" name="Rectangle 105"/>
            <p:cNvSpPr>
              <a:spLocks noChangeArrowheads="1"/>
            </p:cNvSpPr>
            <p:nvPr userDrawn="1"/>
          </p:nvSpPr>
          <p:spPr bwMode="auto">
            <a:xfrm>
              <a:off x="2049" y="1211"/>
              <a:ext cx="3567" cy="49"/>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sp>
        <p:nvSpPr>
          <p:cNvPr id="538730" name="Rectangle 106"/>
          <p:cNvSpPr>
            <a:spLocks noGrp="1" noChangeArrowheads="1"/>
          </p:cNvSpPr>
          <p:nvPr>
            <p:ph type="body" idx="1"/>
          </p:nvPr>
        </p:nvSpPr>
        <p:spPr bwMode="auto">
          <a:xfrm>
            <a:off x="809625" y="2214563"/>
            <a:ext cx="79581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38731" name="Rectangle 107"/>
          <p:cNvSpPr>
            <a:spLocks noGrp="1" noChangeArrowheads="1"/>
          </p:cNvSpPr>
          <p:nvPr>
            <p:ph type="dt" sz="half" idx="2"/>
          </p:nvPr>
        </p:nvSpPr>
        <p:spPr bwMode="auto">
          <a:xfrm>
            <a:off x="809625" y="6373813"/>
            <a:ext cx="1905000" cy="457200"/>
          </a:xfrm>
          <a:prstGeom prst="rect">
            <a:avLst/>
          </a:prstGeom>
          <a:noFill/>
          <a:ln>
            <a:noFill/>
          </a:ln>
          <a:effectLst/>
          <a:extLst>
            <a:ext uri="{909E8E84-426E-40DD-AFC4-6F175D3DCCD1}">
              <a14:hiddenFill xmlns:a14="http://schemas.microsoft.com/office/drawing/2010/main">
                <a:solidFill>
                  <a:srgbClr val="0033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solidFill>
                  <a:schemeClr val="folHlink"/>
                </a:solidFill>
                <a:latin typeface="+mn-lt"/>
              </a:defRPr>
            </a:lvl1pPr>
          </a:lstStyle>
          <a:p>
            <a:endParaRPr lang="en-US"/>
          </a:p>
        </p:txBody>
      </p:sp>
      <p:sp>
        <p:nvSpPr>
          <p:cNvPr id="538732" name="Rectangle 108"/>
          <p:cNvSpPr>
            <a:spLocks noGrp="1" noChangeArrowheads="1"/>
          </p:cNvSpPr>
          <p:nvPr>
            <p:ph type="ftr" sz="quarter" idx="3"/>
          </p:nvPr>
        </p:nvSpPr>
        <p:spPr bwMode="auto">
          <a:xfrm>
            <a:off x="3132138" y="6376988"/>
            <a:ext cx="3086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solidFill>
                  <a:schemeClr val="folHlink"/>
                </a:solidFill>
                <a:latin typeface="+mn-lt"/>
              </a:defRPr>
            </a:lvl1pPr>
          </a:lstStyle>
          <a:p>
            <a:endParaRPr lang="en-US"/>
          </a:p>
        </p:txBody>
      </p:sp>
      <p:sp>
        <p:nvSpPr>
          <p:cNvPr id="538733" name="Rectangle 109"/>
          <p:cNvSpPr>
            <a:spLocks noGrp="1" noChangeArrowheads="1"/>
          </p:cNvSpPr>
          <p:nvPr>
            <p:ph type="sldNum" sz="quarter" idx="4"/>
          </p:nvPr>
        </p:nvSpPr>
        <p:spPr bwMode="auto">
          <a:xfrm>
            <a:off x="6589713" y="6376988"/>
            <a:ext cx="2193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solidFill>
                  <a:schemeClr val="folHlink"/>
                </a:solidFill>
                <a:latin typeface="+mn-lt"/>
                <a:cs typeface="Times New Roman" panose="02020603050405020304" pitchFamily="18" charset="0"/>
              </a:defRPr>
            </a:lvl1pPr>
          </a:lstStyle>
          <a:p>
            <a:fld id="{40C07F24-C86B-4753-B71D-5708FF0B52BF}" type="slidenum">
              <a:rPr lang="ar-SA"/>
              <a:pPr/>
              <a:t>‹#›</a:t>
            </a:fld>
            <a:endParaRPr lang="en-US">
              <a:cs typeface="+mn-cs"/>
            </a:endParaRPr>
          </a:p>
        </p:txBody>
      </p:sp>
      <p:sp>
        <p:nvSpPr>
          <p:cNvPr id="538734" name="Rectangle 110"/>
          <p:cNvSpPr>
            <a:spLocks noGrp="1" noChangeArrowheads="1"/>
          </p:cNvSpPr>
          <p:nvPr>
            <p:ph type="title"/>
          </p:nvPr>
        </p:nvSpPr>
        <p:spPr bwMode="auto">
          <a:xfrm>
            <a:off x="1371600" y="609600"/>
            <a:ext cx="7378700" cy="1143000"/>
          </a:xfrm>
          <a:prstGeom prst="rect">
            <a:avLst/>
          </a:prstGeom>
          <a:noFill/>
          <a:ln>
            <a:noFill/>
          </a:ln>
          <a:effectLst/>
          <a:extLst>
            <a:ext uri="{909E8E84-426E-40DD-AFC4-6F175D3DCCD1}">
              <a14:hiddenFill xmlns:a14="http://schemas.microsoft.com/office/drawing/2010/main">
                <a:solidFill>
                  <a:srgbClr val="0033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538735" name="Picture 111" descr="Picture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229600" y="0"/>
            <a:ext cx="884238" cy="12192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userDrawn="1"/>
        </p:nvSpPr>
        <p:spPr>
          <a:xfrm>
            <a:off x="-228600" y="15007"/>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cSld>
  <p:clrMap bg1="dk2" tx1="lt1" bg2="dk1"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ransition>
    <p:zoom dir="in"/>
  </p:transition>
  <p:timing>
    <p:tnLst>
      <p:par>
        <p:cTn id="1" dur="indefinite" restart="never" nodeType="tmRoot"/>
      </p:par>
    </p:tnLst>
  </p:timing>
  <p:hf hdr="0" ftr="0" dt="0"/>
  <p:txStyles>
    <p:titleStyle>
      <a:lvl1pPr algn="ctr" rtl="1" fontAlgn="base">
        <a:lnSpc>
          <a:spcPct val="85000"/>
        </a:lnSpc>
        <a:spcBef>
          <a:spcPct val="0"/>
        </a:spcBef>
        <a:spcAft>
          <a:spcPct val="0"/>
        </a:spcAft>
        <a:defRPr sz="3600" b="1" kern="1200">
          <a:solidFill>
            <a:schemeClr val="tx2"/>
          </a:solidFill>
          <a:latin typeface="+mj-lt"/>
          <a:ea typeface="+mj-ea"/>
          <a:cs typeface="+mj-cs"/>
        </a:defRPr>
      </a:lvl1pPr>
      <a:lvl2pPr algn="ctr" rtl="1" fontAlgn="base">
        <a:lnSpc>
          <a:spcPct val="85000"/>
        </a:lnSpc>
        <a:spcBef>
          <a:spcPct val="0"/>
        </a:spcBef>
        <a:spcAft>
          <a:spcPct val="0"/>
        </a:spcAft>
        <a:defRPr sz="3600" b="1">
          <a:solidFill>
            <a:schemeClr val="tx2"/>
          </a:solidFill>
          <a:latin typeface="Times New Roman" panose="02020603050405020304" pitchFamily="18" charset="0"/>
          <a:cs typeface="Arial" panose="020B0604020202020204" pitchFamily="34" charset="0"/>
        </a:defRPr>
      </a:lvl2pPr>
      <a:lvl3pPr algn="ctr" rtl="1" fontAlgn="base">
        <a:lnSpc>
          <a:spcPct val="85000"/>
        </a:lnSpc>
        <a:spcBef>
          <a:spcPct val="0"/>
        </a:spcBef>
        <a:spcAft>
          <a:spcPct val="0"/>
        </a:spcAft>
        <a:defRPr sz="3600" b="1">
          <a:solidFill>
            <a:schemeClr val="tx2"/>
          </a:solidFill>
          <a:latin typeface="Times New Roman" panose="02020603050405020304" pitchFamily="18" charset="0"/>
          <a:cs typeface="Arial" panose="020B0604020202020204" pitchFamily="34" charset="0"/>
        </a:defRPr>
      </a:lvl3pPr>
      <a:lvl4pPr algn="ctr" rtl="1" fontAlgn="base">
        <a:lnSpc>
          <a:spcPct val="85000"/>
        </a:lnSpc>
        <a:spcBef>
          <a:spcPct val="0"/>
        </a:spcBef>
        <a:spcAft>
          <a:spcPct val="0"/>
        </a:spcAft>
        <a:defRPr sz="3600" b="1">
          <a:solidFill>
            <a:schemeClr val="tx2"/>
          </a:solidFill>
          <a:latin typeface="Times New Roman" panose="02020603050405020304" pitchFamily="18" charset="0"/>
          <a:cs typeface="Arial" panose="020B0604020202020204" pitchFamily="34" charset="0"/>
        </a:defRPr>
      </a:lvl4pPr>
      <a:lvl5pPr algn="ctr" rtl="1" fontAlgn="base">
        <a:lnSpc>
          <a:spcPct val="85000"/>
        </a:lnSpc>
        <a:spcBef>
          <a:spcPct val="0"/>
        </a:spcBef>
        <a:spcAft>
          <a:spcPct val="0"/>
        </a:spcAft>
        <a:defRPr sz="3600" b="1">
          <a:solidFill>
            <a:schemeClr val="tx2"/>
          </a:solidFill>
          <a:latin typeface="Times New Roman" panose="02020603050405020304" pitchFamily="18" charset="0"/>
          <a:cs typeface="Arial" panose="020B0604020202020204" pitchFamily="34" charset="0"/>
        </a:defRPr>
      </a:lvl5pPr>
      <a:lvl6pPr marL="457200" algn="ctr" rtl="1" fontAlgn="base">
        <a:lnSpc>
          <a:spcPct val="85000"/>
        </a:lnSpc>
        <a:spcBef>
          <a:spcPct val="0"/>
        </a:spcBef>
        <a:spcAft>
          <a:spcPct val="0"/>
        </a:spcAft>
        <a:defRPr sz="3600" b="1">
          <a:solidFill>
            <a:schemeClr val="tx2"/>
          </a:solidFill>
          <a:latin typeface="Times New Roman" panose="02020603050405020304" pitchFamily="18" charset="0"/>
          <a:cs typeface="Arial" panose="020B0604020202020204" pitchFamily="34" charset="0"/>
        </a:defRPr>
      </a:lvl6pPr>
      <a:lvl7pPr marL="914400" algn="ctr" rtl="1" fontAlgn="base">
        <a:lnSpc>
          <a:spcPct val="85000"/>
        </a:lnSpc>
        <a:spcBef>
          <a:spcPct val="0"/>
        </a:spcBef>
        <a:spcAft>
          <a:spcPct val="0"/>
        </a:spcAft>
        <a:defRPr sz="3600" b="1">
          <a:solidFill>
            <a:schemeClr val="tx2"/>
          </a:solidFill>
          <a:latin typeface="Times New Roman" panose="02020603050405020304" pitchFamily="18" charset="0"/>
          <a:cs typeface="Arial" panose="020B0604020202020204" pitchFamily="34" charset="0"/>
        </a:defRPr>
      </a:lvl7pPr>
      <a:lvl8pPr marL="1371600" algn="ctr" rtl="1" fontAlgn="base">
        <a:lnSpc>
          <a:spcPct val="85000"/>
        </a:lnSpc>
        <a:spcBef>
          <a:spcPct val="0"/>
        </a:spcBef>
        <a:spcAft>
          <a:spcPct val="0"/>
        </a:spcAft>
        <a:defRPr sz="3600" b="1">
          <a:solidFill>
            <a:schemeClr val="tx2"/>
          </a:solidFill>
          <a:latin typeface="Times New Roman" panose="02020603050405020304" pitchFamily="18" charset="0"/>
          <a:cs typeface="Arial" panose="020B0604020202020204" pitchFamily="34" charset="0"/>
        </a:defRPr>
      </a:lvl8pPr>
      <a:lvl9pPr marL="1828800" algn="ctr" rtl="1" fontAlgn="base">
        <a:lnSpc>
          <a:spcPct val="85000"/>
        </a:lnSpc>
        <a:spcBef>
          <a:spcPct val="0"/>
        </a:spcBef>
        <a:spcAft>
          <a:spcPct val="0"/>
        </a:spcAft>
        <a:defRPr sz="3600" b="1">
          <a:solidFill>
            <a:schemeClr val="tx2"/>
          </a:solidFill>
          <a:latin typeface="Times New Roman" panose="02020603050405020304" pitchFamily="18" charset="0"/>
          <a:cs typeface="Arial" panose="020B0604020202020204" pitchFamily="34" charset="0"/>
        </a:defRPr>
      </a:lvl9pPr>
    </p:titleStyle>
    <p:bodyStyle>
      <a:lvl1pPr marL="342900" indent="-342900" algn="r" rtl="1" fontAlgn="base">
        <a:spcBef>
          <a:spcPct val="20000"/>
        </a:spcBef>
        <a:spcAft>
          <a:spcPct val="0"/>
        </a:spcAft>
        <a:buClr>
          <a:schemeClr val="accent2"/>
        </a:buClr>
        <a:buFont typeface="Wingdings" panose="05000000000000000000" pitchFamily="2" charset="2"/>
        <a:buChar char="w"/>
        <a:defRPr sz="3200" kern="1200">
          <a:solidFill>
            <a:schemeClr val="tx1"/>
          </a:solidFill>
          <a:latin typeface="+mn-lt"/>
          <a:ea typeface="+mn-ea"/>
          <a:cs typeface="+mn-cs"/>
        </a:defRPr>
      </a:lvl1pPr>
      <a:lvl2pPr marL="742950" indent="-285750" algn="r" rtl="1" fontAlgn="base">
        <a:spcBef>
          <a:spcPct val="20000"/>
        </a:spcBef>
        <a:spcAft>
          <a:spcPct val="0"/>
        </a:spcAft>
        <a:buClr>
          <a:schemeClr val="accent2"/>
        </a:buClr>
        <a:buSzPct val="55000"/>
        <a:buFont typeface="Wingdings" panose="05000000000000000000" pitchFamily="2" charset="2"/>
        <a:buChar char="n"/>
        <a:defRPr sz="2800" kern="1200">
          <a:solidFill>
            <a:schemeClr val="tx1"/>
          </a:solidFill>
          <a:latin typeface="+mn-lt"/>
          <a:ea typeface="+mn-ea"/>
          <a:cs typeface="+mn-cs"/>
        </a:defRPr>
      </a:lvl2pPr>
      <a:lvl3pPr marL="1085850" indent="-228600" algn="r" rtl="1" fontAlgn="base">
        <a:spcBef>
          <a:spcPct val="20000"/>
        </a:spcBef>
        <a:spcAft>
          <a:spcPct val="0"/>
        </a:spcAft>
        <a:buClr>
          <a:schemeClr val="accent2"/>
        </a:buClr>
        <a:buSzPct val="65000"/>
        <a:buFont typeface="Wingdings" panose="05000000000000000000" pitchFamily="2" charset="2"/>
        <a:buChar char="l"/>
        <a:defRPr sz="2400" kern="1200">
          <a:solidFill>
            <a:schemeClr val="tx1"/>
          </a:solidFill>
          <a:latin typeface="+mn-lt"/>
          <a:ea typeface="+mn-ea"/>
          <a:cs typeface="+mn-cs"/>
        </a:defRPr>
      </a:lvl3pPr>
      <a:lvl4pPr marL="1428750" indent="-228600" algn="r" rtl="1" fontAlgn="base">
        <a:spcBef>
          <a:spcPct val="20000"/>
        </a:spcBef>
        <a:spcAft>
          <a:spcPct val="0"/>
        </a:spcAft>
        <a:buClr>
          <a:schemeClr val="accent2"/>
        </a:buClr>
        <a:buSzPct val="85000"/>
        <a:buFont typeface="Wingdings" panose="05000000000000000000" pitchFamily="2" charset="2"/>
        <a:buChar char="w"/>
        <a:defRPr sz="2000" kern="1200">
          <a:solidFill>
            <a:schemeClr val="tx1"/>
          </a:solidFill>
          <a:latin typeface="+mn-lt"/>
          <a:ea typeface="+mn-ea"/>
          <a:cs typeface="+mn-cs"/>
        </a:defRPr>
      </a:lvl4pPr>
      <a:lvl5pPr marL="1771650" indent="-228600" algn="r" rtl="1" fontAlgn="base">
        <a:spcBef>
          <a:spcPct val="20000"/>
        </a:spcBef>
        <a:spcAft>
          <a:spcPct val="0"/>
        </a:spcAft>
        <a:buClr>
          <a:schemeClr val="accent2"/>
        </a:buClr>
        <a:buSzPct val="80000"/>
        <a:buFont typeface="Wingdings" panose="05000000000000000000" pitchFamily="2" charset="2"/>
        <a:buChar char="§"/>
        <a:defRPr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10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7.xml"/></Relationships>
</file>

<file path=ppt/slides/_rels/slide10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98.png"/></Relationships>
</file>

<file path=ppt/slides/_rels/slide12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0.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0.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5.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0.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17.xml"/></Relationships>
</file>

<file path=ppt/slides/_rels/slide225.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17.xml"/></Relationships>
</file>

<file path=ppt/slides/_rels/slide226.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17.xml"/></Relationships>
</file>

<file path=ppt/slides/_rels/slide2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5.wmf"/><Relationship Id="rId5" Type="http://schemas.openxmlformats.org/officeDocument/2006/relationships/oleObject" Target="../embeddings/oleObject2.bin"/><Relationship Id="rId4" Type="http://schemas.openxmlformats.org/officeDocument/2006/relationships/image" Target="../media/image134.wmf"/></Relationships>
</file>

<file path=ppt/slides/_rels/slide228.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17.xml"/></Relationships>
</file>

<file path=ppt/slides/_rels/slide231.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17.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17.xml"/></Relationships>
</file>

<file path=ppt/slides/_rels/slide236.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image" Target="../media/image144.png"/><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image" Target="../media/image14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image" Target="../media/image146.png"/><Relationship Id="rId1" Type="http://schemas.openxmlformats.org/officeDocument/2006/relationships/slideLayout" Target="../slideLayouts/slideLayout17.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6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9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BESM05"/>
          <p:cNvPicPr>
            <a:picLocks noChangeAspect="1" noChangeArrowheads="1"/>
          </p:cNvPicPr>
          <p:nvPr/>
        </p:nvPicPr>
        <p:blipFill>
          <a:blip r:embed="rId2">
            <a:clrChange>
              <a:clrFrom>
                <a:srgbClr val="FFFFFF"/>
              </a:clrFrom>
              <a:clrTo>
                <a:srgbClr val="FFFFFF">
                  <a:alpha val="0"/>
                </a:srgbClr>
              </a:clrTo>
            </a:clrChange>
            <a:grayscl/>
          </a:blip>
          <a:srcRect/>
          <a:stretch>
            <a:fillRect/>
          </a:stretch>
        </p:blipFill>
        <p:spPr bwMode="auto">
          <a:xfrm>
            <a:off x="838629" y="639910"/>
            <a:ext cx="7329829" cy="5751784"/>
          </a:xfrm>
          <a:prstGeom prst="rect">
            <a:avLst/>
          </a:prstGeom>
          <a:noFill/>
          <a:ln w="9525">
            <a:noFill/>
            <a:miter lim="800000"/>
            <a:headEnd/>
            <a:tailEnd/>
          </a:ln>
        </p:spPr>
      </p:pic>
    </p:spTree>
    <p:extLst>
      <p:ext uri="{BB962C8B-B14F-4D97-AF65-F5344CB8AC3E}">
        <p14:creationId xmlns:p14="http://schemas.microsoft.com/office/powerpoint/2010/main" val="381629161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500" fill="hold"/>
                                        <p:tgtEl>
                                          <p:spTgt spid="4"/>
                                        </p:tgtEl>
                                        <p:attrNameLst>
                                          <p:attrName>ppt_w</p:attrName>
                                        </p:attrNameLst>
                                      </p:cBhvr>
                                      <p:tavLst>
                                        <p:tav tm="0">
                                          <p:val>
                                            <p:fltVal val="0"/>
                                          </p:val>
                                        </p:tav>
                                        <p:tav tm="100000">
                                          <p:val>
                                            <p:strVal val="#ppt_w"/>
                                          </p:val>
                                        </p:tav>
                                      </p:tavLst>
                                    </p:anim>
                                    <p:anim calcmode="lin" valueType="num">
                                      <p:cBhvr>
                                        <p:cTn id="8" dur="3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ED6314D-AC3B-4F5E-A250-7B2405E33716}" type="slidenum">
              <a:rPr lang="ar-SA"/>
              <a:pPr/>
              <a:t>10</a:t>
            </a:fld>
            <a:endParaRPr lang="en-US"/>
          </a:p>
        </p:txBody>
      </p:sp>
      <p:sp>
        <p:nvSpPr>
          <p:cNvPr id="547842" name="Rectangle 2"/>
          <p:cNvSpPr>
            <a:spLocks noGrp="1" noChangeArrowheads="1"/>
          </p:cNvSpPr>
          <p:nvPr>
            <p:ph type="title"/>
          </p:nvPr>
        </p:nvSpPr>
        <p:spPr/>
        <p:txBody>
          <a:bodyPr/>
          <a:lstStyle/>
          <a:p>
            <a:r>
              <a:rPr lang="fa-IR"/>
              <a:t>سیستم کنترلی شعبه</a:t>
            </a:r>
            <a:endParaRPr lang="en-US"/>
          </a:p>
        </p:txBody>
      </p:sp>
      <p:sp>
        <p:nvSpPr>
          <p:cNvPr id="547843" name="Rectangle 3"/>
          <p:cNvSpPr>
            <a:spLocks noGrp="1" noChangeArrowheads="1"/>
          </p:cNvSpPr>
          <p:nvPr>
            <p:ph type="body" idx="1"/>
          </p:nvPr>
        </p:nvSpPr>
        <p:spPr/>
        <p:txBody>
          <a:bodyPr/>
          <a:lstStyle/>
          <a:p>
            <a:pPr algn="just"/>
            <a:r>
              <a:rPr lang="fa-IR"/>
              <a:t>عملیات حسابداری شعبه </a:t>
            </a:r>
            <a:endParaRPr lang="en-US"/>
          </a:p>
          <a:p>
            <a:pPr lvl="1" algn="just"/>
            <a:r>
              <a:rPr lang="ar-SA"/>
              <a:t>سیستم عملیات حسابداری متمرکز</a:t>
            </a:r>
            <a:r>
              <a:rPr lang="en-US"/>
              <a:t> </a:t>
            </a:r>
            <a:endParaRPr lang="fa-IR"/>
          </a:p>
          <a:p>
            <a:pPr lvl="1" algn="just"/>
            <a:r>
              <a:rPr lang="ar-SA"/>
              <a:t>سیستم عملیات حسابداری </a:t>
            </a:r>
            <a:r>
              <a:rPr lang="fa-IR"/>
              <a:t>غیر</a:t>
            </a:r>
            <a:r>
              <a:rPr lang="ar-SA"/>
              <a:t>متمرکز</a:t>
            </a:r>
            <a:r>
              <a:rPr lang="en-US" sz="3200"/>
              <a:t> </a:t>
            </a:r>
            <a:endParaRPr lang="fa-IR" sz="320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blinds(horizontal)">
                                      <p:cBhvr>
                                        <p:cTn id="7" dur="500"/>
                                        <p:tgtEl>
                                          <p:spTgt spid="54784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47843">
                                            <p:txEl>
                                              <p:pRg st="1" end="1"/>
                                            </p:txEl>
                                          </p:spTgt>
                                        </p:tgtEl>
                                        <p:attrNameLst>
                                          <p:attrName>style.visibility</p:attrName>
                                        </p:attrNameLst>
                                      </p:cBhvr>
                                      <p:to>
                                        <p:strVal val="visible"/>
                                      </p:to>
                                    </p:set>
                                    <p:animEffect transition="in" filter="blinds(horizontal)">
                                      <p:cBhvr>
                                        <p:cTn id="10" dur="500"/>
                                        <p:tgtEl>
                                          <p:spTgt spid="54784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47843">
                                            <p:txEl>
                                              <p:pRg st="2" end="2"/>
                                            </p:txEl>
                                          </p:spTgt>
                                        </p:tgtEl>
                                        <p:attrNameLst>
                                          <p:attrName>style.visibility</p:attrName>
                                        </p:attrNameLst>
                                      </p:cBhvr>
                                      <p:to>
                                        <p:strVal val="visible"/>
                                      </p:to>
                                    </p:set>
                                    <p:animEffect transition="in" filter="blinds(horizontal)">
                                      <p:cBhvr>
                                        <p:cTn id="13" dur="500"/>
                                        <p:tgtEl>
                                          <p:spTgt spid="5478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D7DA56D8-5B1A-4D2E-BAB2-CF1588C67AC6}" type="slidenum">
              <a:rPr lang="ar-SA"/>
              <a:pPr/>
              <a:t>100</a:t>
            </a:fld>
            <a:endParaRPr lang="en-US"/>
          </a:p>
        </p:txBody>
      </p:sp>
      <p:sp>
        <p:nvSpPr>
          <p:cNvPr id="19458" name="Rectangle 2"/>
          <p:cNvSpPr>
            <a:spLocks noGrp="1" noChangeArrowheads="1"/>
          </p:cNvSpPr>
          <p:nvPr>
            <p:ph type="title"/>
          </p:nvPr>
        </p:nvSpPr>
        <p:spPr/>
        <p:txBody>
          <a:bodyPr/>
          <a:lstStyle/>
          <a:p>
            <a:r>
              <a:rPr lang="fa-IR" b="0"/>
              <a:t>سیستم حسابداری در موسسات تولیدی</a:t>
            </a:r>
            <a:endParaRPr lang="en-US" b="0" i="1"/>
          </a:p>
        </p:txBody>
      </p:sp>
      <p:pic>
        <p:nvPicPr>
          <p:cNvPr id="19488" name="Picture 32" descr="Picture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057400"/>
            <a:ext cx="6273800" cy="1947863"/>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9489" name="Picture 33" descr="Picture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4124325"/>
            <a:ext cx="6248400" cy="2312988"/>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9488"/>
                                        </p:tgtEl>
                                        <p:attrNameLst>
                                          <p:attrName>style.visibility</p:attrName>
                                        </p:attrNameLst>
                                      </p:cBhvr>
                                      <p:to>
                                        <p:strVal val="visible"/>
                                      </p:to>
                                    </p:set>
                                    <p:animEffect transition="in" filter="dissolve">
                                      <p:cBhvr>
                                        <p:cTn id="7" dur="500"/>
                                        <p:tgtEl>
                                          <p:spTgt spid="194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9489"/>
                                        </p:tgtEl>
                                        <p:attrNameLst>
                                          <p:attrName>style.visibility</p:attrName>
                                        </p:attrNameLst>
                                      </p:cBhvr>
                                      <p:to>
                                        <p:strVal val="visible"/>
                                      </p:to>
                                    </p:set>
                                    <p:animEffect transition="in" filter="blinds(horizontal)">
                                      <p:cBhvr>
                                        <p:cTn id="12" dur="500"/>
                                        <p:tgtEl>
                                          <p:spTgt spid="19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3F8AAECE-4FC9-4AEF-B89C-362AE2882F15}" type="slidenum">
              <a:rPr lang="ar-SA"/>
              <a:pPr/>
              <a:t>101</a:t>
            </a:fld>
            <a:endParaRPr lang="en-US"/>
          </a:p>
        </p:txBody>
      </p:sp>
      <p:sp>
        <p:nvSpPr>
          <p:cNvPr id="229378" name="Rectangle 2"/>
          <p:cNvSpPr>
            <a:spLocks noGrp="1" noChangeArrowheads="1"/>
          </p:cNvSpPr>
          <p:nvPr>
            <p:ph type="title"/>
          </p:nvPr>
        </p:nvSpPr>
        <p:spPr/>
        <p:txBody>
          <a:bodyPr/>
          <a:lstStyle/>
          <a:p>
            <a:r>
              <a:rPr lang="fa-IR" b="0"/>
              <a:t>سیستم حسابداری در موسسات تولیدی</a:t>
            </a:r>
            <a:endParaRPr lang="en-US" b="0" i="1"/>
          </a:p>
        </p:txBody>
      </p:sp>
      <p:pic>
        <p:nvPicPr>
          <p:cNvPr id="229381" name="Picture 5" descr="Picture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173288"/>
            <a:ext cx="6248400" cy="223837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29383" name="Picture 7" descr="Pictur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535488"/>
            <a:ext cx="6248400" cy="209391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9381"/>
                                        </p:tgtEl>
                                        <p:attrNameLst>
                                          <p:attrName>style.visibility</p:attrName>
                                        </p:attrNameLst>
                                      </p:cBhvr>
                                      <p:to>
                                        <p:strVal val="visible"/>
                                      </p:to>
                                    </p:set>
                                    <p:animEffect transition="in" filter="blinds(horizontal)">
                                      <p:cBhvr>
                                        <p:cTn id="7" dur="500"/>
                                        <p:tgtEl>
                                          <p:spTgt spid="2293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29383"/>
                                        </p:tgtEl>
                                        <p:attrNameLst>
                                          <p:attrName>style.visibility</p:attrName>
                                        </p:attrNameLst>
                                      </p:cBhvr>
                                      <p:to>
                                        <p:strVal val="visible"/>
                                      </p:to>
                                    </p:set>
                                    <p:animEffect transition="in" filter="dissolve">
                                      <p:cBhvr>
                                        <p:cTn id="12" dur="500"/>
                                        <p:tgtEl>
                                          <p:spTgt spid="229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4"/>
          <p:cNvSpPr>
            <a:spLocks noGrp="1"/>
          </p:cNvSpPr>
          <p:nvPr>
            <p:ph type="sldNum" sz="quarter" idx="12"/>
          </p:nvPr>
        </p:nvSpPr>
        <p:spPr/>
        <p:txBody>
          <a:bodyPr/>
          <a:lstStyle/>
          <a:p>
            <a:fld id="{723B187C-21D4-4D88-B094-35D49DADAF6A}" type="slidenum">
              <a:rPr lang="ar-SA"/>
              <a:pPr/>
              <a:t>102</a:t>
            </a:fld>
            <a:endParaRPr lang="en-US"/>
          </a:p>
        </p:txBody>
      </p:sp>
      <p:sp>
        <p:nvSpPr>
          <p:cNvPr id="243714" name="Line 2"/>
          <p:cNvSpPr>
            <a:spLocks noChangeShapeType="1"/>
          </p:cNvSpPr>
          <p:nvPr/>
        </p:nvSpPr>
        <p:spPr bwMode="auto">
          <a:xfrm>
            <a:off x="7162800" y="2909888"/>
            <a:ext cx="0" cy="15732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43716" name="Rectangle 4"/>
          <p:cNvSpPr>
            <a:spLocks noChangeArrowheads="1"/>
          </p:cNvSpPr>
          <p:nvPr/>
        </p:nvSpPr>
        <p:spPr bwMode="auto">
          <a:xfrm>
            <a:off x="3795713" y="6019800"/>
            <a:ext cx="2749550" cy="588963"/>
          </a:xfrm>
          <a:prstGeom prst="rect">
            <a:avLst/>
          </a:prstGeom>
          <a:gradFill rotWithShape="0">
            <a:gsLst>
              <a:gs pos="0">
                <a:srgbClr val="009900">
                  <a:gamma/>
                  <a:shade val="46275"/>
                  <a:invGamma/>
                </a:srgbClr>
              </a:gs>
              <a:gs pos="50000">
                <a:srgbClr val="009900"/>
              </a:gs>
              <a:gs pos="100000">
                <a:srgbClr val="009900">
                  <a:gamma/>
                  <a:shade val="46275"/>
                  <a:invGamma/>
                </a:srgbClr>
              </a:gs>
            </a:gsLst>
            <a:lin ang="5400000" scaled="1"/>
          </a:gra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fa-IR" sz="3200">
                <a:latin typeface="Times New Roman" panose="02020603050405020304" pitchFamily="18" charset="0"/>
                <a:cs typeface="B Nazanin" panose="00000400000000000000" pitchFamily="2" charset="-78"/>
              </a:rPr>
              <a:t>دستمزد غیر مستقیم</a:t>
            </a:r>
            <a:endParaRPr lang="en-US" sz="3200">
              <a:latin typeface="Times New Roman" panose="02020603050405020304" pitchFamily="18" charset="0"/>
              <a:cs typeface="B Nazanin" panose="00000400000000000000" pitchFamily="2" charset="-78"/>
            </a:endParaRPr>
          </a:p>
        </p:txBody>
      </p:sp>
      <p:sp>
        <p:nvSpPr>
          <p:cNvPr id="243717" name="Rectangle 5"/>
          <p:cNvSpPr>
            <a:spLocks noChangeArrowheads="1"/>
          </p:cNvSpPr>
          <p:nvPr/>
        </p:nvSpPr>
        <p:spPr bwMode="auto">
          <a:xfrm>
            <a:off x="1560513" y="1773238"/>
            <a:ext cx="2232025" cy="588962"/>
          </a:xfrm>
          <a:prstGeom prst="rect">
            <a:avLst/>
          </a:prstGeom>
          <a:gradFill rotWithShape="0">
            <a:gsLst>
              <a:gs pos="0">
                <a:srgbClr val="009900">
                  <a:gamma/>
                  <a:shade val="46275"/>
                  <a:invGamma/>
                </a:srgbClr>
              </a:gs>
              <a:gs pos="50000">
                <a:srgbClr val="009900"/>
              </a:gs>
              <a:gs pos="100000">
                <a:srgbClr val="009900">
                  <a:gamma/>
                  <a:shade val="46275"/>
                  <a:invGamma/>
                </a:srgbClr>
              </a:gs>
            </a:gsLst>
            <a:lin ang="5400000" scaled="1"/>
          </a:gra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fa-IR" sz="3200">
                <a:latin typeface="Times New Roman" panose="02020603050405020304" pitchFamily="18" charset="0"/>
                <a:cs typeface="B Nazanin" panose="00000400000000000000" pitchFamily="2" charset="-78"/>
              </a:rPr>
              <a:t>دستمزد مستقیم</a:t>
            </a:r>
            <a:endParaRPr lang="en-US" sz="3200">
              <a:latin typeface="Times New Roman" panose="02020603050405020304" pitchFamily="18" charset="0"/>
              <a:cs typeface="B Nazanin" panose="00000400000000000000" pitchFamily="2" charset="-78"/>
            </a:endParaRPr>
          </a:p>
        </p:txBody>
      </p:sp>
      <p:sp>
        <p:nvSpPr>
          <p:cNvPr id="243718" name="Line 6"/>
          <p:cNvSpPr>
            <a:spLocks noChangeShapeType="1"/>
          </p:cNvSpPr>
          <p:nvPr/>
        </p:nvSpPr>
        <p:spPr bwMode="auto">
          <a:xfrm>
            <a:off x="2590800" y="2909888"/>
            <a:ext cx="0" cy="11160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43719" name="Line 7"/>
          <p:cNvSpPr>
            <a:spLocks noChangeShapeType="1"/>
          </p:cNvSpPr>
          <p:nvPr/>
        </p:nvSpPr>
        <p:spPr bwMode="auto">
          <a:xfrm>
            <a:off x="838200" y="2895600"/>
            <a:ext cx="3733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43720" name="Line 8"/>
          <p:cNvSpPr>
            <a:spLocks noChangeShapeType="1"/>
          </p:cNvSpPr>
          <p:nvPr/>
        </p:nvSpPr>
        <p:spPr bwMode="auto">
          <a:xfrm>
            <a:off x="5791200" y="2895600"/>
            <a:ext cx="2590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43726" name="Text Box 14"/>
          <p:cNvSpPr txBox="1">
            <a:spLocks noChangeArrowheads="1"/>
          </p:cNvSpPr>
          <p:nvPr/>
        </p:nvSpPr>
        <p:spPr bwMode="auto">
          <a:xfrm>
            <a:off x="1169988" y="2362200"/>
            <a:ext cx="30480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buClr>
                <a:schemeClr val="tx2"/>
              </a:buClr>
              <a:buSzPct val="75000"/>
              <a:buFont typeface="Monotype Sorts" charset="2"/>
              <a:buNone/>
            </a:pPr>
            <a:r>
              <a:rPr lang="fa-IR" sz="3200">
                <a:latin typeface="Times New Roman" panose="02020603050405020304" pitchFamily="18" charset="0"/>
                <a:cs typeface="B Nazanin" panose="00000400000000000000" pitchFamily="2" charset="-78"/>
              </a:rPr>
              <a:t>کالای در جریان ساخت</a:t>
            </a:r>
            <a:endParaRPr lang="en-US" sz="3200">
              <a:latin typeface="Times New Roman" panose="02020603050405020304" pitchFamily="18" charset="0"/>
              <a:cs typeface="B Nazanin" panose="00000400000000000000" pitchFamily="2" charset="-78"/>
            </a:endParaRPr>
          </a:p>
        </p:txBody>
      </p:sp>
      <p:sp>
        <p:nvSpPr>
          <p:cNvPr id="243727" name="Text Box 15"/>
          <p:cNvSpPr txBox="1">
            <a:spLocks noChangeArrowheads="1"/>
          </p:cNvSpPr>
          <p:nvPr/>
        </p:nvSpPr>
        <p:spPr bwMode="auto">
          <a:xfrm>
            <a:off x="5791200" y="2362200"/>
            <a:ext cx="3013075"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buClr>
                <a:schemeClr val="tx2"/>
              </a:buClr>
              <a:buSzPct val="75000"/>
              <a:buFont typeface="Monotype Sorts" charset="2"/>
              <a:buNone/>
            </a:pPr>
            <a:r>
              <a:rPr lang="fa-IR" sz="3200">
                <a:latin typeface="Times New Roman" panose="02020603050405020304" pitchFamily="18" charset="0"/>
                <a:cs typeface="B Nazanin" panose="00000400000000000000" pitchFamily="2" charset="-78"/>
              </a:rPr>
              <a:t>هزینه حقوق و دستمزد</a:t>
            </a:r>
            <a:endParaRPr lang="en-US" sz="3200">
              <a:latin typeface="Times New Roman" panose="02020603050405020304" pitchFamily="18" charset="0"/>
              <a:cs typeface="B Nazanin" panose="00000400000000000000" pitchFamily="2" charset="-78"/>
            </a:endParaRPr>
          </a:p>
        </p:txBody>
      </p:sp>
      <p:sp>
        <p:nvSpPr>
          <p:cNvPr id="243728" name="Text Box 16"/>
          <p:cNvSpPr txBox="1">
            <a:spLocks noChangeArrowheads="1"/>
          </p:cNvSpPr>
          <p:nvPr/>
        </p:nvSpPr>
        <p:spPr bwMode="auto">
          <a:xfrm>
            <a:off x="1112838" y="4894263"/>
            <a:ext cx="3154362"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r" rtl="1">
              <a:buClr>
                <a:schemeClr val="tx2"/>
              </a:buClr>
              <a:buSzPct val="75000"/>
              <a:buFont typeface="Monotype Sorts" charset="2"/>
              <a:buNone/>
            </a:pPr>
            <a:r>
              <a:rPr lang="fa-IR" sz="3200">
                <a:latin typeface="Times New Roman" panose="02020603050405020304" pitchFamily="18" charset="0"/>
                <a:cs typeface="B Nazanin" panose="00000400000000000000" pitchFamily="2" charset="-78"/>
              </a:rPr>
              <a:t>هزینه های سربار ساخت</a:t>
            </a:r>
            <a:endParaRPr lang="en-US" sz="3200">
              <a:latin typeface="Times New Roman" panose="02020603050405020304" pitchFamily="18" charset="0"/>
              <a:cs typeface="B Nazanin" panose="00000400000000000000" pitchFamily="2" charset="-78"/>
            </a:endParaRPr>
          </a:p>
        </p:txBody>
      </p:sp>
      <p:cxnSp>
        <p:nvCxnSpPr>
          <p:cNvPr id="243729" name="AutoShape 17"/>
          <p:cNvCxnSpPr>
            <a:cxnSpLocks noChangeShapeType="1"/>
            <a:stCxn id="243731" idx="4"/>
          </p:cNvCxnSpPr>
          <p:nvPr/>
        </p:nvCxnSpPr>
        <p:spPr bwMode="auto">
          <a:xfrm rot="5400000">
            <a:off x="4086225" y="3324225"/>
            <a:ext cx="2190750" cy="2590800"/>
          </a:xfrm>
          <a:prstGeom prst="bentConnector2">
            <a:avLst/>
          </a:prstGeom>
          <a:noFill/>
          <a:ln w="3810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3730" name="AutoShape 18"/>
          <p:cNvCxnSpPr>
            <a:cxnSpLocks noChangeShapeType="1"/>
            <a:endCxn id="243731" idx="2"/>
          </p:cNvCxnSpPr>
          <p:nvPr/>
        </p:nvCxnSpPr>
        <p:spPr bwMode="auto">
          <a:xfrm>
            <a:off x="3962400" y="3200400"/>
            <a:ext cx="1809750" cy="0"/>
          </a:xfrm>
          <a:prstGeom prst="straightConnector1">
            <a:avLst/>
          </a:prstGeom>
          <a:noFill/>
          <a:ln w="381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3731" name="Oval 19"/>
          <p:cNvSpPr>
            <a:spLocks noChangeArrowheads="1"/>
          </p:cNvSpPr>
          <p:nvPr/>
        </p:nvSpPr>
        <p:spPr bwMode="auto">
          <a:xfrm>
            <a:off x="5791200" y="2895600"/>
            <a:ext cx="1371600" cy="6096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fa-IR"/>
          </a:p>
        </p:txBody>
      </p:sp>
      <p:sp>
        <p:nvSpPr>
          <p:cNvPr id="243732" name="Rectangle 20"/>
          <p:cNvSpPr>
            <a:spLocks noGrp="1" noChangeArrowheads="1"/>
          </p:cNvSpPr>
          <p:nvPr>
            <p:ph type="title"/>
          </p:nvPr>
        </p:nvSpPr>
        <p:spPr/>
        <p:txBody>
          <a:bodyPr/>
          <a:lstStyle/>
          <a:p>
            <a:r>
              <a:rPr lang="fa-IR"/>
              <a:t>مثال هزینه دستمزد</a:t>
            </a:r>
            <a:endParaRPr lang="en-US"/>
          </a:p>
        </p:txBody>
      </p:sp>
      <p:sp>
        <p:nvSpPr>
          <p:cNvPr id="243733" name="Line 21"/>
          <p:cNvSpPr>
            <a:spLocks noChangeShapeType="1"/>
          </p:cNvSpPr>
          <p:nvPr/>
        </p:nvSpPr>
        <p:spPr bwMode="auto">
          <a:xfrm>
            <a:off x="2590800" y="5424488"/>
            <a:ext cx="0" cy="11160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43734" name="Line 22"/>
          <p:cNvSpPr>
            <a:spLocks noChangeShapeType="1"/>
          </p:cNvSpPr>
          <p:nvPr/>
        </p:nvSpPr>
        <p:spPr bwMode="auto">
          <a:xfrm>
            <a:off x="838200" y="5410200"/>
            <a:ext cx="3733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43735" name="Text Box 23"/>
          <p:cNvSpPr txBox="1">
            <a:spLocks noChangeArrowheads="1"/>
          </p:cNvSpPr>
          <p:nvPr/>
        </p:nvSpPr>
        <p:spPr bwMode="auto">
          <a:xfrm>
            <a:off x="6934200" y="2925763"/>
            <a:ext cx="1371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sz="3200" b="1">
                <a:cs typeface="B Nazanin" panose="00000400000000000000" pitchFamily="2" charset="-78"/>
              </a:rPr>
              <a:t>30.000</a:t>
            </a:r>
            <a:endParaRPr lang="en-US" sz="3200" b="1">
              <a:cs typeface="B Nazanin" panose="00000400000000000000" pitchFamily="2" charset="-78"/>
            </a:endParaRPr>
          </a:p>
        </p:txBody>
      </p:sp>
      <p:sp>
        <p:nvSpPr>
          <p:cNvPr id="243736" name="Text Box 24"/>
          <p:cNvSpPr txBox="1">
            <a:spLocks noChangeArrowheads="1"/>
          </p:cNvSpPr>
          <p:nvPr/>
        </p:nvSpPr>
        <p:spPr bwMode="auto">
          <a:xfrm>
            <a:off x="5638800" y="2895600"/>
            <a:ext cx="137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sz="3200" b="1">
                <a:cs typeface="B Nazanin" panose="00000400000000000000" pitchFamily="2" charset="-78"/>
              </a:rPr>
              <a:t>30.000</a:t>
            </a:r>
            <a:endParaRPr lang="en-US" sz="3200" b="1">
              <a:cs typeface="B Nazanin" panose="00000400000000000000" pitchFamily="2" charset="-78"/>
            </a:endParaRPr>
          </a:p>
        </p:txBody>
      </p:sp>
      <p:sp>
        <p:nvSpPr>
          <p:cNvPr id="243737" name="Text Box 25"/>
          <p:cNvSpPr txBox="1">
            <a:spLocks noChangeArrowheads="1"/>
          </p:cNvSpPr>
          <p:nvPr/>
        </p:nvSpPr>
        <p:spPr bwMode="auto">
          <a:xfrm>
            <a:off x="2286000" y="2895600"/>
            <a:ext cx="137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sz="3200" b="1">
                <a:cs typeface="B Nazanin" panose="00000400000000000000" pitchFamily="2" charset="-78"/>
              </a:rPr>
              <a:t>25.000</a:t>
            </a:r>
            <a:endParaRPr lang="en-US" sz="3200" b="1">
              <a:cs typeface="B Nazanin" panose="00000400000000000000" pitchFamily="2" charset="-78"/>
            </a:endParaRPr>
          </a:p>
        </p:txBody>
      </p:sp>
      <p:sp>
        <p:nvSpPr>
          <p:cNvPr id="243738" name="Text Box 26"/>
          <p:cNvSpPr txBox="1">
            <a:spLocks noChangeArrowheads="1"/>
          </p:cNvSpPr>
          <p:nvPr/>
        </p:nvSpPr>
        <p:spPr bwMode="auto">
          <a:xfrm>
            <a:off x="2286000" y="5516563"/>
            <a:ext cx="1371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sz="3200" b="1">
                <a:cs typeface="B Nazanin" panose="00000400000000000000" pitchFamily="2" charset="-78"/>
              </a:rPr>
              <a:t>5.000</a:t>
            </a:r>
            <a:endParaRPr lang="en-US" sz="3200" b="1">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3731"/>
                                        </p:tgtEl>
                                        <p:attrNameLst>
                                          <p:attrName>style.visibility</p:attrName>
                                        </p:attrNameLst>
                                      </p:cBhvr>
                                      <p:to>
                                        <p:strVal val="visible"/>
                                      </p:to>
                                    </p:set>
                                    <p:anim calcmode="lin" valueType="num">
                                      <p:cBhvr>
                                        <p:cTn id="7" dur="500" fill="hold"/>
                                        <p:tgtEl>
                                          <p:spTgt spid="243731"/>
                                        </p:tgtEl>
                                        <p:attrNameLst>
                                          <p:attrName>ppt_w</p:attrName>
                                        </p:attrNameLst>
                                      </p:cBhvr>
                                      <p:tavLst>
                                        <p:tav tm="0">
                                          <p:val>
                                            <p:fltVal val="0"/>
                                          </p:val>
                                        </p:tav>
                                        <p:tav tm="100000">
                                          <p:val>
                                            <p:strVal val="#ppt_w"/>
                                          </p:val>
                                        </p:tav>
                                      </p:tavLst>
                                    </p:anim>
                                    <p:anim calcmode="lin" valueType="num">
                                      <p:cBhvr>
                                        <p:cTn id="8" dur="500" fill="hold"/>
                                        <p:tgtEl>
                                          <p:spTgt spid="243731"/>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2" presetClass="entr" presetSubtype="2" fill="hold" nodeType="afterEffect">
                                  <p:stCondLst>
                                    <p:cond delay="0"/>
                                  </p:stCondLst>
                                  <p:childTnLst>
                                    <p:set>
                                      <p:cBhvr>
                                        <p:cTn id="11" dur="1" fill="hold">
                                          <p:stCondLst>
                                            <p:cond delay="0"/>
                                          </p:stCondLst>
                                        </p:cTn>
                                        <p:tgtEl>
                                          <p:spTgt spid="243730"/>
                                        </p:tgtEl>
                                        <p:attrNameLst>
                                          <p:attrName>style.visibility</p:attrName>
                                        </p:attrNameLst>
                                      </p:cBhvr>
                                      <p:to>
                                        <p:strVal val="visible"/>
                                      </p:to>
                                    </p:set>
                                    <p:animEffect transition="in" filter="wipe(right)">
                                      <p:cBhvr>
                                        <p:cTn id="12" dur="500"/>
                                        <p:tgtEl>
                                          <p:spTgt spid="243730"/>
                                        </p:tgtEl>
                                      </p:cBhvr>
                                    </p:animEffect>
                                  </p:childTnLst>
                                  <p:subTnLst>
                                    <p:audio>
                                      <p:cMediaNode>
                                        <p:cTn display="0" masterRel="sameClick">
                                          <p:stCondLst>
                                            <p:cond evt="begin" delay="0">
                                              <p:tn val="10"/>
                                            </p:cond>
                                          </p:stCondLst>
                                          <p:endCondLst>
                                            <p:cond evt="onStopAudio" delay="0">
                                              <p:tgtEl>
                                                <p:sldTgt/>
                                              </p:tgtEl>
                                            </p:cond>
                                          </p:endCondLst>
                                        </p:cTn>
                                        <p:tgtEl>
                                          <p:sndTgt r:embed="rId2" name="32_90.WAV"/>
                                        </p:tgtEl>
                                      </p:cMediaNode>
                                    </p:audio>
                                  </p:subTnLst>
                                </p:cTn>
                              </p:par>
                            </p:childTnLst>
                          </p:cTn>
                        </p:par>
                        <p:par>
                          <p:cTn id="13" fill="hold" nodeType="afterGroup">
                            <p:stCondLst>
                              <p:cond delay="1000"/>
                            </p:stCondLst>
                            <p:childTnLst>
                              <p:par>
                                <p:cTn id="14" presetID="22" presetClass="entr" presetSubtype="2" fill="hold" nodeType="afterEffect">
                                  <p:stCondLst>
                                    <p:cond delay="0"/>
                                  </p:stCondLst>
                                  <p:childTnLst>
                                    <p:set>
                                      <p:cBhvr>
                                        <p:cTn id="15" dur="1" fill="hold">
                                          <p:stCondLst>
                                            <p:cond delay="0"/>
                                          </p:stCondLst>
                                        </p:cTn>
                                        <p:tgtEl>
                                          <p:spTgt spid="243729"/>
                                        </p:tgtEl>
                                        <p:attrNameLst>
                                          <p:attrName>style.visibility</p:attrName>
                                        </p:attrNameLst>
                                      </p:cBhvr>
                                      <p:to>
                                        <p:strVal val="visible"/>
                                      </p:to>
                                    </p:set>
                                    <p:animEffect transition="in" filter="wipe(right)">
                                      <p:cBhvr>
                                        <p:cTn id="16" dur="500"/>
                                        <p:tgtEl>
                                          <p:spTgt spid="243729"/>
                                        </p:tgtEl>
                                      </p:cBhvr>
                                    </p:animEffect>
                                  </p:childTnLst>
                                  <p:subTnLst>
                                    <p:audio>
                                      <p:cMediaNode>
                                        <p:cTn display="0" masterRel="sameClick">
                                          <p:stCondLst>
                                            <p:cond evt="begin" delay="0">
                                              <p:tn val="14"/>
                                            </p:cond>
                                          </p:stCondLst>
                                          <p:endCondLst>
                                            <p:cond evt="onStopAudio" delay="0">
                                              <p:tgtEl>
                                                <p:sldTgt/>
                                              </p:tgtEl>
                                            </p:cond>
                                          </p:endCondLst>
                                        </p:cTn>
                                        <p:tgtEl>
                                          <p:sndTgt r:embed="rId2" name="32_90.WAV"/>
                                        </p:tgtEl>
                                      </p:cMediaNode>
                                    </p:audio>
                                  </p:subTnLst>
                                </p:cTn>
                              </p:par>
                            </p:childTnLst>
                          </p:cTn>
                        </p:par>
                        <p:par>
                          <p:cTn id="17" fill="hold" nodeType="afterGroup">
                            <p:stCondLst>
                              <p:cond delay="1500"/>
                            </p:stCondLst>
                            <p:childTnLst>
                              <p:par>
                                <p:cTn id="18" presetID="2" presetClass="entr" presetSubtype="1" fill="hold" grpId="0" nodeType="afterEffect">
                                  <p:stCondLst>
                                    <p:cond delay="0"/>
                                  </p:stCondLst>
                                  <p:childTnLst>
                                    <p:set>
                                      <p:cBhvr>
                                        <p:cTn id="19" dur="1" fill="hold">
                                          <p:stCondLst>
                                            <p:cond delay="0"/>
                                          </p:stCondLst>
                                        </p:cTn>
                                        <p:tgtEl>
                                          <p:spTgt spid="243717"/>
                                        </p:tgtEl>
                                        <p:attrNameLst>
                                          <p:attrName>style.visibility</p:attrName>
                                        </p:attrNameLst>
                                      </p:cBhvr>
                                      <p:to>
                                        <p:strVal val="visible"/>
                                      </p:to>
                                    </p:set>
                                    <p:anim calcmode="lin" valueType="num">
                                      <p:cBhvr additive="base">
                                        <p:cTn id="20" dur="500" fill="hold"/>
                                        <p:tgtEl>
                                          <p:spTgt spid="243717"/>
                                        </p:tgtEl>
                                        <p:attrNameLst>
                                          <p:attrName>ppt_x</p:attrName>
                                        </p:attrNameLst>
                                      </p:cBhvr>
                                      <p:tavLst>
                                        <p:tav tm="0">
                                          <p:val>
                                            <p:strVal val="#ppt_x"/>
                                          </p:val>
                                        </p:tav>
                                        <p:tav tm="100000">
                                          <p:val>
                                            <p:strVal val="#ppt_x"/>
                                          </p:val>
                                        </p:tav>
                                      </p:tavLst>
                                    </p:anim>
                                    <p:anim calcmode="lin" valueType="num">
                                      <p:cBhvr additive="base">
                                        <p:cTn id="21" dur="500" fill="hold"/>
                                        <p:tgtEl>
                                          <p:spTgt spid="243717"/>
                                        </p:tgtEl>
                                        <p:attrNameLst>
                                          <p:attrName>ppt_y</p:attrName>
                                        </p:attrNameLst>
                                      </p:cBhvr>
                                      <p:tavLst>
                                        <p:tav tm="0">
                                          <p:val>
                                            <p:strVal val="0-#ppt_h/2"/>
                                          </p:val>
                                        </p:tav>
                                        <p:tav tm="100000">
                                          <p:val>
                                            <p:strVal val="#ppt_y"/>
                                          </p:val>
                                        </p:tav>
                                      </p:tavLst>
                                    </p:anim>
                                  </p:childTnLst>
                                </p:cTn>
                              </p:par>
                            </p:childTnLst>
                          </p:cTn>
                        </p:par>
                        <p:par>
                          <p:cTn id="22" fill="hold" nodeType="afterGroup">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243716"/>
                                        </p:tgtEl>
                                        <p:attrNameLst>
                                          <p:attrName>style.visibility</p:attrName>
                                        </p:attrNameLst>
                                      </p:cBhvr>
                                      <p:to>
                                        <p:strVal val="visible"/>
                                      </p:to>
                                    </p:set>
                                    <p:anim calcmode="lin" valueType="num">
                                      <p:cBhvr additive="base">
                                        <p:cTn id="25" dur="500" fill="hold"/>
                                        <p:tgtEl>
                                          <p:spTgt spid="243716"/>
                                        </p:tgtEl>
                                        <p:attrNameLst>
                                          <p:attrName>ppt_x</p:attrName>
                                        </p:attrNameLst>
                                      </p:cBhvr>
                                      <p:tavLst>
                                        <p:tav tm="0">
                                          <p:val>
                                            <p:strVal val="#ppt_x"/>
                                          </p:val>
                                        </p:tav>
                                        <p:tav tm="100000">
                                          <p:val>
                                            <p:strVal val="#ppt_x"/>
                                          </p:val>
                                        </p:tav>
                                      </p:tavLst>
                                    </p:anim>
                                    <p:anim calcmode="lin" valueType="num">
                                      <p:cBhvr additive="base">
                                        <p:cTn id="26" dur="500" fill="hold"/>
                                        <p:tgtEl>
                                          <p:spTgt spid="2437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6" grpId="0" animBg="1" autoUpdateAnimBg="0"/>
      <p:bldP spid="243717" grpId="0" animBg="1" autoUpdateAnimBg="0"/>
      <p:bldP spid="243731" grpId="0" animBg="1"/>
    </p:bld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5E361F3-E307-48D1-9456-F798242149FE}" type="slidenum">
              <a:rPr lang="ar-SA"/>
              <a:pPr/>
              <a:t>103</a:t>
            </a:fld>
            <a:endParaRPr lang="en-US"/>
          </a:p>
        </p:txBody>
      </p:sp>
      <p:sp>
        <p:nvSpPr>
          <p:cNvPr id="230402" name="Rectangle 2"/>
          <p:cNvSpPr>
            <a:spLocks noGrp="1" noChangeArrowheads="1"/>
          </p:cNvSpPr>
          <p:nvPr>
            <p:ph type="title"/>
          </p:nvPr>
        </p:nvSpPr>
        <p:spPr/>
        <p:txBody>
          <a:bodyPr/>
          <a:lstStyle/>
          <a:p>
            <a:r>
              <a:rPr lang="fa-IR" sz="3200"/>
              <a:t>سیستم حسابداری در موسسات تولیدی</a:t>
            </a:r>
            <a:endParaRPr lang="en-US" sz="3200" i="1"/>
          </a:p>
        </p:txBody>
      </p:sp>
      <p:pic>
        <p:nvPicPr>
          <p:cNvPr id="230405" name="Picture 5" descr="Picture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514600"/>
            <a:ext cx="6019800" cy="1277938"/>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30406" name="Picture 6" descr="Picture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343400"/>
            <a:ext cx="6019800" cy="779463"/>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30405"/>
                                        </p:tgtEl>
                                        <p:attrNameLst>
                                          <p:attrName>style.visibility</p:attrName>
                                        </p:attrNameLst>
                                      </p:cBhvr>
                                      <p:to>
                                        <p:strVal val="visible"/>
                                      </p:to>
                                    </p:set>
                                    <p:animEffect transition="in" filter="dissolve">
                                      <p:cBhvr>
                                        <p:cTn id="7" dur="500"/>
                                        <p:tgtEl>
                                          <p:spTgt spid="2304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30406"/>
                                        </p:tgtEl>
                                        <p:attrNameLst>
                                          <p:attrName>style.visibility</p:attrName>
                                        </p:attrNameLst>
                                      </p:cBhvr>
                                      <p:to>
                                        <p:strVal val="visible"/>
                                      </p:to>
                                    </p:set>
                                    <p:animEffect transition="in" filter="box(in)">
                                      <p:cBhvr>
                                        <p:cTn id="12" dur="500"/>
                                        <p:tgtEl>
                                          <p:spTgt spid="230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C7C43B4D-DEBB-4629-833F-D7BD78C38C9E}" type="slidenum">
              <a:rPr lang="ar-SA"/>
              <a:pPr/>
              <a:t>104</a:t>
            </a:fld>
            <a:endParaRPr lang="en-US"/>
          </a:p>
        </p:txBody>
      </p:sp>
      <p:sp>
        <p:nvSpPr>
          <p:cNvPr id="505858" name="Rectangle 2"/>
          <p:cNvSpPr>
            <a:spLocks noGrp="1" noChangeArrowheads="1"/>
          </p:cNvSpPr>
          <p:nvPr>
            <p:ph type="title"/>
          </p:nvPr>
        </p:nvSpPr>
        <p:spPr/>
        <p:txBody>
          <a:bodyPr/>
          <a:lstStyle/>
          <a:p>
            <a:r>
              <a:rPr lang="fa-IR"/>
              <a:t>مثال</a:t>
            </a:r>
            <a:endParaRPr lang="en-US"/>
          </a:p>
        </p:txBody>
      </p:sp>
      <p:sp>
        <p:nvSpPr>
          <p:cNvPr id="505859" name="Rectangle 3"/>
          <p:cNvSpPr>
            <a:spLocks noGrp="1" noChangeArrowheads="1"/>
          </p:cNvSpPr>
          <p:nvPr>
            <p:ph type="body" idx="1"/>
          </p:nvPr>
        </p:nvSpPr>
        <p:spPr/>
        <p:txBody>
          <a:bodyPr/>
          <a:lstStyle/>
          <a:p>
            <a:pPr algn="just"/>
            <a:r>
              <a:rPr lang="fa-IR"/>
              <a:t>هزینه سربار برآورد شده برای سال 1385 مبلغ 16 میلیون ریال </a:t>
            </a:r>
          </a:p>
          <a:p>
            <a:pPr algn="just"/>
            <a:r>
              <a:rPr lang="fa-IR"/>
              <a:t> هزینه دستمزد مستقیم برآورد شده مبلغ 20 میلیون ریال</a:t>
            </a:r>
          </a:p>
          <a:p>
            <a:pPr algn="just"/>
            <a:r>
              <a:rPr lang="fa-IR"/>
              <a:t>هزینه دستمزد مستقیم واقعی مبلغ 10 میلیون ریال </a:t>
            </a:r>
          </a:p>
          <a:p>
            <a:pPr lvl="1" algn="just"/>
            <a:r>
              <a:rPr lang="fa-IR"/>
              <a:t>مطلوبست:</a:t>
            </a:r>
          </a:p>
          <a:p>
            <a:pPr lvl="1" algn="just"/>
            <a:r>
              <a:rPr lang="fa-IR"/>
              <a:t> محاسبه نرخ جذب سربار </a:t>
            </a:r>
          </a:p>
          <a:p>
            <a:pPr lvl="1" algn="just"/>
            <a:r>
              <a:rPr lang="fa-IR"/>
              <a:t>  محاسبه سربار جذب شده</a:t>
            </a:r>
            <a:endParaRPr lang="en-US"/>
          </a:p>
        </p:txBody>
      </p:sp>
    </p:spTree>
  </p:cSld>
  <p:clrMapOvr>
    <a:masterClrMapping/>
  </p:clrMapOvr>
  <p:transition>
    <p:zoom dir="in"/>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387427-307E-42FA-8632-8CEFDE24305A}" type="slidenum">
              <a:rPr lang="ar-SA"/>
              <a:pPr/>
              <a:t>105</a:t>
            </a:fld>
            <a:endParaRPr lang="en-US"/>
          </a:p>
        </p:txBody>
      </p:sp>
      <p:sp>
        <p:nvSpPr>
          <p:cNvPr id="506882" name="Rectangle 2"/>
          <p:cNvSpPr>
            <a:spLocks noGrp="1" noChangeArrowheads="1"/>
          </p:cNvSpPr>
          <p:nvPr>
            <p:ph type="title"/>
          </p:nvPr>
        </p:nvSpPr>
        <p:spPr/>
        <p:txBody>
          <a:bodyPr/>
          <a:lstStyle/>
          <a:p>
            <a:r>
              <a:rPr lang="fa-IR"/>
              <a:t>مثال</a:t>
            </a:r>
            <a:endParaRPr lang="en-US"/>
          </a:p>
        </p:txBody>
      </p:sp>
      <p:pic>
        <p:nvPicPr>
          <p:cNvPr id="506885" name="Picture 5" descr="Picture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578350"/>
            <a:ext cx="5530850" cy="151765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06886" name="Picture 6" descr="Picture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438400"/>
            <a:ext cx="5486400" cy="12954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06887" name="Picture 7" descr="Picture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810000"/>
            <a:ext cx="5484813" cy="65087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506886"/>
                                        </p:tgtEl>
                                        <p:attrNameLst>
                                          <p:attrName>style.visibility</p:attrName>
                                        </p:attrNameLst>
                                      </p:cBhvr>
                                      <p:to>
                                        <p:strVal val="visible"/>
                                      </p:to>
                                    </p:set>
                                    <p:animEffect transition="in" filter="blinds(horizontal)">
                                      <p:cBhvr>
                                        <p:cTn id="7" dur="500"/>
                                        <p:tgtEl>
                                          <p:spTgt spid="506886"/>
                                        </p:tgtEl>
                                      </p:cBhvr>
                                    </p:animEffect>
                                  </p:childTnLst>
                                </p:cTn>
                              </p:par>
                              <p:par>
                                <p:cTn id="8" presetID="3" presetClass="entr" presetSubtype="10" fill="hold" nodeType="withEffect">
                                  <p:stCondLst>
                                    <p:cond delay="0"/>
                                  </p:stCondLst>
                                  <p:childTnLst>
                                    <p:set>
                                      <p:cBhvr>
                                        <p:cTn id="9" dur="1" fill="hold">
                                          <p:stCondLst>
                                            <p:cond delay="0"/>
                                          </p:stCondLst>
                                        </p:cTn>
                                        <p:tgtEl>
                                          <p:spTgt spid="506887"/>
                                        </p:tgtEl>
                                        <p:attrNameLst>
                                          <p:attrName>style.visibility</p:attrName>
                                        </p:attrNameLst>
                                      </p:cBhvr>
                                      <p:to>
                                        <p:strVal val="visible"/>
                                      </p:to>
                                    </p:set>
                                    <p:animEffect transition="in" filter="blinds(horizontal)">
                                      <p:cBhvr>
                                        <p:cTn id="10" dur="500"/>
                                        <p:tgtEl>
                                          <p:spTgt spid="506887"/>
                                        </p:tgtEl>
                                      </p:cBhvr>
                                    </p:animEffect>
                                  </p:childTnLst>
                                </p:cTn>
                              </p:par>
                              <p:par>
                                <p:cTn id="11" presetID="3" presetClass="entr" presetSubtype="10" fill="hold" nodeType="withEffect">
                                  <p:stCondLst>
                                    <p:cond delay="0"/>
                                  </p:stCondLst>
                                  <p:childTnLst>
                                    <p:set>
                                      <p:cBhvr>
                                        <p:cTn id="12" dur="1" fill="hold">
                                          <p:stCondLst>
                                            <p:cond delay="0"/>
                                          </p:stCondLst>
                                        </p:cTn>
                                        <p:tgtEl>
                                          <p:spTgt spid="506885"/>
                                        </p:tgtEl>
                                        <p:attrNameLst>
                                          <p:attrName>style.visibility</p:attrName>
                                        </p:attrNameLst>
                                      </p:cBhvr>
                                      <p:to>
                                        <p:strVal val="visible"/>
                                      </p:to>
                                    </p:set>
                                    <p:animEffect transition="in" filter="blinds(horizontal)">
                                      <p:cBhvr>
                                        <p:cTn id="13" dur="500"/>
                                        <p:tgtEl>
                                          <p:spTgt spid="5068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4"/>
          <p:cNvSpPr>
            <a:spLocks noGrp="1"/>
          </p:cNvSpPr>
          <p:nvPr>
            <p:ph type="sldNum" sz="quarter" idx="11"/>
          </p:nvPr>
        </p:nvSpPr>
        <p:spPr/>
        <p:txBody>
          <a:bodyPr/>
          <a:lstStyle/>
          <a:p>
            <a:fld id="{7A04EF68-A255-4FC9-BAE4-96F913506F57}" type="slidenum">
              <a:rPr lang="ar-SA"/>
              <a:pPr/>
              <a:t>106</a:t>
            </a:fld>
            <a:endParaRPr lang="en-US"/>
          </a:p>
        </p:txBody>
      </p:sp>
      <p:pic>
        <p:nvPicPr>
          <p:cNvPr id="228356" name="Picture 4" descr="Picture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04800"/>
            <a:ext cx="6858000" cy="6354763"/>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28356"/>
                                        </p:tgtEl>
                                        <p:attrNameLst>
                                          <p:attrName>style.visibility</p:attrName>
                                        </p:attrNameLst>
                                      </p:cBhvr>
                                      <p:to>
                                        <p:strVal val="visible"/>
                                      </p:to>
                                    </p:set>
                                    <p:animEffect transition="in" filter="dissolve">
                                      <p:cBhvr>
                                        <p:cTn id="7" dur="500"/>
                                        <p:tgtEl>
                                          <p:spTgt spid="228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C119998F-AA34-4B7A-AC61-EE2A7B033637}" type="slidenum">
              <a:rPr lang="ar-SA"/>
              <a:pPr/>
              <a:t>107</a:t>
            </a:fld>
            <a:endParaRPr lang="en-US"/>
          </a:p>
        </p:txBody>
      </p:sp>
      <p:sp>
        <p:nvSpPr>
          <p:cNvPr id="507906" name="Rectangle 2"/>
          <p:cNvSpPr>
            <a:spLocks noGrp="1" noChangeArrowheads="1"/>
          </p:cNvSpPr>
          <p:nvPr>
            <p:ph type="title"/>
          </p:nvPr>
        </p:nvSpPr>
        <p:spPr/>
        <p:txBody>
          <a:bodyPr/>
          <a:lstStyle/>
          <a:p>
            <a:r>
              <a:rPr lang="fa-IR"/>
              <a:t>مثال</a:t>
            </a:r>
            <a:endParaRPr lang="en-US"/>
          </a:p>
        </p:txBody>
      </p:sp>
      <p:sp>
        <p:nvSpPr>
          <p:cNvPr id="507907" name="Rectangle 3"/>
          <p:cNvSpPr>
            <a:spLocks noGrp="1" noChangeArrowheads="1"/>
          </p:cNvSpPr>
          <p:nvPr>
            <p:ph type="body" idx="1"/>
          </p:nvPr>
        </p:nvSpPr>
        <p:spPr>
          <a:xfrm>
            <a:off x="990600" y="3967163"/>
            <a:ext cx="7348538" cy="2509837"/>
          </a:xfrm>
        </p:spPr>
        <p:txBody>
          <a:bodyPr/>
          <a:lstStyle/>
          <a:p>
            <a:r>
              <a:rPr lang="fa-IR" sz="2800"/>
              <a:t>مواد خام خریداری  شده مبلغ 12,000,000 ریال </a:t>
            </a:r>
          </a:p>
          <a:p>
            <a:r>
              <a:rPr lang="fa-IR" sz="2800"/>
              <a:t>هزینه</a:t>
            </a:r>
            <a:r>
              <a:rPr lang="fa-IR" sz="2800">
                <a:cs typeface="Times New Roman" panose="02020603050405020304" pitchFamily="18" charset="0"/>
              </a:rPr>
              <a:t>‌</a:t>
            </a:r>
            <a:r>
              <a:rPr lang="fa-IR" sz="2800"/>
              <a:t>های دستمزد مستقیم 8,000,000 ریال</a:t>
            </a:r>
          </a:p>
          <a:p>
            <a:r>
              <a:rPr lang="fa-IR" sz="2800"/>
              <a:t>سربار جذب شده کارخانه 6,000,000 ریال </a:t>
            </a:r>
          </a:p>
          <a:p>
            <a:pPr lvl="1"/>
            <a:r>
              <a:rPr lang="fa-IR"/>
              <a:t>مطلوبست : تعیین بهای تمام شده کالای ساخته شده</a:t>
            </a:r>
            <a:endParaRPr lang="en-US"/>
          </a:p>
        </p:txBody>
      </p:sp>
      <p:pic>
        <p:nvPicPr>
          <p:cNvPr id="507909" name="Picture 5" descr="Picture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133600"/>
            <a:ext cx="6913563" cy="16764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507909"/>
                                        </p:tgtEl>
                                        <p:attrNameLst>
                                          <p:attrName>style.visibility</p:attrName>
                                        </p:attrNameLst>
                                      </p:cBhvr>
                                      <p:to>
                                        <p:strVal val="visible"/>
                                      </p:to>
                                    </p:set>
                                    <p:animEffect transition="in" filter="blinds(horizontal)">
                                      <p:cBhvr>
                                        <p:cTn id="7" dur="500"/>
                                        <p:tgtEl>
                                          <p:spTgt spid="507909"/>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507907">
                                            <p:txEl>
                                              <p:pRg st="0" end="0"/>
                                            </p:txEl>
                                          </p:spTgt>
                                        </p:tgtEl>
                                        <p:attrNameLst>
                                          <p:attrName>style.visibility</p:attrName>
                                        </p:attrNameLst>
                                      </p:cBhvr>
                                      <p:to>
                                        <p:strVal val="visible"/>
                                      </p:to>
                                    </p:set>
                                    <p:animEffect transition="in" filter="blinds(horizontal)">
                                      <p:cBhvr>
                                        <p:cTn id="11" dur="500"/>
                                        <p:tgtEl>
                                          <p:spTgt spid="507907">
                                            <p:txEl>
                                              <p:pRg st="0" end="0"/>
                                            </p:txEl>
                                          </p:spTgt>
                                        </p:tgtEl>
                                      </p:cBhvr>
                                    </p:animEffect>
                                  </p:childTnLst>
                                </p:cTn>
                              </p:par>
                              <p:par>
                                <p:cTn id="12" presetID="3" presetClass="entr" presetSubtype="10" fill="hold" nodeType="withEffect">
                                  <p:stCondLst>
                                    <p:cond delay="0"/>
                                  </p:stCondLst>
                                  <p:childTnLst>
                                    <p:set>
                                      <p:cBhvr>
                                        <p:cTn id="13" dur="1" fill="hold">
                                          <p:stCondLst>
                                            <p:cond delay="0"/>
                                          </p:stCondLst>
                                        </p:cTn>
                                        <p:tgtEl>
                                          <p:spTgt spid="507907">
                                            <p:txEl>
                                              <p:pRg st="1" end="1"/>
                                            </p:txEl>
                                          </p:spTgt>
                                        </p:tgtEl>
                                        <p:attrNameLst>
                                          <p:attrName>style.visibility</p:attrName>
                                        </p:attrNameLst>
                                      </p:cBhvr>
                                      <p:to>
                                        <p:strVal val="visible"/>
                                      </p:to>
                                    </p:set>
                                    <p:animEffect transition="in" filter="blinds(horizontal)">
                                      <p:cBhvr>
                                        <p:cTn id="14" dur="500"/>
                                        <p:tgtEl>
                                          <p:spTgt spid="507907">
                                            <p:txEl>
                                              <p:pRg st="1" end="1"/>
                                            </p:txEl>
                                          </p:spTgt>
                                        </p:tgtEl>
                                      </p:cBhvr>
                                    </p:animEffect>
                                  </p:childTnLst>
                                </p:cTn>
                              </p:par>
                              <p:par>
                                <p:cTn id="15" presetID="3" presetClass="entr" presetSubtype="10" fill="hold" nodeType="withEffect">
                                  <p:stCondLst>
                                    <p:cond delay="0"/>
                                  </p:stCondLst>
                                  <p:childTnLst>
                                    <p:set>
                                      <p:cBhvr>
                                        <p:cTn id="16" dur="1" fill="hold">
                                          <p:stCondLst>
                                            <p:cond delay="0"/>
                                          </p:stCondLst>
                                        </p:cTn>
                                        <p:tgtEl>
                                          <p:spTgt spid="507907">
                                            <p:txEl>
                                              <p:pRg st="2" end="2"/>
                                            </p:txEl>
                                          </p:spTgt>
                                        </p:tgtEl>
                                        <p:attrNameLst>
                                          <p:attrName>style.visibility</p:attrName>
                                        </p:attrNameLst>
                                      </p:cBhvr>
                                      <p:to>
                                        <p:strVal val="visible"/>
                                      </p:to>
                                    </p:set>
                                    <p:animEffect transition="in" filter="blinds(horizontal)">
                                      <p:cBhvr>
                                        <p:cTn id="17" dur="500"/>
                                        <p:tgtEl>
                                          <p:spTgt spid="507907">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507907">
                                            <p:txEl>
                                              <p:pRg st="3" end="3"/>
                                            </p:txEl>
                                          </p:spTgt>
                                        </p:tgtEl>
                                        <p:attrNameLst>
                                          <p:attrName>style.visibility</p:attrName>
                                        </p:attrNameLst>
                                      </p:cBhvr>
                                      <p:to>
                                        <p:strVal val="visible"/>
                                      </p:to>
                                    </p:set>
                                    <p:animEffect transition="in" filter="blinds(horizontal)">
                                      <p:cBhvr>
                                        <p:cTn id="20" dur="500"/>
                                        <p:tgtEl>
                                          <p:spTgt spid="5079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fld id="{3DBE847D-2DF8-4B12-8F02-6123C93EC03A}" type="slidenum">
              <a:rPr lang="ar-SA"/>
              <a:pPr/>
              <a:t>108</a:t>
            </a:fld>
            <a:endParaRPr lang="en-US"/>
          </a:p>
        </p:txBody>
      </p:sp>
      <p:pic>
        <p:nvPicPr>
          <p:cNvPr id="5089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828800"/>
            <a:ext cx="5943600" cy="4876800"/>
          </a:xfrm>
          <a:prstGeom prst="rect">
            <a:avLst/>
          </a:prstGeom>
          <a:solidFill>
            <a:srgbClr val="99CCFF"/>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508932"/>
                                        </p:tgtEl>
                                        <p:attrNameLst>
                                          <p:attrName>style.visibility</p:attrName>
                                        </p:attrNameLst>
                                      </p:cBhvr>
                                      <p:to>
                                        <p:strVal val="visible"/>
                                      </p:to>
                                    </p:set>
                                    <p:animEffect transition="in" filter="dissolve">
                                      <p:cBhvr>
                                        <p:cTn id="7" dur="500"/>
                                        <p:tgtEl>
                                          <p:spTgt spid="508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9ED7C65-C5A2-4A22-8909-C16CA7703FAA}" type="slidenum">
              <a:rPr lang="ar-SA"/>
              <a:pPr/>
              <a:t>109</a:t>
            </a:fld>
            <a:endParaRPr lang="en-US"/>
          </a:p>
        </p:txBody>
      </p:sp>
      <p:sp>
        <p:nvSpPr>
          <p:cNvPr id="509954" name="Rectangle 2"/>
          <p:cNvSpPr>
            <a:spLocks noGrp="1" noChangeArrowheads="1"/>
          </p:cNvSpPr>
          <p:nvPr>
            <p:ph type="title"/>
          </p:nvPr>
        </p:nvSpPr>
        <p:spPr/>
        <p:txBody>
          <a:bodyPr/>
          <a:lstStyle/>
          <a:p>
            <a:r>
              <a:rPr lang="fa-IR" sz="3200"/>
              <a:t>حل مسئله</a:t>
            </a:r>
            <a:endParaRPr lang="en-US" sz="3200"/>
          </a:p>
        </p:txBody>
      </p:sp>
      <p:pic>
        <p:nvPicPr>
          <p:cNvPr id="50995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205038"/>
            <a:ext cx="5759450" cy="4652962"/>
          </a:xfrm>
          <a:prstGeom prst="rect">
            <a:avLst/>
          </a:prstGeom>
          <a:solidFill>
            <a:srgbClr val="99CCFF"/>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509957"/>
                                        </p:tgtEl>
                                        <p:attrNameLst>
                                          <p:attrName>style.visibility</p:attrName>
                                        </p:attrNameLst>
                                      </p:cBhvr>
                                      <p:to>
                                        <p:strVal val="visible"/>
                                      </p:to>
                                    </p:set>
                                    <p:animEffect transition="in" filter="dissolve">
                                      <p:cBhvr>
                                        <p:cTn id="7" dur="500"/>
                                        <p:tgtEl>
                                          <p:spTgt spid="5099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ED562D50-C2F9-4944-919E-C9D62E2C8641}" type="slidenum">
              <a:rPr lang="ar-SA"/>
              <a:pPr/>
              <a:t>11</a:t>
            </a:fld>
            <a:endParaRPr lang="en-US"/>
          </a:p>
        </p:txBody>
      </p:sp>
      <p:sp>
        <p:nvSpPr>
          <p:cNvPr id="16386" name="Rectangle 2"/>
          <p:cNvSpPr>
            <a:spLocks noGrp="1" noChangeArrowheads="1"/>
          </p:cNvSpPr>
          <p:nvPr>
            <p:ph type="title"/>
          </p:nvPr>
        </p:nvSpPr>
        <p:spPr/>
        <p:txBody>
          <a:bodyPr/>
          <a:lstStyle/>
          <a:p>
            <a:r>
              <a:rPr lang="ar-SA"/>
              <a:t>سیستم عملیات حسابداری متمرکز</a:t>
            </a:r>
            <a:endParaRPr lang="en-US"/>
          </a:p>
        </p:txBody>
      </p:sp>
      <p:sp>
        <p:nvSpPr>
          <p:cNvPr id="16387" name="Rectangle 3"/>
          <p:cNvSpPr>
            <a:spLocks noGrp="1" noChangeArrowheads="1"/>
          </p:cNvSpPr>
          <p:nvPr>
            <p:ph type="body" idx="1"/>
          </p:nvPr>
        </p:nvSpPr>
        <p:spPr/>
        <p:txBody>
          <a:bodyPr/>
          <a:lstStyle/>
          <a:p>
            <a:pPr marL="609600" indent="-609600" algn="just"/>
            <a:r>
              <a:rPr lang="ar-SA"/>
              <a:t>شعبه فاقد دفاتر مستقل </a:t>
            </a:r>
            <a:r>
              <a:rPr lang="fa-IR"/>
              <a:t>است</a:t>
            </a:r>
            <a:r>
              <a:rPr lang="ar-SA"/>
              <a:t> </a:t>
            </a:r>
            <a:r>
              <a:rPr lang="fa-IR"/>
              <a:t>و</a:t>
            </a:r>
            <a:r>
              <a:rPr lang="ar-SA"/>
              <a:t> کلیه مدارک و مستندات مربوط به شعبه در دفاتر اداره مرکزی ثبت و نگهداری می</a:t>
            </a:r>
            <a:r>
              <a:rPr lang="ar-SA">
                <a:cs typeface="Times New Roman" panose="02020603050405020304" pitchFamily="18" charset="0"/>
              </a:rPr>
              <a:t>‌</a:t>
            </a:r>
            <a:r>
              <a:rPr lang="ar-SA"/>
              <a:t>شود</a:t>
            </a:r>
            <a:r>
              <a:rPr lang="fa-IR"/>
              <a:t> </a:t>
            </a:r>
            <a:r>
              <a:rPr lang="ar-SA"/>
              <a:t>و هیچ</a:t>
            </a:r>
            <a:r>
              <a:rPr lang="fa-IR"/>
              <a:t>گ</a:t>
            </a:r>
            <a:r>
              <a:rPr lang="ar-SA"/>
              <a:t>ونه ثبت حسابداری در دفاتر شعبه انجام نمی</a:t>
            </a:r>
            <a:r>
              <a:rPr lang="ar-SA">
                <a:cs typeface="Times New Roman" panose="02020603050405020304" pitchFamily="18" charset="0"/>
              </a:rPr>
              <a:t>‌</a:t>
            </a:r>
            <a:r>
              <a:rPr lang="ar-SA"/>
              <a:t>گیرد.</a:t>
            </a:r>
            <a:endParaRPr lang="en-US"/>
          </a:p>
          <a:p>
            <a:pPr marL="609600" indent="-609600" algn="just">
              <a:buFont typeface="Wingdings" panose="05000000000000000000" pitchFamily="2" charset="2"/>
              <a:buNone/>
            </a:pPr>
            <a:endParaRPr lang="en-US" sz="280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after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to="" calcmode="lin" valueType="num">
                                      <p:cBhvr>
                                        <p:cTn id="7" dur="1" fill="hold"/>
                                        <p:tgtEl>
                                          <p:spTgt spid="16387">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C36C7135-2881-4CFC-A6FD-BDF01F9CA70E}" type="slidenum">
              <a:rPr lang="ar-SA"/>
              <a:pPr/>
              <a:t>110</a:t>
            </a:fld>
            <a:endParaRPr lang="en-US"/>
          </a:p>
        </p:txBody>
      </p:sp>
      <p:sp>
        <p:nvSpPr>
          <p:cNvPr id="510978" name="Rectangle 2"/>
          <p:cNvSpPr>
            <a:spLocks noGrp="1" noChangeArrowheads="1"/>
          </p:cNvSpPr>
          <p:nvPr>
            <p:ph type="title"/>
          </p:nvPr>
        </p:nvSpPr>
        <p:spPr/>
        <p:txBody>
          <a:bodyPr/>
          <a:lstStyle/>
          <a:p>
            <a:r>
              <a:rPr lang="fa-IR" sz="3200"/>
              <a:t>حل مسئله</a:t>
            </a:r>
            <a:endParaRPr lang="en-US" sz="3200"/>
          </a:p>
        </p:txBody>
      </p:sp>
      <p:pic>
        <p:nvPicPr>
          <p:cNvPr id="5109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133600"/>
            <a:ext cx="6172200" cy="2201863"/>
          </a:xfrm>
          <a:prstGeom prst="rect">
            <a:avLst/>
          </a:prstGeom>
          <a:solidFill>
            <a:srgbClr val="99CCFF"/>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098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365625"/>
            <a:ext cx="6172200" cy="2416175"/>
          </a:xfrm>
          <a:prstGeom prst="rect">
            <a:avLst/>
          </a:prstGeom>
          <a:solidFill>
            <a:srgbClr val="99CCFF"/>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510980"/>
                                        </p:tgtEl>
                                        <p:attrNameLst>
                                          <p:attrName>style.visibility</p:attrName>
                                        </p:attrNameLst>
                                      </p:cBhvr>
                                      <p:to>
                                        <p:strVal val="visible"/>
                                      </p:to>
                                    </p:set>
                                    <p:animEffect transition="in" filter="dissolve">
                                      <p:cBhvr>
                                        <p:cTn id="7" dur="500"/>
                                        <p:tgtEl>
                                          <p:spTgt spid="5109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10981"/>
                                        </p:tgtEl>
                                        <p:attrNameLst>
                                          <p:attrName>style.visibility</p:attrName>
                                        </p:attrNameLst>
                                      </p:cBhvr>
                                      <p:to>
                                        <p:strVal val="visible"/>
                                      </p:to>
                                    </p:set>
                                    <p:animEffect transition="in" filter="dissolve">
                                      <p:cBhvr>
                                        <p:cTn id="12" dur="500"/>
                                        <p:tgtEl>
                                          <p:spTgt spid="5109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B217248-C22A-4D0D-A13F-3777CAA09CD0}" type="slidenum">
              <a:rPr lang="ar-SA"/>
              <a:pPr/>
              <a:t>111</a:t>
            </a:fld>
            <a:endParaRPr lang="en-US"/>
          </a:p>
        </p:txBody>
      </p:sp>
      <p:sp>
        <p:nvSpPr>
          <p:cNvPr id="512002" name="Rectangle 2"/>
          <p:cNvSpPr>
            <a:spLocks noGrp="1" noChangeArrowheads="1"/>
          </p:cNvSpPr>
          <p:nvPr>
            <p:ph type="title"/>
          </p:nvPr>
        </p:nvSpPr>
        <p:spPr/>
        <p:txBody>
          <a:bodyPr/>
          <a:lstStyle/>
          <a:p>
            <a:r>
              <a:rPr lang="fa-IR" sz="3200"/>
              <a:t>حل مسئله</a:t>
            </a:r>
            <a:endParaRPr lang="en-US" sz="3200"/>
          </a:p>
        </p:txBody>
      </p:sp>
      <p:pic>
        <p:nvPicPr>
          <p:cNvPr id="51200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162175"/>
            <a:ext cx="6151563" cy="4695825"/>
          </a:xfrm>
          <a:prstGeom prst="rect">
            <a:avLst/>
          </a:prstGeom>
          <a:solidFill>
            <a:srgbClr val="99CCFF"/>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512005"/>
                                        </p:tgtEl>
                                        <p:attrNameLst>
                                          <p:attrName>style.visibility</p:attrName>
                                        </p:attrNameLst>
                                      </p:cBhvr>
                                      <p:to>
                                        <p:strVal val="visible"/>
                                      </p:to>
                                    </p:set>
                                    <p:animEffect transition="in" filter="dissolve">
                                      <p:cBhvr>
                                        <p:cTn id="7" dur="500"/>
                                        <p:tgtEl>
                                          <p:spTgt spid="512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1D94B7B4-6777-4C15-9F5D-4AD8D6ADE559}" type="slidenum">
              <a:rPr lang="ar-SA"/>
              <a:pPr/>
              <a:t>112</a:t>
            </a:fld>
            <a:endParaRPr lang="en-US"/>
          </a:p>
        </p:txBody>
      </p:sp>
      <p:pic>
        <p:nvPicPr>
          <p:cNvPr id="514053" name="Picture 5" descr="Picture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133600"/>
            <a:ext cx="7086600" cy="44196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14054" name="Rectangle 6"/>
          <p:cNvSpPr>
            <a:spLocks noGrp="1" noChangeArrowheads="1"/>
          </p:cNvSpPr>
          <p:nvPr>
            <p:ph type="title"/>
          </p:nvPr>
        </p:nvSpPr>
        <p:spPr>
          <a:ln/>
          <a:extLst>
            <a:ext uri="{909E8E84-426E-40DD-AFC4-6F175D3DCCD1}">
              <a14:hiddenFill xmlns:a14="http://schemas.microsoft.com/office/drawing/2010/main">
                <a:solidFill>
                  <a:schemeClr val="accent1"/>
                </a:solidFill>
              </a14:hiddenFill>
            </a:ext>
          </a:extLst>
        </p:spPr>
        <p:txBody>
          <a:bodyPr/>
          <a:lstStyle/>
          <a:p>
            <a:endParaRPr lang="fa-I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514053"/>
                                        </p:tgtEl>
                                        <p:attrNameLst>
                                          <p:attrName>style.visibility</p:attrName>
                                        </p:attrNameLst>
                                      </p:cBhvr>
                                      <p:to>
                                        <p:strVal val="visible"/>
                                      </p:to>
                                    </p:set>
                                    <p:animEffect transition="in" filter="dissolve">
                                      <p:cBhvr>
                                        <p:cTn id="7" dur="500"/>
                                        <p:tgtEl>
                                          <p:spTgt spid="514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490A7B9-1687-4FEF-9239-CFFEA8452012}" type="slidenum">
              <a:rPr lang="ar-SA"/>
              <a:pPr/>
              <a:t>113</a:t>
            </a:fld>
            <a:endParaRPr lang="en-US"/>
          </a:p>
        </p:txBody>
      </p:sp>
      <p:sp>
        <p:nvSpPr>
          <p:cNvPr id="232450" name="Rectangle 2"/>
          <p:cNvSpPr>
            <a:spLocks noGrp="1" noChangeArrowheads="1"/>
          </p:cNvSpPr>
          <p:nvPr>
            <p:ph type="title"/>
          </p:nvPr>
        </p:nvSpPr>
        <p:spPr/>
        <p:txBody>
          <a:bodyPr/>
          <a:lstStyle/>
          <a:p>
            <a:r>
              <a:rPr lang="fa-IR" sz="2800" b="0"/>
              <a:t>سیستم حسابداری در موسسات تولیدی</a:t>
            </a:r>
            <a:endParaRPr lang="en-US" sz="2800" b="0" i="1"/>
          </a:p>
        </p:txBody>
      </p:sp>
      <p:pic>
        <p:nvPicPr>
          <p:cNvPr id="232453" name="Picture 5" descr="Picture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157413"/>
            <a:ext cx="6324600" cy="174625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32454" name="Picture 6" descr="Picture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763" y="3962400"/>
            <a:ext cx="6319837" cy="2414588"/>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232453"/>
                                        </p:tgtEl>
                                        <p:attrNameLst>
                                          <p:attrName>style.visibility</p:attrName>
                                        </p:attrNameLst>
                                      </p:cBhvr>
                                      <p:to>
                                        <p:strVal val="visible"/>
                                      </p:to>
                                    </p:set>
                                    <p:animEffect transition="in" filter="wheel(4)">
                                      <p:cBhvr>
                                        <p:cTn id="7" dur="2000"/>
                                        <p:tgtEl>
                                          <p:spTgt spid="2324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232454"/>
                                        </p:tgtEl>
                                        <p:attrNameLst>
                                          <p:attrName>style.visibility</p:attrName>
                                        </p:attrNameLst>
                                      </p:cBhvr>
                                      <p:to>
                                        <p:strVal val="visible"/>
                                      </p:to>
                                    </p:set>
                                    <p:animEffect transition="in" filter="wedge">
                                      <p:cBhvr>
                                        <p:cTn id="12" dur="2000"/>
                                        <p:tgtEl>
                                          <p:spTgt spid="232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F9A2E32F-D3A6-486D-BF33-245CF7542645}" type="slidenum">
              <a:rPr lang="ar-SA"/>
              <a:pPr/>
              <a:t>114</a:t>
            </a:fld>
            <a:endParaRPr lang="en-US"/>
          </a:p>
        </p:txBody>
      </p:sp>
      <p:sp>
        <p:nvSpPr>
          <p:cNvPr id="233474" name="Rectangle 2"/>
          <p:cNvSpPr>
            <a:spLocks noGrp="1" noChangeArrowheads="1"/>
          </p:cNvSpPr>
          <p:nvPr>
            <p:ph type="title"/>
          </p:nvPr>
        </p:nvSpPr>
        <p:spPr/>
        <p:txBody>
          <a:bodyPr/>
          <a:lstStyle/>
          <a:p>
            <a:r>
              <a:rPr lang="fa-IR" sz="2800" b="0"/>
              <a:t>سیستم حسابداری در موسسات تولیدی</a:t>
            </a:r>
            <a:endParaRPr lang="en-US" sz="2800" b="0" i="1"/>
          </a:p>
        </p:txBody>
      </p:sp>
      <p:pic>
        <p:nvPicPr>
          <p:cNvPr id="233477" name="Picture 5" descr="Picture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209800"/>
            <a:ext cx="6096000" cy="187642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33478" name="Picture 6" descr="Picture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4191000"/>
            <a:ext cx="6103938" cy="20574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233477"/>
                                        </p:tgtEl>
                                        <p:attrNameLst>
                                          <p:attrName>style.visibility</p:attrName>
                                        </p:attrNameLst>
                                      </p:cBhvr>
                                      <p:to>
                                        <p:strVal val="visible"/>
                                      </p:to>
                                    </p:set>
                                    <p:animEffect transition="in" filter="barn(inHorizontal)">
                                      <p:cBhvr>
                                        <p:cTn id="7" dur="500"/>
                                        <p:tgtEl>
                                          <p:spTgt spid="2334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33478"/>
                                        </p:tgtEl>
                                        <p:attrNameLst>
                                          <p:attrName>style.visibility</p:attrName>
                                        </p:attrNameLst>
                                      </p:cBhvr>
                                      <p:to>
                                        <p:strVal val="visible"/>
                                      </p:to>
                                    </p:set>
                                    <p:animEffect transition="in" filter="dissolve">
                                      <p:cBhvr>
                                        <p:cTn id="12" dur="500"/>
                                        <p:tgtEl>
                                          <p:spTgt spid="2334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692D70D-62BA-4DD4-9DA0-E7B733BCD283}" type="slidenum">
              <a:rPr lang="ar-SA"/>
              <a:pPr/>
              <a:t>115</a:t>
            </a:fld>
            <a:endParaRPr lang="en-US"/>
          </a:p>
        </p:txBody>
      </p:sp>
      <p:sp>
        <p:nvSpPr>
          <p:cNvPr id="234498" name="Rectangle 2"/>
          <p:cNvSpPr>
            <a:spLocks noGrp="1" noChangeArrowheads="1"/>
          </p:cNvSpPr>
          <p:nvPr>
            <p:ph type="title"/>
          </p:nvPr>
        </p:nvSpPr>
        <p:spPr/>
        <p:txBody>
          <a:bodyPr/>
          <a:lstStyle/>
          <a:p>
            <a:r>
              <a:rPr lang="fa-IR" sz="2800" b="0"/>
              <a:t>سیستم حسابداری در موسسات تولیدی</a:t>
            </a:r>
            <a:endParaRPr lang="en-US" sz="2800" b="0" i="1"/>
          </a:p>
        </p:txBody>
      </p:sp>
      <p:pic>
        <p:nvPicPr>
          <p:cNvPr id="234501" name="Picture 5" descr="Picture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133600"/>
            <a:ext cx="6372225" cy="20574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34502" name="Picture 6" descr="Picture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6513" y="4267200"/>
            <a:ext cx="6313487" cy="2058988"/>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234501"/>
                                        </p:tgtEl>
                                        <p:attrNameLst>
                                          <p:attrName>style.visibility</p:attrName>
                                        </p:attrNameLst>
                                      </p:cBhvr>
                                      <p:to>
                                        <p:strVal val="visible"/>
                                      </p:to>
                                    </p:set>
                                    <p:animEffect transition="in" filter="barn(inHorizontal)">
                                      <p:cBhvr>
                                        <p:cTn id="7" dur="500"/>
                                        <p:tgtEl>
                                          <p:spTgt spid="2345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34502"/>
                                        </p:tgtEl>
                                        <p:attrNameLst>
                                          <p:attrName>style.visibility</p:attrName>
                                        </p:attrNameLst>
                                      </p:cBhvr>
                                      <p:to>
                                        <p:strVal val="visible"/>
                                      </p:to>
                                    </p:set>
                                    <p:animEffect transition="in" filter="dissolve">
                                      <p:cBhvr>
                                        <p:cTn id="12" dur="500"/>
                                        <p:tgtEl>
                                          <p:spTgt spid="2345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CD60873D-15DA-414F-A363-8998F280B3EA}" type="slidenum">
              <a:rPr lang="ar-SA"/>
              <a:pPr/>
              <a:t>116</a:t>
            </a:fld>
            <a:endParaRPr lang="en-US"/>
          </a:p>
        </p:txBody>
      </p:sp>
      <p:sp>
        <p:nvSpPr>
          <p:cNvPr id="235522" name="Rectangle 2"/>
          <p:cNvSpPr>
            <a:spLocks noGrp="1" noChangeArrowheads="1"/>
          </p:cNvSpPr>
          <p:nvPr>
            <p:ph type="title"/>
          </p:nvPr>
        </p:nvSpPr>
        <p:spPr/>
        <p:txBody>
          <a:bodyPr/>
          <a:lstStyle/>
          <a:p>
            <a:r>
              <a:rPr lang="fa-IR" sz="2800" b="0"/>
              <a:t>سیستم حسابداری در موسسات تولیدی</a:t>
            </a:r>
            <a:endParaRPr lang="en-US" sz="2800" b="0" i="1"/>
          </a:p>
        </p:txBody>
      </p:sp>
      <p:pic>
        <p:nvPicPr>
          <p:cNvPr id="235525" name="Picture 5" descr="Picture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743200"/>
            <a:ext cx="8077200" cy="25908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235533" name="Group 13"/>
          <p:cNvGrpSpPr>
            <a:grpSpLocks/>
          </p:cNvGrpSpPr>
          <p:nvPr/>
        </p:nvGrpSpPr>
        <p:grpSpPr bwMode="auto">
          <a:xfrm>
            <a:off x="1600200" y="4114800"/>
            <a:ext cx="6411913" cy="1447800"/>
            <a:chOff x="1008" y="2592"/>
            <a:chExt cx="4039" cy="912"/>
          </a:xfrm>
        </p:grpSpPr>
        <p:sp>
          <p:nvSpPr>
            <p:cNvPr id="235527" name="Line 7"/>
            <p:cNvSpPr>
              <a:spLocks noChangeShapeType="1"/>
            </p:cNvSpPr>
            <p:nvPr/>
          </p:nvSpPr>
          <p:spPr bwMode="auto">
            <a:xfrm>
              <a:off x="5040" y="2592"/>
              <a:ext cx="0" cy="912"/>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a-IR"/>
            </a:p>
          </p:txBody>
        </p:sp>
        <p:sp>
          <p:nvSpPr>
            <p:cNvPr id="235528" name="Freeform 8"/>
            <p:cNvSpPr>
              <a:spLocks/>
            </p:cNvSpPr>
            <p:nvPr/>
          </p:nvSpPr>
          <p:spPr bwMode="auto">
            <a:xfrm>
              <a:off x="1033" y="3474"/>
              <a:ext cx="4014" cy="1"/>
            </a:xfrm>
            <a:custGeom>
              <a:avLst/>
              <a:gdLst>
                <a:gd name="T0" fmla="*/ 4014 w 4014"/>
                <a:gd name="T1" fmla="*/ 0 h 1"/>
                <a:gd name="T2" fmla="*/ 0 w 4014"/>
                <a:gd name="T3" fmla="*/ 0 h 1"/>
              </a:gdLst>
              <a:ahLst/>
              <a:cxnLst>
                <a:cxn ang="0">
                  <a:pos x="T0" y="T1"/>
                </a:cxn>
                <a:cxn ang="0">
                  <a:pos x="T2" y="T3"/>
                </a:cxn>
              </a:cxnLst>
              <a:rect l="0" t="0" r="r" b="b"/>
              <a:pathLst>
                <a:path w="4014" h="1">
                  <a:moveTo>
                    <a:pt x="4014" y="0"/>
                  </a:moveTo>
                  <a:lnTo>
                    <a:pt x="0" y="0"/>
                  </a:lnTo>
                </a:path>
              </a:pathLst>
            </a:custGeom>
            <a:noFill/>
            <a:ln w="76200" cmpd="sng">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a-IR"/>
            </a:p>
          </p:txBody>
        </p:sp>
        <p:sp>
          <p:nvSpPr>
            <p:cNvPr id="235530" name="Line 10"/>
            <p:cNvSpPr>
              <a:spLocks noChangeShapeType="1"/>
            </p:cNvSpPr>
            <p:nvPr/>
          </p:nvSpPr>
          <p:spPr bwMode="auto">
            <a:xfrm>
              <a:off x="1008" y="2592"/>
              <a:ext cx="0" cy="912"/>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a-IR"/>
            </a:p>
          </p:txBody>
        </p:sp>
      </p:gr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35525"/>
                                        </p:tgtEl>
                                        <p:attrNameLst>
                                          <p:attrName>style.visibility</p:attrName>
                                        </p:attrNameLst>
                                      </p:cBhvr>
                                      <p:to>
                                        <p:strVal val="visible"/>
                                      </p:to>
                                    </p:set>
                                    <p:animEffect transition="in" filter="dissolve">
                                      <p:cBhvr>
                                        <p:cTn id="7" dur="500"/>
                                        <p:tgtEl>
                                          <p:spTgt spid="2355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235533"/>
                                        </p:tgtEl>
                                        <p:attrNameLst>
                                          <p:attrName>style.visibility</p:attrName>
                                        </p:attrNameLst>
                                      </p:cBhvr>
                                      <p:to>
                                        <p:strVal val="visible"/>
                                      </p:to>
                                    </p:set>
                                    <p:animEffect transition="in" filter="barn(inHorizontal)">
                                      <p:cBhvr>
                                        <p:cTn id="12" dur="500"/>
                                        <p:tgtEl>
                                          <p:spTgt spid="235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CFBF70FF-56EE-4D22-84CB-F6C17F3B8826}" type="slidenum">
              <a:rPr lang="ar-SA"/>
              <a:pPr/>
              <a:t>117</a:t>
            </a:fld>
            <a:endParaRPr lang="en-US"/>
          </a:p>
        </p:txBody>
      </p:sp>
      <p:sp>
        <p:nvSpPr>
          <p:cNvPr id="236546" name="Rectangle 2"/>
          <p:cNvSpPr>
            <a:spLocks noGrp="1" noChangeArrowheads="1"/>
          </p:cNvSpPr>
          <p:nvPr>
            <p:ph type="title"/>
          </p:nvPr>
        </p:nvSpPr>
        <p:spPr/>
        <p:txBody>
          <a:bodyPr/>
          <a:lstStyle/>
          <a:p>
            <a:r>
              <a:rPr lang="fa-IR" sz="2800" b="0"/>
              <a:t>سیستم حسابداری در موسسات تولیدی</a:t>
            </a:r>
            <a:endParaRPr lang="en-US" sz="2800" b="0" i="1"/>
          </a:p>
        </p:txBody>
      </p:sp>
      <p:pic>
        <p:nvPicPr>
          <p:cNvPr id="236548" name="Picture 4" descr="Picture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133600"/>
            <a:ext cx="6705600" cy="2058988"/>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36549" name="Picture 5" descr="Picture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4343400"/>
            <a:ext cx="6731000" cy="2176463"/>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236548"/>
                                        </p:tgtEl>
                                        <p:attrNameLst>
                                          <p:attrName>style.visibility</p:attrName>
                                        </p:attrNameLst>
                                      </p:cBhvr>
                                      <p:to>
                                        <p:strVal val="visible"/>
                                      </p:to>
                                    </p:set>
                                    <p:animEffect transition="in" filter="blinds(horizontal)">
                                      <p:cBhvr>
                                        <p:cTn id="7" dur="500"/>
                                        <p:tgtEl>
                                          <p:spTgt spid="2365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36549"/>
                                        </p:tgtEl>
                                        <p:attrNameLst>
                                          <p:attrName>style.visibility</p:attrName>
                                        </p:attrNameLst>
                                      </p:cBhvr>
                                      <p:to>
                                        <p:strVal val="visible"/>
                                      </p:to>
                                    </p:set>
                                    <p:animEffect transition="in" filter="dissolve">
                                      <p:cBhvr>
                                        <p:cTn id="12" dur="500"/>
                                        <p:tgtEl>
                                          <p:spTgt spid="236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75B06D39-454F-4D87-96A7-6CE489494E4B}" type="slidenum">
              <a:rPr lang="ar-SA"/>
              <a:pPr/>
              <a:t>118</a:t>
            </a:fld>
            <a:endParaRPr lang="en-US"/>
          </a:p>
        </p:txBody>
      </p:sp>
      <p:sp>
        <p:nvSpPr>
          <p:cNvPr id="237570" name="Rectangle 2"/>
          <p:cNvSpPr>
            <a:spLocks noGrp="1" noChangeArrowheads="1"/>
          </p:cNvSpPr>
          <p:nvPr>
            <p:ph type="title"/>
          </p:nvPr>
        </p:nvSpPr>
        <p:spPr/>
        <p:txBody>
          <a:bodyPr/>
          <a:lstStyle/>
          <a:p>
            <a:r>
              <a:rPr lang="fa-IR" sz="2800" b="0"/>
              <a:t>سیستم حسابداری در موسسات تولیدی</a:t>
            </a:r>
            <a:endParaRPr lang="en-US" sz="2800" b="0" i="1"/>
          </a:p>
        </p:txBody>
      </p:sp>
      <p:pic>
        <p:nvPicPr>
          <p:cNvPr id="237573" name="Picture 5" descr="Picture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057400"/>
            <a:ext cx="6731000" cy="203835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37574" name="Picture 6" descr="Picture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267200"/>
            <a:ext cx="6727825" cy="2176463"/>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237573"/>
                                        </p:tgtEl>
                                        <p:attrNameLst>
                                          <p:attrName>style.visibility</p:attrName>
                                        </p:attrNameLst>
                                      </p:cBhvr>
                                      <p:to>
                                        <p:strVal val="visible"/>
                                      </p:to>
                                    </p:set>
                                    <p:animEffect transition="in" filter="blinds(horizontal)">
                                      <p:cBhvr>
                                        <p:cTn id="7" dur="500"/>
                                        <p:tgtEl>
                                          <p:spTgt spid="2375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237574"/>
                                        </p:tgtEl>
                                        <p:attrNameLst>
                                          <p:attrName>style.visibility</p:attrName>
                                        </p:attrNameLst>
                                      </p:cBhvr>
                                      <p:to>
                                        <p:strVal val="visible"/>
                                      </p:to>
                                    </p:set>
                                    <p:animEffect transition="in" filter="wheel(4)">
                                      <p:cBhvr>
                                        <p:cTn id="12" dur="1000"/>
                                        <p:tgtEl>
                                          <p:spTgt spid="237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B068C50-1EFB-439E-B965-708E6C91CF06}" type="slidenum">
              <a:rPr lang="ar-SA"/>
              <a:pPr/>
              <a:t>119</a:t>
            </a:fld>
            <a:endParaRPr lang="en-US"/>
          </a:p>
        </p:txBody>
      </p:sp>
      <p:sp>
        <p:nvSpPr>
          <p:cNvPr id="238594" name="Rectangle 2"/>
          <p:cNvSpPr>
            <a:spLocks noGrp="1" noChangeArrowheads="1"/>
          </p:cNvSpPr>
          <p:nvPr>
            <p:ph type="title"/>
          </p:nvPr>
        </p:nvSpPr>
        <p:spPr/>
        <p:txBody>
          <a:bodyPr/>
          <a:lstStyle/>
          <a:p>
            <a:r>
              <a:rPr lang="fa-IR" sz="2800" b="0"/>
              <a:t>اضافه یا کسر جذب سربار</a:t>
            </a:r>
            <a:endParaRPr lang="en-US" sz="2800" b="0" i="1"/>
          </a:p>
        </p:txBody>
      </p:sp>
      <p:pic>
        <p:nvPicPr>
          <p:cNvPr id="238597" name="Picture 5" descr="Picture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048000"/>
            <a:ext cx="8196263" cy="152717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38597"/>
                                        </p:tgtEl>
                                        <p:attrNameLst>
                                          <p:attrName>style.visibility</p:attrName>
                                        </p:attrNameLst>
                                      </p:cBhvr>
                                      <p:to>
                                        <p:strVal val="visible"/>
                                      </p:to>
                                    </p:set>
                                    <p:animEffect transition="in" filter="dissolve">
                                      <p:cBhvr>
                                        <p:cTn id="7" dur="500"/>
                                        <p:tgtEl>
                                          <p:spTgt spid="238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664C100-1076-4C7F-BBD4-533450F5934A}" type="slidenum">
              <a:rPr lang="ar-SA"/>
              <a:pPr/>
              <a:t>12</a:t>
            </a:fld>
            <a:endParaRPr lang="en-US"/>
          </a:p>
        </p:txBody>
      </p:sp>
      <p:sp>
        <p:nvSpPr>
          <p:cNvPr id="104450" name="Rectangle 2"/>
          <p:cNvSpPr>
            <a:spLocks noGrp="1" noChangeArrowheads="1"/>
          </p:cNvSpPr>
          <p:nvPr>
            <p:ph type="title"/>
          </p:nvPr>
        </p:nvSpPr>
        <p:spPr/>
        <p:txBody>
          <a:bodyPr/>
          <a:lstStyle/>
          <a:p>
            <a:r>
              <a:rPr lang="ar-SA"/>
              <a:t>سیستم عملیات حسابداری </a:t>
            </a:r>
            <a:r>
              <a:rPr lang="fa-IR"/>
              <a:t>غیر</a:t>
            </a:r>
            <a:r>
              <a:rPr lang="ar-SA"/>
              <a:t>متمرکز</a:t>
            </a:r>
            <a:endParaRPr lang="en-US"/>
          </a:p>
        </p:txBody>
      </p:sp>
      <p:sp>
        <p:nvSpPr>
          <p:cNvPr id="104451" name="Rectangle 3"/>
          <p:cNvSpPr>
            <a:spLocks noGrp="1" noChangeArrowheads="1"/>
          </p:cNvSpPr>
          <p:nvPr>
            <p:ph type="body" idx="1"/>
          </p:nvPr>
        </p:nvSpPr>
        <p:spPr/>
        <p:txBody>
          <a:bodyPr/>
          <a:lstStyle/>
          <a:p>
            <a:pPr marL="609600" indent="-609600" algn="just"/>
            <a:r>
              <a:rPr lang="fa-IR"/>
              <a:t>شعبه دارای دفاتر مستقل است و کلیه رویدادهای مالی در دفاتر شعبه ثبت و نگهداری می</a:t>
            </a:r>
            <a:r>
              <a:rPr lang="fa-IR">
                <a:cs typeface="Times New Roman" panose="02020603050405020304" pitchFamily="18" charset="0"/>
              </a:rPr>
              <a:t>‌</a:t>
            </a:r>
            <a:r>
              <a:rPr lang="fa-IR"/>
              <a:t>شود. در پایان سال مالی شعبه خلاصه عملیات خود را به منظور تهیه صورتهای مالی ترکیبی به مرکز ارسال می</a:t>
            </a:r>
            <a:r>
              <a:rPr lang="fa-IR">
                <a:cs typeface="Times New Roman" panose="02020603050405020304" pitchFamily="18" charset="0"/>
              </a:rPr>
              <a:t>‌</a:t>
            </a:r>
            <a:r>
              <a:rPr lang="fa-IR"/>
              <a:t>نماید.</a:t>
            </a:r>
            <a:endParaRPr lang="en-US"/>
          </a:p>
          <a:p>
            <a:pPr marL="609600" indent="-609600" algn="just">
              <a:buFont typeface="Wingdings" panose="05000000000000000000" pitchFamily="2" charset="2"/>
              <a:buNone/>
            </a:pPr>
            <a:endParaRPr lang="en-US" sz="280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after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 to="" calcmode="lin" valueType="num">
                                      <p:cBhvr>
                                        <p:cTn id="7" dur="1" fill="hold"/>
                                        <p:tgtEl>
                                          <p:spTgt spid="104451">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fld id="{B88CC296-22F5-4095-AE1A-FA7A0F767A45}" type="slidenum">
              <a:rPr lang="ar-SA"/>
              <a:pPr/>
              <a:t>120</a:t>
            </a:fld>
            <a:endParaRPr lang="en-US"/>
          </a:p>
        </p:txBody>
      </p:sp>
      <p:pic>
        <p:nvPicPr>
          <p:cNvPr id="239620" name="Picture 4" descr="Picture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04800"/>
            <a:ext cx="5715000" cy="64008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Slide Number Placeholder 3"/>
          <p:cNvSpPr>
            <a:spLocks noGrp="1"/>
          </p:cNvSpPr>
          <p:nvPr>
            <p:ph type="sldNum" sz="quarter" idx="12"/>
          </p:nvPr>
        </p:nvSpPr>
        <p:spPr/>
        <p:txBody>
          <a:bodyPr/>
          <a:lstStyle/>
          <a:p>
            <a:fld id="{84E57EC7-C3D8-4B46-BB89-DC085E7DD466}" type="slidenum">
              <a:rPr lang="ar-SA"/>
              <a:pPr/>
              <a:t>121</a:t>
            </a:fld>
            <a:endParaRPr lang="en-US"/>
          </a:p>
        </p:txBody>
      </p:sp>
      <p:grpSp>
        <p:nvGrpSpPr>
          <p:cNvPr id="244773" name="Group 37"/>
          <p:cNvGrpSpPr>
            <a:grpSpLocks/>
          </p:cNvGrpSpPr>
          <p:nvPr/>
        </p:nvGrpSpPr>
        <p:grpSpPr bwMode="auto">
          <a:xfrm>
            <a:off x="1765300" y="4800600"/>
            <a:ext cx="4483100" cy="1676400"/>
            <a:chOff x="1112" y="3024"/>
            <a:chExt cx="2824" cy="1056"/>
          </a:xfrm>
        </p:grpSpPr>
        <p:sp>
          <p:nvSpPr>
            <p:cNvPr id="244740" name="Line 4"/>
            <p:cNvSpPr>
              <a:spLocks noChangeShapeType="1"/>
            </p:cNvSpPr>
            <p:nvPr/>
          </p:nvSpPr>
          <p:spPr bwMode="auto">
            <a:xfrm>
              <a:off x="3936" y="3024"/>
              <a:ext cx="0" cy="1049"/>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44743" name="Line 7"/>
            <p:cNvSpPr>
              <a:spLocks noChangeShapeType="1"/>
            </p:cNvSpPr>
            <p:nvPr/>
          </p:nvSpPr>
          <p:spPr bwMode="auto">
            <a:xfrm>
              <a:off x="1112" y="4073"/>
              <a:ext cx="2824" cy="7"/>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fa-IR"/>
            </a:p>
          </p:txBody>
        </p:sp>
      </p:grpSp>
      <p:sp>
        <p:nvSpPr>
          <p:cNvPr id="244746" name="Line 10"/>
          <p:cNvSpPr>
            <a:spLocks noChangeShapeType="1"/>
          </p:cNvSpPr>
          <p:nvPr/>
        </p:nvSpPr>
        <p:spPr bwMode="auto">
          <a:xfrm>
            <a:off x="8153400" y="4649788"/>
            <a:ext cx="0" cy="8128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44747" name="Line 11"/>
          <p:cNvSpPr>
            <a:spLocks noChangeShapeType="1"/>
          </p:cNvSpPr>
          <p:nvPr/>
        </p:nvSpPr>
        <p:spPr bwMode="auto">
          <a:xfrm>
            <a:off x="938213" y="2439988"/>
            <a:ext cx="0" cy="15748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44748" name="Line 12"/>
          <p:cNvSpPr>
            <a:spLocks noChangeShapeType="1"/>
          </p:cNvSpPr>
          <p:nvPr/>
        </p:nvSpPr>
        <p:spPr bwMode="auto">
          <a:xfrm flipV="1">
            <a:off x="938213" y="4905375"/>
            <a:ext cx="0" cy="1344613"/>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44749" name="Rectangle 13"/>
          <p:cNvSpPr>
            <a:spLocks noChangeArrowheads="1"/>
          </p:cNvSpPr>
          <p:nvPr/>
        </p:nvSpPr>
        <p:spPr bwMode="auto">
          <a:xfrm>
            <a:off x="103188" y="6226175"/>
            <a:ext cx="1670050" cy="479425"/>
          </a:xfrm>
          <a:prstGeom prst="rect">
            <a:avLst/>
          </a:prstGeom>
          <a:solidFill>
            <a:srgbClr val="99CCF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1" hangingPunct="1">
              <a:spcBef>
                <a:spcPct val="50000"/>
              </a:spcBef>
            </a:pPr>
            <a:r>
              <a:rPr lang="fa-IR" sz="2400" b="1">
                <a:solidFill>
                  <a:srgbClr val="000066"/>
                </a:solidFill>
                <a:cs typeface="B Nazanin" panose="00000400000000000000" pitchFamily="2" charset="-78"/>
              </a:rPr>
              <a:t>دستمزد</a:t>
            </a:r>
            <a:endParaRPr lang="en-US" sz="2400" b="1">
              <a:solidFill>
                <a:srgbClr val="000066"/>
              </a:solidFill>
              <a:cs typeface="B Nazanin" panose="00000400000000000000" pitchFamily="2" charset="-78"/>
            </a:endParaRPr>
          </a:p>
        </p:txBody>
      </p:sp>
      <p:sp>
        <p:nvSpPr>
          <p:cNvPr id="244750" name="Rectangle 14"/>
          <p:cNvSpPr>
            <a:spLocks noChangeArrowheads="1"/>
          </p:cNvSpPr>
          <p:nvPr/>
        </p:nvSpPr>
        <p:spPr bwMode="auto">
          <a:xfrm>
            <a:off x="103188" y="1958975"/>
            <a:ext cx="1670050" cy="479425"/>
          </a:xfrm>
          <a:prstGeom prst="rect">
            <a:avLst/>
          </a:prstGeom>
          <a:solidFill>
            <a:srgbClr val="99CCF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1" hangingPunct="1">
              <a:spcBef>
                <a:spcPct val="50000"/>
              </a:spcBef>
            </a:pPr>
            <a:r>
              <a:rPr lang="fa-IR" sz="2400" b="1">
                <a:solidFill>
                  <a:srgbClr val="000066"/>
                </a:solidFill>
                <a:cs typeface="B Nazanin" panose="00000400000000000000" pitchFamily="2" charset="-78"/>
              </a:rPr>
              <a:t>مواد خام</a:t>
            </a:r>
            <a:endParaRPr lang="en-US" sz="2400" b="1">
              <a:solidFill>
                <a:srgbClr val="000066"/>
              </a:solidFill>
              <a:cs typeface="B Nazanin" panose="00000400000000000000" pitchFamily="2" charset="-78"/>
            </a:endParaRPr>
          </a:p>
        </p:txBody>
      </p:sp>
      <p:sp>
        <p:nvSpPr>
          <p:cNvPr id="244751" name="Rectangle 15"/>
          <p:cNvSpPr>
            <a:spLocks noChangeArrowheads="1"/>
          </p:cNvSpPr>
          <p:nvPr/>
        </p:nvSpPr>
        <p:spPr bwMode="auto">
          <a:xfrm rot="16200000">
            <a:off x="31750" y="2963863"/>
            <a:ext cx="1341438"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1" hangingPunct="1"/>
            <a:r>
              <a:rPr lang="fa-IR" sz="2200" b="1">
                <a:solidFill>
                  <a:srgbClr val="FC0128"/>
                </a:solidFill>
                <a:cs typeface="B Nazanin" panose="00000400000000000000" pitchFamily="2" charset="-78"/>
              </a:rPr>
              <a:t>غیر مستقیم</a:t>
            </a:r>
            <a:endParaRPr lang="en-US" sz="2200" b="1">
              <a:solidFill>
                <a:srgbClr val="FC0128"/>
              </a:solidFill>
              <a:cs typeface="B Nazanin" panose="00000400000000000000" pitchFamily="2" charset="-78"/>
            </a:endParaRPr>
          </a:p>
        </p:txBody>
      </p:sp>
      <p:sp>
        <p:nvSpPr>
          <p:cNvPr id="244752" name="Rectangle 16"/>
          <p:cNvSpPr>
            <a:spLocks noChangeArrowheads="1"/>
          </p:cNvSpPr>
          <p:nvPr/>
        </p:nvSpPr>
        <p:spPr bwMode="auto">
          <a:xfrm rot="16200000">
            <a:off x="138112" y="5375276"/>
            <a:ext cx="1281113"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1" hangingPunct="1"/>
            <a:r>
              <a:rPr lang="fa-IR" sz="2200" b="1">
                <a:solidFill>
                  <a:srgbClr val="FC0128"/>
                </a:solidFill>
                <a:cs typeface="B Nazanin" panose="00000400000000000000" pitchFamily="2" charset="-78"/>
              </a:rPr>
              <a:t>غیرمستقیم</a:t>
            </a:r>
            <a:endParaRPr lang="en-US" sz="2200" b="1">
              <a:solidFill>
                <a:srgbClr val="FC0128"/>
              </a:solidFill>
              <a:cs typeface="B Nazanin" panose="00000400000000000000" pitchFamily="2" charset="-78"/>
            </a:endParaRPr>
          </a:p>
        </p:txBody>
      </p:sp>
      <p:sp>
        <p:nvSpPr>
          <p:cNvPr id="244754" name="Rectangle 18"/>
          <p:cNvSpPr>
            <a:spLocks noChangeArrowheads="1"/>
          </p:cNvSpPr>
          <p:nvPr/>
        </p:nvSpPr>
        <p:spPr bwMode="auto">
          <a:xfrm>
            <a:off x="7227888" y="4021138"/>
            <a:ext cx="1774825" cy="844550"/>
          </a:xfrm>
          <a:prstGeom prst="rect">
            <a:avLst/>
          </a:prstGeom>
          <a:solidFill>
            <a:srgbClr val="99CCF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1" hangingPunct="1">
              <a:spcBef>
                <a:spcPct val="50000"/>
              </a:spcBef>
            </a:pPr>
            <a:r>
              <a:rPr lang="fa-IR" sz="2400">
                <a:solidFill>
                  <a:srgbClr val="000066"/>
                </a:solidFill>
                <a:cs typeface="B Nazanin" panose="00000400000000000000" pitchFamily="2" charset="-78"/>
              </a:rPr>
              <a:t>کالای ساخته شده</a:t>
            </a:r>
            <a:endParaRPr lang="en-US" sz="2400">
              <a:solidFill>
                <a:srgbClr val="000066"/>
              </a:solidFill>
              <a:cs typeface="B Nazanin" panose="00000400000000000000" pitchFamily="2" charset="-78"/>
            </a:endParaRPr>
          </a:p>
        </p:txBody>
      </p:sp>
      <p:sp>
        <p:nvSpPr>
          <p:cNvPr id="244755" name="Rectangle 19"/>
          <p:cNvSpPr>
            <a:spLocks noChangeArrowheads="1"/>
          </p:cNvSpPr>
          <p:nvPr/>
        </p:nvSpPr>
        <p:spPr bwMode="auto">
          <a:xfrm>
            <a:off x="103188" y="4067175"/>
            <a:ext cx="1670050" cy="844550"/>
          </a:xfrm>
          <a:prstGeom prst="rect">
            <a:avLst/>
          </a:prstGeom>
          <a:solidFill>
            <a:srgbClr val="99CCF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1" hangingPunct="1">
              <a:spcBef>
                <a:spcPct val="20000"/>
              </a:spcBef>
            </a:pPr>
            <a:r>
              <a:rPr lang="fa-IR" sz="2400" b="1">
                <a:solidFill>
                  <a:srgbClr val="000066"/>
                </a:solidFill>
                <a:cs typeface="B Nazanin" panose="00000400000000000000" pitchFamily="2" charset="-78"/>
              </a:rPr>
              <a:t>هزینه های سربار ساخت</a:t>
            </a:r>
            <a:endParaRPr lang="en-US" sz="2400" b="1">
              <a:solidFill>
                <a:srgbClr val="000066"/>
              </a:solidFill>
              <a:cs typeface="B Nazanin" panose="00000400000000000000" pitchFamily="2" charset="-78"/>
            </a:endParaRPr>
          </a:p>
        </p:txBody>
      </p:sp>
      <p:sp>
        <p:nvSpPr>
          <p:cNvPr id="244756" name="Rectangle 20"/>
          <p:cNvSpPr>
            <a:spLocks noChangeArrowheads="1"/>
          </p:cNvSpPr>
          <p:nvPr/>
        </p:nvSpPr>
        <p:spPr bwMode="auto">
          <a:xfrm>
            <a:off x="2341563" y="6088063"/>
            <a:ext cx="933450"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1" hangingPunct="1"/>
            <a:r>
              <a:rPr lang="fa-IR" sz="2200" b="1">
                <a:cs typeface="B Nazanin" panose="00000400000000000000" pitchFamily="2" charset="-78"/>
              </a:rPr>
              <a:t>مستقیم</a:t>
            </a:r>
            <a:endParaRPr lang="en-US" sz="2200" b="1">
              <a:cs typeface="B Nazanin" panose="00000400000000000000" pitchFamily="2" charset="-78"/>
            </a:endParaRPr>
          </a:p>
        </p:txBody>
      </p:sp>
      <p:sp>
        <p:nvSpPr>
          <p:cNvPr id="244757" name="Rectangle 21"/>
          <p:cNvSpPr>
            <a:spLocks noChangeArrowheads="1"/>
          </p:cNvSpPr>
          <p:nvPr/>
        </p:nvSpPr>
        <p:spPr bwMode="auto">
          <a:xfrm>
            <a:off x="2341563" y="1792288"/>
            <a:ext cx="933450"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1" hangingPunct="1"/>
            <a:r>
              <a:rPr lang="fa-IR" sz="2200" b="1">
                <a:cs typeface="B Nazanin" panose="00000400000000000000" pitchFamily="2" charset="-78"/>
              </a:rPr>
              <a:t>مستقیم</a:t>
            </a:r>
            <a:endParaRPr lang="en-US" sz="2200" b="1">
              <a:cs typeface="B Nazanin" panose="00000400000000000000" pitchFamily="2" charset="-78"/>
            </a:endParaRPr>
          </a:p>
        </p:txBody>
      </p:sp>
      <p:sp>
        <p:nvSpPr>
          <p:cNvPr id="244758" name="Rectangle 22"/>
          <p:cNvSpPr>
            <a:spLocks noChangeArrowheads="1"/>
          </p:cNvSpPr>
          <p:nvPr/>
        </p:nvSpPr>
        <p:spPr bwMode="auto">
          <a:xfrm>
            <a:off x="7083425" y="5472113"/>
            <a:ext cx="1911350" cy="844550"/>
          </a:xfrm>
          <a:prstGeom prst="rect">
            <a:avLst/>
          </a:prstGeom>
          <a:solidFill>
            <a:srgbClr val="99CCF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1" hangingPunct="1"/>
            <a:r>
              <a:rPr lang="fa-IR" sz="2400">
                <a:solidFill>
                  <a:srgbClr val="000066"/>
                </a:solidFill>
                <a:cs typeface="B Nazanin" panose="00000400000000000000" pitchFamily="2" charset="-78"/>
              </a:rPr>
              <a:t>بهای تمام شده</a:t>
            </a:r>
          </a:p>
          <a:p>
            <a:pPr algn="ctr" eaLnBrk="1" hangingPunct="1"/>
            <a:r>
              <a:rPr lang="fa-IR" sz="2400">
                <a:solidFill>
                  <a:srgbClr val="000066"/>
                </a:solidFill>
                <a:cs typeface="B Nazanin" panose="00000400000000000000" pitchFamily="2" charset="-78"/>
              </a:rPr>
              <a:t> کالای فروش رفته</a:t>
            </a:r>
            <a:endParaRPr lang="en-US" sz="2400">
              <a:solidFill>
                <a:srgbClr val="000066"/>
              </a:solidFill>
              <a:cs typeface="B Nazanin" panose="00000400000000000000" pitchFamily="2" charset="-78"/>
            </a:endParaRPr>
          </a:p>
        </p:txBody>
      </p:sp>
      <p:grpSp>
        <p:nvGrpSpPr>
          <p:cNvPr id="244774" name="Group 38"/>
          <p:cNvGrpSpPr>
            <a:grpSpLocks/>
          </p:cNvGrpSpPr>
          <p:nvPr/>
        </p:nvGrpSpPr>
        <p:grpSpPr bwMode="auto">
          <a:xfrm>
            <a:off x="1765300" y="2198688"/>
            <a:ext cx="4483100" cy="1763712"/>
            <a:chOff x="1112" y="1385"/>
            <a:chExt cx="2824" cy="1111"/>
          </a:xfrm>
        </p:grpSpPr>
        <p:sp>
          <p:nvSpPr>
            <p:cNvPr id="244741" name="Line 5"/>
            <p:cNvSpPr>
              <a:spLocks noChangeShapeType="1"/>
            </p:cNvSpPr>
            <p:nvPr/>
          </p:nvSpPr>
          <p:spPr bwMode="auto">
            <a:xfrm>
              <a:off x="1112" y="1385"/>
              <a:ext cx="281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44760" name="Line 24"/>
            <p:cNvSpPr>
              <a:spLocks noChangeShapeType="1"/>
            </p:cNvSpPr>
            <p:nvPr/>
          </p:nvSpPr>
          <p:spPr bwMode="auto">
            <a:xfrm>
              <a:off x="3922" y="1386"/>
              <a:ext cx="14" cy="111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sp>
        <p:nvSpPr>
          <p:cNvPr id="244761" name="Line 25"/>
          <p:cNvSpPr>
            <a:spLocks noChangeShapeType="1"/>
          </p:cNvSpPr>
          <p:nvPr/>
        </p:nvSpPr>
        <p:spPr bwMode="auto">
          <a:xfrm flipH="1">
            <a:off x="6616700" y="4443413"/>
            <a:ext cx="635000" cy="0"/>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44763" name="Rectangle 27"/>
          <p:cNvSpPr>
            <a:spLocks noChangeArrowheads="1"/>
          </p:cNvSpPr>
          <p:nvPr/>
        </p:nvSpPr>
        <p:spPr bwMode="auto">
          <a:xfrm>
            <a:off x="2641600" y="3124200"/>
            <a:ext cx="1968500" cy="4699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1" hangingPunct="1">
              <a:lnSpc>
                <a:spcPct val="110000"/>
              </a:lnSpc>
            </a:pPr>
            <a:r>
              <a:rPr lang="fa-IR" sz="2200" b="1">
                <a:solidFill>
                  <a:srgbClr val="FC0128"/>
                </a:solidFill>
                <a:cs typeface="B Nazanin" panose="00000400000000000000" pitchFamily="2" charset="-78"/>
              </a:rPr>
              <a:t>سربار جذب شده   </a:t>
            </a:r>
            <a:endParaRPr lang="en-US" sz="2200" b="1">
              <a:solidFill>
                <a:srgbClr val="FC0128"/>
              </a:solidFill>
              <a:cs typeface="B Nazanin" panose="00000400000000000000" pitchFamily="2" charset="-78"/>
            </a:endParaRPr>
          </a:p>
        </p:txBody>
      </p:sp>
      <p:sp>
        <p:nvSpPr>
          <p:cNvPr id="244767" name="Rectangle 31"/>
          <p:cNvSpPr>
            <a:spLocks noChangeArrowheads="1"/>
          </p:cNvSpPr>
          <p:nvPr/>
        </p:nvSpPr>
        <p:spPr bwMode="auto">
          <a:xfrm>
            <a:off x="5029200" y="3956050"/>
            <a:ext cx="1682750" cy="844550"/>
          </a:xfrm>
          <a:prstGeom prst="rect">
            <a:avLst/>
          </a:prstGeom>
          <a:solidFill>
            <a:srgbClr val="99CCF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1" hangingPunct="1">
              <a:spcBef>
                <a:spcPct val="50000"/>
              </a:spcBef>
            </a:pPr>
            <a:r>
              <a:rPr lang="fa-IR" sz="2400">
                <a:solidFill>
                  <a:srgbClr val="000066"/>
                </a:solidFill>
                <a:cs typeface="B Nazanin" panose="00000400000000000000" pitchFamily="2" charset="-78"/>
              </a:rPr>
              <a:t>کالای در جریان ساخت</a:t>
            </a:r>
            <a:endParaRPr lang="en-US" sz="2400">
              <a:solidFill>
                <a:srgbClr val="000066"/>
              </a:solidFill>
              <a:cs typeface="B Nazanin" panose="00000400000000000000" pitchFamily="2" charset="-78"/>
            </a:endParaRPr>
          </a:p>
        </p:txBody>
      </p:sp>
      <p:grpSp>
        <p:nvGrpSpPr>
          <p:cNvPr id="244775" name="Group 39"/>
          <p:cNvGrpSpPr>
            <a:grpSpLocks/>
          </p:cNvGrpSpPr>
          <p:nvPr/>
        </p:nvGrpSpPr>
        <p:grpSpPr bwMode="auto">
          <a:xfrm>
            <a:off x="4572000" y="3352800"/>
            <a:ext cx="914400" cy="609600"/>
            <a:chOff x="2880" y="2112"/>
            <a:chExt cx="576" cy="384"/>
          </a:xfrm>
        </p:grpSpPr>
        <p:sp>
          <p:nvSpPr>
            <p:cNvPr id="244770" name="Line 34"/>
            <p:cNvSpPr>
              <a:spLocks noChangeShapeType="1"/>
            </p:cNvSpPr>
            <p:nvPr/>
          </p:nvSpPr>
          <p:spPr bwMode="auto">
            <a:xfrm>
              <a:off x="2880" y="2112"/>
              <a:ext cx="57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244771" name="Line 35"/>
            <p:cNvSpPr>
              <a:spLocks noChangeShapeType="1"/>
            </p:cNvSpPr>
            <p:nvPr/>
          </p:nvSpPr>
          <p:spPr bwMode="auto">
            <a:xfrm>
              <a:off x="3456" y="2112"/>
              <a:ext cx="0" cy="38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gr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4750"/>
                                        </p:tgtEl>
                                        <p:attrNameLst>
                                          <p:attrName>style.visibility</p:attrName>
                                        </p:attrNameLst>
                                      </p:cBhvr>
                                      <p:to>
                                        <p:strVal val="visible"/>
                                      </p:to>
                                    </p:set>
                                    <p:animEffect transition="in" filter="blinds(horizontal)">
                                      <p:cBhvr>
                                        <p:cTn id="7" dur="500"/>
                                        <p:tgtEl>
                                          <p:spTgt spid="244750"/>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44755"/>
                                        </p:tgtEl>
                                        <p:attrNameLst>
                                          <p:attrName>style.visibility</p:attrName>
                                        </p:attrNameLst>
                                      </p:cBhvr>
                                      <p:to>
                                        <p:strVal val="visible"/>
                                      </p:to>
                                    </p:set>
                                    <p:animEffect transition="in" filter="blinds(horizontal)">
                                      <p:cBhvr>
                                        <p:cTn id="11" dur="500"/>
                                        <p:tgtEl>
                                          <p:spTgt spid="244755"/>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244749"/>
                                        </p:tgtEl>
                                        <p:attrNameLst>
                                          <p:attrName>style.visibility</p:attrName>
                                        </p:attrNameLst>
                                      </p:cBhvr>
                                      <p:to>
                                        <p:strVal val="visible"/>
                                      </p:to>
                                    </p:set>
                                    <p:animEffect transition="in" filter="blinds(horizontal)">
                                      <p:cBhvr>
                                        <p:cTn id="15" dur="500"/>
                                        <p:tgtEl>
                                          <p:spTgt spid="244749"/>
                                        </p:tgtEl>
                                      </p:cBhvr>
                                    </p:animEffect>
                                  </p:childTnLst>
                                </p:cTn>
                              </p:par>
                            </p:childTnLst>
                          </p:cTn>
                        </p:par>
                        <p:par>
                          <p:cTn id="16" fill="hold" nodeType="afterGroup">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244767"/>
                                        </p:tgtEl>
                                        <p:attrNameLst>
                                          <p:attrName>style.visibility</p:attrName>
                                        </p:attrNameLst>
                                      </p:cBhvr>
                                      <p:to>
                                        <p:strVal val="visible"/>
                                      </p:to>
                                    </p:set>
                                    <p:animEffect transition="in" filter="blinds(horizontal)">
                                      <p:cBhvr>
                                        <p:cTn id="19" dur="500"/>
                                        <p:tgtEl>
                                          <p:spTgt spid="244767"/>
                                        </p:tgtEl>
                                      </p:cBhvr>
                                    </p:animEffect>
                                  </p:childTnLst>
                                </p:cTn>
                              </p:par>
                            </p:childTnLst>
                          </p:cTn>
                        </p:par>
                        <p:par>
                          <p:cTn id="20" fill="hold" nodeType="afterGroup">
                            <p:stCondLst>
                              <p:cond delay="2000"/>
                            </p:stCondLst>
                            <p:childTnLst>
                              <p:par>
                                <p:cTn id="21" presetID="9" presetClass="entr" presetSubtype="0" fill="hold" nodeType="afterEffect">
                                  <p:stCondLst>
                                    <p:cond delay="0"/>
                                  </p:stCondLst>
                                  <p:childTnLst>
                                    <p:set>
                                      <p:cBhvr>
                                        <p:cTn id="22" dur="1" fill="hold">
                                          <p:stCondLst>
                                            <p:cond delay="0"/>
                                          </p:stCondLst>
                                        </p:cTn>
                                        <p:tgtEl>
                                          <p:spTgt spid="244774"/>
                                        </p:tgtEl>
                                        <p:attrNameLst>
                                          <p:attrName>style.visibility</p:attrName>
                                        </p:attrNameLst>
                                      </p:cBhvr>
                                      <p:to>
                                        <p:strVal val="visible"/>
                                      </p:to>
                                    </p:set>
                                    <p:animEffect transition="in" filter="dissolve">
                                      <p:cBhvr>
                                        <p:cTn id="23" dur="500"/>
                                        <p:tgtEl>
                                          <p:spTgt spid="244774"/>
                                        </p:tgtEl>
                                      </p:cBhvr>
                                    </p:animEffect>
                                  </p:childTnLst>
                                </p:cTn>
                              </p:par>
                            </p:childTnLst>
                          </p:cTn>
                        </p:par>
                        <p:par>
                          <p:cTn id="24" fill="hold" nodeType="afterGroup">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244757"/>
                                        </p:tgtEl>
                                        <p:attrNameLst>
                                          <p:attrName>style.visibility</p:attrName>
                                        </p:attrNameLst>
                                      </p:cBhvr>
                                      <p:to>
                                        <p:strVal val="visible"/>
                                      </p:to>
                                    </p:set>
                                    <p:animEffect transition="in" filter="blinds(horizontal)">
                                      <p:cBhvr>
                                        <p:cTn id="27" dur="500"/>
                                        <p:tgtEl>
                                          <p:spTgt spid="244757"/>
                                        </p:tgtEl>
                                      </p:cBhvr>
                                    </p:animEffect>
                                  </p:childTnLst>
                                </p:cTn>
                              </p:par>
                            </p:childTnLst>
                          </p:cTn>
                        </p:par>
                        <p:par>
                          <p:cTn id="28" fill="hold" nodeType="afterGroup">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244747"/>
                                        </p:tgtEl>
                                        <p:attrNameLst>
                                          <p:attrName>style.visibility</p:attrName>
                                        </p:attrNameLst>
                                      </p:cBhvr>
                                      <p:to>
                                        <p:strVal val="visible"/>
                                      </p:to>
                                    </p:set>
                                    <p:animEffect transition="in" filter="dissolve">
                                      <p:cBhvr>
                                        <p:cTn id="31" dur="500"/>
                                        <p:tgtEl>
                                          <p:spTgt spid="244747"/>
                                        </p:tgtEl>
                                      </p:cBhvr>
                                    </p:animEffect>
                                  </p:childTnLst>
                                </p:cTn>
                              </p:par>
                            </p:childTnLst>
                          </p:cTn>
                        </p:par>
                        <p:par>
                          <p:cTn id="32" fill="hold" nodeType="afterGroup">
                            <p:stCondLst>
                              <p:cond delay="3500"/>
                            </p:stCondLst>
                            <p:childTnLst>
                              <p:par>
                                <p:cTn id="33" presetID="3" presetClass="entr" presetSubtype="10" fill="hold" grpId="0" nodeType="afterEffect">
                                  <p:stCondLst>
                                    <p:cond delay="0"/>
                                  </p:stCondLst>
                                  <p:childTnLst>
                                    <p:set>
                                      <p:cBhvr>
                                        <p:cTn id="34" dur="1" fill="hold">
                                          <p:stCondLst>
                                            <p:cond delay="0"/>
                                          </p:stCondLst>
                                        </p:cTn>
                                        <p:tgtEl>
                                          <p:spTgt spid="244751"/>
                                        </p:tgtEl>
                                        <p:attrNameLst>
                                          <p:attrName>style.visibility</p:attrName>
                                        </p:attrNameLst>
                                      </p:cBhvr>
                                      <p:to>
                                        <p:strVal val="visible"/>
                                      </p:to>
                                    </p:set>
                                    <p:animEffect transition="in" filter="blinds(horizontal)">
                                      <p:cBhvr>
                                        <p:cTn id="35" dur="500"/>
                                        <p:tgtEl>
                                          <p:spTgt spid="244751"/>
                                        </p:tgtEl>
                                      </p:cBhvr>
                                    </p:animEffect>
                                  </p:childTnLst>
                                </p:cTn>
                              </p:par>
                            </p:childTnLst>
                          </p:cTn>
                        </p:par>
                        <p:par>
                          <p:cTn id="36" fill="hold" nodeType="afterGroup">
                            <p:stCondLst>
                              <p:cond delay="4000"/>
                            </p:stCondLst>
                            <p:childTnLst>
                              <p:par>
                                <p:cTn id="37" presetID="3" presetClass="entr" presetSubtype="10" fill="hold" grpId="0" nodeType="afterEffect">
                                  <p:stCondLst>
                                    <p:cond delay="0"/>
                                  </p:stCondLst>
                                  <p:childTnLst>
                                    <p:set>
                                      <p:cBhvr>
                                        <p:cTn id="38" dur="1" fill="hold">
                                          <p:stCondLst>
                                            <p:cond delay="0"/>
                                          </p:stCondLst>
                                        </p:cTn>
                                        <p:tgtEl>
                                          <p:spTgt spid="244752"/>
                                        </p:tgtEl>
                                        <p:attrNameLst>
                                          <p:attrName>style.visibility</p:attrName>
                                        </p:attrNameLst>
                                      </p:cBhvr>
                                      <p:to>
                                        <p:strVal val="visible"/>
                                      </p:to>
                                    </p:set>
                                    <p:animEffect transition="in" filter="blinds(horizontal)">
                                      <p:cBhvr>
                                        <p:cTn id="39" dur="500"/>
                                        <p:tgtEl>
                                          <p:spTgt spid="244752"/>
                                        </p:tgtEl>
                                      </p:cBhvr>
                                    </p:animEffect>
                                  </p:childTnLst>
                                </p:cTn>
                              </p:par>
                            </p:childTnLst>
                          </p:cTn>
                        </p:par>
                        <p:par>
                          <p:cTn id="40" fill="hold" nodeType="afterGroup">
                            <p:stCondLst>
                              <p:cond delay="4500"/>
                            </p:stCondLst>
                            <p:childTnLst>
                              <p:par>
                                <p:cTn id="41" presetID="3" presetClass="entr" presetSubtype="10" fill="hold" grpId="0" nodeType="afterEffect">
                                  <p:stCondLst>
                                    <p:cond delay="0"/>
                                  </p:stCondLst>
                                  <p:childTnLst>
                                    <p:set>
                                      <p:cBhvr>
                                        <p:cTn id="42" dur="1" fill="hold">
                                          <p:stCondLst>
                                            <p:cond delay="0"/>
                                          </p:stCondLst>
                                        </p:cTn>
                                        <p:tgtEl>
                                          <p:spTgt spid="244748"/>
                                        </p:tgtEl>
                                        <p:attrNameLst>
                                          <p:attrName>style.visibility</p:attrName>
                                        </p:attrNameLst>
                                      </p:cBhvr>
                                      <p:to>
                                        <p:strVal val="visible"/>
                                      </p:to>
                                    </p:set>
                                    <p:animEffect transition="in" filter="blinds(horizontal)">
                                      <p:cBhvr>
                                        <p:cTn id="43" dur="500"/>
                                        <p:tgtEl>
                                          <p:spTgt spid="244748"/>
                                        </p:tgtEl>
                                      </p:cBhvr>
                                    </p:animEffect>
                                  </p:childTnLst>
                                </p:cTn>
                              </p:par>
                            </p:childTnLst>
                          </p:cTn>
                        </p:par>
                        <p:par>
                          <p:cTn id="44" fill="hold" nodeType="afterGroup">
                            <p:stCondLst>
                              <p:cond delay="5000"/>
                            </p:stCondLst>
                            <p:childTnLst>
                              <p:par>
                                <p:cTn id="45" presetID="3" presetClass="entr" presetSubtype="10" fill="hold" grpId="0" nodeType="afterEffect">
                                  <p:stCondLst>
                                    <p:cond delay="0"/>
                                  </p:stCondLst>
                                  <p:childTnLst>
                                    <p:set>
                                      <p:cBhvr>
                                        <p:cTn id="46" dur="1" fill="hold">
                                          <p:stCondLst>
                                            <p:cond delay="0"/>
                                          </p:stCondLst>
                                        </p:cTn>
                                        <p:tgtEl>
                                          <p:spTgt spid="244756"/>
                                        </p:tgtEl>
                                        <p:attrNameLst>
                                          <p:attrName>style.visibility</p:attrName>
                                        </p:attrNameLst>
                                      </p:cBhvr>
                                      <p:to>
                                        <p:strVal val="visible"/>
                                      </p:to>
                                    </p:set>
                                    <p:animEffect transition="in" filter="blinds(horizontal)">
                                      <p:cBhvr>
                                        <p:cTn id="47" dur="500"/>
                                        <p:tgtEl>
                                          <p:spTgt spid="244756"/>
                                        </p:tgtEl>
                                      </p:cBhvr>
                                    </p:animEffect>
                                  </p:childTnLst>
                                </p:cTn>
                              </p:par>
                            </p:childTnLst>
                          </p:cTn>
                        </p:par>
                        <p:par>
                          <p:cTn id="48" fill="hold" nodeType="afterGroup">
                            <p:stCondLst>
                              <p:cond delay="5500"/>
                            </p:stCondLst>
                            <p:childTnLst>
                              <p:par>
                                <p:cTn id="49" presetID="9" presetClass="entr" presetSubtype="0" fill="hold" nodeType="afterEffect">
                                  <p:stCondLst>
                                    <p:cond delay="0"/>
                                  </p:stCondLst>
                                  <p:childTnLst>
                                    <p:set>
                                      <p:cBhvr>
                                        <p:cTn id="50" dur="1" fill="hold">
                                          <p:stCondLst>
                                            <p:cond delay="0"/>
                                          </p:stCondLst>
                                        </p:cTn>
                                        <p:tgtEl>
                                          <p:spTgt spid="244773"/>
                                        </p:tgtEl>
                                        <p:attrNameLst>
                                          <p:attrName>style.visibility</p:attrName>
                                        </p:attrNameLst>
                                      </p:cBhvr>
                                      <p:to>
                                        <p:strVal val="visible"/>
                                      </p:to>
                                    </p:set>
                                    <p:animEffect transition="in" filter="dissolve">
                                      <p:cBhvr>
                                        <p:cTn id="51" dur="500"/>
                                        <p:tgtEl>
                                          <p:spTgt spid="244773"/>
                                        </p:tgtEl>
                                      </p:cBhvr>
                                    </p:animEffect>
                                  </p:childTnLst>
                                </p:cTn>
                              </p:par>
                            </p:childTnLst>
                          </p:cTn>
                        </p:par>
                        <p:par>
                          <p:cTn id="52" fill="hold" nodeType="afterGroup">
                            <p:stCondLst>
                              <p:cond delay="6000"/>
                            </p:stCondLst>
                            <p:childTnLst>
                              <p:par>
                                <p:cTn id="53" presetID="3" presetClass="entr" presetSubtype="10" fill="hold" grpId="0" nodeType="afterEffect">
                                  <p:stCondLst>
                                    <p:cond delay="0"/>
                                  </p:stCondLst>
                                  <p:childTnLst>
                                    <p:set>
                                      <p:cBhvr>
                                        <p:cTn id="54" dur="1" fill="hold">
                                          <p:stCondLst>
                                            <p:cond delay="0"/>
                                          </p:stCondLst>
                                        </p:cTn>
                                        <p:tgtEl>
                                          <p:spTgt spid="244763"/>
                                        </p:tgtEl>
                                        <p:attrNameLst>
                                          <p:attrName>style.visibility</p:attrName>
                                        </p:attrNameLst>
                                      </p:cBhvr>
                                      <p:to>
                                        <p:strVal val="visible"/>
                                      </p:to>
                                    </p:set>
                                    <p:animEffect transition="in" filter="blinds(horizontal)">
                                      <p:cBhvr>
                                        <p:cTn id="55" dur="500"/>
                                        <p:tgtEl>
                                          <p:spTgt spid="244763"/>
                                        </p:tgtEl>
                                      </p:cBhvr>
                                    </p:animEffect>
                                  </p:childTnLst>
                                </p:cTn>
                              </p:par>
                            </p:childTnLst>
                          </p:cTn>
                        </p:par>
                        <p:par>
                          <p:cTn id="56" fill="hold" nodeType="afterGroup">
                            <p:stCondLst>
                              <p:cond delay="6500"/>
                            </p:stCondLst>
                            <p:childTnLst>
                              <p:par>
                                <p:cTn id="57" presetID="9" presetClass="entr" presetSubtype="0" fill="hold" nodeType="afterEffect">
                                  <p:stCondLst>
                                    <p:cond delay="0"/>
                                  </p:stCondLst>
                                  <p:childTnLst>
                                    <p:set>
                                      <p:cBhvr>
                                        <p:cTn id="58" dur="1" fill="hold">
                                          <p:stCondLst>
                                            <p:cond delay="0"/>
                                          </p:stCondLst>
                                        </p:cTn>
                                        <p:tgtEl>
                                          <p:spTgt spid="244775"/>
                                        </p:tgtEl>
                                        <p:attrNameLst>
                                          <p:attrName>style.visibility</p:attrName>
                                        </p:attrNameLst>
                                      </p:cBhvr>
                                      <p:to>
                                        <p:strVal val="visible"/>
                                      </p:to>
                                    </p:set>
                                    <p:animEffect transition="in" filter="dissolve">
                                      <p:cBhvr>
                                        <p:cTn id="59" dur="500"/>
                                        <p:tgtEl>
                                          <p:spTgt spid="244775"/>
                                        </p:tgtEl>
                                      </p:cBhvr>
                                    </p:animEffect>
                                  </p:childTnLst>
                                </p:cTn>
                              </p:par>
                            </p:childTnLst>
                          </p:cTn>
                        </p:par>
                        <p:par>
                          <p:cTn id="60" fill="hold" nodeType="afterGroup">
                            <p:stCondLst>
                              <p:cond delay="7000"/>
                            </p:stCondLst>
                            <p:childTnLst>
                              <p:par>
                                <p:cTn id="61" presetID="3" presetClass="entr" presetSubtype="10" fill="hold" grpId="0" nodeType="afterEffect">
                                  <p:stCondLst>
                                    <p:cond delay="0"/>
                                  </p:stCondLst>
                                  <p:childTnLst>
                                    <p:set>
                                      <p:cBhvr>
                                        <p:cTn id="62" dur="1" fill="hold">
                                          <p:stCondLst>
                                            <p:cond delay="0"/>
                                          </p:stCondLst>
                                        </p:cTn>
                                        <p:tgtEl>
                                          <p:spTgt spid="244761"/>
                                        </p:tgtEl>
                                        <p:attrNameLst>
                                          <p:attrName>style.visibility</p:attrName>
                                        </p:attrNameLst>
                                      </p:cBhvr>
                                      <p:to>
                                        <p:strVal val="visible"/>
                                      </p:to>
                                    </p:set>
                                    <p:animEffect transition="in" filter="blinds(horizontal)">
                                      <p:cBhvr>
                                        <p:cTn id="63" dur="500"/>
                                        <p:tgtEl>
                                          <p:spTgt spid="244761"/>
                                        </p:tgtEl>
                                      </p:cBhvr>
                                    </p:animEffect>
                                  </p:childTnLst>
                                </p:cTn>
                              </p:par>
                            </p:childTnLst>
                          </p:cTn>
                        </p:par>
                        <p:par>
                          <p:cTn id="64" fill="hold" nodeType="afterGroup">
                            <p:stCondLst>
                              <p:cond delay="7500"/>
                            </p:stCondLst>
                            <p:childTnLst>
                              <p:par>
                                <p:cTn id="65" presetID="3" presetClass="entr" presetSubtype="10" fill="hold" grpId="0" nodeType="afterEffect">
                                  <p:stCondLst>
                                    <p:cond delay="0"/>
                                  </p:stCondLst>
                                  <p:childTnLst>
                                    <p:set>
                                      <p:cBhvr>
                                        <p:cTn id="66" dur="1" fill="hold">
                                          <p:stCondLst>
                                            <p:cond delay="0"/>
                                          </p:stCondLst>
                                        </p:cTn>
                                        <p:tgtEl>
                                          <p:spTgt spid="244754"/>
                                        </p:tgtEl>
                                        <p:attrNameLst>
                                          <p:attrName>style.visibility</p:attrName>
                                        </p:attrNameLst>
                                      </p:cBhvr>
                                      <p:to>
                                        <p:strVal val="visible"/>
                                      </p:to>
                                    </p:set>
                                    <p:animEffect transition="in" filter="blinds(horizontal)">
                                      <p:cBhvr>
                                        <p:cTn id="67" dur="500"/>
                                        <p:tgtEl>
                                          <p:spTgt spid="244754"/>
                                        </p:tgtEl>
                                      </p:cBhvr>
                                    </p:animEffect>
                                  </p:childTnLst>
                                </p:cTn>
                              </p:par>
                            </p:childTnLst>
                          </p:cTn>
                        </p:par>
                        <p:par>
                          <p:cTn id="68" fill="hold" nodeType="afterGroup">
                            <p:stCondLst>
                              <p:cond delay="8000"/>
                            </p:stCondLst>
                            <p:childTnLst>
                              <p:par>
                                <p:cTn id="69" presetID="9" presetClass="entr" presetSubtype="0" fill="hold" grpId="0" nodeType="afterEffect">
                                  <p:stCondLst>
                                    <p:cond delay="0"/>
                                  </p:stCondLst>
                                  <p:childTnLst>
                                    <p:set>
                                      <p:cBhvr>
                                        <p:cTn id="70" dur="1" fill="hold">
                                          <p:stCondLst>
                                            <p:cond delay="0"/>
                                          </p:stCondLst>
                                        </p:cTn>
                                        <p:tgtEl>
                                          <p:spTgt spid="244746"/>
                                        </p:tgtEl>
                                        <p:attrNameLst>
                                          <p:attrName>style.visibility</p:attrName>
                                        </p:attrNameLst>
                                      </p:cBhvr>
                                      <p:to>
                                        <p:strVal val="visible"/>
                                      </p:to>
                                    </p:set>
                                    <p:animEffect transition="in" filter="dissolve">
                                      <p:cBhvr>
                                        <p:cTn id="71" dur="500"/>
                                        <p:tgtEl>
                                          <p:spTgt spid="244746"/>
                                        </p:tgtEl>
                                      </p:cBhvr>
                                    </p:animEffect>
                                  </p:childTnLst>
                                </p:cTn>
                              </p:par>
                            </p:childTnLst>
                          </p:cTn>
                        </p:par>
                        <p:par>
                          <p:cTn id="72" fill="hold" nodeType="afterGroup">
                            <p:stCondLst>
                              <p:cond delay="8500"/>
                            </p:stCondLst>
                            <p:childTnLst>
                              <p:par>
                                <p:cTn id="73" presetID="3" presetClass="entr" presetSubtype="10" fill="hold" grpId="0" nodeType="afterEffect">
                                  <p:stCondLst>
                                    <p:cond delay="0"/>
                                  </p:stCondLst>
                                  <p:childTnLst>
                                    <p:set>
                                      <p:cBhvr>
                                        <p:cTn id="74" dur="1" fill="hold">
                                          <p:stCondLst>
                                            <p:cond delay="0"/>
                                          </p:stCondLst>
                                        </p:cTn>
                                        <p:tgtEl>
                                          <p:spTgt spid="244758"/>
                                        </p:tgtEl>
                                        <p:attrNameLst>
                                          <p:attrName>style.visibility</p:attrName>
                                        </p:attrNameLst>
                                      </p:cBhvr>
                                      <p:to>
                                        <p:strVal val="visible"/>
                                      </p:to>
                                    </p:set>
                                    <p:animEffect transition="in" filter="blinds(horizontal)">
                                      <p:cBhvr>
                                        <p:cTn id="75" dur="500"/>
                                        <p:tgtEl>
                                          <p:spTgt spid="2447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46" grpId="0" animBg="1"/>
      <p:bldP spid="244747" grpId="0" animBg="1"/>
      <p:bldP spid="244748" grpId="0" animBg="1"/>
      <p:bldP spid="244749" grpId="0" animBg="1"/>
      <p:bldP spid="244750" grpId="0" animBg="1"/>
      <p:bldP spid="244751" grpId="0"/>
      <p:bldP spid="244752" grpId="0"/>
      <p:bldP spid="244754" grpId="0" animBg="1"/>
      <p:bldP spid="244755" grpId="0" animBg="1"/>
      <p:bldP spid="244756" grpId="0"/>
      <p:bldP spid="244757" grpId="0"/>
      <p:bldP spid="244758" grpId="0" animBg="1"/>
      <p:bldP spid="244761" grpId="0" animBg="1"/>
      <p:bldP spid="244763" grpId="0" animBg="1"/>
      <p:bldP spid="244767" grpId="0" animBg="1"/>
    </p:bldLst>
  </p:timing>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408AEB9-41A2-45D2-8162-DED69AF8CF51}" type="slidenum">
              <a:rPr lang="ar-SA"/>
              <a:pPr/>
              <a:t>122</a:t>
            </a:fld>
            <a:endParaRPr lang="en-US"/>
          </a:p>
        </p:txBody>
      </p:sp>
      <p:sp>
        <p:nvSpPr>
          <p:cNvPr id="250882" name="Rectangle 2"/>
          <p:cNvSpPr>
            <a:spLocks noGrp="1" noChangeArrowheads="1"/>
          </p:cNvSpPr>
          <p:nvPr>
            <p:ph type="title"/>
          </p:nvPr>
        </p:nvSpPr>
        <p:spPr/>
        <p:txBody>
          <a:bodyPr/>
          <a:lstStyle/>
          <a:p>
            <a:r>
              <a:rPr lang="fa-IR" b="0"/>
              <a:t>سیستم </a:t>
            </a:r>
            <a:r>
              <a:rPr lang="ar-SA" b="0"/>
              <a:t>هزینه</a:t>
            </a:r>
            <a:r>
              <a:rPr lang="ar-SA" b="0">
                <a:cs typeface="Times New Roman" panose="02020603050405020304" pitchFamily="18" charset="0"/>
              </a:rPr>
              <a:t>‌</a:t>
            </a:r>
            <a:r>
              <a:rPr lang="fa-IR" b="0"/>
              <a:t>ی</a:t>
            </a:r>
            <a:r>
              <a:rPr lang="ar-SA" b="0"/>
              <a:t>ایی </a:t>
            </a:r>
            <a:r>
              <a:rPr lang="fa-IR" b="0"/>
              <a:t>سفارش کار</a:t>
            </a:r>
            <a:endParaRPr lang="en-US" b="0"/>
          </a:p>
        </p:txBody>
      </p:sp>
      <p:sp>
        <p:nvSpPr>
          <p:cNvPr id="250883" name="Rectangle 3"/>
          <p:cNvSpPr>
            <a:spLocks noGrp="1" noChangeArrowheads="1"/>
          </p:cNvSpPr>
          <p:nvPr>
            <p:ph type="body" idx="1"/>
          </p:nvPr>
        </p:nvSpPr>
        <p:spPr>
          <a:noFill/>
          <a:ln/>
        </p:spPr>
        <p:txBody>
          <a:bodyPr/>
          <a:lstStyle/>
          <a:p>
            <a:pPr marL="609600" indent="-609600" algn="just"/>
            <a:r>
              <a:rPr lang="ar-SA"/>
              <a:t>این سیستم توسط شرکتهایی به کار گرفته می شود که هر محصول یا هر گروه محصول مشابه به صورت اساسی با هم تفاوت داشته و بر اساس مشخصات دریافتی از مشتریان تولید شود.</a:t>
            </a:r>
            <a:endParaRPr lang="fa-IR"/>
          </a:p>
          <a:p>
            <a:pPr marL="990600" lvl="1" indent="-533400" algn="just"/>
            <a:r>
              <a:rPr lang="ar-SA"/>
              <a:t>هواپیما سازی ،کشتی سازی و ...  </a:t>
            </a:r>
            <a:endParaRPr lang="en-US"/>
          </a:p>
          <a:p>
            <a:pPr marL="609600" indent="-609600" algn="just"/>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50883">
                                            <p:txEl>
                                              <p:pRg st="0" end="0"/>
                                            </p:txEl>
                                          </p:spTgt>
                                        </p:tgtEl>
                                        <p:attrNameLst>
                                          <p:attrName>style.visibility</p:attrName>
                                        </p:attrNameLst>
                                      </p:cBhvr>
                                      <p:to>
                                        <p:strVal val="visible"/>
                                      </p:to>
                                    </p:set>
                                    <p:animEffect transition="in" filter="blinds(horizontal)">
                                      <p:cBhvr>
                                        <p:cTn id="7" dur="500"/>
                                        <p:tgtEl>
                                          <p:spTgt spid="2508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50883">
                                            <p:txEl>
                                              <p:pRg st="1" end="1"/>
                                            </p:txEl>
                                          </p:spTgt>
                                        </p:tgtEl>
                                        <p:attrNameLst>
                                          <p:attrName>style.visibility</p:attrName>
                                        </p:attrNameLst>
                                      </p:cBhvr>
                                      <p:to>
                                        <p:strVal val="visible"/>
                                      </p:to>
                                    </p:set>
                                    <p:animEffect transition="in" filter="blinds(horizontal)">
                                      <p:cBhvr>
                                        <p:cTn id="12" dur="500"/>
                                        <p:tgtEl>
                                          <p:spTgt spid="2508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DC48E58-FCC2-4F2D-86FA-C777B394A583}" type="slidenum">
              <a:rPr lang="ar-SA"/>
              <a:pPr/>
              <a:t>123</a:t>
            </a:fld>
            <a:endParaRPr lang="en-US"/>
          </a:p>
        </p:txBody>
      </p:sp>
      <p:sp>
        <p:nvSpPr>
          <p:cNvPr id="252930" name="Rectangle 2"/>
          <p:cNvSpPr>
            <a:spLocks noGrp="1" noChangeArrowheads="1"/>
          </p:cNvSpPr>
          <p:nvPr>
            <p:ph type="title"/>
          </p:nvPr>
        </p:nvSpPr>
        <p:spPr/>
        <p:txBody>
          <a:bodyPr/>
          <a:lstStyle/>
          <a:p>
            <a:r>
              <a:rPr lang="fa-IR" sz="3200" b="0"/>
              <a:t>سیستم </a:t>
            </a:r>
            <a:r>
              <a:rPr lang="ar-SA"/>
              <a:t>هزینه</a:t>
            </a:r>
            <a:r>
              <a:rPr lang="ar-SA">
                <a:cs typeface="Times New Roman" panose="02020603050405020304" pitchFamily="18" charset="0"/>
              </a:rPr>
              <a:t>‌</a:t>
            </a:r>
            <a:r>
              <a:rPr lang="fa-IR"/>
              <a:t>ی</a:t>
            </a:r>
            <a:r>
              <a:rPr lang="ar-SA"/>
              <a:t>ایی </a:t>
            </a:r>
            <a:r>
              <a:rPr lang="fa-IR" sz="3200" b="0"/>
              <a:t>سفارش کار</a:t>
            </a:r>
            <a:endParaRPr lang="en-US" sz="3200" b="0"/>
          </a:p>
        </p:txBody>
      </p:sp>
      <p:pic>
        <p:nvPicPr>
          <p:cNvPr id="252951" name="Picture 23" descr="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768600"/>
            <a:ext cx="7615238" cy="2184400"/>
          </a:xfrm>
          <a:prstGeom prst="rect">
            <a:avLst/>
          </a:prstGeom>
          <a:solidFill>
            <a:srgbClr val="99CCFF"/>
          </a:solidFill>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52951"/>
                                        </p:tgtEl>
                                        <p:attrNameLst>
                                          <p:attrName>style.visibility</p:attrName>
                                        </p:attrNameLst>
                                      </p:cBhvr>
                                      <p:to>
                                        <p:strVal val="visible"/>
                                      </p:to>
                                    </p:set>
                                    <p:animEffect transition="in" filter="dissolve">
                                      <p:cBhvr>
                                        <p:cTn id="7" dur="500"/>
                                        <p:tgtEl>
                                          <p:spTgt spid="2529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 name="Slide Number Placeholder 3"/>
          <p:cNvSpPr>
            <a:spLocks noGrp="1"/>
          </p:cNvSpPr>
          <p:nvPr>
            <p:ph type="sldNum" sz="quarter" idx="12"/>
          </p:nvPr>
        </p:nvSpPr>
        <p:spPr/>
        <p:txBody>
          <a:bodyPr/>
          <a:lstStyle/>
          <a:p>
            <a:fld id="{5DBF7D74-947E-46E8-B627-82A9D85A9B9F}" type="slidenum">
              <a:rPr lang="ar-SA"/>
              <a:pPr/>
              <a:t>124</a:t>
            </a:fld>
            <a:endParaRPr lang="en-US"/>
          </a:p>
        </p:txBody>
      </p:sp>
      <p:graphicFrame>
        <p:nvGraphicFramePr>
          <p:cNvPr id="255281" name="Group 305"/>
          <p:cNvGraphicFramePr>
            <a:graphicFrameLocks noGrp="1"/>
          </p:cNvGraphicFramePr>
          <p:nvPr/>
        </p:nvGraphicFramePr>
        <p:xfrm>
          <a:off x="1655763" y="457200"/>
          <a:ext cx="6192837" cy="5976938"/>
        </p:xfrm>
        <a:graphic>
          <a:graphicData uri="http://schemas.openxmlformats.org/drawingml/2006/table">
            <a:tbl>
              <a:tblPr rtl="1"/>
              <a:tblGrid>
                <a:gridCol w="862012">
                  <a:extLst>
                    <a:ext uri="{9D8B030D-6E8A-4147-A177-3AD203B41FA5}">
                      <a16:colId xmlns:a16="http://schemas.microsoft.com/office/drawing/2014/main" val="20000"/>
                    </a:ext>
                  </a:extLst>
                </a:gridCol>
                <a:gridCol w="1430338">
                  <a:extLst>
                    <a:ext uri="{9D8B030D-6E8A-4147-A177-3AD203B41FA5}">
                      <a16:colId xmlns:a16="http://schemas.microsoft.com/office/drawing/2014/main" val="20001"/>
                    </a:ext>
                  </a:extLst>
                </a:gridCol>
                <a:gridCol w="582612">
                  <a:extLst>
                    <a:ext uri="{9D8B030D-6E8A-4147-A177-3AD203B41FA5}">
                      <a16:colId xmlns:a16="http://schemas.microsoft.com/office/drawing/2014/main" val="20002"/>
                    </a:ext>
                  </a:extLst>
                </a:gridCol>
                <a:gridCol w="600075">
                  <a:extLst>
                    <a:ext uri="{9D8B030D-6E8A-4147-A177-3AD203B41FA5}">
                      <a16:colId xmlns:a16="http://schemas.microsoft.com/office/drawing/2014/main" val="20003"/>
                    </a:ext>
                  </a:extLst>
                </a:gridCol>
                <a:gridCol w="1046163">
                  <a:extLst>
                    <a:ext uri="{9D8B030D-6E8A-4147-A177-3AD203B41FA5}">
                      <a16:colId xmlns:a16="http://schemas.microsoft.com/office/drawing/2014/main" val="20004"/>
                    </a:ext>
                  </a:extLst>
                </a:gridCol>
                <a:gridCol w="1671637">
                  <a:extLst>
                    <a:ext uri="{9D8B030D-6E8A-4147-A177-3AD203B41FA5}">
                      <a16:colId xmlns:a16="http://schemas.microsoft.com/office/drawing/2014/main" val="20005"/>
                    </a:ext>
                  </a:extLst>
                </a:gridCol>
              </a:tblGrid>
              <a:tr h="517525">
                <a:tc gridSpan="6">
                  <a:txBody>
                    <a:bodyPr/>
                    <a:lstStyle>
                      <a:lvl1pPr algn="r" rtl="1">
                        <a:spcBef>
                          <a:spcPct val="20000"/>
                        </a:spcBef>
                        <a:buClr>
                          <a:schemeClr val="accent2"/>
                        </a:buClr>
                        <a:buFont typeface="Wingdings" panose="05000000000000000000" pitchFamily="2" charset="2"/>
                        <a:tabLst>
                          <a:tab pos="2987675" algn="l"/>
                        </a:tabLst>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tabLst>
                          <a:tab pos="2987675" algn="l"/>
                        </a:tabLst>
                        <a:defRPr sz="2400">
                          <a:solidFill>
                            <a:schemeClr val="tx1"/>
                          </a:solidFill>
                          <a:latin typeface="Times New Roman" panose="02020603050405020304" pitchFamily="18" charset="0"/>
                          <a:cs typeface="B Nazanin" panose="00000400000000000000" pitchFamily="2" charset="-78"/>
                        </a:defRPr>
                      </a:lvl2pPr>
                      <a:lvl3pPr algn="r" rtl="1">
                        <a:spcBef>
                          <a:spcPct val="20000"/>
                        </a:spcBef>
                        <a:buClr>
                          <a:schemeClr val="accent2"/>
                        </a:buClr>
                        <a:buSzPct val="65000"/>
                        <a:buFont typeface="Wingdings" panose="05000000000000000000" pitchFamily="2" charset="2"/>
                        <a:tabLst>
                          <a:tab pos="2987675" algn="l"/>
                        </a:tabLst>
                        <a:defRPr sz="2000">
                          <a:solidFill>
                            <a:schemeClr val="tx1"/>
                          </a:solidFill>
                          <a:latin typeface="Times New Roman" panose="02020603050405020304" pitchFamily="18" charset="0"/>
                          <a:cs typeface="B Nazanin" panose="00000400000000000000" pitchFamily="2" charset="-78"/>
                        </a:defRPr>
                      </a:lvl3pPr>
                      <a:lvl4pPr algn="r" rtl="1">
                        <a:spcBef>
                          <a:spcPct val="20000"/>
                        </a:spcBef>
                        <a:buClr>
                          <a:schemeClr val="accent2"/>
                        </a:buClr>
                        <a:buSzPct val="85000"/>
                        <a:buFont typeface="Wingdings" panose="05000000000000000000" pitchFamily="2" charset="2"/>
                        <a:tabLst>
                          <a:tab pos="2987675" algn="l"/>
                        </a:tabLst>
                        <a:defRPr>
                          <a:solidFill>
                            <a:schemeClr val="tx1"/>
                          </a:solidFill>
                          <a:latin typeface="Times New Roman" panose="02020603050405020304" pitchFamily="18" charset="0"/>
                          <a:cs typeface="B Nazanin" panose="00000400000000000000" pitchFamily="2" charset="-78"/>
                        </a:defRPr>
                      </a:lvl4pPr>
                      <a:lvl5pPr algn="r" rtl="1">
                        <a:spcBef>
                          <a:spcPct val="20000"/>
                        </a:spcBef>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5pPr>
                      <a:lvl6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6pPr>
                      <a:lvl7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7pPr>
                      <a:lvl8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8pPr>
                      <a:lvl9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9pPr>
                    </a:lstStyle>
                    <a:p>
                      <a:pPr marL="0" marR="0" lvl="0" indent="0" algn="ctr" defTabSz="914400" rtl="1" eaLnBrk="1" fontAlgn="base" latinLnBrk="0" hangingPunct="1">
                        <a:lnSpc>
                          <a:spcPct val="100000"/>
                        </a:lnSpc>
                        <a:spcBef>
                          <a:spcPct val="0"/>
                        </a:spcBef>
                        <a:spcAft>
                          <a:spcPct val="0"/>
                        </a:spcAft>
                        <a:buClr>
                          <a:schemeClr val="accent2"/>
                        </a:buClr>
                        <a:buSzTx/>
                        <a:buFont typeface="Wingdings" panose="05000000000000000000" pitchFamily="2" charset="2"/>
                        <a:buNone/>
                        <a:tabLst>
                          <a:tab pos="2987675" algn="l"/>
                        </a:tabLst>
                      </a:pPr>
                      <a:r>
                        <a:rPr kumimoji="0" lang="fa-IR" sz="1400" b="1" i="0" u="none" strike="noStrike" cap="none" normalizeH="0" baseline="0" smtClean="0">
                          <a:ln>
                            <a:noFill/>
                          </a:ln>
                          <a:solidFill>
                            <a:srgbClr val="000066"/>
                          </a:solidFill>
                          <a:effectLst/>
                          <a:latin typeface="Times New Roman" panose="02020603050405020304" pitchFamily="18" charset="0"/>
                          <a:cs typeface="Times New Roman" panose="02020603050405020304" pitchFamily="18" charset="0"/>
                        </a:rPr>
                        <a:t>شرکت صنعتی ..............</a:t>
                      </a:r>
                      <a:endParaRPr kumimoji="0" lang="en-US" sz="1400" b="1" i="0" u="none" strike="noStrike" cap="none" normalizeH="0" baseline="0" smtClean="0">
                        <a:ln>
                          <a:noFill/>
                        </a:ln>
                        <a:solidFill>
                          <a:srgbClr val="000066"/>
                        </a:solidFill>
                        <a:effectLst/>
                        <a:latin typeface="Times New Roman" panose="02020603050405020304" pitchFamily="18" charset="0"/>
                        <a:cs typeface="Times New Roman" panose="02020603050405020304" pitchFamily="18" charset="0"/>
                      </a:endParaRPr>
                    </a:p>
                    <a:p>
                      <a:pPr marL="0" marR="0" lvl="0" indent="0" algn="ctr" defTabSz="914400" rtl="1" eaLnBrk="0" fontAlgn="base" latinLnBrk="0" hangingPunct="0">
                        <a:lnSpc>
                          <a:spcPct val="100000"/>
                        </a:lnSpc>
                        <a:spcBef>
                          <a:spcPct val="0"/>
                        </a:spcBef>
                        <a:spcAft>
                          <a:spcPct val="0"/>
                        </a:spcAft>
                        <a:buClr>
                          <a:schemeClr val="accent2"/>
                        </a:buClr>
                        <a:buSzTx/>
                        <a:buFont typeface="Wingdings" panose="05000000000000000000" pitchFamily="2" charset="2"/>
                        <a:buNone/>
                        <a:tabLst>
                          <a:tab pos="2987675" algn="l"/>
                        </a:tabLst>
                      </a:pPr>
                      <a:r>
                        <a:rPr kumimoji="0" lang="fa-IR" sz="1400" b="1" i="0" u="none" strike="noStrike" cap="none" normalizeH="0" baseline="0" smtClean="0">
                          <a:ln>
                            <a:noFill/>
                          </a:ln>
                          <a:solidFill>
                            <a:srgbClr val="000066"/>
                          </a:solidFill>
                          <a:effectLst/>
                          <a:latin typeface="Times New Roman" panose="02020603050405020304" pitchFamily="18" charset="0"/>
                          <a:cs typeface="Times New Roman" panose="02020603050405020304" pitchFamily="18" charset="0"/>
                        </a:rPr>
                        <a:t>کارت هزینه یابی سفارش کار</a:t>
                      </a:r>
                      <a:endParaRPr kumimoji="0" lang="en-US" sz="1400" b="1" i="0" u="none" strike="noStrike" cap="none" normalizeH="0" baseline="0" smtClean="0">
                        <a:ln>
                          <a:noFill/>
                        </a:ln>
                        <a:solidFill>
                          <a:srgbClr val="000066"/>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val="10000"/>
                  </a:ext>
                </a:extLst>
              </a:tr>
              <a:tr h="277813">
                <a:tc gridSpan="3">
                  <a:txBody>
                    <a:bodyPr/>
                    <a:lstStyle>
                      <a:lvl1pPr algn="r" rtl="1">
                        <a:spcBef>
                          <a:spcPct val="20000"/>
                        </a:spcBef>
                        <a:buClr>
                          <a:schemeClr val="accent2"/>
                        </a:buClr>
                        <a:buFont typeface="Wingdings" panose="05000000000000000000" pitchFamily="2" charset="2"/>
                        <a:tabLst>
                          <a:tab pos="2987675" algn="l"/>
                        </a:tabLst>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tabLst>
                          <a:tab pos="2987675" algn="l"/>
                        </a:tabLst>
                        <a:defRPr sz="2400">
                          <a:solidFill>
                            <a:schemeClr val="tx1"/>
                          </a:solidFill>
                          <a:latin typeface="Times New Roman" panose="02020603050405020304" pitchFamily="18" charset="0"/>
                          <a:cs typeface="B Nazanin" panose="00000400000000000000" pitchFamily="2" charset="-78"/>
                        </a:defRPr>
                      </a:lvl2pPr>
                      <a:lvl3pPr algn="r" rtl="1">
                        <a:spcBef>
                          <a:spcPct val="20000"/>
                        </a:spcBef>
                        <a:buClr>
                          <a:schemeClr val="accent2"/>
                        </a:buClr>
                        <a:buSzPct val="65000"/>
                        <a:buFont typeface="Wingdings" panose="05000000000000000000" pitchFamily="2" charset="2"/>
                        <a:tabLst>
                          <a:tab pos="2987675" algn="l"/>
                        </a:tabLst>
                        <a:defRPr sz="2000">
                          <a:solidFill>
                            <a:schemeClr val="tx1"/>
                          </a:solidFill>
                          <a:latin typeface="Times New Roman" panose="02020603050405020304" pitchFamily="18" charset="0"/>
                          <a:cs typeface="B Nazanin" panose="00000400000000000000" pitchFamily="2" charset="-78"/>
                        </a:defRPr>
                      </a:lvl3pPr>
                      <a:lvl4pPr algn="r" rtl="1">
                        <a:spcBef>
                          <a:spcPct val="20000"/>
                        </a:spcBef>
                        <a:buClr>
                          <a:schemeClr val="accent2"/>
                        </a:buClr>
                        <a:buSzPct val="85000"/>
                        <a:buFont typeface="Wingdings" panose="05000000000000000000" pitchFamily="2" charset="2"/>
                        <a:tabLst>
                          <a:tab pos="2987675" algn="l"/>
                        </a:tabLst>
                        <a:defRPr>
                          <a:solidFill>
                            <a:schemeClr val="tx1"/>
                          </a:solidFill>
                          <a:latin typeface="Times New Roman" panose="02020603050405020304" pitchFamily="18" charset="0"/>
                          <a:cs typeface="B Nazanin" panose="00000400000000000000" pitchFamily="2" charset="-78"/>
                        </a:defRPr>
                      </a:lvl4pPr>
                      <a:lvl5pPr algn="r" rtl="1">
                        <a:spcBef>
                          <a:spcPct val="20000"/>
                        </a:spcBef>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5pPr>
                      <a:lvl6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6pPr>
                      <a:lvl7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7pPr>
                      <a:lvl8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8pPr>
                      <a:lvl9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9pPr>
                    </a:lstStyle>
                    <a:p>
                      <a:pPr marL="0" marR="0" lvl="0" indent="0" algn="justLow" defTabSz="914400" rtl="1" eaLnBrk="1" fontAlgn="base" latinLnBrk="0" hangingPunct="1">
                        <a:lnSpc>
                          <a:spcPct val="100000"/>
                        </a:lnSpc>
                        <a:spcBef>
                          <a:spcPct val="0"/>
                        </a:spcBef>
                        <a:spcAft>
                          <a:spcPct val="0"/>
                        </a:spcAft>
                        <a:buClr>
                          <a:schemeClr val="accent2"/>
                        </a:buClr>
                        <a:buSzTx/>
                        <a:buFont typeface="Wingdings" panose="05000000000000000000" pitchFamily="2" charset="2"/>
                        <a:buNone/>
                        <a:tabLst>
                          <a:tab pos="2987675" algn="l"/>
                        </a:tabLst>
                      </a:pPr>
                      <a:r>
                        <a:rPr kumimoji="0" lang="fa-IR" sz="1400" b="1" i="0" u="none" strike="noStrike" cap="none" normalizeH="0" baseline="0" smtClean="0">
                          <a:ln>
                            <a:noFill/>
                          </a:ln>
                          <a:solidFill>
                            <a:srgbClr val="000066"/>
                          </a:solidFill>
                          <a:effectLst/>
                          <a:latin typeface="Times New Roman" panose="02020603050405020304" pitchFamily="18" charset="0"/>
                          <a:cs typeface="Times New Roman" panose="02020603050405020304" pitchFamily="18" charset="0"/>
                        </a:rPr>
                        <a:t>شماره سفارش</a:t>
                      </a:r>
                    </a:p>
                  </a:txBody>
                  <a:tcP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hMerge="1">
                  <a:txBody>
                    <a:bodyPr/>
                    <a:lstStyle/>
                    <a:p>
                      <a:pPr rtl="1"/>
                      <a:endParaRPr lang="fa-IR"/>
                    </a:p>
                  </a:txBody>
                  <a:tcPr/>
                </a:tc>
                <a:tc hMerge="1">
                  <a:txBody>
                    <a:bodyPr/>
                    <a:lstStyle/>
                    <a:p>
                      <a:pPr rtl="1"/>
                      <a:endParaRPr lang="fa-IR"/>
                    </a:p>
                  </a:txBody>
                  <a:tcPr/>
                </a:tc>
                <a:tc gridSpan="3">
                  <a:txBody>
                    <a:bodyPr/>
                    <a:lstStyle>
                      <a:lvl1pPr algn="r" rtl="1">
                        <a:spcBef>
                          <a:spcPct val="20000"/>
                        </a:spcBef>
                        <a:buClr>
                          <a:schemeClr val="accent2"/>
                        </a:buClr>
                        <a:buFont typeface="Wingdings" panose="05000000000000000000" pitchFamily="2" charset="2"/>
                        <a:tabLst>
                          <a:tab pos="2987675" algn="l"/>
                        </a:tabLst>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tabLst>
                          <a:tab pos="2987675" algn="l"/>
                        </a:tabLst>
                        <a:defRPr sz="2400">
                          <a:solidFill>
                            <a:schemeClr val="tx1"/>
                          </a:solidFill>
                          <a:latin typeface="Times New Roman" panose="02020603050405020304" pitchFamily="18" charset="0"/>
                          <a:cs typeface="B Nazanin" panose="00000400000000000000" pitchFamily="2" charset="-78"/>
                        </a:defRPr>
                      </a:lvl2pPr>
                      <a:lvl3pPr algn="r" rtl="1">
                        <a:spcBef>
                          <a:spcPct val="20000"/>
                        </a:spcBef>
                        <a:buClr>
                          <a:schemeClr val="accent2"/>
                        </a:buClr>
                        <a:buSzPct val="65000"/>
                        <a:buFont typeface="Wingdings" panose="05000000000000000000" pitchFamily="2" charset="2"/>
                        <a:tabLst>
                          <a:tab pos="2987675" algn="l"/>
                        </a:tabLst>
                        <a:defRPr sz="2000">
                          <a:solidFill>
                            <a:schemeClr val="tx1"/>
                          </a:solidFill>
                          <a:latin typeface="Times New Roman" panose="02020603050405020304" pitchFamily="18" charset="0"/>
                          <a:cs typeface="B Nazanin" panose="00000400000000000000" pitchFamily="2" charset="-78"/>
                        </a:defRPr>
                      </a:lvl3pPr>
                      <a:lvl4pPr algn="r" rtl="1">
                        <a:spcBef>
                          <a:spcPct val="20000"/>
                        </a:spcBef>
                        <a:buClr>
                          <a:schemeClr val="accent2"/>
                        </a:buClr>
                        <a:buSzPct val="85000"/>
                        <a:buFont typeface="Wingdings" panose="05000000000000000000" pitchFamily="2" charset="2"/>
                        <a:tabLst>
                          <a:tab pos="2987675" algn="l"/>
                        </a:tabLst>
                        <a:defRPr>
                          <a:solidFill>
                            <a:schemeClr val="tx1"/>
                          </a:solidFill>
                          <a:latin typeface="Times New Roman" panose="02020603050405020304" pitchFamily="18" charset="0"/>
                          <a:cs typeface="B Nazanin" panose="00000400000000000000" pitchFamily="2" charset="-78"/>
                        </a:defRPr>
                      </a:lvl4pPr>
                      <a:lvl5pPr algn="r" rtl="1">
                        <a:spcBef>
                          <a:spcPct val="20000"/>
                        </a:spcBef>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5pPr>
                      <a:lvl6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6pPr>
                      <a:lvl7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7pPr>
                      <a:lvl8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8pPr>
                      <a:lvl9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9pPr>
                    </a:lstStyle>
                    <a:p>
                      <a:pPr marL="0" marR="0" lvl="0" indent="0" algn="justLow" defTabSz="914400" rtl="1" eaLnBrk="1" fontAlgn="base" latinLnBrk="0" hangingPunct="1">
                        <a:lnSpc>
                          <a:spcPct val="100000"/>
                        </a:lnSpc>
                        <a:spcBef>
                          <a:spcPct val="0"/>
                        </a:spcBef>
                        <a:spcAft>
                          <a:spcPct val="0"/>
                        </a:spcAft>
                        <a:buClr>
                          <a:schemeClr val="accent2"/>
                        </a:buClr>
                        <a:buSzTx/>
                        <a:buFont typeface="Wingdings" panose="05000000000000000000" pitchFamily="2" charset="2"/>
                        <a:buNone/>
                        <a:tabLst>
                          <a:tab pos="2987675" algn="l"/>
                        </a:tabLst>
                      </a:pPr>
                      <a:r>
                        <a:rPr kumimoji="0" lang="fa-IR" sz="1400" b="1" i="0" u="none" strike="noStrike" cap="none" normalizeH="0" baseline="0" smtClean="0">
                          <a:ln>
                            <a:noFill/>
                          </a:ln>
                          <a:solidFill>
                            <a:srgbClr val="000066"/>
                          </a:solidFill>
                          <a:effectLst/>
                          <a:latin typeface="Times New Roman" panose="02020603050405020304" pitchFamily="18" charset="0"/>
                          <a:cs typeface="Times New Roman" panose="02020603050405020304" pitchFamily="18" charset="0"/>
                        </a:rPr>
                        <a:t>تاریخ سفارش :</a:t>
                      </a: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val="10001"/>
                  </a:ext>
                </a:extLst>
              </a:tr>
              <a:tr h="277813">
                <a:tc gridSpan="3">
                  <a:txBody>
                    <a:bodyPr/>
                    <a:lstStyle>
                      <a:lvl1pPr algn="r" rtl="1">
                        <a:spcBef>
                          <a:spcPct val="20000"/>
                        </a:spcBef>
                        <a:buClr>
                          <a:schemeClr val="accent2"/>
                        </a:buClr>
                        <a:buFont typeface="Wingdings" panose="05000000000000000000" pitchFamily="2" charset="2"/>
                        <a:tabLst>
                          <a:tab pos="2987675" algn="l"/>
                        </a:tabLst>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tabLst>
                          <a:tab pos="2987675" algn="l"/>
                        </a:tabLst>
                        <a:defRPr sz="2400">
                          <a:solidFill>
                            <a:schemeClr val="tx1"/>
                          </a:solidFill>
                          <a:latin typeface="Times New Roman" panose="02020603050405020304" pitchFamily="18" charset="0"/>
                          <a:cs typeface="B Nazanin" panose="00000400000000000000" pitchFamily="2" charset="-78"/>
                        </a:defRPr>
                      </a:lvl2pPr>
                      <a:lvl3pPr algn="r" rtl="1">
                        <a:spcBef>
                          <a:spcPct val="20000"/>
                        </a:spcBef>
                        <a:buClr>
                          <a:schemeClr val="accent2"/>
                        </a:buClr>
                        <a:buSzPct val="65000"/>
                        <a:buFont typeface="Wingdings" panose="05000000000000000000" pitchFamily="2" charset="2"/>
                        <a:tabLst>
                          <a:tab pos="2987675" algn="l"/>
                        </a:tabLst>
                        <a:defRPr sz="2000">
                          <a:solidFill>
                            <a:schemeClr val="tx1"/>
                          </a:solidFill>
                          <a:latin typeface="Times New Roman" panose="02020603050405020304" pitchFamily="18" charset="0"/>
                          <a:cs typeface="B Nazanin" panose="00000400000000000000" pitchFamily="2" charset="-78"/>
                        </a:defRPr>
                      </a:lvl3pPr>
                      <a:lvl4pPr algn="r" rtl="1">
                        <a:spcBef>
                          <a:spcPct val="20000"/>
                        </a:spcBef>
                        <a:buClr>
                          <a:schemeClr val="accent2"/>
                        </a:buClr>
                        <a:buSzPct val="85000"/>
                        <a:buFont typeface="Wingdings" panose="05000000000000000000" pitchFamily="2" charset="2"/>
                        <a:tabLst>
                          <a:tab pos="2987675" algn="l"/>
                        </a:tabLst>
                        <a:defRPr>
                          <a:solidFill>
                            <a:schemeClr val="tx1"/>
                          </a:solidFill>
                          <a:latin typeface="Times New Roman" panose="02020603050405020304" pitchFamily="18" charset="0"/>
                          <a:cs typeface="B Nazanin" panose="00000400000000000000" pitchFamily="2" charset="-78"/>
                        </a:defRPr>
                      </a:lvl4pPr>
                      <a:lvl5pPr algn="r" rtl="1">
                        <a:spcBef>
                          <a:spcPct val="20000"/>
                        </a:spcBef>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5pPr>
                      <a:lvl6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6pPr>
                      <a:lvl7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7pPr>
                      <a:lvl8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8pPr>
                      <a:lvl9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9pPr>
                    </a:lstStyle>
                    <a:p>
                      <a:pPr marL="0" marR="0" lvl="0" indent="0" algn="justLow" defTabSz="914400" rtl="1" eaLnBrk="1" fontAlgn="base" latinLnBrk="0" hangingPunct="1">
                        <a:lnSpc>
                          <a:spcPct val="100000"/>
                        </a:lnSpc>
                        <a:spcBef>
                          <a:spcPct val="0"/>
                        </a:spcBef>
                        <a:spcAft>
                          <a:spcPct val="0"/>
                        </a:spcAft>
                        <a:buClr>
                          <a:schemeClr val="accent2"/>
                        </a:buClr>
                        <a:buSzTx/>
                        <a:buFont typeface="Wingdings" panose="05000000000000000000" pitchFamily="2" charset="2"/>
                        <a:buNone/>
                        <a:tabLst>
                          <a:tab pos="2987675" algn="l"/>
                        </a:tabLst>
                      </a:pPr>
                      <a:r>
                        <a:rPr kumimoji="0" lang="fa-IR" sz="1400" b="1" i="0" u="none" strike="noStrike" cap="none" normalizeH="0" baseline="0" smtClean="0">
                          <a:ln>
                            <a:noFill/>
                          </a:ln>
                          <a:solidFill>
                            <a:srgbClr val="000066"/>
                          </a:solidFill>
                          <a:effectLst/>
                          <a:latin typeface="Times New Roman" panose="02020603050405020304" pitchFamily="18" charset="0"/>
                          <a:cs typeface="Times New Roman" panose="02020603050405020304" pitchFamily="18" charset="0"/>
                        </a:rPr>
                        <a:t>نام محصول :</a:t>
                      </a:r>
                    </a:p>
                  </a:txBody>
                  <a:tcP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hMerge="1">
                  <a:txBody>
                    <a:bodyPr/>
                    <a:lstStyle/>
                    <a:p>
                      <a:pPr rtl="1"/>
                      <a:endParaRPr lang="fa-IR"/>
                    </a:p>
                  </a:txBody>
                  <a:tcPr/>
                </a:tc>
                <a:tc hMerge="1">
                  <a:txBody>
                    <a:bodyPr/>
                    <a:lstStyle/>
                    <a:p>
                      <a:pPr rtl="1"/>
                      <a:endParaRPr lang="fa-IR"/>
                    </a:p>
                  </a:txBody>
                  <a:tcPr/>
                </a:tc>
                <a:tc gridSpan="3">
                  <a:txBody>
                    <a:bodyPr/>
                    <a:lstStyle>
                      <a:lvl1pPr algn="r" rtl="1">
                        <a:spcBef>
                          <a:spcPct val="20000"/>
                        </a:spcBef>
                        <a:buClr>
                          <a:schemeClr val="accent2"/>
                        </a:buClr>
                        <a:buFont typeface="Wingdings" panose="05000000000000000000" pitchFamily="2" charset="2"/>
                        <a:tabLst>
                          <a:tab pos="2987675" algn="l"/>
                        </a:tabLst>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tabLst>
                          <a:tab pos="2987675" algn="l"/>
                        </a:tabLst>
                        <a:defRPr sz="2400">
                          <a:solidFill>
                            <a:schemeClr val="tx1"/>
                          </a:solidFill>
                          <a:latin typeface="Times New Roman" panose="02020603050405020304" pitchFamily="18" charset="0"/>
                          <a:cs typeface="B Nazanin" panose="00000400000000000000" pitchFamily="2" charset="-78"/>
                        </a:defRPr>
                      </a:lvl2pPr>
                      <a:lvl3pPr algn="r" rtl="1">
                        <a:spcBef>
                          <a:spcPct val="20000"/>
                        </a:spcBef>
                        <a:buClr>
                          <a:schemeClr val="accent2"/>
                        </a:buClr>
                        <a:buSzPct val="65000"/>
                        <a:buFont typeface="Wingdings" panose="05000000000000000000" pitchFamily="2" charset="2"/>
                        <a:tabLst>
                          <a:tab pos="2987675" algn="l"/>
                        </a:tabLst>
                        <a:defRPr sz="2000">
                          <a:solidFill>
                            <a:schemeClr val="tx1"/>
                          </a:solidFill>
                          <a:latin typeface="Times New Roman" panose="02020603050405020304" pitchFamily="18" charset="0"/>
                          <a:cs typeface="B Nazanin" panose="00000400000000000000" pitchFamily="2" charset="-78"/>
                        </a:defRPr>
                      </a:lvl3pPr>
                      <a:lvl4pPr algn="r" rtl="1">
                        <a:spcBef>
                          <a:spcPct val="20000"/>
                        </a:spcBef>
                        <a:buClr>
                          <a:schemeClr val="accent2"/>
                        </a:buClr>
                        <a:buSzPct val="85000"/>
                        <a:buFont typeface="Wingdings" panose="05000000000000000000" pitchFamily="2" charset="2"/>
                        <a:tabLst>
                          <a:tab pos="2987675" algn="l"/>
                        </a:tabLst>
                        <a:defRPr>
                          <a:solidFill>
                            <a:schemeClr val="tx1"/>
                          </a:solidFill>
                          <a:latin typeface="Times New Roman" panose="02020603050405020304" pitchFamily="18" charset="0"/>
                          <a:cs typeface="B Nazanin" panose="00000400000000000000" pitchFamily="2" charset="-78"/>
                        </a:defRPr>
                      </a:lvl4pPr>
                      <a:lvl5pPr algn="r" rtl="1">
                        <a:spcBef>
                          <a:spcPct val="20000"/>
                        </a:spcBef>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5pPr>
                      <a:lvl6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6pPr>
                      <a:lvl7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7pPr>
                      <a:lvl8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8pPr>
                      <a:lvl9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9pPr>
                    </a:lstStyle>
                    <a:p>
                      <a:pPr marL="0" marR="0" lvl="0" indent="0" algn="justLow" defTabSz="914400" rtl="1" eaLnBrk="1" fontAlgn="base" latinLnBrk="0" hangingPunct="1">
                        <a:lnSpc>
                          <a:spcPct val="100000"/>
                        </a:lnSpc>
                        <a:spcBef>
                          <a:spcPct val="0"/>
                        </a:spcBef>
                        <a:spcAft>
                          <a:spcPct val="0"/>
                        </a:spcAft>
                        <a:buClr>
                          <a:schemeClr val="accent2"/>
                        </a:buClr>
                        <a:buSzTx/>
                        <a:buFont typeface="Wingdings" panose="05000000000000000000" pitchFamily="2" charset="2"/>
                        <a:buNone/>
                        <a:tabLst>
                          <a:tab pos="2987675" algn="l"/>
                        </a:tabLst>
                      </a:pPr>
                      <a:r>
                        <a:rPr kumimoji="0" lang="fa-IR" sz="1400" b="1" i="0" u="none" strike="noStrike" cap="none" normalizeH="0" baseline="0" smtClean="0">
                          <a:ln>
                            <a:noFill/>
                          </a:ln>
                          <a:solidFill>
                            <a:srgbClr val="000066"/>
                          </a:solidFill>
                          <a:effectLst/>
                          <a:latin typeface="Times New Roman" panose="02020603050405020304" pitchFamily="18" charset="0"/>
                          <a:cs typeface="Times New Roman" panose="02020603050405020304" pitchFamily="18" charset="0"/>
                        </a:rPr>
                        <a:t>تاریخ شروع :</a:t>
                      </a: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val="10002"/>
                  </a:ext>
                </a:extLst>
              </a:tr>
              <a:tr h="277813">
                <a:tc gridSpan="3">
                  <a:txBody>
                    <a:bodyPr/>
                    <a:lstStyle>
                      <a:lvl1pPr algn="r" rtl="1">
                        <a:spcBef>
                          <a:spcPct val="20000"/>
                        </a:spcBef>
                        <a:buClr>
                          <a:schemeClr val="accent2"/>
                        </a:buClr>
                        <a:buFont typeface="Wingdings" panose="05000000000000000000" pitchFamily="2" charset="2"/>
                        <a:tabLst>
                          <a:tab pos="2987675" algn="l"/>
                        </a:tabLst>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tabLst>
                          <a:tab pos="2987675" algn="l"/>
                        </a:tabLst>
                        <a:defRPr sz="2400">
                          <a:solidFill>
                            <a:schemeClr val="tx1"/>
                          </a:solidFill>
                          <a:latin typeface="Times New Roman" panose="02020603050405020304" pitchFamily="18" charset="0"/>
                          <a:cs typeface="B Nazanin" panose="00000400000000000000" pitchFamily="2" charset="-78"/>
                        </a:defRPr>
                      </a:lvl2pPr>
                      <a:lvl3pPr algn="r" rtl="1">
                        <a:spcBef>
                          <a:spcPct val="20000"/>
                        </a:spcBef>
                        <a:buClr>
                          <a:schemeClr val="accent2"/>
                        </a:buClr>
                        <a:buSzPct val="65000"/>
                        <a:buFont typeface="Wingdings" panose="05000000000000000000" pitchFamily="2" charset="2"/>
                        <a:tabLst>
                          <a:tab pos="2987675" algn="l"/>
                        </a:tabLst>
                        <a:defRPr sz="2000">
                          <a:solidFill>
                            <a:schemeClr val="tx1"/>
                          </a:solidFill>
                          <a:latin typeface="Times New Roman" panose="02020603050405020304" pitchFamily="18" charset="0"/>
                          <a:cs typeface="B Nazanin" panose="00000400000000000000" pitchFamily="2" charset="-78"/>
                        </a:defRPr>
                      </a:lvl3pPr>
                      <a:lvl4pPr algn="r" rtl="1">
                        <a:spcBef>
                          <a:spcPct val="20000"/>
                        </a:spcBef>
                        <a:buClr>
                          <a:schemeClr val="accent2"/>
                        </a:buClr>
                        <a:buSzPct val="85000"/>
                        <a:buFont typeface="Wingdings" panose="05000000000000000000" pitchFamily="2" charset="2"/>
                        <a:tabLst>
                          <a:tab pos="2987675" algn="l"/>
                        </a:tabLst>
                        <a:defRPr>
                          <a:solidFill>
                            <a:schemeClr val="tx1"/>
                          </a:solidFill>
                          <a:latin typeface="Times New Roman" panose="02020603050405020304" pitchFamily="18" charset="0"/>
                          <a:cs typeface="B Nazanin" panose="00000400000000000000" pitchFamily="2" charset="-78"/>
                        </a:defRPr>
                      </a:lvl4pPr>
                      <a:lvl5pPr algn="r" rtl="1">
                        <a:spcBef>
                          <a:spcPct val="20000"/>
                        </a:spcBef>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5pPr>
                      <a:lvl6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6pPr>
                      <a:lvl7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7pPr>
                      <a:lvl8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8pPr>
                      <a:lvl9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9pPr>
                    </a:lstStyle>
                    <a:p>
                      <a:pPr marL="0" marR="0" lvl="0" indent="0" algn="justLow" defTabSz="914400" rtl="1" eaLnBrk="1" fontAlgn="base" latinLnBrk="0" hangingPunct="1">
                        <a:lnSpc>
                          <a:spcPct val="100000"/>
                        </a:lnSpc>
                        <a:spcBef>
                          <a:spcPct val="0"/>
                        </a:spcBef>
                        <a:spcAft>
                          <a:spcPct val="0"/>
                        </a:spcAft>
                        <a:buClr>
                          <a:schemeClr val="accent2"/>
                        </a:buClr>
                        <a:buSzTx/>
                        <a:buFont typeface="Wingdings" panose="05000000000000000000" pitchFamily="2" charset="2"/>
                        <a:buNone/>
                        <a:tabLst>
                          <a:tab pos="2987675" algn="l"/>
                        </a:tabLst>
                      </a:pPr>
                      <a:r>
                        <a:rPr kumimoji="0" lang="fa-IR" sz="1400" b="1" i="0" u="none" strike="noStrike" cap="none" normalizeH="0" baseline="0" smtClean="0">
                          <a:ln>
                            <a:noFill/>
                          </a:ln>
                          <a:solidFill>
                            <a:srgbClr val="000066"/>
                          </a:solidFill>
                          <a:effectLst/>
                          <a:latin typeface="Times New Roman" panose="02020603050405020304" pitchFamily="18" charset="0"/>
                          <a:cs typeface="Times New Roman" panose="02020603050405020304" pitchFamily="18" charset="0"/>
                        </a:rPr>
                        <a:t>تعداد محصول</a:t>
                      </a:r>
                    </a:p>
                  </a:txBody>
                  <a:tcP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hMerge="1">
                  <a:txBody>
                    <a:bodyPr/>
                    <a:lstStyle/>
                    <a:p>
                      <a:pPr rtl="1"/>
                      <a:endParaRPr lang="fa-IR"/>
                    </a:p>
                  </a:txBody>
                  <a:tcPr/>
                </a:tc>
                <a:tc hMerge="1">
                  <a:txBody>
                    <a:bodyPr/>
                    <a:lstStyle/>
                    <a:p>
                      <a:pPr rtl="1"/>
                      <a:endParaRPr lang="fa-IR"/>
                    </a:p>
                  </a:txBody>
                  <a:tcPr/>
                </a:tc>
                <a:tc gridSpan="3">
                  <a:txBody>
                    <a:bodyPr/>
                    <a:lstStyle>
                      <a:lvl1pPr algn="r" rtl="1">
                        <a:spcBef>
                          <a:spcPct val="20000"/>
                        </a:spcBef>
                        <a:buClr>
                          <a:schemeClr val="accent2"/>
                        </a:buClr>
                        <a:buFont typeface="Wingdings" panose="05000000000000000000" pitchFamily="2" charset="2"/>
                        <a:tabLst>
                          <a:tab pos="2987675" algn="l"/>
                        </a:tabLst>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tabLst>
                          <a:tab pos="2987675" algn="l"/>
                        </a:tabLst>
                        <a:defRPr sz="2400">
                          <a:solidFill>
                            <a:schemeClr val="tx1"/>
                          </a:solidFill>
                          <a:latin typeface="Times New Roman" panose="02020603050405020304" pitchFamily="18" charset="0"/>
                          <a:cs typeface="B Nazanin" panose="00000400000000000000" pitchFamily="2" charset="-78"/>
                        </a:defRPr>
                      </a:lvl2pPr>
                      <a:lvl3pPr algn="r" rtl="1">
                        <a:spcBef>
                          <a:spcPct val="20000"/>
                        </a:spcBef>
                        <a:buClr>
                          <a:schemeClr val="accent2"/>
                        </a:buClr>
                        <a:buSzPct val="65000"/>
                        <a:buFont typeface="Wingdings" panose="05000000000000000000" pitchFamily="2" charset="2"/>
                        <a:tabLst>
                          <a:tab pos="2987675" algn="l"/>
                        </a:tabLst>
                        <a:defRPr sz="2000">
                          <a:solidFill>
                            <a:schemeClr val="tx1"/>
                          </a:solidFill>
                          <a:latin typeface="Times New Roman" panose="02020603050405020304" pitchFamily="18" charset="0"/>
                          <a:cs typeface="B Nazanin" panose="00000400000000000000" pitchFamily="2" charset="-78"/>
                        </a:defRPr>
                      </a:lvl3pPr>
                      <a:lvl4pPr algn="r" rtl="1">
                        <a:spcBef>
                          <a:spcPct val="20000"/>
                        </a:spcBef>
                        <a:buClr>
                          <a:schemeClr val="accent2"/>
                        </a:buClr>
                        <a:buSzPct val="85000"/>
                        <a:buFont typeface="Wingdings" panose="05000000000000000000" pitchFamily="2" charset="2"/>
                        <a:tabLst>
                          <a:tab pos="2987675" algn="l"/>
                        </a:tabLst>
                        <a:defRPr>
                          <a:solidFill>
                            <a:schemeClr val="tx1"/>
                          </a:solidFill>
                          <a:latin typeface="Times New Roman" panose="02020603050405020304" pitchFamily="18" charset="0"/>
                          <a:cs typeface="B Nazanin" panose="00000400000000000000" pitchFamily="2" charset="-78"/>
                        </a:defRPr>
                      </a:lvl4pPr>
                      <a:lvl5pPr algn="r" rtl="1">
                        <a:spcBef>
                          <a:spcPct val="20000"/>
                        </a:spcBef>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5pPr>
                      <a:lvl6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6pPr>
                      <a:lvl7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7pPr>
                      <a:lvl8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8pPr>
                      <a:lvl9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9pPr>
                    </a:lstStyle>
                    <a:p>
                      <a:pPr marL="0" marR="0" lvl="0" indent="0" algn="justLow" defTabSz="914400" rtl="1" eaLnBrk="1" fontAlgn="base" latinLnBrk="0" hangingPunct="1">
                        <a:lnSpc>
                          <a:spcPct val="100000"/>
                        </a:lnSpc>
                        <a:spcBef>
                          <a:spcPct val="0"/>
                        </a:spcBef>
                        <a:spcAft>
                          <a:spcPct val="0"/>
                        </a:spcAft>
                        <a:buClr>
                          <a:schemeClr val="accent2"/>
                        </a:buClr>
                        <a:buSzTx/>
                        <a:buFont typeface="Wingdings" panose="05000000000000000000" pitchFamily="2" charset="2"/>
                        <a:buNone/>
                        <a:tabLst>
                          <a:tab pos="2987675" algn="l"/>
                        </a:tabLst>
                      </a:pPr>
                      <a:r>
                        <a:rPr kumimoji="0" lang="fa-IR" sz="1400" b="1" i="0" u="none" strike="noStrike" cap="none" normalizeH="0" baseline="0" smtClean="0">
                          <a:ln>
                            <a:noFill/>
                          </a:ln>
                          <a:solidFill>
                            <a:srgbClr val="000066"/>
                          </a:solidFill>
                          <a:effectLst/>
                          <a:latin typeface="Times New Roman" panose="02020603050405020304" pitchFamily="18" charset="0"/>
                          <a:cs typeface="Times New Roman" panose="02020603050405020304" pitchFamily="18" charset="0"/>
                        </a:rPr>
                        <a:t>تاریخ تکمیل :</a:t>
                      </a: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val="10003"/>
                  </a:ext>
                </a:extLst>
              </a:tr>
              <a:tr h="401638">
                <a:tc gridSpan="6">
                  <a:txBody>
                    <a:bodyPr/>
                    <a:lstStyle>
                      <a:lvl1pPr algn="r" rtl="1">
                        <a:spcBef>
                          <a:spcPct val="20000"/>
                        </a:spcBef>
                        <a:buClr>
                          <a:schemeClr val="accent2"/>
                        </a:buClr>
                        <a:buFont typeface="Wingdings" panose="05000000000000000000" pitchFamily="2" charset="2"/>
                        <a:tabLst>
                          <a:tab pos="2987675" algn="l"/>
                        </a:tabLst>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tabLst>
                          <a:tab pos="2987675" algn="l"/>
                        </a:tabLst>
                        <a:defRPr sz="2400">
                          <a:solidFill>
                            <a:schemeClr val="tx1"/>
                          </a:solidFill>
                          <a:latin typeface="Times New Roman" panose="02020603050405020304" pitchFamily="18" charset="0"/>
                          <a:cs typeface="B Nazanin" panose="00000400000000000000" pitchFamily="2" charset="-78"/>
                        </a:defRPr>
                      </a:lvl2pPr>
                      <a:lvl3pPr algn="r" rtl="1">
                        <a:spcBef>
                          <a:spcPct val="20000"/>
                        </a:spcBef>
                        <a:buClr>
                          <a:schemeClr val="accent2"/>
                        </a:buClr>
                        <a:buSzPct val="65000"/>
                        <a:buFont typeface="Wingdings" panose="05000000000000000000" pitchFamily="2" charset="2"/>
                        <a:tabLst>
                          <a:tab pos="2987675" algn="l"/>
                        </a:tabLst>
                        <a:defRPr sz="2000">
                          <a:solidFill>
                            <a:schemeClr val="tx1"/>
                          </a:solidFill>
                          <a:latin typeface="Times New Roman" panose="02020603050405020304" pitchFamily="18" charset="0"/>
                          <a:cs typeface="B Nazanin" panose="00000400000000000000" pitchFamily="2" charset="-78"/>
                        </a:defRPr>
                      </a:lvl3pPr>
                      <a:lvl4pPr algn="r" rtl="1">
                        <a:spcBef>
                          <a:spcPct val="20000"/>
                        </a:spcBef>
                        <a:buClr>
                          <a:schemeClr val="accent2"/>
                        </a:buClr>
                        <a:buSzPct val="85000"/>
                        <a:buFont typeface="Wingdings" panose="05000000000000000000" pitchFamily="2" charset="2"/>
                        <a:tabLst>
                          <a:tab pos="2987675" algn="l"/>
                        </a:tabLst>
                        <a:defRPr>
                          <a:solidFill>
                            <a:schemeClr val="tx1"/>
                          </a:solidFill>
                          <a:latin typeface="Times New Roman" panose="02020603050405020304" pitchFamily="18" charset="0"/>
                          <a:cs typeface="B Nazanin" panose="00000400000000000000" pitchFamily="2" charset="-78"/>
                        </a:defRPr>
                      </a:lvl4pPr>
                      <a:lvl5pPr algn="r" rtl="1">
                        <a:spcBef>
                          <a:spcPct val="20000"/>
                        </a:spcBef>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5pPr>
                      <a:lvl6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6pPr>
                      <a:lvl7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7pPr>
                      <a:lvl8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8pPr>
                      <a:lvl9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9pPr>
                    </a:lstStyle>
                    <a:p>
                      <a:pPr marL="0" marR="0" lvl="0" indent="0" algn="ctr" defTabSz="914400" rtl="1" eaLnBrk="1" fontAlgn="base" latinLnBrk="0" hangingPunct="1">
                        <a:lnSpc>
                          <a:spcPct val="100000"/>
                        </a:lnSpc>
                        <a:spcBef>
                          <a:spcPct val="0"/>
                        </a:spcBef>
                        <a:spcAft>
                          <a:spcPct val="0"/>
                        </a:spcAft>
                        <a:buClr>
                          <a:schemeClr val="accent2"/>
                        </a:buClr>
                        <a:buSzTx/>
                        <a:buFont typeface="Wingdings" panose="05000000000000000000" pitchFamily="2" charset="2"/>
                        <a:buNone/>
                        <a:tabLst>
                          <a:tab pos="2987675" algn="l"/>
                        </a:tabLst>
                      </a:pPr>
                      <a:r>
                        <a:rPr kumimoji="0" lang="fa-IR" sz="1400" b="1" i="0" u="none" strike="noStrike" cap="none" normalizeH="0" baseline="0" smtClean="0">
                          <a:ln>
                            <a:noFill/>
                          </a:ln>
                          <a:solidFill>
                            <a:srgbClr val="000066"/>
                          </a:solidFill>
                          <a:effectLst/>
                          <a:latin typeface="Times New Roman" panose="02020603050405020304" pitchFamily="18" charset="0"/>
                          <a:cs typeface="Times New Roman" panose="02020603050405020304" pitchFamily="18" charset="0"/>
                        </a:rPr>
                        <a:t>هزینه مواد مستقیم</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val="10004"/>
                  </a:ext>
                </a:extLst>
              </a:tr>
              <a:tr h="328613">
                <a:tc>
                  <a:txBody>
                    <a:bodyPr/>
                    <a:lstStyle>
                      <a:lvl1pPr algn="r" rtl="1">
                        <a:spcBef>
                          <a:spcPct val="20000"/>
                        </a:spcBef>
                        <a:buClr>
                          <a:schemeClr val="accent2"/>
                        </a:buClr>
                        <a:buFont typeface="Wingdings" panose="05000000000000000000" pitchFamily="2" charset="2"/>
                        <a:tabLst>
                          <a:tab pos="2987675" algn="l"/>
                        </a:tabLst>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tabLst>
                          <a:tab pos="2987675" algn="l"/>
                        </a:tabLst>
                        <a:defRPr sz="2400">
                          <a:solidFill>
                            <a:schemeClr val="tx1"/>
                          </a:solidFill>
                          <a:latin typeface="Times New Roman" panose="02020603050405020304" pitchFamily="18" charset="0"/>
                          <a:cs typeface="B Nazanin" panose="00000400000000000000" pitchFamily="2" charset="-78"/>
                        </a:defRPr>
                      </a:lvl2pPr>
                      <a:lvl3pPr algn="r" rtl="1">
                        <a:spcBef>
                          <a:spcPct val="20000"/>
                        </a:spcBef>
                        <a:buClr>
                          <a:schemeClr val="accent2"/>
                        </a:buClr>
                        <a:buSzPct val="65000"/>
                        <a:buFont typeface="Wingdings" panose="05000000000000000000" pitchFamily="2" charset="2"/>
                        <a:tabLst>
                          <a:tab pos="2987675" algn="l"/>
                        </a:tabLst>
                        <a:defRPr sz="2000">
                          <a:solidFill>
                            <a:schemeClr val="tx1"/>
                          </a:solidFill>
                          <a:latin typeface="Times New Roman" panose="02020603050405020304" pitchFamily="18" charset="0"/>
                          <a:cs typeface="B Nazanin" panose="00000400000000000000" pitchFamily="2" charset="-78"/>
                        </a:defRPr>
                      </a:lvl3pPr>
                      <a:lvl4pPr algn="r" rtl="1">
                        <a:spcBef>
                          <a:spcPct val="20000"/>
                        </a:spcBef>
                        <a:buClr>
                          <a:schemeClr val="accent2"/>
                        </a:buClr>
                        <a:buSzPct val="85000"/>
                        <a:buFont typeface="Wingdings" panose="05000000000000000000" pitchFamily="2" charset="2"/>
                        <a:tabLst>
                          <a:tab pos="2987675" algn="l"/>
                        </a:tabLst>
                        <a:defRPr>
                          <a:solidFill>
                            <a:schemeClr val="tx1"/>
                          </a:solidFill>
                          <a:latin typeface="Times New Roman" panose="02020603050405020304" pitchFamily="18" charset="0"/>
                          <a:cs typeface="B Nazanin" panose="00000400000000000000" pitchFamily="2" charset="-78"/>
                        </a:defRPr>
                      </a:lvl4pPr>
                      <a:lvl5pPr algn="r" rtl="1">
                        <a:spcBef>
                          <a:spcPct val="20000"/>
                        </a:spcBef>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5pPr>
                      <a:lvl6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6pPr>
                      <a:lvl7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7pPr>
                      <a:lvl8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8pPr>
                      <a:lvl9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9pPr>
                    </a:lstStyle>
                    <a:p>
                      <a:pPr marL="0" marR="0" lvl="0" indent="0" algn="ctr" defTabSz="914400" rtl="1" eaLnBrk="1" fontAlgn="base" latinLnBrk="0" hangingPunct="1">
                        <a:lnSpc>
                          <a:spcPct val="100000"/>
                        </a:lnSpc>
                        <a:spcBef>
                          <a:spcPct val="0"/>
                        </a:spcBef>
                        <a:spcAft>
                          <a:spcPct val="0"/>
                        </a:spcAft>
                        <a:buClr>
                          <a:schemeClr val="accent2"/>
                        </a:buClr>
                        <a:buSzTx/>
                        <a:buFont typeface="Wingdings" panose="05000000000000000000" pitchFamily="2" charset="2"/>
                        <a:buNone/>
                        <a:tabLst>
                          <a:tab pos="2987675" algn="l"/>
                        </a:tabLst>
                      </a:pPr>
                      <a:r>
                        <a:rPr kumimoji="0" lang="fa-IR" sz="1400" b="0" i="0" u="none" strike="noStrike" cap="none" normalizeH="0" baseline="0" smtClean="0">
                          <a:ln>
                            <a:noFill/>
                          </a:ln>
                          <a:solidFill>
                            <a:srgbClr val="000066"/>
                          </a:solidFill>
                          <a:effectLst/>
                          <a:latin typeface="Times New Roman" panose="02020603050405020304" pitchFamily="18" charset="0"/>
                          <a:cs typeface="Times New Roman" panose="02020603050405020304" pitchFamily="18" charset="0"/>
                        </a:rPr>
                        <a:t>تاریخ</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lvl1pPr algn="r" rtl="1">
                        <a:spcBef>
                          <a:spcPct val="20000"/>
                        </a:spcBef>
                        <a:buClr>
                          <a:schemeClr val="accent2"/>
                        </a:buClr>
                        <a:buFont typeface="Wingdings" panose="05000000000000000000" pitchFamily="2" charset="2"/>
                        <a:tabLst>
                          <a:tab pos="2987675" algn="l"/>
                        </a:tabLst>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tabLst>
                          <a:tab pos="2987675" algn="l"/>
                        </a:tabLst>
                        <a:defRPr sz="2400">
                          <a:solidFill>
                            <a:schemeClr val="tx1"/>
                          </a:solidFill>
                          <a:latin typeface="Times New Roman" panose="02020603050405020304" pitchFamily="18" charset="0"/>
                          <a:cs typeface="B Nazanin" panose="00000400000000000000" pitchFamily="2" charset="-78"/>
                        </a:defRPr>
                      </a:lvl2pPr>
                      <a:lvl3pPr algn="r" rtl="1">
                        <a:spcBef>
                          <a:spcPct val="20000"/>
                        </a:spcBef>
                        <a:buClr>
                          <a:schemeClr val="accent2"/>
                        </a:buClr>
                        <a:buSzPct val="65000"/>
                        <a:buFont typeface="Wingdings" panose="05000000000000000000" pitchFamily="2" charset="2"/>
                        <a:tabLst>
                          <a:tab pos="2987675" algn="l"/>
                        </a:tabLst>
                        <a:defRPr sz="2000">
                          <a:solidFill>
                            <a:schemeClr val="tx1"/>
                          </a:solidFill>
                          <a:latin typeface="Times New Roman" panose="02020603050405020304" pitchFamily="18" charset="0"/>
                          <a:cs typeface="B Nazanin" panose="00000400000000000000" pitchFamily="2" charset="-78"/>
                        </a:defRPr>
                      </a:lvl3pPr>
                      <a:lvl4pPr algn="r" rtl="1">
                        <a:spcBef>
                          <a:spcPct val="20000"/>
                        </a:spcBef>
                        <a:buClr>
                          <a:schemeClr val="accent2"/>
                        </a:buClr>
                        <a:buSzPct val="85000"/>
                        <a:buFont typeface="Wingdings" panose="05000000000000000000" pitchFamily="2" charset="2"/>
                        <a:tabLst>
                          <a:tab pos="2987675" algn="l"/>
                        </a:tabLst>
                        <a:defRPr>
                          <a:solidFill>
                            <a:schemeClr val="tx1"/>
                          </a:solidFill>
                          <a:latin typeface="Times New Roman" panose="02020603050405020304" pitchFamily="18" charset="0"/>
                          <a:cs typeface="B Nazanin" panose="00000400000000000000" pitchFamily="2" charset="-78"/>
                        </a:defRPr>
                      </a:lvl4pPr>
                      <a:lvl5pPr algn="r" rtl="1">
                        <a:spcBef>
                          <a:spcPct val="20000"/>
                        </a:spcBef>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5pPr>
                      <a:lvl6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6pPr>
                      <a:lvl7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7pPr>
                      <a:lvl8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8pPr>
                      <a:lvl9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9pPr>
                    </a:lstStyle>
                    <a:p>
                      <a:pPr marL="0" marR="0" lvl="0" indent="0" algn="ctr" defTabSz="914400" rtl="1" eaLnBrk="1" fontAlgn="base" latinLnBrk="0" hangingPunct="1">
                        <a:lnSpc>
                          <a:spcPct val="100000"/>
                        </a:lnSpc>
                        <a:spcBef>
                          <a:spcPct val="0"/>
                        </a:spcBef>
                        <a:spcAft>
                          <a:spcPct val="0"/>
                        </a:spcAft>
                        <a:buClr>
                          <a:schemeClr val="accent2"/>
                        </a:buClr>
                        <a:buSzTx/>
                        <a:buFont typeface="Wingdings" panose="05000000000000000000" pitchFamily="2" charset="2"/>
                        <a:buNone/>
                        <a:tabLst>
                          <a:tab pos="2987675" algn="l"/>
                        </a:tabLst>
                      </a:pPr>
                      <a:r>
                        <a:rPr kumimoji="0" lang="fa-IR" sz="1400" b="0" i="0" u="none" strike="noStrike" cap="none" normalizeH="0" baseline="0" smtClean="0">
                          <a:ln>
                            <a:noFill/>
                          </a:ln>
                          <a:solidFill>
                            <a:srgbClr val="000066"/>
                          </a:solidFill>
                          <a:effectLst/>
                          <a:latin typeface="Times New Roman" panose="02020603050405020304" pitchFamily="18" charset="0"/>
                          <a:cs typeface="Times New Roman" panose="02020603050405020304" pitchFamily="18" charset="0"/>
                        </a:rPr>
                        <a:t>شماره درخواست مواد</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gridSpan="2">
                  <a:txBody>
                    <a:bodyPr/>
                    <a:lstStyle>
                      <a:lvl1pPr algn="r" rtl="1">
                        <a:spcBef>
                          <a:spcPct val="20000"/>
                        </a:spcBef>
                        <a:buClr>
                          <a:schemeClr val="accent2"/>
                        </a:buClr>
                        <a:buFont typeface="Wingdings" panose="05000000000000000000" pitchFamily="2" charset="2"/>
                        <a:tabLst>
                          <a:tab pos="2987675" algn="l"/>
                        </a:tabLst>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tabLst>
                          <a:tab pos="2987675" algn="l"/>
                        </a:tabLst>
                        <a:defRPr sz="2400">
                          <a:solidFill>
                            <a:schemeClr val="tx1"/>
                          </a:solidFill>
                          <a:latin typeface="Times New Roman" panose="02020603050405020304" pitchFamily="18" charset="0"/>
                          <a:cs typeface="B Nazanin" panose="00000400000000000000" pitchFamily="2" charset="-78"/>
                        </a:defRPr>
                      </a:lvl2pPr>
                      <a:lvl3pPr algn="r" rtl="1">
                        <a:spcBef>
                          <a:spcPct val="20000"/>
                        </a:spcBef>
                        <a:buClr>
                          <a:schemeClr val="accent2"/>
                        </a:buClr>
                        <a:buSzPct val="65000"/>
                        <a:buFont typeface="Wingdings" panose="05000000000000000000" pitchFamily="2" charset="2"/>
                        <a:tabLst>
                          <a:tab pos="2987675" algn="l"/>
                        </a:tabLst>
                        <a:defRPr sz="2000">
                          <a:solidFill>
                            <a:schemeClr val="tx1"/>
                          </a:solidFill>
                          <a:latin typeface="Times New Roman" panose="02020603050405020304" pitchFamily="18" charset="0"/>
                          <a:cs typeface="B Nazanin" panose="00000400000000000000" pitchFamily="2" charset="-78"/>
                        </a:defRPr>
                      </a:lvl3pPr>
                      <a:lvl4pPr algn="r" rtl="1">
                        <a:spcBef>
                          <a:spcPct val="20000"/>
                        </a:spcBef>
                        <a:buClr>
                          <a:schemeClr val="accent2"/>
                        </a:buClr>
                        <a:buSzPct val="85000"/>
                        <a:buFont typeface="Wingdings" panose="05000000000000000000" pitchFamily="2" charset="2"/>
                        <a:tabLst>
                          <a:tab pos="2987675" algn="l"/>
                        </a:tabLst>
                        <a:defRPr>
                          <a:solidFill>
                            <a:schemeClr val="tx1"/>
                          </a:solidFill>
                          <a:latin typeface="Times New Roman" panose="02020603050405020304" pitchFamily="18" charset="0"/>
                          <a:cs typeface="B Nazanin" panose="00000400000000000000" pitchFamily="2" charset="-78"/>
                        </a:defRPr>
                      </a:lvl4pPr>
                      <a:lvl5pPr algn="r" rtl="1">
                        <a:spcBef>
                          <a:spcPct val="20000"/>
                        </a:spcBef>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5pPr>
                      <a:lvl6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6pPr>
                      <a:lvl7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7pPr>
                      <a:lvl8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8pPr>
                      <a:lvl9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9pPr>
                    </a:lstStyle>
                    <a:p>
                      <a:pPr marL="0" marR="0" lvl="0" indent="0" algn="ctr" defTabSz="914400" rtl="1" eaLnBrk="1" fontAlgn="base" latinLnBrk="0" hangingPunct="1">
                        <a:lnSpc>
                          <a:spcPct val="100000"/>
                        </a:lnSpc>
                        <a:spcBef>
                          <a:spcPct val="0"/>
                        </a:spcBef>
                        <a:spcAft>
                          <a:spcPct val="0"/>
                        </a:spcAft>
                        <a:buClr>
                          <a:schemeClr val="accent2"/>
                        </a:buClr>
                        <a:buSzTx/>
                        <a:buFont typeface="Wingdings" panose="05000000000000000000" pitchFamily="2" charset="2"/>
                        <a:buNone/>
                        <a:tabLst>
                          <a:tab pos="2987675" algn="l"/>
                        </a:tabLst>
                      </a:pPr>
                      <a:r>
                        <a:rPr kumimoji="0" lang="fa-IR" sz="1400" b="0" i="0" u="none" strike="noStrike" cap="none" normalizeH="0" baseline="0" smtClean="0">
                          <a:ln>
                            <a:noFill/>
                          </a:ln>
                          <a:solidFill>
                            <a:srgbClr val="000066"/>
                          </a:solidFill>
                          <a:effectLst/>
                          <a:latin typeface="Times New Roman" panose="02020603050405020304" pitchFamily="18" charset="0"/>
                          <a:cs typeface="Times New Roman" panose="02020603050405020304" pitchFamily="18" charset="0"/>
                        </a:rPr>
                        <a:t>مقدار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hMerge="1">
                  <a:txBody>
                    <a:bodyPr/>
                    <a:lstStyle/>
                    <a:p>
                      <a:pPr rtl="1"/>
                      <a:endParaRPr lang="fa-IR"/>
                    </a:p>
                  </a:txBody>
                  <a:tcPr/>
                </a:tc>
                <a:tc>
                  <a:txBody>
                    <a:bodyPr/>
                    <a:lstStyle>
                      <a:lvl1pPr algn="r" rtl="1">
                        <a:spcBef>
                          <a:spcPct val="20000"/>
                        </a:spcBef>
                        <a:buClr>
                          <a:schemeClr val="accent2"/>
                        </a:buClr>
                        <a:buFont typeface="Wingdings" panose="05000000000000000000" pitchFamily="2" charset="2"/>
                        <a:tabLst>
                          <a:tab pos="2987675" algn="l"/>
                        </a:tabLst>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tabLst>
                          <a:tab pos="2987675" algn="l"/>
                        </a:tabLst>
                        <a:defRPr sz="2400">
                          <a:solidFill>
                            <a:schemeClr val="tx1"/>
                          </a:solidFill>
                          <a:latin typeface="Times New Roman" panose="02020603050405020304" pitchFamily="18" charset="0"/>
                          <a:cs typeface="B Nazanin" panose="00000400000000000000" pitchFamily="2" charset="-78"/>
                        </a:defRPr>
                      </a:lvl2pPr>
                      <a:lvl3pPr algn="r" rtl="1">
                        <a:spcBef>
                          <a:spcPct val="20000"/>
                        </a:spcBef>
                        <a:buClr>
                          <a:schemeClr val="accent2"/>
                        </a:buClr>
                        <a:buSzPct val="65000"/>
                        <a:buFont typeface="Wingdings" panose="05000000000000000000" pitchFamily="2" charset="2"/>
                        <a:tabLst>
                          <a:tab pos="2987675" algn="l"/>
                        </a:tabLst>
                        <a:defRPr sz="2000">
                          <a:solidFill>
                            <a:schemeClr val="tx1"/>
                          </a:solidFill>
                          <a:latin typeface="Times New Roman" panose="02020603050405020304" pitchFamily="18" charset="0"/>
                          <a:cs typeface="B Nazanin" panose="00000400000000000000" pitchFamily="2" charset="-78"/>
                        </a:defRPr>
                      </a:lvl3pPr>
                      <a:lvl4pPr algn="r" rtl="1">
                        <a:spcBef>
                          <a:spcPct val="20000"/>
                        </a:spcBef>
                        <a:buClr>
                          <a:schemeClr val="accent2"/>
                        </a:buClr>
                        <a:buSzPct val="85000"/>
                        <a:buFont typeface="Wingdings" panose="05000000000000000000" pitchFamily="2" charset="2"/>
                        <a:tabLst>
                          <a:tab pos="2987675" algn="l"/>
                        </a:tabLst>
                        <a:defRPr>
                          <a:solidFill>
                            <a:schemeClr val="tx1"/>
                          </a:solidFill>
                          <a:latin typeface="Times New Roman" panose="02020603050405020304" pitchFamily="18" charset="0"/>
                          <a:cs typeface="B Nazanin" panose="00000400000000000000" pitchFamily="2" charset="-78"/>
                        </a:defRPr>
                      </a:lvl4pPr>
                      <a:lvl5pPr algn="r" rtl="1">
                        <a:spcBef>
                          <a:spcPct val="20000"/>
                        </a:spcBef>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5pPr>
                      <a:lvl6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6pPr>
                      <a:lvl7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7pPr>
                      <a:lvl8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8pPr>
                      <a:lvl9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9pPr>
                    </a:lstStyle>
                    <a:p>
                      <a:pPr marL="0" marR="0" lvl="0" indent="0" algn="ctr" defTabSz="914400" rtl="1" eaLnBrk="1" fontAlgn="base" latinLnBrk="0" hangingPunct="1">
                        <a:lnSpc>
                          <a:spcPct val="100000"/>
                        </a:lnSpc>
                        <a:spcBef>
                          <a:spcPct val="0"/>
                        </a:spcBef>
                        <a:spcAft>
                          <a:spcPct val="0"/>
                        </a:spcAft>
                        <a:buClr>
                          <a:schemeClr val="accent2"/>
                        </a:buClr>
                        <a:buSzTx/>
                        <a:buFont typeface="Wingdings" panose="05000000000000000000" pitchFamily="2" charset="2"/>
                        <a:buNone/>
                        <a:tabLst>
                          <a:tab pos="2987675" algn="l"/>
                        </a:tabLst>
                      </a:pPr>
                      <a:r>
                        <a:rPr kumimoji="0" lang="fa-IR" sz="1400" b="0" i="0" u="none" strike="noStrike" cap="none" normalizeH="0" baseline="0" smtClean="0">
                          <a:ln>
                            <a:noFill/>
                          </a:ln>
                          <a:solidFill>
                            <a:srgbClr val="000066"/>
                          </a:solidFill>
                          <a:effectLst/>
                          <a:latin typeface="Times New Roman" panose="02020603050405020304" pitchFamily="18" charset="0"/>
                          <a:cs typeface="Times New Roman" panose="02020603050405020304" pitchFamily="18" charset="0"/>
                        </a:rPr>
                        <a:t>هزینه هر واحد</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lvl1pPr algn="r" rtl="1">
                        <a:spcBef>
                          <a:spcPct val="20000"/>
                        </a:spcBef>
                        <a:buClr>
                          <a:schemeClr val="accent2"/>
                        </a:buClr>
                        <a:buFont typeface="Wingdings" panose="05000000000000000000" pitchFamily="2" charset="2"/>
                        <a:tabLst>
                          <a:tab pos="2987675" algn="l"/>
                        </a:tabLst>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tabLst>
                          <a:tab pos="2987675" algn="l"/>
                        </a:tabLst>
                        <a:defRPr sz="2400">
                          <a:solidFill>
                            <a:schemeClr val="tx1"/>
                          </a:solidFill>
                          <a:latin typeface="Times New Roman" panose="02020603050405020304" pitchFamily="18" charset="0"/>
                          <a:cs typeface="B Nazanin" panose="00000400000000000000" pitchFamily="2" charset="-78"/>
                        </a:defRPr>
                      </a:lvl2pPr>
                      <a:lvl3pPr algn="r" rtl="1">
                        <a:spcBef>
                          <a:spcPct val="20000"/>
                        </a:spcBef>
                        <a:buClr>
                          <a:schemeClr val="accent2"/>
                        </a:buClr>
                        <a:buSzPct val="65000"/>
                        <a:buFont typeface="Wingdings" panose="05000000000000000000" pitchFamily="2" charset="2"/>
                        <a:tabLst>
                          <a:tab pos="2987675" algn="l"/>
                        </a:tabLst>
                        <a:defRPr sz="2000">
                          <a:solidFill>
                            <a:schemeClr val="tx1"/>
                          </a:solidFill>
                          <a:latin typeface="Times New Roman" panose="02020603050405020304" pitchFamily="18" charset="0"/>
                          <a:cs typeface="B Nazanin" panose="00000400000000000000" pitchFamily="2" charset="-78"/>
                        </a:defRPr>
                      </a:lvl3pPr>
                      <a:lvl4pPr algn="r" rtl="1">
                        <a:spcBef>
                          <a:spcPct val="20000"/>
                        </a:spcBef>
                        <a:buClr>
                          <a:schemeClr val="accent2"/>
                        </a:buClr>
                        <a:buSzPct val="85000"/>
                        <a:buFont typeface="Wingdings" panose="05000000000000000000" pitchFamily="2" charset="2"/>
                        <a:tabLst>
                          <a:tab pos="2987675" algn="l"/>
                        </a:tabLst>
                        <a:defRPr>
                          <a:solidFill>
                            <a:schemeClr val="tx1"/>
                          </a:solidFill>
                          <a:latin typeface="Times New Roman" panose="02020603050405020304" pitchFamily="18" charset="0"/>
                          <a:cs typeface="B Nazanin" panose="00000400000000000000" pitchFamily="2" charset="-78"/>
                        </a:defRPr>
                      </a:lvl4pPr>
                      <a:lvl5pPr algn="r" rtl="1">
                        <a:spcBef>
                          <a:spcPct val="20000"/>
                        </a:spcBef>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5pPr>
                      <a:lvl6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6pPr>
                      <a:lvl7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7pPr>
                      <a:lvl8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8pPr>
                      <a:lvl9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9pPr>
                    </a:lstStyle>
                    <a:p>
                      <a:pPr marL="0" marR="0" lvl="0" indent="0" algn="ctr" defTabSz="914400" rtl="1" eaLnBrk="1" fontAlgn="base" latinLnBrk="0" hangingPunct="1">
                        <a:lnSpc>
                          <a:spcPct val="100000"/>
                        </a:lnSpc>
                        <a:spcBef>
                          <a:spcPct val="0"/>
                        </a:spcBef>
                        <a:spcAft>
                          <a:spcPct val="0"/>
                        </a:spcAft>
                        <a:buClr>
                          <a:schemeClr val="accent2"/>
                        </a:buClr>
                        <a:buSzTx/>
                        <a:buFont typeface="Wingdings" panose="05000000000000000000" pitchFamily="2" charset="2"/>
                        <a:buNone/>
                        <a:tabLst>
                          <a:tab pos="2987675" algn="l"/>
                        </a:tabLst>
                      </a:pPr>
                      <a:r>
                        <a:rPr kumimoji="0" lang="fa-IR" sz="1400" b="0" i="0" u="none" strike="noStrike" cap="none" normalizeH="0" baseline="0" smtClean="0">
                          <a:ln>
                            <a:noFill/>
                          </a:ln>
                          <a:solidFill>
                            <a:srgbClr val="000066"/>
                          </a:solidFill>
                          <a:effectLst/>
                          <a:latin typeface="Times New Roman" panose="02020603050405020304" pitchFamily="18" charset="0"/>
                          <a:cs typeface="Times New Roman" panose="02020603050405020304" pitchFamily="18" charset="0"/>
                        </a:rPr>
                        <a:t>مبلغ هزینه مواد مستقیم</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5"/>
                  </a:ext>
                </a:extLst>
              </a:tr>
              <a:tr h="239713">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0" marR="0" lvl="0" indent="0" algn="r" defTabSz="914400" rtl="1"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fa-IR" sz="1400" b="0" i="0" u="none" strike="noStrike" cap="none" normalizeH="0" baseline="0" smtClean="0">
                        <a:ln>
                          <a:noFill/>
                        </a:ln>
                        <a:solidFill>
                          <a:srgbClr val="000066"/>
                        </a:solidFill>
                        <a:effectLst/>
                        <a:latin typeface="Times New Roman" panose="02020603050405020304" pitchFamily="18" charset="0"/>
                        <a:cs typeface="B Nazanin" panose="00000400000000000000" pitchFamily="2"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0" marR="0" lvl="0" indent="0" algn="r" defTabSz="914400" rtl="1"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fa-IR" sz="1400" b="0" i="0" u="none" strike="noStrike" cap="none" normalizeH="0" baseline="0" smtClean="0">
                        <a:ln>
                          <a:noFill/>
                        </a:ln>
                        <a:solidFill>
                          <a:srgbClr val="000066"/>
                        </a:solidFill>
                        <a:effectLst/>
                        <a:latin typeface="Times New Roman" panose="02020603050405020304" pitchFamily="18" charset="0"/>
                        <a:cs typeface="B Nazanin" panose="00000400000000000000" pitchFamily="2"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gridSpan="2">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0" marR="0" lvl="0" indent="0" algn="r" defTabSz="914400" rtl="1"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fa-IR" sz="1400" b="0" i="0" u="none" strike="noStrike" cap="none" normalizeH="0" baseline="0" smtClean="0">
                        <a:ln>
                          <a:noFill/>
                        </a:ln>
                        <a:solidFill>
                          <a:srgbClr val="000066"/>
                        </a:solidFill>
                        <a:effectLst/>
                        <a:latin typeface="Times New Roman" panose="02020603050405020304" pitchFamily="18" charset="0"/>
                        <a:cs typeface="B Nazanin" panose="00000400000000000000" pitchFamily="2"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hMerge="1">
                  <a:txBody>
                    <a:bodyPr/>
                    <a:lstStyle/>
                    <a:p>
                      <a:pPr rtl="1"/>
                      <a:endParaRPr lang="fa-IR"/>
                    </a:p>
                  </a:txBody>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0" marR="0" lvl="0" indent="0" algn="r" defTabSz="914400" rtl="1"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fa-IR" sz="1400" b="0" i="0" u="none" strike="noStrike" cap="none" normalizeH="0" baseline="0" smtClean="0">
                        <a:ln>
                          <a:noFill/>
                        </a:ln>
                        <a:solidFill>
                          <a:srgbClr val="000066"/>
                        </a:solidFill>
                        <a:effectLst/>
                        <a:latin typeface="Times New Roman" panose="02020603050405020304" pitchFamily="18" charset="0"/>
                        <a:cs typeface="B Nazanin" panose="00000400000000000000" pitchFamily="2"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0" marR="0" lvl="0" indent="0" algn="r" defTabSz="914400" rtl="1"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fa-IR" sz="1400" b="0" i="0" u="none" strike="noStrike" cap="none" normalizeH="0" baseline="0" smtClean="0">
                        <a:ln>
                          <a:noFill/>
                        </a:ln>
                        <a:solidFill>
                          <a:srgbClr val="000066"/>
                        </a:solidFill>
                        <a:effectLst/>
                        <a:latin typeface="Times New Roman" panose="02020603050405020304" pitchFamily="18" charset="0"/>
                        <a:cs typeface="B Nazanin" panose="00000400000000000000" pitchFamily="2"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6"/>
                  </a:ext>
                </a:extLst>
              </a:tr>
              <a:tr h="241300">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0" marR="0" lvl="0" indent="0" algn="r" defTabSz="914400" rtl="1"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fa-IR" sz="1400" b="0" i="0" u="none" strike="noStrike" cap="none" normalizeH="0" baseline="0" smtClean="0">
                        <a:ln>
                          <a:noFill/>
                        </a:ln>
                        <a:solidFill>
                          <a:srgbClr val="000066"/>
                        </a:solidFill>
                        <a:effectLst/>
                        <a:latin typeface="Times New Roman" panose="02020603050405020304" pitchFamily="18" charset="0"/>
                        <a:cs typeface="B Nazanin" panose="00000400000000000000" pitchFamily="2"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0" marR="0" lvl="0" indent="0" algn="r" defTabSz="914400" rtl="1"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fa-IR" sz="1400" b="0" i="0" u="none" strike="noStrike" cap="none" normalizeH="0" baseline="0" smtClean="0">
                        <a:ln>
                          <a:noFill/>
                        </a:ln>
                        <a:solidFill>
                          <a:srgbClr val="000066"/>
                        </a:solidFill>
                        <a:effectLst/>
                        <a:latin typeface="Times New Roman" panose="02020603050405020304" pitchFamily="18" charset="0"/>
                        <a:cs typeface="B Nazanin" panose="00000400000000000000" pitchFamily="2"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gridSpan="2">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0" marR="0" lvl="0" indent="0" algn="r" defTabSz="914400" rtl="1"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fa-IR" sz="1400" b="0" i="0" u="none" strike="noStrike" cap="none" normalizeH="0" baseline="0" smtClean="0">
                        <a:ln>
                          <a:noFill/>
                        </a:ln>
                        <a:solidFill>
                          <a:srgbClr val="000066"/>
                        </a:solidFill>
                        <a:effectLst/>
                        <a:latin typeface="Times New Roman" panose="02020603050405020304" pitchFamily="18" charset="0"/>
                        <a:cs typeface="B Nazanin" panose="00000400000000000000" pitchFamily="2"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hMerge="1">
                  <a:txBody>
                    <a:bodyPr/>
                    <a:lstStyle/>
                    <a:p>
                      <a:pPr rtl="1"/>
                      <a:endParaRPr lang="fa-IR"/>
                    </a:p>
                  </a:txBody>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0" marR="0" lvl="0" indent="0" algn="r" defTabSz="914400" rtl="1"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fa-IR" sz="1400" b="0" i="0" u="none" strike="noStrike" cap="none" normalizeH="0" baseline="0" smtClean="0">
                        <a:ln>
                          <a:noFill/>
                        </a:ln>
                        <a:solidFill>
                          <a:srgbClr val="000066"/>
                        </a:solidFill>
                        <a:effectLst/>
                        <a:latin typeface="Times New Roman" panose="02020603050405020304" pitchFamily="18" charset="0"/>
                        <a:cs typeface="B Nazanin" panose="00000400000000000000" pitchFamily="2"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0" marR="0" lvl="0" indent="0" algn="r" defTabSz="914400" rtl="1"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fa-IR" sz="1400" b="0" i="0" u="none" strike="noStrike" cap="none" normalizeH="0" baseline="0" smtClean="0">
                        <a:ln>
                          <a:noFill/>
                        </a:ln>
                        <a:solidFill>
                          <a:srgbClr val="000066"/>
                        </a:solidFill>
                        <a:effectLst/>
                        <a:latin typeface="Times New Roman" panose="02020603050405020304" pitchFamily="18" charset="0"/>
                        <a:cs typeface="B Nazanin" panose="00000400000000000000" pitchFamily="2"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7"/>
                  </a:ext>
                </a:extLst>
              </a:tr>
              <a:tr h="236538">
                <a:tc gridSpan="6">
                  <a:txBody>
                    <a:bodyPr/>
                    <a:lstStyle>
                      <a:lvl1pPr algn="r" rtl="1">
                        <a:spcBef>
                          <a:spcPct val="20000"/>
                        </a:spcBef>
                        <a:buClr>
                          <a:schemeClr val="accent2"/>
                        </a:buClr>
                        <a:buFont typeface="Wingdings" panose="05000000000000000000" pitchFamily="2" charset="2"/>
                        <a:tabLst>
                          <a:tab pos="2987675" algn="l"/>
                        </a:tabLst>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tabLst>
                          <a:tab pos="2987675" algn="l"/>
                        </a:tabLst>
                        <a:defRPr sz="2400">
                          <a:solidFill>
                            <a:schemeClr val="tx1"/>
                          </a:solidFill>
                          <a:latin typeface="Times New Roman" panose="02020603050405020304" pitchFamily="18" charset="0"/>
                          <a:cs typeface="B Nazanin" panose="00000400000000000000" pitchFamily="2" charset="-78"/>
                        </a:defRPr>
                      </a:lvl2pPr>
                      <a:lvl3pPr algn="r" rtl="1">
                        <a:spcBef>
                          <a:spcPct val="20000"/>
                        </a:spcBef>
                        <a:buClr>
                          <a:schemeClr val="accent2"/>
                        </a:buClr>
                        <a:buSzPct val="65000"/>
                        <a:buFont typeface="Wingdings" panose="05000000000000000000" pitchFamily="2" charset="2"/>
                        <a:tabLst>
                          <a:tab pos="2987675" algn="l"/>
                        </a:tabLst>
                        <a:defRPr sz="2000">
                          <a:solidFill>
                            <a:schemeClr val="tx1"/>
                          </a:solidFill>
                          <a:latin typeface="Times New Roman" panose="02020603050405020304" pitchFamily="18" charset="0"/>
                          <a:cs typeface="B Nazanin" panose="00000400000000000000" pitchFamily="2" charset="-78"/>
                        </a:defRPr>
                      </a:lvl3pPr>
                      <a:lvl4pPr algn="r" rtl="1">
                        <a:spcBef>
                          <a:spcPct val="20000"/>
                        </a:spcBef>
                        <a:buClr>
                          <a:schemeClr val="accent2"/>
                        </a:buClr>
                        <a:buSzPct val="85000"/>
                        <a:buFont typeface="Wingdings" panose="05000000000000000000" pitchFamily="2" charset="2"/>
                        <a:tabLst>
                          <a:tab pos="2987675" algn="l"/>
                        </a:tabLst>
                        <a:defRPr>
                          <a:solidFill>
                            <a:schemeClr val="tx1"/>
                          </a:solidFill>
                          <a:latin typeface="Times New Roman" panose="02020603050405020304" pitchFamily="18" charset="0"/>
                          <a:cs typeface="B Nazanin" panose="00000400000000000000" pitchFamily="2" charset="-78"/>
                        </a:defRPr>
                      </a:lvl4pPr>
                      <a:lvl5pPr algn="r" rtl="1">
                        <a:spcBef>
                          <a:spcPct val="20000"/>
                        </a:spcBef>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5pPr>
                      <a:lvl6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6pPr>
                      <a:lvl7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7pPr>
                      <a:lvl8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8pPr>
                      <a:lvl9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9pPr>
                    </a:lstStyle>
                    <a:p>
                      <a:pPr marL="0" marR="0" lvl="0" indent="0" algn="ctr" defTabSz="914400" rtl="1" eaLnBrk="1" fontAlgn="base" latinLnBrk="0" hangingPunct="1">
                        <a:lnSpc>
                          <a:spcPct val="100000"/>
                        </a:lnSpc>
                        <a:spcBef>
                          <a:spcPct val="0"/>
                        </a:spcBef>
                        <a:spcAft>
                          <a:spcPct val="0"/>
                        </a:spcAft>
                        <a:buClr>
                          <a:schemeClr val="accent2"/>
                        </a:buClr>
                        <a:buSzTx/>
                        <a:buFont typeface="Wingdings" panose="05000000000000000000" pitchFamily="2" charset="2"/>
                        <a:buNone/>
                        <a:tabLst>
                          <a:tab pos="2987675" algn="l"/>
                        </a:tabLst>
                      </a:pPr>
                      <a:r>
                        <a:rPr kumimoji="0" lang="fa-IR" sz="1400" b="1" i="0" u="none" strike="noStrike" cap="none" normalizeH="0" baseline="0" smtClean="0">
                          <a:ln>
                            <a:noFill/>
                          </a:ln>
                          <a:solidFill>
                            <a:srgbClr val="000066"/>
                          </a:solidFill>
                          <a:effectLst/>
                          <a:latin typeface="Times New Roman" panose="02020603050405020304" pitchFamily="18" charset="0"/>
                          <a:cs typeface="Times New Roman" panose="02020603050405020304" pitchFamily="18" charset="0"/>
                        </a:rPr>
                        <a:t>هزینه دستمزد مستقیم</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val="10008"/>
                  </a:ext>
                </a:extLst>
              </a:tr>
              <a:tr h="438150">
                <a:tc>
                  <a:txBody>
                    <a:bodyPr/>
                    <a:lstStyle>
                      <a:lvl1pPr algn="r" rtl="1">
                        <a:spcBef>
                          <a:spcPct val="20000"/>
                        </a:spcBef>
                        <a:buClr>
                          <a:schemeClr val="accent2"/>
                        </a:buClr>
                        <a:buFont typeface="Wingdings" panose="05000000000000000000" pitchFamily="2" charset="2"/>
                        <a:tabLst>
                          <a:tab pos="2987675" algn="l"/>
                        </a:tabLst>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tabLst>
                          <a:tab pos="2987675" algn="l"/>
                        </a:tabLst>
                        <a:defRPr sz="2400">
                          <a:solidFill>
                            <a:schemeClr val="tx1"/>
                          </a:solidFill>
                          <a:latin typeface="Times New Roman" panose="02020603050405020304" pitchFamily="18" charset="0"/>
                          <a:cs typeface="B Nazanin" panose="00000400000000000000" pitchFamily="2" charset="-78"/>
                        </a:defRPr>
                      </a:lvl2pPr>
                      <a:lvl3pPr algn="r" rtl="1">
                        <a:spcBef>
                          <a:spcPct val="20000"/>
                        </a:spcBef>
                        <a:buClr>
                          <a:schemeClr val="accent2"/>
                        </a:buClr>
                        <a:buSzPct val="65000"/>
                        <a:buFont typeface="Wingdings" panose="05000000000000000000" pitchFamily="2" charset="2"/>
                        <a:tabLst>
                          <a:tab pos="2987675" algn="l"/>
                        </a:tabLst>
                        <a:defRPr sz="2000">
                          <a:solidFill>
                            <a:schemeClr val="tx1"/>
                          </a:solidFill>
                          <a:latin typeface="Times New Roman" panose="02020603050405020304" pitchFamily="18" charset="0"/>
                          <a:cs typeface="B Nazanin" panose="00000400000000000000" pitchFamily="2" charset="-78"/>
                        </a:defRPr>
                      </a:lvl3pPr>
                      <a:lvl4pPr algn="r" rtl="1">
                        <a:spcBef>
                          <a:spcPct val="20000"/>
                        </a:spcBef>
                        <a:buClr>
                          <a:schemeClr val="accent2"/>
                        </a:buClr>
                        <a:buSzPct val="85000"/>
                        <a:buFont typeface="Wingdings" panose="05000000000000000000" pitchFamily="2" charset="2"/>
                        <a:tabLst>
                          <a:tab pos="2987675" algn="l"/>
                        </a:tabLst>
                        <a:defRPr>
                          <a:solidFill>
                            <a:schemeClr val="tx1"/>
                          </a:solidFill>
                          <a:latin typeface="Times New Roman" panose="02020603050405020304" pitchFamily="18" charset="0"/>
                          <a:cs typeface="B Nazanin" panose="00000400000000000000" pitchFamily="2" charset="-78"/>
                        </a:defRPr>
                      </a:lvl4pPr>
                      <a:lvl5pPr algn="r" rtl="1">
                        <a:spcBef>
                          <a:spcPct val="20000"/>
                        </a:spcBef>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5pPr>
                      <a:lvl6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6pPr>
                      <a:lvl7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7pPr>
                      <a:lvl8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8pPr>
                      <a:lvl9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9pPr>
                    </a:lstStyle>
                    <a:p>
                      <a:pPr marL="0" marR="0" lvl="0" indent="0" algn="ctr" defTabSz="914400" rtl="1" eaLnBrk="1" fontAlgn="base" latinLnBrk="0" hangingPunct="1">
                        <a:lnSpc>
                          <a:spcPct val="100000"/>
                        </a:lnSpc>
                        <a:spcBef>
                          <a:spcPct val="0"/>
                        </a:spcBef>
                        <a:spcAft>
                          <a:spcPct val="0"/>
                        </a:spcAft>
                        <a:buClr>
                          <a:schemeClr val="accent2"/>
                        </a:buClr>
                        <a:buSzTx/>
                        <a:buFont typeface="Wingdings" panose="05000000000000000000" pitchFamily="2" charset="2"/>
                        <a:buNone/>
                        <a:tabLst>
                          <a:tab pos="2987675" algn="l"/>
                        </a:tabLst>
                      </a:pPr>
                      <a:r>
                        <a:rPr kumimoji="0" lang="fa-IR" sz="1400" b="0" i="0" u="none" strike="noStrike" cap="none" normalizeH="0" baseline="0" smtClean="0">
                          <a:ln>
                            <a:noFill/>
                          </a:ln>
                          <a:solidFill>
                            <a:srgbClr val="000066"/>
                          </a:solidFill>
                          <a:effectLst/>
                          <a:latin typeface="Times New Roman" panose="02020603050405020304" pitchFamily="18" charset="0"/>
                          <a:cs typeface="Times New Roman" panose="02020603050405020304" pitchFamily="18" charset="0"/>
                        </a:rPr>
                        <a:t>تاریخ</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lvl1pPr algn="r" rtl="1">
                        <a:spcBef>
                          <a:spcPct val="20000"/>
                        </a:spcBef>
                        <a:buClr>
                          <a:schemeClr val="accent2"/>
                        </a:buClr>
                        <a:buFont typeface="Wingdings" panose="05000000000000000000" pitchFamily="2" charset="2"/>
                        <a:tabLst>
                          <a:tab pos="2987675" algn="l"/>
                        </a:tabLst>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tabLst>
                          <a:tab pos="2987675" algn="l"/>
                        </a:tabLst>
                        <a:defRPr sz="2400">
                          <a:solidFill>
                            <a:schemeClr val="tx1"/>
                          </a:solidFill>
                          <a:latin typeface="Times New Roman" panose="02020603050405020304" pitchFamily="18" charset="0"/>
                          <a:cs typeface="B Nazanin" panose="00000400000000000000" pitchFamily="2" charset="-78"/>
                        </a:defRPr>
                      </a:lvl2pPr>
                      <a:lvl3pPr algn="r" rtl="1">
                        <a:spcBef>
                          <a:spcPct val="20000"/>
                        </a:spcBef>
                        <a:buClr>
                          <a:schemeClr val="accent2"/>
                        </a:buClr>
                        <a:buSzPct val="65000"/>
                        <a:buFont typeface="Wingdings" panose="05000000000000000000" pitchFamily="2" charset="2"/>
                        <a:tabLst>
                          <a:tab pos="2987675" algn="l"/>
                        </a:tabLst>
                        <a:defRPr sz="2000">
                          <a:solidFill>
                            <a:schemeClr val="tx1"/>
                          </a:solidFill>
                          <a:latin typeface="Times New Roman" panose="02020603050405020304" pitchFamily="18" charset="0"/>
                          <a:cs typeface="B Nazanin" panose="00000400000000000000" pitchFamily="2" charset="-78"/>
                        </a:defRPr>
                      </a:lvl3pPr>
                      <a:lvl4pPr algn="r" rtl="1">
                        <a:spcBef>
                          <a:spcPct val="20000"/>
                        </a:spcBef>
                        <a:buClr>
                          <a:schemeClr val="accent2"/>
                        </a:buClr>
                        <a:buSzPct val="85000"/>
                        <a:buFont typeface="Wingdings" panose="05000000000000000000" pitchFamily="2" charset="2"/>
                        <a:tabLst>
                          <a:tab pos="2987675" algn="l"/>
                        </a:tabLst>
                        <a:defRPr>
                          <a:solidFill>
                            <a:schemeClr val="tx1"/>
                          </a:solidFill>
                          <a:latin typeface="Times New Roman" panose="02020603050405020304" pitchFamily="18" charset="0"/>
                          <a:cs typeface="B Nazanin" panose="00000400000000000000" pitchFamily="2" charset="-78"/>
                        </a:defRPr>
                      </a:lvl4pPr>
                      <a:lvl5pPr algn="r" rtl="1">
                        <a:spcBef>
                          <a:spcPct val="20000"/>
                        </a:spcBef>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5pPr>
                      <a:lvl6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6pPr>
                      <a:lvl7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7pPr>
                      <a:lvl8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8pPr>
                      <a:lvl9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9pPr>
                    </a:lstStyle>
                    <a:p>
                      <a:pPr marL="0" marR="0" lvl="0" indent="0" algn="ctr" defTabSz="914400" rtl="1" eaLnBrk="1" fontAlgn="base" latinLnBrk="0" hangingPunct="1">
                        <a:lnSpc>
                          <a:spcPct val="100000"/>
                        </a:lnSpc>
                        <a:spcBef>
                          <a:spcPct val="0"/>
                        </a:spcBef>
                        <a:spcAft>
                          <a:spcPct val="0"/>
                        </a:spcAft>
                        <a:buClr>
                          <a:schemeClr val="accent2"/>
                        </a:buClr>
                        <a:buSzTx/>
                        <a:buFont typeface="Wingdings" panose="05000000000000000000" pitchFamily="2" charset="2"/>
                        <a:buNone/>
                        <a:tabLst>
                          <a:tab pos="2987675" algn="l"/>
                        </a:tabLst>
                      </a:pPr>
                      <a:r>
                        <a:rPr kumimoji="0" lang="fa-IR" sz="1400" b="0" i="0" u="none" strike="noStrike" cap="none" normalizeH="0" baseline="0" smtClean="0">
                          <a:ln>
                            <a:noFill/>
                          </a:ln>
                          <a:solidFill>
                            <a:srgbClr val="000066"/>
                          </a:solidFill>
                          <a:effectLst/>
                          <a:latin typeface="Times New Roman" panose="02020603050405020304" pitchFamily="18" charset="0"/>
                          <a:cs typeface="Times New Roman" panose="02020603050405020304" pitchFamily="18" charset="0"/>
                        </a:rPr>
                        <a:t>شماره کارت اوقات کار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gridSpan="2">
                  <a:txBody>
                    <a:bodyPr/>
                    <a:lstStyle>
                      <a:lvl1pPr algn="r" rtl="1">
                        <a:spcBef>
                          <a:spcPct val="20000"/>
                        </a:spcBef>
                        <a:buClr>
                          <a:schemeClr val="accent2"/>
                        </a:buClr>
                        <a:buFont typeface="Wingdings" panose="05000000000000000000" pitchFamily="2" charset="2"/>
                        <a:tabLst>
                          <a:tab pos="2987675" algn="l"/>
                        </a:tabLst>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tabLst>
                          <a:tab pos="2987675" algn="l"/>
                        </a:tabLst>
                        <a:defRPr sz="2400">
                          <a:solidFill>
                            <a:schemeClr val="tx1"/>
                          </a:solidFill>
                          <a:latin typeface="Times New Roman" panose="02020603050405020304" pitchFamily="18" charset="0"/>
                          <a:cs typeface="B Nazanin" panose="00000400000000000000" pitchFamily="2" charset="-78"/>
                        </a:defRPr>
                      </a:lvl2pPr>
                      <a:lvl3pPr algn="r" rtl="1">
                        <a:spcBef>
                          <a:spcPct val="20000"/>
                        </a:spcBef>
                        <a:buClr>
                          <a:schemeClr val="accent2"/>
                        </a:buClr>
                        <a:buSzPct val="65000"/>
                        <a:buFont typeface="Wingdings" panose="05000000000000000000" pitchFamily="2" charset="2"/>
                        <a:tabLst>
                          <a:tab pos="2987675" algn="l"/>
                        </a:tabLst>
                        <a:defRPr sz="2000">
                          <a:solidFill>
                            <a:schemeClr val="tx1"/>
                          </a:solidFill>
                          <a:latin typeface="Times New Roman" panose="02020603050405020304" pitchFamily="18" charset="0"/>
                          <a:cs typeface="B Nazanin" panose="00000400000000000000" pitchFamily="2" charset="-78"/>
                        </a:defRPr>
                      </a:lvl3pPr>
                      <a:lvl4pPr algn="r" rtl="1">
                        <a:spcBef>
                          <a:spcPct val="20000"/>
                        </a:spcBef>
                        <a:buClr>
                          <a:schemeClr val="accent2"/>
                        </a:buClr>
                        <a:buSzPct val="85000"/>
                        <a:buFont typeface="Wingdings" panose="05000000000000000000" pitchFamily="2" charset="2"/>
                        <a:tabLst>
                          <a:tab pos="2987675" algn="l"/>
                        </a:tabLst>
                        <a:defRPr>
                          <a:solidFill>
                            <a:schemeClr val="tx1"/>
                          </a:solidFill>
                          <a:latin typeface="Times New Roman" panose="02020603050405020304" pitchFamily="18" charset="0"/>
                          <a:cs typeface="B Nazanin" panose="00000400000000000000" pitchFamily="2" charset="-78"/>
                        </a:defRPr>
                      </a:lvl4pPr>
                      <a:lvl5pPr algn="r" rtl="1">
                        <a:spcBef>
                          <a:spcPct val="20000"/>
                        </a:spcBef>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5pPr>
                      <a:lvl6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6pPr>
                      <a:lvl7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7pPr>
                      <a:lvl8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8pPr>
                      <a:lvl9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9pPr>
                    </a:lstStyle>
                    <a:p>
                      <a:pPr marL="0" marR="0" lvl="0" indent="0" algn="ctr" defTabSz="914400" rtl="1" eaLnBrk="1" fontAlgn="base" latinLnBrk="0" hangingPunct="1">
                        <a:lnSpc>
                          <a:spcPct val="100000"/>
                        </a:lnSpc>
                        <a:spcBef>
                          <a:spcPct val="0"/>
                        </a:spcBef>
                        <a:spcAft>
                          <a:spcPct val="0"/>
                        </a:spcAft>
                        <a:buClr>
                          <a:schemeClr val="accent2"/>
                        </a:buClr>
                        <a:buSzTx/>
                        <a:buFont typeface="Wingdings" panose="05000000000000000000" pitchFamily="2" charset="2"/>
                        <a:buNone/>
                        <a:tabLst>
                          <a:tab pos="2987675" algn="l"/>
                        </a:tabLst>
                      </a:pPr>
                      <a:r>
                        <a:rPr kumimoji="0" lang="fa-IR" sz="1400" b="0" i="0" u="none" strike="noStrike" cap="none" normalizeH="0" baseline="0" smtClean="0">
                          <a:ln>
                            <a:noFill/>
                          </a:ln>
                          <a:solidFill>
                            <a:srgbClr val="000066"/>
                          </a:solidFill>
                          <a:effectLst/>
                          <a:latin typeface="Times New Roman" panose="02020603050405020304" pitchFamily="18" charset="0"/>
                          <a:cs typeface="Times New Roman" panose="02020603050405020304" pitchFamily="18" charset="0"/>
                        </a:rPr>
                        <a:t>ساعت کار مستقیم</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hMerge="1">
                  <a:txBody>
                    <a:bodyPr/>
                    <a:lstStyle/>
                    <a:p>
                      <a:pPr rtl="1"/>
                      <a:endParaRPr lang="fa-IR"/>
                    </a:p>
                  </a:txBody>
                  <a:tcPr/>
                </a:tc>
                <a:tc>
                  <a:txBody>
                    <a:bodyPr/>
                    <a:lstStyle>
                      <a:lvl1pPr algn="r" rtl="1">
                        <a:spcBef>
                          <a:spcPct val="20000"/>
                        </a:spcBef>
                        <a:buClr>
                          <a:schemeClr val="accent2"/>
                        </a:buClr>
                        <a:buFont typeface="Wingdings" panose="05000000000000000000" pitchFamily="2" charset="2"/>
                        <a:tabLst>
                          <a:tab pos="2987675" algn="l"/>
                        </a:tabLst>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tabLst>
                          <a:tab pos="2987675" algn="l"/>
                        </a:tabLst>
                        <a:defRPr sz="2400">
                          <a:solidFill>
                            <a:schemeClr val="tx1"/>
                          </a:solidFill>
                          <a:latin typeface="Times New Roman" panose="02020603050405020304" pitchFamily="18" charset="0"/>
                          <a:cs typeface="B Nazanin" panose="00000400000000000000" pitchFamily="2" charset="-78"/>
                        </a:defRPr>
                      </a:lvl2pPr>
                      <a:lvl3pPr algn="r" rtl="1">
                        <a:spcBef>
                          <a:spcPct val="20000"/>
                        </a:spcBef>
                        <a:buClr>
                          <a:schemeClr val="accent2"/>
                        </a:buClr>
                        <a:buSzPct val="65000"/>
                        <a:buFont typeface="Wingdings" panose="05000000000000000000" pitchFamily="2" charset="2"/>
                        <a:tabLst>
                          <a:tab pos="2987675" algn="l"/>
                        </a:tabLst>
                        <a:defRPr sz="2000">
                          <a:solidFill>
                            <a:schemeClr val="tx1"/>
                          </a:solidFill>
                          <a:latin typeface="Times New Roman" panose="02020603050405020304" pitchFamily="18" charset="0"/>
                          <a:cs typeface="B Nazanin" panose="00000400000000000000" pitchFamily="2" charset="-78"/>
                        </a:defRPr>
                      </a:lvl3pPr>
                      <a:lvl4pPr algn="r" rtl="1">
                        <a:spcBef>
                          <a:spcPct val="20000"/>
                        </a:spcBef>
                        <a:buClr>
                          <a:schemeClr val="accent2"/>
                        </a:buClr>
                        <a:buSzPct val="85000"/>
                        <a:buFont typeface="Wingdings" panose="05000000000000000000" pitchFamily="2" charset="2"/>
                        <a:tabLst>
                          <a:tab pos="2987675" algn="l"/>
                        </a:tabLst>
                        <a:defRPr>
                          <a:solidFill>
                            <a:schemeClr val="tx1"/>
                          </a:solidFill>
                          <a:latin typeface="Times New Roman" panose="02020603050405020304" pitchFamily="18" charset="0"/>
                          <a:cs typeface="B Nazanin" panose="00000400000000000000" pitchFamily="2" charset="-78"/>
                        </a:defRPr>
                      </a:lvl4pPr>
                      <a:lvl5pPr algn="r" rtl="1">
                        <a:spcBef>
                          <a:spcPct val="20000"/>
                        </a:spcBef>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5pPr>
                      <a:lvl6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6pPr>
                      <a:lvl7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7pPr>
                      <a:lvl8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8pPr>
                      <a:lvl9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9pPr>
                    </a:lstStyle>
                    <a:p>
                      <a:pPr marL="0" marR="0" lvl="0" indent="0" algn="ctr" defTabSz="914400" rtl="1" eaLnBrk="1" fontAlgn="base" latinLnBrk="0" hangingPunct="1">
                        <a:lnSpc>
                          <a:spcPct val="100000"/>
                        </a:lnSpc>
                        <a:spcBef>
                          <a:spcPct val="0"/>
                        </a:spcBef>
                        <a:spcAft>
                          <a:spcPct val="0"/>
                        </a:spcAft>
                        <a:buClr>
                          <a:schemeClr val="accent2"/>
                        </a:buClr>
                        <a:buSzTx/>
                        <a:buFont typeface="Wingdings" panose="05000000000000000000" pitchFamily="2" charset="2"/>
                        <a:buNone/>
                        <a:tabLst>
                          <a:tab pos="2987675" algn="l"/>
                        </a:tabLst>
                      </a:pPr>
                      <a:r>
                        <a:rPr kumimoji="0" lang="fa-IR" sz="1400" b="0" i="0" u="none" strike="noStrike" cap="none" normalizeH="0" baseline="0" smtClean="0">
                          <a:ln>
                            <a:noFill/>
                          </a:ln>
                          <a:solidFill>
                            <a:srgbClr val="000066"/>
                          </a:solidFill>
                          <a:effectLst/>
                          <a:latin typeface="Times New Roman" panose="02020603050405020304" pitchFamily="18" charset="0"/>
                          <a:cs typeface="Times New Roman" panose="02020603050405020304" pitchFamily="18" charset="0"/>
                        </a:rPr>
                        <a:t>هزینه هر واحد</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lvl1pPr algn="r" rtl="1">
                        <a:spcBef>
                          <a:spcPct val="20000"/>
                        </a:spcBef>
                        <a:buClr>
                          <a:schemeClr val="accent2"/>
                        </a:buClr>
                        <a:buFont typeface="Wingdings" panose="05000000000000000000" pitchFamily="2" charset="2"/>
                        <a:tabLst>
                          <a:tab pos="2987675" algn="l"/>
                        </a:tabLst>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tabLst>
                          <a:tab pos="2987675" algn="l"/>
                        </a:tabLst>
                        <a:defRPr sz="2400">
                          <a:solidFill>
                            <a:schemeClr val="tx1"/>
                          </a:solidFill>
                          <a:latin typeface="Times New Roman" panose="02020603050405020304" pitchFamily="18" charset="0"/>
                          <a:cs typeface="B Nazanin" panose="00000400000000000000" pitchFamily="2" charset="-78"/>
                        </a:defRPr>
                      </a:lvl2pPr>
                      <a:lvl3pPr algn="r" rtl="1">
                        <a:spcBef>
                          <a:spcPct val="20000"/>
                        </a:spcBef>
                        <a:buClr>
                          <a:schemeClr val="accent2"/>
                        </a:buClr>
                        <a:buSzPct val="65000"/>
                        <a:buFont typeface="Wingdings" panose="05000000000000000000" pitchFamily="2" charset="2"/>
                        <a:tabLst>
                          <a:tab pos="2987675" algn="l"/>
                        </a:tabLst>
                        <a:defRPr sz="2000">
                          <a:solidFill>
                            <a:schemeClr val="tx1"/>
                          </a:solidFill>
                          <a:latin typeface="Times New Roman" panose="02020603050405020304" pitchFamily="18" charset="0"/>
                          <a:cs typeface="B Nazanin" panose="00000400000000000000" pitchFamily="2" charset="-78"/>
                        </a:defRPr>
                      </a:lvl3pPr>
                      <a:lvl4pPr algn="r" rtl="1">
                        <a:spcBef>
                          <a:spcPct val="20000"/>
                        </a:spcBef>
                        <a:buClr>
                          <a:schemeClr val="accent2"/>
                        </a:buClr>
                        <a:buSzPct val="85000"/>
                        <a:buFont typeface="Wingdings" panose="05000000000000000000" pitchFamily="2" charset="2"/>
                        <a:tabLst>
                          <a:tab pos="2987675" algn="l"/>
                        </a:tabLst>
                        <a:defRPr>
                          <a:solidFill>
                            <a:schemeClr val="tx1"/>
                          </a:solidFill>
                          <a:latin typeface="Times New Roman" panose="02020603050405020304" pitchFamily="18" charset="0"/>
                          <a:cs typeface="B Nazanin" panose="00000400000000000000" pitchFamily="2" charset="-78"/>
                        </a:defRPr>
                      </a:lvl4pPr>
                      <a:lvl5pPr algn="r" rtl="1">
                        <a:spcBef>
                          <a:spcPct val="20000"/>
                        </a:spcBef>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5pPr>
                      <a:lvl6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6pPr>
                      <a:lvl7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7pPr>
                      <a:lvl8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8pPr>
                      <a:lvl9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9pPr>
                    </a:lstStyle>
                    <a:p>
                      <a:pPr marL="0" marR="0" lvl="0" indent="0" algn="ctr" defTabSz="914400" rtl="1" eaLnBrk="1" fontAlgn="base" latinLnBrk="0" hangingPunct="1">
                        <a:lnSpc>
                          <a:spcPct val="100000"/>
                        </a:lnSpc>
                        <a:spcBef>
                          <a:spcPct val="0"/>
                        </a:spcBef>
                        <a:spcAft>
                          <a:spcPct val="0"/>
                        </a:spcAft>
                        <a:buClr>
                          <a:schemeClr val="accent2"/>
                        </a:buClr>
                        <a:buSzTx/>
                        <a:buFont typeface="Wingdings" panose="05000000000000000000" pitchFamily="2" charset="2"/>
                        <a:buNone/>
                        <a:tabLst>
                          <a:tab pos="2987675" algn="l"/>
                        </a:tabLst>
                      </a:pPr>
                      <a:r>
                        <a:rPr kumimoji="0" lang="fa-IR" sz="1400" b="0" i="0" u="none" strike="noStrike" cap="none" normalizeH="0" baseline="0" smtClean="0">
                          <a:ln>
                            <a:noFill/>
                          </a:ln>
                          <a:solidFill>
                            <a:srgbClr val="000066"/>
                          </a:solidFill>
                          <a:effectLst/>
                          <a:latin typeface="Times New Roman" panose="02020603050405020304" pitchFamily="18" charset="0"/>
                          <a:cs typeface="Times New Roman" panose="02020603050405020304" pitchFamily="18" charset="0"/>
                        </a:rPr>
                        <a:t>مبلغ هزینه مواد مستقیم</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9"/>
                  </a:ext>
                </a:extLst>
              </a:tr>
              <a:tr h="241300">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0" marR="0" lvl="0" indent="0" algn="r" defTabSz="914400" rtl="1"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fa-IR" sz="1400" b="0" i="0" u="none" strike="noStrike" cap="none" normalizeH="0" baseline="0" smtClean="0">
                        <a:ln>
                          <a:noFill/>
                        </a:ln>
                        <a:solidFill>
                          <a:srgbClr val="000066"/>
                        </a:solidFill>
                        <a:effectLst/>
                        <a:latin typeface="Times New Roman" panose="02020603050405020304" pitchFamily="18" charset="0"/>
                        <a:cs typeface="B Nazanin" panose="00000400000000000000" pitchFamily="2"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0" marR="0" lvl="0" indent="0" algn="r" defTabSz="914400" rtl="1"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fa-IR" sz="1400" b="0" i="0" u="none" strike="noStrike" cap="none" normalizeH="0" baseline="0" smtClean="0">
                        <a:ln>
                          <a:noFill/>
                        </a:ln>
                        <a:solidFill>
                          <a:srgbClr val="000066"/>
                        </a:solidFill>
                        <a:effectLst/>
                        <a:latin typeface="Times New Roman" panose="02020603050405020304" pitchFamily="18" charset="0"/>
                        <a:cs typeface="B Nazanin" panose="00000400000000000000" pitchFamily="2"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gridSpan="2">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0" marR="0" lvl="0" indent="0" algn="r" defTabSz="914400" rtl="1"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fa-IR" sz="1400" b="0" i="0" u="none" strike="noStrike" cap="none" normalizeH="0" baseline="0" smtClean="0">
                        <a:ln>
                          <a:noFill/>
                        </a:ln>
                        <a:solidFill>
                          <a:srgbClr val="000066"/>
                        </a:solidFill>
                        <a:effectLst/>
                        <a:latin typeface="Times New Roman" panose="02020603050405020304" pitchFamily="18" charset="0"/>
                        <a:cs typeface="B Nazanin" panose="00000400000000000000" pitchFamily="2"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hMerge="1">
                  <a:txBody>
                    <a:bodyPr/>
                    <a:lstStyle/>
                    <a:p>
                      <a:pPr rtl="1"/>
                      <a:endParaRPr lang="fa-IR"/>
                    </a:p>
                  </a:txBody>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0" marR="0" lvl="0" indent="0" algn="r" defTabSz="914400" rtl="1"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fa-IR" sz="1400" b="0" i="0" u="none" strike="noStrike" cap="none" normalizeH="0" baseline="0" smtClean="0">
                        <a:ln>
                          <a:noFill/>
                        </a:ln>
                        <a:solidFill>
                          <a:srgbClr val="000066"/>
                        </a:solidFill>
                        <a:effectLst/>
                        <a:latin typeface="Times New Roman" panose="02020603050405020304" pitchFamily="18" charset="0"/>
                        <a:cs typeface="B Nazanin" panose="00000400000000000000" pitchFamily="2"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0" marR="0" lvl="0" indent="0" algn="r" defTabSz="914400" rtl="1"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fa-IR" sz="1400" b="0" i="0" u="none" strike="noStrike" cap="none" normalizeH="0" baseline="0" smtClean="0">
                        <a:ln>
                          <a:noFill/>
                        </a:ln>
                        <a:solidFill>
                          <a:srgbClr val="000066"/>
                        </a:solidFill>
                        <a:effectLst/>
                        <a:latin typeface="Times New Roman" panose="02020603050405020304" pitchFamily="18" charset="0"/>
                        <a:cs typeface="B Nazanin" panose="00000400000000000000" pitchFamily="2"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10"/>
                  </a:ext>
                </a:extLst>
              </a:tr>
              <a:tr h="349250">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0" marR="0" lvl="0" indent="0" algn="r" defTabSz="914400" rtl="1"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fa-IR" sz="1400" b="0" i="0" u="none" strike="noStrike" cap="none" normalizeH="0" baseline="0" smtClean="0">
                        <a:ln>
                          <a:noFill/>
                        </a:ln>
                        <a:solidFill>
                          <a:srgbClr val="000066"/>
                        </a:solidFill>
                        <a:effectLst/>
                        <a:latin typeface="Times New Roman" panose="02020603050405020304" pitchFamily="18" charset="0"/>
                        <a:cs typeface="B Nazanin" panose="00000400000000000000" pitchFamily="2"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0" marR="0" lvl="0" indent="0" algn="r" defTabSz="914400" rtl="1"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fa-IR" sz="1400" b="0" i="0" u="none" strike="noStrike" cap="none" normalizeH="0" baseline="0" smtClean="0">
                        <a:ln>
                          <a:noFill/>
                        </a:ln>
                        <a:solidFill>
                          <a:srgbClr val="000066"/>
                        </a:solidFill>
                        <a:effectLst/>
                        <a:latin typeface="Times New Roman" panose="02020603050405020304" pitchFamily="18" charset="0"/>
                        <a:cs typeface="B Nazanin" panose="00000400000000000000" pitchFamily="2"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gridSpan="2">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0" marR="0" lvl="0" indent="0" algn="r" defTabSz="914400" rtl="1"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fa-IR" sz="1400" b="0" i="0" u="none" strike="noStrike" cap="none" normalizeH="0" baseline="0" smtClean="0">
                        <a:ln>
                          <a:noFill/>
                        </a:ln>
                        <a:solidFill>
                          <a:srgbClr val="000066"/>
                        </a:solidFill>
                        <a:effectLst/>
                        <a:latin typeface="Times New Roman" panose="02020603050405020304" pitchFamily="18" charset="0"/>
                        <a:cs typeface="B Nazanin" panose="00000400000000000000" pitchFamily="2"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hMerge="1">
                  <a:txBody>
                    <a:bodyPr/>
                    <a:lstStyle/>
                    <a:p>
                      <a:pPr rtl="1"/>
                      <a:endParaRPr lang="fa-IR"/>
                    </a:p>
                  </a:txBody>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0" marR="0" lvl="0" indent="0" algn="r" defTabSz="914400" rtl="1"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fa-IR" sz="1400" b="0" i="0" u="none" strike="noStrike" cap="none" normalizeH="0" baseline="0" smtClean="0">
                        <a:ln>
                          <a:noFill/>
                        </a:ln>
                        <a:solidFill>
                          <a:srgbClr val="000066"/>
                        </a:solidFill>
                        <a:effectLst/>
                        <a:latin typeface="Times New Roman" panose="02020603050405020304" pitchFamily="18" charset="0"/>
                        <a:cs typeface="B Nazanin" panose="00000400000000000000" pitchFamily="2"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0" marR="0" lvl="0" indent="0" algn="r" defTabSz="914400" rtl="1"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fa-IR" sz="1400" b="0" i="0" u="none" strike="noStrike" cap="none" normalizeH="0" baseline="0" smtClean="0">
                        <a:ln>
                          <a:noFill/>
                        </a:ln>
                        <a:solidFill>
                          <a:srgbClr val="000066"/>
                        </a:solidFill>
                        <a:effectLst/>
                        <a:latin typeface="Times New Roman" panose="02020603050405020304" pitchFamily="18" charset="0"/>
                        <a:cs typeface="B Nazanin" panose="00000400000000000000" pitchFamily="2"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11"/>
                  </a:ext>
                </a:extLst>
              </a:tr>
              <a:tr h="277813">
                <a:tc gridSpan="6">
                  <a:txBody>
                    <a:bodyPr/>
                    <a:lstStyle>
                      <a:lvl1pPr algn="r" rtl="1">
                        <a:spcBef>
                          <a:spcPct val="20000"/>
                        </a:spcBef>
                        <a:buClr>
                          <a:schemeClr val="accent2"/>
                        </a:buClr>
                        <a:buFont typeface="Wingdings" panose="05000000000000000000" pitchFamily="2" charset="2"/>
                        <a:tabLst>
                          <a:tab pos="2987675" algn="l"/>
                        </a:tabLst>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tabLst>
                          <a:tab pos="2987675" algn="l"/>
                        </a:tabLst>
                        <a:defRPr sz="2400">
                          <a:solidFill>
                            <a:schemeClr val="tx1"/>
                          </a:solidFill>
                          <a:latin typeface="Times New Roman" panose="02020603050405020304" pitchFamily="18" charset="0"/>
                          <a:cs typeface="B Nazanin" panose="00000400000000000000" pitchFamily="2" charset="-78"/>
                        </a:defRPr>
                      </a:lvl2pPr>
                      <a:lvl3pPr algn="r" rtl="1">
                        <a:spcBef>
                          <a:spcPct val="20000"/>
                        </a:spcBef>
                        <a:buClr>
                          <a:schemeClr val="accent2"/>
                        </a:buClr>
                        <a:buSzPct val="65000"/>
                        <a:buFont typeface="Wingdings" panose="05000000000000000000" pitchFamily="2" charset="2"/>
                        <a:tabLst>
                          <a:tab pos="2987675" algn="l"/>
                        </a:tabLst>
                        <a:defRPr sz="2000">
                          <a:solidFill>
                            <a:schemeClr val="tx1"/>
                          </a:solidFill>
                          <a:latin typeface="Times New Roman" panose="02020603050405020304" pitchFamily="18" charset="0"/>
                          <a:cs typeface="B Nazanin" panose="00000400000000000000" pitchFamily="2" charset="-78"/>
                        </a:defRPr>
                      </a:lvl3pPr>
                      <a:lvl4pPr algn="r" rtl="1">
                        <a:spcBef>
                          <a:spcPct val="20000"/>
                        </a:spcBef>
                        <a:buClr>
                          <a:schemeClr val="accent2"/>
                        </a:buClr>
                        <a:buSzPct val="85000"/>
                        <a:buFont typeface="Wingdings" panose="05000000000000000000" pitchFamily="2" charset="2"/>
                        <a:tabLst>
                          <a:tab pos="2987675" algn="l"/>
                        </a:tabLst>
                        <a:defRPr>
                          <a:solidFill>
                            <a:schemeClr val="tx1"/>
                          </a:solidFill>
                          <a:latin typeface="Times New Roman" panose="02020603050405020304" pitchFamily="18" charset="0"/>
                          <a:cs typeface="B Nazanin" panose="00000400000000000000" pitchFamily="2" charset="-78"/>
                        </a:defRPr>
                      </a:lvl4pPr>
                      <a:lvl5pPr algn="r" rtl="1">
                        <a:spcBef>
                          <a:spcPct val="20000"/>
                        </a:spcBef>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5pPr>
                      <a:lvl6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6pPr>
                      <a:lvl7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7pPr>
                      <a:lvl8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8pPr>
                      <a:lvl9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9pPr>
                    </a:lstStyle>
                    <a:p>
                      <a:pPr marL="0" marR="0" lvl="0" indent="0" algn="ctr" defTabSz="914400" rtl="1" eaLnBrk="1" fontAlgn="base" latinLnBrk="0" hangingPunct="1">
                        <a:lnSpc>
                          <a:spcPct val="100000"/>
                        </a:lnSpc>
                        <a:spcBef>
                          <a:spcPct val="0"/>
                        </a:spcBef>
                        <a:spcAft>
                          <a:spcPct val="0"/>
                        </a:spcAft>
                        <a:buClr>
                          <a:schemeClr val="accent2"/>
                        </a:buClr>
                        <a:buSzTx/>
                        <a:buFont typeface="Wingdings" panose="05000000000000000000" pitchFamily="2" charset="2"/>
                        <a:buNone/>
                        <a:tabLst>
                          <a:tab pos="2987675" algn="l"/>
                        </a:tabLst>
                      </a:pPr>
                      <a:r>
                        <a:rPr kumimoji="0" lang="fa-IR" sz="1400" b="1" i="0" u="none" strike="noStrike" cap="none" normalizeH="0" baseline="0" smtClean="0">
                          <a:ln>
                            <a:noFill/>
                          </a:ln>
                          <a:solidFill>
                            <a:srgbClr val="000066"/>
                          </a:solidFill>
                          <a:effectLst/>
                          <a:latin typeface="Times New Roman" panose="02020603050405020304" pitchFamily="18" charset="0"/>
                          <a:cs typeface="Times New Roman" panose="02020603050405020304" pitchFamily="18" charset="0"/>
                        </a:rPr>
                        <a:t>هزینه سربار ساخت</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val="10012"/>
                  </a:ext>
                </a:extLst>
              </a:tr>
              <a:tr h="276225">
                <a:tc>
                  <a:txBody>
                    <a:bodyPr/>
                    <a:lstStyle>
                      <a:lvl1pPr algn="r" rtl="1">
                        <a:spcBef>
                          <a:spcPct val="20000"/>
                        </a:spcBef>
                        <a:buClr>
                          <a:schemeClr val="accent2"/>
                        </a:buClr>
                        <a:buFont typeface="Wingdings" panose="05000000000000000000" pitchFamily="2" charset="2"/>
                        <a:tabLst>
                          <a:tab pos="2987675" algn="l"/>
                        </a:tabLst>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tabLst>
                          <a:tab pos="2987675" algn="l"/>
                        </a:tabLst>
                        <a:defRPr sz="2400">
                          <a:solidFill>
                            <a:schemeClr val="tx1"/>
                          </a:solidFill>
                          <a:latin typeface="Times New Roman" panose="02020603050405020304" pitchFamily="18" charset="0"/>
                          <a:cs typeface="B Nazanin" panose="00000400000000000000" pitchFamily="2" charset="-78"/>
                        </a:defRPr>
                      </a:lvl2pPr>
                      <a:lvl3pPr algn="r" rtl="1">
                        <a:spcBef>
                          <a:spcPct val="20000"/>
                        </a:spcBef>
                        <a:buClr>
                          <a:schemeClr val="accent2"/>
                        </a:buClr>
                        <a:buSzPct val="65000"/>
                        <a:buFont typeface="Wingdings" panose="05000000000000000000" pitchFamily="2" charset="2"/>
                        <a:tabLst>
                          <a:tab pos="2987675" algn="l"/>
                        </a:tabLst>
                        <a:defRPr sz="2000">
                          <a:solidFill>
                            <a:schemeClr val="tx1"/>
                          </a:solidFill>
                          <a:latin typeface="Times New Roman" panose="02020603050405020304" pitchFamily="18" charset="0"/>
                          <a:cs typeface="B Nazanin" panose="00000400000000000000" pitchFamily="2" charset="-78"/>
                        </a:defRPr>
                      </a:lvl3pPr>
                      <a:lvl4pPr algn="r" rtl="1">
                        <a:spcBef>
                          <a:spcPct val="20000"/>
                        </a:spcBef>
                        <a:buClr>
                          <a:schemeClr val="accent2"/>
                        </a:buClr>
                        <a:buSzPct val="85000"/>
                        <a:buFont typeface="Wingdings" panose="05000000000000000000" pitchFamily="2" charset="2"/>
                        <a:tabLst>
                          <a:tab pos="2987675" algn="l"/>
                        </a:tabLst>
                        <a:defRPr>
                          <a:solidFill>
                            <a:schemeClr val="tx1"/>
                          </a:solidFill>
                          <a:latin typeface="Times New Roman" panose="02020603050405020304" pitchFamily="18" charset="0"/>
                          <a:cs typeface="B Nazanin" panose="00000400000000000000" pitchFamily="2" charset="-78"/>
                        </a:defRPr>
                      </a:lvl4pPr>
                      <a:lvl5pPr algn="r" rtl="1">
                        <a:spcBef>
                          <a:spcPct val="20000"/>
                        </a:spcBef>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5pPr>
                      <a:lvl6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6pPr>
                      <a:lvl7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7pPr>
                      <a:lvl8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8pPr>
                      <a:lvl9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9pPr>
                    </a:lstStyle>
                    <a:p>
                      <a:pPr marL="0" marR="0" lvl="0" indent="0" algn="ctr" defTabSz="914400" rtl="1" eaLnBrk="1" fontAlgn="base" latinLnBrk="0" hangingPunct="1">
                        <a:lnSpc>
                          <a:spcPct val="100000"/>
                        </a:lnSpc>
                        <a:spcBef>
                          <a:spcPct val="0"/>
                        </a:spcBef>
                        <a:spcAft>
                          <a:spcPct val="0"/>
                        </a:spcAft>
                        <a:buClr>
                          <a:schemeClr val="accent2"/>
                        </a:buClr>
                        <a:buSzTx/>
                        <a:buFont typeface="Wingdings" panose="05000000000000000000" pitchFamily="2" charset="2"/>
                        <a:buNone/>
                        <a:tabLst>
                          <a:tab pos="2987675" algn="l"/>
                        </a:tabLst>
                      </a:pPr>
                      <a:r>
                        <a:rPr kumimoji="0" lang="fa-IR" sz="1400" b="0" i="0" u="none" strike="noStrike" cap="none" normalizeH="0" baseline="0" smtClean="0">
                          <a:ln>
                            <a:noFill/>
                          </a:ln>
                          <a:solidFill>
                            <a:srgbClr val="000066"/>
                          </a:solidFill>
                          <a:effectLst/>
                          <a:latin typeface="Times New Roman" panose="02020603050405020304" pitchFamily="18" charset="0"/>
                          <a:cs typeface="Times New Roman" panose="02020603050405020304" pitchFamily="18" charset="0"/>
                        </a:rPr>
                        <a:t>تاریخ</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lvl1pPr algn="r" rtl="1">
                        <a:spcBef>
                          <a:spcPct val="20000"/>
                        </a:spcBef>
                        <a:buClr>
                          <a:schemeClr val="accent2"/>
                        </a:buClr>
                        <a:buFont typeface="Wingdings" panose="05000000000000000000" pitchFamily="2" charset="2"/>
                        <a:tabLst>
                          <a:tab pos="2987675" algn="l"/>
                        </a:tabLst>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tabLst>
                          <a:tab pos="2987675" algn="l"/>
                        </a:tabLst>
                        <a:defRPr sz="2400">
                          <a:solidFill>
                            <a:schemeClr val="tx1"/>
                          </a:solidFill>
                          <a:latin typeface="Times New Roman" panose="02020603050405020304" pitchFamily="18" charset="0"/>
                          <a:cs typeface="B Nazanin" panose="00000400000000000000" pitchFamily="2" charset="-78"/>
                        </a:defRPr>
                      </a:lvl2pPr>
                      <a:lvl3pPr algn="r" rtl="1">
                        <a:spcBef>
                          <a:spcPct val="20000"/>
                        </a:spcBef>
                        <a:buClr>
                          <a:schemeClr val="accent2"/>
                        </a:buClr>
                        <a:buSzPct val="65000"/>
                        <a:buFont typeface="Wingdings" panose="05000000000000000000" pitchFamily="2" charset="2"/>
                        <a:tabLst>
                          <a:tab pos="2987675" algn="l"/>
                        </a:tabLst>
                        <a:defRPr sz="2000">
                          <a:solidFill>
                            <a:schemeClr val="tx1"/>
                          </a:solidFill>
                          <a:latin typeface="Times New Roman" panose="02020603050405020304" pitchFamily="18" charset="0"/>
                          <a:cs typeface="B Nazanin" panose="00000400000000000000" pitchFamily="2" charset="-78"/>
                        </a:defRPr>
                      </a:lvl3pPr>
                      <a:lvl4pPr algn="r" rtl="1">
                        <a:spcBef>
                          <a:spcPct val="20000"/>
                        </a:spcBef>
                        <a:buClr>
                          <a:schemeClr val="accent2"/>
                        </a:buClr>
                        <a:buSzPct val="85000"/>
                        <a:buFont typeface="Wingdings" panose="05000000000000000000" pitchFamily="2" charset="2"/>
                        <a:tabLst>
                          <a:tab pos="2987675" algn="l"/>
                        </a:tabLst>
                        <a:defRPr>
                          <a:solidFill>
                            <a:schemeClr val="tx1"/>
                          </a:solidFill>
                          <a:latin typeface="Times New Roman" panose="02020603050405020304" pitchFamily="18" charset="0"/>
                          <a:cs typeface="B Nazanin" panose="00000400000000000000" pitchFamily="2" charset="-78"/>
                        </a:defRPr>
                      </a:lvl4pPr>
                      <a:lvl5pPr algn="r" rtl="1">
                        <a:spcBef>
                          <a:spcPct val="20000"/>
                        </a:spcBef>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5pPr>
                      <a:lvl6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6pPr>
                      <a:lvl7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7pPr>
                      <a:lvl8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8pPr>
                      <a:lvl9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9pPr>
                    </a:lstStyle>
                    <a:p>
                      <a:pPr marL="0" marR="0" lvl="0" indent="0" algn="ctr" defTabSz="914400" rtl="1" eaLnBrk="1" fontAlgn="base" latinLnBrk="0" hangingPunct="1">
                        <a:lnSpc>
                          <a:spcPct val="100000"/>
                        </a:lnSpc>
                        <a:spcBef>
                          <a:spcPct val="0"/>
                        </a:spcBef>
                        <a:spcAft>
                          <a:spcPct val="0"/>
                        </a:spcAft>
                        <a:buClr>
                          <a:schemeClr val="accent2"/>
                        </a:buClr>
                        <a:buSzTx/>
                        <a:buFont typeface="Wingdings" panose="05000000000000000000" pitchFamily="2" charset="2"/>
                        <a:buNone/>
                        <a:tabLst>
                          <a:tab pos="2987675" algn="l"/>
                        </a:tabLst>
                      </a:pPr>
                      <a:r>
                        <a:rPr kumimoji="0" lang="fa-IR" sz="1400" b="0" i="0" u="none" strike="noStrike" cap="none" normalizeH="0" baseline="0" smtClean="0">
                          <a:ln>
                            <a:noFill/>
                          </a:ln>
                          <a:solidFill>
                            <a:srgbClr val="000066"/>
                          </a:solidFill>
                          <a:effectLst/>
                          <a:latin typeface="Times New Roman" panose="02020603050405020304" pitchFamily="18" charset="0"/>
                          <a:cs typeface="Times New Roman" panose="02020603050405020304" pitchFamily="18" charset="0"/>
                        </a:rPr>
                        <a:t>مبنای جذب سربار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gridSpan="2">
                  <a:txBody>
                    <a:bodyPr/>
                    <a:lstStyle>
                      <a:lvl1pPr algn="r" rtl="1">
                        <a:spcBef>
                          <a:spcPct val="20000"/>
                        </a:spcBef>
                        <a:buClr>
                          <a:schemeClr val="accent2"/>
                        </a:buClr>
                        <a:buFont typeface="Wingdings" panose="05000000000000000000" pitchFamily="2" charset="2"/>
                        <a:tabLst>
                          <a:tab pos="2987675" algn="l"/>
                        </a:tabLst>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tabLst>
                          <a:tab pos="2987675" algn="l"/>
                        </a:tabLst>
                        <a:defRPr sz="2400">
                          <a:solidFill>
                            <a:schemeClr val="tx1"/>
                          </a:solidFill>
                          <a:latin typeface="Times New Roman" panose="02020603050405020304" pitchFamily="18" charset="0"/>
                          <a:cs typeface="B Nazanin" panose="00000400000000000000" pitchFamily="2" charset="-78"/>
                        </a:defRPr>
                      </a:lvl2pPr>
                      <a:lvl3pPr algn="r" rtl="1">
                        <a:spcBef>
                          <a:spcPct val="20000"/>
                        </a:spcBef>
                        <a:buClr>
                          <a:schemeClr val="accent2"/>
                        </a:buClr>
                        <a:buSzPct val="65000"/>
                        <a:buFont typeface="Wingdings" panose="05000000000000000000" pitchFamily="2" charset="2"/>
                        <a:tabLst>
                          <a:tab pos="2987675" algn="l"/>
                        </a:tabLst>
                        <a:defRPr sz="2000">
                          <a:solidFill>
                            <a:schemeClr val="tx1"/>
                          </a:solidFill>
                          <a:latin typeface="Times New Roman" panose="02020603050405020304" pitchFamily="18" charset="0"/>
                          <a:cs typeface="B Nazanin" panose="00000400000000000000" pitchFamily="2" charset="-78"/>
                        </a:defRPr>
                      </a:lvl3pPr>
                      <a:lvl4pPr algn="r" rtl="1">
                        <a:spcBef>
                          <a:spcPct val="20000"/>
                        </a:spcBef>
                        <a:buClr>
                          <a:schemeClr val="accent2"/>
                        </a:buClr>
                        <a:buSzPct val="85000"/>
                        <a:buFont typeface="Wingdings" panose="05000000000000000000" pitchFamily="2" charset="2"/>
                        <a:tabLst>
                          <a:tab pos="2987675" algn="l"/>
                        </a:tabLst>
                        <a:defRPr>
                          <a:solidFill>
                            <a:schemeClr val="tx1"/>
                          </a:solidFill>
                          <a:latin typeface="Times New Roman" panose="02020603050405020304" pitchFamily="18" charset="0"/>
                          <a:cs typeface="B Nazanin" panose="00000400000000000000" pitchFamily="2" charset="-78"/>
                        </a:defRPr>
                      </a:lvl4pPr>
                      <a:lvl5pPr algn="r" rtl="1">
                        <a:spcBef>
                          <a:spcPct val="20000"/>
                        </a:spcBef>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5pPr>
                      <a:lvl6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6pPr>
                      <a:lvl7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7pPr>
                      <a:lvl8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8pPr>
                      <a:lvl9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9pPr>
                    </a:lstStyle>
                    <a:p>
                      <a:pPr marL="0" marR="0" lvl="0" indent="0" algn="ctr" defTabSz="914400" rtl="1" eaLnBrk="1" fontAlgn="base" latinLnBrk="0" hangingPunct="1">
                        <a:lnSpc>
                          <a:spcPct val="100000"/>
                        </a:lnSpc>
                        <a:spcBef>
                          <a:spcPct val="0"/>
                        </a:spcBef>
                        <a:spcAft>
                          <a:spcPct val="0"/>
                        </a:spcAft>
                        <a:buClr>
                          <a:schemeClr val="accent2"/>
                        </a:buClr>
                        <a:buSzTx/>
                        <a:buFont typeface="Wingdings" panose="05000000000000000000" pitchFamily="2" charset="2"/>
                        <a:buNone/>
                        <a:tabLst>
                          <a:tab pos="2987675" algn="l"/>
                        </a:tabLst>
                      </a:pPr>
                      <a:r>
                        <a:rPr kumimoji="0" lang="fa-IR" sz="1400" b="0" i="0" u="none" strike="noStrike" cap="none" normalizeH="0" baseline="0" smtClean="0">
                          <a:ln>
                            <a:noFill/>
                          </a:ln>
                          <a:solidFill>
                            <a:srgbClr val="000066"/>
                          </a:solidFill>
                          <a:effectLst/>
                          <a:latin typeface="Times New Roman" panose="02020603050405020304" pitchFamily="18" charset="0"/>
                          <a:cs typeface="Times New Roman" panose="02020603050405020304" pitchFamily="18" charset="0"/>
                        </a:rPr>
                        <a:t>مبنای واقعی</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hMerge="1">
                  <a:txBody>
                    <a:bodyPr/>
                    <a:lstStyle/>
                    <a:p>
                      <a:pPr rtl="1"/>
                      <a:endParaRPr lang="fa-IR"/>
                    </a:p>
                  </a:txBody>
                  <a:tcPr/>
                </a:tc>
                <a:tc>
                  <a:txBody>
                    <a:bodyPr/>
                    <a:lstStyle>
                      <a:lvl1pPr algn="r" rtl="1">
                        <a:spcBef>
                          <a:spcPct val="20000"/>
                        </a:spcBef>
                        <a:buClr>
                          <a:schemeClr val="accent2"/>
                        </a:buClr>
                        <a:buFont typeface="Wingdings" panose="05000000000000000000" pitchFamily="2" charset="2"/>
                        <a:tabLst>
                          <a:tab pos="2987675" algn="l"/>
                        </a:tabLst>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tabLst>
                          <a:tab pos="2987675" algn="l"/>
                        </a:tabLst>
                        <a:defRPr sz="2400">
                          <a:solidFill>
                            <a:schemeClr val="tx1"/>
                          </a:solidFill>
                          <a:latin typeface="Times New Roman" panose="02020603050405020304" pitchFamily="18" charset="0"/>
                          <a:cs typeface="B Nazanin" panose="00000400000000000000" pitchFamily="2" charset="-78"/>
                        </a:defRPr>
                      </a:lvl2pPr>
                      <a:lvl3pPr algn="r" rtl="1">
                        <a:spcBef>
                          <a:spcPct val="20000"/>
                        </a:spcBef>
                        <a:buClr>
                          <a:schemeClr val="accent2"/>
                        </a:buClr>
                        <a:buSzPct val="65000"/>
                        <a:buFont typeface="Wingdings" panose="05000000000000000000" pitchFamily="2" charset="2"/>
                        <a:tabLst>
                          <a:tab pos="2987675" algn="l"/>
                        </a:tabLst>
                        <a:defRPr sz="2000">
                          <a:solidFill>
                            <a:schemeClr val="tx1"/>
                          </a:solidFill>
                          <a:latin typeface="Times New Roman" panose="02020603050405020304" pitchFamily="18" charset="0"/>
                          <a:cs typeface="B Nazanin" panose="00000400000000000000" pitchFamily="2" charset="-78"/>
                        </a:defRPr>
                      </a:lvl3pPr>
                      <a:lvl4pPr algn="r" rtl="1">
                        <a:spcBef>
                          <a:spcPct val="20000"/>
                        </a:spcBef>
                        <a:buClr>
                          <a:schemeClr val="accent2"/>
                        </a:buClr>
                        <a:buSzPct val="85000"/>
                        <a:buFont typeface="Wingdings" panose="05000000000000000000" pitchFamily="2" charset="2"/>
                        <a:tabLst>
                          <a:tab pos="2987675" algn="l"/>
                        </a:tabLst>
                        <a:defRPr>
                          <a:solidFill>
                            <a:schemeClr val="tx1"/>
                          </a:solidFill>
                          <a:latin typeface="Times New Roman" panose="02020603050405020304" pitchFamily="18" charset="0"/>
                          <a:cs typeface="B Nazanin" panose="00000400000000000000" pitchFamily="2" charset="-78"/>
                        </a:defRPr>
                      </a:lvl4pPr>
                      <a:lvl5pPr algn="r" rtl="1">
                        <a:spcBef>
                          <a:spcPct val="20000"/>
                        </a:spcBef>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5pPr>
                      <a:lvl6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6pPr>
                      <a:lvl7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7pPr>
                      <a:lvl8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8pPr>
                      <a:lvl9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9pPr>
                    </a:lstStyle>
                    <a:p>
                      <a:pPr marL="0" marR="0" lvl="0" indent="0" algn="ctr" defTabSz="914400" rtl="1" eaLnBrk="1" fontAlgn="base" latinLnBrk="0" hangingPunct="1">
                        <a:lnSpc>
                          <a:spcPct val="100000"/>
                        </a:lnSpc>
                        <a:spcBef>
                          <a:spcPct val="0"/>
                        </a:spcBef>
                        <a:spcAft>
                          <a:spcPct val="0"/>
                        </a:spcAft>
                        <a:buClr>
                          <a:schemeClr val="accent2"/>
                        </a:buClr>
                        <a:buSzTx/>
                        <a:buFont typeface="Wingdings" panose="05000000000000000000" pitchFamily="2" charset="2"/>
                        <a:buNone/>
                        <a:tabLst>
                          <a:tab pos="2987675" algn="l"/>
                        </a:tabLst>
                      </a:pPr>
                      <a:r>
                        <a:rPr kumimoji="0" lang="fa-IR" sz="1400" b="0" i="0" u="none" strike="noStrike" cap="none" normalizeH="0" baseline="0" smtClean="0">
                          <a:ln>
                            <a:noFill/>
                          </a:ln>
                          <a:solidFill>
                            <a:srgbClr val="000066"/>
                          </a:solidFill>
                          <a:effectLst/>
                          <a:latin typeface="Times New Roman" panose="02020603050405020304" pitchFamily="18" charset="0"/>
                          <a:cs typeface="Times New Roman" panose="02020603050405020304" pitchFamily="18" charset="0"/>
                        </a:rPr>
                        <a:t>نرخ جذب سربار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lvl1pPr algn="r" rtl="1">
                        <a:spcBef>
                          <a:spcPct val="20000"/>
                        </a:spcBef>
                        <a:buClr>
                          <a:schemeClr val="accent2"/>
                        </a:buClr>
                        <a:buFont typeface="Wingdings" panose="05000000000000000000" pitchFamily="2" charset="2"/>
                        <a:tabLst>
                          <a:tab pos="2987675" algn="l"/>
                        </a:tabLst>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tabLst>
                          <a:tab pos="2987675" algn="l"/>
                        </a:tabLst>
                        <a:defRPr sz="2400">
                          <a:solidFill>
                            <a:schemeClr val="tx1"/>
                          </a:solidFill>
                          <a:latin typeface="Times New Roman" panose="02020603050405020304" pitchFamily="18" charset="0"/>
                          <a:cs typeface="B Nazanin" panose="00000400000000000000" pitchFamily="2" charset="-78"/>
                        </a:defRPr>
                      </a:lvl2pPr>
                      <a:lvl3pPr algn="r" rtl="1">
                        <a:spcBef>
                          <a:spcPct val="20000"/>
                        </a:spcBef>
                        <a:buClr>
                          <a:schemeClr val="accent2"/>
                        </a:buClr>
                        <a:buSzPct val="65000"/>
                        <a:buFont typeface="Wingdings" panose="05000000000000000000" pitchFamily="2" charset="2"/>
                        <a:tabLst>
                          <a:tab pos="2987675" algn="l"/>
                        </a:tabLst>
                        <a:defRPr sz="2000">
                          <a:solidFill>
                            <a:schemeClr val="tx1"/>
                          </a:solidFill>
                          <a:latin typeface="Times New Roman" panose="02020603050405020304" pitchFamily="18" charset="0"/>
                          <a:cs typeface="B Nazanin" panose="00000400000000000000" pitchFamily="2" charset="-78"/>
                        </a:defRPr>
                      </a:lvl3pPr>
                      <a:lvl4pPr algn="r" rtl="1">
                        <a:spcBef>
                          <a:spcPct val="20000"/>
                        </a:spcBef>
                        <a:buClr>
                          <a:schemeClr val="accent2"/>
                        </a:buClr>
                        <a:buSzPct val="85000"/>
                        <a:buFont typeface="Wingdings" panose="05000000000000000000" pitchFamily="2" charset="2"/>
                        <a:tabLst>
                          <a:tab pos="2987675" algn="l"/>
                        </a:tabLst>
                        <a:defRPr>
                          <a:solidFill>
                            <a:schemeClr val="tx1"/>
                          </a:solidFill>
                          <a:latin typeface="Times New Roman" panose="02020603050405020304" pitchFamily="18" charset="0"/>
                          <a:cs typeface="B Nazanin" panose="00000400000000000000" pitchFamily="2" charset="-78"/>
                        </a:defRPr>
                      </a:lvl4pPr>
                      <a:lvl5pPr algn="r" rtl="1">
                        <a:spcBef>
                          <a:spcPct val="20000"/>
                        </a:spcBef>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5pPr>
                      <a:lvl6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6pPr>
                      <a:lvl7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7pPr>
                      <a:lvl8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8pPr>
                      <a:lvl9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9pPr>
                    </a:lstStyle>
                    <a:p>
                      <a:pPr marL="0" marR="0" lvl="0" indent="0" algn="ctr" defTabSz="914400" rtl="1" eaLnBrk="1" fontAlgn="base" latinLnBrk="0" hangingPunct="1">
                        <a:lnSpc>
                          <a:spcPct val="100000"/>
                        </a:lnSpc>
                        <a:spcBef>
                          <a:spcPct val="0"/>
                        </a:spcBef>
                        <a:spcAft>
                          <a:spcPct val="0"/>
                        </a:spcAft>
                        <a:buClr>
                          <a:schemeClr val="accent2"/>
                        </a:buClr>
                        <a:buSzTx/>
                        <a:buFont typeface="Wingdings" panose="05000000000000000000" pitchFamily="2" charset="2"/>
                        <a:buNone/>
                        <a:tabLst>
                          <a:tab pos="2987675" algn="l"/>
                        </a:tabLst>
                      </a:pPr>
                      <a:r>
                        <a:rPr kumimoji="0" lang="fa-IR" sz="1400" b="0" i="0" u="none" strike="noStrike" cap="none" normalizeH="0" baseline="0" smtClean="0">
                          <a:ln>
                            <a:noFill/>
                          </a:ln>
                          <a:solidFill>
                            <a:srgbClr val="000066"/>
                          </a:solidFill>
                          <a:effectLst/>
                          <a:latin typeface="Times New Roman" panose="02020603050405020304" pitchFamily="18" charset="0"/>
                          <a:cs typeface="Times New Roman" panose="02020603050405020304" pitchFamily="18" charset="0"/>
                        </a:rPr>
                        <a:t>سربار جذب شده</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13"/>
                  </a:ext>
                </a:extLst>
              </a:tr>
              <a:tr h="239713">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0" marR="0" lvl="0" indent="0" algn="r" defTabSz="914400" rtl="1"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fa-IR" sz="1400" b="0" i="0" u="none" strike="noStrike" cap="none" normalizeH="0" baseline="0" smtClean="0">
                        <a:ln>
                          <a:noFill/>
                        </a:ln>
                        <a:solidFill>
                          <a:srgbClr val="000066"/>
                        </a:solidFill>
                        <a:effectLst/>
                        <a:latin typeface="Times New Roman" panose="02020603050405020304" pitchFamily="18" charset="0"/>
                        <a:cs typeface="B Nazanin" panose="00000400000000000000" pitchFamily="2"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0" marR="0" lvl="0" indent="0" algn="r" defTabSz="914400" rtl="1"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fa-IR" sz="1400" b="0" i="0" u="none" strike="noStrike" cap="none" normalizeH="0" baseline="0" smtClean="0">
                        <a:ln>
                          <a:noFill/>
                        </a:ln>
                        <a:solidFill>
                          <a:srgbClr val="000066"/>
                        </a:solidFill>
                        <a:effectLst/>
                        <a:latin typeface="Times New Roman" panose="02020603050405020304" pitchFamily="18" charset="0"/>
                        <a:cs typeface="B Nazanin" panose="00000400000000000000" pitchFamily="2"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gridSpan="2">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0" marR="0" lvl="0" indent="0" algn="r" defTabSz="914400" rtl="1"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fa-IR" sz="1400" b="0" i="0" u="none" strike="noStrike" cap="none" normalizeH="0" baseline="0" smtClean="0">
                        <a:ln>
                          <a:noFill/>
                        </a:ln>
                        <a:solidFill>
                          <a:srgbClr val="000066"/>
                        </a:solidFill>
                        <a:effectLst/>
                        <a:latin typeface="Times New Roman" panose="02020603050405020304" pitchFamily="18" charset="0"/>
                        <a:cs typeface="B Nazanin" panose="00000400000000000000" pitchFamily="2"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hMerge="1">
                  <a:txBody>
                    <a:bodyPr/>
                    <a:lstStyle/>
                    <a:p>
                      <a:pPr rtl="1"/>
                      <a:endParaRPr lang="fa-IR"/>
                    </a:p>
                  </a:txBody>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0" marR="0" lvl="0" indent="0" algn="r" defTabSz="914400" rtl="1"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fa-IR" sz="1400" b="0" i="0" u="none" strike="noStrike" cap="none" normalizeH="0" baseline="0" smtClean="0">
                        <a:ln>
                          <a:noFill/>
                        </a:ln>
                        <a:solidFill>
                          <a:srgbClr val="000066"/>
                        </a:solidFill>
                        <a:effectLst/>
                        <a:latin typeface="Times New Roman" panose="02020603050405020304" pitchFamily="18" charset="0"/>
                        <a:cs typeface="B Nazanin" panose="00000400000000000000" pitchFamily="2"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0" marR="0" lvl="0" indent="0" algn="r" defTabSz="914400" rtl="1"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fa-IR" sz="1400" b="0" i="0" u="none" strike="noStrike" cap="none" normalizeH="0" baseline="0" smtClean="0">
                        <a:ln>
                          <a:noFill/>
                        </a:ln>
                        <a:solidFill>
                          <a:srgbClr val="000066"/>
                        </a:solidFill>
                        <a:effectLst/>
                        <a:latin typeface="Times New Roman" panose="02020603050405020304" pitchFamily="18" charset="0"/>
                        <a:cs typeface="B Nazanin" panose="00000400000000000000" pitchFamily="2"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14"/>
                  </a:ext>
                </a:extLst>
              </a:tr>
              <a:tr h="263525">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0" marR="0" lvl="0" indent="0" algn="r" defTabSz="914400" rtl="1"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fa-IR" sz="1400" b="0" i="0" u="none" strike="noStrike" cap="none" normalizeH="0" baseline="0" smtClean="0">
                        <a:ln>
                          <a:noFill/>
                        </a:ln>
                        <a:solidFill>
                          <a:srgbClr val="000066"/>
                        </a:solidFill>
                        <a:effectLst/>
                        <a:latin typeface="Times New Roman" panose="02020603050405020304" pitchFamily="18" charset="0"/>
                        <a:cs typeface="B Nazanin" panose="00000400000000000000" pitchFamily="2"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0" marR="0" lvl="0" indent="0" algn="r" defTabSz="914400" rtl="1"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fa-IR" sz="1400" b="0" i="0" u="none" strike="noStrike" cap="none" normalizeH="0" baseline="0" smtClean="0">
                        <a:ln>
                          <a:noFill/>
                        </a:ln>
                        <a:solidFill>
                          <a:srgbClr val="000066"/>
                        </a:solidFill>
                        <a:effectLst/>
                        <a:latin typeface="Times New Roman" panose="02020603050405020304" pitchFamily="18" charset="0"/>
                        <a:cs typeface="B Nazanin" panose="00000400000000000000" pitchFamily="2"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gridSpan="2">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0" marR="0" lvl="0" indent="0" algn="r" defTabSz="914400" rtl="1"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fa-IR" sz="1400" b="0" i="0" u="none" strike="noStrike" cap="none" normalizeH="0" baseline="0" smtClean="0">
                        <a:ln>
                          <a:noFill/>
                        </a:ln>
                        <a:solidFill>
                          <a:srgbClr val="000066"/>
                        </a:solidFill>
                        <a:effectLst/>
                        <a:latin typeface="Times New Roman" panose="02020603050405020304" pitchFamily="18" charset="0"/>
                        <a:cs typeface="B Nazanin" panose="00000400000000000000" pitchFamily="2"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hMerge="1">
                  <a:txBody>
                    <a:bodyPr/>
                    <a:lstStyle/>
                    <a:p>
                      <a:pPr rtl="1"/>
                      <a:endParaRPr lang="fa-IR"/>
                    </a:p>
                  </a:txBody>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0" marR="0" lvl="0" indent="0" algn="r" defTabSz="914400" rtl="1"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fa-IR" sz="1400" b="0" i="0" u="none" strike="noStrike" cap="none" normalizeH="0" baseline="0" smtClean="0">
                        <a:ln>
                          <a:noFill/>
                        </a:ln>
                        <a:solidFill>
                          <a:srgbClr val="000066"/>
                        </a:solidFill>
                        <a:effectLst/>
                        <a:latin typeface="Times New Roman" panose="02020603050405020304" pitchFamily="18" charset="0"/>
                        <a:cs typeface="B Nazanin" panose="00000400000000000000" pitchFamily="2"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0" marR="0" lvl="0" indent="0" algn="r" defTabSz="914400" rtl="1"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fa-IR" sz="1400" b="0" i="0" u="none" strike="noStrike" cap="none" normalizeH="0" baseline="0" smtClean="0">
                        <a:ln>
                          <a:noFill/>
                        </a:ln>
                        <a:solidFill>
                          <a:srgbClr val="000066"/>
                        </a:solidFill>
                        <a:effectLst/>
                        <a:latin typeface="Times New Roman" panose="02020603050405020304" pitchFamily="18" charset="0"/>
                        <a:cs typeface="B Nazanin" panose="00000400000000000000" pitchFamily="2"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15"/>
                  </a:ext>
                </a:extLst>
              </a:tr>
              <a:tr h="277813">
                <a:tc gridSpan="3">
                  <a:txBody>
                    <a:bodyPr/>
                    <a:lstStyle>
                      <a:lvl1pPr algn="r" rtl="1">
                        <a:spcBef>
                          <a:spcPct val="20000"/>
                        </a:spcBef>
                        <a:buClr>
                          <a:schemeClr val="accent2"/>
                        </a:buClr>
                        <a:buFont typeface="Wingdings" panose="05000000000000000000" pitchFamily="2" charset="2"/>
                        <a:tabLst>
                          <a:tab pos="2987675" algn="l"/>
                        </a:tabLst>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tabLst>
                          <a:tab pos="2987675" algn="l"/>
                        </a:tabLst>
                        <a:defRPr sz="2400">
                          <a:solidFill>
                            <a:schemeClr val="tx1"/>
                          </a:solidFill>
                          <a:latin typeface="Times New Roman" panose="02020603050405020304" pitchFamily="18" charset="0"/>
                          <a:cs typeface="B Nazanin" panose="00000400000000000000" pitchFamily="2" charset="-78"/>
                        </a:defRPr>
                      </a:lvl2pPr>
                      <a:lvl3pPr algn="r" rtl="1">
                        <a:spcBef>
                          <a:spcPct val="20000"/>
                        </a:spcBef>
                        <a:buClr>
                          <a:schemeClr val="accent2"/>
                        </a:buClr>
                        <a:buSzPct val="65000"/>
                        <a:buFont typeface="Wingdings" panose="05000000000000000000" pitchFamily="2" charset="2"/>
                        <a:tabLst>
                          <a:tab pos="2987675" algn="l"/>
                        </a:tabLst>
                        <a:defRPr sz="2000">
                          <a:solidFill>
                            <a:schemeClr val="tx1"/>
                          </a:solidFill>
                          <a:latin typeface="Times New Roman" panose="02020603050405020304" pitchFamily="18" charset="0"/>
                          <a:cs typeface="B Nazanin" panose="00000400000000000000" pitchFamily="2" charset="-78"/>
                        </a:defRPr>
                      </a:lvl3pPr>
                      <a:lvl4pPr algn="r" rtl="1">
                        <a:spcBef>
                          <a:spcPct val="20000"/>
                        </a:spcBef>
                        <a:buClr>
                          <a:schemeClr val="accent2"/>
                        </a:buClr>
                        <a:buSzPct val="85000"/>
                        <a:buFont typeface="Wingdings" panose="05000000000000000000" pitchFamily="2" charset="2"/>
                        <a:tabLst>
                          <a:tab pos="2987675" algn="l"/>
                        </a:tabLst>
                        <a:defRPr>
                          <a:solidFill>
                            <a:schemeClr val="tx1"/>
                          </a:solidFill>
                          <a:latin typeface="Times New Roman" panose="02020603050405020304" pitchFamily="18" charset="0"/>
                          <a:cs typeface="B Nazanin" panose="00000400000000000000" pitchFamily="2" charset="-78"/>
                        </a:defRPr>
                      </a:lvl4pPr>
                      <a:lvl5pPr algn="r" rtl="1">
                        <a:spcBef>
                          <a:spcPct val="20000"/>
                        </a:spcBef>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5pPr>
                      <a:lvl6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6pPr>
                      <a:lvl7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7pPr>
                      <a:lvl8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8pPr>
                      <a:lvl9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9pPr>
                    </a:lstStyle>
                    <a:p>
                      <a:pPr marL="0" marR="0" lvl="0" indent="0" algn="justLow" defTabSz="914400" rtl="1" eaLnBrk="1" fontAlgn="base" latinLnBrk="0" hangingPunct="1">
                        <a:lnSpc>
                          <a:spcPct val="100000"/>
                        </a:lnSpc>
                        <a:spcBef>
                          <a:spcPct val="0"/>
                        </a:spcBef>
                        <a:spcAft>
                          <a:spcPct val="0"/>
                        </a:spcAft>
                        <a:buClr>
                          <a:schemeClr val="accent2"/>
                        </a:buClr>
                        <a:buSzTx/>
                        <a:buFont typeface="Wingdings" panose="05000000000000000000" pitchFamily="2" charset="2"/>
                        <a:buNone/>
                        <a:tabLst>
                          <a:tab pos="2987675" algn="l"/>
                        </a:tabLst>
                      </a:pPr>
                      <a:r>
                        <a:rPr kumimoji="0" lang="fa-IR" sz="1400" b="1" i="0" u="none" strike="noStrike" cap="none" normalizeH="0" baseline="0" smtClean="0">
                          <a:ln>
                            <a:noFill/>
                          </a:ln>
                          <a:solidFill>
                            <a:srgbClr val="000066"/>
                          </a:solidFill>
                          <a:effectLst/>
                          <a:latin typeface="Times New Roman" panose="02020603050405020304" pitchFamily="18" charset="0"/>
                          <a:cs typeface="Times New Roman" panose="02020603050405020304" pitchFamily="18" charset="0"/>
                        </a:rPr>
                        <a:t>بهای تمام شده کالای ساخته شده :</a:t>
                      </a:r>
                    </a:p>
                  </a:txBody>
                  <a:tcP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hMerge="1">
                  <a:txBody>
                    <a:bodyPr/>
                    <a:lstStyle/>
                    <a:p>
                      <a:pPr rtl="1"/>
                      <a:endParaRPr lang="fa-IR"/>
                    </a:p>
                  </a:txBody>
                  <a:tcPr/>
                </a:tc>
                <a:tc hMerge="1">
                  <a:txBody>
                    <a:bodyPr/>
                    <a:lstStyle/>
                    <a:p>
                      <a:pPr rtl="1"/>
                      <a:endParaRPr lang="fa-IR"/>
                    </a:p>
                  </a:txBody>
                  <a:tcPr/>
                </a:tc>
                <a:tc gridSpan="3">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0" marR="0" lvl="0" indent="0" algn="r" defTabSz="914400" rtl="1"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fa-IR" sz="1400" b="0" i="0" u="none" strike="noStrike" cap="none" normalizeH="0" baseline="0" smtClean="0">
                        <a:ln>
                          <a:noFill/>
                        </a:ln>
                        <a:solidFill>
                          <a:srgbClr val="000066"/>
                        </a:solidFill>
                        <a:effectLst/>
                        <a:latin typeface="Times New Roman" panose="02020603050405020304" pitchFamily="18" charset="0"/>
                        <a:cs typeface="B Nazanin" panose="00000400000000000000" pitchFamily="2" charset="-78"/>
                      </a:endParaRP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val="10016"/>
                  </a:ext>
                </a:extLst>
              </a:tr>
              <a:tr h="277813">
                <a:tc gridSpan="3">
                  <a:txBody>
                    <a:bodyPr/>
                    <a:lstStyle>
                      <a:lvl1pPr algn="r" rtl="1">
                        <a:spcBef>
                          <a:spcPct val="20000"/>
                        </a:spcBef>
                        <a:buClr>
                          <a:schemeClr val="accent2"/>
                        </a:buClr>
                        <a:buFont typeface="Wingdings" panose="05000000000000000000" pitchFamily="2" charset="2"/>
                        <a:tabLst>
                          <a:tab pos="2987675" algn="l"/>
                        </a:tabLst>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tabLst>
                          <a:tab pos="2987675" algn="l"/>
                        </a:tabLst>
                        <a:defRPr sz="2400">
                          <a:solidFill>
                            <a:schemeClr val="tx1"/>
                          </a:solidFill>
                          <a:latin typeface="Times New Roman" panose="02020603050405020304" pitchFamily="18" charset="0"/>
                          <a:cs typeface="B Nazanin" panose="00000400000000000000" pitchFamily="2" charset="-78"/>
                        </a:defRPr>
                      </a:lvl2pPr>
                      <a:lvl3pPr algn="r" rtl="1">
                        <a:spcBef>
                          <a:spcPct val="20000"/>
                        </a:spcBef>
                        <a:buClr>
                          <a:schemeClr val="accent2"/>
                        </a:buClr>
                        <a:buSzPct val="65000"/>
                        <a:buFont typeface="Wingdings" panose="05000000000000000000" pitchFamily="2" charset="2"/>
                        <a:tabLst>
                          <a:tab pos="2987675" algn="l"/>
                        </a:tabLst>
                        <a:defRPr sz="2000">
                          <a:solidFill>
                            <a:schemeClr val="tx1"/>
                          </a:solidFill>
                          <a:latin typeface="Times New Roman" panose="02020603050405020304" pitchFamily="18" charset="0"/>
                          <a:cs typeface="B Nazanin" panose="00000400000000000000" pitchFamily="2" charset="-78"/>
                        </a:defRPr>
                      </a:lvl3pPr>
                      <a:lvl4pPr algn="r" rtl="1">
                        <a:spcBef>
                          <a:spcPct val="20000"/>
                        </a:spcBef>
                        <a:buClr>
                          <a:schemeClr val="accent2"/>
                        </a:buClr>
                        <a:buSzPct val="85000"/>
                        <a:buFont typeface="Wingdings" panose="05000000000000000000" pitchFamily="2" charset="2"/>
                        <a:tabLst>
                          <a:tab pos="2987675" algn="l"/>
                        </a:tabLst>
                        <a:defRPr>
                          <a:solidFill>
                            <a:schemeClr val="tx1"/>
                          </a:solidFill>
                          <a:latin typeface="Times New Roman" panose="02020603050405020304" pitchFamily="18" charset="0"/>
                          <a:cs typeface="B Nazanin" panose="00000400000000000000" pitchFamily="2" charset="-78"/>
                        </a:defRPr>
                      </a:lvl4pPr>
                      <a:lvl5pPr algn="r" rtl="1">
                        <a:spcBef>
                          <a:spcPct val="20000"/>
                        </a:spcBef>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5pPr>
                      <a:lvl6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6pPr>
                      <a:lvl7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7pPr>
                      <a:lvl8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8pPr>
                      <a:lvl9pPr fontAlgn="base">
                        <a:spcBef>
                          <a:spcPct val="20000"/>
                        </a:spcBef>
                        <a:spcAft>
                          <a:spcPct val="0"/>
                        </a:spcAft>
                        <a:buClr>
                          <a:schemeClr val="accent2"/>
                        </a:buClr>
                        <a:buSzPct val="80000"/>
                        <a:buFont typeface="Wingdings" panose="05000000000000000000" pitchFamily="2" charset="2"/>
                        <a:tabLst>
                          <a:tab pos="2987675" algn="l"/>
                        </a:tabLst>
                        <a:defRPr sz="1600">
                          <a:solidFill>
                            <a:schemeClr val="tx1"/>
                          </a:solidFill>
                          <a:latin typeface="Times New Roman" panose="02020603050405020304" pitchFamily="18" charset="0"/>
                          <a:cs typeface="B Nazanin" panose="00000400000000000000" pitchFamily="2" charset="-78"/>
                        </a:defRPr>
                      </a:lvl9pPr>
                    </a:lstStyle>
                    <a:p>
                      <a:pPr marL="0" marR="0" lvl="0" indent="0" algn="justLow" defTabSz="914400" rtl="1" eaLnBrk="1" fontAlgn="base" latinLnBrk="0" hangingPunct="1">
                        <a:lnSpc>
                          <a:spcPct val="100000"/>
                        </a:lnSpc>
                        <a:spcBef>
                          <a:spcPct val="0"/>
                        </a:spcBef>
                        <a:spcAft>
                          <a:spcPct val="0"/>
                        </a:spcAft>
                        <a:buClr>
                          <a:schemeClr val="accent2"/>
                        </a:buClr>
                        <a:buSzTx/>
                        <a:buFont typeface="Wingdings" panose="05000000000000000000" pitchFamily="2" charset="2"/>
                        <a:buNone/>
                        <a:tabLst>
                          <a:tab pos="2987675" algn="l"/>
                        </a:tabLst>
                      </a:pPr>
                      <a:r>
                        <a:rPr kumimoji="0" lang="fa-IR" sz="1400" b="1" i="0" u="none" strike="noStrike" cap="none" normalizeH="0" baseline="0" smtClean="0">
                          <a:ln>
                            <a:noFill/>
                          </a:ln>
                          <a:solidFill>
                            <a:srgbClr val="000066"/>
                          </a:solidFill>
                          <a:effectLst/>
                          <a:latin typeface="Times New Roman" panose="02020603050405020304" pitchFamily="18" charset="0"/>
                          <a:cs typeface="Times New Roman" panose="02020603050405020304" pitchFamily="18" charset="0"/>
                        </a:rPr>
                        <a:t>بهای تمام شده  هر واحد محصول </a:t>
                      </a:r>
                    </a:p>
                  </a:txBody>
                  <a:tcP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hMerge="1">
                  <a:txBody>
                    <a:bodyPr/>
                    <a:lstStyle/>
                    <a:p>
                      <a:pPr rtl="1"/>
                      <a:endParaRPr lang="fa-IR"/>
                    </a:p>
                  </a:txBody>
                  <a:tcPr/>
                </a:tc>
                <a:tc hMerge="1">
                  <a:txBody>
                    <a:bodyPr/>
                    <a:lstStyle/>
                    <a:p>
                      <a:pPr rtl="1"/>
                      <a:endParaRPr lang="fa-IR"/>
                    </a:p>
                  </a:txBody>
                  <a:tcPr/>
                </a:tc>
                <a:tc gridSpan="3">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0" marR="0" lvl="0" indent="0" algn="r" defTabSz="914400" rtl="1"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fa-IR" sz="1400" b="0" i="0" u="none" strike="noStrike" cap="none" normalizeH="0" baseline="0" smtClean="0">
                        <a:ln>
                          <a:noFill/>
                        </a:ln>
                        <a:solidFill>
                          <a:srgbClr val="000066"/>
                        </a:solidFill>
                        <a:effectLst/>
                        <a:latin typeface="Times New Roman" panose="02020603050405020304" pitchFamily="18" charset="0"/>
                        <a:cs typeface="B Nazanin" panose="00000400000000000000" pitchFamily="2" charset="-78"/>
                      </a:endParaRP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val="10017"/>
                  </a:ext>
                </a:extLst>
              </a:tr>
            </a:tbl>
          </a:graphicData>
        </a:graphic>
      </p:graphicFrame>
      <p:sp>
        <p:nvSpPr>
          <p:cNvPr id="255273" name="Oval 297"/>
          <p:cNvSpPr>
            <a:spLocks noChangeArrowheads="1"/>
          </p:cNvSpPr>
          <p:nvPr/>
        </p:nvSpPr>
        <p:spPr bwMode="auto">
          <a:xfrm>
            <a:off x="1958975" y="2590800"/>
            <a:ext cx="1041400" cy="685800"/>
          </a:xfrm>
          <a:prstGeom prst="ellipse">
            <a:avLst/>
          </a:prstGeom>
          <a:noFill/>
          <a:ln w="38100">
            <a:solidFill>
              <a:srgbClr val="FC0128"/>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55274" name="Line 298"/>
          <p:cNvSpPr>
            <a:spLocks noChangeShapeType="1"/>
          </p:cNvSpPr>
          <p:nvPr/>
        </p:nvSpPr>
        <p:spPr bwMode="auto">
          <a:xfrm>
            <a:off x="2971800" y="5562600"/>
            <a:ext cx="1371600" cy="304800"/>
          </a:xfrm>
          <a:prstGeom prst="line">
            <a:avLst/>
          </a:prstGeom>
          <a:noFill/>
          <a:ln w="38100">
            <a:solidFill>
              <a:srgbClr val="FC012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55275" name="Line 299"/>
          <p:cNvSpPr>
            <a:spLocks noChangeShapeType="1"/>
          </p:cNvSpPr>
          <p:nvPr/>
        </p:nvSpPr>
        <p:spPr bwMode="auto">
          <a:xfrm>
            <a:off x="2971800" y="4343400"/>
            <a:ext cx="1524000" cy="1371600"/>
          </a:xfrm>
          <a:prstGeom prst="line">
            <a:avLst/>
          </a:prstGeom>
          <a:noFill/>
          <a:ln w="38100">
            <a:solidFill>
              <a:srgbClr val="FC012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55276" name="Line 300"/>
          <p:cNvSpPr>
            <a:spLocks noChangeShapeType="1"/>
          </p:cNvSpPr>
          <p:nvPr/>
        </p:nvSpPr>
        <p:spPr bwMode="auto">
          <a:xfrm>
            <a:off x="2971800" y="3048000"/>
            <a:ext cx="1828800" cy="2667000"/>
          </a:xfrm>
          <a:prstGeom prst="line">
            <a:avLst/>
          </a:prstGeom>
          <a:noFill/>
          <a:ln w="38100">
            <a:solidFill>
              <a:srgbClr val="FC012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55277" name="Oval 301"/>
          <p:cNvSpPr>
            <a:spLocks noChangeArrowheads="1"/>
          </p:cNvSpPr>
          <p:nvPr/>
        </p:nvSpPr>
        <p:spPr bwMode="auto">
          <a:xfrm>
            <a:off x="1981200" y="3810000"/>
            <a:ext cx="1041400" cy="762000"/>
          </a:xfrm>
          <a:prstGeom prst="ellipse">
            <a:avLst/>
          </a:prstGeom>
          <a:noFill/>
          <a:ln w="38100">
            <a:solidFill>
              <a:srgbClr val="FC0128"/>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55278" name="Oval 302"/>
          <p:cNvSpPr>
            <a:spLocks noChangeArrowheads="1"/>
          </p:cNvSpPr>
          <p:nvPr/>
        </p:nvSpPr>
        <p:spPr bwMode="auto">
          <a:xfrm>
            <a:off x="1981200" y="5105400"/>
            <a:ext cx="1041400" cy="685800"/>
          </a:xfrm>
          <a:prstGeom prst="ellipse">
            <a:avLst/>
          </a:prstGeom>
          <a:noFill/>
          <a:ln w="38100">
            <a:solidFill>
              <a:srgbClr val="FC0128"/>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55279" name="Oval 303"/>
          <p:cNvSpPr>
            <a:spLocks noChangeArrowheads="1"/>
          </p:cNvSpPr>
          <p:nvPr/>
        </p:nvSpPr>
        <p:spPr bwMode="auto">
          <a:xfrm>
            <a:off x="4343400" y="5715000"/>
            <a:ext cx="914400" cy="457200"/>
          </a:xfrm>
          <a:prstGeom prst="ellipse">
            <a:avLst/>
          </a:prstGeom>
          <a:noFill/>
          <a:ln w="38100">
            <a:solidFill>
              <a:srgbClr val="FC0128"/>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55273"/>
                                        </p:tgtEl>
                                        <p:attrNameLst>
                                          <p:attrName>style.visibility</p:attrName>
                                        </p:attrNameLst>
                                      </p:cBhvr>
                                      <p:to>
                                        <p:strVal val="visible"/>
                                      </p:to>
                                    </p:set>
                                    <p:animEffect transition="in" filter="dissolve">
                                      <p:cBhvr>
                                        <p:cTn id="7" dur="500"/>
                                        <p:tgtEl>
                                          <p:spTgt spid="255273"/>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55277"/>
                                        </p:tgtEl>
                                        <p:attrNameLst>
                                          <p:attrName>style.visibility</p:attrName>
                                        </p:attrNameLst>
                                      </p:cBhvr>
                                      <p:to>
                                        <p:strVal val="visible"/>
                                      </p:to>
                                    </p:set>
                                    <p:animEffect transition="in" filter="dissolve">
                                      <p:cBhvr>
                                        <p:cTn id="11" dur="500"/>
                                        <p:tgtEl>
                                          <p:spTgt spid="255277"/>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55278"/>
                                        </p:tgtEl>
                                        <p:attrNameLst>
                                          <p:attrName>style.visibility</p:attrName>
                                        </p:attrNameLst>
                                      </p:cBhvr>
                                      <p:to>
                                        <p:strVal val="visible"/>
                                      </p:to>
                                    </p:set>
                                    <p:animEffect transition="in" filter="dissolve">
                                      <p:cBhvr>
                                        <p:cTn id="15" dur="500"/>
                                        <p:tgtEl>
                                          <p:spTgt spid="255278"/>
                                        </p:tgtEl>
                                      </p:cBhvr>
                                    </p:animEffect>
                                  </p:childTnLst>
                                </p:cTn>
                              </p:par>
                            </p:childTnLst>
                          </p:cTn>
                        </p:par>
                        <p:par>
                          <p:cTn id="16" fill="hold" nodeType="afterGroup">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255276"/>
                                        </p:tgtEl>
                                        <p:attrNameLst>
                                          <p:attrName>style.visibility</p:attrName>
                                        </p:attrNameLst>
                                      </p:cBhvr>
                                      <p:to>
                                        <p:strVal val="visible"/>
                                      </p:to>
                                    </p:set>
                                    <p:animEffect transition="in" filter="blinds(horizontal)">
                                      <p:cBhvr>
                                        <p:cTn id="19" dur="500"/>
                                        <p:tgtEl>
                                          <p:spTgt spid="255276"/>
                                        </p:tgtEl>
                                      </p:cBhvr>
                                    </p:animEffect>
                                  </p:childTnLst>
                                </p:cTn>
                              </p:par>
                            </p:childTnLst>
                          </p:cTn>
                        </p:par>
                        <p:par>
                          <p:cTn id="20" fill="hold" nodeType="afterGroup">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255275"/>
                                        </p:tgtEl>
                                        <p:attrNameLst>
                                          <p:attrName>style.visibility</p:attrName>
                                        </p:attrNameLst>
                                      </p:cBhvr>
                                      <p:to>
                                        <p:strVal val="visible"/>
                                      </p:to>
                                    </p:set>
                                    <p:animEffect transition="in" filter="blinds(horizontal)">
                                      <p:cBhvr>
                                        <p:cTn id="23" dur="500"/>
                                        <p:tgtEl>
                                          <p:spTgt spid="255275"/>
                                        </p:tgtEl>
                                      </p:cBhvr>
                                    </p:animEffect>
                                  </p:childTnLst>
                                </p:cTn>
                              </p:par>
                            </p:childTnLst>
                          </p:cTn>
                        </p:par>
                        <p:par>
                          <p:cTn id="24" fill="hold" nodeType="afterGroup">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255274"/>
                                        </p:tgtEl>
                                        <p:attrNameLst>
                                          <p:attrName>style.visibility</p:attrName>
                                        </p:attrNameLst>
                                      </p:cBhvr>
                                      <p:to>
                                        <p:strVal val="visible"/>
                                      </p:to>
                                    </p:set>
                                    <p:animEffect transition="in" filter="blinds(horizontal)">
                                      <p:cBhvr>
                                        <p:cTn id="27" dur="500"/>
                                        <p:tgtEl>
                                          <p:spTgt spid="255274"/>
                                        </p:tgtEl>
                                      </p:cBhvr>
                                    </p:animEffect>
                                  </p:childTnLst>
                                </p:cTn>
                              </p:par>
                            </p:childTnLst>
                          </p:cTn>
                        </p:par>
                        <p:par>
                          <p:cTn id="28" fill="hold" nodeType="afterGroup">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255279"/>
                                        </p:tgtEl>
                                        <p:attrNameLst>
                                          <p:attrName>style.visibility</p:attrName>
                                        </p:attrNameLst>
                                      </p:cBhvr>
                                      <p:to>
                                        <p:strVal val="visible"/>
                                      </p:to>
                                    </p:set>
                                    <p:animEffect transition="in" filter="dissolve">
                                      <p:cBhvr>
                                        <p:cTn id="31" dur="500"/>
                                        <p:tgtEl>
                                          <p:spTgt spid="255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5273" grpId="0" animBg="1"/>
      <p:bldP spid="255274" grpId="0" animBg="1"/>
      <p:bldP spid="255275" grpId="0" animBg="1"/>
      <p:bldP spid="255276" grpId="0" animBg="1"/>
      <p:bldP spid="255277" grpId="0" animBg="1"/>
      <p:bldP spid="255278" grpId="0" animBg="1"/>
      <p:bldP spid="255279" grpId="0" animBg="1"/>
    </p:bldLst>
  </p:timing>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1FE3EE7-0579-4436-9862-4E26108836D7}" type="slidenum">
              <a:rPr lang="ar-SA"/>
              <a:pPr/>
              <a:t>125</a:t>
            </a:fld>
            <a:endParaRPr lang="en-US"/>
          </a:p>
        </p:txBody>
      </p:sp>
      <p:sp>
        <p:nvSpPr>
          <p:cNvPr id="256002" name="Rectangle 2"/>
          <p:cNvSpPr>
            <a:spLocks noGrp="1" noChangeArrowheads="1"/>
          </p:cNvSpPr>
          <p:nvPr>
            <p:ph type="title"/>
          </p:nvPr>
        </p:nvSpPr>
        <p:spPr/>
        <p:txBody>
          <a:bodyPr/>
          <a:lstStyle/>
          <a:p>
            <a:r>
              <a:rPr lang="fa-IR" sz="2800" b="0"/>
              <a:t>ثبت</a:t>
            </a:r>
            <a:r>
              <a:rPr lang="fa-IR" sz="2800" b="0">
                <a:cs typeface="Times New Roman" panose="02020603050405020304" pitchFamily="18" charset="0"/>
              </a:rPr>
              <a:t>‌‌</a:t>
            </a:r>
            <a:r>
              <a:rPr lang="fa-IR" sz="2800" b="0"/>
              <a:t>های هزینه</a:t>
            </a:r>
            <a:r>
              <a:rPr lang="fa-IR" sz="2800" b="0">
                <a:cs typeface="Times New Roman" panose="02020603050405020304" pitchFamily="18" charset="0"/>
              </a:rPr>
              <a:t>‌</a:t>
            </a:r>
            <a:r>
              <a:rPr lang="fa-IR" sz="2800" b="0"/>
              <a:t>یابی سفارش کار </a:t>
            </a:r>
            <a:endParaRPr lang="en-US" sz="2800" b="0" i="1"/>
          </a:p>
        </p:txBody>
      </p:sp>
      <p:pic>
        <p:nvPicPr>
          <p:cNvPr id="256005" name="Picture 5" descr="Picture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286000"/>
            <a:ext cx="5922963" cy="1452563"/>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56006" name="Picture 6" descr="Picture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3886200"/>
            <a:ext cx="5943600" cy="23622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56007" name="Oval 7"/>
          <p:cNvSpPr>
            <a:spLocks noChangeArrowheads="1"/>
          </p:cNvSpPr>
          <p:nvPr/>
        </p:nvSpPr>
        <p:spPr bwMode="auto">
          <a:xfrm>
            <a:off x="4648200" y="4800600"/>
            <a:ext cx="1879600" cy="1143000"/>
          </a:xfrm>
          <a:prstGeom prst="ellipse">
            <a:avLst/>
          </a:prstGeom>
          <a:noFill/>
          <a:ln w="38100">
            <a:solidFill>
              <a:srgbClr val="FC0128"/>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256005"/>
                                        </p:tgtEl>
                                        <p:attrNameLst>
                                          <p:attrName>style.visibility</p:attrName>
                                        </p:attrNameLst>
                                      </p:cBhvr>
                                      <p:to>
                                        <p:strVal val="visible"/>
                                      </p:to>
                                    </p:set>
                                    <p:animEffect transition="in" filter="blinds(horizontal)">
                                      <p:cBhvr>
                                        <p:cTn id="7" dur="500"/>
                                        <p:tgtEl>
                                          <p:spTgt spid="2560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56006"/>
                                        </p:tgtEl>
                                        <p:attrNameLst>
                                          <p:attrName>style.visibility</p:attrName>
                                        </p:attrNameLst>
                                      </p:cBhvr>
                                      <p:to>
                                        <p:strVal val="visible"/>
                                      </p:to>
                                    </p:set>
                                    <p:animEffect transition="in" filter="dissolve">
                                      <p:cBhvr>
                                        <p:cTn id="12" dur="500"/>
                                        <p:tgtEl>
                                          <p:spTgt spid="256006"/>
                                        </p:tgtEl>
                                      </p:cBhvr>
                                    </p:animEffect>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256007"/>
                                        </p:tgtEl>
                                        <p:attrNameLst>
                                          <p:attrName>style.visibility</p:attrName>
                                        </p:attrNameLst>
                                      </p:cBhvr>
                                      <p:to>
                                        <p:strVal val="visible"/>
                                      </p:to>
                                    </p:set>
                                    <p:animEffect transition="in" filter="dissolve">
                                      <p:cBhvr>
                                        <p:cTn id="16" dur="500"/>
                                        <p:tgtEl>
                                          <p:spTgt spid="2560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7" grpId="0" animBg="1"/>
    </p:bldLst>
  </p:timing>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FFEE5A0-13D6-49B2-8854-6884F3F0D430}" type="slidenum">
              <a:rPr lang="ar-SA"/>
              <a:pPr/>
              <a:t>126</a:t>
            </a:fld>
            <a:endParaRPr lang="en-US"/>
          </a:p>
        </p:txBody>
      </p:sp>
      <p:sp>
        <p:nvSpPr>
          <p:cNvPr id="258050" name="Rectangle 2"/>
          <p:cNvSpPr>
            <a:spLocks noGrp="1" noChangeArrowheads="1"/>
          </p:cNvSpPr>
          <p:nvPr>
            <p:ph type="title"/>
          </p:nvPr>
        </p:nvSpPr>
        <p:spPr/>
        <p:txBody>
          <a:bodyPr/>
          <a:lstStyle/>
          <a:p>
            <a:r>
              <a:rPr lang="fa-IR" sz="2800" b="0"/>
              <a:t>ثبت</a:t>
            </a:r>
            <a:r>
              <a:rPr lang="fa-IR" sz="2800" b="0">
                <a:cs typeface="Times New Roman" panose="02020603050405020304" pitchFamily="18" charset="0"/>
              </a:rPr>
              <a:t>‌‌</a:t>
            </a:r>
            <a:r>
              <a:rPr lang="fa-IR" sz="2800" b="0"/>
              <a:t>های هزینه</a:t>
            </a:r>
            <a:r>
              <a:rPr lang="fa-IR" sz="2800" b="0">
                <a:cs typeface="Times New Roman" panose="02020603050405020304" pitchFamily="18" charset="0"/>
              </a:rPr>
              <a:t>‌</a:t>
            </a:r>
            <a:r>
              <a:rPr lang="fa-IR" sz="2800" b="0"/>
              <a:t>یابی سفارش کار </a:t>
            </a:r>
            <a:endParaRPr lang="en-US" sz="2800" b="0" i="1"/>
          </a:p>
        </p:txBody>
      </p:sp>
      <p:pic>
        <p:nvPicPr>
          <p:cNvPr id="258053" name="Picture 5" descr="Picture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667000"/>
            <a:ext cx="6972300" cy="179387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0"/>
                                  </p:stCondLst>
                                  <p:childTnLst>
                                    <p:set>
                                      <p:cBhvr>
                                        <p:cTn id="6" dur="1" fill="hold">
                                          <p:stCondLst>
                                            <p:cond delay="0"/>
                                          </p:stCondLst>
                                        </p:cTn>
                                        <p:tgtEl>
                                          <p:spTgt spid="258053"/>
                                        </p:tgtEl>
                                        <p:attrNameLst>
                                          <p:attrName>style.visibility</p:attrName>
                                        </p:attrNameLst>
                                      </p:cBhvr>
                                      <p:to>
                                        <p:strVal val="visible"/>
                                      </p:to>
                                    </p:set>
                                    <p:animEffect transition="in" filter="wedge">
                                      <p:cBhvr>
                                        <p:cTn id="7" dur="1000"/>
                                        <p:tgtEl>
                                          <p:spTgt spid="258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71E4EB8F-4D9E-47B6-BE83-B38F9CD94018}" type="slidenum">
              <a:rPr lang="ar-SA"/>
              <a:pPr/>
              <a:t>127</a:t>
            </a:fld>
            <a:endParaRPr lang="en-US"/>
          </a:p>
        </p:txBody>
      </p:sp>
      <p:sp>
        <p:nvSpPr>
          <p:cNvPr id="260098" name="Rectangle 2"/>
          <p:cNvSpPr>
            <a:spLocks noGrp="1" noChangeArrowheads="1"/>
          </p:cNvSpPr>
          <p:nvPr>
            <p:ph type="title"/>
          </p:nvPr>
        </p:nvSpPr>
        <p:spPr/>
        <p:txBody>
          <a:bodyPr/>
          <a:lstStyle/>
          <a:p>
            <a:r>
              <a:rPr lang="fa-IR" sz="2800" b="0"/>
              <a:t>ثبت</a:t>
            </a:r>
            <a:r>
              <a:rPr lang="fa-IR" sz="2800" b="0">
                <a:cs typeface="Times New Roman" panose="02020603050405020304" pitchFamily="18" charset="0"/>
              </a:rPr>
              <a:t>‌‌</a:t>
            </a:r>
            <a:r>
              <a:rPr lang="fa-IR" sz="2800" b="0"/>
              <a:t>های هزینه</a:t>
            </a:r>
            <a:r>
              <a:rPr lang="fa-IR" sz="2800" b="0">
                <a:cs typeface="Times New Roman" panose="02020603050405020304" pitchFamily="18" charset="0"/>
              </a:rPr>
              <a:t>‌</a:t>
            </a:r>
            <a:r>
              <a:rPr lang="fa-IR" sz="2800" b="0"/>
              <a:t>یابی سفارش کار </a:t>
            </a:r>
            <a:endParaRPr lang="en-US" sz="2800" b="0" i="1"/>
          </a:p>
        </p:txBody>
      </p:sp>
      <p:pic>
        <p:nvPicPr>
          <p:cNvPr id="260102" name="Picture 6" descr="Picture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981200"/>
            <a:ext cx="6162675" cy="4827588"/>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60103" name="Oval 7"/>
          <p:cNvSpPr>
            <a:spLocks noChangeArrowheads="1"/>
          </p:cNvSpPr>
          <p:nvPr/>
        </p:nvSpPr>
        <p:spPr bwMode="auto">
          <a:xfrm>
            <a:off x="4724400" y="4953000"/>
            <a:ext cx="1879600" cy="1143000"/>
          </a:xfrm>
          <a:prstGeom prst="ellipse">
            <a:avLst/>
          </a:prstGeom>
          <a:noFill/>
          <a:ln w="38100">
            <a:solidFill>
              <a:srgbClr val="FC0128"/>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60102"/>
                                        </p:tgtEl>
                                        <p:attrNameLst>
                                          <p:attrName>style.visibility</p:attrName>
                                        </p:attrNameLst>
                                      </p:cBhvr>
                                      <p:to>
                                        <p:strVal val="visible"/>
                                      </p:to>
                                    </p:set>
                                    <p:animEffect transition="in" filter="dissolve">
                                      <p:cBhvr>
                                        <p:cTn id="7" dur="1000"/>
                                        <p:tgtEl>
                                          <p:spTgt spid="260102"/>
                                        </p:tgtEl>
                                      </p:cBhvr>
                                    </p:animEffect>
                                  </p:childTnLst>
                                </p:cTn>
                              </p:par>
                            </p:childTnLst>
                          </p:cTn>
                        </p:par>
                        <p:par>
                          <p:cTn id="8" fill="hold" nodeType="afterGroup">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260103"/>
                                        </p:tgtEl>
                                        <p:attrNameLst>
                                          <p:attrName>style.visibility</p:attrName>
                                        </p:attrNameLst>
                                      </p:cBhvr>
                                      <p:to>
                                        <p:strVal val="visible"/>
                                      </p:to>
                                    </p:set>
                                    <p:animEffect transition="in" filter="dissolve">
                                      <p:cBhvr>
                                        <p:cTn id="11" dur="500"/>
                                        <p:tgtEl>
                                          <p:spTgt spid="260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03" grpId="0" animBg="1"/>
    </p:bldLst>
  </p:timing>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654B45-D9C7-40B7-BE41-0BC58A240024}" type="slidenum">
              <a:rPr lang="ar-SA"/>
              <a:pPr/>
              <a:t>128</a:t>
            </a:fld>
            <a:endParaRPr lang="en-US"/>
          </a:p>
        </p:txBody>
      </p:sp>
      <p:sp>
        <p:nvSpPr>
          <p:cNvPr id="262146" name="Rectangle 2"/>
          <p:cNvSpPr>
            <a:spLocks noGrp="1" noChangeArrowheads="1"/>
          </p:cNvSpPr>
          <p:nvPr>
            <p:ph type="title"/>
          </p:nvPr>
        </p:nvSpPr>
        <p:spPr/>
        <p:txBody>
          <a:bodyPr/>
          <a:lstStyle/>
          <a:p>
            <a:r>
              <a:rPr lang="fa-IR" sz="2800" b="0"/>
              <a:t>ثبت</a:t>
            </a:r>
            <a:r>
              <a:rPr lang="fa-IR" sz="2800" b="0">
                <a:cs typeface="Times New Roman" panose="02020603050405020304" pitchFamily="18" charset="0"/>
              </a:rPr>
              <a:t>‌‌</a:t>
            </a:r>
            <a:r>
              <a:rPr lang="fa-IR" sz="2800" b="0"/>
              <a:t>های هزینه</a:t>
            </a:r>
            <a:r>
              <a:rPr lang="fa-IR" sz="2800" b="0">
                <a:cs typeface="Times New Roman" panose="02020603050405020304" pitchFamily="18" charset="0"/>
              </a:rPr>
              <a:t>‌</a:t>
            </a:r>
            <a:r>
              <a:rPr lang="fa-IR" sz="2800" b="0"/>
              <a:t>یابی سفارش کار </a:t>
            </a:r>
            <a:endParaRPr lang="en-US" sz="2800" b="0" i="1"/>
          </a:p>
        </p:txBody>
      </p:sp>
      <p:pic>
        <p:nvPicPr>
          <p:cNvPr id="262149" name="Picture 5" descr="Picture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38400"/>
            <a:ext cx="6943725" cy="3608388"/>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62150" name="AutoShape 6"/>
          <p:cNvSpPr>
            <a:spLocks noChangeArrowheads="1"/>
          </p:cNvSpPr>
          <p:nvPr/>
        </p:nvSpPr>
        <p:spPr bwMode="auto">
          <a:xfrm>
            <a:off x="4953000" y="2438400"/>
            <a:ext cx="3124200" cy="457200"/>
          </a:xfrm>
          <a:prstGeom prst="flowChartAlternateProcess">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62149"/>
                                        </p:tgtEl>
                                        <p:attrNameLst>
                                          <p:attrName>style.visibility</p:attrName>
                                        </p:attrNameLst>
                                      </p:cBhvr>
                                      <p:to>
                                        <p:strVal val="visible"/>
                                      </p:to>
                                    </p:set>
                                    <p:anim calcmode="lin" valueType="num">
                                      <p:cBhvr additive="base">
                                        <p:cTn id="7" dur="500" fill="hold"/>
                                        <p:tgtEl>
                                          <p:spTgt spid="262149"/>
                                        </p:tgtEl>
                                        <p:attrNameLst>
                                          <p:attrName>ppt_x</p:attrName>
                                        </p:attrNameLst>
                                      </p:cBhvr>
                                      <p:tavLst>
                                        <p:tav tm="0">
                                          <p:val>
                                            <p:strVal val="#ppt_x"/>
                                          </p:val>
                                        </p:tav>
                                        <p:tav tm="100000">
                                          <p:val>
                                            <p:strVal val="#ppt_x"/>
                                          </p:val>
                                        </p:tav>
                                      </p:tavLst>
                                    </p:anim>
                                    <p:anim calcmode="lin" valueType="num">
                                      <p:cBhvr additive="base">
                                        <p:cTn id="8" dur="500" fill="hold"/>
                                        <p:tgtEl>
                                          <p:spTgt spid="26214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262150"/>
                                        </p:tgtEl>
                                        <p:attrNameLst>
                                          <p:attrName>style.visibility</p:attrName>
                                        </p:attrNameLst>
                                      </p:cBhvr>
                                      <p:to>
                                        <p:strVal val="visible"/>
                                      </p:to>
                                    </p:set>
                                    <p:anim calcmode="lin" valueType="num">
                                      <p:cBhvr>
                                        <p:cTn id="12" dur="500" fill="hold"/>
                                        <p:tgtEl>
                                          <p:spTgt spid="262150"/>
                                        </p:tgtEl>
                                        <p:attrNameLst>
                                          <p:attrName>ppt_w</p:attrName>
                                        </p:attrNameLst>
                                      </p:cBhvr>
                                      <p:tavLst>
                                        <p:tav tm="0">
                                          <p:val>
                                            <p:fltVal val="0"/>
                                          </p:val>
                                        </p:tav>
                                        <p:tav tm="100000">
                                          <p:val>
                                            <p:strVal val="#ppt_w"/>
                                          </p:val>
                                        </p:tav>
                                      </p:tavLst>
                                    </p:anim>
                                    <p:anim calcmode="lin" valueType="num">
                                      <p:cBhvr>
                                        <p:cTn id="13" dur="500" fill="hold"/>
                                        <p:tgtEl>
                                          <p:spTgt spid="2621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50" grpId="0" animBg="1"/>
    </p:bldLst>
  </p:timing>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A522B53-1968-40DE-815A-1AA11587245D}" type="slidenum">
              <a:rPr lang="ar-SA"/>
              <a:pPr/>
              <a:t>129</a:t>
            </a:fld>
            <a:endParaRPr lang="en-US"/>
          </a:p>
        </p:txBody>
      </p:sp>
      <p:sp>
        <p:nvSpPr>
          <p:cNvPr id="264194" name="Rectangle 2"/>
          <p:cNvSpPr>
            <a:spLocks noGrp="1" noChangeArrowheads="1"/>
          </p:cNvSpPr>
          <p:nvPr>
            <p:ph type="title"/>
          </p:nvPr>
        </p:nvSpPr>
        <p:spPr/>
        <p:txBody>
          <a:bodyPr/>
          <a:lstStyle/>
          <a:p>
            <a:r>
              <a:rPr lang="fa-IR" sz="2800" b="0"/>
              <a:t>ثبت</a:t>
            </a:r>
            <a:r>
              <a:rPr lang="fa-IR" sz="2800" b="0">
                <a:cs typeface="Times New Roman" panose="02020603050405020304" pitchFamily="18" charset="0"/>
              </a:rPr>
              <a:t>‌‌</a:t>
            </a:r>
            <a:r>
              <a:rPr lang="fa-IR" sz="2800" b="0"/>
              <a:t>های هزینه</a:t>
            </a:r>
            <a:r>
              <a:rPr lang="fa-IR" sz="2800" b="0">
                <a:cs typeface="Times New Roman" panose="02020603050405020304" pitchFamily="18" charset="0"/>
              </a:rPr>
              <a:t>‌</a:t>
            </a:r>
            <a:r>
              <a:rPr lang="fa-IR" sz="2800" b="0"/>
              <a:t>یابی سفارش کار </a:t>
            </a:r>
            <a:endParaRPr lang="en-US" sz="2800" b="0" i="1"/>
          </a:p>
        </p:txBody>
      </p:sp>
      <p:pic>
        <p:nvPicPr>
          <p:cNvPr id="264197" name="Picture 5" descr="Picture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124200"/>
            <a:ext cx="6477000" cy="2413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64201" name="AutoShape 9"/>
          <p:cNvSpPr>
            <a:spLocks noChangeArrowheads="1"/>
          </p:cNvSpPr>
          <p:nvPr/>
        </p:nvSpPr>
        <p:spPr bwMode="auto">
          <a:xfrm>
            <a:off x="4343400" y="4191000"/>
            <a:ext cx="2286000" cy="838200"/>
          </a:xfrm>
          <a:prstGeom prst="flowChartAlternateProcess">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64202" name="AutoShape 10"/>
          <p:cNvSpPr>
            <a:spLocks noChangeArrowheads="1"/>
          </p:cNvSpPr>
          <p:nvPr/>
        </p:nvSpPr>
        <p:spPr bwMode="auto">
          <a:xfrm>
            <a:off x="4191000" y="5181600"/>
            <a:ext cx="1600200" cy="381000"/>
          </a:xfrm>
          <a:prstGeom prst="flowChartAlternateProcess">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0"/>
                                  </p:stCondLst>
                                  <p:childTnLst>
                                    <p:set>
                                      <p:cBhvr>
                                        <p:cTn id="6" dur="1" fill="hold">
                                          <p:stCondLst>
                                            <p:cond delay="0"/>
                                          </p:stCondLst>
                                        </p:cTn>
                                        <p:tgtEl>
                                          <p:spTgt spid="264197"/>
                                        </p:tgtEl>
                                        <p:attrNameLst>
                                          <p:attrName>style.visibility</p:attrName>
                                        </p:attrNameLst>
                                      </p:cBhvr>
                                      <p:to>
                                        <p:strVal val="visible"/>
                                      </p:to>
                                    </p:set>
                                    <p:animEffect transition="in" filter="wedge">
                                      <p:cBhvr>
                                        <p:cTn id="7" dur="1000"/>
                                        <p:tgtEl>
                                          <p:spTgt spid="264197"/>
                                        </p:tgtEl>
                                      </p:cBhvr>
                                    </p:animEffect>
                                  </p:childTnLst>
                                </p:cTn>
                              </p:par>
                            </p:childTnLst>
                          </p:cTn>
                        </p:par>
                        <p:par>
                          <p:cTn id="8" fill="hold" nodeType="afterGroup">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264201"/>
                                        </p:tgtEl>
                                        <p:attrNameLst>
                                          <p:attrName>style.visibility</p:attrName>
                                        </p:attrNameLst>
                                      </p:cBhvr>
                                      <p:to>
                                        <p:strVal val="visible"/>
                                      </p:to>
                                    </p:set>
                                    <p:anim calcmode="lin" valueType="num">
                                      <p:cBhvr>
                                        <p:cTn id="11" dur="500" fill="hold"/>
                                        <p:tgtEl>
                                          <p:spTgt spid="264201"/>
                                        </p:tgtEl>
                                        <p:attrNameLst>
                                          <p:attrName>ppt_w</p:attrName>
                                        </p:attrNameLst>
                                      </p:cBhvr>
                                      <p:tavLst>
                                        <p:tav tm="0">
                                          <p:val>
                                            <p:fltVal val="0"/>
                                          </p:val>
                                        </p:tav>
                                        <p:tav tm="100000">
                                          <p:val>
                                            <p:strVal val="#ppt_w"/>
                                          </p:val>
                                        </p:tav>
                                      </p:tavLst>
                                    </p:anim>
                                    <p:anim calcmode="lin" valueType="num">
                                      <p:cBhvr>
                                        <p:cTn id="12" dur="500" fill="hold"/>
                                        <p:tgtEl>
                                          <p:spTgt spid="264201"/>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1500"/>
                            </p:stCondLst>
                            <p:childTnLst>
                              <p:par>
                                <p:cTn id="14" presetID="17" presetClass="entr" presetSubtype="10" fill="hold" grpId="0" nodeType="afterEffect">
                                  <p:stCondLst>
                                    <p:cond delay="0"/>
                                  </p:stCondLst>
                                  <p:childTnLst>
                                    <p:set>
                                      <p:cBhvr>
                                        <p:cTn id="15" dur="1" fill="hold">
                                          <p:stCondLst>
                                            <p:cond delay="0"/>
                                          </p:stCondLst>
                                        </p:cTn>
                                        <p:tgtEl>
                                          <p:spTgt spid="264202"/>
                                        </p:tgtEl>
                                        <p:attrNameLst>
                                          <p:attrName>style.visibility</p:attrName>
                                        </p:attrNameLst>
                                      </p:cBhvr>
                                      <p:to>
                                        <p:strVal val="visible"/>
                                      </p:to>
                                    </p:set>
                                    <p:anim calcmode="lin" valueType="num">
                                      <p:cBhvr>
                                        <p:cTn id="16" dur="500" fill="hold"/>
                                        <p:tgtEl>
                                          <p:spTgt spid="264202"/>
                                        </p:tgtEl>
                                        <p:attrNameLst>
                                          <p:attrName>ppt_w</p:attrName>
                                        </p:attrNameLst>
                                      </p:cBhvr>
                                      <p:tavLst>
                                        <p:tav tm="0">
                                          <p:val>
                                            <p:fltVal val="0"/>
                                          </p:val>
                                        </p:tav>
                                        <p:tav tm="100000">
                                          <p:val>
                                            <p:strVal val="#ppt_w"/>
                                          </p:val>
                                        </p:tav>
                                      </p:tavLst>
                                    </p:anim>
                                    <p:anim calcmode="lin" valueType="num">
                                      <p:cBhvr>
                                        <p:cTn id="17" dur="500" fill="hold"/>
                                        <p:tgtEl>
                                          <p:spTgt spid="26420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201" grpId="0" animBg="1"/>
      <p:bldP spid="26420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28BB714-49C4-4A3D-8702-DBB080006774}" type="slidenum">
              <a:rPr lang="ar-SA"/>
              <a:pPr/>
              <a:t>13</a:t>
            </a:fld>
            <a:endParaRPr lang="en-US"/>
          </a:p>
        </p:txBody>
      </p:sp>
      <p:sp>
        <p:nvSpPr>
          <p:cNvPr id="17410" name="Rectangle 2"/>
          <p:cNvSpPr>
            <a:spLocks noGrp="1" noChangeArrowheads="1"/>
          </p:cNvSpPr>
          <p:nvPr>
            <p:ph type="title"/>
          </p:nvPr>
        </p:nvSpPr>
        <p:spPr/>
        <p:txBody>
          <a:bodyPr/>
          <a:lstStyle/>
          <a:p>
            <a:r>
              <a:rPr lang="fa-IR" b="0"/>
              <a:t>روشهای قیمت گذاری کالای ارسالی به شعبه:</a:t>
            </a:r>
            <a:endParaRPr lang="en-US" b="0"/>
          </a:p>
        </p:txBody>
      </p:sp>
      <p:sp>
        <p:nvSpPr>
          <p:cNvPr id="17411" name="Rectangle 3"/>
          <p:cNvSpPr>
            <a:spLocks noGrp="1" noChangeArrowheads="1"/>
          </p:cNvSpPr>
          <p:nvPr>
            <p:ph type="body" idx="1"/>
          </p:nvPr>
        </p:nvSpPr>
        <p:spPr/>
        <p:txBody>
          <a:bodyPr/>
          <a:lstStyle/>
          <a:p>
            <a:r>
              <a:rPr lang="fa-IR"/>
              <a:t>روش بهای تمام شده</a:t>
            </a:r>
          </a:p>
          <a:p>
            <a:r>
              <a:rPr lang="fa-IR"/>
              <a:t>روش بهای تمام شده بعلاوه چند درصد</a:t>
            </a:r>
          </a:p>
          <a:p>
            <a:r>
              <a:rPr lang="fa-IR"/>
              <a:t>روش فروش</a:t>
            </a:r>
            <a:endParaRPr lang="en-US"/>
          </a:p>
        </p:txBody>
      </p:sp>
    </p:spTree>
  </p:cSld>
  <p:clrMapOvr>
    <a:masterClrMapping/>
  </p:clrMapOvr>
  <p:transition>
    <p:zoom dir="in"/>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848241B-5900-4F8E-B105-B785EBF8BF0D}" type="slidenum">
              <a:rPr lang="ar-SA"/>
              <a:pPr/>
              <a:t>130</a:t>
            </a:fld>
            <a:endParaRPr lang="en-US"/>
          </a:p>
        </p:txBody>
      </p:sp>
      <p:sp>
        <p:nvSpPr>
          <p:cNvPr id="266242" name="Rectangle 2"/>
          <p:cNvSpPr>
            <a:spLocks noGrp="1" noChangeArrowheads="1"/>
          </p:cNvSpPr>
          <p:nvPr>
            <p:ph type="title"/>
          </p:nvPr>
        </p:nvSpPr>
        <p:spPr/>
        <p:txBody>
          <a:bodyPr/>
          <a:lstStyle/>
          <a:p>
            <a:r>
              <a:rPr lang="fa-IR" sz="2800" b="0"/>
              <a:t>ثبت</a:t>
            </a:r>
            <a:r>
              <a:rPr lang="fa-IR" sz="2800" b="0">
                <a:cs typeface="Times New Roman" panose="02020603050405020304" pitchFamily="18" charset="0"/>
              </a:rPr>
              <a:t>‌‌</a:t>
            </a:r>
            <a:r>
              <a:rPr lang="fa-IR" sz="2800" b="0"/>
              <a:t>های هزینه</a:t>
            </a:r>
            <a:r>
              <a:rPr lang="fa-IR" sz="2800" b="0">
                <a:cs typeface="Times New Roman" panose="02020603050405020304" pitchFamily="18" charset="0"/>
              </a:rPr>
              <a:t>‌</a:t>
            </a:r>
            <a:r>
              <a:rPr lang="fa-IR" sz="2800" b="0"/>
              <a:t>یابی سفارش کار </a:t>
            </a:r>
            <a:endParaRPr lang="en-US" sz="2800" b="0" i="1"/>
          </a:p>
        </p:txBody>
      </p:sp>
      <p:pic>
        <p:nvPicPr>
          <p:cNvPr id="266246" name="Picture 6" descr="Picture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209800"/>
            <a:ext cx="6705600" cy="3567113"/>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266246"/>
                                        </p:tgtEl>
                                        <p:attrNameLst>
                                          <p:attrName>style.visibility</p:attrName>
                                        </p:attrNameLst>
                                      </p:cBhvr>
                                      <p:to>
                                        <p:strVal val="visible"/>
                                      </p:to>
                                    </p:set>
                                    <p:animEffect transition="in" filter="blinds(horizontal)">
                                      <p:cBhvr>
                                        <p:cTn id="7" dur="500"/>
                                        <p:tgtEl>
                                          <p:spTgt spid="266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70DE72A-F9C6-4EA7-B5BF-291572E7E58F}" type="slidenum">
              <a:rPr lang="ar-SA"/>
              <a:pPr/>
              <a:t>131</a:t>
            </a:fld>
            <a:endParaRPr lang="en-US"/>
          </a:p>
        </p:txBody>
      </p:sp>
      <p:sp>
        <p:nvSpPr>
          <p:cNvPr id="268290" name="Rectangle 2"/>
          <p:cNvSpPr>
            <a:spLocks noGrp="1" noChangeArrowheads="1"/>
          </p:cNvSpPr>
          <p:nvPr>
            <p:ph type="title"/>
          </p:nvPr>
        </p:nvSpPr>
        <p:spPr/>
        <p:txBody>
          <a:bodyPr/>
          <a:lstStyle/>
          <a:p>
            <a:r>
              <a:rPr lang="fa-IR" sz="2800" b="0"/>
              <a:t>ثبت</a:t>
            </a:r>
            <a:r>
              <a:rPr lang="fa-IR" sz="2800" b="0">
                <a:cs typeface="Times New Roman" panose="02020603050405020304" pitchFamily="18" charset="0"/>
              </a:rPr>
              <a:t>‌‌</a:t>
            </a:r>
            <a:r>
              <a:rPr lang="fa-IR" sz="2800" b="0"/>
              <a:t>های هزینه</a:t>
            </a:r>
            <a:r>
              <a:rPr lang="fa-IR" sz="2800" b="0">
                <a:cs typeface="Times New Roman" panose="02020603050405020304" pitchFamily="18" charset="0"/>
              </a:rPr>
              <a:t>‌</a:t>
            </a:r>
            <a:r>
              <a:rPr lang="fa-IR" sz="2800" b="0"/>
              <a:t>یابی سفارش کار </a:t>
            </a:r>
            <a:endParaRPr lang="en-US" sz="2800" b="0" i="1"/>
          </a:p>
        </p:txBody>
      </p:sp>
      <p:pic>
        <p:nvPicPr>
          <p:cNvPr id="268293" name="Picture 5" descr="Picture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362200"/>
            <a:ext cx="6334125" cy="16256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1000"/>
                                  </p:stCondLst>
                                  <p:childTnLst>
                                    <p:set>
                                      <p:cBhvr>
                                        <p:cTn id="6" dur="1" fill="hold">
                                          <p:stCondLst>
                                            <p:cond delay="0"/>
                                          </p:stCondLst>
                                        </p:cTn>
                                        <p:tgtEl>
                                          <p:spTgt spid="268293"/>
                                        </p:tgtEl>
                                        <p:attrNameLst>
                                          <p:attrName>style.visibility</p:attrName>
                                        </p:attrNameLst>
                                      </p:cBhvr>
                                      <p:to>
                                        <p:strVal val="visible"/>
                                      </p:to>
                                    </p:set>
                                    <p:anim calcmode="lin" valueType="num">
                                      <p:cBhvr additive="base">
                                        <p:cTn id="7" dur="500" fill="hold"/>
                                        <p:tgtEl>
                                          <p:spTgt spid="268293"/>
                                        </p:tgtEl>
                                        <p:attrNameLst>
                                          <p:attrName>ppt_x</p:attrName>
                                        </p:attrNameLst>
                                      </p:cBhvr>
                                      <p:tavLst>
                                        <p:tav tm="0">
                                          <p:val>
                                            <p:strVal val="#ppt_x"/>
                                          </p:val>
                                        </p:tav>
                                        <p:tav tm="100000">
                                          <p:val>
                                            <p:strVal val="#ppt_x"/>
                                          </p:val>
                                        </p:tav>
                                      </p:tavLst>
                                    </p:anim>
                                    <p:anim calcmode="lin" valueType="num">
                                      <p:cBhvr additive="base">
                                        <p:cTn id="8" dur="500" fill="hold"/>
                                        <p:tgtEl>
                                          <p:spTgt spid="2682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A1C68D21-A339-42C4-AAB9-0B083E9F07D6}" type="slidenum">
              <a:rPr lang="ar-SA"/>
              <a:pPr/>
              <a:t>132</a:t>
            </a:fld>
            <a:endParaRPr lang="en-US"/>
          </a:p>
        </p:txBody>
      </p:sp>
      <p:sp>
        <p:nvSpPr>
          <p:cNvPr id="270338" name="Rectangle 2"/>
          <p:cNvSpPr>
            <a:spLocks noGrp="1" noChangeArrowheads="1"/>
          </p:cNvSpPr>
          <p:nvPr>
            <p:ph type="title"/>
          </p:nvPr>
        </p:nvSpPr>
        <p:spPr/>
        <p:txBody>
          <a:bodyPr/>
          <a:lstStyle/>
          <a:p>
            <a:r>
              <a:rPr lang="fa-IR" sz="2800" b="0"/>
              <a:t>ثبت</a:t>
            </a:r>
            <a:r>
              <a:rPr lang="fa-IR" sz="2800" b="0">
                <a:cs typeface="Times New Roman" panose="02020603050405020304" pitchFamily="18" charset="0"/>
              </a:rPr>
              <a:t>‌‌</a:t>
            </a:r>
            <a:r>
              <a:rPr lang="fa-IR" sz="2800" b="0"/>
              <a:t>های هزینه</a:t>
            </a:r>
            <a:r>
              <a:rPr lang="fa-IR" sz="2800" b="0">
                <a:cs typeface="Times New Roman" panose="02020603050405020304" pitchFamily="18" charset="0"/>
              </a:rPr>
              <a:t>‌</a:t>
            </a:r>
            <a:r>
              <a:rPr lang="fa-IR" sz="2800" b="0"/>
              <a:t>یابی سفارش کار </a:t>
            </a:r>
            <a:endParaRPr lang="en-US" sz="2800" b="0" i="1"/>
          </a:p>
        </p:txBody>
      </p:sp>
      <p:pic>
        <p:nvPicPr>
          <p:cNvPr id="270341" name="Picture 5" descr="Picture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286000"/>
            <a:ext cx="6143625" cy="1985963"/>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70342" name="Picture 6" descr="Picture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4343400"/>
            <a:ext cx="6143625" cy="1893888"/>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70346" name="AutoShape 10"/>
          <p:cNvSpPr>
            <a:spLocks noChangeArrowheads="1"/>
          </p:cNvSpPr>
          <p:nvPr/>
        </p:nvSpPr>
        <p:spPr bwMode="auto">
          <a:xfrm>
            <a:off x="4114800" y="4343400"/>
            <a:ext cx="3429000" cy="533400"/>
          </a:xfrm>
          <a:prstGeom prst="flowChartAlternateProcess">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70347" name="AutoShape 11"/>
          <p:cNvSpPr>
            <a:spLocks noChangeArrowheads="1"/>
          </p:cNvSpPr>
          <p:nvPr/>
        </p:nvSpPr>
        <p:spPr bwMode="auto">
          <a:xfrm>
            <a:off x="4114800" y="2286000"/>
            <a:ext cx="3429000" cy="533400"/>
          </a:xfrm>
          <a:prstGeom prst="flowChartAlternateProcess">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270341"/>
                                        </p:tgtEl>
                                        <p:attrNameLst>
                                          <p:attrName>style.visibility</p:attrName>
                                        </p:attrNameLst>
                                      </p:cBhvr>
                                      <p:to>
                                        <p:strVal val="visible"/>
                                      </p:to>
                                    </p:set>
                                    <p:animEffect transition="in" filter="checkerboard(across)">
                                      <p:cBhvr>
                                        <p:cTn id="7" dur="500"/>
                                        <p:tgtEl>
                                          <p:spTgt spid="270341"/>
                                        </p:tgtEl>
                                      </p:cBhvr>
                                    </p:animEffect>
                                  </p:childTnLst>
                                </p:cTn>
                              </p:par>
                            </p:childTnLst>
                          </p:cTn>
                        </p:par>
                        <p:par>
                          <p:cTn id="8" fill="hold" nodeType="afterGroup">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70347"/>
                                        </p:tgtEl>
                                        <p:attrNameLst>
                                          <p:attrName>style.visibility</p:attrName>
                                        </p:attrNameLst>
                                      </p:cBhvr>
                                      <p:to>
                                        <p:strVal val="visible"/>
                                      </p:to>
                                    </p:set>
                                    <p:anim calcmode="lin" valueType="num">
                                      <p:cBhvr>
                                        <p:cTn id="11" dur="500" fill="hold"/>
                                        <p:tgtEl>
                                          <p:spTgt spid="270347"/>
                                        </p:tgtEl>
                                        <p:attrNameLst>
                                          <p:attrName>ppt_w</p:attrName>
                                        </p:attrNameLst>
                                      </p:cBhvr>
                                      <p:tavLst>
                                        <p:tav tm="0">
                                          <p:val>
                                            <p:fltVal val="0"/>
                                          </p:val>
                                        </p:tav>
                                        <p:tav tm="100000">
                                          <p:val>
                                            <p:strVal val="#ppt_w"/>
                                          </p:val>
                                        </p:tav>
                                      </p:tavLst>
                                    </p:anim>
                                    <p:anim calcmode="lin" valueType="num">
                                      <p:cBhvr>
                                        <p:cTn id="12" dur="500" fill="hold"/>
                                        <p:tgtEl>
                                          <p:spTgt spid="270347"/>
                                        </p:tgtEl>
                                        <p:attrNameLst>
                                          <p:attrName>ppt_h</p:attrName>
                                        </p:attrNameLst>
                                      </p:cBhvr>
                                      <p:tavLst>
                                        <p:tav tm="0">
                                          <p:val>
                                            <p:strVal val="#ppt_h"/>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70342"/>
                                        </p:tgtEl>
                                        <p:attrNameLst>
                                          <p:attrName>style.visibility</p:attrName>
                                        </p:attrNameLst>
                                      </p:cBhvr>
                                      <p:to>
                                        <p:strVal val="visible"/>
                                      </p:to>
                                    </p:set>
                                    <p:animEffect transition="in" filter="dissolve">
                                      <p:cBhvr>
                                        <p:cTn id="17" dur="500"/>
                                        <p:tgtEl>
                                          <p:spTgt spid="270342"/>
                                        </p:tgtEl>
                                      </p:cBhvr>
                                    </p:animEffect>
                                  </p:childTnLst>
                                </p:cTn>
                              </p:par>
                            </p:childTnLst>
                          </p:cTn>
                        </p:par>
                        <p:par>
                          <p:cTn id="18" fill="hold" nodeType="afterGroup">
                            <p:stCondLst>
                              <p:cond delay="500"/>
                            </p:stCondLst>
                            <p:childTnLst>
                              <p:par>
                                <p:cTn id="19" presetID="17" presetClass="entr" presetSubtype="10" fill="hold" grpId="0" nodeType="afterEffect">
                                  <p:stCondLst>
                                    <p:cond delay="0"/>
                                  </p:stCondLst>
                                  <p:childTnLst>
                                    <p:set>
                                      <p:cBhvr>
                                        <p:cTn id="20" dur="1" fill="hold">
                                          <p:stCondLst>
                                            <p:cond delay="0"/>
                                          </p:stCondLst>
                                        </p:cTn>
                                        <p:tgtEl>
                                          <p:spTgt spid="270346"/>
                                        </p:tgtEl>
                                        <p:attrNameLst>
                                          <p:attrName>style.visibility</p:attrName>
                                        </p:attrNameLst>
                                      </p:cBhvr>
                                      <p:to>
                                        <p:strVal val="visible"/>
                                      </p:to>
                                    </p:set>
                                    <p:anim calcmode="lin" valueType="num">
                                      <p:cBhvr>
                                        <p:cTn id="21" dur="500" fill="hold"/>
                                        <p:tgtEl>
                                          <p:spTgt spid="270346"/>
                                        </p:tgtEl>
                                        <p:attrNameLst>
                                          <p:attrName>ppt_w</p:attrName>
                                        </p:attrNameLst>
                                      </p:cBhvr>
                                      <p:tavLst>
                                        <p:tav tm="0">
                                          <p:val>
                                            <p:fltVal val="0"/>
                                          </p:val>
                                        </p:tav>
                                        <p:tav tm="100000">
                                          <p:val>
                                            <p:strVal val="#ppt_w"/>
                                          </p:val>
                                        </p:tav>
                                      </p:tavLst>
                                    </p:anim>
                                    <p:anim calcmode="lin" valueType="num">
                                      <p:cBhvr>
                                        <p:cTn id="22" dur="500" fill="hold"/>
                                        <p:tgtEl>
                                          <p:spTgt spid="2703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6" grpId="0" animBg="1"/>
      <p:bldP spid="270347" grpId="0" animBg="1"/>
    </p:bldLst>
  </p:timing>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4530" name="Rectangle 2"/>
          <p:cNvSpPr>
            <a:spLocks noGrp="1" noChangeArrowheads="1"/>
          </p:cNvSpPr>
          <p:nvPr>
            <p:ph type="ctrTitle"/>
          </p:nvPr>
        </p:nvSpPr>
        <p:spPr>
          <a:xfrm>
            <a:off x="1169988" y="1371600"/>
            <a:ext cx="7380287" cy="1084263"/>
          </a:xfrm>
        </p:spPr>
        <p:txBody>
          <a:bodyPr/>
          <a:lstStyle/>
          <a:p>
            <a:pPr>
              <a:lnSpc>
                <a:spcPct val="115000"/>
              </a:lnSpc>
            </a:pPr>
            <a:r>
              <a:rPr lang="fa-IR" sz="3200" b="0"/>
              <a:t>فصل سوم</a:t>
            </a:r>
            <a:br>
              <a:rPr lang="fa-IR" sz="3200" b="0"/>
            </a:br>
            <a:r>
              <a:rPr lang="fa-IR" sz="2800"/>
              <a:t>هزینه یابی مرحله ای</a:t>
            </a:r>
            <a:endParaRPr lang="en-US" sz="2800"/>
          </a:p>
        </p:txBody>
      </p:sp>
      <p:sp>
        <p:nvSpPr>
          <p:cNvPr id="534531" name="Rectangle 3"/>
          <p:cNvSpPr>
            <a:spLocks noGrp="1" noChangeArrowheads="1"/>
          </p:cNvSpPr>
          <p:nvPr>
            <p:ph type="subTitle" idx="1"/>
          </p:nvPr>
        </p:nvSpPr>
        <p:spPr/>
        <p:txBody>
          <a:bodyPr/>
          <a:lstStyle/>
          <a:p>
            <a:endParaRPr lang="fa-IR"/>
          </a:p>
        </p:txBody>
      </p:sp>
    </p:spTree>
  </p:cSld>
  <p:clrMapOvr>
    <a:masterClrMapping/>
  </p:clrMapOvr>
  <p:transition>
    <p:zoom dir="in"/>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0580ABA-8B61-490C-8952-F82077C40BCF}" type="slidenum">
              <a:rPr lang="ar-SA"/>
              <a:pPr/>
              <a:t>134</a:t>
            </a:fld>
            <a:endParaRPr lang="en-US"/>
          </a:p>
        </p:txBody>
      </p:sp>
      <p:sp>
        <p:nvSpPr>
          <p:cNvPr id="272386" name="Rectangle 2"/>
          <p:cNvSpPr>
            <a:spLocks noGrp="1" noChangeArrowheads="1"/>
          </p:cNvSpPr>
          <p:nvPr>
            <p:ph type="title"/>
          </p:nvPr>
        </p:nvSpPr>
        <p:spPr/>
        <p:txBody>
          <a:bodyPr/>
          <a:lstStyle/>
          <a:p>
            <a:r>
              <a:rPr lang="ar-SA" b="0"/>
              <a:t>هزینه</a:t>
            </a:r>
            <a:r>
              <a:rPr lang="ar-SA" b="0">
                <a:cs typeface="Times New Roman" panose="02020603050405020304" pitchFamily="18" charset="0"/>
              </a:rPr>
              <a:t>‌‌</a:t>
            </a:r>
            <a:r>
              <a:rPr lang="ar-SA" b="0"/>
              <a:t>یابی مرحله</a:t>
            </a:r>
            <a:r>
              <a:rPr lang="ar-SA" b="0">
                <a:cs typeface="Times New Roman" panose="02020603050405020304" pitchFamily="18" charset="0"/>
              </a:rPr>
              <a:t>‌</a:t>
            </a:r>
            <a:r>
              <a:rPr lang="ar-SA" b="0"/>
              <a:t>ای</a:t>
            </a:r>
            <a:r>
              <a:rPr lang="ar-SA"/>
              <a:t> </a:t>
            </a:r>
            <a:endParaRPr lang="en-US"/>
          </a:p>
        </p:txBody>
      </p:sp>
      <p:sp>
        <p:nvSpPr>
          <p:cNvPr id="272387" name="Rectangle 3"/>
          <p:cNvSpPr>
            <a:spLocks noGrp="1" noChangeArrowheads="1"/>
          </p:cNvSpPr>
          <p:nvPr>
            <p:ph type="body" idx="1"/>
          </p:nvPr>
        </p:nvSpPr>
        <p:spPr>
          <a:noFill/>
          <a:ln/>
        </p:spPr>
        <p:txBody>
          <a:bodyPr/>
          <a:lstStyle/>
          <a:p>
            <a:pPr marL="609600" indent="-609600" algn="just"/>
            <a:r>
              <a:rPr lang="ar-SA" b="1"/>
              <a:t>سیستم هزینه</a:t>
            </a:r>
            <a:r>
              <a:rPr lang="ar-SA" b="1">
                <a:cs typeface="Times New Roman" panose="02020603050405020304" pitchFamily="18" charset="0"/>
              </a:rPr>
              <a:t>‌</a:t>
            </a:r>
            <a:r>
              <a:rPr lang="ar-SA" b="1"/>
              <a:t>یابی مرحله</a:t>
            </a:r>
            <a:r>
              <a:rPr lang="ar-SA" b="1">
                <a:cs typeface="Times New Roman" panose="02020603050405020304" pitchFamily="18" charset="0"/>
              </a:rPr>
              <a:t>‌</a:t>
            </a:r>
            <a:r>
              <a:rPr lang="ar-SA" b="1"/>
              <a:t>ای در موسساتی قابل اجراست که محصولات آنها به شکل مداوم و مستمر و در حجم انبوه ساخته می</a:t>
            </a:r>
            <a:r>
              <a:rPr lang="ar-SA" b="1">
                <a:cs typeface="Times New Roman" panose="02020603050405020304" pitchFamily="18" charset="0"/>
              </a:rPr>
              <a:t>‌</a:t>
            </a:r>
            <a:r>
              <a:rPr lang="ar-SA" b="1"/>
              <a:t>شود</a:t>
            </a:r>
            <a:r>
              <a:rPr lang="en-US" b="1"/>
              <a:t> </a:t>
            </a:r>
            <a:r>
              <a:rPr lang="ar-SA" b="1"/>
              <a:t>.</a:t>
            </a:r>
            <a:endParaRPr lang="fa-IR" b="1"/>
          </a:p>
          <a:p>
            <a:pPr marL="990600" lvl="1" indent="-533400" algn="just"/>
            <a:r>
              <a:rPr lang="fa-IR" b="1"/>
              <a:t>مانند</a:t>
            </a:r>
            <a:r>
              <a:rPr lang="ar-SA" b="1"/>
              <a:t> موسسات</a:t>
            </a:r>
            <a:r>
              <a:rPr lang="en-US" b="1"/>
              <a:t> </a:t>
            </a:r>
            <a:r>
              <a:rPr lang="ar-SA" b="1"/>
              <a:t>تولید</a:t>
            </a:r>
            <a:r>
              <a:rPr lang="fa-IR" b="1"/>
              <a:t>ی</a:t>
            </a:r>
            <a:r>
              <a:rPr lang="ar-SA" b="1"/>
              <a:t> محصولات شیمیایی</a:t>
            </a:r>
            <a:r>
              <a:rPr lang="fa-IR" b="1"/>
              <a:t>،</a:t>
            </a:r>
            <a:r>
              <a:rPr lang="ar-SA" b="1"/>
              <a:t>نفتی،خودرو ، الکترونیکی و..... </a:t>
            </a:r>
            <a:endParaRPr lang="en-US" b="1"/>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272387">
                                            <p:txEl>
                                              <p:pRg st="0" end="0"/>
                                            </p:txEl>
                                          </p:spTgt>
                                        </p:tgtEl>
                                        <p:attrNameLst>
                                          <p:attrName>style.visibility</p:attrName>
                                        </p:attrNameLst>
                                      </p:cBhvr>
                                      <p:to>
                                        <p:strVal val="visible"/>
                                      </p:to>
                                    </p:set>
                                    <p:animEffect transition="in" filter="blinds(horizontal)">
                                      <p:cBhvr>
                                        <p:cTn id="7" dur="500"/>
                                        <p:tgtEl>
                                          <p:spTgt spid="272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72387">
                                            <p:txEl>
                                              <p:pRg st="1" end="1"/>
                                            </p:txEl>
                                          </p:spTgt>
                                        </p:tgtEl>
                                        <p:attrNameLst>
                                          <p:attrName>style.visibility</p:attrName>
                                        </p:attrNameLst>
                                      </p:cBhvr>
                                      <p:to>
                                        <p:strVal val="visible"/>
                                      </p:to>
                                    </p:set>
                                    <p:animEffect transition="in" filter="blinds(horizontal)">
                                      <p:cBhvr>
                                        <p:cTn id="12" dur="500"/>
                                        <p:tgtEl>
                                          <p:spTgt spid="2723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p:txBody>
          <a:bodyPr/>
          <a:lstStyle/>
          <a:p>
            <a:fld id="{B2293DDD-4372-4694-A71B-00DF85D0F4F5}" type="slidenum">
              <a:rPr lang="ar-SA"/>
              <a:pPr/>
              <a:t>135</a:t>
            </a:fld>
            <a:endParaRPr lang="en-US"/>
          </a:p>
        </p:txBody>
      </p:sp>
      <p:sp>
        <p:nvSpPr>
          <p:cNvPr id="274436" name="Rectangle 4"/>
          <p:cNvSpPr>
            <a:spLocks noChangeArrowheads="1"/>
          </p:cNvSpPr>
          <p:nvPr/>
        </p:nvSpPr>
        <p:spPr bwMode="auto">
          <a:xfrm>
            <a:off x="609600" y="533400"/>
            <a:ext cx="7772400" cy="1143000"/>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ctr" rtl="1">
              <a:lnSpc>
                <a:spcPct val="85000"/>
              </a:lnSpc>
              <a:defRPr sz="3600" b="1">
                <a:solidFill>
                  <a:schemeClr val="tx2"/>
                </a:solidFill>
                <a:latin typeface="Times New Roman" panose="02020603050405020304" pitchFamily="18" charset="0"/>
                <a:cs typeface="B Nazanin" panose="00000400000000000000" pitchFamily="2" charset="-78"/>
              </a:defRPr>
            </a:lvl1pPr>
            <a:lvl2pPr algn="ctr" rtl="1">
              <a:lnSpc>
                <a:spcPct val="85000"/>
              </a:lnSpc>
              <a:defRPr sz="3600" b="1">
                <a:solidFill>
                  <a:schemeClr val="tx2"/>
                </a:solidFill>
                <a:latin typeface="Times New Roman" panose="02020603050405020304" pitchFamily="18" charset="0"/>
                <a:cs typeface="B Nazanin" panose="00000400000000000000" pitchFamily="2" charset="-78"/>
              </a:defRPr>
            </a:lvl2pPr>
            <a:lvl3pPr algn="ctr" rtl="1">
              <a:lnSpc>
                <a:spcPct val="85000"/>
              </a:lnSpc>
              <a:defRPr sz="3600" b="1">
                <a:solidFill>
                  <a:schemeClr val="tx2"/>
                </a:solidFill>
                <a:latin typeface="Times New Roman" panose="02020603050405020304" pitchFamily="18" charset="0"/>
                <a:cs typeface="B Nazanin" panose="00000400000000000000" pitchFamily="2" charset="-78"/>
              </a:defRPr>
            </a:lvl3pPr>
            <a:lvl4pPr algn="ctr" rtl="1">
              <a:lnSpc>
                <a:spcPct val="85000"/>
              </a:lnSpc>
              <a:defRPr sz="3600" b="1">
                <a:solidFill>
                  <a:schemeClr val="tx2"/>
                </a:solidFill>
                <a:latin typeface="Times New Roman" panose="02020603050405020304" pitchFamily="18" charset="0"/>
                <a:cs typeface="B Nazanin" panose="00000400000000000000" pitchFamily="2" charset="-78"/>
              </a:defRPr>
            </a:lvl4pPr>
            <a:lvl5pPr algn="ctr" rtl="1">
              <a:lnSpc>
                <a:spcPct val="85000"/>
              </a:lnSpc>
              <a:defRPr sz="3600" b="1">
                <a:solidFill>
                  <a:schemeClr val="tx2"/>
                </a:solidFill>
                <a:latin typeface="Times New Roman" panose="02020603050405020304" pitchFamily="18" charset="0"/>
                <a:cs typeface="B Nazanin" panose="00000400000000000000" pitchFamily="2" charset="-78"/>
              </a:defRPr>
            </a:lvl5pPr>
            <a:lvl6pPr marL="457200" algn="ctr" fontAlgn="base">
              <a:lnSpc>
                <a:spcPct val="85000"/>
              </a:lnSpc>
              <a:spcBef>
                <a:spcPct val="0"/>
              </a:spcBef>
              <a:spcAft>
                <a:spcPct val="0"/>
              </a:spcAft>
              <a:defRPr sz="3600" b="1">
                <a:solidFill>
                  <a:schemeClr val="tx2"/>
                </a:solidFill>
                <a:latin typeface="Times New Roman" panose="02020603050405020304" pitchFamily="18" charset="0"/>
                <a:cs typeface="B Nazanin" panose="00000400000000000000" pitchFamily="2" charset="-78"/>
              </a:defRPr>
            </a:lvl6pPr>
            <a:lvl7pPr marL="914400" algn="ctr" fontAlgn="base">
              <a:lnSpc>
                <a:spcPct val="85000"/>
              </a:lnSpc>
              <a:spcBef>
                <a:spcPct val="0"/>
              </a:spcBef>
              <a:spcAft>
                <a:spcPct val="0"/>
              </a:spcAft>
              <a:defRPr sz="3600" b="1">
                <a:solidFill>
                  <a:schemeClr val="tx2"/>
                </a:solidFill>
                <a:latin typeface="Times New Roman" panose="02020603050405020304" pitchFamily="18" charset="0"/>
                <a:cs typeface="B Nazanin" panose="00000400000000000000" pitchFamily="2" charset="-78"/>
              </a:defRPr>
            </a:lvl7pPr>
            <a:lvl8pPr marL="1371600" algn="ctr" fontAlgn="base">
              <a:lnSpc>
                <a:spcPct val="85000"/>
              </a:lnSpc>
              <a:spcBef>
                <a:spcPct val="0"/>
              </a:spcBef>
              <a:spcAft>
                <a:spcPct val="0"/>
              </a:spcAft>
              <a:defRPr sz="3600" b="1">
                <a:solidFill>
                  <a:schemeClr val="tx2"/>
                </a:solidFill>
                <a:latin typeface="Times New Roman" panose="02020603050405020304" pitchFamily="18" charset="0"/>
                <a:cs typeface="B Nazanin" panose="00000400000000000000" pitchFamily="2" charset="-78"/>
              </a:defRPr>
            </a:lvl8pPr>
            <a:lvl9pPr marL="1828800" algn="ctr" fontAlgn="base">
              <a:lnSpc>
                <a:spcPct val="85000"/>
              </a:lnSpc>
              <a:spcBef>
                <a:spcPct val="0"/>
              </a:spcBef>
              <a:spcAft>
                <a:spcPct val="0"/>
              </a:spcAft>
              <a:defRPr sz="3600" b="1">
                <a:solidFill>
                  <a:schemeClr val="tx2"/>
                </a:solidFill>
                <a:latin typeface="Times New Roman" panose="02020603050405020304" pitchFamily="18" charset="0"/>
                <a:cs typeface="B Nazanin" panose="00000400000000000000" pitchFamily="2" charset="-78"/>
              </a:defRPr>
            </a:lvl9pPr>
          </a:lstStyle>
          <a:p>
            <a:pPr eaLnBrk="1" hangingPunct="1"/>
            <a:r>
              <a:rPr lang="ar-SA" sz="4800" b="0">
                <a:solidFill>
                  <a:schemeClr val="tx1"/>
                </a:solidFill>
              </a:rPr>
              <a:t>هزینه</a:t>
            </a:r>
            <a:r>
              <a:rPr lang="ar-SA" sz="4800" b="0">
                <a:solidFill>
                  <a:schemeClr val="tx1"/>
                </a:solidFill>
                <a:cs typeface="Times New Roman" panose="02020603050405020304" pitchFamily="18" charset="0"/>
              </a:rPr>
              <a:t>‌‌</a:t>
            </a:r>
            <a:r>
              <a:rPr lang="ar-SA" sz="4800" b="0">
                <a:solidFill>
                  <a:schemeClr val="tx1"/>
                </a:solidFill>
              </a:rPr>
              <a:t>یابی مرحله</a:t>
            </a:r>
            <a:r>
              <a:rPr lang="ar-SA" sz="4800" b="0">
                <a:solidFill>
                  <a:schemeClr val="tx1"/>
                </a:solidFill>
                <a:cs typeface="Times New Roman" panose="02020603050405020304" pitchFamily="18" charset="0"/>
              </a:rPr>
              <a:t>‌</a:t>
            </a:r>
            <a:r>
              <a:rPr lang="ar-SA" sz="4800" b="0">
                <a:solidFill>
                  <a:schemeClr val="tx1"/>
                </a:solidFill>
              </a:rPr>
              <a:t>ای</a:t>
            </a:r>
            <a:endParaRPr lang="en-US" sz="4800" b="0">
              <a:solidFill>
                <a:schemeClr val="tx1"/>
              </a:solidFill>
            </a:endParaRPr>
          </a:p>
        </p:txBody>
      </p:sp>
      <p:sp>
        <p:nvSpPr>
          <p:cNvPr id="274437" name="Text Box 5"/>
          <p:cNvSpPr txBox="1">
            <a:spLocks noChangeArrowheads="1"/>
          </p:cNvSpPr>
          <p:nvPr/>
        </p:nvSpPr>
        <p:spPr bwMode="auto">
          <a:xfrm>
            <a:off x="1751013" y="2192338"/>
            <a:ext cx="5484812" cy="1096962"/>
          </a:xfrm>
          <a:prstGeom prst="rect">
            <a:avLst/>
          </a:prstGeom>
          <a:gradFill rotWithShape="0">
            <a:gsLst>
              <a:gs pos="0">
                <a:srgbClr val="0066FF"/>
              </a:gs>
              <a:gs pos="100000">
                <a:srgbClr val="0066FF">
                  <a:gamma/>
                  <a:shade val="46275"/>
                  <a:invGamma/>
                </a:srgbClr>
              </a:gs>
            </a:gsLst>
            <a:path path="shape">
              <a:fillToRect l="50000" t="50000" r="50000" b="50000"/>
            </a:path>
          </a:gradFill>
          <a:ln w="12700">
            <a:solidFill>
              <a:srgbClr val="FFFF00"/>
            </a:solidFill>
            <a:miter lim="800000"/>
            <a:headEnd/>
            <a:tailEnd/>
          </a:ln>
          <a:effectLst/>
          <a:extLst>
            <a:ext uri="{AF507438-7753-43E0-B8FC-AC1667EBCBE1}">
              <a14:hiddenEffects xmlns:a14="http://schemas.microsoft.com/office/drawing/2010/main">
                <a:effectLst>
                  <a:outerShdw dist="107763" dir="13500000" algn="ctr" rotWithShape="0">
                    <a:srgbClr val="FAFD00"/>
                  </a:outerShdw>
                </a:effectLst>
              </a14:hiddenEffects>
            </a:ext>
          </a:extLst>
        </p:spPr>
        <p:txBody>
          <a:bodyPr wrap="none"/>
          <a:lstStyle/>
          <a:p>
            <a:pPr algn="ctr"/>
            <a:r>
              <a:rPr lang="fa-IR" sz="3200">
                <a:latin typeface="Times New Roman" panose="02020603050405020304" pitchFamily="18" charset="0"/>
                <a:cs typeface="B Nazanin" panose="00000400000000000000" pitchFamily="2" charset="-78"/>
              </a:rPr>
              <a:t>مواد مستقیم ، دستمزد مستقیم</a:t>
            </a:r>
          </a:p>
          <a:p>
            <a:pPr algn="ctr"/>
            <a:r>
              <a:rPr lang="fa-IR" sz="3200">
                <a:latin typeface="Times New Roman" panose="02020603050405020304" pitchFamily="18" charset="0"/>
                <a:cs typeface="B Nazanin" panose="00000400000000000000" pitchFamily="2" charset="-78"/>
              </a:rPr>
              <a:t>هزینه های غیرمستقیم ساخت</a:t>
            </a:r>
            <a:endParaRPr lang="en-US" sz="3200">
              <a:latin typeface="Times New Roman" panose="02020603050405020304" pitchFamily="18" charset="0"/>
              <a:cs typeface="B Nazanin" panose="00000400000000000000" pitchFamily="2" charset="-78"/>
            </a:endParaRPr>
          </a:p>
        </p:txBody>
      </p:sp>
      <p:sp>
        <p:nvSpPr>
          <p:cNvPr id="274438" name="Text Box 6"/>
          <p:cNvSpPr txBox="1">
            <a:spLocks noChangeArrowheads="1"/>
          </p:cNvSpPr>
          <p:nvPr/>
        </p:nvSpPr>
        <p:spPr bwMode="auto">
          <a:xfrm>
            <a:off x="1293813" y="3838575"/>
            <a:ext cx="2101850" cy="1114425"/>
          </a:xfrm>
          <a:prstGeom prst="rect">
            <a:avLst/>
          </a:prstGeom>
          <a:gradFill rotWithShape="0">
            <a:gsLst>
              <a:gs pos="0">
                <a:srgbClr val="CC3300"/>
              </a:gs>
              <a:gs pos="100000">
                <a:srgbClr val="CC3300">
                  <a:gamma/>
                  <a:shade val="46275"/>
                  <a:invGamma/>
                </a:srgbClr>
              </a:gs>
            </a:gsLst>
            <a:path path="shape">
              <a:fillToRect l="50000" t="50000" r="50000" b="50000"/>
            </a:path>
          </a:gradFill>
          <a:ln w="12700">
            <a:solidFill>
              <a:srgbClr val="FAFD00"/>
            </a:solidFill>
            <a:miter lim="800000"/>
            <a:headEnd/>
            <a:tailEnd/>
          </a:ln>
          <a:effectLst/>
          <a:extLst>
            <a:ext uri="{AF507438-7753-43E0-B8FC-AC1667EBCBE1}">
              <a14:hiddenEffects xmlns:a14="http://schemas.microsoft.com/office/drawing/2010/main">
                <a:effectLst>
                  <a:outerShdw dist="107763" dir="13500000" algn="ctr" rotWithShape="0">
                    <a:srgbClr val="FAFD00"/>
                  </a:outerShdw>
                </a:effectLst>
              </a14:hiddenEffects>
            </a:ext>
          </a:extLst>
        </p:spPr>
        <p:txBody>
          <a:bodyPr wrap="none"/>
          <a:lstStyle/>
          <a:p>
            <a:pPr algn="ctr">
              <a:lnSpc>
                <a:spcPct val="150000"/>
              </a:lnSpc>
            </a:pPr>
            <a:r>
              <a:rPr lang="fa-IR" sz="3200">
                <a:latin typeface="Times New Roman" panose="02020603050405020304" pitchFamily="18" charset="0"/>
                <a:cs typeface="B Nazanin" panose="00000400000000000000" pitchFamily="2" charset="-78"/>
              </a:rPr>
              <a:t>مرحله اول</a:t>
            </a:r>
            <a:endParaRPr lang="en-US" sz="3200">
              <a:latin typeface="Times New Roman" panose="02020603050405020304" pitchFamily="18" charset="0"/>
              <a:cs typeface="B Nazanin" panose="00000400000000000000" pitchFamily="2" charset="-78"/>
            </a:endParaRPr>
          </a:p>
        </p:txBody>
      </p:sp>
      <p:sp>
        <p:nvSpPr>
          <p:cNvPr id="274439" name="Text Box 7"/>
          <p:cNvSpPr txBox="1">
            <a:spLocks noChangeArrowheads="1"/>
          </p:cNvSpPr>
          <p:nvPr/>
        </p:nvSpPr>
        <p:spPr bwMode="auto">
          <a:xfrm>
            <a:off x="5591175" y="3838575"/>
            <a:ext cx="2101850" cy="1096963"/>
          </a:xfrm>
          <a:prstGeom prst="rect">
            <a:avLst/>
          </a:prstGeom>
          <a:gradFill rotWithShape="0">
            <a:gsLst>
              <a:gs pos="0">
                <a:srgbClr val="CC0000">
                  <a:gamma/>
                  <a:shade val="46275"/>
                  <a:invGamma/>
                </a:srgbClr>
              </a:gs>
              <a:gs pos="50000">
                <a:srgbClr val="CC0000"/>
              </a:gs>
              <a:gs pos="100000">
                <a:srgbClr val="CC0000">
                  <a:gamma/>
                  <a:shade val="46275"/>
                  <a:invGamma/>
                </a:srgbClr>
              </a:gs>
            </a:gsLst>
            <a:lin ang="5400000" scaled="1"/>
          </a:gradFill>
          <a:ln w="12700">
            <a:solidFill>
              <a:srgbClr val="FAFD00"/>
            </a:solidFill>
            <a:miter lim="800000"/>
            <a:headEnd/>
            <a:tailEnd/>
          </a:ln>
          <a:effectLst/>
          <a:extLst>
            <a:ext uri="{AF507438-7753-43E0-B8FC-AC1667EBCBE1}">
              <a14:hiddenEffects xmlns:a14="http://schemas.microsoft.com/office/drawing/2010/main">
                <a:effectLst>
                  <a:outerShdw dist="107763" dir="13500000" algn="ctr" rotWithShape="0">
                    <a:srgbClr val="FAFD00"/>
                  </a:outerShdw>
                </a:effectLst>
              </a14:hiddenEffects>
            </a:ext>
          </a:extLst>
        </p:spPr>
        <p:txBody>
          <a:bodyPr wrap="none"/>
          <a:lstStyle/>
          <a:p>
            <a:pPr algn="ctr">
              <a:lnSpc>
                <a:spcPct val="140000"/>
              </a:lnSpc>
            </a:pPr>
            <a:r>
              <a:rPr lang="fa-IR" sz="3200">
                <a:latin typeface="Times New Roman" panose="02020603050405020304" pitchFamily="18" charset="0"/>
                <a:cs typeface="B Nazanin" panose="00000400000000000000" pitchFamily="2" charset="-78"/>
              </a:rPr>
              <a:t>مرحله دوم</a:t>
            </a:r>
            <a:endParaRPr lang="en-US" sz="3200">
              <a:latin typeface="Times New Roman" panose="02020603050405020304" pitchFamily="18" charset="0"/>
              <a:cs typeface="B Nazanin" panose="00000400000000000000" pitchFamily="2" charset="-78"/>
            </a:endParaRPr>
          </a:p>
        </p:txBody>
      </p:sp>
      <p:sp>
        <p:nvSpPr>
          <p:cNvPr id="274440" name="Text Box 8"/>
          <p:cNvSpPr txBox="1">
            <a:spLocks noChangeArrowheads="1"/>
          </p:cNvSpPr>
          <p:nvPr/>
        </p:nvSpPr>
        <p:spPr bwMode="auto">
          <a:xfrm>
            <a:off x="654050" y="5483225"/>
            <a:ext cx="3382963" cy="639763"/>
          </a:xfrm>
          <a:prstGeom prst="rect">
            <a:avLst/>
          </a:prstGeom>
          <a:gradFill rotWithShape="0">
            <a:gsLst>
              <a:gs pos="0">
                <a:srgbClr val="33CC33"/>
              </a:gs>
              <a:gs pos="100000">
                <a:srgbClr val="33CC33">
                  <a:gamma/>
                  <a:shade val="46275"/>
                  <a:invGamma/>
                </a:srgbClr>
              </a:gs>
            </a:gsLst>
            <a:path path="shape">
              <a:fillToRect l="50000" t="50000" r="50000" b="50000"/>
            </a:path>
          </a:gradFill>
          <a:ln w="12700">
            <a:solidFill>
              <a:srgbClr val="FAFD00"/>
            </a:solidFill>
            <a:miter lim="800000"/>
            <a:headEnd/>
            <a:tailEnd/>
          </a:ln>
          <a:effectLst/>
          <a:extLst>
            <a:ext uri="{AF507438-7753-43E0-B8FC-AC1667EBCBE1}">
              <a14:hiddenEffects xmlns:a14="http://schemas.microsoft.com/office/drawing/2010/main">
                <a:effectLst>
                  <a:outerShdw dist="107763" dir="13500000" algn="ctr" rotWithShape="0">
                    <a:srgbClr val="FAFD00"/>
                  </a:outerShdw>
                </a:effectLst>
              </a14:hiddenEffects>
            </a:ext>
          </a:extLst>
        </p:spPr>
        <p:txBody>
          <a:bodyPr wrap="none"/>
          <a:lstStyle/>
          <a:p>
            <a:pPr algn="ctr"/>
            <a:r>
              <a:rPr lang="fa-IR" sz="3200">
                <a:latin typeface="Times New Roman" panose="02020603050405020304" pitchFamily="18" charset="0"/>
                <a:cs typeface="B Nazanin" panose="00000400000000000000" pitchFamily="2" charset="-78"/>
              </a:rPr>
              <a:t>کالای ساخته شده</a:t>
            </a:r>
            <a:endParaRPr lang="en-US" sz="3200">
              <a:latin typeface="Times New Roman" panose="02020603050405020304" pitchFamily="18" charset="0"/>
              <a:cs typeface="B Nazanin" panose="00000400000000000000" pitchFamily="2" charset="-78"/>
            </a:endParaRPr>
          </a:p>
        </p:txBody>
      </p:sp>
      <p:sp>
        <p:nvSpPr>
          <p:cNvPr id="274441" name="Text Box 9"/>
          <p:cNvSpPr txBox="1">
            <a:spLocks noChangeArrowheads="1"/>
          </p:cNvSpPr>
          <p:nvPr/>
        </p:nvSpPr>
        <p:spPr bwMode="auto">
          <a:xfrm>
            <a:off x="4951413" y="5483225"/>
            <a:ext cx="4116387" cy="612775"/>
          </a:xfrm>
          <a:prstGeom prst="rect">
            <a:avLst/>
          </a:prstGeom>
          <a:gradFill rotWithShape="0">
            <a:gsLst>
              <a:gs pos="0">
                <a:srgbClr val="33CC33"/>
              </a:gs>
              <a:gs pos="100000">
                <a:srgbClr val="33CC33">
                  <a:gamma/>
                  <a:shade val="46275"/>
                  <a:invGamma/>
                </a:srgbClr>
              </a:gs>
            </a:gsLst>
            <a:path path="shape">
              <a:fillToRect l="50000" t="50000" r="50000" b="50000"/>
            </a:path>
          </a:gradFill>
          <a:ln w="12700">
            <a:solidFill>
              <a:srgbClr val="FAFD00"/>
            </a:solidFill>
            <a:miter lim="800000"/>
            <a:headEnd/>
            <a:tailEnd/>
          </a:ln>
          <a:effectLst/>
          <a:extLst>
            <a:ext uri="{AF507438-7753-43E0-B8FC-AC1667EBCBE1}">
              <a14:hiddenEffects xmlns:a14="http://schemas.microsoft.com/office/drawing/2010/main">
                <a:effectLst>
                  <a:outerShdw dist="107763" dir="13500000" algn="ctr" rotWithShape="0">
                    <a:srgbClr val="FAFD00"/>
                  </a:outerShdw>
                </a:effectLst>
              </a14:hiddenEffects>
            </a:ext>
          </a:extLst>
        </p:spPr>
        <p:txBody>
          <a:bodyPr wrap="none"/>
          <a:lstStyle/>
          <a:p>
            <a:pPr algn="ctr"/>
            <a:r>
              <a:rPr lang="fa-IR" sz="3200">
                <a:latin typeface="Times New Roman" panose="02020603050405020304" pitchFamily="18" charset="0"/>
                <a:cs typeface="B Nazanin" panose="00000400000000000000" pitchFamily="2" charset="-78"/>
              </a:rPr>
              <a:t>بهای تمام شده کالای فروش رفته</a:t>
            </a:r>
            <a:endParaRPr lang="en-US" sz="3200">
              <a:latin typeface="Times New Roman" panose="02020603050405020304" pitchFamily="18" charset="0"/>
              <a:cs typeface="B Nazanin" panose="00000400000000000000" pitchFamily="2" charset="-78"/>
            </a:endParaRPr>
          </a:p>
        </p:txBody>
      </p:sp>
      <p:cxnSp>
        <p:nvCxnSpPr>
          <p:cNvPr id="274442" name="AutoShape 10"/>
          <p:cNvCxnSpPr>
            <a:cxnSpLocks noChangeShapeType="1"/>
            <a:stCxn id="274437" idx="2"/>
            <a:endCxn id="274438" idx="0"/>
          </p:cNvCxnSpPr>
          <p:nvPr/>
        </p:nvCxnSpPr>
        <p:spPr bwMode="auto">
          <a:xfrm rot="5400000">
            <a:off x="3144838" y="2489200"/>
            <a:ext cx="549275" cy="2149475"/>
          </a:xfrm>
          <a:prstGeom prst="bentConnector3">
            <a:avLst>
              <a:gd name="adj1" fmla="val 49713"/>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4443" name="AutoShape 11"/>
          <p:cNvCxnSpPr>
            <a:cxnSpLocks noChangeShapeType="1"/>
            <a:stCxn id="274437" idx="2"/>
            <a:endCxn id="274439" idx="0"/>
          </p:cNvCxnSpPr>
          <p:nvPr/>
        </p:nvCxnSpPr>
        <p:spPr bwMode="auto">
          <a:xfrm rot="16200000" flipH="1">
            <a:off x="5293519" y="2489994"/>
            <a:ext cx="549275" cy="2147887"/>
          </a:xfrm>
          <a:prstGeom prst="bentConnector3">
            <a:avLst>
              <a:gd name="adj1" fmla="val 50000"/>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4444" name="AutoShape 12"/>
          <p:cNvCxnSpPr>
            <a:cxnSpLocks noChangeShapeType="1"/>
            <a:stCxn id="274438" idx="3"/>
            <a:endCxn id="274439" idx="1"/>
          </p:cNvCxnSpPr>
          <p:nvPr/>
        </p:nvCxnSpPr>
        <p:spPr bwMode="auto">
          <a:xfrm flipV="1">
            <a:off x="3395663" y="4387850"/>
            <a:ext cx="2195512" cy="793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4445" name="AutoShape 13"/>
          <p:cNvCxnSpPr>
            <a:cxnSpLocks noChangeShapeType="1"/>
            <a:stCxn id="274439" idx="2"/>
            <a:endCxn id="274440" idx="0"/>
          </p:cNvCxnSpPr>
          <p:nvPr/>
        </p:nvCxnSpPr>
        <p:spPr bwMode="auto">
          <a:xfrm rot="5400000">
            <a:off x="4220369" y="3061494"/>
            <a:ext cx="547687" cy="4295775"/>
          </a:xfrm>
          <a:prstGeom prst="bentConnector3">
            <a:avLst>
              <a:gd name="adj1" fmla="val 49856"/>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4446" name="AutoShape 14"/>
          <p:cNvCxnSpPr>
            <a:cxnSpLocks noChangeShapeType="1"/>
            <a:stCxn id="274440" idx="3"/>
            <a:endCxn id="274441" idx="1"/>
          </p:cNvCxnSpPr>
          <p:nvPr/>
        </p:nvCxnSpPr>
        <p:spPr bwMode="auto">
          <a:xfrm flipV="1">
            <a:off x="4037013" y="5789613"/>
            <a:ext cx="914400" cy="14287"/>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74437"/>
                                        </p:tgtEl>
                                        <p:attrNameLst>
                                          <p:attrName>style.visibility</p:attrName>
                                        </p:attrNameLst>
                                      </p:cBhvr>
                                      <p:to>
                                        <p:strVal val="visible"/>
                                      </p:to>
                                    </p:set>
                                    <p:animEffect transition="in" filter="box(in)">
                                      <p:cBhvr>
                                        <p:cTn id="7" dur="500"/>
                                        <p:tgtEl>
                                          <p:spTgt spid="2744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274442"/>
                                        </p:tgtEl>
                                        <p:attrNameLst>
                                          <p:attrName>style.visibility</p:attrName>
                                        </p:attrNameLst>
                                      </p:cBhvr>
                                      <p:to>
                                        <p:strVal val="visible"/>
                                      </p:to>
                                    </p:set>
                                    <p:animEffect transition="in" filter="wipe(right)">
                                      <p:cBhvr>
                                        <p:cTn id="12" dur="500"/>
                                        <p:tgtEl>
                                          <p:spTgt spid="274442"/>
                                        </p:tgtEl>
                                      </p:cBhvr>
                                    </p:animEffect>
                                  </p:childTnLst>
                                </p:cTn>
                              </p:par>
                            </p:childTnLst>
                          </p:cTn>
                        </p:par>
                        <p:par>
                          <p:cTn id="13" fill="hold" nodeType="afterGroup">
                            <p:stCondLst>
                              <p:cond delay="500"/>
                            </p:stCondLst>
                            <p:childTnLst>
                              <p:par>
                                <p:cTn id="14" presetID="4" presetClass="entr" presetSubtype="32" fill="hold" grpId="0" nodeType="afterEffect">
                                  <p:stCondLst>
                                    <p:cond delay="0"/>
                                  </p:stCondLst>
                                  <p:childTnLst>
                                    <p:set>
                                      <p:cBhvr>
                                        <p:cTn id="15" dur="1" fill="hold">
                                          <p:stCondLst>
                                            <p:cond delay="0"/>
                                          </p:stCondLst>
                                        </p:cTn>
                                        <p:tgtEl>
                                          <p:spTgt spid="274438"/>
                                        </p:tgtEl>
                                        <p:attrNameLst>
                                          <p:attrName>style.visibility</p:attrName>
                                        </p:attrNameLst>
                                      </p:cBhvr>
                                      <p:to>
                                        <p:strVal val="visible"/>
                                      </p:to>
                                    </p:set>
                                    <p:animEffect transition="in" filter="box(out)">
                                      <p:cBhvr>
                                        <p:cTn id="16" dur="500"/>
                                        <p:tgtEl>
                                          <p:spTgt spid="274438"/>
                                        </p:tgtEl>
                                      </p:cBhvr>
                                    </p:animEffect>
                                  </p:childTnLst>
                                </p:cTn>
                              </p:par>
                            </p:childTnLst>
                          </p:cTn>
                        </p:par>
                        <p:par>
                          <p:cTn id="17" fill="hold" nodeType="afterGroup">
                            <p:stCondLst>
                              <p:cond delay="1000"/>
                            </p:stCondLst>
                            <p:childTnLst>
                              <p:par>
                                <p:cTn id="18" presetID="22" presetClass="entr" presetSubtype="8" fill="hold" nodeType="afterEffect">
                                  <p:stCondLst>
                                    <p:cond delay="0"/>
                                  </p:stCondLst>
                                  <p:childTnLst>
                                    <p:set>
                                      <p:cBhvr>
                                        <p:cTn id="19" dur="1" fill="hold">
                                          <p:stCondLst>
                                            <p:cond delay="0"/>
                                          </p:stCondLst>
                                        </p:cTn>
                                        <p:tgtEl>
                                          <p:spTgt spid="274443"/>
                                        </p:tgtEl>
                                        <p:attrNameLst>
                                          <p:attrName>style.visibility</p:attrName>
                                        </p:attrNameLst>
                                      </p:cBhvr>
                                      <p:to>
                                        <p:strVal val="visible"/>
                                      </p:to>
                                    </p:set>
                                    <p:animEffect transition="in" filter="wipe(left)">
                                      <p:cBhvr>
                                        <p:cTn id="20" dur="500"/>
                                        <p:tgtEl>
                                          <p:spTgt spid="274443"/>
                                        </p:tgtEl>
                                      </p:cBhvr>
                                    </p:animEffect>
                                  </p:childTnLst>
                                </p:cTn>
                              </p:par>
                            </p:childTnLst>
                          </p:cTn>
                        </p:par>
                        <p:par>
                          <p:cTn id="21" fill="hold" nodeType="afterGroup">
                            <p:stCondLst>
                              <p:cond delay="1500"/>
                            </p:stCondLst>
                            <p:childTnLst>
                              <p:par>
                                <p:cTn id="22" presetID="4" presetClass="entr" presetSubtype="32" fill="hold" grpId="0" nodeType="afterEffect">
                                  <p:stCondLst>
                                    <p:cond delay="0"/>
                                  </p:stCondLst>
                                  <p:childTnLst>
                                    <p:set>
                                      <p:cBhvr>
                                        <p:cTn id="23" dur="1" fill="hold">
                                          <p:stCondLst>
                                            <p:cond delay="0"/>
                                          </p:stCondLst>
                                        </p:cTn>
                                        <p:tgtEl>
                                          <p:spTgt spid="274439"/>
                                        </p:tgtEl>
                                        <p:attrNameLst>
                                          <p:attrName>style.visibility</p:attrName>
                                        </p:attrNameLst>
                                      </p:cBhvr>
                                      <p:to>
                                        <p:strVal val="visible"/>
                                      </p:to>
                                    </p:set>
                                    <p:animEffect transition="in" filter="box(out)">
                                      <p:cBhvr>
                                        <p:cTn id="24" dur="500"/>
                                        <p:tgtEl>
                                          <p:spTgt spid="274439"/>
                                        </p:tgtEl>
                                      </p:cBhvr>
                                    </p:animEffect>
                                  </p:childTnLst>
                                </p:cTn>
                              </p:par>
                            </p:childTnLst>
                          </p:cTn>
                        </p:par>
                        <p:par>
                          <p:cTn id="25" fill="hold" nodeType="afterGroup">
                            <p:stCondLst>
                              <p:cond delay="2000"/>
                            </p:stCondLst>
                            <p:childTnLst>
                              <p:par>
                                <p:cTn id="26" presetID="22" presetClass="entr" presetSubtype="8" fill="hold" nodeType="afterEffect">
                                  <p:stCondLst>
                                    <p:cond delay="0"/>
                                  </p:stCondLst>
                                  <p:childTnLst>
                                    <p:set>
                                      <p:cBhvr>
                                        <p:cTn id="27" dur="1" fill="hold">
                                          <p:stCondLst>
                                            <p:cond delay="0"/>
                                          </p:stCondLst>
                                        </p:cTn>
                                        <p:tgtEl>
                                          <p:spTgt spid="274444"/>
                                        </p:tgtEl>
                                        <p:attrNameLst>
                                          <p:attrName>style.visibility</p:attrName>
                                        </p:attrNameLst>
                                      </p:cBhvr>
                                      <p:to>
                                        <p:strVal val="visible"/>
                                      </p:to>
                                    </p:set>
                                    <p:animEffect transition="in" filter="wipe(left)">
                                      <p:cBhvr>
                                        <p:cTn id="28" dur="500"/>
                                        <p:tgtEl>
                                          <p:spTgt spid="274444"/>
                                        </p:tgtEl>
                                      </p:cBhvr>
                                    </p:animEffect>
                                  </p:childTnLst>
                                </p:cTn>
                              </p:par>
                            </p:childTnLst>
                          </p:cTn>
                        </p:par>
                        <p:par>
                          <p:cTn id="29" fill="hold" nodeType="afterGroup">
                            <p:stCondLst>
                              <p:cond delay="2500"/>
                            </p:stCondLst>
                            <p:childTnLst>
                              <p:par>
                                <p:cTn id="30" presetID="22" presetClass="entr" presetSubtype="2" fill="hold" nodeType="afterEffect">
                                  <p:stCondLst>
                                    <p:cond delay="0"/>
                                  </p:stCondLst>
                                  <p:childTnLst>
                                    <p:set>
                                      <p:cBhvr>
                                        <p:cTn id="31" dur="1" fill="hold">
                                          <p:stCondLst>
                                            <p:cond delay="0"/>
                                          </p:stCondLst>
                                        </p:cTn>
                                        <p:tgtEl>
                                          <p:spTgt spid="274445"/>
                                        </p:tgtEl>
                                        <p:attrNameLst>
                                          <p:attrName>style.visibility</p:attrName>
                                        </p:attrNameLst>
                                      </p:cBhvr>
                                      <p:to>
                                        <p:strVal val="visible"/>
                                      </p:to>
                                    </p:set>
                                    <p:animEffect transition="in" filter="wipe(right)">
                                      <p:cBhvr>
                                        <p:cTn id="32" dur="500"/>
                                        <p:tgtEl>
                                          <p:spTgt spid="274445"/>
                                        </p:tgtEl>
                                      </p:cBhvr>
                                    </p:animEffect>
                                  </p:childTnLst>
                                </p:cTn>
                              </p:par>
                            </p:childTnLst>
                          </p:cTn>
                        </p:par>
                        <p:par>
                          <p:cTn id="33" fill="hold" nodeType="afterGroup">
                            <p:stCondLst>
                              <p:cond delay="3000"/>
                            </p:stCondLst>
                            <p:childTnLst>
                              <p:par>
                                <p:cTn id="34" presetID="4" presetClass="entr" presetSubtype="32" fill="hold" grpId="0" nodeType="afterEffect">
                                  <p:stCondLst>
                                    <p:cond delay="0"/>
                                  </p:stCondLst>
                                  <p:childTnLst>
                                    <p:set>
                                      <p:cBhvr>
                                        <p:cTn id="35" dur="1" fill="hold">
                                          <p:stCondLst>
                                            <p:cond delay="0"/>
                                          </p:stCondLst>
                                        </p:cTn>
                                        <p:tgtEl>
                                          <p:spTgt spid="274440"/>
                                        </p:tgtEl>
                                        <p:attrNameLst>
                                          <p:attrName>style.visibility</p:attrName>
                                        </p:attrNameLst>
                                      </p:cBhvr>
                                      <p:to>
                                        <p:strVal val="visible"/>
                                      </p:to>
                                    </p:set>
                                    <p:animEffect transition="in" filter="box(out)">
                                      <p:cBhvr>
                                        <p:cTn id="36" dur="500"/>
                                        <p:tgtEl>
                                          <p:spTgt spid="274440"/>
                                        </p:tgtEl>
                                      </p:cBhvr>
                                    </p:animEffect>
                                  </p:childTnLst>
                                </p:cTn>
                              </p:par>
                            </p:childTnLst>
                          </p:cTn>
                        </p:par>
                        <p:par>
                          <p:cTn id="37" fill="hold" nodeType="afterGroup">
                            <p:stCondLst>
                              <p:cond delay="3500"/>
                            </p:stCondLst>
                            <p:childTnLst>
                              <p:par>
                                <p:cTn id="38" presetID="22" presetClass="entr" presetSubtype="8" fill="hold" nodeType="afterEffect">
                                  <p:stCondLst>
                                    <p:cond delay="0"/>
                                  </p:stCondLst>
                                  <p:childTnLst>
                                    <p:set>
                                      <p:cBhvr>
                                        <p:cTn id="39" dur="1" fill="hold">
                                          <p:stCondLst>
                                            <p:cond delay="0"/>
                                          </p:stCondLst>
                                        </p:cTn>
                                        <p:tgtEl>
                                          <p:spTgt spid="274446"/>
                                        </p:tgtEl>
                                        <p:attrNameLst>
                                          <p:attrName>style.visibility</p:attrName>
                                        </p:attrNameLst>
                                      </p:cBhvr>
                                      <p:to>
                                        <p:strVal val="visible"/>
                                      </p:to>
                                    </p:set>
                                    <p:animEffect transition="in" filter="wipe(left)">
                                      <p:cBhvr>
                                        <p:cTn id="40" dur="500"/>
                                        <p:tgtEl>
                                          <p:spTgt spid="274446"/>
                                        </p:tgtEl>
                                      </p:cBhvr>
                                    </p:animEffect>
                                  </p:childTnLst>
                                </p:cTn>
                              </p:par>
                            </p:childTnLst>
                          </p:cTn>
                        </p:par>
                        <p:par>
                          <p:cTn id="41" fill="hold" nodeType="afterGroup">
                            <p:stCondLst>
                              <p:cond delay="4000"/>
                            </p:stCondLst>
                            <p:childTnLst>
                              <p:par>
                                <p:cTn id="42" presetID="4" presetClass="entr" presetSubtype="32" fill="hold" grpId="0" nodeType="afterEffect">
                                  <p:stCondLst>
                                    <p:cond delay="0"/>
                                  </p:stCondLst>
                                  <p:childTnLst>
                                    <p:set>
                                      <p:cBhvr>
                                        <p:cTn id="43" dur="1" fill="hold">
                                          <p:stCondLst>
                                            <p:cond delay="0"/>
                                          </p:stCondLst>
                                        </p:cTn>
                                        <p:tgtEl>
                                          <p:spTgt spid="274441"/>
                                        </p:tgtEl>
                                        <p:attrNameLst>
                                          <p:attrName>style.visibility</p:attrName>
                                        </p:attrNameLst>
                                      </p:cBhvr>
                                      <p:to>
                                        <p:strVal val="visible"/>
                                      </p:to>
                                    </p:set>
                                    <p:animEffect transition="in" filter="box(out)">
                                      <p:cBhvr>
                                        <p:cTn id="44" dur="500"/>
                                        <p:tgtEl>
                                          <p:spTgt spid="274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7" grpId="0" animBg="1" autoUpdateAnimBg="0"/>
      <p:bldP spid="274438" grpId="0" animBg="1" autoUpdateAnimBg="0"/>
      <p:bldP spid="274439" grpId="0" animBg="1" autoUpdateAnimBg="0"/>
      <p:bldP spid="274440" grpId="0" animBg="1" autoUpdateAnimBg="0"/>
      <p:bldP spid="274441" grpId="0" animBg="1" autoUpdateAnimBg="0"/>
    </p:bldLst>
  </p:timing>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C1B4EE02-647D-4B63-90E8-6904079B25AA}" type="slidenum">
              <a:rPr lang="ar-SA"/>
              <a:pPr/>
              <a:t>136</a:t>
            </a:fld>
            <a:endParaRPr lang="en-US"/>
          </a:p>
        </p:txBody>
      </p:sp>
      <p:sp>
        <p:nvSpPr>
          <p:cNvPr id="277506" name="Rectangle 2"/>
          <p:cNvSpPr>
            <a:spLocks noGrp="1" noChangeArrowheads="1"/>
          </p:cNvSpPr>
          <p:nvPr>
            <p:ph type="title"/>
          </p:nvPr>
        </p:nvSpPr>
        <p:spPr>
          <a:xfrm>
            <a:off x="1371600" y="838200"/>
            <a:ext cx="7378700" cy="1143000"/>
          </a:xfrm>
        </p:spPr>
        <p:txBody>
          <a:bodyPr/>
          <a:lstStyle/>
          <a:p>
            <a:r>
              <a:rPr lang="ar-SA" b="0">
                <a:solidFill>
                  <a:schemeClr val="tx1"/>
                </a:solidFill>
              </a:rPr>
              <a:t>مراحل تهیه گزارش هزینه تولید</a:t>
            </a:r>
            <a:r>
              <a:rPr lang="en-US" b="0" i="1">
                <a:solidFill>
                  <a:schemeClr val="tx1"/>
                </a:solidFill>
              </a:rPr>
              <a:t/>
            </a:r>
            <a:br>
              <a:rPr lang="en-US" b="0" i="1">
                <a:solidFill>
                  <a:schemeClr val="tx1"/>
                </a:solidFill>
              </a:rPr>
            </a:br>
            <a:endParaRPr lang="en-US" b="0" i="1">
              <a:solidFill>
                <a:schemeClr val="tx1"/>
              </a:solidFill>
            </a:endParaRPr>
          </a:p>
        </p:txBody>
      </p:sp>
      <p:sp>
        <p:nvSpPr>
          <p:cNvPr id="277508" name="Text Box 4"/>
          <p:cNvSpPr txBox="1">
            <a:spLocks noChangeArrowheads="1"/>
          </p:cNvSpPr>
          <p:nvPr/>
        </p:nvSpPr>
        <p:spPr bwMode="auto">
          <a:xfrm>
            <a:off x="762000" y="2238375"/>
            <a:ext cx="8196263" cy="657225"/>
          </a:xfrm>
          <a:prstGeom prst="rect">
            <a:avLst/>
          </a:prstGeom>
          <a:gradFill rotWithShape="0">
            <a:gsLst>
              <a:gs pos="0">
                <a:srgbClr val="0066FF"/>
              </a:gs>
              <a:gs pos="100000">
                <a:srgbClr val="0066FF">
                  <a:gamma/>
                  <a:shade val="46275"/>
                  <a:invGamma/>
                </a:srgbClr>
              </a:gs>
            </a:gsLst>
            <a:path path="shape">
              <a:fillToRect l="50000" t="50000" r="50000" b="50000"/>
            </a:path>
          </a:gradFill>
          <a:ln w="12700">
            <a:solidFill>
              <a:srgbClr val="FAFD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lstStyle/>
          <a:p>
            <a:pPr algn="r" rtl="1">
              <a:buClr>
                <a:srgbClr val="FAFD00"/>
              </a:buClr>
              <a:buSzPct val="75000"/>
              <a:buFont typeface="Monotype Sorts" charset="2"/>
              <a:buNone/>
            </a:pPr>
            <a:r>
              <a:rPr lang="fa-IR" sz="3200">
                <a:cs typeface="B Nazanin" panose="00000400000000000000" pitchFamily="2" charset="-78"/>
              </a:rPr>
              <a:t>مرحله اول: </a:t>
            </a:r>
            <a:r>
              <a:rPr lang="ar-SA" sz="3200">
                <a:cs typeface="B Nazanin" panose="00000400000000000000" pitchFamily="2" charset="-78"/>
              </a:rPr>
              <a:t>تهیه جدول مقداری</a:t>
            </a:r>
            <a:endParaRPr lang="en-US" sz="3200">
              <a:cs typeface="B Nazanin" panose="00000400000000000000" pitchFamily="2" charset="-78"/>
            </a:endParaRPr>
          </a:p>
        </p:txBody>
      </p:sp>
      <p:sp>
        <p:nvSpPr>
          <p:cNvPr id="277509" name="Text Box 5"/>
          <p:cNvSpPr txBox="1">
            <a:spLocks noChangeArrowheads="1"/>
          </p:cNvSpPr>
          <p:nvPr/>
        </p:nvSpPr>
        <p:spPr bwMode="auto">
          <a:xfrm>
            <a:off x="762000" y="2895600"/>
            <a:ext cx="8196263" cy="639763"/>
          </a:xfrm>
          <a:prstGeom prst="rect">
            <a:avLst/>
          </a:prstGeom>
          <a:gradFill rotWithShape="0">
            <a:gsLst>
              <a:gs pos="0">
                <a:srgbClr val="CC3300"/>
              </a:gs>
              <a:gs pos="100000">
                <a:srgbClr val="CC3300">
                  <a:gamma/>
                  <a:shade val="46275"/>
                  <a:invGamma/>
                </a:srgbClr>
              </a:gs>
            </a:gsLst>
            <a:path path="shape">
              <a:fillToRect l="50000" t="50000" r="50000" b="50000"/>
            </a:path>
          </a:gradFill>
          <a:ln w="12700">
            <a:solidFill>
              <a:srgbClr val="FAFD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lstStyle/>
          <a:p>
            <a:pPr algn="r" rtl="1">
              <a:buClr>
                <a:srgbClr val="FAFD00"/>
              </a:buClr>
              <a:buSzPct val="75000"/>
              <a:buFont typeface="Monotype Sorts" charset="2"/>
              <a:buNone/>
            </a:pPr>
            <a:r>
              <a:rPr lang="fa-IR" sz="3200">
                <a:cs typeface="B Nazanin" panose="00000400000000000000" pitchFamily="2" charset="-78"/>
              </a:rPr>
              <a:t>مرحله دوم: </a:t>
            </a:r>
            <a:r>
              <a:rPr lang="ar-SA" sz="3200">
                <a:cs typeface="B Nazanin" panose="00000400000000000000" pitchFamily="2" charset="-78"/>
              </a:rPr>
              <a:t>محاسبه مقدار تولید بر حسب معادل آحاد تکمیل شده</a:t>
            </a:r>
            <a:r>
              <a:rPr lang="en-US" sz="3200">
                <a:cs typeface="B Nazanin" panose="00000400000000000000" pitchFamily="2" charset="-78"/>
              </a:rPr>
              <a:t> </a:t>
            </a:r>
          </a:p>
        </p:txBody>
      </p:sp>
      <p:sp>
        <p:nvSpPr>
          <p:cNvPr id="277510" name="Text Box 6"/>
          <p:cNvSpPr txBox="1">
            <a:spLocks noChangeArrowheads="1"/>
          </p:cNvSpPr>
          <p:nvPr/>
        </p:nvSpPr>
        <p:spPr bwMode="auto">
          <a:xfrm>
            <a:off x="762000" y="3535363"/>
            <a:ext cx="8196263" cy="639762"/>
          </a:xfrm>
          <a:prstGeom prst="rect">
            <a:avLst/>
          </a:prstGeom>
          <a:gradFill rotWithShape="0">
            <a:gsLst>
              <a:gs pos="0">
                <a:srgbClr val="33CC33"/>
              </a:gs>
              <a:gs pos="100000">
                <a:srgbClr val="33CC33">
                  <a:gamma/>
                  <a:shade val="46275"/>
                  <a:invGamma/>
                </a:srgbClr>
              </a:gs>
            </a:gsLst>
            <a:path path="shape">
              <a:fillToRect l="50000" t="50000" r="50000" b="50000"/>
            </a:path>
          </a:gradFill>
          <a:ln w="12700">
            <a:solidFill>
              <a:srgbClr val="FAFD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algn="l" rtl="0" fontAlgn="base">
              <a:spcBef>
                <a:spcPct val="0"/>
              </a:spcBef>
              <a:spcAft>
                <a:spcPct val="0"/>
              </a:spcAft>
              <a:defRPr sz="2400">
                <a:solidFill>
                  <a:schemeClr val="tx1"/>
                </a:solidFill>
                <a:latin typeface="Times New Roman" panose="02020603050405020304" pitchFamily="18" charset="0"/>
              </a:defRPr>
            </a:lvl6pPr>
            <a:lvl7pPr marL="3200400" indent="-457200" algn="l" rtl="0" fontAlgn="base">
              <a:spcBef>
                <a:spcPct val="0"/>
              </a:spcBef>
              <a:spcAft>
                <a:spcPct val="0"/>
              </a:spcAft>
              <a:defRPr sz="2400">
                <a:solidFill>
                  <a:schemeClr val="tx1"/>
                </a:solidFill>
                <a:latin typeface="Times New Roman" panose="02020603050405020304" pitchFamily="18" charset="0"/>
              </a:defRPr>
            </a:lvl7pPr>
            <a:lvl8pPr marL="3657600" indent="-457200" algn="l" rtl="0" fontAlgn="base">
              <a:spcBef>
                <a:spcPct val="0"/>
              </a:spcBef>
              <a:spcAft>
                <a:spcPct val="0"/>
              </a:spcAft>
              <a:defRPr sz="2400">
                <a:solidFill>
                  <a:schemeClr val="tx1"/>
                </a:solidFill>
                <a:latin typeface="Times New Roman" panose="02020603050405020304" pitchFamily="18" charset="0"/>
              </a:defRPr>
            </a:lvl8pPr>
            <a:lvl9pPr marL="4114800" indent="-457200" algn="l" rtl="0" fontAlgn="base">
              <a:spcBef>
                <a:spcPct val="0"/>
              </a:spcBef>
              <a:spcAft>
                <a:spcPct val="0"/>
              </a:spcAft>
              <a:defRPr sz="2400">
                <a:solidFill>
                  <a:schemeClr val="tx1"/>
                </a:solidFill>
                <a:latin typeface="Times New Roman" panose="02020603050405020304" pitchFamily="18" charset="0"/>
              </a:defRPr>
            </a:lvl9pPr>
          </a:lstStyle>
          <a:p>
            <a:pPr algn="r" rtl="1">
              <a:buClr>
                <a:srgbClr val="FAFD00"/>
              </a:buClr>
              <a:buSzPct val="75000"/>
              <a:buFont typeface="Monotype Sorts" charset="2"/>
              <a:buNone/>
            </a:pPr>
            <a:r>
              <a:rPr lang="fa-IR" sz="3200">
                <a:latin typeface="Arial" panose="020B0604020202020204" pitchFamily="34" charset="0"/>
                <a:cs typeface="B Nazanin" panose="00000400000000000000" pitchFamily="2" charset="-78"/>
              </a:rPr>
              <a:t>مرحله سوم: </a:t>
            </a:r>
            <a:r>
              <a:rPr lang="ar-SA" sz="3200">
                <a:latin typeface="Arial" panose="020B0604020202020204" pitchFamily="34" charset="0"/>
                <a:cs typeface="B Nazanin" panose="00000400000000000000" pitchFamily="2" charset="-78"/>
              </a:rPr>
              <a:t>تهیه جدول هزینه های منظور شده به تولید</a:t>
            </a:r>
            <a:endParaRPr lang="en-US" sz="3200">
              <a:latin typeface="Arial" panose="020B0604020202020204" pitchFamily="34" charset="0"/>
              <a:cs typeface="B Nazanin" panose="00000400000000000000" pitchFamily="2" charset="-78"/>
            </a:endParaRPr>
          </a:p>
        </p:txBody>
      </p:sp>
      <p:sp>
        <p:nvSpPr>
          <p:cNvPr id="277511" name="Text Box 7"/>
          <p:cNvSpPr txBox="1">
            <a:spLocks noChangeArrowheads="1"/>
          </p:cNvSpPr>
          <p:nvPr/>
        </p:nvSpPr>
        <p:spPr bwMode="auto">
          <a:xfrm>
            <a:off x="762000" y="4175125"/>
            <a:ext cx="8196263" cy="639763"/>
          </a:xfrm>
          <a:prstGeom prst="rect">
            <a:avLst/>
          </a:prstGeom>
          <a:gradFill rotWithShape="0">
            <a:gsLst>
              <a:gs pos="0">
                <a:srgbClr val="FF9900"/>
              </a:gs>
              <a:gs pos="100000">
                <a:srgbClr val="FF9900">
                  <a:gamma/>
                  <a:shade val="46275"/>
                  <a:invGamma/>
                </a:srgbClr>
              </a:gs>
            </a:gsLst>
            <a:path path="shape">
              <a:fillToRect l="50000" t="50000" r="50000" b="50000"/>
            </a:path>
          </a:gradFill>
          <a:ln w="12700">
            <a:solidFill>
              <a:srgbClr val="FAFD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algn="l" rtl="0" fontAlgn="base">
              <a:spcBef>
                <a:spcPct val="0"/>
              </a:spcBef>
              <a:spcAft>
                <a:spcPct val="0"/>
              </a:spcAft>
              <a:defRPr sz="2400">
                <a:solidFill>
                  <a:schemeClr val="tx1"/>
                </a:solidFill>
                <a:latin typeface="Times New Roman" panose="02020603050405020304" pitchFamily="18" charset="0"/>
              </a:defRPr>
            </a:lvl6pPr>
            <a:lvl7pPr marL="3200400" indent="-457200" algn="l" rtl="0" fontAlgn="base">
              <a:spcBef>
                <a:spcPct val="0"/>
              </a:spcBef>
              <a:spcAft>
                <a:spcPct val="0"/>
              </a:spcAft>
              <a:defRPr sz="2400">
                <a:solidFill>
                  <a:schemeClr val="tx1"/>
                </a:solidFill>
                <a:latin typeface="Times New Roman" panose="02020603050405020304" pitchFamily="18" charset="0"/>
              </a:defRPr>
            </a:lvl7pPr>
            <a:lvl8pPr marL="3657600" indent="-457200" algn="l" rtl="0" fontAlgn="base">
              <a:spcBef>
                <a:spcPct val="0"/>
              </a:spcBef>
              <a:spcAft>
                <a:spcPct val="0"/>
              </a:spcAft>
              <a:defRPr sz="2400">
                <a:solidFill>
                  <a:schemeClr val="tx1"/>
                </a:solidFill>
                <a:latin typeface="Times New Roman" panose="02020603050405020304" pitchFamily="18" charset="0"/>
              </a:defRPr>
            </a:lvl8pPr>
            <a:lvl9pPr marL="4114800" indent="-457200" algn="l" rtl="0" fontAlgn="base">
              <a:spcBef>
                <a:spcPct val="0"/>
              </a:spcBef>
              <a:spcAft>
                <a:spcPct val="0"/>
              </a:spcAft>
              <a:defRPr sz="2400">
                <a:solidFill>
                  <a:schemeClr val="tx1"/>
                </a:solidFill>
                <a:latin typeface="Times New Roman" panose="02020603050405020304" pitchFamily="18" charset="0"/>
              </a:defRPr>
            </a:lvl9pPr>
          </a:lstStyle>
          <a:p>
            <a:pPr algn="r" rtl="1">
              <a:buClr>
                <a:srgbClr val="FAFD00"/>
              </a:buClr>
              <a:buSzPct val="75000"/>
              <a:buFont typeface="Monotype Sorts" charset="2"/>
              <a:buNone/>
            </a:pPr>
            <a:r>
              <a:rPr lang="fa-IR" sz="3200">
                <a:latin typeface="Arial" panose="020B0604020202020204" pitchFamily="34" charset="0"/>
                <a:cs typeface="B Nazanin" panose="00000400000000000000" pitchFamily="2" charset="-78"/>
              </a:rPr>
              <a:t>مرحله چهارم: </a:t>
            </a:r>
            <a:r>
              <a:rPr lang="ar-SA" sz="3200">
                <a:latin typeface="Arial" panose="020B0604020202020204" pitchFamily="34" charset="0"/>
                <a:cs typeface="B Nazanin" panose="00000400000000000000" pitchFamily="2" charset="-78"/>
              </a:rPr>
              <a:t>محاسبه بهای تمام شده یک واحد</a:t>
            </a:r>
            <a:endParaRPr lang="en-US" sz="3200">
              <a:latin typeface="Arial" panose="020B0604020202020204" pitchFamily="34" charset="0"/>
              <a:cs typeface="B Nazanin" panose="00000400000000000000" pitchFamily="2" charset="-78"/>
            </a:endParaRPr>
          </a:p>
        </p:txBody>
      </p:sp>
      <p:sp>
        <p:nvSpPr>
          <p:cNvPr id="277512" name="Text Box 8"/>
          <p:cNvSpPr txBox="1">
            <a:spLocks noChangeArrowheads="1"/>
          </p:cNvSpPr>
          <p:nvPr/>
        </p:nvSpPr>
        <p:spPr bwMode="auto">
          <a:xfrm>
            <a:off x="762000" y="4816475"/>
            <a:ext cx="8196263" cy="669925"/>
          </a:xfrm>
          <a:prstGeom prst="rect">
            <a:avLst/>
          </a:prstGeom>
          <a:gradFill rotWithShape="0">
            <a:gsLst>
              <a:gs pos="0">
                <a:srgbClr val="FF00FF"/>
              </a:gs>
              <a:gs pos="100000">
                <a:srgbClr val="FF00FF">
                  <a:gamma/>
                  <a:shade val="46275"/>
                  <a:invGamma/>
                </a:srgbClr>
              </a:gs>
            </a:gsLst>
            <a:path path="shape">
              <a:fillToRect l="50000" t="50000" r="50000" b="50000"/>
            </a:path>
          </a:gradFill>
          <a:ln w="12700">
            <a:solidFill>
              <a:srgbClr val="FAFD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algn="l" rtl="0" fontAlgn="base">
              <a:spcBef>
                <a:spcPct val="0"/>
              </a:spcBef>
              <a:spcAft>
                <a:spcPct val="0"/>
              </a:spcAft>
              <a:defRPr sz="2400">
                <a:solidFill>
                  <a:schemeClr val="tx1"/>
                </a:solidFill>
                <a:latin typeface="Times New Roman" panose="02020603050405020304" pitchFamily="18" charset="0"/>
              </a:defRPr>
            </a:lvl6pPr>
            <a:lvl7pPr marL="3200400" indent="-457200" algn="l" rtl="0" fontAlgn="base">
              <a:spcBef>
                <a:spcPct val="0"/>
              </a:spcBef>
              <a:spcAft>
                <a:spcPct val="0"/>
              </a:spcAft>
              <a:defRPr sz="2400">
                <a:solidFill>
                  <a:schemeClr val="tx1"/>
                </a:solidFill>
                <a:latin typeface="Times New Roman" panose="02020603050405020304" pitchFamily="18" charset="0"/>
              </a:defRPr>
            </a:lvl7pPr>
            <a:lvl8pPr marL="3657600" indent="-457200" algn="l" rtl="0" fontAlgn="base">
              <a:spcBef>
                <a:spcPct val="0"/>
              </a:spcBef>
              <a:spcAft>
                <a:spcPct val="0"/>
              </a:spcAft>
              <a:defRPr sz="2400">
                <a:solidFill>
                  <a:schemeClr val="tx1"/>
                </a:solidFill>
                <a:latin typeface="Times New Roman" panose="02020603050405020304" pitchFamily="18" charset="0"/>
              </a:defRPr>
            </a:lvl8pPr>
            <a:lvl9pPr marL="4114800" indent="-457200" algn="l" rtl="0" fontAlgn="base">
              <a:spcBef>
                <a:spcPct val="0"/>
              </a:spcBef>
              <a:spcAft>
                <a:spcPct val="0"/>
              </a:spcAft>
              <a:defRPr sz="2400">
                <a:solidFill>
                  <a:schemeClr val="tx1"/>
                </a:solidFill>
                <a:latin typeface="Times New Roman" panose="02020603050405020304" pitchFamily="18" charset="0"/>
              </a:defRPr>
            </a:lvl9pPr>
          </a:lstStyle>
          <a:p>
            <a:pPr algn="r" rtl="1">
              <a:buClr>
                <a:srgbClr val="FAFD00"/>
              </a:buClr>
              <a:buSzPct val="75000"/>
              <a:buFont typeface="Monotype Sorts" charset="2"/>
              <a:buNone/>
            </a:pPr>
            <a:r>
              <a:rPr lang="fa-IR" sz="3200">
                <a:latin typeface="Arial" panose="020B0604020202020204" pitchFamily="34" charset="0"/>
                <a:cs typeface="B Nazanin" panose="00000400000000000000" pitchFamily="2" charset="-78"/>
              </a:rPr>
              <a:t>مرحله پنجم: </a:t>
            </a:r>
            <a:r>
              <a:rPr lang="ar-SA" sz="3200">
                <a:latin typeface="Arial" panose="020B0604020202020204" pitchFamily="34" charset="0"/>
                <a:cs typeface="B Nazanin" panose="00000400000000000000" pitchFamily="2" charset="-78"/>
              </a:rPr>
              <a:t>جدول تخصیص هزینه ها</a:t>
            </a:r>
            <a:endParaRPr lang="en-US" sz="3200">
              <a:latin typeface="Arial" panose="020B0604020202020204" pitchFamily="34" charset="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77508"/>
                                        </p:tgtEl>
                                        <p:attrNameLst>
                                          <p:attrName>style.visibility</p:attrName>
                                        </p:attrNameLst>
                                      </p:cBhvr>
                                      <p:to>
                                        <p:strVal val="visible"/>
                                      </p:to>
                                    </p:set>
                                    <p:animEffect transition="in" filter="wipe(right)">
                                      <p:cBhvr>
                                        <p:cTn id="7" dur="2000"/>
                                        <p:tgtEl>
                                          <p:spTgt spid="277508"/>
                                        </p:tgtEl>
                                      </p:cBhvr>
                                    </p:animEffect>
                                  </p:childTnLst>
                                </p:cTn>
                              </p:par>
                            </p:childTnLst>
                          </p:cTn>
                        </p:par>
                        <p:par>
                          <p:cTn id="8" fill="hold" nodeType="afterGroup">
                            <p:stCondLst>
                              <p:cond delay="2000"/>
                            </p:stCondLst>
                            <p:childTnLst>
                              <p:par>
                                <p:cTn id="9" presetID="22" presetClass="entr" presetSubtype="2" fill="hold" grpId="0" nodeType="afterEffect">
                                  <p:stCondLst>
                                    <p:cond delay="0"/>
                                  </p:stCondLst>
                                  <p:childTnLst>
                                    <p:set>
                                      <p:cBhvr>
                                        <p:cTn id="10" dur="1" fill="hold">
                                          <p:stCondLst>
                                            <p:cond delay="0"/>
                                          </p:stCondLst>
                                        </p:cTn>
                                        <p:tgtEl>
                                          <p:spTgt spid="277509"/>
                                        </p:tgtEl>
                                        <p:attrNameLst>
                                          <p:attrName>style.visibility</p:attrName>
                                        </p:attrNameLst>
                                      </p:cBhvr>
                                      <p:to>
                                        <p:strVal val="visible"/>
                                      </p:to>
                                    </p:set>
                                    <p:animEffect transition="in" filter="wipe(right)">
                                      <p:cBhvr>
                                        <p:cTn id="11" dur="2000"/>
                                        <p:tgtEl>
                                          <p:spTgt spid="277509"/>
                                        </p:tgtEl>
                                      </p:cBhvr>
                                    </p:animEffect>
                                  </p:childTnLst>
                                </p:cTn>
                              </p:par>
                            </p:childTnLst>
                          </p:cTn>
                        </p:par>
                        <p:par>
                          <p:cTn id="12" fill="hold" nodeType="afterGroup">
                            <p:stCondLst>
                              <p:cond delay="4000"/>
                            </p:stCondLst>
                            <p:childTnLst>
                              <p:par>
                                <p:cTn id="13" presetID="22" presetClass="entr" presetSubtype="2" fill="hold" grpId="0" nodeType="afterEffect">
                                  <p:stCondLst>
                                    <p:cond delay="0"/>
                                  </p:stCondLst>
                                  <p:childTnLst>
                                    <p:set>
                                      <p:cBhvr>
                                        <p:cTn id="14" dur="1" fill="hold">
                                          <p:stCondLst>
                                            <p:cond delay="0"/>
                                          </p:stCondLst>
                                        </p:cTn>
                                        <p:tgtEl>
                                          <p:spTgt spid="277510"/>
                                        </p:tgtEl>
                                        <p:attrNameLst>
                                          <p:attrName>style.visibility</p:attrName>
                                        </p:attrNameLst>
                                      </p:cBhvr>
                                      <p:to>
                                        <p:strVal val="visible"/>
                                      </p:to>
                                    </p:set>
                                    <p:animEffect transition="in" filter="wipe(right)">
                                      <p:cBhvr>
                                        <p:cTn id="15" dur="2000"/>
                                        <p:tgtEl>
                                          <p:spTgt spid="277510"/>
                                        </p:tgtEl>
                                      </p:cBhvr>
                                    </p:animEffect>
                                  </p:childTnLst>
                                </p:cTn>
                              </p:par>
                            </p:childTnLst>
                          </p:cTn>
                        </p:par>
                        <p:par>
                          <p:cTn id="16" fill="hold" nodeType="afterGroup">
                            <p:stCondLst>
                              <p:cond delay="6000"/>
                            </p:stCondLst>
                            <p:childTnLst>
                              <p:par>
                                <p:cTn id="17" presetID="22" presetClass="entr" presetSubtype="2" fill="hold" grpId="0" nodeType="afterEffect">
                                  <p:stCondLst>
                                    <p:cond delay="0"/>
                                  </p:stCondLst>
                                  <p:childTnLst>
                                    <p:set>
                                      <p:cBhvr>
                                        <p:cTn id="18" dur="1" fill="hold">
                                          <p:stCondLst>
                                            <p:cond delay="0"/>
                                          </p:stCondLst>
                                        </p:cTn>
                                        <p:tgtEl>
                                          <p:spTgt spid="277511"/>
                                        </p:tgtEl>
                                        <p:attrNameLst>
                                          <p:attrName>style.visibility</p:attrName>
                                        </p:attrNameLst>
                                      </p:cBhvr>
                                      <p:to>
                                        <p:strVal val="visible"/>
                                      </p:to>
                                    </p:set>
                                    <p:animEffect transition="in" filter="wipe(right)">
                                      <p:cBhvr>
                                        <p:cTn id="19" dur="2000"/>
                                        <p:tgtEl>
                                          <p:spTgt spid="277511"/>
                                        </p:tgtEl>
                                      </p:cBhvr>
                                    </p:animEffect>
                                  </p:childTnLst>
                                </p:cTn>
                              </p:par>
                            </p:childTnLst>
                          </p:cTn>
                        </p:par>
                        <p:par>
                          <p:cTn id="20" fill="hold" nodeType="afterGroup">
                            <p:stCondLst>
                              <p:cond delay="8000"/>
                            </p:stCondLst>
                            <p:childTnLst>
                              <p:par>
                                <p:cTn id="21" presetID="22" presetClass="entr" presetSubtype="2" fill="hold" grpId="0" nodeType="afterEffect">
                                  <p:stCondLst>
                                    <p:cond delay="0"/>
                                  </p:stCondLst>
                                  <p:childTnLst>
                                    <p:set>
                                      <p:cBhvr>
                                        <p:cTn id="22" dur="1" fill="hold">
                                          <p:stCondLst>
                                            <p:cond delay="0"/>
                                          </p:stCondLst>
                                        </p:cTn>
                                        <p:tgtEl>
                                          <p:spTgt spid="277512"/>
                                        </p:tgtEl>
                                        <p:attrNameLst>
                                          <p:attrName>style.visibility</p:attrName>
                                        </p:attrNameLst>
                                      </p:cBhvr>
                                      <p:to>
                                        <p:strVal val="visible"/>
                                      </p:to>
                                    </p:set>
                                    <p:animEffect transition="in" filter="wipe(right)">
                                      <p:cBhvr>
                                        <p:cTn id="23" dur="2000"/>
                                        <p:tgtEl>
                                          <p:spTgt spid="277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8" grpId="0" animBg="1" autoUpdateAnimBg="0"/>
      <p:bldP spid="277509" grpId="0" animBg="1" autoUpdateAnimBg="0"/>
      <p:bldP spid="277510" grpId="0" animBg="1" autoUpdateAnimBg="0"/>
      <p:bldP spid="277511" grpId="0" animBg="1" autoUpdateAnimBg="0"/>
      <p:bldP spid="277512" grpId="0" animBg="1" autoUpdateAnimBg="0"/>
    </p:bldLst>
  </p:timing>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Slide Number Placeholder 5"/>
          <p:cNvSpPr>
            <a:spLocks noGrp="1"/>
          </p:cNvSpPr>
          <p:nvPr>
            <p:ph type="sldNum" sz="quarter" idx="12"/>
          </p:nvPr>
        </p:nvSpPr>
        <p:spPr/>
        <p:txBody>
          <a:bodyPr/>
          <a:lstStyle/>
          <a:p>
            <a:fld id="{BA55681E-1AFC-44AE-B0E3-50167CFD8763}" type="slidenum">
              <a:rPr lang="ar-SA"/>
              <a:pPr/>
              <a:t>137</a:t>
            </a:fld>
            <a:endParaRPr lang="en-US"/>
          </a:p>
        </p:txBody>
      </p:sp>
      <p:sp>
        <p:nvSpPr>
          <p:cNvPr id="279554" name="Rectangle 2"/>
          <p:cNvSpPr>
            <a:spLocks noGrp="1" noChangeArrowheads="1"/>
          </p:cNvSpPr>
          <p:nvPr>
            <p:ph type="title"/>
          </p:nvPr>
        </p:nvSpPr>
        <p:spPr>
          <a:xfrm>
            <a:off x="1219200" y="609600"/>
            <a:ext cx="7378700" cy="1143000"/>
          </a:xfrm>
        </p:spPr>
        <p:txBody>
          <a:bodyPr/>
          <a:lstStyle/>
          <a:p>
            <a:r>
              <a:rPr lang="ar-SA" b="0">
                <a:solidFill>
                  <a:schemeClr val="tx1"/>
                </a:solidFill>
              </a:rPr>
              <a:t>مرحل</a:t>
            </a:r>
            <a:r>
              <a:rPr lang="fa-IR" b="0">
                <a:solidFill>
                  <a:schemeClr val="tx1"/>
                </a:solidFill>
              </a:rPr>
              <a:t>ه اول:</a:t>
            </a:r>
            <a:r>
              <a:rPr lang="ar-SA" b="0">
                <a:solidFill>
                  <a:schemeClr val="tx1"/>
                </a:solidFill>
              </a:rPr>
              <a:t> تهیه </a:t>
            </a:r>
            <a:r>
              <a:rPr lang="fa-IR" b="0">
                <a:solidFill>
                  <a:schemeClr val="tx1"/>
                </a:solidFill>
              </a:rPr>
              <a:t>جدول مقداری تولید</a:t>
            </a:r>
            <a:endParaRPr lang="en-US" b="0" i="1">
              <a:solidFill>
                <a:schemeClr val="tx1"/>
              </a:solidFill>
            </a:endParaRPr>
          </a:p>
        </p:txBody>
      </p:sp>
      <p:sp>
        <p:nvSpPr>
          <p:cNvPr id="279575" name="Text Box 23"/>
          <p:cNvSpPr txBox="1">
            <a:spLocks noChangeArrowheads="1"/>
          </p:cNvSpPr>
          <p:nvPr/>
        </p:nvSpPr>
        <p:spPr bwMode="auto">
          <a:xfrm>
            <a:off x="762000" y="4106863"/>
            <a:ext cx="1357313" cy="51752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50000"/>
              </a:spcBef>
            </a:pPr>
            <a:r>
              <a:rPr lang="en-US" sz="2800" b="1">
                <a:latin typeface="Times New Roman" panose="02020603050405020304" pitchFamily="18" charset="0"/>
                <a:cs typeface="Times New Roman" panose="02020603050405020304" pitchFamily="18" charset="0"/>
              </a:rPr>
              <a:t>In put</a:t>
            </a:r>
          </a:p>
        </p:txBody>
      </p:sp>
      <p:sp>
        <p:nvSpPr>
          <p:cNvPr id="279576" name="Text Box 24"/>
          <p:cNvSpPr txBox="1">
            <a:spLocks noChangeArrowheads="1"/>
          </p:cNvSpPr>
          <p:nvPr/>
        </p:nvSpPr>
        <p:spPr bwMode="auto">
          <a:xfrm>
            <a:off x="762000" y="5607050"/>
            <a:ext cx="1357313"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50000"/>
              </a:spcBef>
            </a:pPr>
            <a:r>
              <a:rPr lang="en-US" sz="2800" b="1">
                <a:latin typeface="Times New Roman" panose="02020603050405020304" pitchFamily="18" charset="0"/>
                <a:cs typeface="Times New Roman" panose="02020603050405020304" pitchFamily="18" charset="0"/>
              </a:rPr>
              <a:t>out put</a:t>
            </a:r>
          </a:p>
        </p:txBody>
      </p:sp>
      <p:sp>
        <p:nvSpPr>
          <p:cNvPr id="279577" name="Line 25"/>
          <p:cNvSpPr>
            <a:spLocks noChangeShapeType="1"/>
          </p:cNvSpPr>
          <p:nvPr/>
        </p:nvSpPr>
        <p:spPr bwMode="auto">
          <a:xfrm>
            <a:off x="2119313" y="4443413"/>
            <a:ext cx="566737"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279578" name="Line 26"/>
          <p:cNvSpPr>
            <a:spLocks noChangeShapeType="1"/>
          </p:cNvSpPr>
          <p:nvPr/>
        </p:nvSpPr>
        <p:spPr bwMode="auto">
          <a:xfrm>
            <a:off x="2119313" y="5907088"/>
            <a:ext cx="566737"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grpSp>
        <p:nvGrpSpPr>
          <p:cNvPr id="279581" name="Group 29"/>
          <p:cNvGrpSpPr>
            <a:grpSpLocks/>
          </p:cNvGrpSpPr>
          <p:nvPr/>
        </p:nvGrpSpPr>
        <p:grpSpPr bwMode="auto">
          <a:xfrm>
            <a:off x="2119313" y="2644775"/>
            <a:ext cx="6567487" cy="3433763"/>
            <a:chOff x="1335" y="1666"/>
            <a:chExt cx="4137" cy="2163"/>
          </a:xfrm>
        </p:grpSpPr>
        <p:sp>
          <p:nvSpPr>
            <p:cNvPr id="279557" name="Text Box 5"/>
            <p:cNvSpPr txBox="1">
              <a:spLocks noChangeArrowheads="1"/>
            </p:cNvSpPr>
            <p:nvPr/>
          </p:nvSpPr>
          <p:spPr bwMode="auto">
            <a:xfrm>
              <a:off x="2191" y="2021"/>
              <a:ext cx="3281" cy="32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50000"/>
                </a:spcBef>
              </a:pPr>
              <a:r>
                <a:rPr lang="fa-IR" sz="2800">
                  <a:cs typeface="B Nazanin" panose="00000400000000000000" pitchFamily="2" charset="-78"/>
                </a:rPr>
                <a:t>کالای در جریان ساخت ابتدای دوره</a:t>
              </a:r>
              <a:endParaRPr lang="en-US" sz="2800">
                <a:cs typeface="B Nazanin" panose="00000400000000000000" pitchFamily="2" charset="-78"/>
              </a:endParaRPr>
            </a:p>
          </p:txBody>
        </p:sp>
        <p:sp>
          <p:nvSpPr>
            <p:cNvPr id="279558" name="Text Box 6"/>
            <p:cNvSpPr txBox="1">
              <a:spLocks noChangeArrowheads="1"/>
            </p:cNvSpPr>
            <p:nvPr/>
          </p:nvSpPr>
          <p:spPr bwMode="auto">
            <a:xfrm>
              <a:off x="2263" y="1666"/>
              <a:ext cx="3209" cy="32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anose="02020603050405020304" pitchFamily="18" charset="0"/>
                </a:defRPr>
              </a:lvl1pPr>
              <a:lvl2pPr marL="800100" indent="-342900">
                <a:defRPr sz="2400">
                  <a:solidFill>
                    <a:schemeClr val="tx1"/>
                  </a:solidFill>
                  <a:latin typeface="Times New Roman" panose="02020603050405020304" pitchFamily="18" charset="0"/>
                </a:defRPr>
              </a:lvl2pPr>
              <a:lvl3pPr marL="1257300" indent="-342900">
                <a:defRPr sz="2400">
                  <a:solidFill>
                    <a:schemeClr val="tx1"/>
                  </a:solidFill>
                  <a:latin typeface="Times New Roman" panose="02020603050405020304" pitchFamily="18" charset="0"/>
                </a:defRPr>
              </a:lvl3pPr>
              <a:lvl4pPr marL="1714500" indent="-342900">
                <a:defRPr sz="2400">
                  <a:solidFill>
                    <a:schemeClr val="tx1"/>
                  </a:solidFill>
                  <a:latin typeface="Times New Roman" panose="02020603050405020304" pitchFamily="18" charset="0"/>
                </a:defRPr>
              </a:lvl4pPr>
              <a:lvl5pPr marL="2171700" indent="-342900">
                <a:defRPr sz="2400">
                  <a:solidFill>
                    <a:schemeClr val="tx1"/>
                  </a:solidFill>
                  <a:latin typeface="Times New Roman" panose="02020603050405020304" pitchFamily="18" charset="0"/>
                </a:defRPr>
              </a:lvl5pPr>
              <a:lvl6pPr marL="2628900" indent="-342900" algn="l" rtl="0" fontAlgn="base">
                <a:spcBef>
                  <a:spcPct val="0"/>
                </a:spcBef>
                <a:spcAft>
                  <a:spcPct val="0"/>
                </a:spcAft>
                <a:defRPr sz="2400">
                  <a:solidFill>
                    <a:schemeClr val="tx1"/>
                  </a:solidFill>
                  <a:latin typeface="Times New Roman" panose="02020603050405020304" pitchFamily="18" charset="0"/>
                </a:defRPr>
              </a:lvl6pPr>
              <a:lvl7pPr marL="3086100" indent="-342900" algn="l" rtl="0" fontAlgn="base">
                <a:spcBef>
                  <a:spcPct val="0"/>
                </a:spcBef>
                <a:spcAft>
                  <a:spcPct val="0"/>
                </a:spcAft>
                <a:defRPr sz="2400">
                  <a:solidFill>
                    <a:schemeClr val="tx1"/>
                  </a:solidFill>
                  <a:latin typeface="Times New Roman" panose="02020603050405020304" pitchFamily="18" charset="0"/>
                </a:defRPr>
              </a:lvl7pPr>
              <a:lvl8pPr marL="3543300" indent="-342900" algn="l" rtl="0" fontAlgn="base">
                <a:spcBef>
                  <a:spcPct val="0"/>
                </a:spcBef>
                <a:spcAft>
                  <a:spcPct val="0"/>
                </a:spcAft>
                <a:defRPr sz="2400">
                  <a:solidFill>
                    <a:schemeClr val="tx1"/>
                  </a:solidFill>
                  <a:latin typeface="Times New Roman" panose="02020603050405020304" pitchFamily="18" charset="0"/>
                </a:defRPr>
              </a:lvl8pPr>
              <a:lvl9pPr marL="4000500" indent="-342900" algn="l" rtl="0" fontAlgn="base">
                <a:spcBef>
                  <a:spcPct val="0"/>
                </a:spcBef>
                <a:spcAft>
                  <a:spcPct val="0"/>
                </a:spcAft>
                <a:defRPr sz="2400">
                  <a:solidFill>
                    <a:schemeClr val="tx1"/>
                  </a:solidFill>
                  <a:latin typeface="Times New Roman" panose="02020603050405020304" pitchFamily="18" charset="0"/>
                </a:defRPr>
              </a:lvl9pPr>
            </a:lstStyle>
            <a:p>
              <a:pPr algn="r" rtl="1" eaLnBrk="1" hangingPunct="1">
                <a:spcBef>
                  <a:spcPct val="50000"/>
                </a:spcBef>
              </a:pPr>
              <a:r>
                <a:rPr lang="fa-IR" sz="2800" b="1">
                  <a:latin typeface="Arial" panose="020B0604020202020204" pitchFamily="34" charset="0"/>
                  <a:cs typeface="B Nazanin" panose="00000400000000000000" pitchFamily="2" charset="-78"/>
                </a:rPr>
                <a:t>جدول مقداری تولید</a:t>
              </a:r>
              <a:endParaRPr lang="en-US" sz="2800" b="1">
                <a:latin typeface="Arial" panose="020B0604020202020204" pitchFamily="34" charset="0"/>
                <a:cs typeface="B Nazanin" panose="00000400000000000000" pitchFamily="2" charset="-78"/>
              </a:endParaRPr>
            </a:p>
          </p:txBody>
        </p:sp>
        <p:sp>
          <p:nvSpPr>
            <p:cNvPr id="279559" name="Text Box 7"/>
            <p:cNvSpPr txBox="1">
              <a:spLocks noChangeArrowheads="1"/>
            </p:cNvSpPr>
            <p:nvPr/>
          </p:nvSpPr>
          <p:spPr bwMode="auto">
            <a:xfrm>
              <a:off x="2334" y="2297"/>
              <a:ext cx="3138" cy="32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50000"/>
                </a:spcBef>
              </a:pPr>
              <a:r>
                <a:rPr lang="fa-IR" sz="2800">
                  <a:cs typeface="B Nazanin" panose="00000400000000000000" pitchFamily="2" charset="-78"/>
                </a:rPr>
                <a:t>اقدام به تولید (دریافتی از مرحله قبل)</a:t>
              </a:r>
              <a:endParaRPr lang="en-US" sz="2800">
                <a:cs typeface="B Nazanin" panose="00000400000000000000" pitchFamily="2" charset="-78"/>
              </a:endParaRPr>
            </a:p>
          </p:txBody>
        </p:sp>
        <p:sp>
          <p:nvSpPr>
            <p:cNvPr id="279560" name="Text Box 8"/>
            <p:cNvSpPr txBox="1">
              <a:spLocks noChangeArrowheads="1"/>
            </p:cNvSpPr>
            <p:nvPr/>
          </p:nvSpPr>
          <p:spPr bwMode="auto">
            <a:xfrm>
              <a:off x="2191" y="2935"/>
              <a:ext cx="3281" cy="32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50000"/>
                </a:spcBef>
              </a:pPr>
              <a:r>
                <a:rPr lang="fa-IR" sz="2800">
                  <a:cs typeface="B Nazanin" panose="00000400000000000000" pitchFamily="2" charset="-78"/>
                </a:rPr>
                <a:t>واحدهای تکمیل شده (انتقالی به مرحله بعد)</a:t>
              </a:r>
              <a:endParaRPr lang="en-US" sz="2800">
                <a:cs typeface="B Nazanin" panose="00000400000000000000" pitchFamily="2" charset="-78"/>
              </a:endParaRPr>
            </a:p>
          </p:txBody>
        </p:sp>
        <p:sp>
          <p:nvSpPr>
            <p:cNvPr id="279561" name="Text Box 9"/>
            <p:cNvSpPr txBox="1">
              <a:spLocks noChangeArrowheads="1"/>
            </p:cNvSpPr>
            <p:nvPr/>
          </p:nvSpPr>
          <p:spPr bwMode="auto">
            <a:xfrm>
              <a:off x="2191" y="3226"/>
              <a:ext cx="3281" cy="32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50000"/>
                </a:spcBef>
              </a:pPr>
              <a:r>
                <a:rPr lang="fa-IR" sz="2800">
                  <a:cs typeface="B Nazanin" panose="00000400000000000000" pitchFamily="2" charset="-78"/>
                </a:rPr>
                <a:t>کالای در جریان ساخت پایان دوره</a:t>
              </a:r>
              <a:endParaRPr lang="en-US" sz="2800">
                <a:cs typeface="B Nazanin" panose="00000400000000000000" pitchFamily="2" charset="-78"/>
              </a:endParaRPr>
            </a:p>
          </p:txBody>
        </p:sp>
        <p:sp>
          <p:nvSpPr>
            <p:cNvPr id="279562" name="Text Box 10"/>
            <p:cNvSpPr txBox="1">
              <a:spLocks noChangeArrowheads="1"/>
            </p:cNvSpPr>
            <p:nvPr/>
          </p:nvSpPr>
          <p:spPr bwMode="auto">
            <a:xfrm>
              <a:off x="1335" y="1666"/>
              <a:ext cx="785" cy="32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50000"/>
                </a:spcBef>
              </a:pPr>
              <a:r>
                <a:rPr lang="fa-IR" sz="2800">
                  <a:cs typeface="B Nazanin" panose="00000400000000000000" pitchFamily="2" charset="-78"/>
                </a:rPr>
                <a:t>مقدار</a:t>
              </a:r>
              <a:endParaRPr lang="en-US" sz="2800">
                <a:cs typeface="B Nazanin" panose="00000400000000000000" pitchFamily="2" charset="-78"/>
              </a:endParaRPr>
            </a:p>
          </p:txBody>
        </p:sp>
        <p:grpSp>
          <p:nvGrpSpPr>
            <p:cNvPr id="279563" name="Group 11"/>
            <p:cNvGrpSpPr>
              <a:grpSpLocks/>
            </p:cNvGrpSpPr>
            <p:nvPr/>
          </p:nvGrpSpPr>
          <p:grpSpPr bwMode="auto">
            <a:xfrm>
              <a:off x="1549" y="2021"/>
              <a:ext cx="642" cy="886"/>
              <a:chOff x="2517" y="709"/>
              <a:chExt cx="408" cy="567"/>
            </a:xfrm>
          </p:grpSpPr>
          <p:sp>
            <p:nvSpPr>
              <p:cNvPr id="279564" name="Text Box 12"/>
              <p:cNvSpPr txBox="1">
                <a:spLocks noChangeArrowheads="1"/>
              </p:cNvSpPr>
              <p:nvPr/>
            </p:nvSpPr>
            <p:spPr bwMode="auto">
              <a:xfrm>
                <a:off x="2517" y="709"/>
                <a:ext cx="408" cy="209"/>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ar-SA" sz="2800">
                    <a:cs typeface="B Nazanin" panose="00000400000000000000" pitchFamily="2" charset="-78"/>
                  </a:rPr>
                  <a:t>××××</a:t>
                </a:r>
                <a:endParaRPr lang="en-US" sz="2800">
                  <a:cs typeface="B Nazanin" panose="00000400000000000000" pitchFamily="2" charset="-78"/>
                </a:endParaRPr>
              </a:p>
            </p:txBody>
          </p:sp>
          <p:sp>
            <p:nvSpPr>
              <p:cNvPr id="279565" name="Text Box 13"/>
              <p:cNvSpPr txBox="1">
                <a:spLocks noChangeArrowheads="1"/>
              </p:cNvSpPr>
              <p:nvPr/>
            </p:nvSpPr>
            <p:spPr bwMode="auto">
              <a:xfrm>
                <a:off x="2517" y="886"/>
                <a:ext cx="408" cy="209"/>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ar-SA" sz="2800">
                    <a:cs typeface="B Nazanin" panose="00000400000000000000" pitchFamily="2" charset="-78"/>
                  </a:rPr>
                  <a:t>××××</a:t>
                </a:r>
                <a:endParaRPr lang="en-US" sz="2800">
                  <a:cs typeface="B Nazanin" panose="00000400000000000000" pitchFamily="2" charset="-78"/>
                </a:endParaRPr>
              </a:p>
            </p:txBody>
          </p:sp>
          <p:sp>
            <p:nvSpPr>
              <p:cNvPr id="279566" name="Text Box 14"/>
              <p:cNvSpPr txBox="1">
                <a:spLocks noChangeArrowheads="1"/>
              </p:cNvSpPr>
              <p:nvPr/>
            </p:nvSpPr>
            <p:spPr bwMode="auto">
              <a:xfrm>
                <a:off x="2517" y="1067"/>
                <a:ext cx="408" cy="209"/>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ar-SA" sz="2800">
                    <a:cs typeface="B Nazanin" panose="00000400000000000000" pitchFamily="2" charset="-78"/>
                  </a:rPr>
                  <a:t>××××</a:t>
                </a:r>
                <a:endParaRPr lang="en-US" sz="2800">
                  <a:cs typeface="B Nazanin" panose="00000400000000000000" pitchFamily="2" charset="-78"/>
                </a:endParaRPr>
              </a:p>
            </p:txBody>
          </p:sp>
        </p:grpSp>
        <p:grpSp>
          <p:nvGrpSpPr>
            <p:cNvPr id="279567" name="Group 15"/>
            <p:cNvGrpSpPr>
              <a:grpSpLocks/>
            </p:cNvGrpSpPr>
            <p:nvPr/>
          </p:nvGrpSpPr>
          <p:grpSpPr bwMode="auto">
            <a:xfrm>
              <a:off x="1549" y="2943"/>
              <a:ext cx="642" cy="886"/>
              <a:chOff x="2517" y="709"/>
              <a:chExt cx="408" cy="567"/>
            </a:xfrm>
          </p:grpSpPr>
          <p:sp>
            <p:nvSpPr>
              <p:cNvPr id="279568" name="Text Box 16"/>
              <p:cNvSpPr txBox="1">
                <a:spLocks noChangeArrowheads="1"/>
              </p:cNvSpPr>
              <p:nvPr/>
            </p:nvSpPr>
            <p:spPr bwMode="auto">
              <a:xfrm>
                <a:off x="2517" y="709"/>
                <a:ext cx="408" cy="209"/>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ar-SA" sz="2800">
                    <a:cs typeface="B Nazanin" panose="00000400000000000000" pitchFamily="2" charset="-78"/>
                  </a:rPr>
                  <a:t>××××</a:t>
                </a:r>
                <a:endParaRPr lang="en-US" sz="2800">
                  <a:cs typeface="B Nazanin" panose="00000400000000000000" pitchFamily="2" charset="-78"/>
                </a:endParaRPr>
              </a:p>
            </p:txBody>
          </p:sp>
          <p:sp>
            <p:nvSpPr>
              <p:cNvPr id="279569" name="Text Box 17"/>
              <p:cNvSpPr txBox="1">
                <a:spLocks noChangeArrowheads="1"/>
              </p:cNvSpPr>
              <p:nvPr/>
            </p:nvSpPr>
            <p:spPr bwMode="auto">
              <a:xfrm>
                <a:off x="2517" y="886"/>
                <a:ext cx="408" cy="209"/>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ar-SA" sz="2800">
                    <a:cs typeface="B Nazanin" panose="00000400000000000000" pitchFamily="2" charset="-78"/>
                  </a:rPr>
                  <a:t>××××</a:t>
                </a:r>
                <a:endParaRPr lang="en-US" sz="2800">
                  <a:cs typeface="B Nazanin" panose="00000400000000000000" pitchFamily="2" charset="-78"/>
                </a:endParaRPr>
              </a:p>
            </p:txBody>
          </p:sp>
          <p:sp>
            <p:nvSpPr>
              <p:cNvPr id="279570" name="Text Box 18"/>
              <p:cNvSpPr txBox="1">
                <a:spLocks noChangeArrowheads="1"/>
              </p:cNvSpPr>
              <p:nvPr/>
            </p:nvSpPr>
            <p:spPr bwMode="auto">
              <a:xfrm>
                <a:off x="2517" y="1067"/>
                <a:ext cx="408" cy="209"/>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ar-SA" sz="2800">
                    <a:cs typeface="B Nazanin" panose="00000400000000000000" pitchFamily="2" charset="-78"/>
                  </a:rPr>
                  <a:t>××××</a:t>
                </a:r>
                <a:endParaRPr lang="en-US" sz="2800">
                  <a:cs typeface="B Nazanin" panose="00000400000000000000" pitchFamily="2" charset="-78"/>
                </a:endParaRPr>
              </a:p>
            </p:txBody>
          </p:sp>
        </p:grpSp>
        <p:sp>
          <p:nvSpPr>
            <p:cNvPr id="279571" name="Line 19"/>
            <p:cNvSpPr>
              <a:spLocks noChangeShapeType="1"/>
            </p:cNvSpPr>
            <p:nvPr/>
          </p:nvSpPr>
          <p:spPr bwMode="auto">
            <a:xfrm>
              <a:off x="1692" y="2587"/>
              <a:ext cx="35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279572" name="Line 20"/>
            <p:cNvSpPr>
              <a:spLocks noChangeShapeType="1"/>
            </p:cNvSpPr>
            <p:nvPr/>
          </p:nvSpPr>
          <p:spPr bwMode="auto">
            <a:xfrm>
              <a:off x="1692" y="2871"/>
              <a:ext cx="357" cy="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279573" name="Line 21"/>
            <p:cNvSpPr>
              <a:spLocks noChangeShapeType="1"/>
            </p:cNvSpPr>
            <p:nvPr/>
          </p:nvSpPr>
          <p:spPr bwMode="auto">
            <a:xfrm>
              <a:off x="1692" y="3509"/>
              <a:ext cx="35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279574" name="Line 22"/>
            <p:cNvSpPr>
              <a:spLocks noChangeShapeType="1"/>
            </p:cNvSpPr>
            <p:nvPr/>
          </p:nvSpPr>
          <p:spPr bwMode="auto">
            <a:xfrm>
              <a:off x="1692" y="3792"/>
              <a:ext cx="357" cy="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279579" name="Line 27"/>
            <p:cNvSpPr>
              <a:spLocks noChangeShapeType="1"/>
            </p:cNvSpPr>
            <p:nvPr/>
          </p:nvSpPr>
          <p:spPr bwMode="auto">
            <a:xfrm>
              <a:off x="1692" y="2021"/>
              <a:ext cx="35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279580" name="Line 28"/>
            <p:cNvSpPr>
              <a:spLocks noChangeShapeType="1"/>
            </p:cNvSpPr>
            <p:nvPr/>
          </p:nvSpPr>
          <p:spPr bwMode="auto">
            <a:xfrm>
              <a:off x="2548" y="2021"/>
              <a:ext cx="292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grpSp>
      <p:sp>
        <p:nvSpPr>
          <p:cNvPr id="279582" name="Oval 30"/>
          <p:cNvSpPr>
            <a:spLocks noChangeArrowheads="1"/>
          </p:cNvSpPr>
          <p:nvPr/>
        </p:nvSpPr>
        <p:spPr bwMode="auto">
          <a:xfrm>
            <a:off x="2590800" y="4114800"/>
            <a:ext cx="838200" cy="609600"/>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79583" name="Oval 31"/>
          <p:cNvSpPr>
            <a:spLocks noChangeArrowheads="1"/>
          </p:cNvSpPr>
          <p:nvPr/>
        </p:nvSpPr>
        <p:spPr bwMode="auto">
          <a:xfrm>
            <a:off x="2590800" y="5562600"/>
            <a:ext cx="838200" cy="609600"/>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79581"/>
                                        </p:tgtEl>
                                        <p:attrNameLst>
                                          <p:attrName>style.visibility</p:attrName>
                                        </p:attrNameLst>
                                      </p:cBhvr>
                                      <p:to>
                                        <p:strVal val="visible"/>
                                      </p:to>
                                    </p:set>
                                    <p:animEffect transition="in" filter="dissolve">
                                      <p:cBhvr>
                                        <p:cTn id="7" dur="500"/>
                                        <p:tgtEl>
                                          <p:spTgt spid="279581"/>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79575"/>
                                        </p:tgtEl>
                                        <p:attrNameLst>
                                          <p:attrName>style.visibility</p:attrName>
                                        </p:attrNameLst>
                                      </p:cBhvr>
                                      <p:to>
                                        <p:strVal val="visible"/>
                                      </p:to>
                                    </p:set>
                                    <p:animEffect transition="in" filter="blinds(horizontal)">
                                      <p:cBhvr>
                                        <p:cTn id="11" dur="500"/>
                                        <p:tgtEl>
                                          <p:spTgt spid="279575"/>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279577"/>
                                        </p:tgtEl>
                                        <p:attrNameLst>
                                          <p:attrName>style.visibility</p:attrName>
                                        </p:attrNameLst>
                                      </p:cBhvr>
                                      <p:to>
                                        <p:strVal val="visible"/>
                                      </p:to>
                                    </p:set>
                                    <p:animEffect transition="in" filter="blinds(horizontal)">
                                      <p:cBhvr>
                                        <p:cTn id="15" dur="500"/>
                                        <p:tgtEl>
                                          <p:spTgt spid="279577"/>
                                        </p:tgtEl>
                                      </p:cBhvr>
                                    </p:animEffect>
                                  </p:childTnLst>
                                </p:cTn>
                              </p:par>
                            </p:childTnLst>
                          </p:cTn>
                        </p:par>
                        <p:par>
                          <p:cTn id="16" fill="hold" nodeType="afterGroup">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279582"/>
                                        </p:tgtEl>
                                        <p:attrNameLst>
                                          <p:attrName>style.visibility</p:attrName>
                                        </p:attrNameLst>
                                      </p:cBhvr>
                                      <p:to>
                                        <p:strVal val="visible"/>
                                      </p:to>
                                    </p:set>
                                    <p:animEffect transition="in" filter="blinds(horizontal)">
                                      <p:cBhvr>
                                        <p:cTn id="19" dur="500"/>
                                        <p:tgtEl>
                                          <p:spTgt spid="279582"/>
                                        </p:tgtEl>
                                      </p:cBhvr>
                                    </p:animEffect>
                                  </p:childTnLst>
                                </p:cTn>
                              </p:par>
                            </p:childTnLst>
                          </p:cTn>
                        </p:par>
                        <p:par>
                          <p:cTn id="20" fill="hold" nodeType="afterGroup">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279576"/>
                                        </p:tgtEl>
                                        <p:attrNameLst>
                                          <p:attrName>style.visibility</p:attrName>
                                        </p:attrNameLst>
                                      </p:cBhvr>
                                      <p:to>
                                        <p:strVal val="visible"/>
                                      </p:to>
                                    </p:set>
                                    <p:animEffect transition="in" filter="blinds(horizontal)">
                                      <p:cBhvr>
                                        <p:cTn id="23" dur="500"/>
                                        <p:tgtEl>
                                          <p:spTgt spid="279576"/>
                                        </p:tgtEl>
                                      </p:cBhvr>
                                    </p:animEffect>
                                  </p:childTnLst>
                                </p:cTn>
                              </p:par>
                            </p:childTnLst>
                          </p:cTn>
                        </p:par>
                        <p:par>
                          <p:cTn id="24" fill="hold" nodeType="afterGroup">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279578"/>
                                        </p:tgtEl>
                                        <p:attrNameLst>
                                          <p:attrName>style.visibility</p:attrName>
                                        </p:attrNameLst>
                                      </p:cBhvr>
                                      <p:to>
                                        <p:strVal val="visible"/>
                                      </p:to>
                                    </p:set>
                                    <p:animEffect transition="in" filter="blinds(horizontal)">
                                      <p:cBhvr>
                                        <p:cTn id="27" dur="500"/>
                                        <p:tgtEl>
                                          <p:spTgt spid="279578"/>
                                        </p:tgtEl>
                                      </p:cBhvr>
                                    </p:animEffect>
                                  </p:childTnLst>
                                </p:cTn>
                              </p:par>
                            </p:childTnLst>
                          </p:cTn>
                        </p:par>
                        <p:par>
                          <p:cTn id="28" fill="hold" nodeType="afterGroup">
                            <p:stCondLst>
                              <p:cond delay="3000"/>
                            </p:stCondLst>
                            <p:childTnLst>
                              <p:par>
                                <p:cTn id="29" presetID="3" presetClass="entr" presetSubtype="10" fill="hold" grpId="0" nodeType="afterEffect">
                                  <p:stCondLst>
                                    <p:cond delay="0"/>
                                  </p:stCondLst>
                                  <p:childTnLst>
                                    <p:set>
                                      <p:cBhvr>
                                        <p:cTn id="30" dur="1" fill="hold">
                                          <p:stCondLst>
                                            <p:cond delay="0"/>
                                          </p:stCondLst>
                                        </p:cTn>
                                        <p:tgtEl>
                                          <p:spTgt spid="279583"/>
                                        </p:tgtEl>
                                        <p:attrNameLst>
                                          <p:attrName>style.visibility</p:attrName>
                                        </p:attrNameLst>
                                      </p:cBhvr>
                                      <p:to>
                                        <p:strVal val="visible"/>
                                      </p:to>
                                    </p:set>
                                    <p:animEffect transition="in" filter="blinds(horizontal)">
                                      <p:cBhvr>
                                        <p:cTn id="31" dur="500"/>
                                        <p:tgtEl>
                                          <p:spTgt spid="279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75" grpId="0"/>
      <p:bldP spid="279576" grpId="0"/>
      <p:bldP spid="279577" grpId="0" animBg="1"/>
      <p:bldP spid="279578" grpId="0" animBg="1"/>
      <p:bldP spid="279582" grpId="0" animBg="1"/>
      <p:bldP spid="279583" grpId="0" animBg="1"/>
    </p:bldLst>
  </p:timing>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 name="Slide Number Placeholder 5"/>
          <p:cNvSpPr>
            <a:spLocks noGrp="1"/>
          </p:cNvSpPr>
          <p:nvPr>
            <p:ph type="sldNum" sz="quarter" idx="12"/>
          </p:nvPr>
        </p:nvSpPr>
        <p:spPr/>
        <p:txBody>
          <a:bodyPr/>
          <a:lstStyle/>
          <a:p>
            <a:fld id="{D61D508C-C9F0-4402-98C5-EB89079754B7}" type="slidenum">
              <a:rPr lang="ar-SA"/>
              <a:pPr/>
              <a:t>138</a:t>
            </a:fld>
            <a:endParaRPr lang="en-US"/>
          </a:p>
        </p:txBody>
      </p:sp>
      <p:sp>
        <p:nvSpPr>
          <p:cNvPr id="280578" name="Rectangle 2"/>
          <p:cNvSpPr>
            <a:spLocks noGrp="1" noChangeArrowheads="1"/>
          </p:cNvSpPr>
          <p:nvPr>
            <p:ph type="title"/>
          </p:nvPr>
        </p:nvSpPr>
        <p:spPr/>
        <p:txBody>
          <a:bodyPr/>
          <a:lstStyle/>
          <a:p>
            <a:r>
              <a:rPr lang="ar-SA" b="0">
                <a:solidFill>
                  <a:schemeClr val="tx1"/>
                </a:solidFill>
              </a:rPr>
              <a:t>مرحل</a:t>
            </a:r>
            <a:r>
              <a:rPr lang="fa-IR" b="0">
                <a:solidFill>
                  <a:schemeClr val="tx1"/>
                </a:solidFill>
              </a:rPr>
              <a:t>ه دوم:</a:t>
            </a:r>
            <a:r>
              <a:rPr lang="ar-SA" b="0">
                <a:solidFill>
                  <a:schemeClr val="tx1"/>
                </a:solidFill>
              </a:rPr>
              <a:t> تهیه جدول معادل آحاد تکمیل</a:t>
            </a:r>
            <a:r>
              <a:rPr lang="en-US" sz="4800">
                <a:solidFill>
                  <a:schemeClr val="tx1"/>
                </a:solidFill>
              </a:rPr>
              <a:t> </a:t>
            </a:r>
            <a:endParaRPr lang="en-US" b="0" i="1">
              <a:solidFill>
                <a:schemeClr val="tx1"/>
              </a:solidFill>
            </a:endParaRPr>
          </a:p>
        </p:txBody>
      </p:sp>
      <p:grpSp>
        <p:nvGrpSpPr>
          <p:cNvPr id="280622" name="Group 46"/>
          <p:cNvGrpSpPr>
            <a:grpSpLocks/>
          </p:cNvGrpSpPr>
          <p:nvPr/>
        </p:nvGrpSpPr>
        <p:grpSpPr bwMode="auto">
          <a:xfrm>
            <a:off x="2438400" y="2536825"/>
            <a:ext cx="2905125" cy="2116138"/>
            <a:chOff x="1973" y="210"/>
            <a:chExt cx="1406" cy="1256"/>
          </a:xfrm>
        </p:grpSpPr>
        <p:grpSp>
          <p:nvGrpSpPr>
            <p:cNvPr id="280623" name="Group 47"/>
            <p:cNvGrpSpPr>
              <a:grpSpLocks/>
            </p:cNvGrpSpPr>
            <p:nvPr/>
          </p:nvGrpSpPr>
          <p:grpSpPr bwMode="auto">
            <a:xfrm>
              <a:off x="1973" y="210"/>
              <a:ext cx="1406" cy="675"/>
              <a:chOff x="2835" y="1339"/>
              <a:chExt cx="1406" cy="675"/>
            </a:xfrm>
          </p:grpSpPr>
          <p:sp>
            <p:nvSpPr>
              <p:cNvPr id="280624" name="Text Box 48"/>
              <p:cNvSpPr txBox="1">
                <a:spLocks noChangeArrowheads="1"/>
              </p:cNvSpPr>
              <p:nvPr/>
            </p:nvSpPr>
            <p:spPr bwMode="auto">
              <a:xfrm>
                <a:off x="3152" y="1339"/>
                <a:ext cx="499" cy="236"/>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50000"/>
                  </a:spcBef>
                </a:pPr>
                <a:r>
                  <a:rPr lang="fa-IR" sz="2000">
                    <a:solidFill>
                      <a:srgbClr val="FFFFCC"/>
                    </a:solidFill>
                    <a:cs typeface="B Nazanin" panose="00000400000000000000" pitchFamily="2" charset="-78"/>
                  </a:rPr>
                  <a:t>مواد</a:t>
                </a:r>
                <a:endParaRPr lang="en-US" sz="2000">
                  <a:solidFill>
                    <a:srgbClr val="FFFFCC"/>
                  </a:solidFill>
                  <a:cs typeface="B Nazanin" panose="00000400000000000000" pitchFamily="2" charset="-78"/>
                </a:endParaRPr>
              </a:p>
            </p:txBody>
          </p:sp>
          <p:sp>
            <p:nvSpPr>
              <p:cNvPr id="280625" name="Text Box 49"/>
              <p:cNvSpPr txBox="1">
                <a:spLocks noChangeArrowheads="1"/>
              </p:cNvSpPr>
              <p:nvPr/>
            </p:nvSpPr>
            <p:spPr bwMode="auto">
              <a:xfrm>
                <a:off x="2835" y="1521"/>
                <a:ext cx="635" cy="236"/>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50000"/>
                  </a:spcBef>
                </a:pPr>
                <a:r>
                  <a:rPr lang="fa-IR" sz="2000">
                    <a:solidFill>
                      <a:srgbClr val="FFFFCC"/>
                    </a:solidFill>
                    <a:cs typeface="B Nazanin" panose="00000400000000000000" pitchFamily="2" charset="-78"/>
                  </a:rPr>
                  <a:t>درجه تکمیل</a:t>
                </a:r>
                <a:endParaRPr lang="en-US" sz="2000">
                  <a:solidFill>
                    <a:srgbClr val="FFFFCC"/>
                  </a:solidFill>
                  <a:cs typeface="B Nazanin" panose="00000400000000000000" pitchFamily="2" charset="-78"/>
                </a:endParaRPr>
              </a:p>
            </p:txBody>
          </p:sp>
          <p:sp>
            <p:nvSpPr>
              <p:cNvPr id="280626" name="Text Box 50"/>
              <p:cNvSpPr txBox="1">
                <a:spLocks noChangeArrowheads="1"/>
              </p:cNvSpPr>
              <p:nvPr/>
            </p:nvSpPr>
            <p:spPr bwMode="auto">
              <a:xfrm>
                <a:off x="3424" y="1524"/>
                <a:ext cx="817" cy="23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50000"/>
                  </a:spcBef>
                </a:pPr>
                <a:r>
                  <a:rPr lang="fa-IR" sz="2000">
                    <a:solidFill>
                      <a:srgbClr val="FFFFCC"/>
                    </a:solidFill>
                    <a:cs typeface="B Nazanin" panose="00000400000000000000" pitchFamily="2" charset="-78"/>
                  </a:rPr>
                  <a:t>معادل تکمیل شده</a:t>
                </a:r>
                <a:endParaRPr lang="en-US" sz="2000">
                  <a:solidFill>
                    <a:srgbClr val="FFFFCC"/>
                  </a:solidFill>
                  <a:cs typeface="B Nazanin" panose="00000400000000000000" pitchFamily="2" charset="-78"/>
                </a:endParaRPr>
              </a:p>
            </p:txBody>
          </p:sp>
          <p:sp>
            <p:nvSpPr>
              <p:cNvPr id="280627" name="Line 51"/>
              <p:cNvSpPr>
                <a:spLocks noChangeShapeType="1"/>
              </p:cNvSpPr>
              <p:nvPr/>
            </p:nvSpPr>
            <p:spPr bwMode="auto">
              <a:xfrm>
                <a:off x="2971" y="1706"/>
                <a:ext cx="40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280628" name="Line 52"/>
              <p:cNvSpPr>
                <a:spLocks noChangeShapeType="1"/>
              </p:cNvSpPr>
              <p:nvPr/>
            </p:nvSpPr>
            <p:spPr bwMode="auto">
              <a:xfrm>
                <a:off x="3560" y="1706"/>
                <a:ext cx="59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280629" name="Line 53"/>
              <p:cNvSpPr>
                <a:spLocks noChangeShapeType="1"/>
              </p:cNvSpPr>
              <p:nvPr/>
            </p:nvSpPr>
            <p:spPr bwMode="auto">
              <a:xfrm>
                <a:off x="2971" y="1525"/>
                <a:ext cx="1179"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280630" name="Text Box 54"/>
              <p:cNvSpPr txBox="1">
                <a:spLocks noChangeArrowheads="1"/>
              </p:cNvSpPr>
              <p:nvPr/>
            </p:nvSpPr>
            <p:spPr bwMode="auto">
              <a:xfrm>
                <a:off x="3107" y="1706"/>
                <a:ext cx="136"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fa-IR" sz="2800">
                    <a:solidFill>
                      <a:srgbClr val="FFFFCC"/>
                    </a:solidFill>
                    <a:cs typeface="B Nazanin" panose="00000400000000000000" pitchFamily="2" charset="-78"/>
                  </a:rPr>
                  <a:t>%</a:t>
                </a:r>
                <a:endParaRPr lang="en-US" sz="2800">
                  <a:solidFill>
                    <a:srgbClr val="FFFFCC"/>
                  </a:solidFill>
                  <a:cs typeface="B Nazanin" panose="00000400000000000000" pitchFamily="2" charset="-78"/>
                </a:endParaRPr>
              </a:p>
            </p:txBody>
          </p:sp>
        </p:grpSp>
        <p:grpSp>
          <p:nvGrpSpPr>
            <p:cNvPr id="280631" name="Group 55"/>
            <p:cNvGrpSpPr>
              <a:grpSpLocks/>
            </p:cNvGrpSpPr>
            <p:nvPr/>
          </p:nvGrpSpPr>
          <p:grpSpPr bwMode="auto">
            <a:xfrm>
              <a:off x="2789" y="618"/>
              <a:ext cx="408" cy="848"/>
              <a:chOff x="3334" y="572"/>
              <a:chExt cx="408" cy="848"/>
            </a:xfrm>
          </p:grpSpPr>
          <p:sp>
            <p:nvSpPr>
              <p:cNvPr id="280632" name="Text Box 56"/>
              <p:cNvSpPr txBox="1">
                <a:spLocks noChangeArrowheads="1"/>
              </p:cNvSpPr>
              <p:nvPr/>
            </p:nvSpPr>
            <p:spPr bwMode="auto">
              <a:xfrm>
                <a:off x="3334" y="750"/>
                <a:ext cx="408" cy="30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ar-SA" sz="2800">
                    <a:solidFill>
                      <a:srgbClr val="FFFFCC"/>
                    </a:solidFill>
                    <a:cs typeface="B Nazanin" panose="00000400000000000000" pitchFamily="2" charset="-78"/>
                  </a:rPr>
                  <a:t>××××</a:t>
                </a:r>
                <a:endParaRPr lang="en-US" sz="2800">
                  <a:solidFill>
                    <a:srgbClr val="FFFFCC"/>
                  </a:solidFill>
                  <a:cs typeface="B Nazanin" panose="00000400000000000000" pitchFamily="2" charset="-78"/>
                </a:endParaRPr>
              </a:p>
            </p:txBody>
          </p:sp>
          <p:grpSp>
            <p:nvGrpSpPr>
              <p:cNvPr id="280633" name="Group 57"/>
              <p:cNvGrpSpPr>
                <a:grpSpLocks/>
              </p:cNvGrpSpPr>
              <p:nvPr/>
            </p:nvGrpSpPr>
            <p:grpSpPr bwMode="auto">
              <a:xfrm>
                <a:off x="3334" y="572"/>
                <a:ext cx="408" cy="848"/>
                <a:chOff x="3334" y="573"/>
                <a:chExt cx="408" cy="848"/>
              </a:xfrm>
            </p:grpSpPr>
            <p:sp>
              <p:nvSpPr>
                <p:cNvPr id="280634" name="Text Box 58"/>
                <p:cNvSpPr txBox="1">
                  <a:spLocks noChangeArrowheads="1"/>
                </p:cNvSpPr>
                <p:nvPr/>
              </p:nvSpPr>
              <p:spPr bwMode="auto">
                <a:xfrm>
                  <a:off x="3334" y="573"/>
                  <a:ext cx="408" cy="30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ar-SA" sz="2800">
                      <a:solidFill>
                        <a:srgbClr val="FFFFCC"/>
                      </a:solidFill>
                      <a:cs typeface="B Nazanin" panose="00000400000000000000" pitchFamily="2" charset="-78"/>
                    </a:rPr>
                    <a:t>××××</a:t>
                  </a:r>
                  <a:endParaRPr lang="en-US" sz="2800">
                    <a:solidFill>
                      <a:srgbClr val="FFFFCC"/>
                    </a:solidFill>
                    <a:cs typeface="B Nazanin" panose="00000400000000000000" pitchFamily="2" charset="-78"/>
                  </a:endParaRPr>
                </a:p>
              </p:txBody>
            </p:sp>
            <p:sp>
              <p:nvSpPr>
                <p:cNvPr id="280635" name="Text Box 59"/>
                <p:cNvSpPr txBox="1">
                  <a:spLocks noChangeArrowheads="1"/>
                </p:cNvSpPr>
                <p:nvPr/>
              </p:nvSpPr>
              <p:spPr bwMode="auto">
                <a:xfrm>
                  <a:off x="3334" y="931"/>
                  <a:ext cx="408" cy="30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ar-SA" sz="2800">
                      <a:solidFill>
                        <a:srgbClr val="FFFFCC"/>
                      </a:solidFill>
                      <a:cs typeface="B Nazanin" panose="00000400000000000000" pitchFamily="2" charset="-78"/>
                    </a:rPr>
                    <a:t>××××</a:t>
                  </a:r>
                  <a:endParaRPr lang="en-US" sz="2800">
                    <a:solidFill>
                      <a:srgbClr val="FFFFCC"/>
                    </a:solidFill>
                    <a:cs typeface="B Nazanin" panose="00000400000000000000" pitchFamily="2" charset="-78"/>
                  </a:endParaRPr>
                </a:p>
              </p:txBody>
            </p:sp>
            <p:sp>
              <p:nvSpPr>
                <p:cNvPr id="280636" name="Text Box 60"/>
                <p:cNvSpPr txBox="1">
                  <a:spLocks noChangeArrowheads="1"/>
                </p:cNvSpPr>
                <p:nvPr/>
              </p:nvSpPr>
              <p:spPr bwMode="auto">
                <a:xfrm>
                  <a:off x="3334" y="1113"/>
                  <a:ext cx="408" cy="30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ar-SA" sz="2800">
                      <a:solidFill>
                        <a:srgbClr val="FFFFCC"/>
                      </a:solidFill>
                      <a:cs typeface="B Nazanin" panose="00000400000000000000" pitchFamily="2" charset="-78"/>
                    </a:rPr>
                    <a:t>××××</a:t>
                  </a:r>
                  <a:endParaRPr lang="en-US" sz="2800">
                    <a:solidFill>
                      <a:srgbClr val="FFFFCC"/>
                    </a:solidFill>
                    <a:cs typeface="B Nazanin" panose="00000400000000000000" pitchFamily="2" charset="-78"/>
                  </a:endParaRPr>
                </a:p>
              </p:txBody>
            </p:sp>
            <p:sp>
              <p:nvSpPr>
                <p:cNvPr id="280637" name="Line 61"/>
                <p:cNvSpPr>
                  <a:spLocks noChangeShapeType="1"/>
                </p:cNvSpPr>
                <p:nvPr/>
              </p:nvSpPr>
              <p:spPr bwMode="auto">
                <a:xfrm>
                  <a:off x="3424" y="1162"/>
                  <a:ext cx="22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grpSp>
        </p:grpSp>
        <p:sp>
          <p:nvSpPr>
            <p:cNvPr id="280638" name="Text Box 62"/>
            <p:cNvSpPr txBox="1">
              <a:spLocks noChangeArrowheads="1"/>
            </p:cNvSpPr>
            <p:nvPr/>
          </p:nvSpPr>
          <p:spPr bwMode="auto">
            <a:xfrm>
              <a:off x="2109" y="796"/>
              <a:ext cx="408" cy="30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ar-SA" sz="2800">
                  <a:solidFill>
                    <a:srgbClr val="FFFFCC"/>
                  </a:solidFill>
                  <a:cs typeface="B Nazanin" panose="00000400000000000000" pitchFamily="2" charset="-78"/>
                </a:rPr>
                <a:t>××</a:t>
              </a:r>
              <a:endParaRPr lang="en-US" sz="2800">
                <a:solidFill>
                  <a:srgbClr val="FFFFCC"/>
                </a:solidFill>
                <a:cs typeface="B Nazanin" panose="00000400000000000000" pitchFamily="2" charset="-78"/>
              </a:endParaRPr>
            </a:p>
          </p:txBody>
        </p:sp>
        <p:sp>
          <p:nvSpPr>
            <p:cNvPr id="280639" name="Text Box 63"/>
            <p:cNvSpPr txBox="1">
              <a:spLocks noChangeArrowheads="1"/>
            </p:cNvSpPr>
            <p:nvPr/>
          </p:nvSpPr>
          <p:spPr bwMode="auto">
            <a:xfrm>
              <a:off x="2109" y="618"/>
              <a:ext cx="408" cy="30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ar-SA" sz="2800">
                  <a:solidFill>
                    <a:srgbClr val="FFFFCC"/>
                  </a:solidFill>
                  <a:cs typeface="B Nazanin" panose="00000400000000000000" pitchFamily="2" charset="-78"/>
                </a:rPr>
                <a:t>××</a:t>
              </a:r>
              <a:endParaRPr lang="en-US" sz="2800">
                <a:solidFill>
                  <a:srgbClr val="FFFFCC"/>
                </a:solidFill>
                <a:cs typeface="B Nazanin" panose="00000400000000000000" pitchFamily="2" charset="-78"/>
              </a:endParaRPr>
            </a:p>
          </p:txBody>
        </p:sp>
        <p:sp>
          <p:nvSpPr>
            <p:cNvPr id="280640" name="Text Box 64"/>
            <p:cNvSpPr txBox="1">
              <a:spLocks noChangeArrowheads="1"/>
            </p:cNvSpPr>
            <p:nvPr/>
          </p:nvSpPr>
          <p:spPr bwMode="auto">
            <a:xfrm>
              <a:off x="2109" y="976"/>
              <a:ext cx="408" cy="30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ar-SA" sz="2800">
                  <a:solidFill>
                    <a:srgbClr val="FFFFCC"/>
                  </a:solidFill>
                  <a:cs typeface="B Nazanin" panose="00000400000000000000" pitchFamily="2" charset="-78"/>
                </a:rPr>
                <a:t>××</a:t>
              </a:r>
              <a:endParaRPr lang="en-US" sz="2800">
                <a:solidFill>
                  <a:srgbClr val="FFFFCC"/>
                </a:solidFill>
                <a:cs typeface="B Nazanin" panose="00000400000000000000" pitchFamily="2" charset="-78"/>
              </a:endParaRPr>
            </a:p>
          </p:txBody>
        </p:sp>
      </p:grpSp>
      <p:grpSp>
        <p:nvGrpSpPr>
          <p:cNvPr id="280641" name="Group 65"/>
          <p:cNvGrpSpPr>
            <a:grpSpLocks/>
          </p:cNvGrpSpPr>
          <p:nvPr/>
        </p:nvGrpSpPr>
        <p:grpSpPr bwMode="auto">
          <a:xfrm>
            <a:off x="-228600" y="2536825"/>
            <a:ext cx="2905125" cy="2116138"/>
            <a:chOff x="1973" y="210"/>
            <a:chExt cx="1406" cy="1256"/>
          </a:xfrm>
        </p:grpSpPr>
        <p:grpSp>
          <p:nvGrpSpPr>
            <p:cNvPr id="280642" name="Group 66"/>
            <p:cNvGrpSpPr>
              <a:grpSpLocks/>
            </p:cNvGrpSpPr>
            <p:nvPr/>
          </p:nvGrpSpPr>
          <p:grpSpPr bwMode="auto">
            <a:xfrm>
              <a:off x="1973" y="210"/>
              <a:ext cx="1406" cy="675"/>
              <a:chOff x="2835" y="1339"/>
              <a:chExt cx="1406" cy="675"/>
            </a:xfrm>
          </p:grpSpPr>
          <p:sp>
            <p:nvSpPr>
              <p:cNvPr id="280643" name="Text Box 67"/>
              <p:cNvSpPr txBox="1">
                <a:spLocks noChangeArrowheads="1"/>
              </p:cNvSpPr>
              <p:nvPr/>
            </p:nvSpPr>
            <p:spPr bwMode="auto">
              <a:xfrm>
                <a:off x="3152" y="1339"/>
                <a:ext cx="499" cy="236"/>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50000"/>
                  </a:spcBef>
                </a:pPr>
                <a:r>
                  <a:rPr lang="fa-IR" sz="2000">
                    <a:solidFill>
                      <a:srgbClr val="FF9966"/>
                    </a:solidFill>
                    <a:cs typeface="B Nazanin" panose="00000400000000000000" pitchFamily="2" charset="-78"/>
                  </a:rPr>
                  <a:t>تبدیل</a:t>
                </a:r>
                <a:endParaRPr lang="en-US" sz="2000">
                  <a:solidFill>
                    <a:srgbClr val="FF9966"/>
                  </a:solidFill>
                  <a:cs typeface="B Nazanin" panose="00000400000000000000" pitchFamily="2" charset="-78"/>
                </a:endParaRPr>
              </a:p>
            </p:txBody>
          </p:sp>
          <p:sp>
            <p:nvSpPr>
              <p:cNvPr id="280644" name="Text Box 68"/>
              <p:cNvSpPr txBox="1">
                <a:spLocks noChangeArrowheads="1"/>
              </p:cNvSpPr>
              <p:nvPr/>
            </p:nvSpPr>
            <p:spPr bwMode="auto">
              <a:xfrm>
                <a:off x="2835" y="1521"/>
                <a:ext cx="635" cy="236"/>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50000"/>
                  </a:spcBef>
                </a:pPr>
                <a:r>
                  <a:rPr lang="fa-IR" sz="2000">
                    <a:solidFill>
                      <a:srgbClr val="FF9966"/>
                    </a:solidFill>
                    <a:cs typeface="B Nazanin" panose="00000400000000000000" pitchFamily="2" charset="-78"/>
                  </a:rPr>
                  <a:t>درجه تکمیل</a:t>
                </a:r>
                <a:endParaRPr lang="en-US" sz="2000">
                  <a:solidFill>
                    <a:srgbClr val="FF9966"/>
                  </a:solidFill>
                  <a:cs typeface="B Nazanin" panose="00000400000000000000" pitchFamily="2" charset="-78"/>
                </a:endParaRPr>
              </a:p>
            </p:txBody>
          </p:sp>
          <p:sp>
            <p:nvSpPr>
              <p:cNvPr id="280645" name="Text Box 69"/>
              <p:cNvSpPr txBox="1">
                <a:spLocks noChangeArrowheads="1"/>
              </p:cNvSpPr>
              <p:nvPr/>
            </p:nvSpPr>
            <p:spPr bwMode="auto">
              <a:xfrm>
                <a:off x="3424" y="1524"/>
                <a:ext cx="817" cy="23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50000"/>
                  </a:spcBef>
                </a:pPr>
                <a:r>
                  <a:rPr lang="fa-IR" sz="2000">
                    <a:solidFill>
                      <a:srgbClr val="FF9966"/>
                    </a:solidFill>
                    <a:cs typeface="B Nazanin" panose="00000400000000000000" pitchFamily="2" charset="-78"/>
                  </a:rPr>
                  <a:t>معادل تکمیل شده</a:t>
                </a:r>
                <a:endParaRPr lang="en-US" sz="2000">
                  <a:solidFill>
                    <a:srgbClr val="FF9966"/>
                  </a:solidFill>
                  <a:cs typeface="B Nazanin" panose="00000400000000000000" pitchFamily="2" charset="-78"/>
                </a:endParaRPr>
              </a:p>
            </p:txBody>
          </p:sp>
          <p:sp>
            <p:nvSpPr>
              <p:cNvPr id="280646" name="Line 70"/>
              <p:cNvSpPr>
                <a:spLocks noChangeShapeType="1"/>
              </p:cNvSpPr>
              <p:nvPr/>
            </p:nvSpPr>
            <p:spPr bwMode="auto">
              <a:xfrm>
                <a:off x="2971" y="1706"/>
                <a:ext cx="40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280647" name="Line 71"/>
              <p:cNvSpPr>
                <a:spLocks noChangeShapeType="1"/>
              </p:cNvSpPr>
              <p:nvPr/>
            </p:nvSpPr>
            <p:spPr bwMode="auto">
              <a:xfrm>
                <a:off x="3560" y="1706"/>
                <a:ext cx="59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280648" name="Line 72"/>
              <p:cNvSpPr>
                <a:spLocks noChangeShapeType="1"/>
              </p:cNvSpPr>
              <p:nvPr/>
            </p:nvSpPr>
            <p:spPr bwMode="auto">
              <a:xfrm>
                <a:off x="2971" y="1525"/>
                <a:ext cx="1179"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280649" name="Text Box 73"/>
              <p:cNvSpPr txBox="1">
                <a:spLocks noChangeArrowheads="1"/>
              </p:cNvSpPr>
              <p:nvPr/>
            </p:nvSpPr>
            <p:spPr bwMode="auto">
              <a:xfrm>
                <a:off x="3107" y="1706"/>
                <a:ext cx="136"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fa-IR" sz="2800">
                    <a:solidFill>
                      <a:srgbClr val="FF9966"/>
                    </a:solidFill>
                    <a:cs typeface="B Nazanin" panose="00000400000000000000" pitchFamily="2" charset="-78"/>
                  </a:rPr>
                  <a:t>%</a:t>
                </a:r>
                <a:endParaRPr lang="en-US" sz="2800">
                  <a:solidFill>
                    <a:srgbClr val="FF9966"/>
                  </a:solidFill>
                  <a:cs typeface="B Nazanin" panose="00000400000000000000" pitchFamily="2" charset="-78"/>
                </a:endParaRPr>
              </a:p>
            </p:txBody>
          </p:sp>
        </p:grpSp>
        <p:grpSp>
          <p:nvGrpSpPr>
            <p:cNvPr id="280650" name="Group 74"/>
            <p:cNvGrpSpPr>
              <a:grpSpLocks/>
            </p:cNvGrpSpPr>
            <p:nvPr/>
          </p:nvGrpSpPr>
          <p:grpSpPr bwMode="auto">
            <a:xfrm>
              <a:off x="2789" y="618"/>
              <a:ext cx="408" cy="848"/>
              <a:chOff x="3334" y="572"/>
              <a:chExt cx="408" cy="848"/>
            </a:xfrm>
          </p:grpSpPr>
          <p:sp>
            <p:nvSpPr>
              <p:cNvPr id="280651" name="Text Box 75"/>
              <p:cNvSpPr txBox="1">
                <a:spLocks noChangeArrowheads="1"/>
              </p:cNvSpPr>
              <p:nvPr/>
            </p:nvSpPr>
            <p:spPr bwMode="auto">
              <a:xfrm>
                <a:off x="3334" y="750"/>
                <a:ext cx="408" cy="30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ar-SA" sz="2800">
                    <a:solidFill>
                      <a:srgbClr val="FF9966"/>
                    </a:solidFill>
                    <a:cs typeface="B Nazanin" panose="00000400000000000000" pitchFamily="2" charset="-78"/>
                  </a:rPr>
                  <a:t>××××</a:t>
                </a:r>
                <a:endParaRPr lang="en-US" sz="2800">
                  <a:solidFill>
                    <a:srgbClr val="FF9966"/>
                  </a:solidFill>
                  <a:cs typeface="B Nazanin" panose="00000400000000000000" pitchFamily="2" charset="-78"/>
                </a:endParaRPr>
              </a:p>
            </p:txBody>
          </p:sp>
          <p:grpSp>
            <p:nvGrpSpPr>
              <p:cNvPr id="280652" name="Group 76"/>
              <p:cNvGrpSpPr>
                <a:grpSpLocks/>
              </p:cNvGrpSpPr>
              <p:nvPr/>
            </p:nvGrpSpPr>
            <p:grpSpPr bwMode="auto">
              <a:xfrm>
                <a:off x="3334" y="572"/>
                <a:ext cx="408" cy="848"/>
                <a:chOff x="3334" y="573"/>
                <a:chExt cx="408" cy="848"/>
              </a:xfrm>
            </p:grpSpPr>
            <p:sp>
              <p:nvSpPr>
                <p:cNvPr id="280653" name="Text Box 77"/>
                <p:cNvSpPr txBox="1">
                  <a:spLocks noChangeArrowheads="1"/>
                </p:cNvSpPr>
                <p:nvPr/>
              </p:nvSpPr>
              <p:spPr bwMode="auto">
                <a:xfrm>
                  <a:off x="3334" y="573"/>
                  <a:ext cx="408" cy="30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ar-SA" sz="2800">
                      <a:solidFill>
                        <a:srgbClr val="FF9966"/>
                      </a:solidFill>
                      <a:cs typeface="B Nazanin" panose="00000400000000000000" pitchFamily="2" charset="-78"/>
                    </a:rPr>
                    <a:t>××××</a:t>
                  </a:r>
                  <a:endParaRPr lang="en-US" sz="2800">
                    <a:solidFill>
                      <a:srgbClr val="FF9966"/>
                    </a:solidFill>
                    <a:cs typeface="B Nazanin" panose="00000400000000000000" pitchFamily="2" charset="-78"/>
                  </a:endParaRPr>
                </a:p>
              </p:txBody>
            </p:sp>
            <p:sp>
              <p:nvSpPr>
                <p:cNvPr id="280654" name="Text Box 78"/>
                <p:cNvSpPr txBox="1">
                  <a:spLocks noChangeArrowheads="1"/>
                </p:cNvSpPr>
                <p:nvPr/>
              </p:nvSpPr>
              <p:spPr bwMode="auto">
                <a:xfrm>
                  <a:off x="3334" y="931"/>
                  <a:ext cx="408" cy="30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ar-SA" sz="2800">
                      <a:solidFill>
                        <a:srgbClr val="FF9966"/>
                      </a:solidFill>
                      <a:cs typeface="B Nazanin" panose="00000400000000000000" pitchFamily="2" charset="-78"/>
                    </a:rPr>
                    <a:t>××××</a:t>
                  </a:r>
                  <a:endParaRPr lang="en-US" sz="2800">
                    <a:solidFill>
                      <a:srgbClr val="FF9966"/>
                    </a:solidFill>
                    <a:cs typeface="B Nazanin" panose="00000400000000000000" pitchFamily="2" charset="-78"/>
                  </a:endParaRPr>
                </a:p>
              </p:txBody>
            </p:sp>
            <p:sp>
              <p:nvSpPr>
                <p:cNvPr id="280655" name="Text Box 79"/>
                <p:cNvSpPr txBox="1">
                  <a:spLocks noChangeArrowheads="1"/>
                </p:cNvSpPr>
                <p:nvPr/>
              </p:nvSpPr>
              <p:spPr bwMode="auto">
                <a:xfrm>
                  <a:off x="3334" y="1113"/>
                  <a:ext cx="408" cy="30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ar-SA" sz="2800">
                      <a:solidFill>
                        <a:srgbClr val="FF9966"/>
                      </a:solidFill>
                      <a:cs typeface="B Nazanin" panose="00000400000000000000" pitchFamily="2" charset="-78"/>
                    </a:rPr>
                    <a:t>××××</a:t>
                  </a:r>
                  <a:endParaRPr lang="en-US" sz="2800">
                    <a:solidFill>
                      <a:srgbClr val="FF9966"/>
                    </a:solidFill>
                    <a:cs typeface="B Nazanin" panose="00000400000000000000" pitchFamily="2" charset="-78"/>
                  </a:endParaRPr>
                </a:p>
              </p:txBody>
            </p:sp>
            <p:sp>
              <p:nvSpPr>
                <p:cNvPr id="280656" name="Line 80"/>
                <p:cNvSpPr>
                  <a:spLocks noChangeShapeType="1"/>
                </p:cNvSpPr>
                <p:nvPr/>
              </p:nvSpPr>
              <p:spPr bwMode="auto">
                <a:xfrm>
                  <a:off x="3424" y="1162"/>
                  <a:ext cx="22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grpSp>
        </p:grpSp>
        <p:sp>
          <p:nvSpPr>
            <p:cNvPr id="280657" name="Text Box 81"/>
            <p:cNvSpPr txBox="1">
              <a:spLocks noChangeArrowheads="1"/>
            </p:cNvSpPr>
            <p:nvPr/>
          </p:nvSpPr>
          <p:spPr bwMode="auto">
            <a:xfrm>
              <a:off x="2109" y="796"/>
              <a:ext cx="408" cy="30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ar-SA" sz="2800">
                  <a:solidFill>
                    <a:srgbClr val="FF9966"/>
                  </a:solidFill>
                  <a:cs typeface="B Nazanin" panose="00000400000000000000" pitchFamily="2" charset="-78"/>
                </a:rPr>
                <a:t>××</a:t>
              </a:r>
              <a:endParaRPr lang="en-US" sz="2800">
                <a:solidFill>
                  <a:srgbClr val="FF9966"/>
                </a:solidFill>
                <a:cs typeface="B Nazanin" panose="00000400000000000000" pitchFamily="2" charset="-78"/>
              </a:endParaRPr>
            </a:p>
          </p:txBody>
        </p:sp>
        <p:sp>
          <p:nvSpPr>
            <p:cNvPr id="280658" name="Text Box 82"/>
            <p:cNvSpPr txBox="1">
              <a:spLocks noChangeArrowheads="1"/>
            </p:cNvSpPr>
            <p:nvPr/>
          </p:nvSpPr>
          <p:spPr bwMode="auto">
            <a:xfrm>
              <a:off x="2109" y="618"/>
              <a:ext cx="408" cy="30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ar-SA" sz="2800">
                  <a:solidFill>
                    <a:srgbClr val="FF9966"/>
                  </a:solidFill>
                  <a:cs typeface="B Nazanin" panose="00000400000000000000" pitchFamily="2" charset="-78"/>
                </a:rPr>
                <a:t>××</a:t>
              </a:r>
              <a:endParaRPr lang="en-US" sz="2800">
                <a:solidFill>
                  <a:srgbClr val="FF9966"/>
                </a:solidFill>
                <a:cs typeface="B Nazanin" panose="00000400000000000000" pitchFamily="2" charset="-78"/>
              </a:endParaRPr>
            </a:p>
          </p:txBody>
        </p:sp>
        <p:sp>
          <p:nvSpPr>
            <p:cNvPr id="280659" name="Text Box 83"/>
            <p:cNvSpPr txBox="1">
              <a:spLocks noChangeArrowheads="1"/>
            </p:cNvSpPr>
            <p:nvPr/>
          </p:nvSpPr>
          <p:spPr bwMode="auto">
            <a:xfrm>
              <a:off x="2109" y="976"/>
              <a:ext cx="408" cy="30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ar-SA" sz="2800">
                  <a:solidFill>
                    <a:srgbClr val="FF9966"/>
                  </a:solidFill>
                  <a:cs typeface="B Nazanin" panose="00000400000000000000" pitchFamily="2" charset="-78"/>
                </a:rPr>
                <a:t>××</a:t>
              </a:r>
              <a:endParaRPr lang="en-US" sz="2800">
                <a:solidFill>
                  <a:srgbClr val="FF9966"/>
                </a:solidFill>
                <a:cs typeface="B Nazanin" panose="00000400000000000000" pitchFamily="2" charset="-78"/>
              </a:endParaRPr>
            </a:p>
          </p:txBody>
        </p:sp>
      </p:grpSp>
      <p:grpSp>
        <p:nvGrpSpPr>
          <p:cNvPr id="280660" name="Group 84"/>
          <p:cNvGrpSpPr>
            <a:grpSpLocks/>
          </p:cNvGrpSpPr>
          <p:nvPr/>
        </p:nvGrpSpPr>
        <p:grpSpPr bwMode="auto">
          <a:xfrm>
            <a:off x="3459163" y="4446588"/>
            <a:ext cx="1781175" cy="677862"/>
            <a:chOff x="2517" y="1344"/>
            <a:chExt cx="862" cy="402"/>
          </a:xfrm>
        </p:grpSpPr>
        <p:sp>
          <p:nvSpPr>
            <p:cNvPr id="280661" name="Text Box 85"/>
            <p:cNvSpPr txBox="1">
              <a:spLocks noChangeArrowheads="1"/>
            </p:cNvSpPr>
            <p:nvPr/>
          </p:nvSpPr>
          <p:spPr bwMode="auto">
            <a:xfrm>
              <a:off x="2517" y="1475"/>
              <a:ext cx="862"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50000"/>
                </a:spcBef>
              </a:pPr>
              <a:r>
                <a:rPr lang="fa-IR" sz="2400">
                  <a:cs typeface="B Nazanin" panose="00000400000000000000" pitchFamily="2" charset="-78"/>
                </a:rPr>
                <a:t>آحاد تکمیل مواد</a:t>
              </a:r>
              <a:endParaRPr lang="en-US" sz="2400">
                <a:cs typeface="B Nazanin" panose="00000400000000000000" pitchFamily="2" charset="-78"/>
              </a:endParaRPr>
            </a:p>
          </p:txBody>
        </p:sp>
        <p:sp>
          <p:nvSpPr>
            <p:cNvPr id="280662" name="Line 86"/>
            <p:cNvSpPr>
              <a:spLocks noChangeShapeType="1"/>
            </p:cNvSpPr>
            <p:nvPr/>
          </p:nvSpPr>
          <p:spPr bwMode="auto">
            <a:xfrm flipV="1">
              <a:off x="2971" y="1344"/>
              <a:ext cx="0" cy="13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grpSp>
      <p:grpSp>
        <p:nvGrpSpPr>
          <p:cNvPr id="280663" name="Group 87"/>
          <p:cNvGrpSpPr>
            <a:grpSpLocks/>
          </p:cNvGrpSpPr>
          <p:nvPr/>
        </p:nvGrpSpPr>
        <p:grpSpPr bwMode="auto">
          <a:xfrm>
            <a:off x="835025" y="4446588"/>
            <a:ext cx="2060575" cy="677862"/>
            <a:chOff x="2517" y="1344"/>
            <a:chExt cx="862" cy="402"/>
          </a:xfrm>
        </p:grpSpPr>
        <p:sp>
          <p:nvSpPr>
            <p:cNvPr id="280664" name="Text Box 88"/>
            <p:cNvSpPr txBox="1">
              <a:spLocks noChangeArrowheads="1"/>
            </p:cNvSpPr>
            <p:nvPr/>
          </p:nvSpPr>
          <p:spPr bwMode="auto">
            <a:xfrm>
              <a:off x="2517" y="1475"/>
              <a:ext cx="862"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50000"/>
                </a:spcBef>
              </a:pPr>
              <a:r>
                <a:rPr lang="fa-IR" sz="2400">
                  <a:cs typeface="B Nazanin" panose="00000400000000000000" pitchFamily="2" charset="-78"/>
                </a:rPr>
                <a:t>آحاد تکمیل تبدیل</a:t>
              </a:r>
              <a:endParaRPr lang="en-US" sz="2400">
                <a:cs typeface="B Nazanin" panose="00000400000000000000" pitchFamily="2" charset="-78"/>
              </a:endParaRPr>
            </a:p>
          </p:txBody>
        </p:sp>
        <p:sp>
          <p:nvSpPr>
            <p:cNvPr id="280665" name="Line 89"/>
            <p:cNvSpPr>
              <a:spLocks noChangeShapeType="1"/>
            </p:cNvSpPr>
            <p:nvPr/>
          </p:nvSpPr>
          <p:spPr bwMode="auto">
            <a:xfrm flipV="1">
              <a:off x="2971" y="1344"/>
              <a:ext cx="0" cy="13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grpSp>
      <p:grpSp>
        <p:nvGrpSpPr>
          <p:cNvPr id="280670" name="Group 94"/>
          <p:cNvGrpSpPr>
            <a:grpSpLocks/>
          </p:cNvGrpSpPr>
          <p:nvPr/>
        </p:nvGrpSpPr>
        <p:grpSpPr bwMode="auto">
          <a:xfrm>
            <a:off x="4800600" y="2459038"/>
            <a:ext cx="4387850" cy="2170112"/>
            <a:chOff x="3024" y="1549"/>
            <a:chExt cx="2764" cy="1367"/>
          </a:xfrm>
        </p:grpSpPr>
        <p:sp>
          <p:nvSpPr>
            <p:cNvPr id="280607" name="Text Box 31"/>
            <p:cNvSpPr txBox="1">
              <a:spLocks noChangeArrowheads="1"/>
            </p:cNvSpPr>
            <p:nvPr/>
          </p:nvSpPr>
          <p:spPr bwMode="auto">
            <a:xfrm>
              <a:off x="3024" y="1549"/>
              <a:ext cx="2656" cy="28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anose="02020603050405020304" pitchFamily="18" charset="0"/>
                </a:defRPr>
              </a:lvl1pPr>
              <a:lvl2pPr marL="800100" indent="-342900">
                <a:defRPr sz="2400">
                  <a:solidFill>
                    <a:schemeClr val="tx1"/>
                  </a:solidFill>
                  <a:latin typeface="Times New Roman" panose="02020603050405020304" pitchFamily="18" charset="0"/>
                </a:defRPr>
              </a:lvl2pPr>
              <a:lvl3pPr marL="1257300" indent="-342900">
                <a:defRPr sz="2400">
                  <a:solidFill>
                    <a:schemeClr val="tx1"/>
                  </a:solidFill>
                  <a:latin typeface="Times New Roman" panose="02020603050405020304" pitchFamily="18" charset="0"/>
                </a:defRPr>
              </a:lvl3pPr>
              <a:lvl4pPr marL="1714500" indent="-342900">
                <a:defRPr sz="2400">
                  <a:solidFill>
                    <a:schemeClr val="tx1"/>
                  </a:solidFill>
                  <a:latin typeface="Times New Roman" panose="02020603050405020304" pitchFamily="18" charset="0"/>
                </a:defRPr>
              </a:lvl4pPr>
              <a:lvl5pPr marL="2171700" indent="-342900">
                <a:defRPr sz="2400">
                  <a:solidFill>
                    <a:schemeClr val="tx1"/>
                  </a:solidFill>
                  <a:latin typeface="Times New Roman" panose="02020603050405020304" pitchFamily="18" charset="0"/>
                </a:defRPr>
              </a:lvl5pPr>
              <a:lvl6pPr marL="2628900" indent="-342900" algn="l" rtl="0" fontAlgn="base">
                <a:spcBef>
                  <a:spcPct val="0"/>
                </a:spcBef>
                <a:spcAft>
                  <a:spcPct val="0"/>
                </a:spcAft>
                <a:defRPr sz="2400">
                  <a:solidFill>
                    <a:schemeClr val="tx1"/>
                  </a:solidFill>
                  <a:latin typeface="Times New Roman" panose="02020603050405020304" pitchFamily="18" charset="0"/>
                </a:defRPr>
              </a:lvl6pPr>
              <a:lvl7pPr marL="3086100" indent="-342900" algn="l" rtl="0" fontAlgn="base">
                <a:spcBef>
                  <a:spcPct val="0"/>
                </a:spcBef>
                <a:spcAft>
                  <a:spcPct val="0"/>
                </a:spcAft>
                <a:defRPr sz="2400">
                  <a:solidFill>
                    <a:schemeClr val="tx1"/>
                  </a:solidFill>
                  <a:latin typeface="Times New Roman" panose="02020603050405020304" pitchFamily="18" charset="0"/>
                </a:defRPr>
              </a:lvl7pPr>
              <a:lvl8pPr marL="3543300" indent="-342900" algn="l" rtl="0" fontAlgn="base">
                <a:spcBef>
                  <a:spcPct val="0"/>
                </a:spcBef>
                <a:spcAft>
                  <a:spcPct val="0"/>
                </a:spcAft>
                <a:defRPr sz="2400">
                  <a:solidFill>
                    <a:schemeClr val="tx1"/>
                  </a:solidFill>
                  <a:latin typeface="Times New Roman" panose="02020603050405020304" pitchFamily="18" charset="0"/>
                </a:defRPr>
              </a:lvl8pPr>
              <a:lvl9pPr marL="4000500" indent="-342900" algn="l" rtl="0" fontAlgn="base">
                <a:spcBef>
                  <a:spcPct val="0"/>
                </a:spcBef>
                <a:spcAft>
                  <a:spcPct val="0"/>
                </a:spcAft>
                <a:defRPr sz="2400">
                  <a:solidFill>
                    <a:schemeClr val="tx1"/>
                  </a:solidFill>
                  <a:latin typeface="Times New Roman" panose="02020603050405020304" pitchFamily="18" charset="0"/>
                </a:defRPr>
              </a:lvl9pPr>
            </a:lstStyle>
            <a:p>
              <a:pPr algn="r" rtl="1" eaLnBrk="1" hangingPunct="1">
                <a:spcBef>
                  <a:spcPct val="50000"/>
                </a:spcBef>
              </a:pPr>
              <a:r>
                <a:rPr lang="fa-IR">
                  <a:latin typeface="Arial" panose="020B0604020202020204" pitchFamily="34" charset="0"/>
                  <a:cs typeface="B Nazanin" panose="00000400000000000000" pitchFamily="2" charset="-78"/>
                </a:rPr>
                <a:t>جدول معادل آحاد تکمیل</a:t>
              </a:r>
              <a:endParaRPr lang="en-US">
                <a:latin typeface="Arial" panose="020B0604020202020204" pitchFamily="34" charset="0"/>
                <a:cs typeface="B Nazanin" panose="00000400000000000000" pitchFamily="2" charset="-78"/>
              </a:endParaRPr>
            </a:p>
          </p:txBody>
        </p:sp>
        <p:sp>
          <p:nvSpPr>
            <p:cNvPr id="280610" name="Text Box 34"/>
            <p:cNvSpPr txBox="1">
              <a:spLocks noChangeArrowheads="1"/>
            </p:cNvSpPr>
            <p:nvPr/>
          </p:nvSpPr>
          <p:spPr bwMode="auto">
            <a:xfrm>
              <a:off x="3047" y="1584"/>
              <a:ext cx="649" cy="2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50000"/>
                </a:spcBef>
              </a:pPr>
              <a:r>
                <a:rPr lang="fa-IR" sz="2000">
                  <a:cs typeface="B Nazanin" panose="00000400000000000000" pitchFamily="2" charset="-78"/>
                </a:rPr>
                <a:t>مقدار</a:t>
              </a:r>
              <a:endParaRPr lang="en-US" sz="2000">
                <a:cs typeface="B Nazanin" panose="00000400000000000000" pitchFamily="2" charset="-78"/>
              </a:endParaRPr>
            </a:p>
          </p:txBody>
        </p:sp>
        <p:grpSp>
          <p:nvGrpSpPr>
            <p:cNvPr id="280611" name="Group 35"/>
            <p:cNvGrpSpPr>
              <a:grpSpLocks/>
            </p:cNvGrpSpPr>
            <p:nvPr/>
          </p:nvGrpSpPr>
          <p:grpSpPr bwMode="auto">
            <a:xfrm>
              <a:off x="3072" y="2025"/>
              <a:ext cx="2716" cy="673"/>
              <a:chOff x="3514" y="573"/>
              <a:chExt cx="2087" cy="634"/>
            </a:xfrm>
          </p:grpSpPr>
          <p:sp>
            <p:nvSpPr>
              <p:cNvPr id="280612" name="Text Box 36"/>
              <p:cNvSpPr txBox="1">
                <a:spLocks noChangeArrowheads="1"/>
              </p:cNvSpPr>
              <p:nvPr/>
            </p:nvSpPr>
            <p:spPr bwMode="auto">
              <a:xfrm>
                <a:off x="3514" y="573"/>
                <a:ext cx="2087" cy="27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50000"/>
                  </a:spcBef>
                </a:pPr>
                <a:r>
                  <a:rPr lang="fa-IR" sz="2400">
                    <a:cs typeface="B Nazanin" panose="00000400000000000000" pitchFamily="2" charset="-78"/>
                  </a:rPr>
                  <a:t>کالای در جریان ساخت ابتدای دوره</a:t>
                </a:r>
                <a:endParaRPr lang="en-US" sz="2400">
                  <a:cs typeface="B Nazanin" panose="00000400000000000000" pitchFamily="2" charset="-78"/>
                </a:endParaRPr>
              </a:p>
            </p:txBody>
          </p:sp>
          <p:sp>
            <p:nvSpPr>
              <p:cNvPr id="280613" name="Text Box 37"/>
              <p:cNvSpPr txBox="1">
                <a:spLocks noChangeArrowheads="1"/>
              </p:cNvSpPr>
              <p:nvPr/>
            </p:nvSpPr>
            <p:spPr bwMode="auto">
              <a:xfrm>
                <a:off x="3605" y="750"/>
                <a:ext cx="1996" cy="27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50000"/>
                  </a:spcBef>
                </a:pPr>
                <a:r>
                  <a:rPr lang="fa-IR" sz="2400">
                    <a:cs typeface="B Nazanin" panose="00000400000000000000" pitchFamily="2" charset="-78"/>
                  </a:rPr>
                  <a:t>شروع و تکمیلی طی دوره</a:t>
                </a:r>
                <a:endParaRPr lang="en-US" sz="2400">
                  <a:cs typeface="B Nazanin" panose="00000400000000000000" pitchFamily="2" charset="-78"/>
                </a:endParaRPr>
              </a:p>
            </p:txBody>
          </p:sp>
          <p:sp>
            <p:nvSpPr>
              <p:cNvPr id="280614" name="Text Box 38"/>
              <p:cNvSpPr txBox="1">
                <a:spLocks noChangeArrowheads="1"/>
              </p:cNvSpPr>
              <p:nvPr/>
            </p:nvSpPr>
            <p:spPr bwMode="auto">
              <a:xfrm>
                <a:off x="3969" y="936"/>
                <a:ext cx="1632" cy="27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50000"/>
                  </a:spcBef>
                </a:pPr>
                <a:r>
                  <a:rPr lang="fa-IR" sz="2400">
                    <a:cs typeface="B Nazanin" panose="00000400000000000000" pitchFamily="2" charset="-78"/>
                  </a:rPr>
                  <a:t>کالای در جریان ساخت پایان دوره</a:t>
                </a:r>
                <a:endParaRPr lang="en-US" sz="2400">
                  <a:cs typeface="B Nazanin" panose="00000400000000000000" pitchFamily="2" charset="-78"/>
                </a:endParaRPr>
              </a:p>
            </p:txBody>
          </p:sp>
        </p:grpSp>
        <p:grpSp>
          <p:nvGrpSpPr>
            <p:cNvPr id="280615" name="Group 39"/>
            <p:cNvGrpSpPr>
              <a:grpSpLocks/>
            </p:cNvGrpSpPr>
            <p:nvPr/>
          </p:nvGrpSpPr>
          <p:grpSpPr bwMode="auto">
            <a:xfrm>
              <a:off x="3168" y="2016"/>
              <a:ext cx="531" cy="900"/>
              <a:chOff x="3334" y="572"/>
              <a:chExt cx="408" cy="848"/>
            </a:xfrm>
          </p:grpSpPr>
          <p:sp>
            <p:nvSpPr>
              <p:cNvPr id="280616" name="Text Box 40"/>
              <p:cNvSpPr txBox="1">
                <a:spLocks noChangeArrowheads="1"/>
              </p:cNvSpPr>
              <p:nvPr/>
            </p:nvSpPr>
            <p:spPr bwMode="auto">
              <a:xfrm>
                <a:off x="3334" y="750"/>
                <a:ext cx="408" cy="30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ar-SA" sz="2800">
                    <a:cs typeface="B Nazanin" panose="00000400000000000000" pitchFamily="2" charset="-78"/>
                  </a:rPr>
                  <a:t>××××</a:t>
                </a:r>
                <a:endParaRPr lang="en-US" sz="2800">
                  <a:cs typeface="B Nazanin" panose="00000400000000000000" pitchFamily="2" charset="-78"/>
                </a:endParaRPr>
              </a:p>
            </p:txBody>
          </p:sp>
          <p:grpSp>
            <p:nvGrpSpPr>
              <p:cNvPr id="280617" name="Group 41"/>
              <p:cNvGrpSpPr>
                <a:grpSpLocks/>
              </p:cNvGrpSpPr>
              <p:nvPr/>
            </p:nvGrpSpPr>
            <p:grpSpPr bwMode="auto">
              <a:xfrm>
                <a:off x="3334" y="572"/>
                <a:ext cx="408" cy="848"/>
                <a:chOff x="3334" y="573"/>
                <a:chExt cx="408" cy="848"/>
              </a:xfrm>
            </p:grpSpPr>
            <p:sp>
              <p:nvSpPr>
                <p:cNvPr id="280618" name="Text Box 42"/>
                <p:cNvSpPr txBox="1">
                  <a:spLocks noChangeArrowheads="1"/>
                </p:cNvSpPr>
                <p:nvPr/>
              </p:nvSpPr>
              <p:spPr bwMode="auto">
                <a:xfrm>
                  <a:off x="3334" y="573"/>
                  <a:ext cx="408" cy="30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ar-SA" sz="2800">
                      <a:cs typeface="B Nazanin" panose="00000400000000000000" pitchFamily="2" charset="-78"/>
                    </a:rPr>
                    <a:t>××××</a:t>
                  </a:r>
                  <a:endParaRPr lang="en-US" sz="2800">
                    <a:cs typeface="B Nazanin" panose="00000400000000000000" pitchFamily="2" charset="-78"/>
                  </a:endParaRPr>
                </a:p>
              </p:txBody>
            </p:sp>
            <p:sp>
              <p:nvSpPr>
                <p:cNvPr id="280619" name="Text Box 43"/>
                <p:cNvSpPr txBox="1">
                  <a:spLocks noChangeArrowheads="1"/>
                </p:cNvSpPr>
                <p:nvPr/>
              </p:nvSpPr>
              <p:spPr bwMode="auto">
                <a:xfrm>
                  <a:off x="3334" y="931"/>
                  <a:ext cx="408" cy="30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ar-SA" sz="2800">
                      <a:cs typeface="B Nazanin" panose="00000400000000000000" pitchFamily="2" charset="-78"/>
                    </a:rPr>
                    <a:t>××××</a:t>
                  </a:r>
                  <a:endParaRPr lang="en-US" sz="2800">
                    <a:cs typeface="B Nazanin" panose="00000400000000000000" pitchFamily="2" charset="-78"/>
                  </a:endParaRPr>
                </a:p>
              </p:txBody>
            </p:sp>
            <p:sp>
              <p:nvSpPr>
                <p:cNvPr id="280620" name="Text Box 44"/>
                <p:cNvSpPr txBox="1">
                  <a:spLocks noChangeArrowheads="1"/>
                </p:cNvSpPr>
                <p:nvPr/>
              </p:nvSpPr>
              <p:spPr bwMode="auto">
                <a:xfrm>
                  <a:off x="3334" y="1113"/>
                  <a:ext cx="408" cy="30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ar-SA" sz="2800">
                      <a:cs typeface="B Nazanin" panose="00000400000000000000" pitchFamily="2" charset="-78"/>
                    </a:rPr>
                    <a:t>××××</a:t>
                  </a:r>
                  <a:endParaRPr lang="en-US" sz="2800">
                    <a:cs typeface="B Nazanin" panose="00000400000000000000" pitchFamily="2" charset="-78"/>
                  </a:endParaRPr>
                </a:p>
              </p:txBody>
            </p:sp>
            <p:sp>
              <p:nvSpPr>
                <p:cNvPr id="280621" name="Line 45"/>
                <p:cNvSpPr>
                  <a:spLocks noChangeShapeType="1"/>
                </p:cNvSpPr>
                <p:nvPr/>
              </p:nvSpPr>
              <p:spPr bwMode="auto">
                <a:xfrm>
                  <a:off x="3424" y="1162"/>
                  <a:ext cx="22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grpSp>
        </p:grpSp>
        <p:sp>
          <p:nvSpPr>
            <p:cNvPr id="280668" name="Line 92"/>
            <p:cNvSpPr>
              <a:spLocks noChangeShapeType="1"/>
            </p:cNvSpPr>
            <p:nvPr/>
          </p:nvSpPr>
          <p:spPr bwMode="auto">
            <a:xfrm>
              <a:off x="3804" y="1776"/>
              <a:ext cx="186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280669" name="Line 93"/>
            <p:cNvSpPr>
              <a:spLocks noChangeShapeType="1"/>
            </p:cNvSpPr>
            <p:nvPr/>
          </p:nvSpPr>
          <p:spPr bwMode="auto">
            <a:xfrm>
              <a:off x="3312" y="1769"/>
              <a:ext cx="369" cy="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grpSp>
      <p:sp>
        <p:nvSpPr>
          <p:cNvPr id="280671" name="Oval 95"/>
          <p:cNvSpPr>
            <a:spLocks noChangeArrowheads="1"/>
          </p:cNvSpPr>
          <p:nvPr/>
        </p:nvSpPr>
        <p:spPr bwMode="auto">
          <a:xfrm>
            <a:off x="5105400" y="4191000"/>
            <a:ext cx="685800" cy="381000"/>
          </a:xfrm>
          <a:prstGeom prst="ellipse">
            <a:avLst/>
          </a:prstGeom>
          <a:noFill/>
          <a:ln w="2857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80672" name="Line 96"/>
          <p:cNvSpPr>
            <a:spLocks noChangeShapeType="1"/>
          </p:cNvSpPr>
          <p:nvPr/>
        </p:nvSpPr>
        <p:spPr bwMode="auto">
          <a:xfrm>
            <a:off x="5715000" y="4495800"/>
            <a:ext cx="381000" cy="3810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280673" name="Text Box 97"/>
          <p:cNvSpPr txBox="1">
            <a:spLocks noChangeArrowheads="1"/>
          </p:cNvSpPr>
          <p:nvPr/>
        </p:nvSpPr>
        <p:spPr bwMode="auto">
          <a:xfrm>
            <a:off x="6096000" y="48006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latin typeface="Times New Roman" panose="02020603050405020304" pitchFamily="18" charset="0"/>
                <a:cs typeface="Times New Roman" panose="02020603050405020304" pitchFamily="18" charset="0"/>
              </a:rPr>
              <a:t>Out put</a:t>
            </a:r>
          </a:p>
        </p:txBody>
      </p:sp>
      <p:sp>
        <p:nvSpPr>
          <p:cNvPr id="280678" name="AutoShape 102"/>
          <p:cNvSpPr>
            <a:spLocks/>
          </p:cNvSpPr>
          <p:nvPr/>
        </p:nvSpPr>
        <p:spPr bwMode="auto">
          <a:xfrm>
            <a:off x="5105400" y="3429000"/>
            <a:ext cx="76200" cy="457200"/>
          </a:xfrm>
          <a:prstGeom prst="leftBrace">
            <a:avLst>
              <a:gd name="adj1" fmla="val 50000"/>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a-IR" sz="1800"/>
          </a:p>
        </p:txBody>
      </p:sp>
      <p:sp>
        <p:nvSpPr>
          <p:cNvPr id="280679" name="Text Box 103"/>
          <p:cNvSpPr txBox="1">
            <a:spLocks noChangeArrowheads="1"/>
          </p:cNvSpPr>
          <p:nvPr/>
        </p:nvSpPr>
        <p:spPr bwMode="auto">
          <a:xfrm>
            <a:off x="2057400" y="3352800"/>
            <a:ext cx="2743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sz="3200">
                <a:cs typeface="B Nazanin" panose="00000400000000000000" pitchFamily="2" charset="-78"/>
              </a:rPr>
              <a:t>کالای تکمیل شده</a:t>
            </a:r>
            <a:endParaRPr lang="en-US" sz="32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80670"/>
                                        </p:tgtEl>
                                        <p:attrNameLst>
                                          <p:attrName>style.visibility</p:attrName>
                                        </p:attrNameLst>
                                      </p:cBhvr>
                                      <p:to>
                                        <p:strVal val="visible"/>
                                      </p:to>
                                    </p:set>
                                    <p:animEffect transition="in" filter="blinds(horizontal)">
                                      <p:cBhvr>
                                        <p:cTn id="7" dur="500"/>
                                        <p:tgtEl>
                                          <p:spTgt spid="280670"/>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80671"/>
                                        </p:tgtEl>
                                        <p:attrNameLst>
                                          <p:attrName>style.visibility</p:attrName>
                                        </p:attrNameLst>
                                      </p:cBhvr>
                                      <p:to>
                                        <p:strVal val="visible"/>
                                      </p:to>
                                    </p:set>
                                    <p:animEffect transition="in" filter="dissolve">
                                      <p:cBhvr>
                                        <p:cTn id="11" dur="500"/>
                                        <p:tgtEl>
                                          <p:spTgt spid="280671"/>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80672"/>
                                        </p:tgtEl>
                                        <p:attrNameLst>
                                          <p:attrName>style.visibility</p:attrName>
                                        </p:attrNameLst>
                                      </p:cBhvr>
                                      <p:to>
                                        <p:strVal val="visible"/>
                                      </p:to>
                                    </p:set>
                                    <p:animEffect transition="in" filter="dissolve">
                                      <p:cBhvr>
                                        <p:cTn id="15" dur="500"/>
                                        <p:tgtEl>
                                          <p:spTgt spid="280672"/>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280673"/>
                                        </p:tgtEl>
                                        <p:attrNameLst>
                                          <p:attrName>style.visibility</p:attrName>
                                        </p:attrNameLst>
                                      </p:cBhvr>
                                      <p:to>
                                        <p:strVal val="visible"/>
                                      </p:to>
                                    </p:set>
                                    <p:animEffect transition="in" filter="dissolve">
                                      <p:cBhvr>
                                        <p:cTn id="19" dur="500"/>
                                        <p:tgtEl>
                                          <p:spTgt spid="28067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280678"/>
                                        </p:tgtEl>
                                        <p:attrNameLst>
                                          <p:attrName>style.visibility</p:attrName>
                                        </p:attrNameLst>
                                      </p:cBhvr>
                                      <p:to>
                                        <p:strVal val="visible"/>
                                      </p:to>
                                    </p:set>
                                    <p:animEffect transition="in" filter="dissolve">
                                      <p:cBhvr>
                                        <p:cTn id="24" dur="500"/>
                                        <p:tgtEl>
                                          <p:spTgt spid="280678"/>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80679"/>
                                        </p:tgtEl>
                                        <p:attrNameLst>
                                          <p:attrName>style.visibility</p:attrName>
                                        </p:attrNameLst>
                                      </p:cBhvr>
                                      <p:to>
                                        <p:strVal val="visible"/>
                                      </p:to>
                                    </p:set>
                                    <p:animEffect transition="in" filter="dissolve">
                                      <p:cBhvr>
                                        <p:cTn id="27" dur="500"/>
                                        <p:tgtEl>
                                          <p:spTgt spid="28067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xit" presetSubtype="16" fill="hold" grpId="1" nodeType="clickEffect">
                                  <p:stCondLst>
                                    <p:cond delay="0"/>
                                  </p:stCondLst>
                                  <p:childTnLst>
                                    <p:animEffect transition="out" filter="diamond(in)">
                                      <p:cBhvr>
                                        <p:cTn id="31" dur="500"/>
                                        <p:tgtEl>
                                          <p:spTgt spid="280679"/>
                                        </p:tgtEl>
                                      </p:cBhvr>
                                    </p:animEffect>
                                    <p:set>
                                      <p:cBhvr>
                                        <p:cTn id="32" dur="1" fill="hold">
                                          <p:stCondLst>
                                            <p:cond delay="499"/>
                                          </p:stCondLst>
                                        </p:cTn>
                                        <p:tgtEl>
                                          <p:spTgt spid="280679"/>
                                        </p:tgtEl>
                                        <p:attrNameLst>
                                          <p:attrName>style.visibility</p:attrName>
                                        </p:attrNameLst>
                                      </p:cBhvr>
                                      <p:to>
                                        <p:strVal val="hidden"/>
                                      </p:to>
                                    </p:set>
                                  </p:childTnLst>
                                </p:cTn>
                              </p:par>
                              <p:par>
                                <p:cTn id="33" presetID="8" presetClass="exit" presetSubtype="16" fill="hold" grpId="1" nodeType="withEffect">
                                  <p:stCondLst>
                                    <p:cond delay="0"/>
                                  </p:stCondLst>
                                  <p:childTnLst>
                                    <p:animEffect transition="out" filter="diamond(in)">
                                      <p:cBhvr>
                                        <p:cTn id="34" dur="500"/>
                                        <p:tgtEl>
                                          <p:spTgt spid="280678"/>
                                        </p:tgtEl>
                                      </p:cBhvr>
                                    </p:animEffect>
                                    <p:set>
                                      <p:cBhvr>
                                        <p:cTn id="35" dur="1" fill="hold">
                                          <p:stCondLst>
                                            <p:cond delay="499"/>
                                          </p:stCondLst>
                                        </p:cTn>
                                        <p:tgtEl>
                                          <p:spTgt spid="280678"/>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nodeType="clickEffect">
                                  <p:stCondLst>
                                    <p:cond delay="0"/>
                                  </p:stCondLst>
                                  <p:childTnLst>
                                    <p:set>
                                      <p:cBhvr>
                                        <p:cTn id="39" dur="1" fill="hold">
                                          <p:stCondLst>
                                            <p:cond delay="0"/>
                                          </p:stCondLst>
                                        </p:cTn>
                                        <p:tgtEl>
                                          <p:spTgt spid="280622"/>
                                        </p:tgtEl>
                                        <p:attrNameLst>
                                          <p:attrName>style.visibility</p:attrName>
                                        </p:attrNameLst>
                                      </p:cBhvr>
                                      <p:to>
                                        <p:strVal val="visible"/>
                                      </p:to>
                                    </p:set>
                                    <p:animEffect transition="in" filter="blinds(horizontal)">
                                      <p:cBhvr>
                                        <p:cTn id="40" dur="500"/>
                                        <p:tgtEl>
                                          <p:spTgt spid="28062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nodeType="clickEffect">
                                  <p:stCondLst>
                                    <p:cond delay="0"/>
                                  </p:stCondLst>
                                  <p:childTnLst>
                                    <p:set>
                                      <p:cBhvr>
                                        <p:cTn id="44" dur="1" fill="hold">
                                          <p:stCondLst>
                                            <p:cond delay="0"/>
                                          </p:stCondLst>
                                        </p:cTn>
                                        <p:tgtEl>
                                          <p:spTgt spid="280641"/>
                                        </p:tgtEl>
                                        <p:attrNameLst>
                                          <p:attrName>style.visibility</p:attrName>
                                        </p:attrNameLst>
                                      </p:cBhvr>
                                      <p:to>
                                        <p:strVal val="visible"/>
                                      </p:to>
                                    </p:set>
                                    <p:animEffect transition="in" filter="blinds(horizontal)">
                                      <p:cBhvr>
                                        <p:cTn id="45" dur="500"/>
                                        <p:tgtEl>
                                          <p:spTgt spid="28064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9" presetClass="entr" presetSubtype="0" fill="hold" nodeType="clickEffect">
                                  <p:stCondLst>
                                    <p:cond delay="0"/>
                                  </p:stCondLst>
                                  <p:childTnLst>
                                    <p:set>
                                      <p:cBhvr>
                                        <p:cTn id="49" dur="1" fill="hold">
                                          <p:stCondLst>
                                            <p:cond delay="0"/>
                                          </p:stCondLst>
                                        </p:cTn>
                                        <p:tgtEl>
                                          <p:spTgt spid="280660"/>
                                        </p:tgtEl>
                                        <p:attrNameLst>
                                          <p:attrName>style.visibility</p:attrName>
                                        </p:attrNameLst>
                                      </p:cBhvr>
                                      <p:to>
                                        <p:strVal val="visible"/>
                                      </p:to>
                                    </p:set>
                                    <p:animEffect transition="in" filter="dissolve">
                                      <p:cBhvr>
                                        <p:cTn id="50" dur="500"/>
                                        <p:tgtEl>
                                          <p:spTgt spid="280660"/>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9" presetClass="entr" presetSubtype="0" fill="hold" nodeType="clickEffect">
                                  <p:stCondLst>
                                    <p:cond delay="0"/>
                                  </p:stCondLst>
                                  <p:childTnLst>
                                    <p:set>
                                      <p:cBhvr>
                                        <p:cTn id="54" dur="1" fill="hold">
                                          <p:stCondLst>
                                            <p:cond delay="0"/>
                                          </p:stCondLst>
                                        </p:cTn>
                                        <p:tgtEl>
                                          <p:spTgt spid="280663"/>
                                        </p:tgtEl>
                                        <p:attrNameLst>
                                          <p:attrName>style.visibility</p:attrName>
                                        </p:attrNameLst>
                                      </p:cBhvr>
                                      <p:to>
                                        <p:strVal val="visible"/>
                                      </p:to>
                                    </p:set>
                                    <p:animEffect transition="in" filter="dissolve">
                                      <p:cBhvr>
                                        <p:cTn id="55" dur="500"/>
                                        <p:tgtEl>
                                          <p:spTgt spid="280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671" grpId="0" animBg="1"/>
      <p:bldP spid="280672" grpId="0" animBg="1"/>
      <p:bldP spid="280673" grpId="0"/>
      <p:bldP spid="280678" grpId="0" animBg="1"/>
      <p:bldP spid="280678" grpId="1" animBg="1"/>
      <p:bldP spid="280679" grpId="0"/>
      <p:bldP spid="280679" grpId="1"/>
    </p:bldLst>
  </p:timing>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Slide Number Placeholder 5"/>
          <p:cNvSpPr>
            <a:spLocks noGrp="1"/>
          </p:cNvSpPr>
          <p:nvPr>
            <p:ph type="sldNum" sz="quarter" idx="12"/>
          </p:nvPr>
        </p:nvSpPr>
        <p:spPr/>
        <p:txBody>
          <a:bodyPr/>
          <a:lstStyle/>
          <a:p>
            <a:fld id="{41C0EAA4-D39E-4AAE-B367-350E8AD4330D}" type="slidenum">
              <a:rPr lang="ar-SA"/>
              <a:pPr/>
              <a:t>139</a:t>
            </a:fld>
            <a:endParaRPr lang="en-US"/>
          </a:p>
        </p:txBody>
      </p:sp>
      <p:sp>
        <p:nvSpPr>
          <p:cNvPr id="282626" name="Rectangle 2"/>
          <p:cNvSpPr>
            <a:spLocks noGrp="1" noChangeArrowheads="1"/>
          </p:cNvSpPr>
          <p:nvPr>
            <p:ph type="title"/>
          </p:nvPr>
        </p:nvSpPr>
        <p:spPr/>
        <p:txBody>
          <a:bodyPr/>
          <a:lstStyle/>
          <a:p>
            <a:r>
              <a:rPr lang="ar-SA" b="0">
                <a:solidFill>
                  <a:schemeClr val="tx1"/>
                </a:solidFill>
              </a:rPr>
              <a:t>مرحل</a:t>
            </a:r>
            <a:r>
              <a:rPr lang="fa-IR" b="0">
                <a:solidFill>
                  <a:schemeClr val="tx1"/>
                </a:solidFill>
              </a:rPr>
              <a:t>ه سوم:</a:t>
            </a:r>
            <a:r>
              <a:rPr lang="ar-SA" b="0">
                <a:solidFill>
                  <a:schemeClr val="tx1"/>
                </a:solidFill>
              </a:rPr>
              <a:t> تهیه جدول هزینه ها</a:t>
            </a:r>
            <a:r>
              <a:rPr lang="en-US">
                <a:solidFill>
                  <a:schemeClr val="tx1"/>
                </a:solidFill>
              </a:rPr>
              <a:t> </a:t>
            </a:r>
          </a:p>
        </p:txBody>
      </p:sp>
      <p:grpSp>
        <p:nvGrpSpPr>
          <p:cNvPr id="282690" name="Group 66"/>
          <p:cNvGrpSpPr>
            <a:grpSpLocks/>
          </p:cNvGrpSpPr>
          <p:nvPr/>
        </p:nvGrpSpPr>
        <p:grpSpPr bwMode="auto">
          <a:xfrm>
            <a:off x="1143000" y="2435225"/>
            <a:ext cx="7532688" cy="2141538"/>
            <a:chOff x="2200" y="164"/>
            <a:chExt cx="3401" cy="838"/>
          </a:xfrm>
        </p:grpSpPr>
        <p:sp>
          <p:nvSpPr>
            <p:cNvPr id="282691" name="Text Box 67"/>
            <p:cNvSpPr txBox="1">
              <a:spLocks noChangeArrowheads="1"/>
            </p:cNvSpPr>
            <p:nvPr/>
          </p:nvSpPr>
          <p:spPr bwMode="auto">
            <a:xfrm>
              <a:off x="3560" y="164"/>
              <a:ext cx="2041" cy="22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anose="02020603050405020304" pitchFamily="18" charset="0"/>
                </a:defRPr>
              </a:lvl1pPr>
              <a:lvl2pPr marL="800100" indent="-342900">
                <a:defRPr sz="2400">
                  <a:solidFill>
                    <a:schemeClr val="tx1"/>
                  </a:solidFill>
                  <a:latin typeface="Times New Roman" panose="02020603050405020304" pitchFamily="18" charset="0"/>
                </a:defRPr>
              </a:lvl2pPr>
              <a:lvl3pPr marL="1257300" indent="-342900">
                <a:defRPr sz="2400">
                  <a:solidFill>
                    <a:schemeClr val="tx1"/>
                  </a:solidFill>
                  <a:latin typeface="Times New Roman" panose="02020603050405020304" pitchFamily="18" charset="0"/>
                </a:defRPr>
              </a:lvl3pPr>
              <a:lvl4pPr marL="1714500" indent="-342900">
                <a:defRPr sz="2400">
                  <a:solidFill>
                    <a:schemeClr val="tx1"/>
                  </a:solidFill>
                  <a:latin typeface="Times New Roman" panose="02020603050405020304" pitchFamily="18" charset="0"/>
                </a:defRPr>
              </a:lvl4pPr>
              <a:lvl5pPr marL="2171700" indent="-342900">
                <a:defRPr sz="2400">
                  <a:solidFill>
                    <a:schemeClr val="tx1"/>
                  </a:solidFill>
                  <a:latin typeface="Times New Roman" panose="02020603050405020304" pitchFamily="18" charset="0"/>
                </a:defRPr>
              </a:lvl5pPr>
              <a:lvl6pPr marL="2628900" indent="-342900" algn="l" rtl="0" fontAlgn="base">
                <a:spcBef>
                  <a:spcPct val="0"/>
                </a:spcBef>
                <a:spcAft>
                  <a:spcPct val="0"/>
                </a:spcAft>
                <a:defRPr sz="2400">
                  <a:solidFill>
                    <a:schemeClr val="tx1"/>
                  </a:solidFill>
                  <a:latin typeface="Times New Roman" panose="02020603050405020304" pitchFamily="18" charset="0"/>
                </a:defRPr>
              </a:lvl6pPr>
              <a:lvl7pPr marL="3086100" indent="-342900" algn="l" rtl="0" fontAlgn="base">
                <a:spcBef>
                  <a:spcPct val="0"/>
                </a:spcBef>
                <a:spcAft>
                  <a:spcPct val="0"/>
                </a:spcAft>
                <a:defRPr sz="2400">
                  <a:solidFill>
                    <a:schemeClr val="tx1"/>
                  </a:solidFill>
                  <a:latin typeface="Times New Roman" panose="02020603050405020304" pitchFamily="18" charset="0"/>
                </a:defRPr>
              </a:lvl7pPr>
              <a:lvl8pPr marL="3543300" indent="-342900" algn="l" rtl="0" fontAlgn="base">
                <a:spcBef>
                  <a:spcPct val="0"/>
                </a:spcBef>
                <a:spcAft>
                  <a:spcPct val="0"/>
                </a:spcAft>
                <a:defRPr sz="2400">
                  <a:solidFill>
                    <a:schemeClr val="tx1"/>
                  </a:solidFill>
                  <a:latin typeface="Times New Roman" panose="02020603050405020304" pitchFamily="18" charset="0"/>
                </a:defRPr>
              </a:lvl8pPr>
              <a:lvl9pPr marL="4000500" indent="-342900" algn="l" rtl="0" fontAlgn="base">
                <a:spcBef>
                  <a:spcPct val="0"/>
                </a:spcBef>
                <a:spcAft>
                  <a:spcPct val="0"/>
                </a:spcAft>
                <a:defRPr sz="2400">
                  <a:solidFill>
                    <a:schemeClr val="tx1"/>
                  </a:solidFill>
                  <a:latin typeface="Times New Roman" panose="02020603050405020304" pitchFamily="18" charset="0"/>
                </a:defRPr>
              </a:lvl9pPr>
            </a:lstStyle>
            <a:p>
              <a:pPr algn="r" rtl="1" eaLnBrk="1" hangingPunct="1">
                <a:spcBef>
                  <a:spcPct val="50000"/>
                </a:spcBef>
              </a:pPr>
              <a:r>
                <a:rPr lang="fa-IR" sz="3200">
                  <a:latin typeface="Arial" panose="020B0604020202020204" pitchFamily="34" charset="0"/>
                  <a:cs typeface="B Nazanin" panose="00000400000000000000" pitchFamily="2" charset="-78"/>
                </a:rPr>
                <a:t>جدول هزینه ها</a:t>
              </a:r>
              <a:endParaRPr lang="en-US" sz="3200">
                <a:latin typeface="Arial" panose="020B0604020202020204" pitchFamily="34" charset="0"/>
                <a:cs typeface="B Nazanin" panose="00000400000000000000" pitchFamily="2" charset="-78"/>
              </a:endParaRPr>
            </a:p>
          </p:txBody>
        </p:sp>
        <p:sp>
          <p:nvSpPr>
            <p:cNvPr id="282692" name="Line 68"/>
            <p:cNvSpPr>
              <a:spLocks noChangeShapeType="1"/>
            </p:cNvSpPr>
            <p:nvPr/>
          </p:nvSpPr>
          <p:spPr bwMode="auto">
            <a:xfrm>
              <a:off x="3424" y="391"/>
              <a:ext cx="22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282693" name="Line 69"/>
            <p:cNvSpPr>
              <a:spLocks noChangeShapeType="1"/>
            </p:cNvSpPr>
            <p:nvPr/>
          </p:nvSpPr>
          <p:spPr bwMode="auto">
            <a:xfrm>
              <a:off x="3741" y="391"/>
              <a:ext cx="186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282694" name="Text Box 70"/>
            <p:cNvSpPr txBox="1">
              <a:spLocks noChangeArrowheads="1"/>
            </p:cNvSpPr>
            <p:nvPr/>
          </p:nvSpPr>
          <p:spPr bwMode="auto">
            <a:xfrm>
              <a:off x="3197" y="164"/>
              <a:ext cx="499" cy="20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50000"/>
                </a:spcBef>
              </a:pPr>
              <a:r>
                <a:rPr lang="fa-IR" sz="2800">
                  <a:cs typeface="B Nazanin" panose="00000400000000000000" pitchFamily="2" charset="-78"/>
                </a:rPr>
                <a:t>ریال</a:t>
              </a:r>
              <a:endParaRPr lang="en-US" sz="2800">
                <a:cs typeface="B Nazanin" panose="00000400000000000000" pitchFamily="2" charset="-78"/>
              </a:endParaRPr>
            </a:p>
          </p:txBody>
        </p:sp>
        <p:sp>
          <p:nvSpPr>
            <p:cNvPr id="282695" name="Text Box 71"/>
            <p:cNvSpPr txBox="1">
              <a:spLocks noChangeArrowheads="1"/>
            </p:cNvSpPr>
            <p:nvPr/>
          </p:nvSpPr>
          <p:spPr bwMode="auto">
            <a:xfrm>
              <a:off x="3514" y="436"/>
              <a:ext cx="2087" cy="20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50000"/>
                </a:spcBef>
              </a:pPr>
              <a:r>
                <a:rPr lang="fa-IR" sz="2800">
                  <a:cs typeface="B Nazanin" panose="00000400000000000000" pitchFamily="2" charset="-78"/>
                </a:rPr>
                <a:t>کالای در جریان ساخت ابتدای دوره</a:t>
              </a:r>
              <a:endParaRPr lang="en-US" sz="2800">
                <a:cs typeface="B Nazanin" panose="00000400000000000000" pitchFamily="2" charset="-78"/>
              </a:endParaRPr>
            </a:p>
          </p:txBody>
        </p:sp>
        <p:sp>
          <p:nvSpPr>
            <p:cNvPr id="282696" name="Text Box 72"/>
            <p:cNvSpPr txBox="1">
              <a:spLocks noChangeArrowheads="1"/>
            </p:cNvSpPr>
            <p:nvPr/>
          </p:nvSpPr>
          <p:spPr bwMode="auto">
            <a:xfrm>
              <a:off x="3605" y="613"/>
              <a:ext cx="1996" cy="20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50000"/>
                </a:spcBef>
              </a:pPr>
              <a:r>
                <a:rPr lang="fa-IR" sz="2800">
                  <a:cs typeface="B Nazanin" panose="00000400000000000000" pitchFamily="2" charset="-78"/>
                </a:rPr>
                <a:t>هزینه طی دوره</a:t>
              </a:r>
              <a:endParaRPr lang="en-US" sz="2800">
                <a:cs typeface="B Nazanin" panose="00000400000000000000" pitchFamily="2" charset="-78"/>
              </a:endParaRPr>
            </a:p>
          </p:txBody>
        </p:sp>
        <p:sp>
          <p:nvSpPr>
            <p:cNvPr id="282697" name="Text Box 73"/>
            <p:cNvSpPr txBox="1">
              <a:spLocks noChangeArrowheads="1"/>
            </p:cNvSpPr>
            <p:nvPr/>
          </p:nvSpPr>
          <p:spPr bwMode="auto">
            <a:xfrm>
              <a:off x="3969" y="799"/>
              <a:ext cx="1632" cy="20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50000"/>
                </a:spcBef>
              </a:pPr>
              <a:r>
                <a:rPr lang="fa-IR" sz="2800">
                  <a:cs typeface="B Nazanin" panose="00000400000000000000" pitchFamily="2" charset="-78"/>
                </a:rPr>
                <a:t>جمع هزینه ها</a:t>
              </a:r>
              <a:endParaRPr lang="en-US" sz="2800">
                <a:cs typeface="B Nazanin" panose="00000400000000000000" pitchFamily="2" charset="-78"/>
              </a:endParaRPr>
            </a:p>
          </p:txBody>
        </p:sp>
        <p:sp>
          <p:nvSpPr>
            <p:cNvPr id="282698" name="Text Box 74"/>
            <p:cNvSpPr txBox="1">
              <a:spLocks noChangeArrowheads="1"/>
            </p:cNvSpPr>
            <p:nvPr/>
          </p:nvSpPr>
          <p:spPr bwMode="auto">
            <a:xfrm>
              <a:off x="3334" y="614"/>
              <a:ext cx="408" cy="20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ar-SA" sz="2800">
                  <a:cs typeface="B Nazanin" panose="00000400000000000000" pitchFamily="2" charset="-78"/>
                </a:rPr>
                <a:t>××××</a:t>
              </a:r>
              <a:endParaRPr lang="en-US" sz="2800">
                <a:cs typeface="B Nazanin" panose="00000400000000000000" pitchFamily="2" charset="-78"/>
              </a:endParaRPr>
            </a:p>
          </p:txBody>
        </p:sp>
        <p:sp>
          <p:nvSpPr>
            <p:cNvPr id="282699" name="Text Box 75"/>
            <p:cNvSpPr txBox="1">
              <a:spLocks noChangeArrowheads="1"/>
            </p:cNvSpPr>
            <p:nvPr/>
          </p:nvSpPr>
          <p:spPr bwMode="auto">
            <a:xfrm>
              <a:off x="3334" y="436"/>
              <a:ext cx="408" cy="20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ar-SA" sz="2800">
                  <a:cs typeface="B Nazanin" panose="00000400000000000000" pitchFamily="2" charset="-78"/>
                </a:rPr>
                <a:t>××××</a:t>
              </a:r>
              <a:endParaRPr lang="en-US" sz="2800">
                <a:cs typeface="B Nazanin" panose="00000400000000000000" pitchFamily="2" charset="-78"/>
              </a:endParaRPr>
            </a:p>
          </p:txBody>
        </p:sp>
        <p:sp>
          <p:nvSpPr>
            <p:cNvPr id="282700" name="Text Box 76"/>
            <p:cNvSpPr txBox="1">
              <a:spLocks noChangeArrowheads="1"/>
            </p:cNvSpPr>
            <p:nvPr/>
          </p:nvSpPr>
          <p:spPr bwMode="auto">
            <a:xfrm>
              <a:off x="3334" y="794"/>
              <a:ext cx="408" cy="203"/>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ar-SA" sz="2800">
                  <a:cs typeface="B Nazanin" panose="00000400000000000000" pitchFamily="2" charset="-78"/>
                </a:rPr>
                <a:t>××××</a:t>
              </a:r>
              <a:endParaRPr lang="en-US" sz="2800">
                <a:cs typeface="B Nazanin" panose="00000400000000000000" pitchFamily="2" charset="-78"/>
              </a:endParaRPr>
            </a:p>
          </p:txBody>
        </p:sp>
        <p:sp>
          <p:nvSpPr>
            <p:cNvPr id="282701" name="Line 77"/>
            <p:cNvSpPr>
              <a:spLocks noChangeShapeType="1"/>
            </p:cNvSpPr>
            <p:nvPr/>
          </p:nvSpPr>
          <p:spPr bwMode="auto">
            <a:xfrm>
              <a:off x="3424" y="845"/>
              <a:ext cx="22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282702" name="Text Box 78"/>
            <p:cNvSpPr txBox="1">
              <a:spLocks noChangeArrowheads="1"/>
            </p:cNvSpPr>
            <p:nvPr/>
          </p:nvSpPr>
          <p:spPr bwMode="auto">
            <a:xfrm>
              <a:off x="2744" y="614"/>
              <a:ext cx="408" cy="20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ar-SA" sz="2800">
                  <a:cs typeface="B Nazanin" panose="00000400000000000000" pitchFamily="2" charset="-78"/>
                </a:rPr>
                <a:t>××××</a:t>
              </a:r>
              <a:endParaRPr lang="en-US" sz="2800">
                <a:cs typeface="B Nazanin" panose="00000400000000000000" pitchFamily="2" charset="-78"/>
              </a:endParaRPr>
            </a:p>
          </p:txBody>
        </p:sp>
        <p:sp>
          <p:nvSpPr>
            <p:cNvPr id="282703" name="Text Box 79"/>
            <p:cNvSpPr txBox="1">
              <a:spLocks noChangeArrowheads="1"/>
            </p:cNvSpPr>
            <p:nvPr/>
          </p:nvSpPr>
          <p:spPr bwMode="auto">
            <a:xfrm>
              <a:off x="2744" y="164"/>
              <a:ext cx="408" cy="20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fa-IR" sz="2800">
                  <a:cs typeface="B Nazanin" panose="00000400000000000000" pitchFamily="2" charset="-78"/>
                </a:rPr>
                <a:t>مواد</a:t>
              </a:r>
              <a:endParaRPr lang="en-US" sz="2800">
                <a:cs typeface="B Nazanin" panose="00000400000000000000" pitchFamily="2" charset="-78"/>
              </a:endParaRPr>
            </a:p>
          </p:txBody>
        </p:sp>
        <p:sp>
          <p:nvSpPr>
            <p:cNvPr id="282704" name="Text Box 80"/>
            <p:cNvSpPr txBox="1">
              <a:spLocks noChangeArrowheads="1"/>
            </p:cNvSpPr>
            <p:nvPr/>
          </p:nvSpPr>
          <p:spPr bwMode="auto">
            <a:xfrm>
              <a:off x="2744" y="794"/>
              <a:ext cx="408" cy="20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ar-SA" sz="2800">
                  <a:cs typeface="B Nazanin" panose="00000400000000000000" pitchFamily="2" charset="-78"/>
                </a:rPr>
                <a:t>××××</a:t>
              </a:r>
              <a:endParaRPr lang="en-US" sz="2800">
                <a:cs typeface="B Nazanin" panose="00000400000000000000" pitchFamily="2" charset="-78"/>
              </a:endParaRPr>
            </a:p>
          </p:txBody>
        </p:sp>
        <p:sp>
          <p:nvSpPr>
            <p:cNvPr id="282705" name="Line 81"/>
            <p:cNvSpPr>
              <a:spLocks noChangeShapeType="1"/>
            </p:cNvSpPr>
            <p:nvPr/>
          </p:nvSpPr>
          <p:spPr bwMode="auto">
            <a:xfrm>
              <a:off x="2834" y="845"/>
              <a:ext cx="22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282706" name="Text Box 82"/>
            <p:cNvSpPr txBox="1">
              <a:spLocks noChangeArrowheads="1"/>
            </p:cNvSpPr>
            <p:nvPr/>
          </p:nvSpPr>
          <p:spPr bwMode="auto">
            <a:xfrm>
              <a:off x="2200" y="614"/>
              <a:ext cx="408" cy="20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ar-SA" sz="2800">
                  <a:cs typeface="B Nazanin" panose="00000400000000000000" pitchFamily="2" charset="-78"/>
                </a:rPr>
                <a:t>××××</a:t>
              </a:r>
              <a:endParaRPr lang="en-US" sz="2800">
                <a:cs typeface="B Nazanin" panose="00000400000000000000" pitchFamily="2" charset="-78"/>
              </a:endParaRPr>
            </a:p>
          </p:txBody>
        </p:sp>
        <p:sp>
          <p:nvSpPr>
            <p:cNvPr id="282707" name="Text Box 83"/>
            <p:cNvSpPr txBox="1">
              <a:spLocks noChangeArrowheads="1"/>
            </p:cNvSpPr>
            <p:nvPr/>
          </p:nvSpPr>
          <p:spPr bwMode="auto">
            <a:xfrm>
              <a:off x="2200" y="164"/>
              <a:ext cx="408" cy="20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fa-IR" sz="2800">
                  <a:cs typeface="B Nazanin" panose="00000400000000000000" pitchFamily="2" charset="-78"/>
                </a:rPr>
                <a:t>تبدیل</a:t>
              </a:r>
              <a:endParaRPr lang="en-US" sz="2800">
                <a:cs typeface="B Nazanin" panose="00000400000000000000" pitchFamily="2" charset="-78"/>
              </a:endParaRPr>
            </a:p>
          </p:txBody>
        </p:sp>
        <p:sp>
          <p:nvSpPr>
            <p:cNvPr id="282708" name="Text Box 84"/>
            <p:cNvSpPr txBox="1">
              <a:spLocks noChangeArrowheads="1"/>
            </p:cNvSpPr>
            <p:nvPr/>
          </p:nvSpPr>
          <p:spPr bwMode="auto">
            <a:xfrm>
              <a:off x="2200" y="794"/>
              <a:ext cx="408" cy="20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ar-SA" sz="2800">
                  <a:cs typeface="B Nazanin" panose="00000400000000000000" pitchFamily="2" charset="-78"/>
                </a:rPr>
                <a:t>××××</a:t>
              </a:r>
              <a:endParaRPr lang="en-US" sz="2800">
                <a:cs typeface="B Nazanin" panose="00000400000000000000" pitchFamily="2" charset="-78"/>
              </a:endParaRPr>
            </a:p>
          </p:txBody>
        </p:sp>
        <p:sp>
          <p:nvSpPr>
            <p:cNvPr id="282709" name="Line 85"/>
            <p:cNvSpPr>
              <a:spLocks noChangeShapeType="1"/>
            </p:cNvSpPr>
            <p:nvPr/>
          </p:nvSpPr>
          <p:spPr bwMode="auto">
            <a:xfrm>
              <a:off x="2290" y="845"/>
              <a:ext cx="22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282710" name="Line 86"/>
            <p:cNvSpPr>
              <a:spLocks noChangeShapeType="1"/>
            </p:cNvSpPr>
            <p:nvPr/>
          </p:nvSpPr>
          <p:spPr bwMode="auto">
            <a:xfrm>
              <a:off x="2835" y="391"/>
              <a:ext cx="22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282711" name="Line 87"/>
            <p:cNvSpPr>
              <a:spLocks noChangeShapeType="1"/>
            </p:cNvSpPr>
            <p:nvPr/>
          </p:nvSpPr>
          <p:spPr bwMode="auto">
            <a:xfrm>
              <a:off x="2290" y="391"/>
              <a:ext cx="22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282712" name="Line 88"/>
            <p:cNvSpPr>
              <a:spLocks noChangeShapeType="1"/>
            </p:cNvSpPr>
            <p:nvPr/>
          </p:nvSpPr>
          <p:spPr bwMode="auto">
            <a:xfrm>
              <a:off x="2880" y="572"/>
              <a:ext cx="1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282713" name="Line 89"/>
            <p:cNvSpPr>
              <a:spLocks noChangeShapeType="1"/>
            </p:cNvSpPr>
            <p:nvPr/>
          </p:nvSpPr>
          <p:spPr bwMode="auto">
            <a:xfrm>
              <a:off x="2336" y="572"/>
              <a:ext cx="1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gr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82690"/>
                                        </p:tgtEl>
                                        <p:attrNameLst>
                                          <p:attrName>style.visibility</p:attrName>
                                        </p:attrNameLst>
                                      </p:cBhvr>
                                      <p:to>
                                        <p:strVal val="visible"/>
                                      </p:to>
                                    </p:set>
                                    <p:animEffect transition="in" filter="dissolve">
                                      <p:cBhvr>
                                        <p:cTn id="7" dur="500"/>
                                        <p:tgtEl>
                                          <p:spTgt spid="282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BE230A0-6E4E-483B-A3DA-BD925AF6F2A8}" type="slidenum">
              <a:rPr lang="ar-SA"/>
              <a:pPr/>
              <a:t>14</a:t>
            </a:fld>
            <a:endParaRPr lang="en-US"/>
          </a:p>
        </p:txBody>
      </p:sp>
      <p:sp>
        <p:nvSpPr>
          <p:cNvPr id="105474" name="Rectangle 2"/>
          <p:cNvSpPr>
            <a:spLocks noGrp="1" noChangeArrowheads="1"/>
          </p:cNvSpPr>
          <p:nvPr>
            <p:ph type="title"/>
          </p:nvPr>
        </p:nvSpPr>
        <p:spPr/>
        <p:txBody>
          <a:bodyPr/>
          <a:lstStyle/>
          <a:p>
            <a:r>
              <a:rPr lang="fa-IR" b="0"/>
              <a:t>سیستم متمرکز- روش بهای تمام شده</a:t>
            </a:r>
            <a:endParaRPr lang="en-US" b="0"/>
          </a:p>
        </p:txBody>
      </p:sp>
      <p:pic>
        <p:nvPicPr>
          <p:cNvPr id="105478" name="Picture 6"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209800"/>
            <a:ext cx="7367588" cy="2119313"/>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5479" name="Picture 7" desc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4495800"/>
            <a:ext cx="7367588" cy="2119313"/>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105478"/>
                                        </p:tgtEl>
                                        <p:attrNameLst>
                                          <p:attrName>style.visibility</p:attrName>
                                        </p:attrNameLst>
                                      </p:cBhvr>
                                      <p:to>
                                        <p:strVal val="visible"/>
                                      </p:to>
                                    </p:set>
                                    <p:animEffect transition="in" filter="blinds(horizontal)">
                                      <p:cBhvr>
                                        <p:cTn id="7" dur="500"/>
                                        <p:tgtEl>
                                          <p:spTgt spid="1054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05479"/>
                                        </p:tgtEl>
                                        <p:attrNameLst>
                                          <p:attrName>style.visibility</p:attrName>
                                        </p:attrNameLst>
                                      </p:cBhvr>
                                      <p:to>
                                        <p:strVal val="visible"/>
                                      </p:to>
                                    </p:set>
                                    <p:animEffect transition="in" filter="box(in)">
                                      <p:cBhvr>
                                        <p:cTn id="12" dur="500"/>
                                        <p:tgtEl>
                                          <p:spTgt spid="105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Slide Number Placeholder 5"/>
          <p:cNvSpPr>
            <a:spLocks noGrp="1"/>
          </p:cNvSpPr>
          <p:nvPr>
            <p:ph type="sldNum" sz="quarter" idx="12"/>
          </p:nvPr>
        </p:nvSpPr>
        <p:spPr/>
        <p:txBody>
          <a:bodyPr/>
          <a:lstStyle/>
          <a:p>
            <a:fld id="{A4205C59-A302-4527-8049-CD37D57AC51C}" type="slidenum">
              <a:rPr lang="ar-SA"/>
              <a:pPr/>
              <a:t>140</a:t>
            </a:fld>
            <a:endParaRPr lang="en-US"/>
          </a:p>
        </p:txBody>
      </p:sp>
      <p:sp>
        <p:nvSpPr>
          <p:cNvPr id="285698" name="Rectangle 2"/>
          <p:cNvSpPr>
            <a:spLocks noGrp="1" noChangeArrowheads="1"/>
          </p:cNvSpPr>
          <p:nvPr>
            <p:ph type="title"/>
          </p:nvPr>
        </p:nvSpPr>
        <p:spPr>
          <a:xfrm>
            <a:off x="1066800" y="609600"/>
            <a:ext cx="7378700" cy="1143000"/>
          </a:xfrm>
        </p:spPr>
        <p:txBody>
          <a:bodyPr/>
          <a:lstStyle/>
          <a:p>
            <a:r>
              <a:rPr lang="ar-SA" b="0">
                <a:solidFill>
                  <a:schemeClr val="tx1"/>
                </a:solidFill>
              </a:rPr>
              <a:t>مرحل</a:t>
            </a:r>
            <a:r>
              <a:rPr lang="fa-IR" b="0">
                <a:solidFill>
                  <a:schemeClr val="tx1"/>
                </a:solidFill>
              </a:rPr>
              <a:t>ه چهارم:</a:t>
            </a:r>
            <a:r>
              <a:rPr lang="ar-SA" b="0">
                <a:solidFill>
                  <a:schemeClr val="tx1"/>
                </a:solidFill>
              </a:rPr>
              <a:t> محاسبه بهای تمام شده هر واحد</a:t>
            </a:r>
            <a:r>
              <a:rPr lang="ar-SA" sz="4800"/>
              <a:t> </a:t>
            </a:r>
            <a:endParaRPr lang="en-US" sz="4800"/>
          </a:p>
        </p:txBody>
      </p:sp>
      <p:grpSp>
        <p:nvGrpSpPr>
          <p:cNvPr id="285699" name="Group 3"/>
          <p:cNvGrpSpPr>
            <a:grpSpLocks/>
          </p:cNvGrpSpPr>
          <p:nvPr/>
        </p:nvGrpSpPr>
        <p:grpSpPr bwMode="auto">
          <a:xfrm>
            <a:off x="609600" y="3886200"/>
            <a:ext cx="4495800" cy="1266825"/>
            <a:chOff x="384" y="3033"/>
            <a:chExt cx="2592" cy="798"/>
          </a:xfrm>
        </p:grpSpPr>
        <p:sp>
          <p:nvSpPr>
            <p:cNvPr id="285700" name="Line 4"/>
            <p:cNvSpPr>
              <a:spLocks noChangeShapeType="1"/>
            </p:cNvSpPr>
            <p:nvPr/>
          </p:nvSpPr>
          <p:spPr bwMode="auto">
            <a:xfrm flipV="1">
              <a:off x="389" y="3456"/>
              <a:ext cx="210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285701" name="Text Box 5"/>
            <p:cNvSpPr txBox="1">
              <a:spLocks noChangeArrowheads="1"/>
            </p:cNvSpPr>
            <p:nvPr/>
          </p:nvSpPr>
          <p:spPr bwMode="auto">
            <a:xfrm>
              <a:off x="2568" y="3273"/>
              <a:ext cx="408" cy="32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en-US" sz="2800">
                  <a:latin typeface="Times New Roman" panose="02020603050405020304" pitchFamily="18" charset="0"/>
                  <a:cs typeface="Times New Roman" panose="02020603050405020304" pitchFamily="18" charset="0"/>
                </a:rPr>
                <a:t>B</a:t>
              </a:r>
              <a:r>
                <a:rPr lang="fa-IR" sz="2800">
                  <a:cs typeface="B Nazanin" panose="00000400000000000000" pitchFamily="2" charset="-78"/>
                </a:rPr>
                <a:t> =</a:t>
              </a:r>
              <a:endParaRPr lang="en-US" sz="2800">
                <a:cs typeface="B Nazanin" panose="00000400000000000000" pitchFamily="2" charset="-78"/>
              </a:endParaRPr>
            </a:p>
          </p:txBody>
        </p:sp>
        <p:sp>
          <p:nvSpPr>
            <p:cNvPr id="285702" name="Text Box 6"/>
            <p:cNvSpPr txBox="1">
              <a:spLocks noChangeArrowheads="1"/>
            </p:cNvSpPr>
            <p:nvPr/>
          </p:nvSpPr>
          <p:spPr bwMode="auto">
            <a:xfrm>
              <a:off x="384" y="3033"/>
              <a:ext cx="220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50000"/>
                </a:spcBef>
              </a:pPr>
              <a:r>
                <a:rPr lang="fa-IR" sz="2800">
                  <a:cs typeface="B Nazanin" panose="00000400000000000000" pitchFamily="2" charset="-78"/>
                </a:rPr>
                <a:t>     هزینه تبدیل دوره جاری</a:t>
              </a:r>
              <a:endParaRPr lang="en-US" sz="2800">
                <a:cs typeface="B Nazanin" panose="00000400000000000000" pitchFamily="2" charset="-78"/>
              </a:endParaRPr>
            </a:p>
          </p:txBody>
        </p:sp>
        <p:sp>
          <p:nvSpPr>
            <p:cNvPr id="285703" name="Text Box 7"/>
            <p:cNvSpPr txBox="1">
              <a:spLocks noChangeArrowheads="1"/>
            </p:cNvSpPr>
            <p:nvPr/>
          </p:nvSpPr>
          <p:spPr bwMode="auto">
            <a:xfrm>
              <a:off x="884" y="3504"/>
              <a:ext cx="113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50000"/>
                </a:spcBef>
              </a:pPr>
              <a:r>
                <a:rPr lang="fa-IR" sz="2800">
                  <a:cs typeface="B Nazanin" panose="00000400000000000000" pitchFamily="2" charset="-78"/>
                </a:rPr>
                <a:t>معاد آحاد مواد</a:t>
              </a:r>
              <a:endParaRPr lang="en-US" sz="2800">
                <a:cs typeface="B Nazanin" panose="00000400000000000000" pitchFamily="2" charset="-78"/>
              </a:endParaRPr>
            </a:p>
          </p:txBody>
        </p:sp>
      </p:grpSp>
      <p:sp>
        <p:nvSpPr>
          <p:cNvPr id="285704" name="Text Box 8"/>
          <p:cNvSpPr txBox="1">
            <a:spLocks noChangeArrowheads="1"/>
          </p:cNvSpPr>
          <p:nvPr/>
        </p:nvSpPr>
        <p:spPr bwMode="auto">
          <a:xfrm>
            <a:off x="4419600" y="5576888"/>
            <a:ext cx="45450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50000"/>
              </a:spcBef>
            </a:pPr>
            <a:r>
              <a:rPr lang="fa-IR" sz="2800">
                <a:cs typeface="B Nazanin" panose="00000400000000000000" pitchFamily="2" charset="-78"/>
              </a:rPr>
              <a:t>بهای تمام شده هر واحد =</a:t>
            </a:r>
            <a:r>
              <a:rPr lang="fa-IR" sz="2800">
                <a:cs typeface="Arial" panose="020B0604020202020204" pitchFamily="34" charset="0"/>
              </a:rPr>
              <a:t> </a:t>
            </a:r>
            <a:r>
              <a:rPr lang="en-US" sz="2800">
                <a:latin typeface="Times New Roman" panose="02020603050405020304" pitchFamily="18" charset="0"/>
                <a:cs typeface="Times New Roman" panose="02020603050405020304" pitchFamily="18" charset="0"/>
              </a:rPr>
              <a:t>A + B</a:t>
            </a:r>
          </a:p>
        </p:txBody>
      </p:sp>
      <p:grpSp>
        <p:nvGrpSpPr>
          <p:cNvPr id="285705" name="Group 9"/>
          <p:cNvGrpSpPr>
            <a:grpSpLocks/>
          </p:cNvGrpSpPr>
          <p:nvPr/>
        </p:nvGrpSpPr>
        <p:grpSpPr bwMode="auto">
          <a:xfrm>
            <a:off x="762000" y="2438400"/>
            <a:ext cx="4343400" cy="1266825"/>
            <a:chOff x="384" y="3033"/>
            <a:chExt cx="2592" cy="798"/>
          </a:xfrm>
        </p:grpSpPr>
        <p:sp>
          <p:nvSpPr>
            <p:cNvPr id="285706" name="Line 10"/>
            <p:cNvSpPr>
              <a:spLocks noChangeShapeType="1"/>
            </p:cNvSpPr>
            <p:nvPr/>
          </p:nvSpPr>
          <p:spPr bwMode="auto">
            <a:xfrm flipV="1">
              <a:off x="389" y="3456"/>
              <a:ext cx="210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285707" name="Text Box 11"/>
            <p:cNvSpPr txBox="1">
              <a:spLocks noChangeArrowheads="1"/>
            </p:cNvSpPr>
            <p:nvPr/>
          </p:nvSpPr>
          <p:spPr bwMode="auto">
            <a:xfrm>
              <a:off x="2568" y="3273"/>
              <a:ext cx="408" cy="32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en-US" sz="2800">
                  <a:latin typeface="Times New Roman" panose="02020603050405020304" pitchFamily="18" charset="0"/>
                  <a:cs typeface="Times New Roman" panose="02020603050405020304" pitchFamily="18" charset="0"/>
                </a:rPr>
                <a:t>A</a:t>
              </a:r>
              <a:r>
                <a:rPr lang="fa-IR" sz="2800">
                  <a:cs typeface="B Nazanin" panose="00000400000000000000" pitchFamily="2" charset="-78"/>
                </a:rPr>
                <a:t> =</a:t>
              </a:r>
              <a:endParaRPr lang="en-US" sz="2800">
                <a:cs typeface="B Nazanin" panose="00000400000000000000" pitchFamily="2" charset="-78"/>
              </a:endParaRPr>
            </a:p>
          </p:txBody>
        </p:sp>
        <p:sp>
          <p:nvSpPr>
            <p:cNvPr id="285708" name="Text Box 12"/>
            <p:cNvSpPr txBox="1">
              <a:spLocks noChangeArrowheads="1"/>
            </p:cNvSpPr>
            <p:nvPr/>
          </p:nvSpPr>
          <p:spPr bwMode="auto">
            <a:xfrm>
              <a:off x="384" y="3033"/>
              <a:ext cx="220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50000"/>
                </a:spcBef>
              </a:pPr>
              <a:r>
                <a:rPr lang="fa-IR" sz="2800">
                  <a:cs typeface="B Nazanin" panose="00000400000000000000" pitchFamily="2" charset="-78"/>
                </a:rPr>
                <a:t>هزینه مواد مستقیم دوره جاری</a:t>
              </a:r>
              <a:endParaRPr lang="en-US" sz="2800">
                <a:cs typeface="B Nazanin" panose="00000400000000000000" pitchFamily="2" charset="-78"/>
              </a:endParaRPr>
            </a:p>
          </p:txBody>
        </p:sp>
        <p:sp>
          <p:nvSpPr>
            <p:cNvPr id="285709" name="Text Box 13"/>
            <p:cNvSpPr txBox="1">
              <a:spLocks noChangeArrowheads="1"/>
            </p:cNvSpPr>
            <p:nvPr/>
          </p:nvSpPr>
          <p:spPr bwMode="auto">
            <a:xfrm>
              <a:off x="884" y="3504"/>
              <a:ext cx="113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50000"/>
                </a:spcBef>
              </a:pPr>
              <a:r>
                <a:rPr lang="fa-IR" sz="2800">
                  <a:cs typeface="B Nazanin" panose="00000400000000000000" pitchFamily="2" charset="-78"/>
                </a:rPr>
                <a:t>معاد آحاد مواد</a:t>
              </a:r>
              <a:endParaRPr lang="en-US" sz="2800">
                <a:cs typeface="B Nazanin" panose="00000400000000000000" pitchFamily="2" charset="-78"/>
              </a:endParaRPr>
            </a:p>
          </p:txBody>
        </p:sp>
      </p:grpSp>
      <p:sp>
        <p:nvSpPr>
          <p:cNvPr id="285712" name="Text Box 16"/>
          <p:cNvSpPr txBox="1">
            <a:spLocks noChangeArrowheads="1"/>
          </p:cNvSpPr>
          <p:nvPr/>
        </p:nvSpPr>
        <p:spPr bwMode="auto">
          <a:xfrm>
            <a:off x="4572000" y="2819400"/>
            <a:ext cx="4545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50000"/>
              </a:spcBef>
            </a:pPr>
            <a:r>
              <a:rPr lang="fa-IR" sz="2400">
                <a:cs typeface="B Nazanin" panose="00000400000000000000" pitchFamily="2" charset="-78"/>
              </a:rPr>
              <a:t>بهای تمام شده هر واحد از لحاظ مواد</a:t>
            </a:r>
            <a:endParaRPr lang="en-US" sz="2400">
              <a:latin typeface="Times New Roman" panose="02020603050405020304" pitchFamily="18" charset="0"/>
              <a:cs typeface="Times New Roman" panose="02020603050405020304" pitchFamily="18" charset="0"/>
            </a:endParaRPr>
          </a:p>
        </p:txBody>
      </p:sp>
      <p:sp>
        <p:nvSpPr>
          <p:cNvPr id="285713" name="Text Box 17"/>
          <p:cNvSpPr txBox="1">
            <a:spLocks noChangeArrowheads="1"/>
          </p:cNvSpPr>
          <p:nvPr/>
        </p:nvSpPr>
        <p:spPr bwMode="auto">
          <a:xfrm>
            <a:off x="4572000" y="4267200"/>
            <a:ext cx="4545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50000"/>
              </a:spcBef>
            </a:pPr>
            <a:r>
              <a:rPr lang="fa-IR" sz="2400">
                <a:cs typeface="B Nazanin" panose="00000400000000000000" pitchFamily="2" charset="-78"/>
              </a:rPr>
              <a:t>بهای تمام شده هر واحد از لحاظ تبدیل</a:t>
            </a:r>
            <a:endParaRPr lang="en-US" sz="2400">
              <a:latin typeface="Times New Roman" panose="02020603050405020304" pitchFamily="18" charset="0"/>
              <a:cs typeface="Times New Roman" panose="02020603050405020304" pitchFamily="18" charset="0"/>
            </a:endParaRPr>
          </a:p>
        </p:txBody>
      </p:sp>
      <p:sp>
        <p:nvSpPr>
          <p:cNvPr id="285716" name="Rectangle 20"/>
          <p:cNvSpPr>
            <a:spLocks noChangeArrowheads="1"/>
          </p:cNvSpPr>
          <p:nvPr/>
        </p:nvSpPr>
        <p:spPr bwMode="auto">
          <a:xfrm>
            <a:off x="4648200" y="2667000"/>
            <a:ext cx="4419600" cy="83820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85717" name="Rectangle 21"/>
          <p:cNvSpPr>
            <a:spLocks noChangeArrowheads="1"/>
          </p:cNvSpPr>
          <p:nvPr/>
        </p:nvSpPr>
        <p:spPr bwMode="auto">
          <a:xfrm>
            <a:off x="4648200" y="4114800"/>
            <a:ext cx="4419600" cy="83820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85718" name="Rectangle 22"/>
          <p:cNvSpPr>
            <a:spLocks noChangeArrowheads="1"/>
          </p:cNvSpPr>
          <p:nvPr/>
        </p:nvSpPr>
        <p:spPr bwMode="auto">
          <a:xfrm>
            <a:off x="4648200" y="5410200"/>
            <a:ext cx="4419600" cy="83820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85705"/>
                                        </p:tgtEl>
                                        <p:attrNameLst>
                                          <p:attrName>style.visibility</p:attrName>
                                        </p:attrNameLst>
                                      </p:cBhvr>
                                      <p:to>
                                        <p:strVal val="visible"/>
                                      </p:to>
                                    </p:set>
                                    <p:animEffect transition="in" filter="dissolve">
                                      <p:cBhvr>
                                        <p:cTn id="7" dur="500"/>
                                        <p:tgtEl>
                                          <p:spTgt spid="285705"/>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85712"/>
                                        </p:tgtEl>
                                        <p:attrNameLst>
                                          <p:attrName>style.visibility</p:attrName>
                                        </p:attrNameLst>
                                      </p:cBhvr>
                                      <p:to>
                                        <p:strVal val="visible"/>
                                      </p:to>
                                    </p:set>
                                    <p:animEffect transition="in" filter="dissolve">
                                      <p:cBhvr>
                                        <p:cTn id="11" dur="500"/>
                                        <p:tgtEl>
                                          <p:spTgt spid="285712"/>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285716"/>
                                        </p:tgtEl>
                                        <p:attrNameLst>
                                          <p:attrName>style.visibility</p:attrName>
                                        </p:attrNameLst>
                                      </p:cBhvr>
                                      <p:to>
                                        <p:strVal val="visible"/>
                                      </p:to>
                                    </p:set>
                                    <p:animEffect transition="in" filter="blinds(horizontal)">
                                      <p:cBhvr>
                                        <p:cTn id="15" dur="500"/>
                                        <p:tgtEl>
                                          <p:spTgt spid="285716"/>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285699"/>
                                        </p:tgtEl>
                                        <p:attrNameLst>
                                          <p:attrName>style.visibility</p:attrName>
                                        </p:attrNameLst>
                                      </p:cBhvr>
                                      <p:to>
                                        <p:strVal val="visible"/>
                                      </p:to>
                                    </p:set>
                                    <p:animEffect transition="in" filter="dissolve">
                                      <p:cBhvr>
                                        <p:cTn id="19" dur="500"/>
                                        <p:tgtEl>
                                          <p:spTgt spid="285699"/>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285713"/>
                                        </p:tgtEl>
                                        <p:attrNameLst>
                                          <p:attrName>style.visibility</p:attrName>
                                        </p:attrNameLst>
                                      </p:cBhvr>
                                      <p:to>
                                        <p:strVal val="visible"/>
                                      </p:to>
                                    </p:set>
                                    <p:animEffect transition="in" filter="dissolve">
                                      <p:cBhvr>
                                        <p:cTn id="23" dur="500"/>
                                        <p:tgtEl>
                                          <p:spTgt spid="285713"/>
                                        </p:tgtEl>
                                      </p:cBhvr>
                                    </p:animEffect>
                                  </p:childTnLst>
                                </p:cTn>
                              </p:par>
                            </p:childTnLst>
                          </p:cTn>
                        </p:par>
                        <p:par>
                          <p:cTn id="24" fill="hold" nodeType="afterGroup">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285717"/>
                                        </p:tgtEl>
                                        <p:attrNameLst>
                                          <p:attrName>style.visibility</p:attrName>
                                        </p:attrNameLst>
                                      </p:cBhvr>
                                      <p:to>
                                        <p:strVal val="visible"/>
                                      </p:to>
                                    </p:set>
                                    <p:animEffect transition="in" filter="blinds(horizontal)">
                                      <p:cBhvr>
                                        <p:cTn id="27" dur="500"/>
                                        <p:tgtEl>
                                          <p:spTgt spid="285717"/>
                                        </p:tgtEl>
                                      </p:cBhvr>
                                    </p:animEffect>
                                  </p:childTnLst>
                                </p:cTn>
                              </p:par>
                            </p:childTnLst>
                          </p:cTn>
                        </p:par>
                        <p:par>
                          <p:cTn id="28" fill="hold" nodeType="afterGroup">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285704"/>
                                        </p:tgtEl>
                                        <p:attrNameLst>
                                          <p:attrName>style.visibility</p:attrName>
                                        </p:attrNameLst>
                                      </p:cBhvr>
                                      <p:to>
                                        <p:strVal val="visible"/>
                                      </p:to>
                                    </p:set>
                                    <p:animEffect transition="in" filter="dissolve">
                                      <p:cBhvr>
                                        <p:cTn id="31" dur="500"/>
                                        <p:tgtEl>
                                          <p:spTgt spid="285704"/>
                                        </p:tgtEl>
                                      </p:cBhvr>
                                    </p:animEffect>
                                  </p:childTnLst>
                                </p:cTn>
                              </p:par>
                            </p:childTnLst>
                          </p:cTn>
                        </p:par>
                        <p:par>
                          <p:cTn id="32" fill="hold" nodeType="afterGroup">
                            <p:stCondLst>
                              <p:cond delay="3500"/>
                            </p:stCondLst>
                            <p:childTnLst>
                              <p:par>
                                <p:cTn id="33" presetID="3" presetClass="entr" presetSubtype="10" fill="hold" grpId="0" nodeType="afterEffect">
                                  <p:stCondLst>
                                    <p:cond delay="0"/>
                                  </p:stCondLst>
                                  <p:childTnLst>
                                    <p:set>
                                      <p:cBhvr>
                                        <p:cTn id="34" dur="1" fill="hold">
                                          <p:stCondLst>
                                            <p:cond delay="0"/>
                                          </p:stCondLst>
                                        </p:cTn>
                                        <p:tgtEl>
                                          <p:spTgt spid="285718"/>
                                        </p:tgtEl>
                                        <p:attrNameLst>
                                          <p:attrName>style.visibility</p:attrName>
                                        </p:attrNameLst>
                                      </p:cBhvr>
                                      <p:to>
                                        <p:strVal val="visible"/>
                                      </p:to>
                                    </p:set>
                                    <p:animEffect transition="in" filter="blinds(horizontal)">
                                      <p:cBhvr>
                                        <p:cTn id="35" dur="500"/>
                                        <p:tgtEl>
                                          <p:spTgt spid="2857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4" grpId="0"/>
      <p:bldP spid="285712" grpId="0"/>
      <p:bldP spid="285713" grpId="0"/>
      <p:bldP spid="285716" grpId="0" animBg="1"/>
      <p:bldP spid="285717" grpId="0" animBg="1"/>
      <p:bldP spid="285718" grpId="0" animBg="1"/>
    </p:bldLst>
  </p:timing>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 name="Slide Number Placeholder 5"/>
          <p:cNvSpPr>
            <a:spLocks noGrp="1"/>
          </p:cNvSpPr>
          <p:nvPr>
            <p:ph type="sldNum" sz="quarter" idx="12"/>
          </p:nvPr>
        </p:nvSpPr>
        <p:spPr/>
        <p:txBody>
          <a:bodyPr/>
          <a:lstStyle/>
          <a:p>
            <a:fld id="{4C864E7B-5D5B-4464-B638-D23FA1B55B28}" type="slidenum">
              <a:rPr lang="ar-SA"/>
              <a:pPr/>
              <a:t>141</a:t>
            </a:fld>
            <a:endParaRPr lang="en-US"/>
          </a:p>
        </p:txBody>
      </p:sp>
      <p:sp>
        <p:nvSpPr>
          <p:cNvPr id="286722" name="Rectangle 2"/>
          <p:cNvSpPr>
            <a:spLocks noGrp="1" noChangeArrowheads="1"/>
          </p:cNvSpPr>
          <p:nvPr>
            <p:ph type="title"/>
          </p:nvPr>
        </p:nvSpPr>
        <p:spPr>
          <a:xfrm>
            <a:off x="381000" y="609600"/>
            <a:ext cx="7378700" cy="1143000"/>
          </a:xfrm>
        </p:spPr>
        <p:txBody>
          <a:bodyPr/>
          <a:lstStyle/>
          <a:p>
            <a:pPr algn="r"/>
            <a:r>
              <a:rPr lang="ar-SA" b="0">
                <a:solidFill>
                  <a:schemeClr val="tx1"/>
                </a:solidFill>
              </a:rPr>
              <a:t>مرحل</a:t>
            </a:r>
            <a:r>
              <a:rPr lang="fa-IR" b="0">
                <a:solidFill>
                  <a:schemeClr val="tx1"/>
                </a:solidFill>
              </a:rPr>
              <a:t>ه پنجم:</a:t>
            </a:r>
            <a:r>
              <a:rPr lang="ar-SA" b="0">
                <a:solidFill>
                  <a:schemeClr val="tx1"/>
                </a:solidFill>
              </a:rPr>
              <a:t> جدول تخصیص هزینه ها</a:t>
            </a:r>
            <a:r>
              <a:rPr lang="en-US" sz="4800"/>
              <a:t> </a:t>
            </a:r>
          </a:p>
        </p:txBody>
      </p:sp>
      <p:grpSp>
        <p:nvGrpSpPr>
          <p:cNvPr id="286739" name="Group 19"/>
          <p:cNvGrpSpPr>
            <a:grpSpLocks/>
          </p:cNvGrpSpPr>
          <p:nvPr/>
        </p:nvGrpSpPr>
        <p:grpSpPr bwMode="auto">
          <a:xfrm>
            <a:off x="1219200" y="2290763"/>
            <a:ext cx="7412038" cy="3840162"/>
            <a:chOff x="2517" y="164"/>
            <a:chExt cx="3085" cy="1783"/>
          </a:xfrm>
        </p:grpSpPr>
        <p:sp>
          <p:nvSpPr>
            <p:cNvPr id="286740" name="Text Box 20"/>
            <p:cNvSpPr txBox="1">
              <a:spLocks noChangeArrowheads="1"/>
            </p:cNvSpPr>
            <p:nvPr/>
          </p:nvSpPr>
          <p:spPr bwMode="auto">
            <a:xfrm>
              <a:off x="3560" y="164"/>
              <a:ext cx="2041" cy="24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anose="02020603050405020304" pitchFamily="18" charset="0"/>
                </a:defRPr>
              </a:lvl1pPr>
              <a:lvl2pPr marL="800100" indent="-342900">
                <a:defRPr sz="2400">
                  <a:solidFill>
                    <a:schemeClr val="tx1"/>
                  </a:solidFill>
                  <a:latin typeface="Times New Roman" panose="02020603050405020304" pitchFamily="18" charset="0"/>
                </a:defRPr>
              </a:lvl2pPr>
              <a:lvl3pPr marL="1257300" indent="-342900">
                <a:defRPr sz="2400">
                  <a:solidFill>
                    <a:schemeClr val="tx1"/>
                  </a:solidFill>
                  <a:latin typeface="Times New Roman" panose="02020603050405020304" pitchFamily="18" charset="0"/>
                </a:defRPr>
              </a:lvl3pPr>
              <a:lvl4pPr marL="1714500" indent="-342900">
                <a:defRPr sz="2400">
                  <a:solidFill>
                    <a:schemeClr val="tx1"/>
                  </a:solidFill>
                  <a:latin typeface="Times New Roman" panose="02020603050405020304" pitchFamily="18" charset="0"/>
                </a:defRPr>
              </a:lvl4pPr>
              <a:lvl5pPr marL="2171700" indent="-342900">
                <a:defRPr sz="2400">
                  <a:solidFill>
                    <a:schemeClr val="tx1"/>
                  </a:solidFill>
                  <a:latin typeface="Times New Roman" panose="02020603050405020304" pitchFamily="18" charset="0"/>
                </a:defRPr>
              </a:lvl5pPr>
              <a:lvl6pPr marL="2628900" indent="-342900" algn="l" rtl="0" fontAlgn="base">
                <a:spcBef>
                  <a:spcPct val="0"/>
                </a:spcBef>
                <a:spcAft>
                  <a:spcPct val="0"/>
                </a:spcAft>
                <a:defRPr sz="2400">
                  <a:solidFill>
                    <a:schemeClr val="tx1"/>
                  </a:solidFill>
                  <a:latin typeface="Times New Roman" panose="02020603050405020304" pitchFamily="18" charset="0"/>
                </a:defRPr>
              </a:lvl6pPr>
              <a:lvl7pPr marL="3086100" indent="-342900" algn="l" rtl="0" fontAlgn="base">
                <a:spcBef>
                  <a:spcPct val="0"/>
                </a:spcBef>
                <a:spcAft>
                  <a:spcPct val="0"/>
                </a:spcAft>
                <a:defRPr sz="2400">
                  <a:solidFill>
                    <a:schemeClr val="tx1"/>
                  </a:solidFill>
                  <a:latin typeface="Times New Roman" panose="02020603050405020304" pitchFamily="18" charset="0"/>
                </a:defRPr>
              </a:lvl7pPr>
              <a:lvl8pPr marL="3543300" indent="-342900" algn="l" rtl="0" fontAlgn="base">
                <a:spcBef>
                  <a:spcPct val="0"/>
                </a:spcBef>
                <a:spcAft>
                  <a:spcPct val="0"/>
                </a:spcAft>
                <a:defRPr sz="2400">
                  <a:solidFill>
                    <a:schemeClr val="tx1"/>
                  </a:solidFill>
                  <a:latin typeface="Times New Roman" panose="02020603050405020304" pitchFamily="18" charset="0"/>
                </a:defRPr>
              </a:lvl8pPr>
              <a:lvl9pPr marL="4000500" indent="-342900" algn="l" rtl="0" fontAlgn="base">
                <a:spcBef>
                  <a:spcPct val="0"/>
                </a:spcBef>
                <a:spcAft>
                  <a:spcPct val="0"/>
                </a:spcAft>
                <a:defRPr sz="2400">
                  <a:solidFill>
                    <a:schemeClr val="tx1"/>
                  </a:solidFill>
                  <a:latin typeface="Times New Roman" panose="02020603050405020304" pitchFamily="18" charset="0"/>
                </a:defRPr>
              </a:lvl9pPr>
            </a:lstStyle>
            <a:p>
              <a:pPr algn="r" rtl="1" eaLnBrk="1" hangingPunct="1">
                <a:spcBef>
                  <a:spcPct val="50000"/>
                </a:spcBef>
              </a:pPr>
              <a:r>
                <a:rPr lang="fa-IR" sz="2800" b="1">
                  <a:latin typeface="Arial" panose="020B0604020202020204" pitchFamily="34" charset="0"/>
                  <a:cs typeface="B Nazanin" panose="00000400000000000000" pitchFamily="2" charset="-78"/>
                </a:rPr>
                <a:t>جدول تخصیص هزینه ها</a:t>
              </a:r>
              <a:endParaRPr lang="en-US" sz="2800" b="1">
                <a:latin typeface="Arial" panose="020B0604020202020204" pitchFamily="34" charset="0"/>
                <a:cs typeface="B Nazanin" panose="00000400000000000000" pitchFamily="2" charset="-78"/>
              </a:endParaRPr>
            </a:p>
          </p:txBody>
        </p:sp>
        <p:sp>
          <p:nvSpPr>
            <p:cNvPr id="286741" name="Line 21"/>
            <p:cNvSpPr>
              <a:spLocks noChangeShapeType="1"/>
            </p:cNvSpPr>
            <p:nvPr/>
          </p:nvSpPr>
          <p:spPr bwMode="auto">
            <a:xfrm>
              <a:off x="2608" y="391"/>
              <a:ext cx="22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286742" name="Line 22"/>
            <p:cNvSpPr>
              <a:spLocks noChangeShapeType="1"/>
            </p:cNvSpPr>
            <p:nvPr/>
          </p:nvSpPr>
          <p:spPr bwMode="auto">
            <a:xfrm>
              <a:off x="3741" y="391"/>
              <a:ext cx="186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286743" name="Text Box 23"/>
            <p:cNvSpPr txBox="1">
              <a:spLocks noChangeArrowheads="1"/>
            </p:cNvSpPr>
            <p:nvPr/>
          </p:nvSpPr>
          <p:spPr bwMode="auto">
            <a:xfrm>
              <a:off x="2517" y="164"/>
              <a:ext cx="363" cy="24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50000"/>
                </a:spcBef>
              </a:pPr>
              <a:r>
                <a:rPr lang="fa-IR" sz="2800">
                  <a:cs typeface="B Nazanin" panose="00000400000000000000" pitchFamily="2" charset="-78"/>
                </a:rPr>
                <a:t>ریال</a:t>
              </a:r>
              <a:endParaRPr lang="en-US" sz="2800">
                <a:cs typeface="B Nazanin" panose="00000400000000000000" pitchFamily="2" charset="-78"/>
              </a:endParaRPr>
            </a:p>
          </p:txBody>
        </p:sp>
        <p:sp>
          <p:nvSpPr>
            <p:cNvPr id="286744" name="Text Box 24"/>
            <p:cNvSpPr txBox="1">
              <a:spLocks noChangeArrowheads="1"/>
            </p:cNvSpPr>
            <p:nvPr/>
          </p:nvSpPr>
          <p:spPr bwMode="auto">
            <a:xfrm>
              <a:off x="3514" y="613"/>
              <a:ext cx="2087" cy="24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50000"/>
                </a:spcBef>
              </a:pPr>
              <a:r>
                <a:rPr lang="fa-IR" sz="2800">
                  <a:cs typeface="B Nazanin" panose="00000400000000000000" pitchFamily="2" charset="-78"/>
                </a:rPr>
                <a:t>کالای در جریان ساخت ابتدای دوره</a:t>
              </a:r>
              <a:endParaRPr lang="en-US" sz="2800">
                <a:cs typeface="B Nazanin" panose="00000400000000000000" pitchFamily="2" charset="-78"/>
              </a:endParaRPr>
            </a:p>
          </p:txBody>
        </p:sp>
        <p:sp>
          <p:nvSpPr>
            <p:cNvPr id="286745" name="Text Box 25"/>
            <p:cNvSpPr txBox="1">
              <a:spLocks noChangeArrowheads="1"/>
            </p:cNvSpPr>
            <p:nvPr/>
          </p:nvSpPr>
          <p:spPr bwMode="auto">
            <a:xfrm>
              <a:off x="3107" y="790"/>
              <a:ext cx="2494" cy="24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50000"/>
                </a:spcBef>
              </a:pPr>
              <a:r>
                <a:rPr lang="fa-IR" sz="2800">
                  <a:cs typeface="B Nazanin" panose="00000400000000000000" pitchFamily="2" charset="-78"/>
                </a:rPr>
                <a:t>هزینه تکمیل کالای در جریان ساخت ابتدای دوره</a:t>
              </a:r>
              <a:endParaRPr lang="en-US" sz="2800">
                <a:cs typeface="B Nazanin" panose="00000400000000000000" pitchFamily="2" charset="-78"/>
              </a:endParaRPr>
            </a:p>
          </p:txBody>
        </p:sp>
        <p:sp>
          <p:nvSpPr>
            <p:cNvPr id="286746" name="Text Box 26"/>
            <p:cNvSpPr txBox="1">
              <a:spLocks noChangeArrowheads="1"/>
            </p:cNvSpPr>
            <p:nvPr/>
          </p:nvSpPr>
          <p:spPr bwMode="auto">
            <a:xfrm>
              <a:off x="2971" y="976"/>
              <a:ext cx="2630" cy="24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50000"/>
                </a:spcBef>
              </a:pPr>
              <a:r>
                <a:rPr lang="fa-IR" sz="2800">
                  <a:cs typeface="B Nazanin" panose="00000400000000000000" pitchFamily="2" charset="-78"/>
                </a:rPr>
                <a:t>بهای کالای در جریان ساخت ابتدای دوره پس از تکمیل</a:t>
              </a:r>
              <a:endParaRPr lang="en-US" sz="2800">
                <a:cs typeface="B Nazanin" panose="00000400000000000000" pitchFamily="2" charset="-78"/>
              </a:endParaRPr>
            </a:p>
          </p:txBody>
        </p:sp>
        <p:sp>
          <p:nvSpPr>
            <p:cNvPr id="286747" name="Text Box 27"/>
            <p:cNvSpPr txBox="1">
              <a:spLocks noChangeArrowheads="1"/>
            </p:cNvSpPr>
            <p:nvPr/>
          </p:nvSpPr>
          <p:spPr bwMode="auto">
            <a:xfrm>
              <a:off x="2517" y="796"/>
              <a:ext cx="408" cy="24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ar-SA" sz="2800">
                  <a:cs typeface="B Nazanin" panose="00000400000000000000" pitchFamily="2" charset="-78"/>
                </a:rPr>
                <a:t>××××</a:t>
              </a:r>
              <a:endParaRPr lang="en-US" sz="2800">
                <a:cs typeface="B Nazanin" panose="00000400000000000000" pitchFamily="2" charset="-78"/>
              </a:endParaRPr>
            </a:p>
          </p:txBody>
        </p:sp>
        <p:sp>
          <p:nvSpPr>
            <p:cNvPr id="286748" name="Text Box 28"/>
            <p:cNvSpPr txBox="1">
              <a:spLocks noChangeArrowheads="1"/>
            </p:cNvSpPr>
            <p:nvPr/>
          </p:nvSpPr>
          <p:spPr bwMode="auto">
            <a:xfrm>
              <a:off x="2517" y="618"/>
              <a:ext cx="408" cy="24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ar-SA" sz="2800">
                  <a:cs typeface="B Nazanin" panose="00000400000000000000" pitchFamily="2" charset="-78"/>
                </a:rPr>
                <a:t>××××</a:t>
              </a:r>
              <a:endParaRPr lang="en-US" sz="2800">
                <a:cs typeface="B Nazanin" panose="00000400000000000000" pitchFamily="2" charset="-78"/>
              </a:endParaRPr>
            </a:p>
          </p:txBody>
        </p:sp>
        <p:sp>
          <p:nvSpPr>
            <p:cNvPr id="286749" name="Text Box 29"/>
            <p:cNvSpPr txBox="1">
              <a:spLocks noChangeArrowheads="1"/>
            </p:cNvSpPr>
            <p:nvPr/>
          </p:nvSpPr>
          <p:spPr bwMode="auto">
            <a:xfrm>
              <a:off x="2517" y="976"/>
              <a:ext cx="408" cy="24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ar-SA" sz="2800">
                  <a:cs typeface="B Nazanin" panose="00000400000000000000" pitchFamily="2" charset="-78"/>
                </a:rPr>
                <a:t>××××</a:t>
              </a:r>
              <a:endParaRPr lang="en-US" sz="2800">
                <a:cs typeface="B Nazanin" panose="00000400000000000000" pitchFamily="2" charset="-78"/>
              </a:endParaRPr>
            </a:p>
          </p:txBody>
        </p:sp>
        <p:sp>
          <p:nvSpPr>
            <p:cNvPr id="286750" name="Text Box 30"/>
            <p:cNvSpPr txBox="1">
              <a:spLocks noChangeArrowheads="1"/>
            </p:cNvSpPr>
            <p:nvPr/>
          </p:nvSpPr>
          <p:spPr bwMode="auto">
            <a:xfrm>
              <a:off x="2517" y="1158"/>
              <a:ext cx="408" cy="24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ar-SA" sz="2800">
                  <a:cs typeface="B Nazanin" panose="00000400000000000000" pitchFamily="2" charset="-78"/>
                </a:rPr>
                <a:t>××××</a:t>
              </a:r>
              <a:endParaRPr lang="en-US" sz="2800">
                <a:cs typeface="B Nazanin" panose="00000400000000000000" pitchFamily="2" charset="-78"/>
              </a:endParaRPr>
            </a:p>
          </p:txBody>
        </p:sp>
        <p:sp>
          <p:nvSpPr>
            <p:cNvPr id="286751" name="Line 31"/>
            <p:cNvSpPr>
              <a:spLocks noChangeShapeType="1"/>
            </p:cNvSpPr>
            <p:nvPr/>
          </p:nvSpPr>
          <p:spPr bwMode="auto">
            <a:xfrm>
              <a:off x="2607" y="1026"/>
              <a:ext cx="22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286752" name="Text Box 32"/>
            <p:cNvSpPr txBox="1">
              <a:spLocks noChangeArrowheads="1"/>
            </p:cNvSpPr>
            <p:nvPr/>
          </p:nvSpPr>
          <p:spPr bwMode="auto">
            <a:xfrm>
              <a:off x="3606" y="1162"/>
              <a:ext cx="1996" cy="24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50000"/>
                </a:spcBef>
              </a:pPr>
              <a:r>
                <a:rPr lang="fa-IR" sz="2800">
                  <a:cs typeface="B Nazanin" panose="00000400000000000000" pitchFamily="2" charset="-78"/>
                </a:rPr>
                <a:t>شروع و تکمیلی طی دوره</a:t>
              </a:r>
              <a:endParaRPr lang="en-US" sz="2800">
                <a:cs typeface="B Nazanin" panose="00000400000000000000" pitchFamily="2" charset="-78"/>
              </a:endParaRPr>
            </a:p>
          </p:txBody>
        </p:sp>
        <p:grpSp>
          <p:nvGrpSpPr>
            <p:cNvPr id="286753" name="Group 33"/>
            <p:cNvGrpSpPr>
              <a:grpSpLocks/>
            </p:cNvGrpSpPr>
            <p:nvPr/>
          </p:nvGrpSpPr>
          <p:grpSpPr bwMode="auto">
            <a:xfrm>
              <a:off x="2517" y="1525"/>
              <a:ext cx="3085" cy="422"/>
              <a:chOff x="2517" y="1752"/>
              <a:chExt cx="3085" cy="422"/>
            </a:xfrm>
          </p:grpSpPr>
          <p:sp>
            <p:nvSpPr>
              <p:cNvPr id="286754" name="Text Box 34"/>
              <p:cNvSpPr txBox="1">
                <a:spLocks noChangeArrowheads="1"/>
              </p:cNvSpPr>
              <p:nvPr/>
            </p:nvSpPr>
            <p:spPr bwMode="auto">
              <a:xfrm>
                <a:off x="2517" y="1933"/>
                <a:ext cx="408" cy="241"/>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ar-SA" sz="2800">
                    <a:cs typeface="B Nazanin" panose="00000400000000000000" pitchFamily="2" charset="-78"/>
                  </a:rPr>
                  <a:t>××××</a:t>
                </a:r>
                <a:endParaRPr lang="en-US" sz="2800">
                  <a:cs typeface="B Nazanin" panose="00000400000000000000" pitchFamily="2" charset="-78"/>
                </a:endParaRPr>
              </a:p>
            </p:txBody>
          </p:sp>
          <p:grpSp>
            <p:nvGrpSpPr>
              <p:cNvPr id="286755" name="Group 35"/>
              <p:cNvGrpSpPr>
                <a:grpSpLocks/>
              </p:cNvGrpSpPr>
              <p:nvPr/>
            </p:nvGrpSpPr>
            <p:grpSpPr bwMode="auto">
              <a:xfrm>
                <a:off x="2517" y="1752"/>
                <a:ext cx="3085" cy="418"/>
                <a:chOff x="2517" y="1344"/>
                <a:chExt cx="3085" cy="418"/>
              </a:xfrm>
            </p:grpSpPr>
            <p:sp>
              <p:nvSpPr>
                <p:cNvPr id="286756" name="Text Box 36"/>
                <p:cNvSpPr txBox="1">
                  <a:spLocks noChangeArrowheads="1"/>
                </p:cNvSpPr>
                <p:nvPr/>
              </p:nvSpPr>
              <p:spPr bwMode="auto">
                <a:xfrm>
                  <a:off x="3515" y="1344"/>
                  <a:ext cx="2087" cy="24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50000"/>
                    </a:spcBef>
                  </a:pPr>
                  <a:r>
                    <a:rPr lang="fa-IR" sz="2800">
                      <a:cs typeface="B Nazanin" panose="00000400000000000000" pitchFamily="2" charset="-78"/>
                    </a:rPr>
                    <a:t>کالای در جریان ساخت پایان دوره</a:t>
                  </a:r>
                  <a:endParaRPr lang="en-US" sz="2800">
                    <a:cs typeface="B Nazanin" panose="00000400000000000000" pitchFamily="2" charset="-78"/>
                  </a:endParaRPr>
                </a:p>
              </p:txBody>
            </p:sp>
            <p:sp>
              <p:nvSpPr>
                <p:cNvPr id="286757" name="Text Box 37"/>
                <p:cNvSpPr txBox="1">
                  <a:spLocks noChangeArrowheads="1"/>
                </p:cNvSpPr>
                <p:nvPr/>
              </p:nvSpPr>
              <p:spPr bwMode="auto">
                <a:xfrm>
                  <a:off x="2517" y="1344"/>
                  <a:ext cx="408" cy="24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ar-SA" sz="2800">
                      <a:cs typeface="B Nazanin" panose="00000400000000000000" pitchFamily="2" charset="-78"/>
                    </a:rPr>
                    <a:t>××××</a:t>
                  </a:r>
                  <a:endParaRPr lang="en-US" sz="2800">
                    <a:cs typeface="B Nazanin" panose="00000400000000000000" pitchFamily="2" charset="-78"/>
                  </a:endParaRPr>
                </a:p>
              </p:txBody>
            </p:sp>
            <p:sp>
              <p:nvSpPr>
                <p:cNvPr id="286758" name="Line 38"/>
                <p:cNvSpPr>
                  <a:spLocks noChangeShapeType="1"/>
                </p:cNvSpPr>
                <p:nvPr/>
              </p:nvSpPr>
              <p:spPr bwMode="auto">
                <a:xfrm>
                  <a:off x="2607" y="1570"/>
                  <a:ext cx="22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286759" name="Line 39"/>
                <p:cNvSpPr>
                  <a:spLocks noChangeShapeType="1"/>
                </p:cNvSpPr>
                <p:nvPr/>
              </p:nvSpPr>
              <p:spPr bwMode="auto">
                <a:xfrm>
                  <a:off x="2608" y="1752"/>
                  <a:ext cx="227" cy="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286760" name="Text Box 40"/>
                <p:cNvSpPr txBox="1">
                  <a:spLocks noChangeArrowheads="1"/>
                </p:cNvSpPr>
                <p:nvPr/>
              </p:nvSpPr>
              <p:spPr bwMode="auto">
                <a:xfrm>
                  <a:off x="3515" y="1521"/>
                  <a:ext cx="2087" cy="24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50000"/>
                    </a:spcBef>
                  </a:pPr>
                  <a:r>
                    <a:rPr lang="fa-IR" sz="2800">
                      <a:cs typeface="B Nazanin" panose="00000400000000000000" pitchFamily="2" charset="-78"/>
                    </a:rPr>
                    <a:t>جمع هزینه های تخصیص یافته</a:t>
                  </a:r>
                  <a:endParaRPr lang="en-US" sz="2800">
                    <a:cs typeface="B Nazanin" panose="00000400000000000000" pitchFamily="2" charset="-78"/>
                  </a:endParaRPr>
                </a:p>
              </p:txBody>
            </p:sp>
          </p:grpSp>
        </p:grpSp>
        <p:sp>
          <p:nvSpPr>
            <p:cNvPr id="286761" name="Text Box 41"/>
            <p:cNvSpPr txBox="1">
              <a:spLocks noChangeArrowheads="1"/>
            </p:cNvSpPr>
            <p:nvPr/>
          </p:nvSpPr>
          <p:spPr bwMode="auto">
            <a:xfrm>
              <a:off x="3606" y="1339"/>
              <a:ext cx="1996" cy="24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50000"/>
                </a:spcBef>
              </a:pPr>
              <a:r>
                <a:rPr lang="fa-IR" sz="2800">
                  <a:cs typeface="B Nazanin" panose="00000400000000000000" pitchFamily="2" charset="-78"/>
                </a:rPr>
                <a:t>بهای تمام شده کالای ساخته شده</a:t>
              </a:r>
              <a:endParaRPr lang="en-US" sz="2800">
                <a:cs typeface="B Nazanin" panose="00000400000000000000" pitchFamily="2" charset="-78"/>
              </a:endParaRPr>
            </a:p>
          </p:txBody>
        </p:sp>
        <p:sp>
          <p:nvSpPr>
            <p:cNvPr id="286762" name="Text Box 42"/>
            <p:cNvSpPr txBox="1">
              <a:spLocks noChangeArrowheads="1"/>
            </p:cNvSpPr>
            <p:nvPr/>
          </p:nvSpPr>
          <p:spPr bwMode="auto">
            <a:xfrm>
              <a:off x="2517" y="1339"/>
              <a:ext cx="408" cy="24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ar-SA" sz="2800">
                  <a:cs typeface="B Nazanin" panose="00000400000000000000" pitchFamily="2" charset="-78"/>
                </a:rPr>
                <a:t>××××</a:t>
              </a:r>
              <a:endParaRPr lang="en-US" sz="2800">
                <a:cs typeface="B Nazanin" panose="00000400000000000000" pitchFamily="2" charset="-78"/>
              </a:endParaRPr>
            </a:p>
          </p:txBody>
        </p:sp>
        <p:sp>
          <p:nvSpPr>
            <p:cNvPr id="286763" name="Line 43"/>
            <p:cNvSpPr>
              <a:spLocks noChangeShapeType="1"/>
            </p:cNvSpPr>
            <p:nvPr/>
          </p:nvSpPr>
          <p:spPr bwMode="auto">
            <a:xfrm>
              <a:off x="2608" y="1389"/>
              <a:ext cx="22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grpSp>
      <p:sp>
        <p:nvSpPr>
          <p:cNvPr id="286764" name="Oval 44"/>
          <p:cNvSpPr>
            <a:spLocks noChangeArrowheads="1"/>
          </p:cNvSpPr>
          <p:nvPr/>
        </p:nvSpPr>
        <p:spPr bwMode="auto">
          <a:xfrm>
            <a:off x="1066800" y="3657600"/>
            <a:ext cx="1143000" cy="533400"/>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pic>
        <p:nvPicPr>
          <p:cNvPr id="286765" name="Picture 45" descr="Picture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122988"/>
            <a:ext cx="8305800" cy="73501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86766" name="Line 46"/>
          <p:cNvSpPr>
            <a:spLocks noChangeShapeType="1"/>
          </p:cNvSpPr>
          <p:nvPr/>
        </p:nvSpPr>
        <p:spPr bwMode="auto">
          <a:xfrm>
            <a:off x="2133600" y="4038600"/>
            <a:ext cx="1676400" cy="21336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86739"/>
                                        </p:tgtEl>
                                        <p:attrNameLst>
                                          <p:attrName>style.visibility</p:attrName>
                                        </p:attrNameLst>
                                      </p:cBhvr>
                                      <p:to>
                                        <p:strVal val="visible"/>
                                      </p:to>
                                    </p:set>
                                    <p:animEffect transition="in" filter="blinds(horizontal)">
                                      <p:cBhvr>
                                        <p:cTn id="7" dur="500"/>
                                        <p:tgtEl>
                                          <p:spTgt spid="286739"/>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86764"/>
                                        </p:tgtEl>
                                        <p:attrNameLst>
                                          <p:attrName>style.visibility</p:attrName>
                                        </p:attrNameLst>
                                      </p:cBhvr>
                                      <p:to>
                                        <p:strVal val="visible"/>
                                      </p:to>
                                    </p:set>
                                    <p:animEffect transition="in" filter="dissolve">
                                      <p:cBhvr>
                                        <p:cTn id="11" dur="500"/>
                                        <p:tgtEl>
                                          <p:spTgt spid="286764"/>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86766"/>
                                        </p:tgtEl>
                                        <p:attrNameLst>
                                          <p:attrName>style.visibility</p:attrName>
                                        </p:attrNameLst>
                                      </p:cBhvr>
                                      <p:to>
                                        <p:strVal val="visible"/>
                                      </p:to>
                                    </p:set>
                                    <p:animEffect transition="in" filter="dissolve">
                                      <p:cBhvr>
                                        <p:cTn id="15" dur="500"/>
                                        <p:tgtEl>
                                          <p:spTgt spid="286766"/>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286765"/>
                                        </p:tgtEl>
                                        <p:attrNameLst>
                                          <p:attrName>style.visibility</p:attrName>
                                        </p:attrNameLst>
                                      </p:cBhvr>
                                      <p:to>
                                        <p:strVal val="visible"/>
                                      </p:to>
                                    </p:set>
                                    <p:animEffect transition="in" filter="dissolve">
                                      <p:cBhvr>
                                        <p:cTn id="19" dur="500"/>
                                        <p:tgtEl>
                                          <p:spTgt spid="28676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xit" presetSubtype="10" fill="hold" grpId="1" nodeType="clickEffect">
                                  <p:stCondLst>
                                    <p:cond delay="0"/>
                                  </p:stCondLst>
                                  <p:childTnLst>
                                    <p:animEffect transition="out" filter="blinds(horizontal)">
                                      <p:cBhvr>
                                        <p:cTn id="23" dur="500"/>
                                        <p:tgtEl>
                                          <p:spTgt spid="286764"/>
                                        </p:tgtEl>
                                      </p:cBhvr>
                                    </p:animEffect>
                                    <p:set>
                                      <p:cBhvr>
                                        <p:cTn id="24" dur="1" fill="hold">
                                          <p:stCondLst>
                                            <p:cond delay="499"/>
                                          </p:stCondLst>
                                        </p:cTn>
                                        <p:tgtEl>
                                          <p:spTgt spid="286764"/>
                                        </p:tgtEl>
                                        <p:attrNameLst>
                                          <p:attrName>style.visibility</p:attrName>
                                        </p:attrNameLst>
                                      </p:cBhvr>
                                      <p:to>
                                        <p:strVal val="hidden"/>
                                      </p:to>
                                    </p:set>
                                  </p:childTnLst>
                                </p:cTn>
                              </p:par>
                              <p:par>
                                <p:cTn id="25" presetID="3" presetClass="exit" presetSubtype="10" fill="hold" grpId="1" nodeType="withEffect">
                                  <p:stCondLst>
                                    <p:cond delay="0"/>
                                  </p:stCondLst>
                                  <p:childTnLst>
                                    <p:animEffect transition="out" filter="blinds(horizontal)">
                                      <p:cBhvr>
                                        <p:cTn id="26" dur="500"/>
                                        <p:tgtEl>
                                          <p:spTgt spid="286766"/>
                                        </p:tgtEl>
                                      </p:cBhvr>
                                    </p:animEffect>
                                    <p:set>
                                      <p:cBhvr>
                                        <p:cTn id="27" dur="1" fill="hold">
                                          <p:stCondLst>
                                            <p:cond delay="499"/>
                                          </p:stCondLst>
                                        </p:cTn>
                                        <p:tgtEl>
                                          <p:spTgt spid="286766"/>
                                        </p:tgtEl>
                                        <p:attrNameLst>
                                          <p:attrName>style.visibility</p:attrName>
                                        </p:attrNameLst>
                                      </p:cBhvr>
                                      <p:to>
                                        <p:strVal val="hidden"/>
                                      </p:to>
                                    </p:set>
                                  </p:childTnLst>
                                </p:cTn>
                              </p:par>
                            </p:childTnLst>
                          </p:cTn>
                        </p:par>
                        <p:par>
                          <p:cTn id="28" fill="hold" nodeType="afterGroup">
                            <p:stCondLst>
                              <p:cond delay="500"/>
                            </p:stCondLst>
                            <p:childTnLst>
                              <p:par>
                                <p:cTn id="29" presetID="2" presetClass="exit" presetSubtype="4" fill="hold" nodeType="afterEffect">
                                  <p:stCondLst>
                                    <p:cond delay="0"/>
                                  </p:stCondLst>
                                  <p:childTnLst>
                                    <p:anim calcmode="lin" valueType="num">
                                      <p:cBhvr additive="base">
                                        <p:cTn id="30" dur="500"/>
                                        <p:tgtEl>
                                          <p:spTgt spid="286765"/>
                                        </p:tgtEl>
                                        <p:attrNameLst>
                                          <p:attrName>ppt_x</p:attrName>
                                        </p:attrNameLst>
                                      </p:cBhvr>
                                      <p:tavLst>
                                        <p:tav tm="0">
                                          <p:val>
                                            <p:strVal val="ppt_x"/>
                                          </p:val>
                                        </p:tav>
                                        <p:tav tm="100000">
                                          <p:val>
                                            <p:strVal val="ppt_x"/>
                                          </p:val>
                                        </p:tav>
                                      </p:tavLst>
                                    </p:anim>
                                    <p:anim calcmode="lin" valueType="num">
                                      <p:cBhvr additive="base">
                                        <p:cTn id="31" dur="500"/>
                                        <p:tgtEl>
                                          <p:spTgt spid="286765"/>
                                        </p:tgtEl>
                                        <p:attrNameLst>
                                          <p:attrName>ppt_y</p:attrName>
                                        </p:attrNameLst>
                                      </p:cBhvr>
                                      <p:tavLst>
                                        <p:tav tm="0">
                                          <p:val>
                                            <p:strVal val="ppt_y"/>
                                          </p:val>
                                        </p:tav>
                                        <p:tav tm="100000">
                                          <p:val>
                                            <p:strVal val="1+ppt_h/2"/>
                                          </p:val>
                                        </p:tav>
                                      </p:tavLst>
                                    </p:anim>
                                    <p:set>
                                      <p:cBhvr>
                                        <p:cTn id="32" dur="1" fill="hold">
                                          <p:stCondLst>
                                            <p:cond delay="499"/>
                                          </p:stCondLst>
                                        </p:cTn>
                                        <p:tgtEl>
                                          <p:spTgt spid="2867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4" grpId="0" animBg="1"/>
      <p:bldP spid="286764" grpId="1" animBg="1"/>
      <p:bldP spid="286766" grpId="0" animBg="1"/>
      <p:bldP spid="286766" grpId="1" animBg="1"/>
    </p:bldLst>
  </p:timing>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 name="Slide Number Placeholder 5"/>
          <p:cNvSpPr>
            <a:spLocks noGrp="1"/>
          </p:cNvSpPr>
          <p:nvPr>
            <p:ph type="sldNum" sz="quarter" idx="12"/>
          </p:nvPr>
        </p:nvSpPr>
        <p:spPr/>
        <p:txBody>
          <a:bodyPr/>
          <a:lstStyle/>
          <a:p>
            <a:fld id="{392DB908-2040-4B55-89F7-68D02D33F8AA}" type="slidenum">
              <a:rPr lang="ar-SA"/>
              <a:pPr/>
              <a:t>142</a:t>
            </a:fld>
            <a:endParaRPr lang="en-US"/>
          </a:p>
        </p:txBody>
      </p:sp>
      <p:sp>
        <p:nvSpPr>
          <p:cNvPr id="337922" name="Rectangle 2"/>
          <p:cNvSpPr>
            <a:spLocks noGrp="1" noChangeArrowheads="1"/>
          </p:cNvSpPr>
          <p:nvPr>
            <p:ph type="title"/>
          </p:nvPr>
        </p:nvSpPr>
        <p:spPr>
          <a:xfrm>
            <a:off x="381000" y="609600"/>
            <a:ext cx="7378700" cy="1143000"/>
          </a:xfrm>
        </p:spPr>
        <p:txBody>
          <a:bodyPr/>
          <a:lstStyle/>
          <a:p>
            <a:pPr algn="r"/>
            <a:r>
              <a:rPr lang="ar-SA" b="0">
                <a:solidFill>
                  <a:schemeClr val="tx1"/>
                </a:solidFill>
              </a:rPr>
              <a:t>مرحل</a:t>
            </a:r>
            <a:r>
              <a:rPr lang="fa-IR" b="0">
                <a:solidFill>
                  <a:schemeClr val="tx1"/>
                </a:solidFill>
              </a:rPr>
              <a:t>ه پنجم:</a:t>
            </a:r>
            <a:r>
              <a:rPr lang="ar-SA" b="0">
                <a:solidFill>
                  <a:schemeClr val="tx1"/>
                </a:solidFill>
              </a:rPr>
              <a:t> جدول تخصیص هزینه ها</a:t>
            </a:r>
            <a:r>
              <a:rPr lang="en-US" sz="4800"/>
              <a:t> </a:t>
            </a:r>
          </a:p>
        </p:txBody>
      </p:sp>
      <p:grpSp>
        <p:nvGrpSpPr>
          <p:cNvPr id="337923" name="Group 3"/>
          <p:cNvGrpSpPr>
            <a:grpSpLocks/>
          </p:cNvGrpSpPr>
          <p:nvPr/>
        </p:nvGrpSpPr>
        <p:grpSpPr bwMode="auto">
          <a:xfrm>
            <a:off x="1219200" y="2290763"/>
            <a:ext cx="7412038" cy="3840162"/>
            <a:chOff x="2517" y="164"/>
            <a:chExt cx="3085" cy="1783"/>
          </a:xfrm>
        </p:grpSpPr>
        <p:sp>
          <p:nvSpPr>
            <p:cNvPr id="337924" name="Text Box 4"/>
            <p:cNvSpPr txBox="1">
              <a:spLocks noChangeArrowheads="1"/>
            </p:cNvSpPr>
            <p:nvPr/>
          </p:nvSpPr>
          <p:spPr bwMode="auto">
            <a:xfrm>
              <a:off x="3560" y="164"/>
              <a:ext cx="2041" cy="24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anose="02020603050405020304" pitchFamily="18" charset="0"/>
                </a:defRPr>
              </a:lvl1pPr>
              <a:lvl2pPr marL="800100" indent="-342900">
                <a:defRPr sz="2400">
                  <a:solidFill>
                    <a:schemeClr val="tx1"/>
                  </a:solidFill>
                  <a:latin typeface="Times New Roman" panose="02020603050405020304" pitchFamily="18" charset="0"/>
                </a:defRPr>
              </a:lvl2pPr>
              <a:lvl3pPr marL="1257300" indent="-342900">
                <a:defRPr sz="2400">
                  <a:solidFill>
                    <a:schemeClr val="tx1"/>
                  </a:solidFill>
                  <a:latin typeface="Times New Roman" panose="02020603050405020304" pitchFamily="18" charset="0"/>
                </a:defRPr>
              </a:lvl3pPr>
              <a:lvl4pPr marL="1714500" indent="-342900">
                <a:defRPr sz="2400">
                  <a:solidFill>
                    <a:schemeClr val="tx1"/>
                  </a:solidFill>
                  <a:latin typeface="Times New Roman" panose="02020603050405020304" pitchFamily="18" charset="0"/>
                </a:defRPr>
              </a:lvl4pPr>
              <a:lvl5pPr marL="2171700" indent="-342900">
                <a:defRPr sz="2400">
                  <a:solidFill>
                    <a:schemeClr val="tx1"/>
                  </a:solidFill>
                  <a:latin typeface="Times New Roman" panose="02020603050405020304" pitchFamily="18" charset="0"/>
                </a:defRPr>
              </a:lvl5pPr>
              <a:lvl6pPr marL="2628900" indent="-342900" algn="l" rtl="0" fontAlgn="base">
                <a:spcBef>
                  <a:spcPct val="0"/>
                </a:spcBef>
                <a:spcAft>
                  <a:spcPct val="0"/>
                </a:spcAft>
                <a:defRPr sz="2400">
                  <a:solidFill>
                    <a:schemeClr val="tx1"/>
                  </a:solidFill>
                  <a:latin typeface="Times New Roman" panose="02020603050405020304" pitchFamily="18" charset="0"/>
                </a:defRPr>
              </a:lvl6pPr>
              <a:lvl7pPr marL="3086100" indent="-342900" algn="l" rtl="0" fontAlgn="base">
                <a:spcBef>
                  <a:spcPct val="0"/>
                </a:spcBef>
                <a:spcAft>
                  <a:spcPct val="0"/>
                </a:spcAft>
                <a:defRPr sz="2400">
                  <a:solidFill>
                    <a:schemeClr val="tx1"/>
                  </a:solidFill>
                  <a:latin typeface="Times New Roman" panose="02020603050405020304" pitchFamily="18" charset="0"/>
                </a:defRPr>
              </a:lvl7pPr>
              <a:lvl8pPr marL="3543300" indent="-342900" algn="l" rtl="0" fontAlgn="base">
                <a:spcBef>
                  <a:spcPct val="0"/>
                </a:spcBef>
                <a:spcAft>
                  <a:spcPct val="0"/>
                </a:spcAft>
                <a:defRPr sz="2400">
                  <a:solidFill>
                    <a:schemeClr val="tx1"/>
                  </a:solidFill>
                  <a:latin typeface="Times New Roman" panose="02020603050405020304" pitchFamily="18" charset="0"/>
                </a:defRPr>
              </a:lvl8pPr>
              <a:lvl9pPr marL="4000500" indent="-342900" algn="l" rtl="0" fontAlgn="base">
                <a:spcBef>
                  <a:spcPct val="0"/>
                </a:spcBef>
                <a:spcAft>
                  <a:spcPct val="0"/>
                </a:spcAft>
                <a:defRPr sz="2400">
                  <a:solidFill>
                    <a:schemeClr val="tx1"/>
                  </a:solidFill>
                  <a:latin typeface="Times New Roman" panose="02020603050405020304" pitchFamily="18" charset="0"/>
                </a:defRPr>
              </a:lvl9pPr>
            </a:lstStyle>
            <a:p>
              <a:pPr algn="r" rtl="1" eaLnBrk="1" hangingPunct="1">
                <a:spcBef>
                  <a:spcPct val="50000"/>
                </a:spcBef>
              </a:pPr>
              <a:r>
                <a:rPr lang="fa-IR" sz="2800" b="1">
                  <a:latin typeface="Arial" panose="020B0604020202020204" pitchFamily="34" charset="0"/>
                  <a:cs typeface="B Nazanin" panose="00000400000000000000" pitchFamily="2" charset="-78"/>
                </a:rPr>
                <a:t>جدول تخصیص هزینه ها</a:t>
              </a:r>
              <a:endParaRPr lang="en-US" sz="2800" b="1">
                <a:latin typeface="Arial" panose="020B0604020202020204" pitchFamily="34" charset="0"/>
                <a:cs typeface="B Nazanin" panose="00000400000000000000" pitchFamily="2" charset="-78"/>
              </a:endParaRPr>
            </a:p>
          </p:txBody>
        </p:sp>
        <p:sp>
          <p:nvSpPr>
            <p:cNvPr id="337925" name="Line 5"/>
            <p:cNvSpPr>
              <a:spLocks noChangeShapeType="1"/>
            </p:cNvSpPr>
            <p:nvPr/>
          </p:nvSpPr>
          <p:spPr bwMode="auto">
            <a:xfrm>
              <a:off x="2608" y="391"/>
              <a:ext cx="22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337926" name="Line 6"/>
            <p:cNvSpPr>
              <a:spLocks noChangeShapeType="1"/>
            </p:cNvSpPr>
            <p:nvPr/>
          </p:nvSpPr>
          <p:spPr bwMode="auto">
            <a:xfrm>
              <a:off x="3741" y="391"/>
              <a:ext cx="186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337927" name="Text Box 7"/>
            <p:cNvSpPr txBox="1">
              <a:spLocks noChangeArrowheads="1"/>
            </p:cNvSpPr>
            <p:nvPr/>
          </p:nvSpPr>
          <p:spPr bwMode="auto">
            <a:xfrm>
              <a:off x="2517" y="164"/>
              <a:ext cx="363" cy="24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50000"/>
                </a:spcBef>
              </a:pPr>
              <a:r>
                <a:rPr lang="fa-IR" sz="2800">
                  <a:cs typeface="B Nazanin" panose="00000400000000000000" pitchFamily="2" charset="-78"/>
                </a:rPr>
                <a:t>ریال</a:t>
              </a:r>
              <a:endParaRPr lang="en-US" sz="2800">
                <a:cs typeface="B Nazanin" panose="00000400000000000000" pitchFamily="2" charset="-78"/>
              </a:endParaRPr>
            </a:p>
          </p:txBody>
        </p:sp>
        <p:sp>
          <p:nvSpPr>
            <p:cNvPr id="337928" name="Text Box 8"/>
            <p:cNvSpPr txBox="1">
              <a:spLocks noChangeArrowheads="1"/>
            </p:cNvSpPr>
            <p:nvPr/>
          </p:nvSpPr>
          <p:spPr bwMode="auto">
            <a:xfrm>
              <a:off x="3514" y="613"/>
              <a:ext cx="2087" cy="24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50000"/>
                </a:spcBef>
              </a:pPr>
              <a:r>
                <a:rPr lang="fa-IR" sz="2800">
                  <a:cs typeface="B Nazanin" panose="00000400000000000000" pitchFamily="2" charset="-78"/>
                </a:rPr>
                <a:t>کالای در جریان ساخت ابتدای دوره</a:t>
              </a:r>
              <a:endParaRPr lang="en-US" sz="2800">
                <a:cs typeface="B Nazanin" panose="00000400000000000000" pitchFamily="2" charset="-78"/>
              </a:endParaRPr>
            </a:p>
          </p:txBody>
        </p:sp>
        <p:sp>
          <p:nvSpPr>
            <p:cNvPr id="337929" name="Text Box 9"/>
            <p:cNvSpPr txBox="1">
              <a:spLocks noChangeArrowheads="1"/>
            </p:cNvSpPr>
            <p:nvPr/>
          </p:nvSpPr>
          <p:spPr bwMode="auto">
            <a:xfrm>
              <a:off x="3107" y="790"/>
              <a:ext cx="2494" cy="24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50000"/>
                </a:spcBef>
              </a:pPr>
              <a:r>
                <a:rPr lang="fa-IR" sz="2800">
                  <a:cs typeface="B Nazanin" panose="00000400000000000000" pitchFamily="2" charset="-78"/>
                </a:rPr>
                <a:t>هزینه تکمیل کالای در جریان ساخت ابتدای دوره</a:t>
              </a:r>
              <a:endParaRPr lang="en-US" sz="2800">
                <a:cs typeface="B Nazanin" panose="00000400000000000000" pitchFamily="2" charset="-78"/>
              </a:endParaRPr>
            </a:p>
          </p:txBody>
        </p:sp>
        <p:sp>
          <p:nvSpPr>
            <p:cNvPr id="337930" name="Text Box 10"/>
            <p:cNvSpPr txBox="1">
              <a:spLocks noChangeArrowheads="1"/>
            </p:cNvSpPr>
            <p:nvPr/>
          </p:nvSpPr>
          <p:spPr bwMode="auto">
            <a:xfrm>
              <a:off x="2971" y="976"/>
              <a:ext cx="2630" cy="24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50000"/>
                </a:spcBef>
              </a:pPr>
              <a:r>
                <a:rPr lang="fa-IR" sz="2800">
                  <a:cs typeface="B Nazanin" panose="00000400000000000000" pitchFamily="2" charset="-78"/>
                </a:rPr>
                <a:t>بهای کالای در جریان ساخت ابتدای دوره پس از تکمیل</a:t>
              </a:r>
              <a:endParaRPr lang="en-US" sz="2800">
                <a:cs typeface="B Nazanin" panose="00000400000000000000" pitchFamily="2" charset="-78"/>
              </a:endParaRPr>
            </a:p>
          </p:txBody>
        </p:sp>
        <p:sp>
          <p:nvSpPr>
            <p:cNvPr id="337931" name="Text Box 11"/>
            <p:cNvSpPr txBox="1">
              <a:spLocks noChangeArrowheads="1"/>
            </p:cNvSpPr>
            <p:nvPr/>
          </p:nvSpPr>
          <p:spPr bwMode="auto">
            <a:xfrm>
              <a:off x="2517" y="796"/>
              <a:ext cx="408" cy="24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ar-SA" sz="2800">
                  <a:cs typeface="B Nazanin" panose="00000400000000000000" pitchFamily="2" charset="-78"/>
                </a:rPr>
                <a:t>××××</a:t>
              </a:r>
              <a:endParaRPr lang="en-US" sz="2800">
                <a:cs typeface="B Nazanin" panose="00000400000000000000" pitchFamily="2" charset="-78"/>
              </a:endParaRPr>
            </a:p>
          </p:txBody>
        </p:sp>
        <p:sp>
          <p:nvSpPr>
            <p:cNvPr id="337932" name="Text Box 12"/>
            <p:cNvSpPr txBox="1">
              <a:spLocks noChangeArrowheads="1"/>
            </p:cNvSpPr>
            <p:nvPr/>
          </p:nvSpPr>
          <p:spPr bwMode="auto">
            <a:xfrm>
              <a:off x="2517" y="618"/>
              <a:ext cx="408" cy="24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ar-SA" sz="2800">
                  <a:cs typeface="B Nazanin" panose="00000400000000000000" pitchFamily="2" charset="-78"/>
                </a:rPr>
                <a:t>××××</a:t>
              </a:r>
              <a:endParaRPr lang="en-US" sz="2800">
                <a:cs typeface="B Nazanin" panose="00000400000000000000" pitchFamily="2" charset="-78"/>
              </a:endParaRPr>
            </a:p>
          </p:txBody>
        </p:sp>
        <p:sp>
          <p:nvSpPr>
            <p:cNvPr id="337933" name="Text Box 13"/>
            <p:cNvSpPr txBox="1">
              <a:spLocks noChangeArrowheads="1"/>
            </p:cNvSpPr>
            <p:nvPr/>
          </p:nvSpPr>
          <p:spPr bwMode="auto">
            <a:xfrm>
              <a:off x="2517" y="976"/>
              <a:ext cx="408" cy="24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ar-SA" sz="2800">
                  <a:cs typeface="B Nazanin" panose="00000400000000000000" pitchFamily="2" charset="-78"/>
                </a:rPr>
                <a:t>××××</a:t>
              </a:r>
              <a:endParaRPr lang="en-US" sz="2800">
                <a:cs typeface="B Nazanin" panose="00000400000000000000" pitchFamily="2" charset="-78"/>
              </a:endParaRPr>
            </a:p>
          </p:txBody>
        </p:sp>
        <p:sp>
          <p:nvSpPr>
            <p:cNvPr id="337934" name="Text Box 14"/>
            <p:cNvSpPr txBox="1">
              <a:spLocks noChangeArrowheads="1"/>
            </p:cNvSpPr>
            <p:nvPr/>
          </p:nvSpPr>
          <p:spPr bwMode="auto">
            <a:xfrm>
              <a:off x="2517" y="1158"/>
              <a:ext cx="408" cy="24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ar-SA" sz="2800">
                  <a:cs typeface="B Nazanin" panose="00000400000000000000" pitchFamily="2" charset="-78"/>
                </a:rPr>
                <a:t>××××</a:t>
              </a:r>
              <a:endParaRPr lang="en-US" sz="2800">
                <a:cs typeface="B Nazanin" panose="00000400000000000000" pitchFamily="2" charset="-78"/>
              </a:endParaRPr>
            </a:p>
          </p:txBody>
        </p:sp>
        <p:sp>
          <p:nvSpPr>
            <p:cNvPr id="337935" name="Line 15"/>
            <p:cNvSpPr>
              <a:spLocks noChangeShapeType="1"/>
            </p:cNvSpPr>
            <p:nvPr/>
          </p:nvSpPr>
          <p:spPr bwMode="auto">
            <a:xfrm>
              <a:off x="2607" y="1026"/>
              <a:ext cx="22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337936" name="Text Box 16"/>
            <p:cNvSpPr txBox="1">
              <a:spLocks noChangeArrowheads="1"/>
            </p:cNvSpPr>
            <p:nvPr/>
          </p:nvSpPr>
          <p:spPr bwMode="auto">
            <a:xfrm>
              <a:off x="3606" y="1162"/>
              <a:ext cx="1996" cy="24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50000"/>
                </a:spcBef>
              </a:pPr>
              <a:r>
                <a:rPr lang="fa-IR" sz="2800">
                  <a:cs typeface="B Nazanin" panose="00000400000000000000" pitchFamily="2" charset="-78"/>
                </a:rPr>
                <a:t>شروع و تکمیلی طی دوره</a:t>
              </a:r>
              <a:endParaRPr lang="en-US" sz="2800">
                <a:cs typeface="B Nazanin" panose="00000400000000000000" pitchFamily="2" charset="-78"/>
              </a:endParaRPr>
            </a:p>
          </p:txBody>
        </p:sp>
        <p:grpSp>
          <p:nvGrpSpPr>
            <p:cNvPr id="337937" name="Group 17"/>
            <p:cNvGrpSpPr>
              <a:grpSpLocks/>
            </p:cNvGrpSpPr>
            <p:nvPr/>
          </p:nvGrpSpPr>
          <p:grpSpPr bwMode="auto">
            <a:xfrm>
              <a:off x="2517" y="1525"/>
              <a:ext cx="3085" cy="422"/>
              <a:chOff x="2517" y="1752"/>
              <a:chExt cx="3085" cy="422"/>
            </a:xfrm>
          </p:grpSpPr>
          <p:sp>
            <p:nvSpPr>
              <p:cNvPr id="337938" name="Text Box 18"/>
              <p:cNvSpPr txBox="1">
                <a:spLocks noChangeArrowheads="1"/>
              </p:cNvSpPr>
              <p:nvPr/>
            </p:nvSpPr>
            <p:spPr bwMode="auto">
              <a:xfrm>
                <a:off x="2517" y="1933"/>
                <a:ext cx="408" cy="241"/>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ar-SA" sz="2800">
                    <a:cs typeface="B Nazanin" panose="00000400000000000000" pitchFamily="2" charset="-78"/>
                  </a:rPr>
                  <a:t>××××</a:t>
                </a:r>
                <a:endParaRPr lang="en-US" sz="2800">
                  <a:cs typeface="B Nazanin" panose="00000400000000000000" pitchFamily="2" charset="-78"/>
                </a:endParaRPr>
              </a:p>
            </p:txBody>
          </p:sp>
          <p:grpSp>
            <p:nvGrpSpPr>
              <p:cNvPr id="337939" name="Group 19"/>
              <p:cNvGrpSpPr>
                <a:grpSpLocks/>
              </p:cNvGrpSpPr>
              <p:nvPr/>
            </p:nvGrpSpPr>
            <p:grpSpPr bwMode="auto">
              <a:xfrm>
                <a:off x="2517" y="1752"/>
                <a:ext cx="3085" cy="418"/>
                <a:chOff x="2517" y="1344"/>
                <a:chExt cx="3085" cy="418"/>
              </a:xfrm>
            </p:grpSpPr>
            <p:sp>
              <p:nvSpPr>
                <p:cNvPr id="337940" name="Text Box 20"/>
                <p:cNvSpPr txBox="1">
                  <a:spLocks noChangeArrowheads="1"/>
                </p:cNvSpPr>
                <p:nvPr/>
              </p:nvSpPr>
              <p:spPr bwMode="auto">
                <a:xfrm>
                  <a:off x="3515" y="1344"/>
                  <a:ext cx="2087" cy="24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50000"/>
                    </a:spcBef>
                  </a:pPr>
                  <a:r>
                    <a:rPr lang="fa-IR" sz="2800">
                      <a:cs typeface="B Nazanin" panose="00000400000000000000" pitchFamily="2" charset="-78"/>
                    </a:rPr>
                    <a:t>کالای در جریان ساخت پایان دوره</a:t>
                  </a:r>
                  <a:endParaRPr lang="en-US" sz="2800">
                    <a:cs typeface="B Nazanin" panose="00000400000000000000" pitchFamily="2" charset="-78"/>
                  </a:endParaRPr>
                </a:p>
              </p:txBody>
            </p:sp>
            <p:sp>
              <p:nvSpPr>
                <p:cNvPr id="337941" name="Text Box 21"/>
                <p:cNvSpPr txBox="1">
                  <a:spLocks noChangeArrowheads="1"/>
                </p:cNvSpPr>
                <p:nvPr/>
              </p:nvSpPr>
              <p:spPr bwMode="auto">
                <a:xfrm>
                  <a:off x="2517" y="1344"/>
                  <a:ext cx="408" cy="24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ar-SA" sz="2800">
                      <a:cs typeface="B Nazanin" panose="00000400000000000000" pitchFamily="2" charset="-78"/>
                    </a:rPr>
                    <a:t>××××</a:t>
                  </a:r>
                  <a:endParaRPr lang="en-US" sz="2800">
                    <a:cs typeface="B Nazanin" panose="00000400000000000000" pitchFamily="2" charset="-78"/>
                  </a:endParaRPr>
                </a:p>
              </p:txBody>
            </p:sp>
            <p:sp>
              <p:nvSpPr>
                <p:cNvPr id="337942" name="Line 22"/>
                <p:cNvSpPr>
                  <a:spLocks noChangeShapeType="1"/>
                </p:cNvSpPr>
                <p:nvPr/>
              </p:nvSpPr>
              <p:spPr bwMode="auto">
                <a:xfrm>
                  <a:off x="2607" y="1570"/>
                  <a:ext cx="22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337943" name="Line 23"/>
                <p:cNvSpPr>
                  <a:spLocks noChangeShapeType="1"/>
                </p:cNvSpPr>
                <p:nvPr/>
              </p:nvSpPr>
              <p:spPr bwMode="auto">
                <a:xfrm>
                  <a:off x="2608" y="1752"/>
                  <a:ext cx="227" cy="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337944" name="Text Box 24"/>
                <p:cNvSpPr txBox="1">
                  <a:spLocks noChangeArrowheads="1"/>
                </p:cNvSpPr>
                <p:nvPr/>
              </p:nvSpPr>
              <p:spPr bwMode="auto">
                <a:xfrm>
                  <a:off x="3515" y="1521"/>
                  <a:ext cx="2087" cy="24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50000"/>
                    </a:spcBef>
                  </a:pPr>
                  <a:r>
                    <a:rPr lang="fa-IR" sz="2800">
                      <a:cs typeface="B Nazanin" panose="00000400000000000000" pitchFamily="2" charset="-78"/>
                    </a:rPr>
                    <a:t>جمع هزینه های تخصیص یافته</a:t>
                  </a:r>
                  <a:endParaRPr lang="en-US" sz="2800">
                    <a:cs typeface="B Nazanin" panose="00000400000000000000" pitchFamily="2" charset="-78"/>
                  </a:endParaRPr>
                </a:p>
              </p:txBody>
            </p:sp>
          </p:grpSp>
        </p:grpSp>
        <p:sp>
          <p:nvSpPr>
            <p:cNvPr id="337945" name="Text Box 25"/>
            <p:cNvSpPr txBox="1">
              <a:spLocks noChangeArrowheads="1"/>
            </p:cNvSpPr>
            <p:nvPr/>
          </p:nvSpPr>
          <p:spPr bwMode="auto">
            <a:xfrm>
              <a:off x="3606" y="1339"/>
              <a:ext cx="1996" cy="24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50000"/>
                </a:spcBef>
              </a:pPr>
              <a:r>
                <a:rPr lang="fa-IR" sz="2800">
                  <a:cs typeface="B Nazanin" panose="00000400000000000000" pitchFamily="2" charset="-78"/>
                </a:rPr>
                <a:t>بهای تمام شده کالای ساخته شده</a:t>
              </a:r>
              <a:endParaRPr lang="en-US" sz="2800">
                <a:cs typeface="B Nazanin" panose="00000400000000000000" pitchFamily="2" charset="-78"/>
              </a:endParaRPr>
            </a:p>
          </p:txBody>
        </p:sp>
        <p:sp>
          <p:nvSpPr>
            <p:cNvPr id="337946" name="Text Box 26"/>
            <p:cNvSpPr txBox="1">
              <a:spLocks noChangeArrowheads="1"/>
            </p:cNvSpPr>
            <p:nvPr/>
          </p:nvSpPr>
          <p:spPr bwMode="auto">
            <a:xfrm>
              <a:off x="2517" y="1339"/>
              <a:ext cx="408" cy="24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ar-SA" sz="2800">
                  <a:cs typeface="B Nazanin" panose="00000400000000000000" pitchFamily="2" charset="-78"/>
                </a:rPr>
                <a:t>××××</a:t>
              </a:r>
              <a:endParaRPr lang="en-US" sz="2800">
                <a:cs typeface="B Nazanin" panose="00000400000000000000" pitchFamily="2" charset="-78"/>
              </a:endParaRPr>
            </a:p>
          </p:txBody>
        </p:sp>
        <p:sp>
          <p:nvSpPr>
            <p:cNvPr id="337947" name="Line 27"/>
            <p:cNvSpPr>
              <a:spLocks noChangeShapeType="1"/>
            </p:cNvSpPr>
            <p:nvPr/>
          </p:nvSpPr>
          <p:spPr bwMode="auto">
            <a:xfrm>
              <a:off x="2608" y="1389"/>
              <a:ext cx="22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grpSp>
      <p:sp>
        <p:nvSpPr>
          <p:cNvPr id="337951" name="Oval 31"/>
          <p:cNvSpPr>
            <a:spLocks noChangeArrowheads="1"/>
          </p:cNvSpPr>
          <p:nvPr/>
        </p:nvSpPr>
        <p:spPr bwMode="auto">
          <a:xfrm>
            <a:off x="1143000" y="4419600"/>
            <a:ext cx="1143000" cy="533400"/>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337952" name="Line 32"/>
          <p:cNvSpPr>
            <a:spLocks noChangeShapeType="1"/>
          </p:cNvSpPr>
          <p:nvPr/>
        </p:nvSpPr>
        <p:spPr bwMode="auto">
          <a:xfrm>
            <a:off x="2209800" y="4800600"/>
            <a:ext cx="1143000" cy="13716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pic>
        <p:nvPicPr>
          <p:cNvPr id="337953" name="Picture 33" descr="Picture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132513"/>
            <a:ext cx="8382000" cy="496887"/>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37951"/>
                                        </p:tgtEl>
                                        <p:attrNameLst>
                                          <p:attrName>style.visibility</p:attrName>
                                        </p:attrNameLst>
                                      </p:cBhvr>
                                      <p:to>
                                        <p:strVal val="visible"/>
                                      </p:to>
                                    </p:set>
                                    <p:animEffect transition="in" filter="dissolve">
                                      <p:cBhvr>
                                        <p:cTn id="7" dur="500"/>
                                        <p:tgtEl>
                                          <p:spTgt spid="337951"/>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7952"/>
                                        </p:tgtEl>
                                        <p:attrNameLst>
                                          <p:attrName>style.visibility</p:attrName>
                                        </p:attrNameLst>
                                      </p:cBhvr>
                                      <p:to>
                                        <p:strVal val="visible"/>
                                      </p:to>
                                    </p:set>
                                    <p:animEffect transition="in" filter="dissolve">
                                      <p:cBhvr>
                                        <p:cTn id="11" dur="500"/>
                                        <p:tgtEl>
                                          <p:spTgt spid="337952"/>
                                        </p:tgtEl>
                                      </p:cBhvr>
                                    </p:animEffect>
                                  </p:childTnLst>
                                </p:cTn>
                              </p:par>
                            </p:childTnLst>
                          </p:cTn>
                        </p:par>
                        <p:par>
                          <p:cTn id="12" fill="hold" nodeType="afterGroup">
                            <p:stCondLst>
                              <p:cond delay="1000"/>
                            </p:stCondLst>
                            <p:childTnLst>
                              <p:par>
                                <p:cTn id="13" presetID="3" presetClass="entr" presetSubtype="10" fill="hold" nodeType="afterEffect">
                                  <p:stCondLst>
                                    <p:cond delay="0"/>
                                  </p:stCondLst>
                                  <p:childTnLst>
                                    <p:set>
                                      <p:cBhvr>
                                        <p:cTn id="14" dur="1" fill="hold">
                                          <p:stCondLst>
                                            <p:cond delay="0"/>
                                          </p:stCondLst>
                                        </p:cTn>
                                        <p:tgtEl>
                                          <p:spTgt spid="337953"/>
                                        </p:tgtEl>
                                        <p:attrNameLst>
                                          <p:attrName>style.visibility</p:attrName>
                                        </p:attrNameLst>
                                      </p:cBhvr>
                                      <p:to>
                                        <p:strVal val="visible"/>
                                      </p:to>
                                    </p:set>
                                    <p:animEffect transition="in" filter="blinds(horizontal)">
                                      <p:cBhvr>
                                        <p:cTn id="15" dur="500"/>
                                        <p:tgtEl>
                                          <p:spTgt spid="33795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xit" presetSubtype="10" fill="hold" grpId="1" nodeType="clickEffect">
                                  <p:stCondLst>
                                    <p:cond delay="0"/>
                                  </p:stCondLst>
                                  <p:childTnLst>
                                    <p:animEffect transition="out" filter="blinds(horizontal)">
                                      <p:cBhvr>
                                        <p:cTn id="19" dur="500"/>
                                        <p:tgtEl>
                                          <p:spTgt spid="337951"/>
                                        </p:tgtEl>
                                      </p:cBhvr>
                                    </p:animEffect>
                                    <p:set>
                                      <p:cBhvr>
                                        <p:cTn id="20" dur="1" fill="hold">
                                          <p:stCondLst>
                                            <p:cond delay="499"/>
                                          </p:stCondLst>
                                        </p:cTn>
                                        <p:tgtEl>
                                          <p:spTgt spid="337951"/>
                                        </p:tgtEl>
                                        <p:attrNameLst>
                                          <p:attrName>style.visibility</p:attrName>
                                        </p:attrNameLst>
                                      </p:cBhvr>
                                      <p:to>
                                        <p:strVal val="hidden"/>
                                      </p:to>
                                    </p:set>
                                  </p:childTnLst>
                                </p:cTn>
                              </p:par>
                              <p:par>
                                <p:cTn id="21" presetID="3" presetClass="exit" presetSubtype="10" fill="hold" grpId="1" nodeType="withEffect">
                                  <p:stCondLst>
                                    <p:cond delay="0"/>
                                  </p:stCondLst>
                                  <p:childTnLst>
                                    <p:animEffect transition="out" filter="blinds(horizontal)">
                                      <p:cBhvr>
                                        <p:cTn id="22" dur="500"/>
                                        <p:tgtEl>
                                          <p:spTgt spid="337952"/>
                                        </p:tgtEl>
                                      </p:cBhvr>
                                    </p:animEffect>
                                    <p:set>
                                      <p:cBhvr>
                                        <p:cTn id="23" dur="1" fill="hold">
                                          <p:stCondLst>
                                            <p:cond delay="499"/>
                                          </p:stCondLst>
                                        </p:cTn>
                                        <p:tgtEl>
                                          <p:spTgt spid="337952"/>
                                        </p:tgtEl>
                                        <p:attrNameLst>
                                          <p:attrName>style.visibility</p:attrName>
                                        </p:attrNameLst>
                                      </p:cBhvr>
                                      <p:to>
                                        <p:strVal val="hidden"/>
                                      </p:to>
                                    </p:set>
                                  </p:childTnLst>
                                </p:cTn>
                              </p:par>
                            </p:childTnLst>
                          </p:cTn>
                        </p:par>
                        <p:par>
                          <p:cTn id="24" fill="hold" nodeType="afterGroup">
                            <p:stCondLst>
                              <p:cond delay="500"/>
                            </p:stCondLst>
                            <p:childTnLst>
                              <p:par>
                                <p:cTn id="25" presetID="2" presetClass="exit" presetSubtype="4" fill="hold" nodeType="afterEffect">
                                  <p:stCondLst>
                                    <p:cond delay="0"/>
                                  </p:stCondLst>
                                  <p:childTnLst>
                                    <p:anim calcmode="lin" valueType="num">
                                      <p:cBhvr additive="base">
                                        <p:cTn id="26" dur="500"/>
                                        <p:tgtEl>
                                          <p:spTgt spid="337953"/>
                                        </p:tgtEl>
                                        <p:attrNameLst>
                                          <p:attrName>ppt_x</p:attrName>
                                        </p:attrNameLst>
                                      </p:cBhvr>
                                      <p:tavLst>
                                        <p:tav tm="0">
                                          <p:val>
                                            <p:strVal val="ppt_x"/>
                                          </p:val>
                                        </p:tav>
                                        <p:tav tm="100000">
                                          <p:val>
                                            <p:strVal val="ppt_x"/>
                                          </p:val>
                                        </p:tav>
                                      </p:tavLst>
                                    </p:anim>
                                    <p:anim calcmode="lin" valueType="num">
                                      <p:cBhvr additive="base">
                                        <p:cTn id="27" dur="500"/>
                                        <p:tgtEl>
                                          <p:spTgt spid="337953"/>
                                        </p:tgtEl>
                                        <p:attrNameLst>
                                          <p:attrName>ppt_y</p:attrName>
                                        </p:attrNameLst>
                                      </p:cBhvr>
                                      <p:tavLst>
                                        <p:tav tm="0">
                                          <p:val>
                                            <p:strVal val="ppt_y"/>
                                          </p:val>
                                        </p:tav>
                                        <p:tav tm="100000">
                                          <p:val>
                                            <p:strVal val="1+ppt_h/2"/>
                                          </p:val>
                                        </p:tav>
                                      </p:tavLst>
                                    </p:anim>
                                    <p:set>
                                      <p:cBhvr>
                                        <p:cTn id="28" dur="1" fill="hold">
                                          <p:stCondLst>
                                            <p:cond delay="499"/>
                                          </p:stCondLst>
                                        </p:cTn>
                                        <p:tgtEl>
                                          <p:spTgt spid="3379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1" grpId="0" animBg="1"/>
      <p:bldP spid="337951" grpId="1" animBg="1"/>
      <p:bldP spid="337952" grpId="0" animBg="1"/>
      <p:bldP spid="337952" grpId="1" animBg="1"/>
    </p:bldLst>
  </p:timing>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 name="Slide Number Placeholder 5"/>
          <p:cNvSpPr>
            <a:spLocks noGrp="1"/>
          </p:cNvSpPr>
          <p:nvPr>
            <p:ph type="sldNum" sz="quarter" idx="12"/>
          </p:nvPr>
        </p:nvSpPr>
        <p:spPr/>
        <p:txBody>
          <a:bodyPr/>
          <a:lstStyle/>
          <a:p>
            <a:fld id="{2E170979-F36F-48FE-A786-8D7C93DE9013}" type="slidenum">
              <a:rPr lang="ar-SA"/>
              <a:pPr/>
              <a:t>143</a:t>
            </a:fld>
            <a:endParaRPr lang="en-US"/>
          </a:p>
        </p:txBody>
      </p:sp>
      <p:sp>
        <p:nvSpPr>
          <p:cNvPr id="338946" name="Rectangle 2"/>
          <p:cNvSpPr>
            <a:spLocks noGrp="1" noChangeArrowheads="1"/>
          </p:cNvSpPr>
          <p:nvPr>
            <p:ph type="title"/>
          </p:nvPr>
        </p:nvSpPr>
        <p:spPr>
          <a:xfrm>
            <a:off x="381000" y="609600"/>
            <a:ext cx="7378700" cy="1143000"/>
          </a:xfrm>
        </p:spPr>
        <p:txBody>
          <a:bodyPr/>
          <a:lstStyle/>
          <a:p>
            <a:pPr algn="r"/>
            <a:r>
              <a:rPr lang="ar-SA" b="0">
                <a:solidFill>
                  <a:schemeClr val="tx1"/>
                </a:solidFill>
              </a:rPr>
              <a:t>مرحل</a:t>
            </a:r>
            <a:r>
              <a:rPr lang="fa-IR" b="0">
                <a:solidFill>
                  <a:schemeClr val="tx1"/>
                </a:solidFill>
              </a:rPr>
              <a:t>ه پنجم:</a:t>
            </a:r>
            <a:r>
              <a:rPr lang="ar-SA" b="0">
                <a:solidFill>
                  <a:schemeClr val="tx1"/>
                </a:solidFill>
              </a:rPr>
              <a:t> جدول تخصیص هزینه ها</a:t>
            </a:r>
            <a:r>
              <a:rPr lang="en-US" sz="4800"/>
              <a:t> </a:t>
            </a:r>
          </a:p>
        </p:txBody>
      </p:sp>
      <p:grpSp>
        <p:nvGrpSpPr>
          <p:cNvPr id="338947" name="Group 3"/>
          <p:cNvGrpSpPr>
            <a:grpSpLocks/>
          </p:cNvGrpSpPr>
          <p:nvPr/>
        </p:nvGrpSpPr>
        <p:grpSpPr bwMode="auto">
          <a:xfrm>
            <a:off x="1219200" y="2290763"/>
            <a:ext cx="7412038" cy="3840162"/>
            <a:chOff x="2517" y="164"/>
            <a:chExt cx="3085" cy="1783"/>
          </a:xfrm>
        </p:grpSpPr>
        <p:sp>
          <p:nvSpPr>
            <p:cNvPr id="338948" name="Text Box 4"/>
            <p:cNvSpPr txBox="1">
              <a:spLocks noChangeArrowheads="1"/>
            </p:cNvSpPr>
            <p:nvPr/>
          </p:nvSpPr>
          <p:spPr bwMode="auto">
            <a:xfrm>
              <a:off x="3560" y="164"/>
              <a:ext cx="2041" cy="24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anose="02020603050405020304" pitchFamily="18" charset="0"/>
                </a:defRPr>
              </a:lvl1pPr>
              <a:lvl2pPr marL="800100" indent="-342900">
                <a:defRPr sz="2400">
                  <a:solidFill>
                    <a:schemeClr val="tx1"/>
                  </a:solidFill>
                  <a:latin typeface="Times New Roman" panose="02020603050405020304" pitchFamily="18" charset="0"/>
                </a:defRPr>
              </a:lvl2pPr>
              <a:lvl3pPr marL="1257300" indent="-342900">
                <a:defRPr sz="2400">
                  <a:solidFill>
                    <a:schemeClr val="tx1"/>
                  </a:solidFill>
                  <a:latin typeface="Times New Roman" panose="02020603050405020304" pitchFamily="18" charset="0"/>
                </a:defRPr>
              </a:lvl3pPr>
              <a:lvl4pPr marL="1714500" indent="-342900">
                <a:defRPr sz="2400">
                  <a:solidFill>
                    <a:schemeClr val="tx1"/>
                  </a:solidFill>
                  <a:latin typeface="Times New Roman" panose="02020603050405020304" pitchFamily="18" charset="0"/>
                </a:defRPr>
              </a:lvl4pPr>
              <a:lvl5pPr marL="2171700" indent="-342900">
                <a:defRPr sz="2400">
                  <a:solidFill>
                    <a:schemeClr val="tx1"/>
                  </a:solidFill>
                  <a:latin typeface="Times New Roman" panose="02020603050405020304" pitchFamily="18" charset="0"/>
                </a:defRPr>
              </a:lvl5pPr>
              <a:lvl6pPr marL="2628900" indent="-342900" algn="l" rtl="0" fontAlgn="base">
                <a:spcBef>
                  <a:spcPct val="0"/>
                </a:spcBef>
                <a:spcAft>
                  <a:spcPct val="0"/>
                </a:spcAft>
                <a:defRPr sz="2400">
                  <a:solidFill>
                    <a:schemeClr val="tx1"/>
                  </a:solidFill>
                  <a:latin typeface="Times New Roman" panose="02020603050405020304" pitchFamily="18" charset="0"/>
                </a:defRPr>
              </a:lvl6pPr>
              <a:lvl7pPr marL="3086100" indent="-342900" algn="l" rtl="0" fontAlgn="base">
                <a:spcBef>
                  <a:spcPct val="0"/>
                </a:spcBef>
                <a:spcAft>
                  <a:spcPct val="0"/>
                </a:spcAft>
                <a:defRPr sz="2400">
                  <a:solidFill>
                    <a:schemeClr val="tx1"/>
                  </a:solidFill>
                  <a:latin typeface="Times New Roman" panose="02020603050405020304" pitchFamily="18" charset="0"/>
                </a:defRPr>
              </a:lvl7pPr>
              <a:lvl8pPr marL="3543300" indent="-342900" algn="l" rtl="0" fontAlgn="base">
                <a:spcBef>
                  <a:spcPct val="0"/>
                </a:spcBef>
                <a:spcAft>
                  <a:spcPct val="0"/>
                </a:spcAft>
                <a:defRPr sz="2400">
                  <a:solidFill>
                    <a:schemeClr val="tx1"/>
                  </a:solidFill>
                  <a:latin typeface="Times New Roman" panose="02020603050405020304" pitchFamily="18" charset="0"/>
                </a:defRPr>
              </a:lvl8pPr>
              <a:lvl9pPr marL="4000500" indent="-342900" algn="l" rtl="0" fontAlgn="base">
                <a:spcBef>
                  <a:spcPct val="0"/>
                </a:spcBef>
                <a:spcAft>
                  <a:spcPct val="0"/>
                </a:spcAft>
                <a:defRPr sz="2400">
                  <a:solidFill>
                    <a:schemeClr val="tx1"/>
                  </a:solidFill>
                  <a:latin typeface="Times New Roman" panose="02020603050405020304" pitchFamily="18" charset="0"/>
                </a:defRPr>
              </a:lvl9pPr>
            </a:lstStyle>
            <a:p>
              <a:pPr algn="r" rtl="1" eaLnBrk="1" hangingPunct="1">
                <a:spcBef>
                  <a:spcPct val="50000"/>
                </a:spcBef>
              </a:pPr>
              <a:r>
                <a:rPr lang="fa-IR" sz="2800" b="1">
                  <a:latin typeface="Arial" panose="020B0604020202020204" pitchFamily="34" charset="0"/>
                  <a:cs typeface="B Nazanin" panose="00000400000000000000" pitchFamily="2" charset="-78"/>
                </a:rPr>
                <a:t>جدول تخصیص هزینه ها</a:t>
              </a:r>
              <a:endParaRPr lang="en-US" sz="2800" b="1">
                <a:latin typeface="Arial" panose="020B0604020202020204" pitchFamily="34" charset="0"/>
                <a:cs typeface="B Nazanin" panose="00000400000000000000" pitchFamily="2" charset="-78"/>
              </a:endParaRPr>
            </a:p>
          </p:txBody>
        </p:sp>
        <p:sp>
          <p:nvSpPr>
            <p:cNvPr id="338949" name="Line 5"/>
            <p:cNvSpPr>
              <a:spLocks noChangeShapeType="1"/>
            </p:cNvSpPr>
            <p:nvPr/>
          </p:nvSpPr>
          <p:spPr bwMode="auto">
            <a:xfrm>
              <a:off x="2608" y="391"/>
              <a:ext cx="22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338950" name="Line 6"/>
            <p:cNvSpPr>
              <a:spLocks noChangeShapeType="1"/>
            </p:cNvSpPr>
            <p:nvPr/>
          </p:nvSpPr>
          <p:spPr bwMode="auto">
            <a:xfrm>
              <a:off x="3741" y="391"/>
              <a:ext cx="186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338951" name="Text Box 7"/>
            <p:cNvSpPr txBox="1">
              <a:spLocks noChangeArrowheads="1"/>
            </p:cNvSpPr>
            <p:nvPr/>
          </p:nvSpPr>
          <p:spPr bwMode="auto">
            <a:xfrm>
              <a:off x="2517" y="164"/>
              <a:ext cx="363" cy="24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50000"/>
                </a:spcBef>
              </a:pPr>
              <a:r>
                <a:rPr lang="fa-IR" sz="2800">
                  <a:cs typeface="B Nazanin" panose="00000400000000000000" pitchFamily="2" charset="-78"/>
                </a:rPr>
                <a:t>ریال</a:t>
              </a:r>
              <a:endParaRPr lang="en-US" sz="2800">
                <a:cs typeface="B Nazanin" panose="00000400000000000000" pitchFamily="2" charset="-78"/>
              </a:endParaRPr>
            </a:p>
          </p:txBody>
        </p:sp>
        <p:sp>
          <p:nvSpPr>
            <p:cNvPr id="338952" name="Text Box 8"/>
            <p:cNvSpPr txBox="1">
              <a:spLocks noChangeArrowheads="1"/>
            </p:cNvSpPr>
            <p:nvPr/>
          </p:nvSpPr>
          <p:spPr bwMode="auto">
            <a:xfrm>
              <a:off x="3514" y="613"/>
              <a:ext cx="2087" cy="24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50000"/>
                </a:spcBef>
              </a:pPr>
              <a:r>
                <a:rPr lang="fa-IR" sz="2800">
                  <a:cs typeface="B Nazanin" panose="00000400000000000000" pitchFamily="2" charset="-78"/>
                </a:rPr>
                <a:t>کالای در جریان ساخت ابتدای دوره</a:t>
              </a:r>
              <a:endParaRPr lang="en-US" sz="2800">
                <a:cs typeface="B Nazanin" panose="00000400000000000000" pitchFamily="2" charset="-78"/>
              </a:endParaRPr>
            </a:p>
          </p:txBody>
        </p:sp>
        <p:sp>
          <p:nvSpPr>
            <p:cNvPr id="338953" name="Text Box 9"/>
            <p:cNvSpPr txBox="1">
              <a:spLocks noChangeArrowheads="1"/>
            </p:cNvSpPr>
            <p:nvPr/>
          </p:nvSpPr>
          <p:spPr bwMode="auto">
            <a:xfrm>
              <a:off x="3107" y="790"/>
              <a:ext cx="2494" cy="24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50000"/>
                </a:spcBef>
              </a:pPr>
              <a:r>
                <a:rPr lang="fa-IR" sz="2800">
                  <a:cs typeface="B Nazanin" panose="00000400000000000000" pitchFamily="2" charset="-78"/>
                </a:rPr>
                <a:t>هزینه تکمیل کالای در جریان ساخت ابتدای دوره</a:t>
              </a:r>
              <a:endParaRPr lang="en-US" sz="2800">
                <a:cs typeface="B Nazanin" panose="00000400000000000000" pitchFamily="2" charset="-78"/>
              </a:endParaRPr>
            </a:p>
          </p:txBody>
        </p:sp>
        <p:sp>
          <p:nvSpPr>
            <p:cNvPr id="338954" name="Text Box 10"/>
            <p:cNvSpPr txBox="1">
              <a:spLocks noChangeArrowheads="1"/>
            </p:cNvSpPr>
            <p:nvPr/>
          </p:nvSpPr>
          <p:spPr bwMode="auto">
            <a:xfrm>
              <a:off x="2971" y="976"/>
              <a:ext cx="2630" cy="24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50000"/>
                </a:spcBef>
              </a:pPr>
              <a:r>
                <a:rPr lang="fa-IR" sz="2800">
                  <a:cs typeface="B Nazanin" panose="00000400000000000000" pitchFamily="2" charset="-78"/>
                </a:rPr>
                <a:t>بهای کالای در جریان ساخت ابتدای دوره پس از تکمیل</a:t>
              </a:r>
              <a:endParaRPr lang="en-US" sz="2800">
                <a:cs typeface="B Nazanin" panose="00000400000000000000" pitchFamily="2" charset="-78"/>
              </a:endParaRPr>
            </a:p>
          </p:txBody>
        </p:sp>
        <p:sp>
          <p:nvSpPr>
            <p:cNvPr id="338955" name="Text Box 11"/>
            <p:cNvSpPr txBox="1">
              <a:spLocks noChangeArrowheads="1"/>
            </p:cNvSpPr>
            <p:nvPr/>
          </p:nvSpPr>
          <p:spPr bwMode="auto">
            <a:xfrm>
              <a:off x="2517" y="796"/>
              <a:ext cx="408" cy="24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ar-SA" sz="2800">
                  <a:cs typeface="B Nazanin" panose="00000400000000000000" pitchFamily="2" charset="-78"/>
                </a:rPr>
                <a:t>××××</a:t>
              </a:r>
              <a:endParaRPr lang="en-US" sz="2800">
                <a:cs typeface="B Nazanin" panose="00000400000000000000" pitchFamily="2" charset="-78"/>
              </a:endParaRPr>
            </a:p>
          </p:txBody>
        </p:sp>
        <p:sp>
          <p:nvSpPr>
            <p:cNvPr id="338956" name="Text Box 12"/>
            <p:cNvSpPr txBox="1">
              <a:spLocks noChangeArrowheads="1"/>
            </p:cNvSpPr>
            <p:nvPr/>
          </p:nvSpPr>
          <p:spPr bwMode="auto">
            <a:xfrm>
              <a:off x="2517" y="618"/>
              <a:ext cx="408" cy="24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ar-SA" sz="2800">
                  <a:cs typeface="B Nazanin" panose="00000400000000000000" pitchFamily="2" charset="-78"/>
                </a:rPr>
                <a:t>××××</a:t>
              </a:r>
              <a:endParaRPr lang="en-US" sz="2800">
                <a:cs typeface="B Nazanin" panose="00000400000000000000" pitchFamily="2" charset="-78"/>
              </a:endParaRPr>
            </a:p>
          </p:txBody>
        </p:sp>
        <p:sp>
          <p:nvSpPr>
            <p:cNvPr id="338957" name="Text Box 13"/>
            <p:cNvSpPr txBox="1">
              <a:spLocks noChangeArrowheads="1"/>
            </p:cNvSpPr>
            <p:nvPr/>
          </p:nvSpPr>
          <p:spPr bwMode="auto">
            <a:xfrm>
              <a:off x="2517" y="976"/>
              <a:ext cx="408" cy="24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ar-SA" sz="2800">
                  <a:cs typeface="B Nazanin" panose="00000400000000000000" pitchFamily="2" charset="-78"/>
                </a:rPr>
                <a:t>××××</a:t>
              </a:r>
              <a:endParaRPr lang="en-US" sz="2800">
                <a:cs typeface="B Nazanin" panose="00000400000000000000" pitchFamily="2" charset="-78"/>
              </a:endParaRPr>
            </a:p>
          </p:txBody>
        </p:sp>
        <p:sp>
          <p:nvSpPr>
            <p:cNvPr id="338958" name="Text Box 14"/>
            <p:cNvSpPr txBox="1">
              <a:spLocks noChangeArrowheads="1"/>
            </p:cNvSpPr>
            <p:nvPr/>
          </p:nvSpPr>
          <p:spPr bwMode="auto">
            <a:xfrm>
              <a:off x="2517" y="1158"/>
              <a:ext cx="408" cy="24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ar-SA" sz="2800">
                  <a:cs typeface="B Nazanin" panose="00000400000000000000" pitchFamily="2" charset="-78"/>
                </a:rPr>
                <a:t>××××</a:t>
              </a:r>
              <a:endParaRPr lang="en-US" sz="2800">
                <a:cs typeface="B Nazanin" panose="00000400000000000000" pitchFamily="2" charset="-78"/>
              </a:endParaRPr>
            </a:p>
          </p:txBody>
        </p:sp>
        <p:sp>
          <p:nvSpPr>
            <p:cNvPr id="338959" name="Line 15"/>
            <p:cNvSpPr>
              <a:spLocks noChangeShapeType="1"/>
            </p:cNvSpPr>
            <p:nvPr/>
          </p:nvSpPr>
          <p:spPr bwMode="auto">
            <a:xfrm>
              <a:off x="2607" y="1026"/>
              <a:ext cx="22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338960" name="Text Box 16"/>
            <p:cNvSpPr txBox="1">
              <a:spLocks noChangeArrowheads="1"/>
            </p:cNvSpPr>
            <p:nvPr/>
          </p:nvSpPr>
          <p:spPr bwMode="auto">
            <a:xfrm>
              <a:off x="3606" y="1162"/>
              <a:ext cx="1996" cy="24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50000"/>
                </a:spcBef>
              </a:pPr>
              <a:r>
                <a:rPr lang="fa-IR" sz="2800">
                  <a:cs typeface="B Nazanin" panose="00000400000000000000" pitchFamily="2" charset="-78"/>
                </a:rPr>
                <a:t>شروع و تکمیلی طی دوره</a:t>
              </a:r>
              <a:endParaRPr lang="en-US" sz="2800">
                <a:cs typeface="B Nazanin" panose="00000400000000000000" pitchFamily="2" charset="-78"/>
              </a:endParaRPr>
            </a:p>
          </p:txBody>
        </p:sp>
        <p:grpSp>
          <p:nvGrpSpPr>
            <p:cNvPr id="338961" name="Group 17"/>
            <p:cNvGrpSpPr>
              <a:grpSpLocks/>
            </p:cNvGrpSpPr>
            <p:nvPr/>
          </p:nvGrpSpPr>
          <p:grpSpPr bwMode="auto">
            <a:xfrm>
              <a:off x="2517" y="1525"/>
              <a:ext cx="3085" cy="422"/>
              <a:chOff x="2517" y="1752"/>
              <a:chExt cx="3085" cy="422"/>
            </a:xfrm>
          </p:grpSpPr>
          <p:sp>
            <p:nvSpPr>
              <p:cNvPr id="338962" name="Text Box 18"/>
              <p:cNvSpPr txBox="1">
                <a:spLocks noChangeArrowheads="1"/>
              </p:cNvSpPr>
              <p:nvPr/>
            </p:nvSpPr>
            <p:spPr bwMode="auto">
              <a:xfrm>
                <a:off x="2517" y="1933"/>
                <a:ext cx="408" cy="241"/>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ar-SA" sz="2800">
                    <a:cs typeface="B Nazanin" panose="00000400000000000000" pitchFamily="2" charset="-78"/>
                  </a:rPr>
                  <a:t>××××</a:t>
                </a:r>
                <a:endParaRPr lang="en-US" sz="2800">
                  <a:cs typeface="B Nazanin" panose="00000400000000000000" pitchFamily="2" charset="-78"/>
                </a:endParaRPr>
              </a:p>
            </p:txBody>
          </p:sp>
          <p:grpSp>
            <p:nvGrpSpPr>
              <p:cNvPr id="338963" name="Group 19"/>
              <p:cNvGrpSpPr>
                <a:grpSpLocks/>
              </p:cNvGrpSpPr>
              <p:nvPr/>
            </p:nvGrpSpPr>
            <p:grpSpPr bwMode="auto">
              <a:xfrm>
                <a:off x="2517" y="1752"/>
                <a:ext cx="3085" cy="418"/>
                <a:chOff x="2517" y="1344"/>
                <a:chExt cx="3085" cy="418"/>
              </a:xfrm>
            </p:grpSpPr>
            <p:sp>
              <p:nvSpPr>
                <p:cNvPr id="338964" name="Text Box 20"/>
                <p:cNvSpPr txBox="1">
                  <a:spLocks noChangeArrowheads="1"/>
                </p:cNvSpPr>
                <p:nvPr/>
              </p:nvSpPr>
              <p:spPr bwMode="auto">
                <a:xfrm>
                  <a:off x="3515" y="1344"/>
                  <a:ext cx="2087" cy="24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50000"/>
                    </a:spcBef>
                  </a:pPr>
                  <a:r>
                    <a:rPr lang="fa-IR" sz="2800">
                      <a:cs typeface="B Nazanin" panose="00000400000000000000" pitchFamily="2" charset="-78"/>
                    </a:rPr>
                    <a:t>کالای در جریان ساخت پایان دوره</a:t>
                  </a:r>
                  <a:endParaRPr lang="en-US" sz="2800">
                    <a:cs typeface="B Nazanin" panose="00000400000000000000" pitchFamily="2" charset="-78"/>
                  </a:endParaRPr>
                </a:p>
              </p:txBody>
            </p:sp>
            <p:sp>
              <p:nvSpPr>
                <p:cNvPr id="338965" name="Text Box 21"/>
                <p:cNvSpPr txBox="1">
                  <a:spLocks noChangeArrowheads="1"/>
                </p:cNvSpPr>
                <p:nvPr/>
              </p:nvSpPr>
              <p:spPr bwMode="auto">
                <a:xfrm>
                  <a:off x="2517" y="1344"/>
                  <a:ext cx="408" cy="24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ar-SA" sz="2800">
                      <a:cs typeface="B Nazanin" panose="00000400000000000000" pitchFamily="2" charset="-78"/>
                    </a:rPr>
                    <a:t>××××</a:t>
                  </a:r>
                  <a:endParaRPr lang="en-US" sz="2800">
                    <a:cs typeface="B Nazanin" panose="00000400000000000000" pitchFamily="2" charset="-78"/>
                  </a:endParaRPr>
                </a:p>
              </p:txBody>
            </p:sp>
            <p:sp>
              <p:nvSpPr>
                <p:cNvPr id="338966" name="Line 22"/>
                <p:cNvSpPr>
                  <a:spLocks noChangeShapeType="1"/>
                </p:cNvSpPr>
                <p:nvPr/>
              </p:nvSpPr>
              <p:spPr bwMode="auto">
                <a:xfrm>
                  <a:off x="2607" y="1570"/>
                  <a:ext cx="22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338967" name="Line 23"/>
                <p:cNvSpPr>
                  <a:spLocks noChangeShapeType="1"/>
                </p:cNvSpPr>
                <p:nvPr/>
              </p:nvSpPr>
              <p:spPr bwMode="auto">
                <a:xfrm>
                  <a:off x="2608" y="1752"/>
                  <a:ext cx="227" cy="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338968" name="Text Box 24"/>
                <p:cNvSpPr txBox="1">
                  <a:spLocks noChangeArrowheads="1"/>
                </p:cNvSpPr>
                <p:nvPr/>
              </p:nvSpPr>
              <p:spPr bwMode="auto">
                <a:xfrm>
                  <a:off x="3515" y="1521"/>
                  <a:ext cx="2087" cy="24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50000"/>
                    </a:spcBef>
                  </a:pPr>
                  <a:r>
                    <a:rPr lang="fa-IR" sz="2800">
                      <a:cs typeface="B Nazanin" panose="00000400000000000000" pitchFamily="2" charset="-78"/>
                    </a:rPr>
                    <a:t>جمع هزینه های تخصیص یافته</a:t>
                  </a:r>
                  <a:endParaRPr lang="en-US" sz="2800">
                    <a:cs typeface="B Nazanin" panose="00000400000000000000" pitchFamily="2" charset="-78"/>
                  </a:endParaRPr>
                </a:p>
              </p:txBody>
            </p:sp>
          </p:grpSp>
        </p:grpSp>
        <p:sp>
          <p:nvSpPr>
            <p:cNvPr id="338969" name="Text Box 25"/>
            <p:cNvSpPr txBox="1">
              <a:spLocks noChangeArrowheads="1"/>
            </p:cNvSpPr>
            <p:nvPr/>
          </p:nvSpPr>
          <p:spPr bwMode="auto">
            <a:xfrm>
              <a:off x="3606" y="1339"/>
              <a:ext cx="1996" cy="24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50000"/>
                </a:spcBef>
              </a:pPr>
              <a:r>
                <a:rPr lang="fa-IR" sz="2800">
                  <a:cs typeface="B Nazanin" panose="00000400000000000000" pitchFamily="2" charset="-78"/>
                </a:rPr>
                <a:t>بهای تمام شده کالای ساخته شده</a:t>
              </a:r>
              <a:endParaRPr lang="en-US" sz="2800">
                <a:cs typeface="B Nazanin" panose="00000400000000000000" pitchFamily="2" charset="-78"/>
              </a:endParaRPr>
            </a:p>
          </p:txBody>
        </p:sp>
        <p:sp>
          <p:nvSpPr>
            <p:cNvPr id="338970" name="Text Box 26"/>
            <p:cNvSpPr txBox="1">
              <a:spLocks noChangeArrowheads="1"/>
            </p:cNvSpPr>
            <p:nvPr/>
          </p:nvSpPr>
          <p:spPr bwMode="auto">
            <a:xfrm>
              <a:off x="2517" y="1339"/>
              <a:ext cx="408" cy="24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ar-SA" sz="2800">
                  <a:cs typeface="B Nazanin" panose="00000400000000000000" pitchFamily="2" charset="-78"/>
                </a:rPr>
                <a:t>××××</a:t>
              </a:r>
              <a:endParaRPr lang="en-US" sz="2800">
                <a:cs typeface="B Nazanin" panose="00000400000000000000" pitchFamily="2" charset="-78"/>
              </a:endParaRPr>
            </a:p>
          </p:txBody>
        </p:sp>
        <p:sp>
          <p:nvSpPr>
            <p:cNvPr id="338971" name="Line 27"/>
            <p:cNvSpPr>
              <a:spLocks noChangeShapeType="1"/>
            </p:cNvSpPr>
            <p:nvPr/>
          </p:nvSpPr>
          <p:spPr bwMode="auto">
            <a:xfrm>
              <a:off x="2608" y="1389"/>
              <a:ext cx="22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grpSp>
      <p:sp>
        <p:nvSpPr>
          <p:cNvPr id="338978" name="Oval 34"/>
          <p:cNvSpPr>
            <a:spLocks noChangeArrowheads="1"/>
          </p:cNvSpPr>
          <p:nvPr/>
        </p:nvSpPr>
        <p:spPr bwMode="auto">
          <a:xfrm>
            <a:off x="1143000" y="5181600"/>
            <a:ext cx="1143000" cy="533400"/>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338979" name="Line 35"/>
          <p:cNvSpPr>
            <a:spLocks noChangeShapeType="1"/>
          </p:cNvSpPr>
          <p:nvPr/>
        </p:nvSpPr>
        <p:spPr bwMode="auto">
          <a:xfrm>
            <a:off x="2209800" y="5562600"/>
            <a:ext cx="457200" cy="5334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pic>
        <p:nvPicPr>
          <p:cNvPr id="338980" name="Picture 36" descr="Picture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137275"/>
            <a:ext cx="8153400" cy="72072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38978"/>
                                        </p:tgtEl>
                                        <p:attrNameLst>
                                          <p:attrName>style.visibility</p:attrName>
                                        </p:attrNameLst>
                                      </p:cBhvr>
                                      <p:to>
                                        <p:strVal val="visible"/>
                                      </p:to>
                                    </p:set>
                                    <p:animEffect transition="in" filter="dissolve">
                                      <p:cBhvr>
                                        <p:cTn id="7" dur="500"/>
                                        <p:tgtEl>
                                          <p:spTgt spid="338978"/>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8979"/>
                                        </p:tgtEl>
                                        <p:attrNameLst>
                                          <p:attrName>style.visibility</p:attrName>
                                        </p:attrNameLst>
                                      </p:cBhvr>
                                      <p:to>
                                        <p:strVal val="visible"/>
                                      </p:to>
                                    </p:set>
                                    <p:animEffect transition="in" filter="dissolve">
                                      <p:cBhvr>
                                        <p:cTn id="11" dur="500"/>
                                        <p:tgtEl>
                                          <p:spTgt spid="338979"/>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338980"/>
                                        </p:tgtEl>
                                        <p:attrNameLst>
                                          <p:attrName>style.visibility</p:attrName>
                                        </p:attrNameLst>
                                      </p:cBhvr>
                                      <p:to>
                                        <p:strVal val="visible"/>
                                      </p:to>
                                    </p:set>
                                    <p:animEffect transition="in" filter="dissolve">
                                      <p:cBhvr>
                                        <p:cTn id="15" dur="500"/>
                                        <p:tgtEl>
                                          <p:spTgt spid="33898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xit" presetSubtype="10" fill="hold" grpId="1" nodeType="clickEffect">
                                  <p:stCondLst>
                                    <p:cond delay="0"/>
                                  </p:stCondLst>
                                  <p:childTnLst>
                                    <p:animEffect transition="out" filter="blinds(horizontal)">
                                      <p:cBhvr>
                                        <p:cTn id="19" dur="500"/>
                                        <p:tgtEl>
                                          <p:spTgt spid="338978"/>
                                        </p:tgtEl>
                                      </p:cBhvr>
                                    </p:animEffect>
                                    <p:set>
                                      <p:cBhvr>
                                        <p:cTn id="20" dur="1" fill="hold">
                                          <p:stCondLst>
                                            <p:cond delay="499"/>
                                          </p:stCondLst>
                                        </p:cTn>
                                        <p:tgtEl>
                                          <p:spTgt spid="338978"/>
                                        </p:tgtEl>
                                        <p:attrNameLst>
                                          <p:attrName>style.visibility</p:attrName>
                                        </p:attrNameLst>
                                      </p:cBhvr>
                                      <p:to>
                                        <p:strVal val="hidden"/>
                                      </p:to>
                                    </p:set>
                                  </p:childTnLst>
                                </p:cTn>
                              </p:par>
                              <p:par>
                                <p:cTn id="21" presetID="3" presetClass="exit" presetSubtype="10" fill="hold" grpId="1" nodeType="withEffect">
                                  <p:stCondLst>
                                    <p:cond delay="0"/>
                                  </p:stCondLst>
                                  <p:childTnLst>
                                    <p:animEffect transition="out" filter="blinds(horizontal)">
                                      <p:cBhvr>
                                        <p:cTn id="22" dur="500"/>
                                        <p:tgtEl>
                                          <p:spTgt spid="338979"/>
                                        </p:tgtEl>
                                      </p:cBhvr>
                                    </p:animEffect>
                                    <p:set>
                                      <p:cBhvr>
                                        <p:cTn id="23" dur="1" fill="hold">
                                          <p:stCondLst>
                                            <p:cond delay="499"/>
                                          </p:stCondLst>
                                        </p:cTn>
                                        <p:tgtEl>
                                          <p:spTgt spid="338979"/>
                                        </p:tgtEl>
                                        <p:attrNameLst>
                                          <p:attrName>style.visibility</p:attrName>
                                        </p:attrNameLst>
                                      </p:cBhvr>
                                      <p:to>
                                        <p:strVal val="hidden"/>
                                      </p:to>
                                    </p:set>
                                  </p:childTnLst>
                                </p:cTn>
                              </p:par>
                            </p:childTnLst>
                          </p:cTn>
                        </p:par>
                        <p:par>
                          <p:cTn id="24" fill="hold" nodeType="afterGroup">
                            <p:stCondLst>
                              <p:cond delay="500"/>
                            </p:stCondLst>
                            <p:childTnLst>
                              <p:par>
                                <p:cTn id="25" presetID="8" presetClass="exit" presetSubtype="16" fill="hold" nodeType="afterEffect">
                                  <p:stCondLst>
                                    <p:cond delay="0"/>
                                  </p:stCondLst>
                                  <p:childTnLst>
                                    <p:animEffect transition="out" filter="diamond(in)">
                                      <p:cBhvr>
                                        <p:cTn id="26" dur="1000"/>
                                        <p:tgtEl>
                                          <p:spTgt spid="338980"/>
                                        </p:tgtEl>
                                      </p:cBhvr>
                                    </p:animEffect>
                                    <p:set>
                                      <p:cBhvr>
                                        <p:cTn id="27" dur="1" fill="hold">
                                          <p:stCondLst>
                                            <p:cond delay="999"/>
                                          </p:stCondLst>
                                        </p:cTn>
                                        <p:tgtEl>
                                          <p:spTgt spid="3389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78" grpId="0" animBg="1"/>
      <p:bldP spid="338978" grpId="1" animBg="1"/>
      <p:bldP spid="338979" grpId="0" animBg="1"/>
      <p:bldP spid="338979" grpId="1" animBg="1"/>
    </p:bldLst>
  </p:timing>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22" name="Rectangle 2"/>
          <p:cNvSpPr>
            <a:spLocks noGrp="1" noChangeArrowheads="1"/>
          </p:cNvSpPr>
          <p:nvPr>
            <p:ph type="ctrTitle"/>
          </p:nvPr>
        </p:nvSpPr>
        <p:spPr>
          <a:xfrm>
            <a:off x="1169988" y="1371600"/>
            <a:ext cx="7380287" cy="1084263"/>
          </a:xfrm>
        </p:spPr>
        <p:txBody>
          <a:bodyPr/>
          <a:lstStyle/>
          <a:p>
            <a:pPr>
              <a:lnSpc>
                <a:spcPct val="115000"/>
              </a:lnSpc>
            </a:pPr>
            <a:r>
              <a:rPr lang="fa-IR" sz="3200" b="0"/>
              <a:t>فصل چهارم</a:t>
            </a:r>
            <a:br>
              <a:rPr lang="fa-IR" sz="3200" b="0"/>
            </a:br>
            <a:r>
              <a:rPr lang="fa-IR" sz="2800"/>
              <a:t>هزینه یابی استاندارد</a:t>
            </a:r>
            <a:endParaRPr lang="en-US" sz="2800"/>
          </a:p>
        </p:txBody>
      </p:sp>
      <p:sp>
        <p:nvSpPr>
          <p:cNvPr id="542723" name="Rectangle 3"/>
          <p:cNvSpPr>
            <a:spLocks noGrp="1" noChangeArrowheads="1"/>
          </p:cNvSpPr>
          <p:nvPr>
            <p:ph type="subTitle" idx="1"/>
          </p:nvPr>
        </p:nvSpPr>
        <p:spPr/>
        <p:txBody>
          <a:bodyPr/>
          <a:lstStyle/>
          <a:p>
            <a:endParaRPr lang="fa-IR"/>
          </a:p>
        </p:txBody>
      </p:sp>
    </p:spTree>
  </p:cSld>
  <p:clrMapOvr>
    <a:masterClrMapping/>
  </p:clrMapOvr>
  <p:transition>
    <p:zoom dir="in"/>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30A3F594-29E4-4C7D-BD8E-29943DACC79E}" type="slidenum">
              <a:rPr lang="ar-SA"/>
              <a:pPr/>
              <a:t>145</a:t>
            </a:fld>
            <a:endParaRPr lang="en-US"/>
          </a:p>
        </p:txBody>
      </p:sp>
      <p:sp>
        <p:nvSpPr>
          <p:cNvPr id="287746" name="Rectangle 2"/>
          <p:cNvSpPr>
            <a:spLocks noGrp="1" noChangeArrowheads="1"/>
          </p:cNvSpPr>
          <p:nvPr>
            <p:ph type="title"/>
          </p:nvPr>
        </p:nvSpPr>
        <p:spPr/>
        <p:txBody>
          <a:bodyPr/>
          <a:lstStyle/>
          <a:p>
            <a:r>
              <a:rPr lang="ar-SA" b="0"/>
              <a:t>سیستم هزینه یابی استاندارد</a:t>
            </a:r>
            <a:endParaRPr lang="en-US" b="0"/>
          </a:p>
        </p:txBody>
      </p:sp>
      <p:sp>
        <p:nvSpPr>
          <p:cNvPr id="287747" name="Rectangle 3"/>
          <p:cNvSpPr>
            <a:spLocks noGrp="1" noChangeArrowheads="1"/>
          </p:cNvSpPr>
          <p:nvPr>
            <p:ph type="body" idx="1"/>
          </p:nvPr>
        </p:nvSpPr>
        <p:spPr>
          <a:noFill/>
          <a:ln/>
        </p:spPr>
        <p:txBody>
          <a:bodyPr/>
          <a:lstStyle/>
          <a:p>
            <a:pPr marL="609600" indent="-609600" algn="just"/>
            <a:r>
              <a:rPr lang="ar-SA" b="1"/>
              <a:t>هزینه استاندارد یک واحد محصول بر اساس میانگین نتایج واقعی دوره های گذشته ، مطالعات مهندسین صنایع بر مبنای بررسیهای دقیق اجزای تشکیل دهنده محصول و نقطه نظرهای کارکنان عملیاتی تعیین</a:t>
            </a:r>
            <a:r>
              <a:rPr lang="en-US" b="1"/>
              <a:t> </a:t>
            </a:r>
            <a:r>
              <a:rPr lang="ar-SA" b="1"/>
              <a:t>می</a:t>
            </a:r>
            <a:r>
              <a:rPr lang="ar-SA" b="1">
                <a:cs typeface="Times New Roman" panose="02020603050405020304" pitchFamily="18" charset="0"/>
              </a:rPr>
              <a:t>‌</a:t>
            </a:r>
            <a:r>
              <a:rPr lang="ar-SA" b="1"/>
              <a:t>گردد.</a:t>
            </a:r>
            <a:r>
              <a:rPr lang="en-US" b="1"/>
              <a:t> </a:t>
            </a:r>
          </a:p>
          <a:p>
            <a:pPr marL="609600" indent="-609600" algn="just">
              <a:buFont typeface="Wingdings" panose="05000000000000000000" pitchFamily="2" charset="2"/>
              <a:buNone/>
            </a:pPr>
            <a:r>
              <a:rPr lang="en-US" b="1"/>
              <a:t/>
            </a:r>
            <a:br>
              <a:rPr lang="en-US" b="1"/>
            </a:br>
            <a:endParaRPr lang="en-US" b="1"/>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87747">
                                            <p:txEl>
                                              <p:pRg st="0" end="0"/>
                                            </p:txEl>
                                          </p:spTgt>
                                        </p:tgtEl>
                                        <p:attrNameLst>
                                          <p:attrName>style.visibility</p:attrName>
                                        </p:attrNameLst>
                                      </p:cBhvr>
                                      <p:to>
                                        <p:strVal val="visible"/>
                                      </p:to>
                                    </p:set>
                                    <p:animEffect transition="in" filter="blinds(horizontal)">
                                      <p:cBhvr>
                                        <p:cTn id="7" dur="500"/>
                                        <p:tgtEl>
                                          <p:spTgt spid="2877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ADA30E76-AB1E-4016-9A2C-700A6588AD9F}" type="slidenum">
              <a:rPr lang="ar-SA"/>
              <a:pPr/>
              <a:t>146</a:t>
            </a:fld>
            <a:endParaRPr lang="en-US"/>
          </a:p>
        </p:txBody>
      </p:sp>
      <p:sp>
        <p:nvSpPr>
          <p:cNvPr id="289794" name="Rectangle 2"/>
          <p:cNvSpPr>
            <a:spLocks noGrp="1" noChangeArrowheads="1"/>
          </p:cNvSpPr>
          <p:nvPr>
            <p:ph type="title"/>
          </p:nvPr>
        </p:nvSpPr>
        <p:spPr/>
        <p:txBody>
          <a:bodyPr/>
          <a:lstStyle/>
          <a:p>
            <a:r>
              <a:rPr lang="fa-IR"/>
              <a:t>مقایسه روشهای هزینه یابی </a:t>
            </a:r>
            <a:endParaRPr lang="en-US"/>
          </a:p>
        </p:txBody>
      </p:sp>
      <p:pic>
        <p:nvPicPr>
          <p:cNvPr id="289796" name="Picture 4" descr="Picture36"/>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09600" y="2819400"/>
            <a:ext cx="8534400" cy="2185988"/>
          </a:xfrm>
          <a:solidFill>
            <a:srgbClr val="99CCFF"/>
          </a:solid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9797" name="AutoShape 5"/>
          <p:cNvSpPr>
            <a:spLocks noChangeArrowheads="1"/>
          </p:cNvSpPr>
          <p:nvPr/>
        </p:nvSpPr>
        <p:spPr bwMode="auto">
          <a:xfrm>
            <a:off x="914400" y="3352800"/>
            <a:ext cx="7772400" cy="609600"/>
          </a:xfrm>
          <a:prstGeom prst="flowChartAlternateProcess">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89798" name="AutoShape 6"/>
          <p:cNvSpPr>
            <a:spLocks noChangeArrowheads="1"/>
          </p:cNvSpPr>
          <p:nvPr/>
        </p:nvSpPr>
        <p:spPr bwMode="auto">
          <a:xfrm>
            <a:off x="914400" y="3886200"/>
            <a:ext cx="7772400" cy="609600"/>
          </a:xfrm>
          <a:prstGeom prst="flowChartAlternateProcess">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89799" name="AutoShape 7"/>
          <p:cNvSpPr>
            <a:spLocks noChangeArrowheads="1"/>
          </p:cNvSpPr>
          <p:nvPr/>
        </p:nvSpPr>
        <p:spPr bwMode="auto">
          <a:xfrm>
            <a:off x="914400" y="4419600"/>
            <a:ext cx="7772400" cy="609600"/>
          </a:xfrm>
          <a:prstGeom prst="flowChartAlternateProcess">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89796"/>
                                        </p:tgtEl>
                                        <p:attrNameLst>
                                          <p:attrName>style.visibility</p:attrName>
                                        </p:attrNameLst>
                                      </p:cBhvr>
                                      <p:to>
                                        <p:strVal val="visible"/>
                                      </p:to>
                                    </p:set>
                                    <p:animEffect transition="in" filter="dissolve">
                                      <p:cBhvr>
                                        <p:cTn id="7" dur="500"/>
                                        <p:tgtEl>
                                          <p:spTgt spid="289796"/>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89797"/>
                                        </p:tgtEl>
                                        <p:attrNameLst>
                                          <p:attrName>style.visibility</p:attrName>
                                        </p:attrNameLst>
                                      </p:cBhvr>
                                      <p:to>
                                        <p:strVal val="visible"/>
                                      </p:to>
                                    </p:set>
                                    <p:animEffect transition="in" filter="dissolve">
                                      <p:cBhvr>
                                        <p:cTn id="11" dur="500"/>
                                        <p:tgtEl>
                                          <p:spTgt spid="28979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8" presetClass="exit" presetSubtype="16" fill="hold" grpId="1" nodeType="clickEffect">
                                  <p:stCondLst>
                                    <p:cond delay="0"/>
                                  </p:stCondLst>
                                  <p:childTnLst>
                                    <p:animEffect transition="out" filter="diamond(in)">
                                      <p:cBhvr>
                                        <p:cTn id="15" dur="2000"/>
                                        <p:tgtEl>
                                          <p:spTgt spid="289797"/>
                                        </p:tgtEl>
                                      </p:cBhvr>
                                    </p:animEffect>
                                    <p:set>
                                      <p:cBhvr>
                                        <p:cTn id="16" dur="1" fill="hold">
                                          <p:stCondLst>
                                            <p:cond delay="1999"/>
                                          </p:stCondLst>
                                        </p:cTn>
                                        <p:tgtEl>
                                          <p:spTgt spid="289797"/>
                                        </p:tgtEl>
                                        <p:attrNameLst>
                                          <p:attrName>style.visibility</p:attrName>
                                        </p:attrNameLst>
                                      </p:cBhvr>
                                      <p:to>
                                        <p:strVal val="hidden"/>
                                      </p:to>
                                    </p:set>
                                  </p:childTnLst>
                                </p:cTn>
                              </p:par>
                            </p:childTnLst>
                          </p:cTn>
                        </p:par>
                        <p:par>
                          <p:cTn id="17" fill="hold" nodeType="afterGroup">
                            <p:stCondLst>
                              <p:cond delay="2000"/>
                            </p:stCondLst>
                            <p:childTnLst>
                              <p:par>
                                <p:cTn id="18" presetID="9" presetClass="entr" presetSubtype="0" fill="hold" grpId="0" nodeType="afterEffect">
                                  <p:stCondLst>
                                    <p:cond delay="0"/>
                                  </p:stCondLst>
                                  <p:childTnLst>
                                    <p:set>
                                      <p:cBhvr>
                                        <p:cTn id="19" dur="1" fill="hold">
                                          <p:stCondLst>
                                            <p:cond delay="0"/>
                                          </p:stCondLst>
                                        </p:cTn>
                                        <p:tgtEl>
                                          <p:spTgt spid="289798"/>
                                        </p:tgtEl>
                                        <p:attrNameLst>
                                          <p:attrName>style.visibility</p:attrName>
                                        </p:attrNameLst>
                                      </p:cBhvr>
                                      <p:to>
                                        <p:strVal val="visible"/>
                                      </p:to>
                                    </p:set>
                                    <p:animEffect transition="in" filter="dissolve">
                                      <p:cBhvr>
                                        <p:cTn id="20" dur="500"/>
                                        <p:tgtEl>
                                          <p:spTgt spid="28979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xit" presetSubtype="16" fill="hold" grpId="1" nodeType="clickEffect">
                                  <p:stCondLst>
                                    <p:cond delay="0"/>
                                  </p:stCondLst>
                                  <p:childTnLst>
                                    <p:animEffect transition="out" filter="diamond(in)">
                                      <p:cBhvr>
                                        <p:cTn id="24" dur="2000"/>
                                        <p:tgtEl>
                                          <p:spTgt spid="289798"/>
                                        </p:tgtEl>
                                      </p:cBhvr>
                                    </p:animEffect>
                                    <p:set>
                                      <p:cBhvr>
                                        <p:cTn id="25" dur="1" fill="hold">
                                          <p:stCondLst>
                                            <p:cond delay="1999"/>
                                          </p:stCondLst>
                                        </p:cTn>
                                        <p:tgtEl>
                                          <p:spTgt spid="289798"/>
                                        </p:tgtEl>
                                        <p:attrNameLst>
                                          <p:attrName>style.visibility</p:attrName>
                                        </p:attrNameLst>
                                      </p:cBhvr>
                                      <p:to>
                                        <p:strVal val="hidden"/>
                                      </p:to>
                                    </p:set>
                                  </p:childTnLst>
                                </p:cTn>
                              </p:par>
                            </p:childTnLst>
                          </p:cTn>
                        </p:par>
                        <p:par>
                          <p:cTn id="26" fill="hold" nodeType="afterGroup">
                            <p:stCondLst>
                              <p:cond delay="2000"/>
                            </p:stCondLst>
                            <p:childTnLst>
                              <p:par>
                                <p:cTn id="27" presetID="9" presetClass="entr" presetSubtype="0" fill="hold" grpId="0" nodeType="afterEffect">
                                  <p:stCondLst>
                                    <p:cond delay="0"/>
                                  </p:stCondLst>
                                  <p:childTnLst>
                                    <p:set>
                                      <p:cBhvr>
                                        <p:cTn id="28" dur="1" fill="hold">
                                          <p:stCondLst>
                                            <p:cond delay="0"/>
                                          </p:stCondLst>
                                        </p:cTn>
                                        <p:tgtEl>
                                          <p:spTgt spid="289799"/>
                                        </p:tgtEl>
                                        <p:attrNameLst>
                                          <p:attrName>style.visibility</p:attrName>
                                        </p:attrNameLst>
                                      </p:cBhvr>
                                      <p:to>
                                        <p:strVal val="visible"/>
                                      </p:to>
                                    </p:set>
                                    <p:animEffect transition="in" filter="dissolve">
                                      <p:cBhvr>
                                        <p:cTn id="29" dur="500"/>
                                        <p:tgtEl>
                                          <p:spTgt spid="28979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8" presetClass="exit" presetSubtype="16" fill="hold" grpId="1" nodeType="clickEffect">
                                  <p:stCondLst>
                                    <p:cond delay="0"/>
                                  </p:stCondLst>
                                  <p:childTnLst>
                                    <p:animEffect transition="out" filter="diamond(in)">
                                      <p:cBhvr>
                                        <p:cTn id="33" dur="2000"/>
                                        <p:tgtEl>
                                          <p:spTgt spid="289799"/>
                                        </p:tgtEl>
                                      </p:cBhvr>
                                    </p:animEffect>
                                    <p:set>
                                      <p:cBhvr>
                                        <p:cTn id="34" dur="1" fill="hold">
                                          <p:stCondLst>
                                            <p:cond delay="1999"/>
                                          </p:stCondLst>
                                        </p:cTn>
                                        <p:tgtEl>
                                          <p:spTgt spid="2897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7" grpId="0" animBg="1"/>
      <p:bldP spid="289797" grpId="1" animBg="1"/>
      <p:bldP spid="289798" grpId="0" animBg="1"/>
      <p:bldP spid="289798" grpId="1" animBg="1"/>
      <p:bldP spid="289799" grpId="0" animBg="1"/>
      <p:bldP spid="289799" grpId="1" animBg="1"/>
    </p:bldLst>
  </p:timing>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lide Number Placeholder 4"/>
          <p:cNvSpPr>
            <a:spLocks noGrp="1"/>
          </p:cNvSpPr>
          <p:nvPr>
            <p:ph type="sldNum" sz="quarter" idx="12"/>
          </p:nvPr>
        </p:nvSpPr>
        <p:spPr/>
        <p:txBody>
          <a:bodyPr/>
          <a:lstStyle/>
          <a:p>
            <a:fld id="{0D6E350B-CD61-4FA5-818B-BA4DC42DEF35}" type="slidenum">
              <a:rPr lang="ar-SA"/>
              <a:pPr/>
              <a:t>147</a:t>
            </a:fld>
            <a:endParaRPr lang="en-US"/>
          </a:p>
        </p:txBody>
      </p:sp>
      <p:sp>
        <p:nvSpPr>
          <p:cNvPr id="303106" name="Rectangle 2"/>
          <p:cNvSpPr>
            <a:spLocks noGrp="1" noChangeArrowheads="1"/>
          </p:cNvSpPr>
          <p:nvPr>
            <p:ph type="title"/>
          </p:nvPr>
        </p:nvSpPr>
        <p:spPr>
          <a:xfrm>
            <a:off x="1371600" y="685800"/>
            <a:ext cx="7378700" cy="1143000"/>
          </a:xfrm>
          <a:noFill/>
          <a:ln/>
          <a:extLst>
            <a:ext uri="{91240B29-F687-4F45-9708-019B960494DF}">
              <a14:hiddenLine xmlns:a14="http://schemas.microsoft.com/office/drawing/2010/main" w="12699">
                <a:solidFill>
                  <a:schemeClr val="tx1"/>
                </a:solidFill>
                <a:miter lim="800000"/>
                <a:headEnd/>
                <a:tailEnd/>
              </a14:hiddenLine>
            </a:ext>
          </a:extLst>
        </p:spPr>
        <p:txBody>
          <a:bodyPr lIns="90488" tIns="44450" rIns="90488" bIns="44450"/>
          <a:lstStyle/>
          <a:p>
            <a:r>
              <a:rPr lang="fa-IR" sz="3200"/>
              <a:t>مدیریت هزینه</a:t>
            </a:r>
            <a:endParaRPr lang="en-US" sz="3200"/>
          </a:p>
        </p:txBody>
      </p:sp>
      <p:sp>
        <p:nvSpPr>
          <p:cNvPr id="303108" name="Rectangle 4"/>
          <p:cNvSpPr>
            <a:spLocks noChangeArrowheads="1"/>
          </p:cNvSpPr>
          <p:nvPr/>
        </p:nvSpPr>
        <p:spPr bwMode="auto">
          <a:xfrm>
            <a:off x="976313" y="2195513"/>
            <a:ext cx="2254250" cy="106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rtl="1"/>
            <a:r>
              <a:rPr lang="fa-IR" sz="3200">
                <a:cs typeface="B Nazanin" panose="00000400000000000000" pitchFamily="2" charset="-78"/>
              </a:rPr>
              <a:t>سطح فعالیت به</a:t>
            </a:r>
          </a:p>
          <a:p>
            <a:pPr algn="ctr" rtl="1"/>
            <a:r>
              <a:rPr lang="fa-IR" sz="3200">
                <a:cs typeface="B Nazanin" panose="00000400000000000000" pitchFamily="2" charset="-78"/>
              </a:rPr>
              <a:t> صورت استاندارد</a:t>
            </a:r>
            <a:endParaRPr lang="en-US" sz="3200">
              <a:cs typeface="B Nazanin" panose="00000400000000000000" pitchFamily="2" charset="-78"/>
            </a:endParaRPr>
          </a:p>
        </p:txBody>
      </p:sp>
      <p:sp>
        <p:nvSpPr>
          <p:cNvPr id="303109" name="Rectangle 5"/>
          <p:cNvSpPr>
            <a:spLocks noChangeArrowheads="1"/>
          </p:cNvSpPr>
          <p:nvPr/>
        </p:nvSpPr>
        <p:spPr bwMode="auto">
          <a:xfrm>
            <a:off x="6230938" y="2195513"/>
            <a:ext cx="2095500" cy="106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rtl="1"/>
            <a:r>
              <a:rPr lang="fa-IR" sz="3200">
                <a:cs typeface="B Nazanin" panose="00000400000000000000" pitchFamily="2" charset="-78"/>
              </a:rPr>
              <a:t>سطح فعالیت به</a:t>
            </a:r>
          </a:p>
          <a:p>
            <a:pPr algn="ctr" rtl="1"/>
            <a:r>
              <a:rPr lang="fa-IR" sz="3200">
                <a:cs typeface="B Nazanin" panose="00000400000000000000" pitchFamily="2" charset="-78"/>
              </a:rPr>
              <a:t>صورت واقعی</a:t>
            </a:r>
            <a:endParaRPr lang="en-US" sz="3200">
              <a:cs typeface="B Nazanin" panose="00000400000000000000" pitchFamily="2" charset="-78"/>
            </a:endParaRPr>
          </a:p>
        </p:txBody>
      </p:sp>
      <p:grpSp>
        <p:nvGrpSpPr>
          <p:cNvPr id="303112" name="Group 8"/>
          <p:cNvGrpSpPr>
            <a:grpSpLocks/>
          </p:cNvGrpSpPr>
          <p:nvPr/>
        </p:nvGrpSpPr>
        <p:grpSpPr bwMode="auto">
          <a:xfrm>
            <a:off x="2146300" y="3352800"/>
            <a:ext cx="5080000" cy="2413000"/>
            <a:chOff x="1352" y="2112"/>
            <a:chExt cx="3200" cy="1520"/>
          </a:xfrm>
        </p:grpSpPr>
        <p:sp>
          <p:nvSpPr>
            <p:cNvPr id="303107" name="AutoShape 3"/>
            <p:cNvSpPr>
              <a:spLocks noChangeArrowheads="1"/>
            </p:cNvSpPr>
            <p:nvPr/>
          </p:nvSpPr>
          <p:spPr bwMode="auto">
            <a:xfrm rot="10800000" flipH="1">
              <a:off x="1352" y="2112"/>
              <a:ext cx="3200" cy="1520"/>
            </a:xfrm>
            <a:prstGeom prst="triangle">
              <a:avLst>
                <a:gd name="adj" fmla="val 49995"/>
              </a:avLst>
            </a:prstGeom>
            <a:solidFill>
              <a:srgbClr val="F57B49"/>
            </a:solidFill>
            <a:ln w="253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303110" name="Rectangle 6"/>
            <p:cNvSpPr>
              <a:spLocks noChangeArrowheads="1"/>
            </p:cNvSpPr>
            <p:nvPr/>
          </p:nvSpPr>
          <p:spPr bwMode="auto">
            <a:xfrm>
              <a:off x="1929" y="2247"/>
              <a:ext cx="2055" cy="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rtl="1"/>
              <a:r>
                <a:rPr lang="fa-IR" sz="3200">
                  <a:cs typeface="B Nazanin" panose="00000400000000000000" pitchFamily="2" charset="-78"/>
                </a:rPr>
                <a:t>مقایسه بین سطح فعالیت</a:t>
              </a:r>
            </a:p>
            <a:p>
              <a:pPr algn="ctr" rtl="1"/>
              <a:r>
                <a:rPr lang="fa-IR" sz="3200">
                  <a:cs typeface="B Nazanin" panose="00000400000000000000" pitchFamily="2" charset="-78"/>
                </a:rPr>
                <a:t>استاندارد با سطح</a:t>
              </a:r>
            </a:p>
            <a:p>
              <a:pPr algn="ctr" rtl="1"/>
              <a:r>
                <a:rPr lang="fa-IR" sz="3200">
                  <a:cs typeface="B Nazanin" panose="00000400000000000000" pitchFamily="2" charset="-78"/>
                </a:rPr>
                <a:t>فعالیت واقعی</a:t>
              </a:r>
              <a:endParaRPr lang="en-US" sz="3200">
                <a:cs typeface="B Nazanin" panose="00000400000000000000" pitchFamily="2" charset="-78"/>
              </a:endParaRPr>
            </a:p>
          </p:txBody>
        </p:sp>
      </p:grpSp>
      <p:sp>
        <p:nvSpPr>
          <p:cNvPr id="303111" name="Rectangle 7"/>
          <p:cNvSpPr>
            <a:spLocks noChangeArrowheads="1"/>
          </p:cNvSpPr>
          <p:nvPr/>
        </p:nvSpPr>
        <p:spPr bwMode="auto">
          <a:xfrm>
            <a:off x="3779838" y="5853113"/>
            <a:ext cx="1812925"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rtl="1"/>
            <a:r>
              <a:rPr lang="fa-IR" sz="3200">
                <a:cs typeface="B Nazanin" panose="00000400000000000000" pitchFamily="2" charset="-78"/>
              </a:rPr>
              <a:t>انحراف هزینه</a:t>
            </a:r>
            <a:endParaRPr lang="en-US" sz="3200">
              <a:cs typeface="B Nazanin" panose="00000400000000000000" pitchFamily="2" charset="-78"/>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03108"/>
                                        </p:tgtEl>
                                        <p:attrNameLst>
                                          <p:attrName>style.visibility</p:attrName>
                                        </p:attrNameLst>
                                      </p:cBhvr>
                                      <p:to>
                                        <p:strVal val="visible"/>
                                      </p:to>
                                    </p:set>
                                    <p:animEffect transition="in" filter="box(in)">
                                      <p:cBhvr>
                                        <p:cTn id="7" dur="500"/>
                                        <p:tgtEl>
                                          <p:spTgt spid="30310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03109"/>
                                        </p:tgtEl>
                                        <p:attrNameLst>
                                          <p:attrName>style.visibility</p:attrName>
                                        </p:attrNameLst>
                                      </p:cBhvr>
                                      <p:to>
                                        <p:strVal val="visible"/>
                                      </p:to>
                                    </p:set>
                                    <p:animEffect transition="in" filter="box(in)">
                                      <p:cBhvr>
                                        <p:cTn id="10" dur="500"/>
                                        <p:tgtEl>
                                          <p:spTgt spid="303109"/>
                                        </p:tgtEl>
                                      </p:cBhvr>
                                    </p:animEffect>
                                  </p:childTnLst>
                                </p:cTn>
                              </p:par>
                            </p:childTnLst>
                          </p:cTn>
                        </p:par>
                        <p:par>
                          <p:cTn id="11" fill="hold" nodeType="afterGroup">
                            <p:stCondLst>
                              <p:cond delay="500"/>
                            </p:stCondLst>
                            <p:childTnLst>
                              <p:par>
                                <p:cTn id="12" presetID="9" presetClass="entr" presetSubtype="0" fill="hold" nodeType="afterEffect">
                                  <p:stCondLst>
                                    <p:cond delay="0"/>
                                  </p:stCondLst>
                                  <p:childTnLst>
                                    <p:set>
                                      <p:cBhvr>
                                        <p:cTn id="13" dur="1" fill="hold">
                                          <p:stCondLst>
                                            <p:cond delay="0"/>
                                          </p:stCondLst>
                                        </p:cTn>
                                        <p:tgtEl>
                                          <p:spTgt spid="303112"/>
                                        </p:tgtEl>
                                        <p:attrNameLst>
                                          <p:attrName>style.visibility</p:attrName>
                                        </p:attrNameLst>
                                      </p:cBhvr>
                                      <p:to>
                                        <p:strVal val="visible"/>
                                      </p:to>
                                    </p:set>
                                    <p:animEffect transition="in" filter="dissolve">
                                      <p:cBhvr>
                                        <p:cTn id="14" dur="500"/>
                                        <p:tgtEl>
                                          <p:spTgt spid="303112"/>
                                        </p:tgtEl>
                                      </p:cBhvr>
                                    </p:animEffect>
                                  </p:childTnLst>
                                </p:cTn>
                              </p:par>
                            </p:childTnLst>
                          </p:cTn>
                        </p:par>
                        <p:par>
                          <p:cTn id="15" fill="hold" nodeType="afterGroup">
                            <p:stCondLst>
                              <p:cond delay="1000"/>
                            </p:stCondLst>
                            <p:childTnLst>
                              <p:par>
                                <p:cTn id="16" presetID="4" presetClass="entr" presetSubtype="16" fill="hold" grpId="0" nodeType="afterEffect">
                                  <p:stCondLst>
                                    <p:cond delay="0"/>
                                  </p:stCondLst>
                                  <p:childTnLst>
                                    <p:set>
                                      <p:cBhvr>
                                        <p:cTn id="17" dur="1" fill="hold">
                                          <p:stCondLst>
                                            <p:cond delay="0"/>
                                          </p:stCondLst>
                                        </p:cTn>
                                        <p:tgtEl>
                                          <p:spTgt spid="303111"/>
                                        </p:tgtEl>
                                        <p:attrNameLst>
                                          <p:attrName>style.visibility</p:attrName>
                                        </p:attrNameLst>
                                      </p:cBhvr>
                                      <p:to>
                                        <p:strVal val="visible"/>
                                      </p:to>
                                    </p:set>
                                    <p:animEffect transition="in" filter="box(in)">
                                      <p:cBhvr>
                                        <p:cTn id="18" dur="500"/>
                                        <p:tgtEl>
                                          <p:spTgt spid="303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08" grpId="0"/>
      <p:bldP spid="303109" grpId="0"/>
      <p:bldP spid="303111" grpId="0"/>
    </p:bldLst>
  </p:timing>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E9FEB797-BBC9-4C07-A2C4-62BDB5117FB3}" type="slidenum">
              <a:rPr lang="ar-SA"/>
              <a:pPr/>
              <a:t>148</a:t>
            </a:fld>
            <a:endParaRPr lang="en-US"/>
          </a:p>
        </p:txBody>
      </p:sp>
      <p:sp>
        <p:nvSpPr>
          <p:cNvPr id="304148" name="Rectangle 20"/>
          <p:cNvSpPr>
            <a:spLocks noGrp="1" noChangeArrowheads="1"/>
          </p:cNvSpPr>
          <p:nvPr>
            <p:ph type="title"/>
          </p:nvPr>
        </p:nvSpPr>
        <p:spPr>
          <a:ln/>
        </p:spPr>
        <p:txBody>
          <a:bodyPr/>
          <a:lstStyle/>
          <a:p>
            <a:r>
              <a:rPr lang="fa-IR">
                <a:solidFill>
                  <a:schemeClr val="tx1"/>
                </a:solidFill>
              </a:rPr>
              <a:t>انحرافات</a:t>
            </a:r>
            <a:r>
              <a:rPr lang="fa-IR">
                <a:solidFill>
                  <a:schemeClr val="bg1"/>
                </a:solidFill>
              </a:rPr>
              <a:t> </a:t>
            </a:r>
            <a:r>
              <a:rPr lang="fa-IR">
                <a:solidFill>
                  <a:schemeClr val="tx1"/>
                </a:solidFill>
              </a:rPr>
              <a:t>مواد</a:t>
            </a:r>
            <a:endParaRPr lang="en-US">
              <a:solidFill>
                <a:schemeClr val="tx1"/>
              </a:solidFill>
            </a:endParaRPr>
          </a:p>
        </p:txBody>
      </p:sp>
      <p:pic>
        <p:nvPicPr>
          <p:cNvPr id="304164" name="Picture 36"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0"/>
            <a:ext cx="8382000" cy="4094163"/>
          </a:xfrm>
          <a:prstGeom prst="rect">
            <a:avLst/>
          </a:prstGeom>
          <a:noFill/>
          <a:extLst>
            <a:ext uri="{909E8E84-426E-40DD-AFC4-6F175D3DCCD1}">
              <a14:hiddenFill xmlns:a14="http://schemas.microsoft.com/office/drawing/2010/main">
                <a:solidFill>
                  <a:srgbClr val="FFFFFF"/>
                </a:solidFill>
              </a14:hiddenFill>
            </a:ext>
          </a:extLst>
        </p:spPr>
      </p:pic>
      <p:sp>
        <p:nvSpPr>
          <p:cNvPr id="304166" name="Oval 38"/>
          <p:cNvSpPr>
            <a:spLocks noChangeArrowheads="1"/>
          </p:cNvSpPr>
          <p:nvPr/>
        </p:nvSpPr>
        <p:spPr bwMode="auto">
          <a:xfrm>
            <a:off x="1905000" y="5257800"/>
            <a:ext cx="1066800" cy="685800"/>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304167" name="Oval 39"/>
          <p:cNvSpPr>
            <a:spLocks noChangeArrowheads="1"/>
          </p:cNvSpPr>
          <p:nvPr/>
        </p:nvSpPr>
        <p:spPr bwMode="auto">
          <a:xfrm>
            <a:off x="4953000" y="5257800"/>
            <a:ext cx="1066800" cy="685800"/>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304168" name="Oval 40"/>
          <p:cNvSpPr>
            <a:spLocks noChangeArrowheads="1"/>
          </p:cNvSpPr>
          <p:nvPr/>
        </p:nvSpPr>
        <p:spPr bwMode="auto">
          <a:xfrm>
            <a:off x="3429000" y="5257800"/>
            <a:ext cx="1295400" cy="685800"/>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304169" name="Oval 41"/>
          <p:cNvSpPr>
            <a:spLocks noChangeArrowheads="1"/>
          </p:cNvSpPr>
          <p:nvPr/>
        </p:nvSpPr>
        <p:spPr bwMode="auto">
          <a:xfrm>
            <a:off x="6096000" y="5257800"/>
            <a:ext cx="1295400" cy="685800"/>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304164"/>
                                        </p:tgtEl>
                                        <p:attrNameLst>
                                          <p:attrName>style.visibility</p:attrName>
                                        </p:attrNameLst>
                                      </p:cBhvr>
                                      <p:to>
                                        <p:strVal val="visible"/>
                                      </p:to>
                                    </p:set>
                                    <p:animEffect transition="in" filter="blinds(horizontal)">
                                      <p:cBhvr>
                                        <p:cTn id="7" dur="500"/>
                                        <p:tgtEl>
                                          <p:spTgt spid="3041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4166"/>
                                        </p:tgtEl>
                                        <p:attrNameLst>
                                          <p:attrName>style.visibility</p:attrName>
                                        </p:attrNameLst>
                                      </p:cBhvr>
                                      <p:to>
                                        <p:strVal val="visible"/>
                                      </p:to>
                                    </p:set>
                                    <p:animEffect transition="in" filter="blinds(horizontal)">
                                      <p:cBhvr>
                                        <p:cTn id="12" dur="500"/>
                                        <p:tgtEl>
                                          <p:spTgt spid="304166"/>
                                        </p:tgtEl>
                                      </p:cBhvr>
                                    </p:animEffect>
                                  </p:childTnLst>
                                </p:cTn>
                              </p:par>
                            </p:childTnLst>
                          </p:cTn>
                        </p:par>
                        <p:par>
                          <p:cTn id="13" fill="hold" nodeType="afterGroup">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304167"/>
                                        </p:tgtEl>
                                        <p:attrNameLst>
                                          <p:attrName>style.visibility</p:attrName>
                                        </p:attrNameLst>
                                      </p:cBhvr>
                                      <p:to>
                                        <p:strVal val="visible"/>
                                      </p:to>
                                    </p:set>
                                    <p:animEffect transition="in" filter="blinds(horizontal)">
                                      <p:cBhvr>
                                        <p:cTn id="16" dur="500"/>
                                        <p:tgtEl>
                                          <p:spTgt spid="30416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xit" presetSubtype="10" fill="hold" grpId="1" nodeType="clickEffect">
                                  <p:stCondLst>
                                    <p:cond delay="0"/>
                                  </p:stCondLst>
                                  <p:childTnLst>
                                    <p:animEffect transition="out" filter="blinds(horizontal)">
                                      <p:cBhvr>
                                        <p:cTn id="20" dur="500"/>
                                        <p:tgtEl>
                                          <p:spTgt spid="304166"/>
                                        </p:tgtEl>
                                      </p:cBhvr>
                                    </p:animEffect>
                                    <p:set>
                                      <p:cBhvr>
                                        <p:cTn id="21" dur="1" fill="hold">
                                          <p:stCondLst>
                                            <p:cond delay="499"/>
                                          </p:stCondLst>
                                        </p:cTn>
                                        <p:tgtEl>
                                          <p:spTgt spid="304166"/>
                                        </p:tgtEl>
                                        <p:attrNameLst>
                                          <p:attrName>style.visibility</p:attrName>
                                        </p:attrNameLst>
                                      </p:cBhvr>
                                      <p:to>
                                        <p:strVal val="hidden"/>
                                      </p:to>
                                    </p:set>
                                  </p:childTnLst>
                                </p:cTn>
                              </p:par>
                              <p:par>
                                <p:cTn id="22" presetID="3" presetClass="exit" presetSubtype="10" fill="hold" grpId="1" nodeType="withEffect">
                                  <p:stCondLst>
                                    <p:cond delay="0"/>
                                  </p:stCondLst>
                                  <p:childTnLst>
                                    <p:animEffect transition="out" filter="blinds(horizontal)">
                                      <p:cBhvr>
                                        <p:cTn id="23" dur="500"/>
                                        <p:tgtEl>
                                          <p:spTgt spid="304167"/>
                                        </p:tgtEl>
                                      </p:cBhvr>
                                    </p:animEffect>
                                    <p:set>
                                      <p:cBhvr>
                                        <p:cTn id="24" dur="1" fill="hold">
                                          <p:stCondLst>
                                            <p:cond delay="499"/>
                                          </p:stCondLst>
                                        </p:cTn>
                                        <p:tgtEl>
                                          <p:spTgt spid="304167"/>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304168"/>
                                        </p:tgtEl>
                                        <p:attrNameLst>
                                          <p:attrName>style.visibility</p:attrName>
                                        </p:attrNameLst>
                                      </p:cBhvr>
                                      <p:to>
                                        <p:strVal val="visible"/>
                                      </p:to>
                                    </p:set>
                                    <p:animEffect transition="in" filter="dissolve">
                                      <p:cBhvr>
                                        <p:cTn id="29" dur="500"/>
                                        <p:tgtEl>
                                          <p:spTgt spid="304168"/>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304169"/>
                                        </p:tgtEl>
                                        <p:attrNameLst>
                                          <p:attrName>style.visibility</p:attrName>
                                        </p:attrNameLst>
                                      </p:cBhvr>
                                      <p:to>
                                        <p:strVal val="visible"/>
                                      </p:to>
                                    </p:set>
                                    <p:animEffect transition="in" filter="dissolve">
                                      <p:cBhvr>
                                        <p:cTn id="32" dur="500"/>
                                        <p:tgtEl>
                                          <p:spTgt spid="30416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xit" presetSubtype="16" fill="hold" grpId="1" nodeType="clickEffect">
                                  <p:stCondLst>
                                    <p:cond delay="0"/>
                                  </p:stCondLst>
                                  <p:childTnLst>
                                    <p:animEffect transition="out" filter="diamond(in)">
                                      <p:cBhvr>
                                        <p:cTn id="36" dur="2000"/>
                                        <p:tgtEl>
                                          <p:spTgt spid="304168"/>
                                        </p:tgtEl>
                                      </p:cBhvr>
                                    </p:animEffect>
                                    <p:set>
                                      <p:cBhvr>
                                        <p:cTn id="37" dur="1" fill="hold">
                                          <p:stCondLst>
                                            <p:cond delay="1999"/>
                                          </p:stCondLst>
                                        </p:cTn>
                                        <p:tgtEl>
                                          <p:spTgt spid="304168"/>
                                        </p:tgtEl>
                                        <p:attrNameLst>
                                          <p:attrName>style.visibility</p:attrName>
                                        </p:attrNameLst>
                                      </p:cBhvr>
                                      <p:to>
                                        <p:strVal val="hidden"/>
                                      </p:to>
                                    </p:set>
                                  </p:childTnLst>
                                </p:cTn>
                              </p:par>
                              <p:par>
                                <p:cTn id="38" presetID="8" presetClass="exit" presetSubtype="16" fill="hold" grpId="1" nodeType="withEffect">
                                  <p:stCondLst>
                                    <p:cond delay="0"/>
                                  </p:stCondLst>
                                  <p:childTnLst>
                                    <p:animEffect transition="out" filter="diamond(in)">
                                      <p:cBhvr>
                                        <p:cTn id="39" dur="2000"/>
                                        <p:tgtEl>
                                          <p:spTgt spid="304169"/>
                                        </p:tgtEl>
                                      </p:cBhvr>
                                    </p:animEffect>
                                    <p:set>
                                      <p:cBhvr>
                                        <p:cTn id="40" dur="1" fill="hold">
                                          <p:stCondLst>
                                            <p:cond delay="1999"/>
                                          </p:stCondLst>
                                        </p:cTn>
                                        <p:tgtEl>
                                          <p:spTgt spid="3041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66" grpId="0" animBg="1"/>
      <p:bldP spid="304166" grpId="1" animBg="1"/>
      <p:bldP spid="304167" grpId="0" animBg="1"/>
      <p:bldP spid="304167" grpId="1" animBg="1"/>
      <p:bldP spid="304168" grpId="0" animBg="1"/>
      <p:bldP spid="304168" grpId="1" animBg="1"/>
      <p:bldP spid="304169" grpId="0" animBg="1"/>
      <p:bldP spid="304169" grpId="1" animBg="1"/>
    </p:bldLst>
  </p:timing>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Slide Number Placeholder 5"/>
          <p:cNvSpPr>
            <a:spLocks noGrp="1"/>
          </p:cNvSpPr>
          <p:nvPr>
            <p:ph type="sldNum" sz="quarter" idx="12"/>
          </p:nvPr>
        </p:nvSpPr>
        <p:spPr/>
        <p:txBody>
          <a:bodyPr/>
          <a:lstStyle/>
          <a:p>
            <a:fld id="{147860A9-F232-4A92-9504-C8BA7BE13D90}" type="slidenum">
              <a:rPr lang="ar-SA"/>
              <a:pPr/>
              <a:t>149</a:t>
            </a:fld>
            <a:endParaRPr lang="en-US"/>
          </a:p>
        </p:txBody>
      </p:sp>
      <p:sp>
        <p:nvSpPr>
          <p:cNvPr id="307202" name="Rectangle 2"/>
          <p:cNvSpPr>
            <a:spLocks noGrp="1" noChangeArrowheads="1"/>
          </p:cNvSpPr>
          <p:nvPr>
            <p:ph type="title"/>
          </p:nvPr>
        </p:nvSpPr>
        <p:spPr>
          <a:ln/>
        </p:spPr>
        <p:txBody>
          <a:bodyPr/>
          <a:lstStyle/>
          <a:p>
            <a:r>
              <a:rPr lang="fa-IR" sz="2800">
                <a:solidFill>
                  <a:schemeClr val="tx1"/>
                </a:solidFill>
              </a:rPr>
              <a:t>انحرافات</a:t>
            </a:r>
            <a:r>
              <a:rPr lang="fa-IR" sz="2800">
                <a:solidFill>
                  <a:schemeClr val="bg1"/>
                </a:solidFill>
              </a:rPr>
              <a:t> </a:t>
            </a:r>
            <a:r>
              <a:rPr lang="fa-IR" sz="2800">
                <a:solidFill>
                  <a:schemeClr val="tx1"/>
                </a:solidFill>
              </a:rPr>
              <a:t>مواد</a:t>
            </a:r>
            <a:endParaRPr lang="en-US" sz="2800">
              <a:solidFill>
                <a:schemeClr val="tx1"/>
              </a:solidFill>
            </a:endParaRPr>
          </a:p>
        </p:txBody>
      </p:sp>
      <p:grpSp>
        <p:nvGrpSpPr>
          <p:cNvPr id="307236" name="Group 36"/>
          <p:cNvGrpSpPr>
            <a:grpSpLocks/>
          </p:cNvGrpSpPr>
          <p:nvPr/>
        </p:nvGrpSpPr>
        <p:grpSpPr bwMode="auto">
          <a:xfrm>
            <a:off x="762000" y="5121275"/>
            <a:ext cx="8382000" cy="974725"/>
            <a:chOff x="336" y="3312"/>
            <a:chExt cx="5280" cy="614"/>
          </a:xfrm>
        </p:grpSpPr>
        <p:sp>
          <p:nvSpPr>
            <p:cNvPr id="307237" name="Text Box 37"/>
            <p:cNvSpPr txBox="1">
              <a:spLocks noChangeArrowheads="1"/>
            </p:cNvSpPr>
            <p:nvPr/>
          </p:nvSpPr>
          <p:spPr bwMode="auto">
            <a:xfrm>
              <a:off x="336" y="3486"/>
              <a:ext cx="16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sz="2400">
                  <a:cs typeface="B Nazanin" panose="00000400000000000000" pitchFamily="2" charset="-78"/>
                </a:rPr>
                <a:t>انحراف مصرف مواد</a:t>
              </a:r>
              <a:endParaRPr lang="en-US" sz="2400">
                <a:cs typeface="B Nazanin" panose="00000400000000000000" pitchFamily="2" charset="-78"/>
              </a:endParaRPr>
            </a:p>
          </p:txBody>
        </p:sp>
        <p:sp>
          <p:nvSpPr>
            <p:cNvPr id="307238" name="Text Box 38"/>
            <p:cNvSpPr txBox="1">
              <a:spLocks noChangeArrowheads="1"/>
            </p:cNvSpPr>
            <p:nvPr/>
          </p:nvSpPr>
          <p:spPr bwMode="auto">
            <a:xfrm>
              <a:off x="1632" y="3436"/>
              <a:ext cx="38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cs typeface="B Nazanin" panose="00000400000000000000" pitchFamily="2" charset="-78"/>
                </a:rPr>
                <a:t>)</a:t>
              </a:r>
              <a:endParaRPr lang="en-US">
                <a:cs typeface="B Nazanin" panose="00000400000000000000" pitchFamily="2" charset="-78"/>
              </a:endParaRPr>
            </a:p>
          </p:txBody>
        </p:sp>
        <p:sp>
          <p:nvSpPr>
            <p:cNvPr id="307239" name="Text Box 39"/>
            <p:cNvSpPr txBox="1">
              <a:spLocks noChangeArrowheads="1"/>
            </p:cNvSpPr>
            <p:nvPr/>
          </p:nvSpPr>
          <p:spPr bwMode="auto">
            <a:xfrm>
              <a:off x="1728" y="3360"/>
              <a:ext cx="168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sz="2400">
                  <a:cs typeface="B Nazanin" panose="00000400000000000000" pitchFamily="2" charset="-78"/>
                </a:rPr>
                <a:t>مصرف استاندارد مواد مستقیم برای تولید واقعی</a:t>
              </a:r>
              <a:endParaRPr lang="en-US" sz="2400">
                <a:cs typeface="B Nazanin" panose="00000400000000000000" pitchFamily="2" charset="-78"/>
              </a:endParaRPr>
            </a:p>
          </p:txBody>
        </p:sp>
        <p:sp>
          <p:nvSpPr>
            <p:cNvPr id="307240" name="Text Box 40"/>
            <p:cNvSpPr txBox="1">
              <a:spLocks noChangeArrowheads="1"/>
            </p:cNvSpPr>
            <p:nvPr/>
          </p:nvSpPr>
          <p:spPr bwMode="auto">
            <a:xfrm>
              <a:off x="3312" y="3486"/>
              <a:ext cx="115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spcBef>
                  <a:spcPct val="50000"/>
                </a:spcBef>
              </a:pPr>
              <a:r>
                <a:rPr lang="fa-IR" sz="2400">
                  <a:cs typeface="B Nazanin" panose="00000400000000000000" pitchFamily="2" charset="-78"/>
                </a:rPr>
                <a:t>مصرف واقعی</a:t>
              </a:r>
              <a:endParaRPr lang="en-US" sz="2400">
                <a:cs typeface="B Nazanin" panose="00000400000000000000" pitchFamily="2" charset="-78"/>
              </a:endParaRPr>
            </a:p>
          </p:txBody>
        </p:sp>
        <p:sp>
          <p:nvSpPr>
            <p:cNvPr id="307241" name="Text Box 41"/>
            <p:cNvSpPr txBox="1">
              <a:spLocks noChangeArrowheads="1"/>
            </p:cNvSpPr>
            <p:nvPr/>
          </p:nvSpPr>
          <p:spPr bwMode="auto">
            <a:xfrm>
              <a:off x="4272" y="3436"/>
              <a:ext cx="38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a:cs typeface="B Nazanin" panose="00000400000000000000" pitchFamily="2" charset="-78"/>
                </a:rPr>
                <a:t>(</a:t>
              </a:r>
              <a:endParaRPr lang="en-US">
                <a:cs typeface="B Nazanin" panose="00000400000000000000" pitchFamily="2" charset="-78"/>
              </a:endParaRPr>
            </a:p>
          </p:txBody>
        </p:sp>
        <p:sp>
          <p:nvSpPr>
            <p:cNvPr id="307242" name="Text Box 42"/>
            <p:cNvSpPr txBox="1">
              <a:spLocks noChangeArrowheads="1"/>
            </p:cNvSpPr>
            <p:nvPr/>
          </p:nvSpPr>
          <p:spPr bwMode="auto">
            <a:xfrm>
              <a:off x="4512" y="3408"/>
              <a:ext cx="28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en-US">
                  <a:cs typeface="B Nazanin" panose="00000400000000000000" pitchFamily="2" charset="-78"/>
                </a:rPr>
                <a:t>×</a:t>
              </a:r>
            </a:p>
          </p:txBody>
        </p:sp>
        <p:sp>
          <p:nvSpPr>
            <p:cNvPr id="307243" name="Rectangle 43"/>
            <p:cNvSpPr>
              <a:spLocks noChangeArrowheads="1"/>
            </p:cNvSpPr>
            <p:nvPr/>
          </p:nvSpPr>
          <p:spPr bwMode="auto">
            <a:xfrm>
              <a:off x="4737" y="3408"/>
              <a:ext cx="879"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sz="2400">
                  <a:cs typeface="B Nazanin" panose="00000400000000000000" pitchFamily="2" charset="-78"/>
                </a:rPr>
                <a:t>نرخ استاندارد</a:t>
              </a:r>
            </a:p>
            <a:p>
              <a:r>
                <a:rPr lang="fa-IR" sz="2400">
                  <a:cs typeface="B Nazanin" panose="00000400000000000000" pitchFamily="2" charset="-78"/>
                </a:rPr>
                <a:t>مواد مستقیم</a:t>
              </a:r>
              <a:endParaRPr lang="en-US" sz="2400">
                <a:cs typeface="B Nazanin" panose="00000400000000000000" pitchFamily="2" charset="-78"/>
              </a:endParaRPr>
            </a:p>
          </p:txBody>
        </p:sp>
        <p:sp>
          <p:nvSpPr>
            <p:cNvPr id="307244" name="Rectangle 44"/>
            <p:cNvSpPr>
              <a:spLocks noChangeArrowheads="1"/>
            </p:cNvSpPr>
            <p:nvPr/>
          </p:nvSpPr>
          <p:spPr bwMode="auto">
            <a:xfrm>
              <a:off x="3408" y="3312"/>
              <a:ext cx="260"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1">
                <a:spcBef>
                  <a:spcPct val="50000"/>
                </a:spcBef>
              </a:pPr>
              <a:r>
                <a:rPr lang="fa-IR" sz="5400">
                  <a:cs typeface="Arial" panose="020B0604020202020204" pitchFamily="34" charset="0"/>
                </a:rPr>
                <a:t>-</a:t>
              </a:r>
              <a:endParaRPr lang="en-US" sz="5400">
                <a:cs typeface="Arial" panose="020B0604020202020204" pitchFamily="34" charset="0"/>
              </a:endParaRPr>
            </a:p>
          </p:txBody>
        </p:sp>
        <p:sp>
          <p:nvSpPr>
            <p:cNvPr id="307245" name="Rectangle 45"/>
            <p:cNvSpPr>
              <a:spLocks noChangeArrowheads="1"/>
            </p:cNvSpPr>
            <p:nvPr/>
          </p:nvSpPr>
          <p:spPr bwMode="auto">
            <a:xfrm>
              <a:off x="1488" y="3436"/>
              <a:ext cx="28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cs typeface="Arial" panose="020B0604020202020204" pitchFamily="34" charset="0"/>
                </a:rPr>
                <a:t>=</a:t>
              </a:r>
              <a:endParaRPr lang="en-US">
                <a:cs typeface="Arial" panose="020B0604020202020204" pitchFamily="34" charset="0"/>
              </a:endParaRPr>
            </a:p>
          </p:txBody>
        </p:sp>
      </p:grpSp>
      <p:grpSp>
        <p:nvGrpSpPr>
          <p:cNvPr id="307247" name="Group 47"/>
          <p:cNvGrpSpPr>
            <a:grpSpLocks/>
          </p:cNvGrpSpPr>
          <p:nvPr/>
        </p:nvGrpSpPr>
        <p:grpSpPr bwMode="auto">
          <a:xfrm>
            <a:off x="609600" y="3886200"/>
            <a:ext cx="7772400" cy="838200"/>
            <a:chOff x="384" y="2448"/>
            <a:chExt cx="4896" cy="528"/>
          </a:xfrm>
        </p:grpSpPr>
        <p:sp>
          <p:nvSpPr>
            <p:cNvPr id="307227" name="Text Box 27"/>
            <p:cNvSpPr txBox="1">
              <a:spLocks noChangeArrowheads="1"/>
            </p:cNvSpPr>
            <p:nvPr/>
          </p:nvSpPr>
          <p:spPr bwMode="auto">
            <a:xfrm>
              <a:off x="2160" y="2534"/>
              <a:ext cx="38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cs typeface="B Nazanin" panose="00000400000000000000" pitchFamily="2" charset="-78"/>
                </a:rPr>
                <a:t>)</a:t>
              </a:r>
              <a:endParaRPr lang="en-US">
                <a:cs typeface="B Nazanin" panose="00000400000000000000" pitchFamily="2" charset="-78"/>
              </a:endParaRPr>
            </a:p>
          </p:txBody>
        </p:sp>
        <p:sp>
          <p:nvSpPr>
            <p:cNvPr id="307228" name="Text Box 28"/>
            <p:cNvSpPr txBox="1">
              <a:spLocks noChangeArrowheads="1"/>
            </p:cNvSpPr>
            <p:nvPr/>
          </p:nvSpPr>
          <p:spPr bwMode="auto">
            <a:xfrm>
              <a:off x="384" y="2458"/>
              <a:ext cx="168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sz="2400">
                  <a:cs typeface="B Nazanin" panose="00000400000000000000" pitchFamily="2" charset="-78"/>
                </a:rPr>
                <a:t>مصرف استاندارد مواد مستقیم برای تولید واقعی</a:t>
              </a:r>
              <a:endParaRPr lang="en-US" sz="2400">
                <a:cs typeface="B Nazanin" panose="00000400000000000000" pitchFamily="2" charset="-78"/>
              </a:endParaRPr>
            </a:p>
          </p:txBody>
        </p:sp>
        <p:sp>
          <p:nvSpPr>
            <p:cNvPr id="307229" name="Text Box 29"/>
            <p:cNvSpPr txBox="1">
              <a:spLocks noChangeArrowheads="1"/>
            </p:cNvSpPr>
            <p:nvPr/>
          </p:nvSpPr>
          <p:spPr bwMode="auto">
            <a:xfrm>
              <a:off x="3984" y="2544"/>
              <a:ext cx="115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spcBef>
                  <a:spcPct val="50000"/>
                </a:spcBef>
              </a:pPr>
              <a:r>
                <a:rPr lang="fa-IR" sz="2400">
                  <a:cs typeface="B Nazanin" panose="00000400000000000000" pitchFamily="2" charset="-78"/>
                </a:rPr>
                <a:t>تولید واقعی</a:t>
              </a:r>
              <a:endParaRPr lang="en-US" sz="2400">
                <a:cs typeface="B Nazanin" panose="00000400000000000000" pitchFamily="2" charset="-78"/>
              </a:endParaRPr>
            </a:p>
          </p:txBody>
        </p:sp>
        <p:sp>
          <p:nvSpPr>
            <p:cNvPr id="307230" name="Text Box 30"/>
            <p:cNvSpPr txBox="1">
              <a:spLocks noChangeArrowheads="1"/>
            </p:cNvSpPr>
            <p:nvPr/>
          </p:nvSpPr>
          <p:spPr bwMode="auto">
            <a:xfrm>
              <a:off x="4896" y="2534"/>
              <a:ext cx="38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a:cs typeface="B Nazanin" panose="00000400000000000000" pitchFamily="2" charset="-78"/>
                </a:rPr>
                <a:t>(</a:t>
              </a:r>
              <a:endParaRPr lang="en-US">
                <a:cs typeface="B Nazanin" panose="00000400000000000000" pitchFamily="2" charset="-78"/>
              </a:endParaRPr>
            </a:p>
          </p:txBody>
        </p:sp>
        <p:sp>
          <p:nvSpPr>
            <p:cNvPr id="307231" name="Text Box 31"/>
            <p:cNvSpPr txBox="1">
              <a:spLocks noChangeArrowheads="1"/>
            </p:cNvSpPr>
            <p:nvPr/>
          </p:nvSpPr>
          <p:spPr bwMode="auto">
            <a:xfrm>
              <a:off x="4032" y="2506"/>
              <a:ext cx="28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en-US">
                  <a:cs typeface="B Nazanin" panose="00000400000000000000" pitchFamily="2" charset="-78"/>
                </a:rPr>
                <a:t>×</a:t>
              </a:r>
            </a:p>
          </p:txBody>
        </p:sp>
        <p:sp>
          <p:nvSpPr>
            <p:cNvPr id="307234" name="Rectangle 34"/>
            <p:cNvSpPr>
              <a:spLocks noChangeArrowheads="1"/>
            </p:cNvSpPr>
            <p:nvPr/>
          </p:nvSpPr>
          <p:spPr bwMode="auto">
            <a:xfrm>
              <a:off x="1972" y="2534"/>
              <a:ext cx="28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cs typeface="Arial" panose="020B0604020202020204" pitchFamily="34" charset="0"/>
                </a:rPr>
                <a:t>=</a:t>
              </a:r>
              <a:endParaRPr lang="en-US">
                <a:cs typeface="Arial" panose="020B0604020202020204" pitchFamily="34" charset="0"/>
              </a:endParaRPr>
            </a:p>
          </p:txBody>
        </p:sp>
        <p:sp>
          <p:nvSpPr>
            <p:cNvPr id="307246" name="Text Box 46"/>
            <p:cNvSpPr txBox="1">
              <a:spLocks noChangeArrowheads="1"/>
            </p:cNvSpPr>
            <p:nvPr/>
          </p:nvSpPr>
          <p:spPr bwMode="auto">
            <a:xfrm>
              <a:off x="2160" y="2448"/>
              <a:ext cx="196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sz="2400">
                  <a:cs typeface="B Nazanin" panose="00000400000000000000" pitchFamily="2" charset="-78"/>
                </a:rPr>
                <a:t>مصرف استاندارد مواد مستقیم برای تولید 1 واحد محصول</a:t>
              </a:r>
              <a:endParaRPr lang="en-US" sz="2400">
                <a:cs typeface="B Nazanin" panose="00000400000000000000" pitchFamily="2" charset="-78"/>
              </a:endParaRPr>
            </a:p>
          </p:txBody>
        </p:sp>
      </p:grpSp>
      <p:grpSp>
        <p:nvGrpSpPr>
          <p:cNvPr id="307258" name="Group 58"/>
          <p:cNvGrpSpPr>
            <a:grpSpLocks/>
          </p:cNvGrpSpPr>
          <p:nvPr/>
        </p:nvGrpSpPr>
        <p:grpSpPr bwMode="auto">
          <a:xfrm>
            <a:off x="685800" y="2514600"/>
            <a:ext cx="8362950" cy="914400"/>
            <a:chOff x="432" y="1584"/>
            <a:chExt cx="5268" cy="576"/>
          </a:xfrm>
        </p:grpSpPr>
        <p:sp>
          <p:nvSpPr>
            <p:cNvPr id="307249" name="Text Box 49"/>
            <p:cNvSpPr txBox="1">
              <a:spLocks noChangeArrowheads="1"/>
            </p:cNvSpPr>
            <p:nvPr/>
          </p:nvSpPr>
          <p:spPr bwMode="auto">
            <a:xfrm>
              <a:off x="432" y="1758"/>
              <a:ext cx="16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sz="2400">
                  <a:cs typeface="B Nazanin" panose="00000400000000000000" pitchFamily="2" charset="-78"/>
                </a:rPr>
                <a:t>انحراف نرخ مواد</a:t>
              </a:r>
              <a:endParaRPr lang="en-US" sz="2400">
                <a:cs typeface="B Nazanin" panose="00000400000000000000" pitchFamily="2" charset="-78"/>
              </a:endParaRPr>
            </a:p>
          </p:txBody>
        </p:sp>
        <p:sp>
          <p:nvSpPr>
            <p:cNvPr id="307250" name="Text Box 50"/>
            <p:cNvSpPr txBox="1">
              <a:spLocks noChangeArrowheads="1"/>
            </p:cNvSpPr>
            <p:nvPr/>
          </p:nvSpPr>
          <p:spPr bwMode="auto">
            <a:xfrm>
              <a:off x="1728" y="1708"/>
              <a:ext cx="38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cs typeface="B Nazanin" panose="00000400000000000000" pitchFamily="2" charset="-78"/>
                </a:rPr>
                <a:t>)</a:t>
              </a:r>
              <a:endParaRPr lang="en-US">
                <a:cs typeface="B Nazanin" panose="00000400000000000000" pitchFamily="2" charset="-78"/>
              </a:endParaRPr>
            </a:p>
          </p:txBody>
        </p:sp>
        <p:sp>
          <p:nvSpPr>
            <p:cNvPr id="307251" name="Text Box 51"/>
            <p:cNvSpPr txBox="1">
              <a:spLocks noChangeArrowheads="1"/>
            </p:cNvSpPr>
            <p:nvPr/>
          </p:nvSpPr>
          <p:spPr bwMode="auto">
            <a:xfrm>
              <a:off x="1824" y="1728"/>
              <a:ext cx="16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sz="2400">
                  <a:cs typeface="B Nazanin" panose="00000400000000000000" pitchFamily="2" charset="-78"/>
                </a:rPr>
                <a:t>نرخ استاندارد مواد مستقیم</a:t>
              </a:r>
              <a:endParaRPr lang="en-US" sz="2400">
                <a:cs typeface="B Nazanin" panose="00000400000000000000" pitchFamily="2" charset="-78"/>
              </a:endParaRPr>
            </a:p>
          </p:txBody>
        </p:sp>
        <p:sp>
          <p:nvSpPr>
            <p:cNvPr id="307252" name="Text Box 52"/>
            <p:cNvSpPr txBox="1">
              <a:spLocks noChangeArrowheads="1"/>
            </p:cNvSpPr>
            <p:nvPr/>
          </p:nvSpPr>
          <p:spPr bwMode="auto">
            <a:xfrm>
              <a:off x="3408" y="1758"/>
              <a:ext cx="115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spcBef>
                  <a:spcPct val="50000"/>
                </a:spcBef>
              </a:pPr>
              <a:r>
                <a:rPr lang="fa-IR" sz="2400">
                  <a:cs typeface="B Nazanin" panose="00000400000000000000" pitchFamily="2" charset="-78"/>
                </a:rPr>
                <a:t>نرخ واقعی</a:t>
              </a:r>
              <a:endParaRPr lang="en-US" sz="2400">
                <a:cs typeface="B Nazanin" panose="00000400000000000000" pitchFamily="2" charset="-78"/>
              </a:endParaRPr>
            </a:p>
          </p:txBody>
        </p:sp>
        <p:sp>
          <p:nvSpPr>
            <p:cNvPr id="307253" name="Text Box 53"/>
            <p:cNvSpPr txBox="1">
              <a:spLocks noChangeArrowheads="1"/>
            </p:cNvSpPr>
            <p:nvPr/>
          </p:nvSpPr>
          <p:spPr bwMode="auto">
            <a:xfrm>
              <a:off x="4368" y="1708"/>
              <a:ext cx="38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a:cs typeface="B Nazanin" panose="00000400000000000000" pitchFamily="2" charset="-78"/>
                </a:rPr>
                <a:t>(</a:t>
              </a:r>
              <a:endParaRPr lang="en-US">
                <a:cs typeface="B Nazanin" panose="00000400000000000000" pitchFamily="2" charset="-78"/>
              </a:endParaRPr>
            </a:p>
          </p:txBody>
        </p:sp>
        <p:sp>
          <p:nvSpPr>
            <p:cNvPr id="307254" name="Text Box 54"/>
            <p:cNvSpPr txBox="1">
              <a:spLocks noChangeArrowheads="1"/>
            </p:cNvSpPr>
            <p:nvPr/>
          </p:nvSpPr>
          <p:spPr bwMode="auto">
            <a:xfrm>
              <a:off x="4608" y="1680"/>
              <a:ext cx="28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en-US">
                  <a:cs typeface="B Nazanin" panose="00000400000000000000" pitchFamily="2" charset="-78"/>
                </a:rPr>
                <a:t>×</a:t>
              </a:r>
            </a:p>
          </p:txBody>
        </p:sp>
        <p:sp>
          <p:nvSpPr>
            <p:cNvPr id="307255" name="Rectangle 55"/>
            <p:cNvSpPr>
              <a:spLocks noChangeArrowheads="1"/>
            </p:cNvSpPr>
            <p:nvPr/>
          </p:nvSpPr>
          <p:spPr bwMode="auto">
            <a:xfrm>
              <a:off x="4833" y="1728"/>
              <a:ext cx="86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sz="2400">
                  <a:cs typeface="B Nazanin" panose="00000400000000000000" pitchFamily="2" charset="-78"/>
                </a:rPr>
                <a:t>مصرف واقعی</a:t>
              </a:r>
              <a:endParaRPr lang="en-US" sz="2400">
                <a:cs typeface="B Nazanin" panose="00000400000000000000" pitchFamily="2" charset="-78"/>
              </a:endParaRPr>
            </a:p>
          </p:txBody>
        </p:sp>
        <p:sp>
          <p:nvSpPr>
            <p:cNvPr id="307256" name="Rectangle 56"/>
            <p:cNvSpPr>
              <a:spLocks noChangeArrowheads="1"/>
            </p:cNvSpPr>
            <p:nvPr/>
          </p:nvSpPr>
          <p:spPr bwMode="auto">
            <a:xfrm>
              <a:off x="3504" y="1584"/>
              <a:ext cx="260"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1">
                <a:spcBef>
                  <a:spcPct val="50000"/>
                </a:spcBef>
              </a:pPr>
              <a:r>
                <a:rPr lang="fa-IR" sz="5400">
                  <a:cs typeface="Arial" panose="020B0604020202020204" pitchFamily="34" charset="0"/>
                </a:rPr>
                <a:t>-</a:t>
              </a:r>
              <a:endParaRPr lang="en-US" sz="5400">
                <a:cs typeface="Arial" panose="020B0604020202020204" pitchFamily="34" charset="0"/>
              </a:endParaRPr>
            </a:p>
          </p:txBody>
        </p:sp>
        <p:sp>
          <p:nvSpPr>
            <p:cNvPr id="307257" name="Rectangle 57"/>
            <p:cNvSpPr>
              <a:spLocks noChangeArrowheads="1"/>
            </p:cNvSpPr>
            <p:nvPr/>
          </p:nvSpPr>
          <p:spPr bwMode="auto">
            <a:xfrm>
              <a:off x="1584" y="1708"/>
              <a:ext cx="28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cs typeface="Arial" panose="020B0604020202020204" pitchFamily="34" charset="0"/>
                </a:rPr>
                <a:t>=</a:t>
              </a:r>
              <a:endParaRPr lang="en-US">
                <a:cs typeface="Arial" panose="020B0604020202020204" pitchFamily="34" charset="0"/>
              </a:endParaRPr>
            </a:p>
          </p:txBody>
        </p:sp>
      </p:grpSp>
      <p:sp>
        <p:nvSpPr>
          <p:cNvPr id="307259" name="Line 59"/>
          <p:cNvSpPr>
            <a:spLocks noChangeShapeType="1"/>
          </p:cNvSpPr>
          <p:nvPr/>
        </p:nvSpPr>
        <p:spPr bwMode="auto">
          <a:xfrm>
            <a:off x="2362200" y="4800600"/>
            <a:ext cx="990600" cy="4572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307258"/>
                                        </p:tgtEl>
                                        <p:attrNameLst>
                                          <p:attrName>style.visibility</p:attrName>
                                        </p:attrNameLst>
                                      </p:cBhvr>
                                      <p:to>
                                        <p:strVal val="visible"/>
                                      </p:to>
                                    </p:set>
                                    <p:animEffect transition="in" filter="blinds(horizontal)">
                                      <p:cBhvr>
                                        <p:cTn id="7" dur="500"/>
                                        <p:tgtEl>
                                          <p:spTgt spid="3072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07247"/>
                                        </p:tgtEl>
                                        <p:attrNameLst>
                                          <p:attrName>style.visibility</p:attrName>
                                        </p:attrNameLst>
                                      </p:cBhvr>
                                      <p:to>
                                        <p:strVal val="visible"/>
                                      </p:to>
                                    </p:set>
                                    <p:animEffect transition="in" filter="blinds(horizontal)">
                                      <p:cBhvr>
                                        <p:cTn id="12" dur="500"/>
                                        <p:tgtEl>
                                          <p:spTgt spid="30724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07236"/>
                                        </p:tgtEl>
                                        <p:attrNameLst>
                                          <p:attrName>style.visibility</p:attrName>
                                        </p:attrNameLst>
                                      </p:cBhvr>
                                      <p:to>
                                        <p:strVal val="visible"/>
                                      </p:to>
                                    </p:set>
                                    <p:animEffect transition="in" filter="dissolve">
                                      <p:cBhvr>
                                        <p:cTn id="17" dur="500"/>
                                        <p:tgtEl>
                                          <p:spTgt spid="307236"/>
                                        </p:tgtEl>
                                      </p:cBhvr>
                                    </p:animEffect>
                                  </p:childTnLst>
                                </p:cTn>
                              </p:par>
                            </p:childTnLst>
                          </p:cTn>
                        </p:par>
                        <p:par>
                          <p:cTn id="18" fill="hold" nodeType="afterGroup">
                            <p:stCondLst>
                              <p:cond delay="500"/>
                            </p:stCondLst>
                            <p:childTnLst>
                              <p:par>
                                <p:cTn id="19" presetID="9" presetClass="entr" presetSubtype="0" fill="hold" grpId="0" nodeType="afterEffect">
                                  <p:stCondLst>
                                    <p:cond delay="0"/>
                                  </p:stCondLst>
                                  <p:childTnLst>
                                    <p:set>
                                      <p:cBhvr>
                                        <p:cTn id="20" dur="1" fill="hold">
                                          <p:stCondLst>
                                            <p:cond delay="0"/>
                                          </p:stCondLst>
                                        </p:cTn>
                                        <p:tgtEl>
                                          <p:spTgt spid="307259"/>
                                        </p:tgtEl>
                                        <p:attrNameLst>
                                          <p:attrName>style.visibility</p:attrName>
                                        </p:attrNameLst>
                                      </p:cBhvr>
                                      <p:to>
                                        <p:strVal val="visible"/>
                                      </p:to>
                                    </p:set>
                                    <p:animEffect transition="in" filter="dissolve">
                                      <p:cBhvr>
                                        <p:cTn id="21" dur="500"/>
                                        <p:tgtEl>
                                          <p:spTgt spid="307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9"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526DF89A-E5E5-4D03-8506-9D35D9D0BFF4}" type="slidenum">
              <a:rPr lang="ar-SA"/>
              <a:pPr/>
              <a:t>15</a:t>
            </a:fld>
            <a:endParaRPr lang="en-US"/>
          </a:p>
        </p:txBody>
      </p:sp>
      <p:sp>
        <p:nvSpPr>
          <p:cNvPr id="112642" name="Rectangle 2"/>
          <p:cNvSpPr>
            <a:spLocks noGrp="1" noChangeArrowheads="1"/>
          </p:cNvSpPr>
          <p:nvPr>
            <p:ph type="title"/>
          </p:nvPr>
        </p:nvSpPr>
        <p:spPr/>
        <p:txBody>
          <a:bodyPr/>
          <a:lstStyle/>
          <a:p>
            <a:r>
              <a:rPr lang="fa-IR" b="0"/>
              <a:t>سیستم متمرکز- روش بهای تمام شده</a:t>
            </a:r>
            <a:endParaRPr lang="en-US" b="0"/>
          </a:p>
        </p:txBody>
      </p:sp>
      <p:pic>
        <p:nvPicPr>
          <p:cNvPr id="112645" name="Picture 5" descr="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147888"/>
            <a:ext cx="7367588" cy="211931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2646" name="Picture 6" descr="Pictur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357688"/>
            <a:ext cx="7367588" cy="211931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112645"/>
                                        </p:tgtEl>
                                        <p:attrNameLst>
                                          <p:attrName>style.visibility</p:attrName>
                                        </p:attrNameLst>
                                      </p:cBhvr>
                                      <p:to>
                                        <p:strVal val="visible"/>
                                      </p:to>
                                    </p:set>
                                    <p:animEffect transition="in" filter="diamond(in)">
                                      <p:cBhvr>
                                        <p:cTn id="7" dur="2000"/>
                                        <p:tgtEl>
                                          <p:spTgt spid="1126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12646"/>
                                        </p:tgtEl>
                                        <p:attrNameLst>
                                          <p:attrName>style.visibility</p:attrName>
                                        </p:attrNameLst>
                                      </p:cBhvr>
                                      <p:to>
                                        <p:strVal val="visible"/>
                                      </p:to>
                                    </p:set>
                                    <p:anim calcmode="lin" valueType="num">
                                      <p:cBhvr additive="base">
                                        <p:cTn id="12" dur="500" fill="hold"/>
                                        <p:tgtEl>
                                          <p:spTgt spid="112646"/>
                                        </p:tgtEl>
                                        <p:attrNameLst>
                                          <p:attrName>ppt_x</p:attrName>
                                        </p:attrNameLst>
                                      </p:cBhvr>
                                      <p:tavLst>
                                        <p:tav tm="0">
                                          <p:val>
                                            <p:strVal val="#ppt_x"/>
                                          </p:val>
                                        </p:tav>
                                        <p:tav tm="100000">
                                          <p:val>
                                            <p:strVal val="#ppt_x"/>
                                          </p:val>
                                        </p:tav>
                                      </p:tavLst>
                                    </p:anim>
                                    <p:anim calcmode="lin" valueType="num">
                                      <p:cBhvr additive="base">
                                        <p:cTn id="13" dur="500" fill="hold"/>
                                        <p:tgtEl>
                                          <p:spTgt spid="1126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ECD25DCA-F4D6-4215-B205-C2D74B8FD254}" type="slidenum">
              <a:rPr lang="ar-SA"/>
              <a:pPr/>
              <a:t>150</a:t>
            </a:fld>
            <a:endParaRPr lang="en-US"/>
          </a:p>
        </p:txBody>
      </p:sp>
      <p:sp>
        <p:nvSpPr>
          <p:cNvPr id="311298" name="Rectangle 2"/>
          <p:cNvSpPr>
            <a:spLocks noGrp="1" noChangeArrowheads="1"/>
          </p:cNvSpPr>
          <p:nvPr>
            <p:ph type="title"/>
          </p:nvPr>
        </p:nvSpPr>
        <p:spPr>
          <a:ln/>
        </p:spPr>
        <p:txBody>
          <a:bodyPr/>
          <a:lstStyle/>
          <a:p>
            <a:r>
              <a:rPr lang="fa-IR" sz="2800">
                <a:solidFill>
                  <a:schemeClr val="tx1"/>
                </a:solidFill>
              </a:rPr>
              <a:t>انحرافات دستمزد</a:t>
            </a:r>
            <a:endParaRPr lang="en-US" sz="2800">
              <a:solidFill>
                <a:schemeClr val="tx1"/>
              </a:solidFill>
            </a:endParaRPr>
          </a:p>
        </p:txBody>
      </p:sp>
      <p:pic>
        <p:nvPicPr>
          <p:cNvPr id="311355" name="Picture 59" descr="Pictur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590800"/>
            <a:ext cx="7939088" cy="3459163"/>
          </a:xfrm>
          <a:prstGeom prst="rect">
            <a:avLst/>
          </a:prstGeom>
          <a:noFill/>
          <a:extLst>
            <a:ext uri="{909E8E84-426E-40DD-AFC4-6F175D3DCCD1}">
              <a14:hiddenFill xmlns:a14="http://schemas.microsoft.com/office/drawing/2010/main">
                <a:solidFill>
                  <a:srgbClr val="FFFFFF"/>
                </a:solidFill>
              </a14:hiddenFill>
            </a:ext>
          </a:extLst>
        </p:spPr>
      </p:pic>
      <p:sp>
        <p:nvSpPr>
          <p:cNvPr id="311356" name="Oval 60"/>
          <p:cNvSpPr>
            <a:spLocks noChangeArrowheads="1"/>
          </p:cNvSpPr>
          <p:nvPr/>
        </p:nvSpPr>
        <p:spPr bwMode="auto">
          <a:xfrm>
            <a:off x="1905000" y="4876800"/>
            <a:ext cx="1143000" cy="990600"/>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311357" name="Oval 61"/>
          <p:cNvSpPr>
            <a:spLocks noChangeArrowheads="1"/>
          </p:cNvSpPr>
          <p:nvPr/>
        </p:nvSpPr>
        <p:spPr bwMode="auto">
          <a:xfrm>
            <a:off x="4800600" y="4876800"/>
            <a:ext cx="1143000" cy="990600"/>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311358" name="Oval 62"/>
          <p:cNvSpPr>
            <a:spLocks noChangeArrowheads="1"/>
          </p:cNvSpPr>
          <p:nvPr/>
        </p:nvSpPr>
        <p:spPr bwMode="auto">
          <a:xfrm>
            <a:off x="3581400" y="4876800"/>
            <a:ext cx="1143000" cy="990600"/>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311359" name="Oval 63"/>
          <p:cNvSpPr>
            <a:spLocks noChangeArrowheads="1"/>
          </p:cNvSpPr>
          <p:nvPr/>
        </p:nvSpPr>
        <p:spPr bwMode="auto">
          <a:xfrm>
            <a:off x="6172200" y="4876800"/>
            <a:ext cx="1143000" cy="990600"/>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311355"/>
                                        </p:tgtEl>
                                        <p:attrNameLst>
                                          <p:attrName>style.visibility</p:attrName>
                                        </p:attrNameLst>
                                      </p:cBhvr>
                                      <p:to>
                                        <p:strVal val="visible"/>
                                      </p:to>
                                    </p:set>
                                    <p:animEffect transition="in" filter="blinds(horizontal)">
                                      <p:cBhvr>
                                        <p:cTn id="7" dur="500"/>
                                        <p:tgtEl>
                                          <p:spTgt spid="3113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1356"/>
                                        </p:tgtEl>
                                        <p:attrNameLst>
                                          <p:attrName>style.visibility</p:attrName>
                                        </p:attrNameLst>
                                      </p:cBhvr>
                                      <p:to>
                                        <p:strVal val="visible"/>
                                      </p:to>
                                    </p:set>
                                    <p:animEffect transition="in" filter="dissolve">
                                      <p:cBhvr>
                                        <p:cTn id="12" dur="500"/>
                                        <p:tgtEl>
                                          <p:spTgt spid="311356"/>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11357"/>
                                        </p:tgtEl>
                                        <p:attrNameLst>
                                          <p:attrName>style.visibility</p:attrName>
                                        </p:attrNameLst>
                                      </p:cBhvr>
                                      <p:to>
                                        <p:strVal val="visible"/>
                                      </p:to>
                                    </p:set>
                                    <p:animEffect transition="in" filter="dissolve">
                                      <p:cBhvr>
                                        <p:cTn id="15" dur="500"/>
                                        <p:tgtEl>
                                          <p:spTgt spid="31135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xit" presetSubtype="16" fill="hold" grpId="1" nodeType="clickEffect">
                                  <p:stCondLst>
                                    <p:cond delay="0"/>
                                  </p:stCondLst>
                                  <p:childTnLst>
                                    <p:animEffect transition="out" filter="diamond(in)">
                                      <p:cBhvr>
                                        <p:cTn id="19" dur="2000"/>
                                        <p:tgtEl>
                                          <p:spTgt spid="311356"/>
                                        </p:tgtEl>
                                      </p:cBhvr>
                                    </p:animEffect>
                                    <p:set>
                                      <p:cBhvr>
                                        <p:cTn id="20" dur="1" fill="hold">
                                          <p:stCondLst>
                                            <p:cond delay="1999"/>
                                          </p:stCondLst>
                                        </p:cTn>
                                        <p:tgtEl>
                                          <p:spTgt spid="311356"/>
                                        </p:tgtEl>
                                        <p:attrNameLst>
                                          <p:attrName>style.visibility</p:attrName>
                                        </p:attrNameLst>
                                      </p:cBhvr>
                                      <p:to>
                                        <p:strVal val="hidden"/>
                                      </p:to>
                                    </p:set>
                                  </p:childTnLst>
                                </p:cTn>
                              </p:par>
                              <p:par>
                                <p:cTn id="21" presetID="8" presetClass="exit" presetSubtype="16" fill="hold" grpId="1" nodeType="withEffect">
                                  <p:stCondLst>
                                    <p:cond delay="0"/>
                                  </p:stCondLst>
                                  <p:childTnLst>
                                    <p:animEffect transition="out" filter="diamond(in)">
                                      <p:cBhvr>
                                        <p:cTn id="22" dur="2000"/>
                                        <p:tgtEl>
                                          <p:spTgt spid="311357"/>
                                        </p:tgtEl>
                                      </p:cBhvr>
                                    </p:animEffect>
                                    <p:set>
                                      <p:cBhvr>
                                        <p:cTn id="23" dur="1" fill="hold">
                                          <p:stCondLst>
                                            <p:cond delay="1999"/>
                                          </p:stCondLst>
                                        </p:cTn>
                                        <p:tgtEl>
                                          <p:spTgt spid="311357"/>
                                        </p:tgtEl>
                                        <p:attrNameLst>
                                          <p:attrName>style.visibility</p:attrName>
                                        </p:attrNameLst>
                                      </p:cBhvr>
                                      <p:to>
                                        <p:strVal val="hidden"/>
                                      </p:to>
                                    </p:set>
                                  </p:childTnLst>
                                </p:cTn>
                              </p:par>
                            </p:childTnLst>
                          </p:cTn>
                        </p:par>
                        <p:par>
                          <p:cTn id="24" fill="hold" nodeType="afterGroup">
                            <p:stCondLst>
                              <p:cond delay="2000"/>
                            </p:stCondLst>
                            <p:childTnLst>
                              <p:par>
                                <p:cTn id="25" presetID="9" presetClass="entr" presetSubtype="0" fill="hold" grpId="0" nodeType="afterEffect">
                                  <p:stCondLst>
                                    <p:cond delay="0"/>
                                  </p:stCondLst>
                                  <p:childTnLst>
                                    <p:set>
                                      <p:cBhvr>
                                        <p:cTn id="26" dur="1" fill="hold">
                                          <p:stCondLst>
                                            <p:cond delay="0"/>
                                          </p:stCondLst>
                                        </p:cTn>
                                        <p:tgtEl>
                                          <p:spTgt spid="311358"/>
                                        </p:tgtEl>
                                        <p:attrNameLst>
                                          <p:attrName>style.visibility</p:attrName>
                                        </p:attrNameLst>
                                      </p:cBhvr>
                                      <p:to>
                                        <p:strVal val="visible"/>
                                      </p:to>
                                    </p:set>
                                    <p:animEffect transition="in" filter="dissolve">
                                      <p:cBhvr>
                                        <p:cTn id="27" dur="500"/>
                                        <p:tgtEl>
                                          <p:spTgt spid="311358"/>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311359"/>
                                        </p:tgtEl>
                                        <p:attrNameLst>
                                          <p:attrName>style.visibility</p:attrName>
                                        </p:attrNameLst>
                                      </p:cBhvr>
                                      <p:to>
                                        <p:strVal val="visible"/>
                                      </p:to>
                                    </p:set>
                                    <p:animEffect transition="in" filter="dissolve">
                                      <p:cBhvr>
                                        <p:cTn id="30" dur="500"/>
                                        <p:tgtEl>
                                          <p:spTgt spid="311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356" grpId="0" animBg="1"/>
      <p:bldP spid="311356" grpId="1" animBg="1"/>
      <p:bldP spid="311357" grpId="0" animBg="1"/>
      <p:bldP spid="311357" grpId="1" animBg="1"/>
      <p:bldP spid="311358" grpId="0" animBg="1"/>
      <p:bldP spid="311359" grpId="0" animBg="1"/>
    </p:bldLst>
  </p:timing>
</p:sld>
</file>

<file path=ppt/slides/slide1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Slide Number Placeholder 5"/>
          <p:cNvSpPr>
            <a:spLocks noGrp="1"/>
          </p:cNvSpPr>
          <p:nvPr>
            <p:ph type="sldNum" sz="quarter" idx="12"/>
          </p:nvPr>
        </p:nvSpPr>
        <p:spPr/>
        <p:txBody>
          <a:bodyPr/>
          <a:lstStyle/>
          <a:p>
            <a:fld id="{4EEB1B09-E37A-48C6-98F4-316763746FE2}" type="slidenum">
              <a:rPr lang="ar-SA"/>
              <a:pPr/>
              <a:t>151</a:t>
            </a:fld>
            <a:endParaRPr lang="en-US"/>
          </a:p>
        </p:txBody>
      </p:sp>
      <p:sp>
        <p:nvSpPr>
          <p:cNvPr id="309250" name="Rectangle 2"/>
          <p:cNvSpPr>
            <a:spLocks noGrp="1" noChangeArrowheads="1"/>
          </p:cNvSpPr>
          <p:nvPr>
            <p:ph type="title"/>
          </p:nvPr>
        </p:nvSpPr>
        <p:spPr>
          <a:ln/>
        </p:spPr>
        <p:txBody>
          <a:bodyPr/>
          <a:lstStyle/>
          <a:p>
            <a:r>
              <a:rPr lang="fa-IR" sz="2800">
                <a:solidFill>
                  <a:schemeClr val="tx1"/>
                </a:solidFill>
              </a:rPr>
              <a:t>انحرافات</a:t>
            </a:r>
            <a:r>
              <a:rPr lang="fa-IR" sz="2800">
                <a:solidFill>
                  <a:schemeClr val="bg1"/>
                </a:solidFill>
              </a:rPr>
              <a:t> </a:t>
            </a:r>
            <a:r>
              <a:rPr lang="fa-IR" sz="2800">
                <a:solidFill>
                  <a:schemeClr val="tx1"/>
                </a:solidFill>
              </a:rPr>
              <a:t>دستمزد</a:t>
            </a:r>
            <a:endParaRPr lang="en-US" sz="2800">
              <a:solidFill>
                <a:schemeClr val="tx1"/>
              </a:solidFill>
            </a:endParaRPr>
          </a:p>
        </p:txBody>
      </p:sp>
      <p:grpSp>
        <p:nvGrpSpPr>
          <p:cNvPr id="309280" name="Group 32"/>
          <p:cNvGrpSpPr>
            <a:grpSpLocks/>
          </p:cNvGrpSpPr>
          <p:nvPr/>
        </p:nvGrpSpPr>
        <p:grpSpPr bwMode="auto">
          <a:xfrm>
            <a:off x="685800" y="2514600"/>
            <a:ext cx="8320088" cy="914400"/>
            <a:chOff x="432" y="1584"/>
            <a:chExt cx="5241" cy="576"/>
          </a:xfrm>
        </p:grpSpPr>
        <p:sp>
          <p:nvSpPr>
            <p:cNvPr id="309270" name="Text Box 22"/>
            <p:cNvSpPr txBox="1">
              <a:spLocks noChangeArrowheads="1"/>
            </p:cNvSpPr>
            <p:nvPr/>
          </p:nvSpPr>
          <p:spPr bwMode="auto">
            <a:xfrm>
              <a:off x="432" y="1758"/>
              <a:ext cx="16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sz="2400">
                  <a:cs typeface="B Nazanin" panose="00000400000000000000" pitchFamily="2" charset="-78"/>
                </a:rPr>
                <a:t>انحراف نرخ دستمزد</a:t>
              </a:r>
              <a:endParaRPr lang="en-US" sz="2400">
                <a:cs typeface="B Nazanin" panose="00000400000000000000" pitchFamily="2" charset="-78"/>
              </a:endParaRPr>
            </a:p>
          </p:txBody>
        </p:sp>
        <p:sp>
          <p:nvSpPr>
            <p:cNvPr id="309271" name="Text Box 23"/>
            <p:cNvSpPr txBox="1">
              <a:spLocks noChangeArrowheads="1"/>
            </p:cNvSpPr>
            <p:nvPr/>
          </p:nvSpPr>
          <p:spPr bwMode="auto">
            <a:xfrm>
              <a:off x="1872" y="1708"/>
              <a:ext cx="38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cs typeface="B Nazanin" panose="00000400000000000000" pitchFamily="2" charset="-78"/>
                </a:rPr>
                <a:t>)</a:t>
              </a:r>
              <a:endParaRPr lang="en-US">
                <a:cs typeface="B Nazanin" panose="00000400000000000000" pitchFamily="2" charset="-78"/>
              </a:endParaRPr>
            </a:p>
          </p:txBody>
        </p:sp>
        <p:sp>
          <p:nvSpPr>
            <p:cNvPr id="309272" name="Text Box 24"/>
            <p:cNvSpPr txBox="1">
              <a:spLocks noChangeArrowheads="1"/>
            </p:cNvSpPr>
            <p:nvPr/>
          </p:nvSpPr>
          <p:spPr bwMode="auto">
            <a:xfrm>
              <a:off x="1824" y="1728"/>
              <a:ext cx="16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sz="2400">
                  <a:cs typeface="B Nazanin" panose="00000400000000000000" pitchFamily="2" charset="-78"/>
                </a:rPr>
                <a:t>نرخ استاندارد دستمزد</a:t>
              </a:r>
              <a:endParaRPr lang="en-US" sz="2400">
                <a:cs typeface="B Nazanin" panose="00000400000000000000" pitchFamily="2" charset="-78"/>
              </a:endParaRPr>
            </a:p>
          </p:txBody>
        </p:sp>
        <p:sp>
          <p:nvSpPr>
            <p:cNvPr id="309273" name="Text Box 25"/>
            <p:cNvSpPr txBox="1">
              <a:spLocks noChangeArrowheads="1"/>
            </p:cNvSpPr>
            <p:nvPr/>
          </p:nvSpPr>
          <p:spPr bwMode="auto">
            <a:xfrm>
              <a:off x="3360" y="1758"/>
              <a:ext cx="12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spcBef>
                  <a:spcPct val="50000"/>
                </a:spcBef>
              </a:pPr>
              <a:r>
                <a:rPr lang="fa-IR" sz="2400">
                  <a:cs typeface="B Nazanin" panose="00000400000000000000" pitchFamily="2" charset="-78"/>
                </a:rPr>
                <a:t>نرخ واقعی دستمزد </a:t>
              </a:r>
              <a:endParaRPr lang="en-US" sz="2400">
                <a:cs typeface="B Nazanin" panose="00000400000000000000" pitchFamily="2" charset="-78"/>
              </a:endParaRPr>
            </a:p>
          </p:txBody>
        </p:sp>
        <p:sp>
          <p:nvSpPr>
            <p:cNvPr id="309274" name="Text Box 26"/>
            <p:cNvSpPr txBox="1">
              <a:spLocks noChangeArrowheads="1"/>
            </p:cNvSpPr>
            <p:nvPr/>
          </p:nvSpPr>
          <p:spPr bwMode="auto">
            <a:xfrm>
              <a:off x="4368" y="1708"/>
              <a:ext cx="38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a:cs typeface="B Nazanin" panose="00000400000000000000" pitchFamily="2" charset="-78"/>
                </a:rPr>
                <a:t>(</a:t>
              </a:r>
              <a:endParaRPr lang="en-US">
                <a:cs typeface="B Nazanin" panose="00000400000000000000" pitchFamily="2" charset="-78"/>
              </a:endParaRPr>
            </a:p>
          </p:txBody>
        </p:sp>
        <p:sp>
          <p:nvSpPr>
            <p:cNvPr id="309275" name="Text Box 27"/>
            <p:cNvSpPr txBox="1">
              <a:spLocks noChangeArrowheads="1"/>
            </p:cNvSpPr>
            <p:nvPr/>
          </p:nvSpPr>
          <p:spPr bwMode="auto">
            <a:xfrm>
              <a:off x="4608" y="1680"/>
              <a:ext cx="28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en-US">
                  <a:cs typeface="B Nazanin" panose="00000400000000000000" pitchFamily="2" charset="-78"/>
                </a:rPr>
                <a:t>×</a:t>
              </a:r>
            </a:p>
          </p:txBody>
        </p:sp>
        <p:sp>
          <p:nvSpPr>
            <p:cNvPr id="309276" name="Rectangle 28"/>
            <p:cNvSpPr>
              <a:spLocks noChangeArrowheads="1"/>
            </p:cNvSpPr>
            <p:nvPr/>
          </p:nvSpPr>
          <p:spPr bwMode="auto">
            <a:xfrm>
              <a:off x="4833" y="1728"/>
              <a:ext cx="8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sz="2400">
                  <a:cs typeface="B Nazanin" panose="00000400000000000000" pitchFamily="2" charset="-78"/>
                </a:rPr>
                <a:t>ساعت واقعی</a:t>
              </a:r>
              <a:endParaRPr lang="en-US" sz="2400">
                <a:cs typeface="B Nazanin" panose="00000400000000000000" pitchFamily="2" charset="-78"/>
              </a:endParaRPr>
            </a:p>
          </p:txBody>
        </p:sp>
        <p:sp>
          <p:nvSpPr>
            <p:cNvPr id="309277" name="Rectangle 29"/>
            <p:cNvSpPr>
              <a:spLocks noChangeArrowheads="1"/>
            </p:cNvSpPr>
            <p:nvPr/>
          </p:nvSpPr>
          <p:spPr bwMode="auto">
            <a:xfrm>
              <a:off x="3312" y="1584"/>
              <a:ext cx="260"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1">
                <a:spcBef>
                  <a:spcPct val="50000"/>
                </a:spcBef>
              </a:pPr>
              <a:r>
                <a:rPr lang="fa-IR" sz="5400">
                  <a:cs typeface="Arial" panose="020B0604020202020204" pitchFamily="34" charset="0"/>
                </a:rPr>
                <a:t>-</a:t>
              </a:r>
              <a:endParaRPr lang="en-US" sz="5400">
                <a:cs typeface="Arial" panose="020B0604020202020204" pitchFamily="34" charset="0"/>
              </a:endParaRPr>
            </a:p>
          </p:txBody>
        </p:sp>
        <p:sp>
          <p:nvSpPr>
            <p:cNvPr id="309278" name="Rectangle 30"/>
            <p:cNvSpPr>
              <a:spLocks noChangeArrowheads="1"/>
            </p:cNvSpPr>
            <p:nvPr/>
          </p:nvSpPr>
          <p:spPr bwMode="auto">
            <a:xfrm>
              <a:off x="1680" y="1708"/>
              <a:ext cx="28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cs typeface="Arial" panose="020B0604020202020204" pitchFamily="34" charset="0"/>
                </a:rPr>
                <a:t>=</a:t>
              </a:r>
              <a:endParaRPr lang="en-US">
                <a:cs typeface="Arial" panose="020B0604020202020204" pitchFamily="34" charset="0"/>
              </a:endParaRPr>
            </a:p>
          </p:txBody>
        </p:sp>
      </p:grpSp>
      <p:sp>
        <p:nvSpPr>
          <p:cNvPr id="309279" name="Line 31"/>
          <p:cNvSpPr>
            <a:spLocks noChangeShapeType="1"/>
          </p:cNvSpPr>
          <p:nvPr/>
        </p:nvSpPr>
        <p:spPr bwMode="auto">
          <a:xfrm>
            <a:off x="2362200" y="4800600"/>
            <a:ext cx="990600" cy="4572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grpSp>
        <p:nvGrpSpPr>
          <p:cNvPr id="309281" name="Group 33"/>
          <p:cNvGrpSpPr>
            <a:grpSpLocks/>
          </p:cNvGrpSpPr>
          <p:nvPr/>
        </p:nvGrpSpPr>
        <p:grpSpPr bwMode="auto">
          <a:xfrm>
            <a:off x="536575" y="5181600"/>
            <a:ext cx="8836025" cy="974725"/>
            <a:chOff x="384" y="3226"/>
            <a:chExt cx="5566" cy="614"/>
          </a:xfrm>
        </p:grpSpPr>
        <p:sp>
          <p:nvSpPr>
            <p:cNvPr id="309282" name="Text Box 34"/>
            <p:cNvSpPr txBox="1">
              <a:spLocks noChangeArrowheads="1"/>
            </p:cNvSpPr>
            <p:nvPr/>
          </p:nvSpPr>
          <p:spPr bwMode="auto">
            <a:xfrm>
              <a:off x="384" y="3400"/>
              <a:ext cx="16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sz="2400">
                  <a:cs typeface="B Nazanin" panose="00000400000000000000" pitchFamily="2" charset="-78"/>
                </a:rPr>
                <a:t>انحراف کارایی دستمزد </a:t>
              </a:r>
              <a:endParaRPr lang="en-US" sz="2400">
                <a:cs typeface="B Nazanin" panose="00000400000000000000" pitchFamily="2" charset="-78"/>
              </a:endParaRPr>
            </a:p>
          </p:txBody>
        </p:sp>
        <p:sp>
          <p:nvSpPr>
            <p:cNvPr id="309283" name="Text Box 35"/>
            <p:cNvSpPr txBox="1">
              <a:spLocks noChangeArrowheads="1"/>
            </p:cNvSpPr>
            <p:nvPr/>
          </p:nvSpPr>
          <p:spPr bwMode="auto">
            <a:xfrm>
              <a:off x="1920" y="3350"/>
              <a:ext cx="38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cs typeface="B Nazanin" panose="00000400000000000000" pitchFamily="2" charset="-78"/>
                </a:rPr>
                <a:t>)</a:t>
              </a:r>
              <a:endParaRPr lang="en-US">
                <a:cs typeface="B Nazanin" panose="00000400000000000000" pitchFamily="2" charset="-78"/>
              </a:endParaRPr>
            </a:p>
          </p:txBody>
        </p:sp>
        <p:sp>
          <p:nvSpPr>
            <p:cNvPr id="309284" name="Text Box 36"/>
            <p:cNvSpPr txBox="1">
              <a:spLocks noChangeArrowheads="1"/>
            </p:cNvSpPr>
            <p:nvPr/>
          </p:nvSpPr>
          <p:spPr bwMode="auto">
            <a:xfrm>
              <a:off x="1968" y="3274"/>
              <a:ext cx="168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sz="2400">
                  <a:cs typeface="B Nazanin" panose="00000400000000000000" pitchFamily="2" charset="-78"/>
                </a:rPr>
                <a:t>ساعت استاندارد دستمزد مستقیم برای تولید واقعی</a:t>
              </a:r>
              <a:endParaRPr lang="en-US" sz="2400">
                <a:cs typeface="B Nazanin" panose="00000400000000000000" pitchFamily="2" charset="-78"/>
              </a:endParaRPr>
            </a:p>
          </p:txBody>
        </p:sp>
        <p:sp>
          <p:nvSpPr>
            <p:cNvPr id="309285" name="Text Box 37"/>
            <p:cNvSpPr txBox="1">
              <a:spLocks noChangeArrowheads="1"/>
            </p:cNvSpPr>
            <p:nvPr/>
          </p:nvSpPr>
          <p:spPr bwMode="auto">
            <a:xfrm>
              <a:off x="3456" y="3400"/>
              <a:ext cx="115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spcBef>
                  <a:spcPct val="50000"/>
                </a:spcBef>
              </a:pPr>
              <a:r>
                <a:rPr lang="fa-IR" sz="2400">
                  <a:cs typeface="B Nazanin" panose="00000400000000000000" pitchFamily="2" charset="-78"/>
                </a:rPr>
                <a:t>ساعت واقعی</a:t>
              </a:r>
              <a:endParaRPr lang="en-US" sz="2400">
                <a:cs typeface="B Nazanin" panose="00000400000000000000" pitchFamily="2" charset="-78"/>
              </a:endParaRPr>
            </a:p>
          </p:txBody>
        </p:sp>
        <p:sp>
          <p:nvSpPr>
            <p:cNvPr id="309286" name="Text Box 38"/>
            <p:cNvSpPr txBox="1">
              <a:spLocks noChangeArrowheads="1"/>
            </p:cNvSpPr>
            <p:nvPr/>
          </p:nvSpPr>
          <p:spPr bwMode="auto">
            <a:xfrm>
              <a:off x="4320" y="3350"/>
              <a:ext cx="38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a:cs typeface="B Nazanin" panose="00000400000000000000" pitchFamily="2" charset="-78"/>
                </a:rPr>
                <a:t>(</a:t>
              </a:r>
              <a:endParaRPr lang="en-US">
                <a:cs typeface="B Nazanin" panose="00000400000000000000" pitchFamily="2" charset="-78"/>
              </a:endParaRPr>
            </a:p>
          </p:txBody>
        </p:sp>
        <p:sp>
          <p:nvSpPr>
            <p:cNvPr id="309287" name="Text Box 39"/>
            <p:cNvSpPr txBox="1">
              <a:spLocks noChangeArrowheads="1"/>
            </p:cNvSpPr>
            <p:nvPr/>
          </p:nvSpPr>
          <p:spPr bwMode="auto">
            <a:xfrm>
              <a:off x="4560" y="3322"/>
              <a:ext cx="28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en-US">
                  <a:cs typeface="B Nazanin" panose="00000400000000000000" pitchFamily="2" charset="-78"/>
                </a:rPr>
                <a:t>×</a:t>
              </a:r>
            </a:p>
          </p:txBody>
        </p:sp>
        <p:sp>
          <p:nvSpPr>
            <p:cNvPr id="309288" name="Rectangle 40"/>
            <p:cNvSpPr>
              <a:spLocks noChangeArrowheads="1"/>
            </p:cNvSpPr>
            <p:nvPr/>
          </p:nvSpPr>
          <p:spPr bwMode="auto">
            <a:xfrm>
              <a:off x="4779" y="3322"/>
              <a:ext cx="1171"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sz="2400">
                  <a:cs typeface="B Nazanin" panose="00000400000000000000" pitchFamily="2" charset="-78"/>
                </a:rPr>
                <a:t>نرخ استاندارد</a:t>
              </a:r>
            </a:p>
            <a:p>
              <a:r>
                <a:rPr lang="fa-IR" sz="2400">
                  <a:cs typeface="B Nazanin" panose="00000400000000000000" pitchFamily="2" charset="-78"/>
                </a:rPr>
                <a:t>  دستمزد مستقیم</a:t>
              </a:r>
              <a:endParaRPr lang="en-US" sz="2400">
                <a:cs typeface="B Nazanin" panose="00000400000000000000" pitchFamily="2" charset="-78"/>
              </a:endParaRPr>
            </a:p>
          </p:txBody>
        </p:sp>
        <p:sp>
          <p:nvSpPr>
            <p:cNvPr id="309289" name="Rectangle 41"/>
            <p:cNvSpPr>
              <a:spLocks noChangeArrowheads="1"/>
            </p:cNvSpPr>
            <p:nvPr/>
          </p:nvSpPr>
          <p:spPr bwMode="auto">
            <a:xfrm>
              <a:off x="3552" y="3226"/>
              <a:ext cx="260"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1">
                <a:spcBef>
                  <a:spcPct val="50000"/>
                </a:spcBef>
              </a:pPr>
              <a:r>
                <a:rPr lang="fa-IR" sz="5400">
                  <a:cs typeface="Arial" panose="020B0604020202020204" pitchFamily="34" charset="0"/>
                </a:rPr>
                <a:t>-</a:t>
              </a:r>
              <a:endParaRPr lang="en-US" sz="5400">
                <a:cs typeface="Arial" panose="020B0604020202020204" pitchFamily="34" charset="0"/>
              </a:endParaRPr>
            </a:p>
          </p:txBody>
        </p:sp>
        <p:sp>
          <p:nvSpPr>
            <p:cNvPr id="309290" name="Rectangle 42"/>
            <p:cNvSpPr>
              <a:spLocks noChangeArrowheads="1"/>
            </p:cNvSpPr>
            <p:nvPr/>
          </p:nvSpPr>
          <p:spPr bwMode="auto">
            <a:xfrm>
              <a:off x="1732" y="3350"/>
              <a:ext cx="28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cs typeface="Arial" panose="020B0604020202020204" pitchFamily="34" charset="0"/>
                </a:rPr>
                <a:t>=</a:t>
              </a:r>
              <a:endParaRPr lang="en-US">
                <a:cs typeface="Arial" panose="020B0604020202020204" pitchFamily="34" charset="0"/>
              </a:endParaRPr>
            </a:p>
          </p:txBody>
        </p:sp>
      </p:grpSp>
      <p:grpSp>
        <p:nvGrpSpPr>
          <p:cNvPr id="309291" name="Group 43"/>
          <p:cNvGrpSpPr>
            <a:grpSpLocks/>
          </p:cNvGrpSpPr>
          <p:nvPr/>
        </p:nvGrpSpPr>
        <p:grpSpPr bwMode="auto">
          <a:xfrm>
            <a:off x="609600" y="3886200"/>
            <a:ext cx="8305800" cy="838200"/>
            <a:chOff x="384" y="2448"/>
            <a:chExt cx="5232" cy="528"/>
          </a:xfrm>
        </p:grpSpPr>
        <p:sp>
          <p:nvSpPr>
            <p:cNvPr id="309292" name="Text Box 44"/>
            <p:cNvSpPr txBox="1">
              <a:spLocks noChangeArrowheads="1"/>
            </p:cNvSpPr>
            <p:nvPr/>
          </p:nvSpPr>
          <p:spPr bwMode="auto">
            <a:xfrm>
              <a:off x="2160" y="2534"/>
              <a:ext cx="38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cs typeface="B Nazanin" panose="00000400000000000000" pitchFamily="2" charset="-78"/>
                </a:rPr>
                <a:t>)</a:t>
              </a:r>
              <a:endParaRPr lang="en-US">
                <a:cs typeface="B Nazanin" panose="00000400000000000000" pitchFamily="2" charset="-78"/>
              </a:endParaRPr>
            </a:p>
          </p:txBody>
        </p:sp>
        <p:sp>
          <p:nvSpPr>
            <p:cNvPr id="309293" name="Text Box 45"/>
            <p:cNvSpPr txBox="1">
              <a:spLocks noChangeArrowheads="1"/>
            </p:cNvSpPr>
            <p:nvPr/>
          </p:nvSpPr>
          <p:spPr bwMode="auto">
            <a:xfrm>
              <a:off x="384" y="2458"/>
              <a:ext cx="168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sz="2400">
                  <a:cs typeface="B Nazanin" panose="00000400000000000000" pitchFamily="2" charset="-78"/>
                </a:rPr>
                <a:t>ساعت استاندارد دستمزد مستقیم برای تولید واقعی</a:t>
              </a:r>
              <a:endParaRPr lang="en-US" sz="2400">
                <a:cs typeface="B Nazanin" panose="00000400000000000000" pitchFamily="2" charset="-78"/>
              </a:endParaRPr>
            </a:p>
          </p:txBody>
        </p:sp>
        <p:sp>
          <p:nvSpPr>
            <p:cNvPr id="309294" name="Text Box 46"/>
            <p:cNvSpPr txBox="1">
              <a:spLocks noChangeArrowheads="1"/>
            </p:cNvSpPr>
            <p:nvPr/>
          </p:nvSpPr>
          <p:spPr bwMode="auto">
            <a:xfrm>
              <a:off x="4320" y="2544"/>
              <a:ext cx="115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spcBef>
                  <a:spcPct val="50000"/>
                </a:spcBef>
              </a:pPr>
              <a:r>
                <a:rPr lang="fa-IR" sz="2400">
                  <a:cs typeface="B Nazanin" panose="00000400000000000000" pitchFamily="2" charset="-78"/>
                </a:rPr>
                <a:t>تولید واقعی</a:t>
              </a:r>
              <a:endParaRPr lang="en-US" sz="2400">
                <a:cs typeface="B Nazanin" panose="00000400000000000000" pitchFamily="2" charset="-78"/>
              </a:endParaRPr>
            </a:p>
          </p:txBody>
        </p:sp>
        <p:sp>
          <p:nvSpPr>
            <p:cNvPr id="309295" name="Text Box 47"/>
            <p:cNvSpPr txBox="1">
              <a:spLocks noChangeArrowheads="1"/>
            </p:cNvSpPr>
            <p:nvPr/>
          </p:nvSpPr>
          <p:spPr bwMode="auto">
            <a:xfrm>
              <a:off x="5232" y="2534"/>
              <a:ext cx="38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a:cs typeface="B Nazanin" panose="00000400000000000000" pitchFamily="2" charset="-78"/>
                </a:rPr>
                <a:t>(</a:t>
              </a:r>
              <a:endParaRPr lang="en-US">
                <a:cs typeface="B Nazanin" panose="00000400000000000000" pitchFamily="2" charset="-78"/>
              </a:endParaRPr>
            </a:p>
          </p:txBody>
        </p:sp>
        <p:sp>
          <p:nvSpPr>
            <p:cNvPr id="309296" name="Text Box 48"/>
            <p:cNvSpPr txBox="1">
              <a:spLocks noChangeArrowheads="1"/>
            </p:cNvSpPr>
            <p:nvPr/>
          </p:nvSpPr>
          <p:spPr bwMode="auto">
            <a:xfrm>
              <a:off x="4368" y="2506"/>
              <a:ext cx="28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en-US">
                  <a:cs typeface="B Nazanin" panose="00000400000000000000" pitchFamily="2" charset="-78"/>
                </a:rPr>
                <a:t>×</a:t>
              </a:r>
            </a:p>
          </p:txBody>
        </p:sp>
        <p:sp>
          <p:nvSpPr>
            <p:cNvPr id="309297" name="Rectangle 49"/>
            <p:cNvSpPr>
              <a:spLocks noChangeArrowheads="1"/>
            </p:cNvSpPr>
            <p:nvPr/>
          </p:nvSpPr>
          <p:spPr bwMode="auto">
            <a:xfrm>
              <a:off x="1972" y="2534"/>
              <a:ext cx="28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cs typeface="Arial" panose="020B0604020202020204" pitchFamily="34" charset="0"/>
                </a:rPr>
                <a:t>=</a:t>
              </a:r>
              <a:endParaRPr lang="en-US">
                <a:cs typeface="Arial" panose="020B0604020202020204" pitchFamily="34" charset="0"/>
              </a:endParaRPr>
            </a:p>
          </p:txBody>
        </p:sp>
        <p:sp>
          <p:nvSpPr>
            <p:cNvPr id="309298" name="Text Box 50"/>
            <p:cNvSpPr txBox="1">
              <a:spLocks noChangeArrowheads="1"/>
            </p:cNvSpPr>
            <p:nvPr/>
          </p:nvSpPr>
          <p:spPr bwMode="auto">
            <a:xfrm>
              <a:off x="2256" y="2448"/>
              <a:ext cx="211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sz="2400">
                  <a:cs typeface="B Nazanin" panose="00000400000000000000" pitchFamily="2" charset="-78"/>
                </a:rPr>
                <a:t>ساعت استاندارد دستمزد مستقیم برای تولید 1 واحد محصول</a:t>
              </a:r>
              <a:endParaRPr lang="en-US" sz="2400">
                <a:cs typeface="B Nazanin" panose="00000400000000000000" pitchFamily="2" charset="-78"/>
              </a:endParaRPr>
            </a:p>
          </p:txBody>
        </p:sp>
      </p:gr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309280"/>
                                        </p:tgtEl>
                                        <p:attrNameLst>
                                          <p:attrName>style.visibility</p:attrName>
                                        </p:attrNameLst>
                                      </p:cBhvr>
                                      <p:to>
                                        <p:strVal val="visible"/>
                                      </p:to>
                                    </p:set>
                                    <p:animEffect transition="in" filter="box(in)">
                                      <p:cBhvr>
                                        <p:cTn id="7" dur="500"/>
                                        <p:tgtEl>
                                          <p:spTgt spid="3092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09291"/>
                                        </p:tgtEl>
                                        <p:attrNameLst>
                                          <p:attrName>style.visibility</p:attrName>
                                        </p:attrNameLst>
                                      </p:cBhvr>
                                      <p:to>
                                        <p:strVal val="visible"/>
                                      </p:to>
                                    </p:set>
                                    <p:animEffect transition="in" filter="blinds(horizontal)">
                                      <p:cBhvr>
                                        <p:cTn id="12" dur="500"/>
                                        <p:tgtEl>
                                          <p:spTgt spid="30929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09281"/>
                                        </p:tgtEl>
                                        <p:attrNameLst>
                                          <p:attrName>style.visibility</p:attrName>
                                        </p:attrNameLst>
                                      </p:cBhvr>
                                      <p:to>
                                        <p:strVal val="visible"/>
                                      </p:to>
                                    </p:set>
                                    <p:animEffect transition="in" filter="dissolve">
                                      <p:cBhvr>
                                        <p:cTn id="17" dur="500"/>
                                        <p:tgtEl>
                                          <p:spTgt spid="309281"/>
                                        </p:tgtEl>
                                      </p:cBhvr>
                                    </p:animEffect>
                                  </p:childTnLst>
                                </p:cTn>
                              </p:par>
                            </p:childTnLst>
                          </p:cTn>
                        </p:par>
                        <p:par>
                          <p:cTn id="18" fill="hold" nodeType="afterGroup">
                            <p:stCondLst>
                              <p:cond delay="500"/>
                            </p:stCondLst>
                            <p:childTnLst>
                              <p:par>
                                <p:cTn id="19" presetID="9" presetClass="entr" presetSubtype="0" fill="hold" grpId="0" nodeType="afterEffect">
                                  <p:stCondLst>
                                    <p:cond delay="0"/>
                                  </p:stCondLst>
                                  <p:childTnLst>
                                    <p:set>
                                      <p:cBhvr>
                                        <p:cTn id="20" dur="1" fill="hold">
                                          <p:stCondLst>
                                            <p:cond delay="0"/>
                                          </p:stCondLst>
                                        </p:cTn>
                                        <p:tgtEl>
                                          <p:spTgt spid="309279"/>
                                        </p:tgtEl>
                                        <p:attrNameLst>
                                          <p:attrName>style.visibility</p:attrName>
                                        </p:attrNameLst>
                                      </p:cBhvr>
                                      <p:to>
                                        <p:strVal val="visible"/>
                                      </p:to>
                                    </p:set>
                                    <p:animEffect transition="in" filter="dissolve">
                                      <p:cBhvr>
                                        <p:cTn id="21" dur="500"/>
                                        <p:tgtEl>
                                          <p:spTgt spid="309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79" grpId="0" animBg="1"/>
    </p:bldLst>
  </p:timing>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3746" name="Rectangle 2"/>
          <p:cNvSpPr>
            <a:spLocks noGrp="1" noChangeArrowheads="1"/>
          </p:cNvSpPr>
          <p:nvPr>
            <p:ph type="ctrTitle"/>
          </p:nvPr>
        </p:nvSpPr>
        <p:spPr>
          <a:xfrm>
            <a:off x="1169988" y="1371600"/>
            <a:ext cx="7380287" cy="1084263"/>
          </a:xfrm>
        </p:spPr>
        <p:txBody>
          <a:bodyPr/>
          <a:lstStyle/>
          <a:p>
            <a:pPr>
              <a:lnSpc>
                <a:spcPct val="115000"/>
              </a:lnSpc>
            </a:pPr>
            <a:r>
              <a:rPr lang="fa-IR" sz="3200" b="0"/>
              <a:t>فصل پنجم</a:t>
            </a:r>
            <a:br>
              <a:rPr lang="fa-IR" sz="3200" b="0"/>
            </a:br>
            <a:r>
              <a:rPr lang="fa-IR" sz="3200" b="0"/>
              <a:t> </a:t>
            </a:r>
            <a:r>
              <a:rPr lang="ar-SA" sz="3200"/>
              <a:t>تجزیه و تحلیل هزینه ها،حجم فعالیت و سود</a:t>
            </a:r>
            <a:endParaRPr lang="en-US" sz="3200"/>
          </a:p>
        </p:txBody>
      </p:sp>
      <p:sp>
        <p:nvSpPr>
          <p:cNvPr id="543747" name="Rectangle 3"/>
          <p:cNvSpPr>
            <a:spLocks noGrp="1" noChangeArrowheads="1"/>
          </p:cNvSpPr>
          <p:nvPr>
            <p:ph type="subTitle" idx="1"/>
          </p:nvPr>
        </p:nvSpPr>
        <p:spPr/>
        <p:txBody>
          <a:bodyPr/>
          <a:lstStyle/>
          <a:p>
            <a:endParaRPr lang="fa-IR"/>
          </a:p>
        </p:txBody>
      </p:sp>
    </p:spTree>
  </p:cSld>
  <p:clrMapOvr>
    <a:masterClrMapping/>
  </p:clrMapOvr>
  <p:transition>
    <p:zoom dir="in"/>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F58B3FF-EFDC-4764-B10F-2586C2DBEBE6}" type="slidenum">
              <a:rPr lang="ar-SA"/>
              <a:pPr/>
              <a:t>153</a:t>
            </a:fld>
            <a:endParaRPr lang="en-US"/>
          </a:p>
        </p:txBody>
      </p:sp>
      <p:sp>
        <p:nvSpPr>
          <p:cNvPr id="314370" name="Rectangle 2"/>
          <p:cNvSpPr>
            <a:spLocks noGrp="1" noChangeArrowheads="1"/>
          </p:cNvSpPr>
          <p:nvPr>
            <p:ph type="title"/>
          </p:nvPr>
        </p:nvSpPr>
        <p:spPr>
          <a:xfrm>
            <a:off x="1066800" y="762000"/>
            <a:ext cx="7378700" cy="1143000"/>
          </a:xfrm>
        </p:spPr>
        <p:txBody>
          <a:bodyPr/>
          <a:lstStyle/>
          <a:p>
            <a:r>
              <a:rPr lang="ar-SA" b="0"/>
              <a:t>تجزیه و تحلیل هزینه ها،حجم فعالیت و سود</a:t>
            </a:r>
            <a:endParaRPr lang="en-US" b="0"/>
          </a:p>
        </p:txBody>
      </p:sp>
      <p:sp>
        <p:nvSpPr>
          <p:cNvPr id="314371" name="Rectangle 3"/>
          <p:cNvSpPr>
            <a:spLocks noGrp="1" noChangeArrowheads="1"/>
          </p:cNvSpPr>
          <p:nvPr>
            <p:ph type="body" idx="1"/>
          </p:nvPr>
        </p:nvSpPr>
        <p:spPr/>
        <p:txBody>
          <a:bodyPr/>
          <a:lstStyle/>
          <a:p>
            <a:pPr algn="just"/>
            <a:r>
              <a:rPr lang="fa-IR"/>
              <a:t>مدیران برای مقاصد برنامه ریزی و تصمیم گیری خود به روابط بین هزینه ها ، حجم فعالیت و سود توجه می نمایند.</a:t>
            </a:r>
            <a:r>
              <a:rPr lang="en-US"/>
              <a:t> </a:t>
            </a:r>
          </a:p>
        </p:txBody>
      </p:sp>
    </p:spTree>
  </p:cSld>
  <p:clrMapOvr>
    <a:masterClrMapping/>
  </p:clrMapOvr>
  <p:transition>
    <p:zoom dir="in"/>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CB17CD0-BFD9-4E8C-9CA0-CCE6089B93E8}" type="slidenum">
              <a:rPr lang="ar-SA"/>
              <a:pPr/>
              <a:t>154</a:t>
            </a:fld>
            <a:endParaRPr lang="en-US"/>
          </a:p>
        </p:txBody>
      </p:sp>
      <p:sp>
        <p:nvSpPr>
          <p:cNvPr id="315394" name="Rectangle 2"/>
          <p:cNvSpPr>
            <a:spLocks noGrp="1" noChangeArrowheads="1"/>
          </p:cNvSpPr>
          <p:nvPr>
            <p:ph type="title"/>
          </p:nvPr>
        </p:nvSpPr>
        <p:spPr>
          <a:xfrm>
            <a:off x="1066800" y="762000"/>
            <a:ext cx="7378700" cy="1143000"/>
          </a:xfrm>
        </p:spPr>
        <p:txBody>
          <a:bodyPr/>
          <a:lstStyle/>
          <a:p>
            <a:r>
              <a:rPr lang="fa-IR" b="0"/>
              <a:t>طبقه بندی هزینه ها براساس گرایش هزینه ها </a:t>
            </a:r>
            <a:endParaRPr lang="en-US" b="0"/>
          </a:p>
        </p:txBody>
      </p:sp>
      <p:sp>
        <p:nvSpPr>
          <p:cNvPr id="315395" name="Rectangle 3"/>
          <p:cNvSpPr>
            <a:spLocks noGrp="1" noChangeArrowheads="1"/>
          </p:cNvSpPr>
          <p:nvPr>
            <p:ph type="body" idx="1"/>
          </p:nvPr>
        </p:nvSpPr>
        <p:spPr/>
        <p:txBody>
          <a:bodyPr/>
          <a:lstStyle/>
          <a:p>
            <a:pPr algn="justLow"/>
            <a:r>
              <a:rPr lang="fa-IR" sz="2800"/>
              <a:t>هزینه های ثابت</a:t>
            </a:r>
          </a:p>
          <a:p>
            <a:pPr algn="justLow"/>
            <a:r>
              <a:rPr lang="fa-IR" sz="2800"/>
              <a:t>هزینه های متغیر</a:t>
            </a:r>
          </a:p>
          <a:p>
            <a:pPr algn="justLow"/>
            <a:r>
              <a:rPr lang="fa-IR" sz="2800"/>
              <a:t>هزینه های نیمه متغیر</a:t>
            </a:r>
            <a:endParaRPr lang="en-US" sz="2800"/>
          </a:p>
        </p:txBody>
      </p:sp>
    </p:spTree>
  </p:cSld>
  <p:clrMapOvr>
    <a:masterClrMapping/>
  </p:clrMapOvr>
  <p:transition>
    <p:zoom dir="in"/>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0695750E-ECFD-4A16-B045-C0494D6DDC7C}" type="slidenum">
              <a:rPr lang="ar-SA"/>
              <a:pPr/>
              <a:t>155</a:t>
            </a:fld>
            <a:endParaRPr lang="en-US"/>
          </a:p>
        </p:txBody>
      </p:sp>
      <p:sp>
        <p:nvSpPr>
          <p:cNvPr id="316418" name="Rectangle 2"/>
          <p:cNvSpPr>
            <a:spLocks noGrp="1" noChangeArrowheads="1"/>
          </p:cNvSpPr>
          <p:nvPr>
            <p:ph type="title"/>
          </p:nvPr>
        </p:nvSpPr>
        <p:spPr/>
        <p:txBody>
          <a:bodyPr/>
          <a:lstStyle/>
          <a:p>
            <a:r>
              <a:rPr lang="fa-IR"/>
              <a:t>هزینه ثابت کل</a:t>
            </a:r>
            <a:endParaRPr lang="en-US"/>
          </a:p>
        </p:txBody>
      </p:sp>
      <p:sp>
        <p:nvSpPr>
          <p:cNvPr id="316419" name="Rectangle 3"/>
          <p:cNvSpPr>
            <a:spLocks noGrp="1" noChangeArrowheads="1"/>
          </p:cNvSpPr>
          <p:nvPr>
            <p:ph type="body" idx="1"/>
          </p:nvPr>
        </p:nvSpPr>
        <p:spPr/>
        <p:txBody>
          <a:bodyPr/>
          <a:lstStyle/>
          <a:p>
            <a:pPr algn="just"/>
            <a:r>
              <a:rPr lang="fa-IR" sz="2800"/>
              <a:t>به هزینه هایی گفته می شود که با تغییر  سطح فعالیت در مجموع بدون تغییر  باقی بماند. مانند هزینه استهلاک ماشین</a:t>
            </a:r>
            <a:r>
              <a:rPr lang="fa-IR" sz="2800">
                <a:cs typeface="Times New Roman" panose="02020603050405020304" pitchFamily="18" charset="0"/>
              </a:rPr>
              <a:t>‌</a:t>
            </a:r>
            <a:r>
              <a:rPr lang="fa-IR" sz="2800"/>
              <a:t>آلات</a:t>
            </a:r>
            <a:r>
              <a:rPr lang="en-US" sz="2800"/>
              <a:t> </a:t>
            </a:r>
            <a:r>
              <a:rPr lang="fa-IR" sz="2800"/>
              <a:t>و تجهیزات تولیدی، هزینه بیمه، هزینه عوارض</a:t>
            </a:r>
            <a:r>
              <a:rPr lang="en-US"/>
              <a:t> </a:t>
            </a:r>
          </a:p>
        </p:txBody>
      </p:sp>
      <p:pic>
        <p:nvPicPr>
          <p:cNvPr id="316420" name="Picture 4" descr="Pictur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581400"/>
            <a:ext cx="4572000" cy="3167063"/>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16421" name="Oval 5"/>
          <p:cNvSpPr>
            <a:spLocks noChangeArrowheads="1"/>
          </p:cNvSpPr>
          <p:nvPr/>
        </p:nvSpPr>
        <p:spPr bwMode="auto">
          <a:xfrm>
            <a:off x="6019800" y="4314825"/>
            <a:ext cx="620713" cy="285750"/>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316422" name="Oval 6"/>
          <p:cNvSpPr>
            <a:spLocks noChangeArrowheads="1"/>
          </p:cNvSpPr>
          <p:nvPr/>
        </p:nvSpPr>
        <p:spPr bwMode="auto">
          <a:xfrm>
            <a:off x="4114800" y="4248150"/>
            <a:ext cx="1241425" cy="428625"/>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316423" name="Oval 7"/>
          <p:cNvSpPr>
            <a:spLocks noChangeArrowheads="1"/>
          </p:cNvSpPr>
          <p:nvPr/>
        </p:nvSpPr>
        <p:spPr bwMode="auto">
          <a:xfrm>
            <a:off x="5943600" y="5734050"/>
            <a:ext cx="620713" cy="285750"/>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316424" name="Oval 8"/>
          <p:cNvSpPr>
            <a:spLocks noChangeArrowheads="1"/>
          </p:cNvSpPr>
          <p:nvPr/>
        </p:nvSpPr>
        <p:spPr bwMode="auto">
          <a:xfrm>
            <a:off x="4267200" y="5667375"/>
            <a:ext cx="1241425" cy="428625"/>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316425" name="Oval 9"/>
          <p:cNvSpPr>
            <a:spLocks noChangeArrowheads="1"/>
          </p:cNvSpPr>
          <p:nvPr/>
        </p:nvSpPr>
        <p:spPr bwMode="auto">
          <a:xfrm>
            <a:off x="5932488" y="6400800"/>
            <a:ext cx="620712" cy="285750"/>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316426" name="Oval 10"/>
          <p:cNvSpPr>
            <a:spLocks noChangeArrowheads="1"/>
          </p:cNvSpPr>
          <p:nvPr/>
        </p:nvSpPr>
        <p:spPr bwMode="auto">
          <a:xfrm>
            <a:off x="4267200" y="6353175"/>
            <a:ext cx="1241425" cy="428625"/>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16419">
                                            <p:txEl>
                                              <p:pRg st="0" end="0"/>
                                            </p:txEl>
                                          </p:spTgt>
                                        </p:tgtEl>
                                        <p:attrNameLst>
                                          <p:attrName>style.visibility</p:attrName>
                                        </p:attrNameLst>
                                      </p:cBhvr>
                                      <p:to>
                                        <p:strVal val="visible"/>
                                      </p:to>
                                    </p:set>
                                    <p:animEffect transition="in" filter="dissolve">
                                      <p:cBhvr>
                                        <p:cTn id="7" dur="500"/>
                                        <p:tgtEl>
                                          <p:spTgt spid="3164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16420"/>
                                        </p:tgtEl>
                                        <p:attrNameLst>
                                          <p:attrName>style.visibility</p:attrName>
                                        </p:attrNameLst>
                                      </p:cBhvr>
                                      <p:to>
                                        <p:strVal val="visible"/>
                                      </p:to>
                                    </p:set>
                                    <p:animEffect transition="in" filter="dissolve">
                                      <p:cBhvr>
                                        <p:cTn id="12" dur="500"/>
                                        <p:tgtEl>
                                          <p:spTgt spid="316420"/>
                                        </p:tgtEl>
                                      </p:cBhvr>
                                    </p:animEffect>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316421"/>
                                        </p:tgtEl>
                                        <p:attrNameLst>
                                          <p:attrName>style.visibility</p:attrName>
                                        </p:attrNameLst>
                                      </p:cBhvr>
                                      <p:to>
                                        <p:strVal val="visible"/>
                                      </p:to>
                                    </p:set>
                                    <p:animEffect transition="in" filter="dissolve">
                                      <p:cBhvr>
                                        <p:cTn id="16" dur="500"/>
                                        <p:tgtEl>
                                          <p:spTgt spid="316421"/>
                                        </p:tgtEl>
                                      </p:cBhvr>
                                    </p:animEffect>
                                  </p:childTnLst>
                                </p:cTn>
                              </p:par>
                            </p:childTnLst>
                          </p:cTn>
                        </p:par>
                        <p:par>
                          <p:cTn id="17" fill="hold" nodeType="afterGroup">
                            <p:stCondLst>
                              <p:cond delay="1000"/>
                            </p:stCondLst>
                            <p:childTnLst>
                              <p:par>
                                <p:cTn id="18" presetID="9" presetClass="entr" presetSubtype="0" fill="hold" grpId="0" nodeType="afterEffect">
                                  <p:stCondLst>
                                    <p:cond delay="0"/>
                                  </p:stCondLst>
                                  <p:childTnLst>
                                    <p:set>
                                      <p:cBhvr>
                                        <p:cTn id="19" dur="1" fill="hold">
                                          <p:stCondLst>
                                            <p:cond delay="0"/>
                                          </p:stCondLst>
                                        </p:cTn>
                                        <p:tgtEl>
                                          <p:spTgt spid="316422"/>
                                        </p:tgtEl>
                                        <p:attrNameLst>
                                          <p:attrName>style.visibility</p:attrName>
                                        </p:attrNameLst>
                                      </p:cBhvr>
                                      <p:to>
                                        <p:strVal val="visible"/>
                                      </p:to>
                                    </p:set>
                                    <p:animEffect transition="in" filter="dissolve">
                                      <p:cBhvr>
                                        <p:cTn id="20" dur="500"/>
                                        <p:tgtEl>
                                          <p:spTgt spid="316422"/>
                                        </p:tgtEl>
                                      </p:cBhvr>
                                    </p:animEffect>
                                  </p:childTnLst>
                                </p:cTn>
                              </p:par>
                            </p:childTnLst>
                          </p:cTn>
                        </p:par>
                        <p:par>
                          <p:cTn id="21" fill="hold" nodeType="afterGroup">
                            <p:stCondLst>
                              <p:cond delay="1500"/>
                            </p:stCondLst>
                            <p:childTnLst>
                              <p:par>
                                <p:cTn id="22" presetID="9" presetClass="entr" presetSubtype="0" fill="hold" grpId="0" nodeType="afterEffect">
                                  <p:stCondLst>
                                    <p:cond delay="0"/>
                                  </p:stCondLst>
                                  <p:childTnLst>
                                    <p:set>
                                      <p:cBhvr>
                                        <p:cTn id="23" dur="1" fill="hold">
                                          <p:stCondLst>
                                            <p:cond delay="0"/>
                                          </p:stCondLst>
                                        </p:cTn>
                                        <p:tgtEl>
                                          <p:spTgt spid="316424"/>
                                        </p:tgtEl>
                                        <p:attrNameLst>
                                          <p:attrName>style.visibility</p:attrName>
                                        </p:attrNameLst>
                                      </p:cBhvr>
                                      <p:to>
                                        <p:strVal val="visible"/>
                                      </p:to>
                                    </p:set>
                                    <p:animEffect transition="in" filter="dissolve">
                                      <p:cBhvr>
                                        <p:cTn id="24" dur="500"/>
                                        <p:tgtEl>
                                          <p:spTgt spid="316424"/>
                                        </p:tgtEl>
                                      </p:cBhvr>
                                    </p:animEffect>
                                  </p:childTnLst>
                                </p:cTn>
                              </p:par>
                            </p:childTnLst>
                          </p:cTn>
                        </p:par>
                        <p:par>
                          <p:cTn id="25" fill="hold" nodeType="afterGroup">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316423"/>
                                        </p:tgtEl>
                                        <p:attrNameLst>
                                          <p:attrName>style.visibility</p:attrName>
                                        </p:attrNameLst>
                                      </p:cBhvr>
                                      <p:to>
                                        <p:strVal val="visible"/>
                                      </p:to>
                                    </p:set>
                                    <p:animEffect transition="in" filter="dissolve">
                                      <p:cBhvr>
                                        <p:cTn id="28" dur="500"/>
                                        <p:tgtEl>
                                          <p:spTgt spid="316423"/>
                                        </p:tgtEl>
                                      </p:cBhvr>
                                    </p:animEffect>
                                  </p:childTnLst>
                                </p:cTn>
                              </p:par>
                            </p:childTnLst>
                          </p:cTn>
                        </p:par>
                        <p:par>
                          <p:cTn id="29" fill="hold" nodeType="afterGroup">
                            <p:stCondLst>
                              <p:cond delay="2500"/>
                            </p:stCondLst>
                            <p:childTnLst>
                              <p:par>
                                <p:cTn id="30" presetID="17" presetClass="entr" presetSubtype="10" fill="hold" grpId="0" nodeType="afterEffect">
                                  <p:stCondLst>
                                    <p:cond delay="0"/>
                                  </p:stCondLst>
                                  <p:childTnLst>
                                    <p:set>
                                      <p:cBhvr>
                                        <p:cTn id="31" dur="1" fill="hold">
                                          <p:stCondLst>
                                            <p:cond delay="0"/>
                                          </p:stCondLst>
                                        </p:cTn>
                                        <p:tgtEl>
                                          <p:spTgt spid="316426"/>
                                        </p:tgtEl>
                                        <p:attrNameLst>
                                          <p:attrName>style.visibility</p:attrName>
                                        </p:attrNameLst>
                                      </p:cBhvr>
                                      <p:to>
                                        <p:strVal val="visible"/>
                                      </p:to>
                                    </p:set>
                                    <p:anim calcmode="lin" valueType="num">
                                      <p:cBhvr>
                                        <p:cTn id="32" dur="500" fill="hold"/>
                                        <p:tgtEl>
                                          <p:spTgt spid="316426"/>
                                        </p:tgtEl>
                                        <p:attrNameLst>
                                          <p:attrName>ppt_w</p:attrName>
                                        </p:attrNameLst>
                                      </p:cBhvr>
                                      <p:tavLst>
                                        <p:tav tm="0">
                                          <p:val>
                                            <p:fltVal val="0"/>
                                          </p:val>
                                        </p:tav>
                                        <p:tav tm="100000">
                                          <p:val>
                                            <p:strVal val="#ppt_w"/>
                                          </p:val>
                                        </p:tav>
                                      </p:tavLst>
                                    </p:anim>
                                    <p:anim calcmode="lin" valueType="num">
                                      <p:cBhvr>
                                        <p:cTn id="33" dur="500" fill="hold"/>
                                        <p:tgtEl>
                                          <p:spTgt spid="316426"/>
                                        </p:tgtEl>
                                        <p:attrNameLst>
                                          <p:attrName>ppt_h</p:attrName>
                                        </p:attrNameLst>
                                      </p:cBhvr>
                                      <p:tavLst>
                                        <p:tav tm="0">
                                          <p:val>
                                            <p:strVal val="#ppt_h"/>
                                          </p:val>
                                        </p:tav>
                                        <p:tav tm="100000">
                                          <p:val>
                                            <p:strVal val="#ppt_h"/>
                                          </p:val>
                                        </p:tav>
                                      </p:tavLst>
                                    </p:anim>
                                  </p:childTnLst>
                                </p:cTn>
                              </p:par>
                              <p:par>
                                <p:cTn id="34" presetID="17" presetClass="entr" presetSubtype="10" fill="hold" grpId="0" nodeType="withEffect">
                                  <p:stCondLst>
                                    <p:cond delay="0"/>
                                  </p:stCondLst>
                                  <p:childTnLst>
                                    <p:set>
                                      <p:cBhvr>
                                        <p:cTn id="35" dur="1" fill="hold">
                                          <p:stCondLst>
                                            <p:cond delay="0"/>
                                          </p:stCondLst>
                                        </p:cTn>
                                        <p:tgtEl>
                                          <p:spTgt spid="316425"/>
                                        </p:tgtEl>
                                        <p:attrNameLst>
                                          <p:attrName>style.visibility</p:attrName>
                                        </p:attrNameLst>
                                      </p:cBhvr>
                                      <p:to>
                                        <p:strVal val="visible"/>
                                      </p:to>
                                    </p:set>
                                    <p:anim calcmode="lin" valueType="num">
                                      <p:cBhvr>
                                        <p:cTn id="36" dur="500" fill="hold"/>
                                        <p:tgtEl>
                                          <p:spTgt spid="316425"/>
                                        </p:tgtEl>
                                        <p:attrNameLst>
                                          <p:attrName>ppt_w</p:attrName>
                                        </p:attrNameLst>
                                      </p:cBhvr>
                                      <p:tavLst>
                                        <p:tav tm="0">
                                          <p:val>
                                            <p:fltVal val="0"/>
                                          </p:val>
                                        </p:tav>
                                        <p:tav tm="100000">
                                          <p:val>
                                            <p:strVal val="#ppt_w"/>
                                          </p:val>
                                        </p:tav>
                                      </p:tavLst>
                                    </p:anim>
                                    <p:anim calcmode="lin" valueType="num">
                                      <p:cBhvr>
                                        <p:cTn id="37" dur="500" fill="hold"/>
                                        <p:tgtEl>
                                          <p:spTgt spid="31642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19" grpId="0" build="p"/>
      <p:bldP spid="316421" grpId="0" animBg="1"/>
      <p:bldP spid="316422" grpId="0" animBg="1"/>
      <p:bldP spid="316423" grpId="0" animBg="1"/>
      <p:bldP spid="316424" grpId="0" animBg="1"/>
      <p:bldP spid="316425" grpId="0" animBg="1"/>
      <p:bldP spid="316426" grpId="0" animBg="1"/>
    </p:bldLst>
  </p:timing>
</p:sld>
</file>

<file path=ppt/slides/slide1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A5F7FA6-51F8-454E-9F6D-9AAD5CE8F69B}" type="slidenum">
              <a:rPr lang="ar-SA"/>
              <a:pPr/>
              <a:t>156</a:t>
            </a:fld>
            <a:endParaRPr lang="en-US"/>
          </a:p>
        </p:txBody>
      </p:sp>
      <p:sp>
        <p:nvSpPr>
          <p:cNvPr id="319490" name="Rectangle 2"/>
          <p:cNvSpPr>
            <a:spLocks noGrp="1" noChangeArrowheads="1"/>
          </p:cNvSpPr>
          <p:nvPr>
            <p:ph type="title"/>
          </p:nvPr>
        </p:nvSpPr>
        <p:spPr/>
        <p:txBody>
          <a:bodyPr/>
          <a:lstStyle/>
          <a:p>
            <a:r>
              <a:rPr lang="fa-IR" sz="3200"/>
              <a:t>نمودار هزینه ثابت کل</a:t>
            </a:r>
            <a:endParaRPr lang="en-US" sz="3200"/>
          </a:p>
        </p:txBody>
      </p:sp>
      <p:pic>
        <p:nvPicPr>
          <p:cNvPr id="319493" name="Picture 5" descr="Picture1"/>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811213" y="2514600"/>
            <a:ext cx="8332787" cy="3708400"/>
          </a:xfrm>
          <a:solidFill>
            <a:srgbClr val="99CCFF"/>
          </a:solid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319493"/>
                                        </p:tgtEl>
                                        <p:attrNameLst>
                                          <p:attrName>style.visibility</p:attrName>
                                        </p:attrNameLst>
                                      </p:cBhvr>
                                      <p:to>
                                        <p:strVal val="visible"/>
                                      </p:to>
                                    </p:set>
                                    <p:animEffect transition="in" filter="dissolve">
                                      <p:cBhvr>
                                        <p:cTn id="7" dur="500"/>
                                        <p:tgtEl>
                                          <p:spTgt spid="319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CC58B403-44B9-4BDB-84AA-547CB95BBDAD}" type="slidenum">
              <a:rPr lang="ar-SA"/>
              <a:pPr/>
              <a:t>157</a:t>
            </a:fld>
            <a:endParaRPr lang="en-US"/>
          </a:p>
        </p:txBody>
      </p:sp>
      <p:sp>
        <p:nvSpPr>
          <p:cNvPr id="318466" name="Rectangle 2"/>
          <p:cNvSpPr>
            <a:spLocks noGrp="1" noChangeArrowheads="1"/>
          </p:cNvSpPr>
          <p:nvPr>
            <p:ph type="title"/>
          </p:nvPr>
        </p:nvSpPr>
        <p:spPr/>
        <p:txBody>
          <a:bodyPr/>
          <a:lstStyle/>
          <a:p>
            <a:r>
              <a:rPr lang="fa-IR" sz="3200"/>
              <a:t>هزینه ثابت یک واحد</a:t>
            </a:r>
            <a:endParaRPr lang="en-US" sz="3200"/>
          </a:p>
        </p:txBody>
      </p:sp>
      <p:sp>
        <p:nvSpPr>
          <p:cNvPr id="318467" name="Rectangle 3"/>
          <p:cNvSpPr>
            <a:spLocks noGrp="1" noChangeArrowheads="1"/>
          </p:cNvSpPr>
          <p:nvPr>
            <p:ph type="body" idx="1"/>
          </p:nvPr>
        </p:nvSpPr>
        <p:spPr/>
        <p:txBody>
          <a:bodyPr/>
          <a:lstStyle/>
          <a:p>
            <a:r>
              <a:rPr lang="fa-IR"/>
              <a:t>هزینه های ثابت هر واحد محصول با افزایش یا کاهش سطح فعالیت تغییر می یابد. </a:t>
            </a:r>
            <a:endParaRPr lang="en-US"/>
          </a:p>
        </p:txBody>
      </p:sp>
      <p:pic>
        <p:nvPicPr>
          <p:cNvPr id="318468" name="Picture 4" descr="Pictur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276600"/>
            <a:ext cx="4876800" cy="33782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18475" name="Oval 11"/>
          <p:cNvSpPr>
            <a:spLocks noChangeArrowheads="1"/>
          </p:cNvSpPr>
          <p:nvPr/>
        </p:nvSpPr>
        <p:spPr bwMode="auto">
          <a:xfrm>
            <a:off x="6172200" y="5181600"/>
            <a:ext cx="685800" cy="304800"/>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318477" name="Oval 13"/>
          <p:cNvSpPr>
            <a:spLocks noChangeArrowheads="1"/>
          </p:cNvSpPr>
          <p:nvPr/>
        </p:nvSpPr>
        <p:spPr bwMode="auto">
          <a:xfrm>
            <a:off x="3124200" y="5181600"/>
            <a:ext cx="685800" cy="304800"/>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318478" name="Oval 14"/>
          <p:cNvSpPr>
            <a:spLocks noChangeArrowheads="1"/>
          </p:cNvSpPr>
          <p:nvPr/>
        </p:nvSpPr>
        <p:spPr bwMode="auto">
          <a:xfrm>
            <a:off x="6172200" y="4038600"/>
            <a:ext cx="685800" cy="304800"/>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318479" name="Oval 15"/>
          <p:cNvSpPr>
            <a:spLocks noChangeArrowheads="1"/>
          </p:cNvSpPr>
          <p:nvPr/>
        </p:nvSpPr>
        <p:spPr bwMode="auto">
          <a:xfrm>
            <a:off x="3124200" y="4038600"/>
            <a:ext cx="685800" cy="304800"/>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318480" name="Oval 16"/>
          <p:cNvSpPr>
            <a:spLocks noChangeArrowheads="1"/>
          </p:cNvSpPr>
          <p:nvPr/>
        </p:nvSpPr>
        <p:spPr bwMode="auto">
          <a:xfrm>
            <a:off x="6172200" y="6324600"/>
            <a:ext cx="685800" cy="304800"/>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318481" name="Oval 17"/>
          <p:cNvSpPr>
            <a:spLocks noChangeArrowheads="1"/>
          </p:cNvSpPr>
          <p:nvPr/>
        </p:nvSpPr>
        <p:spPr bwMode="auto">
          <a:xfrm>
            <a:off x="3124200" y="6324600"/>
            <a:ext cx="685800" cy="304800"/>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18468"/>
                                        </p:tgtEl>
                                        <p:attrNameLst>
                                          <p:attrName>style.visibility</p:attrName>
                                        </p:attrNameLst>
                                      </p:cBhvr>
                                      <p:to>
                                        <p:strVal val="visible"/>
                                      </p:to>
                                    </p:set>
                                    <p:animEffect transition="in" filter="dissolve">
                                      <p:cBhvr>
                                        <p:cTn id="7" dur="500"/>
                                        <p:tgtEl>
                                          <p:spTgt spid="318468"/>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18478"/>
                                        </p:tgtEl>
                                        <p:attrNameLst>
                                          <p:attrName>style.visibility</p:attrName>
                                        </p:attrNameLst>
                                      </p:cBhvr>
                                      <p:to>
                                        <p:strVal val="visible"/>
                                      </p:to>
                                    </p:set>
                                    <p:animEffect transition="in" filter="dissolve">
                                      <p:cBhvr>
                                        <p:cTn id="11" dur="500"/>
                                        <p:tgtEl>
                                          <p:spTgt spid="318478"/>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18479"/>
                                        </p:tgtEl>
                                        <p:attrNameLst>
                                          <p:attrName>style.visibility</p:attrName>
                                        </p:attrNameLst>
                                      </p:cBhvr>
                                      <p:to>
                                        <p:strVal val="visible"/>
                                      </p:to>
                                    </p:set>
                                    <p:animEffect transition="in" filter="dissolve">
                                      <p:cBhvr>
                                        <p:cTn id="15" dur="500"/>
                                        <p:tgtEl>
                                          <p:spTgt spid="318479"/>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318475"/>
                                        </p:tgtEl>
                                        <p:attrNameLst>
                                          <p:attrName>style.visibility</p:attrName>
                                        </p:attrNameLst>
                                      </p:cBhvr>
                                      <p:to>
                                        <p:strVal val="visible"/>
                                      </p:to>
                                    </p:set>
                                    <p:animEffect transition="in" filter="dissolve">
                                      <p:cBhvr>
                                        <p:cTn id="19" dur="500"/>
                                        <p:tgtEl>
                                          <p:spTgt spid="318475"/>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318477"/>
                                        </p:tgtEl>
                                        <p:attrNameLst>
                                          <p:attrName>style.visibility</p:attrName>
                                        </p:attrNameLst>
                                      </p:cBhvr>
                                      <p:to>
                                        <p:strVal val="visible"/>
                                      </p:to>
                                    </p:set>
                                    <p:animEffect transition="in" filter="dissolve">
                                      <p:cBhvr>
                                        <p:cTn id="23" dur="500"/>
                                        <p:tgtEl>
                                          <p:spTgt spid="318477"/>
                                        </p:tgtEl>
                                      </p:cBhvr>
                                    </p:animEffect>
                                  </p:childTnLst>
                                </p:cTn>
                              </p:par>
                            </p:childTnLst>
                          </p:cTn>
                        </p:par>
                        <p:par>
                          <p:cTn id="24" fill="hold" nodeType="afterGroup">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318480"/>
                                        </p:tgtEl>
                                        <p:attrNameLst>
                                          <p:attrName>style.visibility</p:attrName>
                                        </p:attrNameLst>
                                      </p:cBhvr>
                                      <p:to>
                                        <p:strVal val="visible"/>
                                      </p:to>
                                    </p:set>
                                    <p:animEffect transition="in" filter="dissolve">
                                      <p:cBhvr>
                                        <p:cTn id="27" dur="500"/>
                                        <p:tgtEl>
                                          <p:spTgt spid="318480"/>
                                        </p:tgtEl>
                                      </p:cBhvr>
                                    </p:animEffect>
                                  </p:childTnLst>
                                </p:cTn>
                              </p:par>
                            </p:childTnLst>
                          </p:cTn>
                        </p:par>
                        <p:par>
                          <p:cTn id="28" fill="hold" nodeType="afterGroup">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318481"/>
                                        </p:tgtEl>
                                        <p:attrNameLst>
                                          <p:attrName>style.visibility</p:attrName>
                                        </p:attrNameLst>
                                      </p:cBhvr>
                                      <p:to>
                                        <p:strVal val="visible"/>
                                      </p:to>
                                    </p:set>
                                    <p:animEffect transition="in" filter="dissolve">
                                      <p:cBhvr>
                                        <p:cTn id="31" dur="500"/>
                                        <p:tgtEl>
                                          <p:spTgt spid="318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75" grpId="0" animBg="1"/>
      <p:bldP spid="318477" grpId="0" animBg="1"/>
      <p:bldP spid="318478" grpId="0" animBg="1"/>
      <p:bldP spid="318479" grpId="0" animBg="1"/>
      <p:bldP spid="318480" grpId="0" animBg="1"/>
      <p:bldP spid="318481" grpId="0" animBg="1"/>
    </p:bldLst>
  </p:timing>
</p:sld>
</file>

<file path=ppt/slides/slide1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8A4582A-B764-41A5-9AC0-D0BAA8C7C49A}" type="slidenum">
              <a:rPr lang="ar-SA"/>
              <a:pPr/>
              <a:t>158</a:t>
            </a:fld>
            <a:endParaRPr lang="en-US"/>
          </a:p>
        </p:txBody>
      </p:sp>
      <p:sp>
        <p:nvSpPr>
          <p:cNvPr id="317442" name="Rectangle 2"/>
          <p:cNvSpPr>
            <a:spLocks noGrp="1" noChangeArrowheads="1"/>
          </p:cNvSpPr>
          <p:nvPr>
            <p:ph type="title"/>
          </p:nvPr>
        </p:nvSpPr>
        <p:spPr/>
        <p:txBody>
          <a:bodyPr/>
          <a:lstStyle/>
          <a:p>
            <a:r>
              <a:rPr lang="fa-IR" sz="2800"/>
              <a:t>نمودار هزینه ثابت یک واحد</a:t>
            </a:r>
            <a:endParaRPr lang="en-US" sz="2800"/>
          </a:p>
        </p:txBody>
      </p:sp>
      <p:pic>
        <p:nvPicPr>
          <p:cNvPr id="317444" name="Picture 4" descr="Picture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522413" y="2438400"/>
            <a:ext cx="6324600" cy="3578225"/>
          </a:xfrm>
          <a:solidFill>
            <a:srgbClr val="99CCFF"/>
          </a:solid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317444"/>
                                        </p:tgtEl>
                                        <p:attrNameLst>
                                          <p:attrName>style.visibility</p:attrName>
                                        </p:attrNameLst>
                                      </p:cBhvr>
                                      <p:to>
                                        <p:strVal val="visible"/>
                                      </p:to>
                                    </p:set>
                                    <p:animEffect transition="in" filter="blinds(horizontal)">
                                      <p:cBhvr>
                                        <p:cTn id="7" dur="500"/>
                                        <p:tgtEl>
                                          <p:spTgt spid="317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30D80D66-4956-4201-A161-6D60070FD43F}" type="slidenum">
              <a:rPr lang="ar-SA"/>
              <a:pPr/>
              <a:t>159</a:t>
            </a:fld>
            <a:endParaRPr lang="en-US"/>
          </a:p>
        </p:txBody>
      </p:sp>
      <p:sp>
        <p:nvSpPr>
          <p:cNvPr id="321538" name="Rectangle 2"/>
          <p:cNvSpPr>
            <a:spLocks noGrp="1" noChangeArrowheads="1"/>
          </p:cNvSpPr>
          <p:nvPr>
            <p:ph type="title"/>
          </p:nvPr>
        </p:nvSpPr>
        <p:spPr/>
        <p:txBody>
          <a:bodyPr/>
          <a:lstStyle/>
          <a:p>
            <a:r>
              <a:rPr lang="fa-IR"/>
              <a:t>هزینه های متغیر کل</a:t>
            </a:r>
            <a:r>
              <a:rPr lang="en-US"/>
              <a:t> </a:t>
            </a:r>
          </a:p>
        </p:txBody>
      </p:sp>
      <p:sp>
        <p:nvSpPr>
          <p:cNvPr id="321539" name="Rectangle 3"/>
          <p:cNvSpPr>
            <a:spLocks noGrp="1" noChangeArrowheads="1"/>
          </p:cNvSpPr>
          <p:nvPr>
            <p:ph type="body" idx="1"/>
          </p:nvPr>
        </p:nvSpPr>
        <p:spPr/>
        <p:txBody>
          <a:bodyPr/>
          <a:lstStyle/>
          <a:p>
            <a:pPr algn="just"/>
            <a:r>
              <a:rPr lang="fa-IR" sz="2800"/>
              <a:t>به هزینه</a:t>
            </a:r>
            <a:r>
              <a:rPr lang="fa-IR" sz="2800">
                <a:cs typeface="Times New Roman" panose="02020603050405020304" pitchFamily="18" charset="0"/>
              </a:rPr>
              <a:t>‌</a:t>
            </a:r>
            <a:r>
              <a:rPr lang="fa-IR" sz="2800"/>
              <a:t>های اطلاق می</a:t>
            </a:r>
            <a:r>
              <a:rPr lang="fa-IR" sz="2800">
                <a:cs typeface="Times New Roman" panose="02020603050405020304" pitchFamily="18" charset="0"/>
              </a:rPr>
              <a:t>‌</a:t>
            </a:r>
            <a:r>
              <a:rPr lang="fa-IR" sz="2800"/>
              <a:t>گردد که با تغییر در سطح فعالیت تغییر می</a:t>
            </a:r>
            <a:r>
              <a:rPr lang="fa-IR" sz="2800">
                <a:cs typeface="Times New Roman" panose="02020603050405020304" pitchFamily="18" charset="0"/>
              </a:rPr>
              <a:t>‌</a:t>
            </a:r>
            <a:r>
              <a:rPr lang="fa-IR" sz="2800"/>
              <a:t>کند</a:t>
            </a:r>
            <a:r>
              <a:rPr lang="en-US" sz="2800"/>
              <a:t> </a:t>
            </a:r>
            <a:r>
              <a:rPr lang="fa-IR" sz="2800"/>
              <a:t>. مانند مواد مستقیم، دستمزد مستقیم، بخشی از هزینه های سربار ساخت. </a:t>
            </a:r>
            <a:endParaRPr lang="en-US" sz="2800"/>
          </a:p>
        </p:txBody>
      </p:sp>
      <p:pic>
        <p:nvPicPr>
          <p:cNvPr id="321540" name="Picture 4" descr="Pictur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581400"/>
            <a:ext cx="5610225" cy="2989263"/>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21541" name="Oval 5"/>
          <p:cNvSpPr>
            <a:spLocks noChangeArrowheads="1"/>
          </p:cNvSpPr>
          <p:nvPr/>
        </p:nvSpPr>
        <p:spPr bwMode="auto">
          <a:xfrm>
            <a:off x="6324600" y="4791075"/>
            <a:ext cx="620713" cy="285750"/>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321542" name="Oval 6"/>
          <p:cNvSpPr>
            <a:spLocks noChangeArrowheads="1"/>
          </p:cNvSpPr>
          <p:nvPr/>
        </p:nvSpPr>
        <p:spPr bwMode="auto">
          <a:xfrm>
            <a:off x="1905000" y="4724400"/>
            <a:ext cx="1241425" cy="428625"/>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321543" name="Oval 7"/>
          <p:cNvSpPr>
            <a:spLocks noChangeArrowheads="1"/>
          </p:cNvSpPr>
          <p:nvPr/>
        </p:nvSpPr>
        <p:spPr bwMode="auto">
          <a:xfrm>
            <a:off x="6324600" y="5476875"/>
            <a:ext cx="620713" cy="285750"/>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321544" name="Oval 8"/>
          <p:cNvSpPr>
            <a:spLocks noChangeArrowheads="1"/>
          </p:cNvSpPr>
          <p:nvPr/>
        </p:nvSpPr>
        <p:spPr bwMode="auto">
          <a:xfrm>
            <a:off x="1905000" y="5410200"/>
            <a:ext cx="1241425" cy="428625"/>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321545" name="Oval 9"/>
          <p:cNvSpPr>
            <a:spLocks noChangeArrowheads="1"/>
          </p:cNvSpPr>
          <p:nvPr/>
        </p:nvSpPr>
        <p:spPr bwMode="auto">
          <a:xfrm>
            <a:off x="6324600" y="6238875"/>
            <a:ext cx="620713" cy="285750"/>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321546" name="Oval 10"/>
          <p:cNvSpPr>
            <a:spLocks noChangeArrowheads="1"/>
          </p:cNvSpPr>
          <p:nvPr/>
        </p:nvSpPr>
        <p:spPr bwMode="auto">
          <a:xfrm>
            <a:off x="1905000" y="6172200"/>
            <a:ext cx="1241425" cy="428625"/>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321539">
                                            <p:txEl>
                                              <p:pRg st="0" end="0"/>
                                            </p:txEl>
                                          </p:spTgt>
                                        </p:tgtEl>
                                        <p:attrNameLst>
                                          <p:attrName>style.visibility</p:attrName>
                                        </p:attrNameLst>
                                      </p:cBhvr>
                                      <p:to>
                                        <p:strVal val="visible"/>
                                      </p:to>
                                    </p:set>
                                    <p:animEffect transition="in" filter="wheel(4)">
                                      <p:cBhvr>
                                        <p:cTn id="7" dur="500"/>
                                        <p:tgtEl>
                                          <p:spTgt spid="3215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21540"/>
                                        </p:tgtEl>
                                        <p:attrNameLst>
                                          <p:attrName>style.visibility</p:attrName>
                                        </p:attrNameLst>
                                      </p:cBhvr>
                                      <p:to>
                                        <p:strVal val="visible"/>
                                      </p:to>
                                    </p:set>
                                    <p:animEffect transition="in" filter="dissolve">
                                      <p:cBhvr>
                                        <p:cTn id="12" dur="500"/>
                                        <p:tgtEl>
                                          <p:spTgt spid="321540"/>
                                        </p:tgtEl>
                                      </p:cBhvr>
                                    </p:animEffect>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321541"/>
                                        </p:tgtEl>
                                        <p:attrNameLst>
                                          <p:attrName>style.visibility</p:attrName>
                                        </p:attrNameLst>
                                      </p:cBhvr>
                                      <p:to>
                                        <p:strVal val="visible"/>
                                      </p:to>
                                    </p:set>
                                    <p:animEffect transition="in" filter="dissolve">
                                      <p:cBhvr>
                                        <p:cTn id="16" dur="500"/>
                                        <p:tgtEl>
                                          <p:spTgt spid="321541"/>
                                        </p:tgtEl>
                                      </p:cBhvr>
                                    </p:animEffect>
                                  </p:childTnLst>
                                </p:cTn>
                              </p:par>
                            </p:childTnLst>
                          </p:cTn>
                        </p:par>
                        <p:par>
                          <p:cTn id="17" fill="hold" nodeType="afterGroup">
                            <p:stCondLst>
                              <p:cond delay="1000"/>
                            </p:stCondLst>
                            <p:childTnLst>
                              <p:par>
                                <p:cTn id="18" presetID="9" presetClass="entr" presetSubtype="0" fill="hold" grpId="0" nodeType="afterEffect">
                                  <p:stCondLst>
                                    <p:cond delay="0"/>
                                  </p:stCondLst>
                                  <p:childTnLst>
                                    <p:set>
                                      <p:cBhvr>
                                        <p:cTn id="19" dur="1" fill="hold">
                                          <p:stCondLst>
                                            <p:cond delay="0"/>
                                          </p:stCondLst>
                                        </p:cTn>
                                        <p:tgtEl>
                                          <p:spTgt spid="321542"/>
                                        </p:tgtEl>
                                        <p:attrNameLst>
                                          <p:attrName>style.visibility</p:attrName>
                                        </p:attrNameLst>
                                      </p:cBhvr>
                                      <p:to>
                                        <p:strVal val="visible"/>
                                      </p:to>
                                    </p:set>
                                    <p:animEffect transition="in" filter="dissolve">
                                      <p:cBhvr>
                                        <p:cTn id="20" dur="500"/>
                                        <p:tgtEl>
                                          <p:spTgt spid="321542"/>
                                        </p:tgtEl>
                                      </p:cBhvr>
                                    </p:animEffect>
                                  </p:childTnLst>
                                </p:cTn>
                              </p:par>
                            </p:childTnLst>
                          </p:cTn>
                        </p:par>
                        <p:par>
                          <p:cTn id="21" fill="hold" nodeType="afterGroup">
                            <p:stCondLst>
                              <p:cond delay="1500"/>
                            </p:stCondLst>
                            <p:childTnLst>
                              <p:par>
                                <p:cTn id="22" presetID="9" presetClass="entr" presetSubtype="0" fill="hold" grpId="0" nodeType="afterEffect">
                                  <p:stCondLst>
                                    <p:cond delay="0"/>
                                  </p:stCondLst>
                                  <p:childTnLst>
                                    <p:set>
                                      <p:cBhvr>
                                        <p:cTn id="23" dur="1" fill="hold">
                                          <p:stCondLst>
                                            <p:cond delay="0"/>
                                          </p:stCondLst>
                                        </p:cTn>
                                        <p:tgtEl>
                                          <p:spTgt spid="321543"/>
                                        </p:tgtEl>
                                        <p:attrNameLst>
                                          <p:attrName>style.visibility</p:attrName>
                                        </p:attrNameLst>
                                      </p:cBhvr>
                                      <p:to>
                                        <p:strVal val="visible"/>
                                      </p:to>
                                    </p:set>
                                    <p:animEffect transition="in" filter="dissolve">
                                      <p:cBhvr>
                                        <p:cTn id="24" dur="500"/>
                                        <p:tgtEl>
                                          <p:spTgt spid="321543"/>
                                        </p:tgtEl>
                                      </p:cBhvr>
                                    </p:animEffect>
                                  </p:childTnLst>
                                </p:cTn>
                              </p:par>
                            </p:childTnLst>
                          </p:cTn>
                        </p:par>
                        <p:par>
                          <p:cTn id="25" fill="hold" nodeType="afterGroup">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321544"/>
                                        </p:tgtEl>
                                        <p:attrNameLst>
                                          <p:attrName>style.visibility</p:attrName>
                                        </p:attrNameLst>
                                      </p:cBhvr>
                                      <p:to>
                                        <p:strVal val="visible"/>
                                      </p:to>
                                    </p:set>
                                    <p:animEffect transition="in" filter="dissolve">
                                      <p:cBhvr>
                                        <p:cTn id="28" dur="500"/>
                                        <p:tgtEl>
                                          <p:spTgt spid="321544"/>
                                        </p:tgtEl>
                                      </p:cBhvr>
                                    </p:animEffect>
                                  </p:childTnLst>
                                </p:cTn>
                              </p:par>
                            </p:childTnLst>
                          </p:cTn>
                        </p:par>
                        <p:par>
                          <p:cTn id="29" fill="hold" nodeType="afterGroup">
                            <p:stCondLst>
                              <p:cond delay="2500"/>
                            </p:stCondLst>
                            <p:childTnLst>
                              <p:par>
                                <p:cTn id="30" presetID="9" presetClass="entr" presetSubtype="0" fill="hold" grpId="0" nodeType="afterEffect">
                                  <p:stCondLst>
                                    <p:cond delay="0"/>
                                  </p:stCondLst>
                                  <p:childTnLst>
                                    <p:set>
                                      <p:cBhvr>
                                        <p:cTn id="31" dur="1" fill="hold">
                                          <p:stCondLst>
                                            <p:cond delay="0"/>
                                          </p:stCondLst>
                                        </p:cTn>
                                        <p:tgtEl>
                                          <p:spTgt spid="321545"/>
                                        </p:tgtEl>
                                        <p:attrNameLst>
                                          <p:attrName>style.visibility</p:attrName>
                                        </p:attrNameLst>
                                      </p:cBhvr>
                                      <p:to>
                                        <p:strVal val="visible"/>
                                      </p:to>
                                    </p:set>
                                    <p:animEffect transition="in" filter="dissolve">
                                      <p:cBhvr>
                                        <p:cTn id="32" dur="500"/>
                                        <p:tgtEl>
                                          <p:spTgt spid="321545"/>
                                        </p:tgtEl>
                                      </p:cBhvr>
                                    </p:animEffect>
                                  </p:childTnLst>
                                </p:cTn>
                              </p:par>
                            </p:childTnLst>
                          </p:cTn>
                        </p:par>
                        <p:par>
                          <p:cTn id="33" fill="hold" nodeType="afterGroup">
                            <p:stCondLst>
                              <p:cond delay="3000"/>
                            </p:stCondLst>
                            <p:childTnLst>
                              <p:par>
                                <p:cTn id="34" presetID="9" presetClass="entr" presetSubtype="0" fill="hold" grpId="0" nodeType="afterEffect">
                                  <p:stCondLst>
                                    <p:cond delay="0"/>
                                  </p:stCondLst>
                                  <p:childTnLst>
                                    <p:set>
                                      <p:cBhvr>
                                        <p:cTn id="35" dur="1" fill="hold">
                                          <p:stCondLst>
                                            <p:cond delay="0"/>
                                          </p:stCondLst>
                                        </p:cTn>
                                        <p:tgtEl>
                                          <p:spTgt spid="321546"/>
                                        </p:tgtEl>
                                        <p:attrNameLst>
                                          <p:attrName>style.visibility</p:attrName>
                                        </p:attrNameLst>
                                      </p:cBhvr>
                                      <p:to>
                                        <p:strVal val="visible"/>
                                      </p:to>
                                    </p:set>
                                    <p:animEffect transition="in" filter="dissolve">
                                      <p:cBhvr>
                                        <p:cTn id="36" dur="500"/>
                                        <p:tgtEl>
                                          <p:spTgt spid="321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39" grpId="0" build="p"/>
      <p:bldP spid="321541" grpId="0" animBg="1"/>
      <p:bldP spid="321542" grpId="0" animBg="1"/>
      <p:bldP spid="321543" grpId="0" animBg="1"/>
      <p:bldP spid="321544" grpId="0" animBg="1"/>
      <p:bldP spid="321545" grpId="0" animBg="1"/>
      <p:bldP spid="321546"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1D65230-B51D-4E1D-BD39-F441F244068E}" type="slidenum">
              <a:rPr lang="ar-SA"/>
              <a:pPr/>
              <a:t>16</a:t>
            </a:fld>
            <a:endParaRPr lang="en-US"/>
          </a:p>
        </p:txBody>
      </p:sp>
      <p:sp>
        <p:nvSpPr>
          <p:cNvPr id="114690" name="Rectangle 2"/>
          <p:cNvSpPr>
            <a:spLocks noGrp="1" noChangeArrowheads="1"/>
          </p:cNvSpPr>
          <p:nvPr>
            <p:ph type="title"/>
          </p:nvPr>
        </p:nvSpPr>
        <p:spPr/>
        <p:txBody>
          <a:bodyPr/>
          <a:lstStyle/>
          <a:p>
            <a:r>
              <a:rPr lang="fa-IR" b="0"/>
              <a:t>سیستم متمرکز- روش بهای تمام شده</a:t>
            </a:r>
            <a:endParaRPr lang="en-US" b="0"/>
          </a:p>
        </p:txBody>
      </p:sp>
      <p:pic>
        <p:nvPicPr>
          <p:cNvPr id="114693" name="Picture 5" descr="Pictur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133600"/>
            <a:ext cx="7367588" cy="2119313"/>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4694" name="Picture 6" descr="Picture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343400"/>
            <a:ext cx="7367588" cy="2119313"/>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114693"/>
                                        </p:tgtEl>
                                        <p:attrNameLst>
                                          <p:attrName>style.visibility</p:attrName>
                                        </p:attrNameLst>
                                      </p:cBhvr>
                                      <p:to>
                                        <p:strVal val="visible"/>
                                      </p:to>
                                    </p:set>
                                    <p:animEffect transition="in" filter="blinds(horizontal)">
                                      <p:cBhvr>
                                        <p:cTn id="7" dur="500"/>
                                        <p:tgtEl>
                                          <p:spTgt spid="1146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114694"/>
                                        </p:tgtEl>
                                        <p:attrNameLst>
                                          <p:attrName>style.visibility</p:attrName>
                                        </p:attrNameLst>
                                      </p:cBhvr>
                                      <p:to>
                                        <p:strVal val="visible"/>
                                      </p:to>
                                    </p:set>
                                    <p:animEffect transition="in" filter="wheel(4)">
                                      <p:cBhvr>
                                        <p:cTn id="12" dur="2000"/>
                                        <p:tgtEl>
                                          <p:spTgt spid="114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5E9480A-E20A-43CF-8E5B-E8337B60F245}" type="slidenum">
              <a:rPr lang="ar-SA"/>
              <a:pPr/>
              <a:t>160</a:t>
            </a:fld>
            <a:endParaRPr lang="en-US"/>
          </a:p>
        </p:txBody>
      </p:sp>
      <p:sp>
        <p:nvSpPr>
          <p:cNvPr id="323586" name="Rectangle 2"/>
          <p:cNvSpPr>
            <a:spLocks noGrp="1" noChangeArrowheads="1"/>
          </p:cNvSpPr>
          <p:nvPr>
            <p:ph type="title"/>
          </p:nvPr>
        </p:nvSpPr>
        <p:spPr/>
        <p:txBody>
          <a:bodyPr/>
          <a:lstStyle/>
          <a:p>
            <a:r>
              <a:rPr lang="fa-IR"/>
              <a:t>نمودار هزینه های متغیر کل</a:t>
            </a:r>
            <a:endParaRPr lang="en-US"/>
          </a:p>
        </p:txBody>
      </p:sp>
      <p:pic>
        <p:nvPicPr>
          <p:cNvPr id="323588" name="Picture 4" descr="Picture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233613" y="2454275"/>
            <a:ext cx="5108575" cy="3402013"/>
          </a:xfrm>
          <a:solidFill>
            <a:srgbClr val="99CCFF"/>
          </a:solid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323588"/>
                                        </p:tgtEl>
                                        <p:attrNameLst>
                                          <p:attrName>style.visibility</p:attrName>
                                        </p:attrNameLst>
                                      </p:cBhvr>
                                      <p:to>
                                        <p:strVal val="visible"/>
                                      </p:to>
                                    </p:set>
                                    <p:animEffect transition="in" filter="box(in)">
                                      <p:cBhvr>
                                        <p:cTn id="7" dur="500"/>
                                        <p:tgtEl>
                                          <p:spTgt spid="323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59A0C879-7BF3-454C-B3A6-0185666B197C}" type="slidenum">
              <a:rPr lang="ar-SA"/>
              <a:pPr/>
              <a:t>161</a:t>
            </a:fld>
            <a:endParaRPr lang="en-US"/>
          </a:p>
        </p:txBody>
      </p:sp>
      <p:sp>
        <p:nvSpPr>
          <p:cNvPr id="322562" name="Rectangle 2"/>
          <p:cNvSpPr>
            <a:spLocks noGrp="1" noChangeArrowheads="1"/>
          </p:cNvSpPr>
          <p:nvPr>
            <p:ph type="title"/>
          </p:nvPr>
        </p:nvSpPr>
        <p:spPr/>
        <p:txBody>
          <a:bodyPr/>
          <a:lstStyle/>
          <a:p>
            <a:r>
              <a:rPr lang="fa-IR" sz="3200"/>
              <a:t>هزینه متغیر یک واحد</a:t>
            </a:r>
            <a:endParaRPr lang="en-US" sz="3200"/>
          </a:p>
        </p:txBody>
      </p:sp>
      <p:sp>
        <p:nvSpPr>
          <p:cNvPr id="322563" name="Rectangle 3"/>
          <p:cNvSpPr>
            <a:spLocks noGrp="1" noChangeArrowheads="1"/>
          </p:cNvSpPr>
          <p:nvPr>
            <p:ph type="body" idx="1"/>
          </p:nvPr>
        </p:nvSpPr>
        <p:spPr/>
        <p:txBody>
          <a:bodyPr/>
          <a:lstStyle/>
          <a:p>
            <a:r>
              <a:rPr lang="fa-IR" sz="2800"/>
              <a:t>هزینه متغیر یک واحد محصول در سطوح مختلف تولید ثابت است. </a:t>
            </a:r>
            <a:endParaRPr lang="en-US" sz="2800"/>
          </a:p>
        </p:txBody>
      </p:sp>
      <p:pic>
        <p:nvPicPr>
          <p:cNvPr id="322565" name="Picture 5" descr="Pictur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581400"/>
            <a:ext cx="5610225" cy="2989263"/>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22566" name="Oval 6"/>
          <p:cNvSpPr>
            <a:spLocks noChangeArrowheads="1"/>
          </p:cNvSpPr>
          <p:nvPr/>
        </p:nvSpPr>
        <p:spPr bwMode="auto">
          <a:xfrm>
            <a:off x="6324600" y="4791075"/>
            <a:ext cx="620713" cy="285750"/>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322567" name="Oval 7"/>
          <p:cNvSpPr>
            <a:spLocks noChangeArrowheads="1"/>
          </p:cNvSpPr>
          <p:nvPr/>
        </p:nvSpPr>
        <p:spPr bwMode="auto">
          <a:xfrm>
            <a:off x="4256088" y="4800600"/>
            <a:ext cx="620712" cy="285750"/>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322568" name="Oval 8"/>
          <p:cNvSpPr>
            <a:spLocks noChangeArrowheads="1"/>
          </p:cNvSpPr>
          <p:nvPr/>
        </p:nvSpPr>
        <p:spPr bwMode="auto">
          <a:xfrm>
            <a:off x="6313488" y="5495925"/>
            <a:ext cx="620712" cy="285750"/>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322569" name="Oval 9"/>
          <p:cNvSpPr>
            <a:spLocks noChangeArrowheads="1"/>
          </p:cNvSpPr>
          <p:nvPr/>
        </p:nvSpPr>
        <p:spPr bwMode="auto">
          <a:xfrm>
            <a:off x="4244975" y="5505450"/>
            <a:ext cx="620713" cy="285750"/>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322570" name="Oval 10"/>
          <p:cNvSpPr>
            <a:spLocks noChangeArrowheads="1"/>
          </p:cNvSpPr>
          <p:nvPr/>
        </p:nvSpPr>
        <p:spPr bwMode="auto">
          <a:xfrm>
            <a:off x="6313488" y="6248400"/>
            <a:ext cx="620712" cy="285750"/>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322571" name="Oval 11"/>
          <p:cNvSpPr>
            <a:spLocks noChangeArrowheads="1"/>
          </p:cNvSpPr>
          <p:nvPr/>
        </p:nvSpPr>
        <p:spPr bwMode="auto">
          <a:xfrm>
            <a:off x="4244975" y="6257925"/>
            <a:ext cx="620713" cy="285750"/>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22565"/>
                                        </p:tgtEl>
                                        <p:attrNameLst>
                                          <p:attrName>style.visibility</p:attrName>
                                        </p:attrNameLst>
                                      </p:cBhvr>
                                      <p:to>
                                        <p:strVal val="visible"/>
                                      </p:to>
                                    </p:set>
                                    <p:animEffect transition="in" filter="dissolve">
                                      <p:cBhvr>
                                        <p:cTn id="7" dur="500"/>
                                        <p:tgtEl>
                                          <p:spTgt spid="322565"/>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22566"/>
                                        </p:tgtEl>
                                        <p:attrNameLst>
                                          <p:attrName>style.visibility</p:attrName>
                                        </p:attrNameLst>
                                      </p:cBhvr>
                                      <p:to>
                                        <p:strVal val="visible"/>
                                      </p:to>
                                    </p:set>
                                    <p:animEffect transition="in" filter="dissolve">
                                      <p:cBhvr>
                                        <p:cTn id="11" dur="500"/>
                                        <p:tgtEl>
                                          <p:spTgt spid="322566"/>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22567"/>
                                        </p:tgtEl>
                                        <p:attrNameLst>
                                          <p:attrName>style.visibility</p:attrName>
                                        </p:attrNameLst>
                                      </p:cBhvr>
                                      <p:to>
                                        <p:strVal val="visible"/>
                                      </p:to>
                                    </p:set>
                                    <p:animEffect transition="in" filter="dissolve">
                                      <p:cBhvr>
                                        <p:cTn id="15" dur="500"/>
                                        <p:tgtEl>
                                          <p:spTgt spid="322567"/>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322568"/>
                                        </p:tgtEl>
                                        <p:attrNameLst>
                                          <p:attrName>style.visibility</p:attrName>
                                        </p:attrNameLst>
                                      </p:cBhvr>
                                      <p:to>
                                        <p:strVal val="visible"/>
                                      </p:to>
                                    </p:set>
                                    <p:animEffect transition="in" filter="dissolve">
                                      <p:cBhvr>
                                        <p:cTn id="19" dur="500"/>
                                        <p:tgtEl>
                                          <p:spTgt spid="322568"/>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322569"/>
                                        </p:tgtEl>
                                        <p:attrNameLst>
                                          <p:attrName>style.visibility</p:attrName>
                                        </p:attrNameLst>
                                      </p:cBhvr>
                                      <p:to>
                                        <p:strVal val="visible"/>
                                      </p:to>
                                    </p:set>
                                    <p:animEffect transition="in" filter="dissolve">
                                      <p:cBhvr>
                                        <p:cTn id="23" dur="500"/>
                                        <p:tgtEl>
                                          <p:spTgt spid="322569"/>
                                        </p:tgtEl>
                                      </p:cBhvr>
                                    </p:animEffect>
                                  </p:childTnLst>
                                </p:cTn>
                              </p:par>
                            </p:childTnLst>
                          </p:cTn>
                        </p:par>
                        <p:par>
                          <p:cTn id="24" fill="hold" nodeType="afterGroup">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322570"/>
                                        </p:tgtEl>
                                        <p:attrNameLst>
                                          <p:attrName>style.visibility</p:attrName>
                                        </p:attrNameLst>
                                      </p:cBhvr>
                                      <p:to>
                                        <p:strVal val="visible"/>
                                      </p:to>
                                    </p:set>
                                    <p:animEffect transition="in" filter="dissolve">
                                      <p:cBhvr>
                                        <p:cTn id="27" dur="500"/>
                                        <p:tgtEl>
                                          <p:spTgt spid="322570"/>
                                        </p:tgtEl>
                                      </p:cBhvr>
                                    </p:animEffect>
                                  </p:childTnLst>
                                </p:cTn>
                              </p:par>
                            </p:childTnLst>
                          </p:cTn>
                        </p:par>
                        <p:par>
                          <p:cTn id="28" fill="hold" nodeType="afterGroup">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322571"/>
                                        </p:tgtEl>
                                        <p:attrNameLst>
                                          <p:attrName>style.visibility</p:attrName>
                                        </p:attrNameLst>
                                      </p:cBhvr>
                                      <p:to>
                                        <p:strVal val="visible"/>
                                      </p:to>
                                    </p:set>
                                    <p:animEffect transition="in" filter="dissolve">
                                      <p:cBhvr>
                                        <p:cTn id="31" dur="500"/>
                                        <p:tgtEl>
                                          <p:spTgt spid="322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66" grpId="0" animBg="1"/>
      <p:bldP spid="322567" grpId="0" animBg="1"/>
      <p:bldP spid="322568" grpId="0" animBg="1"/>
      <p:bldP spid="322569" grpId="0" animBg="1"/>
      <p:bldP spid="322570" grpId="0" animBg="1"/>
      <p:bldP spid="322571" grpId="0" animBg="1"/>
    </p:bldLst>
  </p:timing>
</p:sld>
</file>

<file path=ppt/slides/slide1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CF39DEEB-189F-43F1-B6DB-D701E7DFA181}" type="slidenum">
              <a:rPr lang="ar-SA"/>
              <a:pPr/>
              <a:t>162</a:t>
            </a:fld>
            <a:endParaRPr lang="en-US"/>
          </a:p>
        </p:txBody>
      </p:sp>
      <p:sp>
        <p:nvSpPr>
          <p:cNvPr id="324610" name="Rectangle 2"/>
          <p:cNvSpPr>
            <a:spLocks noGrp="1" noChangeArrowheads="1"/>
          </p:cNvSpPr>
          <p:nvPr>
            <p:ph type="title"/>
          </p:nvPr>
        </p:nvSpPr>
        <p:spPr/>
        <p:txBody>
          <a:bodyPr/>
          <a:lstStyle/>
          <a:p>
            <a:r>
              <a:rPr lang="fa-IR"/>
              <a:t>نمودار هزینه های متغیر یک واحد</a:t>
            </a:r>
            <a:endParaRPr lang="en-US"/>
          </a:p>
        </p:txBody>
      </p:sp>
      <p:pic>
        <p:nvPicPr>
          <p:cNvPr id="324613" name="Picture 5" descr="Picture6"/>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511300" y="2606675"/>
            <a:ext cx="6553200" cy="3097213"/>
          </a:xfrm>
          <a:solidFill>
            <a:srgbClr val="99CCFF"/>
          </a:solid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324613"/>
                                        </p:tgtEl>
                                        <p:attrNameLst>
                                          <p:attrName>style.visibility</p:attrName>
                                        </p:attrNameLst>
                                      </p:cBhvr>
                                      <p:to>
                                        <p:strVal val="visible"/>
                                      </p:to>
                                    </p:set>
                                    <p:anim calcmode="lin" valueType="num">
                                      <p:cBhvr>
                                        <p:cTn id="7" dur="500" fill="hold"/>
                                        <p:tgtEl>
                                          <p:spTgt spid="324613"/>
                                        </p:tgtEl>
                                        <p:attrNameLst>
                                          <p:attrName>ppt_w</p:attrName>
                                        </p:attrNameLst>
                                      </p:cBhvr>
                                      <p:tavLst>
                                        <p:tav tm="0">
                                          <p:val>
                                            <p:fltVal val="0"/>
                                          </p:val>
                                        </p:tav>
                                        <p:tav tm="100000">
                                          <p:val>
                                            <p:strVal val="#ppt_w"/>
                                          </p:val>
                                        </p:tav>
                                      </p:tavLst>
                                    </p:anim>
                                    <p:anim calcmode="lin" valueType="num">
                                      <p:cBhvr>
                                        <p:cTn id="8" dur="500" fill="hold"/>
                                        <p:tgtEl>
                                          <p:spTgt spid="3246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80BE6138-6450-4A71-9E86-8BB4B416D6E0}" type="slidenum">
              <a:rPr lang="ar-SA"/>
              <a:pPr/>
              <a:t>163</a:t>
            </a:fld>
            <a:endParaRPr lang="en-US"/>
          </a:p>
        </p:txBody>
      </p:sp>
      <p:sp>
        <p:nvSpPr>
          <p:cNvPr id="325634" name="Rectangle 2"/>
          <p:cNvSpPr>
            <a:spLocks noGrp="1" noChangeArrowheads="1"/>
          </p:cNvSpPr>
          <p:nvPr>
            <p:ph type="title"/>
          </p:nvPr>
        </p:nvSpPr>
        <p:spPr/>
        <p:txBody>
          <a:bodyPr/>
          <a:lstStyle/>
          <a:p>
            <a:r>
              <a:rPr lang="fa-IR" sz="3200"/>
              <a:t>هزینه</a:t>
            </a:r>
            <a:r>
              <a:rPr lang="fa-IR" sz="3200">
                <a:cs typeface="Times New Roman" panose="02020603050405020304" pitchFamily="18" charset="0"/>
              </a:rPr>
              <a:t>‌‌</a:t>
            </a:r>
            <a:r>
              <a:rPr lang="fa-IR" sz="3200"/>
              <a:t>های نیمه</a:t>
            </a:r>
            <a:r>
              <a:rPr lang="fa-IR" sz="3200">
                <a:cs typeface="Times New Roman" panose="02020603050405020304" pitchFamily="18" charset="0"/>
              </a:rPr>
              <a:t>‌</a:t>
            </a:r>
            <a:r>
              <a:rPr lang="fa-IR" sz="3200"/>
              <a:t>متغیر</a:t>
            </a:r>
            <a:r>
              <a:rPr lang="en-US" sz="3200"/>
              <a:t> </a:t>
            </a:r>
          </a:p>
        </p:txBody>
      </p:sp>
      <p:sp>
        <p:nvSpPr>
          <p:cNvPr id="325635" name="Rectangle 3"/>
          <p:cNvSpPr>
            <a:spLocks noGrp="1" noChangeArrowheads="1"/>
          </p:cNvSpPr>
          <p:nvPr>
            <p:ph type="body" idx="1"/>
          </p:nvPr>
        </p:nvSpPr>
        <p:spPr/>
        <p:txBody>
          <a:bodyPr/>
          <a:lstStyle/>
          <a:p>
            <a:pPr algn="just"/>
            <a:r>
              <a:rPr lang="fa-IR" sz="2800"/>
              <a:t>به هزینه</a:t>
            </a:r>
            <a:r>
              <a:rPr lang="fa-IR" sz="2800">
                <a:cs typeface="Times New Roman" panose="02020603050405020304" pitchFamily="18" charset="0"/>
              </a:rPr>
              <a:t>‌</a:t>
            </a:r>
            <a:r>
              <a:rPr lang="fa-IR" sz="2800"/>
              <a:t>هایی گفته می</a:t>
            </a:r>
            <a:r>
              <a:rPr lang="fa-IR" sz="2800">
                <a:cs typeface="Times New Roman" panose="02020603050405020304" pitchFamily="18" charset="0"/>
              </a:rPr>
              <a:t>‌</a:t>
            </a:r>
            <a:r>
              <a:rPr lang="fa-IR" sz="2800"/>
              <a:t>شود که دارای دو بخش ثابت و متغیر می</a:t>
            </a:r>
            <a:r>
              <a:rPr lang="fa-IR" sz="2800">
                <a:cs typeface="Times New Roman" panose="02020603050405020304" pitchFamily="18" charset="0"/>
              </a:rPr>
              <a:t>‌</a:t>
            </a:r>
            <a:r>
              <a:rPr lang="fa-IR" sz="2800"/>
              <a:t>باشد. نمونه بارز هزینه</a:t>
            </a:r>
            <a:r>
              <a:rPr lang="fa-IR" sz="2800">
                <a:cs typeface="Times New Roman" panose="02020603050405020304" pitchFamily="18" charset="0"/>
              </a:rPr>
              <a:t>‌</a:t>
            </a:r>
            <a:r>
              <a:rPr lang="fa-IR" sz="2800"/>
              <a:t>های نیمه</a:t>
            </a:r>
            <a:r>
              <a:rPr lang="fa-IR" sz="2800">
                <a:cs typeface="Times New Roman" panose="02020603050405020304" pitchFamily="18" charset="0"/>
              </a:rPr>
              <a:t>‌</a:t>
            </a:r>
            <a:r>
              <a:rPr lang="fa-IR" sz="2800"/>
              <a:t>متغیر عبارتند از هزینه تلفن و هزینه برق.</a:t>
            </a:r>
            <a:r>
              <a:rPr lang="fa-IR"/>
              <a:t> </a:t>
            </a:r>
            <a:endParaRPr lang="en-US"/>
          </a:p>
        </p:txBody>
      </p:sp>
      <p:pic>
        <p:nvPicPr>
          <p:cNvPr id="325636" name="Picture 4" descr="Picture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200400"/>
            <a:ext cx="4800600" cy="342265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25637" name="AutoShape 5"/>
          <p:cNvSpPr>
            <a:spLocks/>
          </p:cNvSpPr>
          <p:nvPr/>
        </p:nvSpPr>
        <p:spPr bwMode="auto">
          <a:xfrm>
            <a:off x="2590800" y="5715000"/>
            <a:ext cx="76200" cy="762000"/>
          </a:xfrm>
          <a:prstGeom prst="leftBrace">
            <a:avLst>
              <a:gd name="adj1" fmla="val 83333"/>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325638" name="AutoShape 6"/>
          <p:cNvSpPr>
            <a:spLocks/>
          </p:cNvSpPr>
          <p:nvPr/>
        </p:nvSpPr>
        <p:spPr bwMode="auto">
          <a:xfrm>
            <a:off x="2590800" y="3962400"/>
            <a:ext cx="76200" cy="1676400"/>
          </a:xfrm>
          <a:prstGeom prst="leftBrace">
            <a:avLst>
              <a:gd name="adj1" fmla="val 183333"/>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325639" name="Rectangle 7"/>
          <p:cNvSpPr>
            <a:spLocks noChangeArrowheads="1"/>
          </p:cNvSpPr>
          <p:nvPr/>
        </p:nvSpPr>
        <p:spPr bwMode="auto">
          <a:xfrm>
            <a:off x="1143000" y="5788025"/>
            <a:ext cx="13350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sz="2800">
                <a:cs typeface="B Nazanin" panose="00000400000000000000" pitchFamily="2" charset="-78"/>
              </a:rPr>
              <a:t>بخش ثابت</a:t>
            </a:r>
            <a:endParaRPr lang="en-US" sz="2800">
              <a:cs typeface="B Nazanin" panose="00000400000000000000" pitchFamily="2" charset="-78"/>
            </a:endParaRPr>
          </a:p>
        </p:txBody>
      </p:sp>
      <p:sp>
        <p:nvSpPr>
          <p:cNvPr id="325640" name="Rectangle 8"/>
          <p:cNvSpPr>
            <a:spLocks noChangeArrowheads="1"/>
          </p:cNvSpPr>
          <p:nvPr/>
        </p:nvSpPr>
        <p:spPr bwMode="auto">
          <a:xfrm>
            <a:off x="1143000" y="4495800"/>
            <a:ext cx="14493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sz="2800">
                <a:cs typeface="B Nazanin" panose="00000400000000000000" pitchFamily="2" charset="-78"/>
              </a:rPr>
              <a:t>بخش متغیر</a:t>
            </a:r>
            <a:endParaRPr lang="en-US" sz="28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25636"/>
                                        </p:tgtEl>
                                        <p:attrNameLst>
                                          <p:attrName>style.visibility</p:attrName>
                                        </p:attrNameLst>
                                      </p:cBhvr>
                                      <p:to>
                                        <p:strVal val="visible"/>
                                      </p:to>
                                    </p:set>
                                    <p:animEffect transition="in" filter="dissolve">
                                      <p:cBhvr>
                                        <p:cTn id="7" dur="500"/>
                                        <p:tgtEl>
                                          <p:spTgt spid="325636"/>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325637"/>
                                        </p:tgtEl>
                                        <p:attrNameLst>
                                          <p:attrName>style.visibility</p:attrName>
                                        </p:attrNameLst>
                                      </p:cBhvr>
                                      <p:to>
                                        <p:strVal val="visible"/>
                                      </p:to>
                                    </p:set>
                                    <p:animEffect transition="in" filter="checkerboard(across)">
                                      <p:cBhvr>
                                        <p:cTn id="11" dur="500"/>
                                        <p:tgtEl>
                                          <p:spTgt spid="325637"/>
                                        </p:tgtEl>
                                      </p:cBhvr>
                                    </p:animEffect>
                                  </p:childTnLst>
                                </p:cTn>
                              </p:par>
                            </p:childTnLst>
                          </p:cTn>
                        </p:par>
                        <p:par>
                          <p:cTn id="12" fill="hold" nodeType="afterGroup">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325639"/>
                                        </p:tgtEl>
                                        <p:attrNameLst>
                                          <p:attrName>style.visibility</p:attrName>
                                        </p:attrNameLst>
                                      </p:cBhvr>
                                      <p:to>
                                        <p:strVal val="visible"/>
                                      </p:to>
                                    </p:set>
                                    <p:animEffect transition="in" filter="checkerboard(across)">
                                      <p:cBhvr>
                                        <p:cTn id="15" dur="500"/>
                                        <p:tgtEl>
                                          <p:spTgt spid="325639"/>
                                        </p:tgtEl>
                                      </p:cBhvr>
                                    </p:animEffect>
                                  </p:childTnLst>
                                </p:cTn>
                              </p:par>
                            </p:childTnLst>
                          </p:cTn>
                        </p:par>
                        <p:par>
                          <p:cTn id="16" fill="hold" nodeType="afterGroup">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325638"/>
                                        </p:tgtEl>
                                        <p:attrNameLst>
                                          <p:attrName>style.visibility</p:attrName>
                                        </p:attrNameLst>
                                      </p:cBhvr>
                                      <p:to>
                                        <p:strVal val="visible"/>
                                      </p:to>
                                    </p:set>
                                    <p:anim calcmode="lin" valueType="num">
                                      <p:cBhvr additive="base">
                                        <p:cTn id="19" dur="500" fill="hold"/>
                                        <p:tgtEl>
                                          <p:spTgt spid="325638"/>
                                        </p:tgtEl>
                                        <p:attrNameLst>
                                          <p:attrName>ppt_x</p:attrName>
                                        </p:attrNameLst>
                                      </p:cBhvr>
                                      <p:tavLst>
                                        <p:tav tm="0">
                                          <p:val>
                                            <p:strVal val="#ppt_x"/>
                                          </p:val>
                                        </p:tav>
                                        <p:tav tm="100000">
                                          <p:val>
                                            <p:strVal val="#ppt_x"/>
                                          </p:val>
                                        </p:tav>
                                      </p:tavLst>
                                    </p:anim>
                                    <p:anim calcmode="lin" valueType="num">
                                      <p:cBhvr additive="base">
                                        <p:cTn id="20" dur="500" fill="hold"/>
                                        <p:tgtEl>
                                          <p:spTgt spid="325638"/>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325640"/>
                                        </p:tgtEl>
                                        <p:attrNameLst>
                                          <p:attrName>style.visibility</p:attrName>
                                        </p:attrNameLst>
                                      </p:cBhvr>
                                      <p:to>
                                        <p:strVal val="visible"/>
                                      </p:to>
                                    </p:set>
                                    <p:anim calcmode="lin" valueType="num">
                                      <p:cBhvr additive="base">
                                        <p:cTn id="24" dur="500" fill="hold"/>
                                        <p:tgtEl>
                                          <p:spTgt spid="325640"/>
                                        </p:tgtEl>
                                        <p:attrNameLst>
                                          <p:attrName>ppt_x</p:attrName>
                                        </p:attrNameLst>
                                      </p:cBhvr>
                                      <p:tavLst>
                                        <p:tav tm="0">
                                          <p:val>
                                            <p:strVal val="#ppt_x"/>
                                          </p:val>
                                        </p:tav>
                                        <p:tav tm="100000">
                                          <p:val>
                                            <p:strVal val="#ppt_x"/>
                                          </p:val>
                                        </p:tav>
                                      </p:tavLst>
                                    </p:anim>
                                    <p:anim calcmode="lin" valueType="num">
                                      <p:cBhvr additive="base">
                                        <p:cTn id="25" dur="500" fill="hold"/>
                                        <p:tgtEl>
                                          <p:spTgt spid="3256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37" grpId="0" animBg="1"/>
      <p:bldP spid="325638" grpId="0" animBg="1"/>
      <p:bldP spid="325639" grpId="0"/>
      <p:bldP spid="325640" grpId="0"/>
    </p:bldLst>
  </p:timing>
</p:sld>
</file>

<file path=ppt/slides/slide1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9BAC6644-B09A-4D22-8F86-9E462BE4FA35}" type="slidenum">
              <a:rPr lang="ar-SA"/>
              <a:pPr/>
              <a:t>164</a:t>
            </a:fld>
            <a:endParaRPr lang="en-US"/>
          </a:p>
        </p:txBody>
      </p:sp>
      <p:sp>
        <p:nvSpPr>
          <p:cNvPr id="328706" name="Rectangle 2"/>
          <p:cNvSpPr>
            <a:spLocks noGrp="1" noChangeArrowheads="1"/>
          </p:cNvSpPr>
          <p:nvPr>
            <p:ph type="title"/>
          </p:nvPr>
        </p:nvSpPr>
        <p:spPr/>
        <p:txBody>
          <a:bodyPr/>
          <a:lstStyle/>
          <a:p>
            <a:r>
              <a:rPr lang="fa-IR" sz="2800"/>
              <a:t>قیمت فروش</a:t>
            </a:r>
            <a:endParaRPr lang="en-US" sz="2800"/>
          </a:p>
        </p:txBody>
      </p:sp>
      <p:sp>
        <p:nvSpPr>
          <p:cNvPr id="328709" name="Rectangle 5"/>
          <p:cNvSpPr>
            <a:spLocks noChangeArrowheads="1"/>
          </p:cNvSpPr>
          <p:nvPr/>
        </p:nvSpPr>
        <p:spPr bwMode="auto">
          <a:xfrm>
            <a:off x="809625" y="2214563"/>
            <a:ext cx="79581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B Nazanin" panose="00000400000000000000" pitchFamily="2" charset="-78"/>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B Nazanin" panose="00000400000000000000" pitchFamily="2" charset="-78"/>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B Nazanin" panose="00000400000000000000" pitchFamily="2" charset="-78"/>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B Nazanin" panose="00000400000000000000" pitchFamily="2" charset="-78"/>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B Nazanin" panose="00000400000000000000" pitchFamily="2" charset="-78"/>
              </a:defRPr>
            </a:lvl5pPr>
            <a:lvl6pPr marL="2228850" indent="-228600"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B Nazanin" panose="00000400000000000000" pitchFamily="2" charset="-78"/>
              </a:defRPr>
            </a:lvl6pPr>
            <a:lvl7pPr marL="2686050" indent="-228600"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B Nazanin" panose="00000400000000000000" pitchFamily="2" charset="-78"/>
              </a:defRPr>
            </a:lvl7pPr>
            <a:lvl8pPr marL="3143250" indent="-228600"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B Nazanin" panose="00000400000000000000" pitchFamily="2" charset="-78"/>
              </a:defRPr>
            </a:lvl8pPr>
            <a:lvl9pPr marL="3600450" indent="-228600"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B Nazanin" panose="00000400000000000000" pitchFamily="2" charset="-78"/>
              </a:defRPr>
            </a:lvl9pPr>
          </a:lstStyle>
          <a:p>
            <a:pPr algn="just" eaLnBrk="1" hangingPunct="1"/>
            <a:r>
              <a:rPr lang="fa-IR" sz="2800"/>
              <a:t>در تجزیه و تحلیل نقطه سر به سر فرض می شود که قیمت فروش هر واحد محصول ثابت است</a:t>
            </a:r>
            <a:r>
              <a:rPr lang="en-US" sz="2800"/>
              <a:t> </a:t>
            </a:r>
            <a:r>
              <a:rPr lang="fa-IR" sz="2800"/>
              <a:t>. </a:t>
            </a:r>
            <a:endParaRPr lang="en-US" sz="2800"/>
          </a:p>
        </p:txBody>
      </p:sp>
      <p:pic>
        <p:nvPicPr>
          <p:cNvPr id="328711" name="Picture 7" descr="Picture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200400"/>
            <a:ext cx="6096000" cy="3248025"/>
          </a:xfrm>
          <a:prstGeom prst="rect">
            <a:avLst/>
          </a:prstGeom>
          <a:solidFill>
            <a:srgbClr val="99CCFF"/>
          </a:solidFill>
        </p:spPr>
      </p:pic>
      <p:sp>
        <p:nvSpPr>
          <p:cNvPr id="328712" name="Oval 8"/>
          <p:cNvSpPr>
            <a:spLocks noChangeArrowheads="1"/>
          </p:cNvSpPr>
          <p:nvPr/>
        </p:nvSpPr>
        <p:spPr bwMode="auto">
          <a:xfrm>
            <a:off x="6694488" y="4495800"/>
            <a:ext cx="696912" cy="304800"/>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328713" name="Oval 9"/>
          <p:cNvSpPr>
            <a:spLocks noChangeArrowheads="1"/>
          </p:cNvSpPr>
          <p:nvPr/>
        </p:nvSpPr>
        <p:spPr bwMode="auto">
          <a:xfrm>
            <a:off x="4495800" y="4505325"/>
            <a:ext cx="696913" cy="304800"/>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328714" name="Oval 10"/>
          <p:cNvSpPr>
            <a:spLocks noChangeArrowheads="1"/>
          </p:cNvSpPr>
          <p:nvPr/>
        </p:nvSpPr>
        <p:spPr bwMode="auto">
          <a:xfrm>
            <a:off x="6694488" y="5257800"/>
            <a:ext cx="696912" cy="304800"/>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328715" name="Oval 11"/>
          <p:cNvSpPr>
            <a:spLocks noChangeArrowheads="1"/>
          </p:cNvSpPr>
          <p:nvPr/>
        </p:nvSpPr>
        <p:spPr bwMode="auto">
          <a:xfrm>
            <a:off x="4495800" y="5267325"/>
            <a:ext cx="696913" cy="304800"/>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328716" name="Oval 12"/>
          <p:cNvSpPr>
            <a:spLocks noChangeArrowheads="1"/>
          </p:cNvSpPr>
          <p:nvPr/>
        </p:nvSpPr>
        <p:spPr bwMode="auto">
          <a:xfrm>
            <a:off x="6694488" y="6019800"/>
            <a:ext cx="696912" cy="304800"/>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328717" name="Oval 13"/>
          <p:cNvSpPr>
            <a:spLocks noChangeArrowheads="1"/>
          </p:cNvSpPr>
          <p:nvPr/>
        </p:nvSpPr>
        <p:spPr bwMode="auto">
          <a:xfrm>
            <a:off x="4495800" y="6029325"/>
            <a:ext cx="696913" cy="304800"/>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328711"/>
                                        </p:tgtEl>
                                        <p:attrNameLst>
                                          <p:attrName>style.visibility</p:attrName>
                                        </p:attrNameLst>
                                      </p:cBhvr>
                                      <p:to>
                                        <p:strVal val="visible"/>
                                      </p:to>
                                    </p:set>
                                    <p:animEffect transition="in" filter="barn(inHorizontal)">
                                      <p:cBhvr>
                                        <p:cTn id="7" dur="500"/>
                                        <p:tgtEl>
                                          <p:spTgt spid="328711"/>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28712"/>
                                        </p:tgtEl>
                                        <p:attrNameLst>
                                          <p:attrName>style.visibility</p:attrName>
                                        </p:attrNameLst>
                                      </p:cBhvr>
                                      <p:to>
                                        <p:strVal val="visible"/>
                                      </p:to>
                                    </p:set>
                                    <p:animEffect transition="in" filter="dissolve">
                                      <p:cBhvr>
                                        <p:cTn id="11" dur="500"/>
                                        <p:tgtEl>
                                          <p:spTgt spid="328712"/>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28713"/>
                                        </p:tgtEl>
                                        <p:attrNameLst>
                                          <p:attrName>style.visibility</p:attrName>
                                        </p:attrNameLst>
                                      </p:cBhvr>
                                      <p:to>
                                        <p:strVal val="visible"/>
                                      </p:to>
                                    </p:set>
                                    <p:animEffect transition="in" filter="dissolve">
                                      <p:cBhvr>
                                        <p:cTn id="15" dur="500"/>
                                        <p:tgtEl>
                                          <p:spTgt spid="328713"/>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328714"/>
                                        </p:tgtEl>
                                        <p:attrNameLst>
                                          <p:attrName>style.visibility</p:attrName>
                                        </p:attrNameLst>
                                      </p:cBhvr>
                                      <p:to>
                                        <p:strVal val="visible"/>
                                      </p:to>
                                    </p:set>
                                    <p:animEffect transition="in" filter="dissolve">
                                      <p:cBhvr>
                                        <p:cTn id="19" dur="500"/>
                                        <p:tgtEl>
                                          <p:spTgt spid="328714"/>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328715"/>
                                        </p:tgtEl>
                                        <p:attrNameLst>
                                          <p:attrName>style.visibility</p:attrName>
                                        </p:attrNameLst>
                                      </p:cBhvr>
                                      <p:to>
                                        <p:strVal val="visible"/>
                                      </p:to>
                                    </p:set>
                                    <p:animEffect transition="in" filter="dissolve">
                                      <p:cBhvr>
                                        <p:cTn id="23" dur="500"/>
                                        <p:tgtEl>
                                          <p:spTgt spid="328715"/>
                                        </p:tgtEl>
                                      </p:cBhvr>
                                    </p:animEffect>
                                  </p:childTnLst>
                                </p:cTn>
                              </p:par>
                            </p:childTnLst>
                          </p:cTn>
                        </p:par>
                        <p:par>
                          <p:cTn id="24" fill="hold" nodeType="afterGroup">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328716"/>
                                        </p:tgtEl>
                                        <p:attrNameLst>
                                          <p:attrName>style.visibility</p:attrName>
                                        </p:attrNameLst>
                                      </p:cBhvr>
                                      <p:to>
                                        <p:strVal val="visible"/>
                                      </p:to>
                                    </p:set>
                                    <p:animEffect transition="in" filter="dissolve">
                                      <p:cBhvr>
                                        <p:cTn id="27" dur="500"/>
                                        <p:tgtEl>
                                          <p:spTgt spid="328716"/>
                                        </p:tgtEl>
                                      </p:cBhvr>
                                    </p:animEffect>
                                  </p:childTnLst>
                                </p:cTn>
                              </p:par>
                            </p:childTnLst>
                          </p:cTn>
                        </p:par>
                        <p:par>
                          <p:cTn id="28" fill="hold" nodeType="afterGroup">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328717"/>
                                        </p:tgtEl>
                                        <p:attrNameLst>
                                          <p:attrName>style.visibility</p:attrName>
                                        </p:attrNameLst>
                                      </p:cBhvr>
                                      <p:to>
                                        <p:strVal val="visible"/>
                                      </p:to>
                                    </p:set>
                                    <p:animEffect transition="in" filter="dissolve">
                                      <p:cBhvr>
                                        <p:cTn id="31" dur="500"/>
                                        <p:tgtEl>
                                          <p:spTgt spid="328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12" grpId="0" animBg="1"/>
      <p:bldP spid="328713" grpId="0" animBg="1"/>
      <p:bldP spid="328714" grpId="0" animBg="1"/>
      <p:bldP spid="328715" grpId="0" animBg="1"/>
      <p:bldP spid="328716" grpId="0" animBg="1"/>
      <p:bldP spid="328717" grpId="0" animBg="1"/>
    </p:bldLst>
  </p:timing>
</p:sld>
</file>

<file path=ppt/slides/slide1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3B0EC704-F85C-4461-895C-8C662EA9999E}" type="slidenum">
              <a:rPr lang="ar-SA"/>
              <a:pPr/>
              <a:t>165</a:t>
            </a:fld>
            <a:endParaRPr lang="en-US"/>
          </a:p>
        </p:txBody>
      </p:sp>
      <p:sp>
        <p:nvSpPr>
          <p:cNvPr id="327682" name="Rectangle 2"/>
          <p:cNvSpPr>
            <a:spLocks noGrp="1" noChangeArrowheads="1"/>
          </p:cNvSpPr>
          <p:nvPr>
            <p:ph type="title"/>
          </p:nvPr>
        </p:nvSpPr>
        <p:spPr/>
        <p:txBody>
          <a:bodyPr/>
          <a:lstStyle/>
          <a:p>
            <a:r>
              <a:rPr lang="fa-IR" b="0"/>
              <a:t>نمودار قیمت فروش یک واحد محصول</a:t>
            </a:r>
            <a:endParaRPr lang="en-US" b="0"/>
          </a:p>
        </p:txBody>
      </p:sp>
      <p:pic>
        <p:nvPicPr>
          <p:cNvPr id="327687" name="Picture 7" descr="Picture35"/>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511300" y="2606675"/>
            <a:ext cx="6553200" cy="3097213"/>
          </a:xfrm>
          <a:solidFill>
            <a:srgbClr val="99CCFF"/>
          </a:solid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327687"/>
                                        </p:tgtEl>
                                        <p:attrNameLst>
                                          <p:attrName>style.visibility</p:attrName>
                                        </p:attrNameLst>
                                      </p:cBhvr>
                                      <p:to>
                                        <p:strVal val="visible"/>
                                      </p:to>
                                    </p:set>
                                    <p:animEffect transition="in" filter="dissolve">
                                      <p:cBhvr>
                                        <p:cTn id="7" dur="500"/>
                                        <p:tgtEl>
                                          <p:spTgt spid="3276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12EE87C-3939-43E3-BCAE-A754F5AE523C}" type="slidenum">
              <a:rPr lang="ar-SA"/>
              <a:pPr/>
              <a:t>166</a:t>
            </a:fld>
            <a:endParaRPr lang="en-US"/>
          </a:p>
        </p:txBody>
      </p:sp>
      <p:sp>
        <p:nvSpPr>
          <p:cNvPr id="329730" name="Rectangle 2"/>
          <p:cNvSpPr>
            <a:spLocks noGrp="1" noChangeArrowheads="1"/>
          </p:cNvSpPr>
          <p:nvPr>
            <p:ph type="title"/>
          </p:nvPr>
        </p:nvSpPr>
        <p:spPr/>
        <p:txBody>
          <a:bodyPr/>
          <a:lstStyle/>
          <a:p>
            <a:r>
              <a:rPr lang="fa-IR" b="0"/>
              <a:t>نمودار درآمد کل</a:t>
            </a:r>
            <a:endParaRPr lang="en-US" b="0"/>
          </a:p>
        </p:txBody>
      </p:sp>
      <p:pic>
        <p:nvPicPr>
          <p:cNvPr id="329731" name="Picture 3" descr="Picture3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286000" y="2971800"/>
            <a:ext cx="5108575" cy="3402013"/>
          </a:xfrm>
          <a:solidFill>
            <a:srgbClr val="99CCFF"/>
          </a:solid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329731"/>
                                        </p:tgtEl>
                                        <p:attrNameLst>
                                          <p:attrName>style.visibility</p:attrName>
                                        </p:attrNameLst>
                                      </p:cBhvr>
                                      <p:to>
                                        <p:strVal val="visible"/>
                                      </p:to>
                                    </p:set>
                                    <p:anim calcmode="lin" valueType="num">
                                      <p:cBhvr additive="base">
                                        <p:cTn id="7" dur="500" fill="hold"/>
                                        <p:tgtEl>
                                          <p:spTgt spid="329731"/>
                                        </p:tgtEl>
                                        <p:attrNameLst>
                                          <p:attrName>ppt_x</p:attrName>
                                        </p:attrNameLst>
                                      </p:cBhvr>
                                      <p:tavLst>
                                        <p:tav tm="0">
                                          <p:val>
                                            <p:strVal val="#ppt_x"/>
                                          </p:val>
                                        </p:tav>
                                        <p:tav tm="100000">
                                          <p:val>
                                            <p:strVal val="#ppt_x"/>
                                          </p:val>
                                        </p:tav>
                                      </p:tavLst>
                                    </p:anim>
                                    <p:anim calcmode="lin" valueType="num">
                                      <p:cBhvr additive="base">
                                        <p:cTn id="8" dur="500" fill="hold"/>
                                        <p:tgtEl>
                                          <p:spTgt spid="3297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2FB6B431-BEAE-40E2-A11F-6CFC77F76A9B}" type="slidenum">
              <a:rPr lang="ar-SA"/>
              <a:pPr/>
              <a:t>167</a:t>
            </a:fld>
            <a:endParaRPr lang="en-US"/>
          </a:p>
        </p:txBody>
      </p:sp>
      <p:sp>
        <p:nvSpPr>
          <p:cNvPr id="330754" name="Rectangle 2"/>
          <p:cNvSpPr>
            <a:spLocks noGrp="1" noChangeArrowheads="1"/>
          </p:cNvSpPr>
          <p:nvPr>
            <p:ph type="title"/>
          </p:nvPr>
        </p:nvSpPr>
        <p:spPr/>
        <p:txBody>
          <a:bodyPr/>
          <a:lstStyle/>
          <a:p>
            <a:r>
              <a:rPr lang="fa-IR"/>
              <a:t>هزینه کل</a:t>
            </a:r>
            <a:endParaRPr lang="en-US"/>
          </a:p>
        </p:txBody>
      </p:sp>
      <p:sp>
        <p:nvSpPr>
          <p:cNvPr id="330755" name="Rectangle 3"/>
          <p:cNvSpPr>
            <a:spLocks noGrp="1" noChangeArrowheads="1"/>
          </p:cNvSpPr>
          <p:nvPr>
            <p:ph type="body" idx="1"/>
          </p:nvPr>
        </p:nvSpPr>
        <p:spPr/>
        <p:txBody>
          <a:bodyPr/>
          <a:lstStyle/>
          <a:p>
            <a:r>
              <a:rPr lang="fa-IR"/>
              <a:t>هزینه کل عبارتست از مجموع هزینه های متغیر و ثابت.</a:t>
            </a:r>
            <a:endParaRPr lang="en-US"/>
          </a:p>
        </p:txBody>
      </p:sp>
      <p:pic>
        <p:nvPicPr>
          <p:cNvPr id="330756" name="Picture 4" descr="Picture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819400"/>
            <a:ext cx="6505575" cy="3605213"/>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30756"/>
                                        </p:tgtEl>
                                        <p:attrNameLst>
                                          <p:attrName>style.visibility</p:attrName>
                                        </p:attrNameLst>
                                      </p:cBhvr>
                                      <p:to>
                                        <p:strVal val="visible"/>
                                      </p:to>
                                    </p:set>
                                    <p:animEffect transition="in" filter="blinds(horizontal)">
                                      <p:cBhvr>
                                        <p:cTn id="7" dur="500"/>
                                        <p:tgtEl>
                                          <p:spTgt spid="330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048A0444-0FAF-4D73-9C95-1D89E8946575}" type="slidenum">
              <a:rPr lang="ar-SA"/>
              <a:pPr/>
              <a:t>168</a:t>
            </a:fld>
            <a:endParaRPr lang="en-US"/>
          </a:p>
        </p:txBody>
      </p:sp>
      <p:sp>
        <p:nvSpPr>
          <p:cNvPr id="333826" name="Rectangle 2"/>
          <p:cNvSpPr>
            <a:spLocks noGrp="1" noChangeArrowheads="1"/>
          </p:cNvSpPr>
          <p:nvPr>
            <p:ph type="title"/>
          </p:nvPr>
        </p:nvSpPr>
        <p:spPr/>
        <p:txBody>
          <a:bodyPr/>
          <a:lstStyle/>
          <a:p>
            <a:r>
              <a:rPr lang="fa-IR"/>
              <a:t>حاشیه سود</a:t>
            </a:r>
            <a:endParaRPr lang="en-US"/>
          </a:p>
        </p:txBody>
      </p:sp>
      <p:sp>
        <p:nvSpPr>
          <p:cNvPr id="333827" name="Rectangle 3"/>
          <p:cNvSpPr>
            <a:spLocks noGrp="1" noChangeArrowheads="1"/>
          </p:cNvSpPr>
          <p:nvPr>
            <p:ph type="body" idx="1"/>
          </p:nvPr>
        </p:nvSpPr>
        <p:spPr/>
        <p:txBody>
          <a:bodyPr/>
          <a:lstStyle/>
          <a:p>
            <a:pPr algn="just"/>
            <a:r>
              <a:rPr lang="fa-IR"/>
              <a:t>حاصل تفاوت قیمت فروش هر واحد محصول و هزینه متغیر هر واحد محصول را </a:t>
            </a:r>
            <a:r>
              <a:rPr lang="fa-IR" b="1"/>
              <a:t>حاشیه فروش</a:t>
            </a:r>
            <a:r>
              <a:rPr lang="fa-IR"/>
              <a:t> هر واحد محصول می</a:t>
            </a:r>
            <a:r>
              <a:rPr lang="fa-IR">
                <a:cs typeface="Times New Roman" panose="02020603050405020304" pitchFamily="18" charset="0"/>
              </a:rPr>
              <a:t>‌</a:t>
            </a:r>
            <a:r>
              <a:rPr lang="fa-IR"/>
              <a:t>نامند.</a:t>
            </a:r>
          </a:p>
          <a:p>
            <a:pPr algn="just">
              <a:buFont typeface="Wingdings" panose="05000000000000000000" pitchFamily="2" charset="2"/>
              <a:buNone/>
            </a:pPr>
            <a:endParaRPr lang="en-US"/>
          </a:p>
        </p:txBody>
      </p:sp>
      <p:sp>
        <p:nvSpPr>
          <p:cNvPr id="333829" name="Text Box 5"/>
          <p:cNvSpPr txBox="1">
            <a:spLocks noChangeArrowheads="1"/>
          </p:cNvSpPr>
          <p:nvPr/>
        </p:nvSpPr>
        <p:spPr bwMode="auto">
          <a:xfrm>
            <a:off x="958850" y="4114800"/>
            <a:ext cx="1736725" cy="1096963"/>
          </a:xfrm>
          <a:prstGeom prst="rect">
            <a:avLst/>
          </a:prstGeom>
          <a:gradFill rotWithShape="0">
            <a:gsLst>
              <a:gs pos="0">
                <a:srgbClr val="33CC33"/>
              </a:gs>
              <a:gs pos="100000">
                <a:srgbClr val="33CC33">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fa-IR" sz="3200">
                <a:latin typeface="Times New Roman" panose="02020603050405020304" pitchFamily="18" charset="0"/>
                <a:cs typeface="B Nazanin" panose="00000400000000000000" pitchFamily="2" charset="-78"/>
              </a:rPr>
              <a:t>قیمت فروش</a:t>
            </a:r>
          </a:p>
          <a:p>
            <a:pPr algn="ctr" rtl="1"/>
            <a:r>
              <a:rPr lang="fa-IR" sz="3200">
                <a:latin typeface="Times New Roman" panose="02020603050405020304" pitchFamily="18" charset="0"/>
                <a:cs typeface="B Nazanin" panose="00000400000000000000" pitchFamily="2" charset="-78"/>
              </a:rPr>
              <a:t> یک واحد</a:t>
            </a:r>
            <a:endParaRPr lang="en-US" sz="3200">
              <a:latin typeface="Times New Roman" panose="02020603050405020304" pitchFamily="18" charset="0"/>
              <a:cs typeface="B Nazanin" panose="00000400000000000000" pitchFamily="2" charset="-78"/>
            </a:endParaRPr>
          </a:p>
        </p:txBody>
      </p:sp>
      <p:sp>
        <p:nvSpPr>
          <p:cNvPr id="333830" name="Text Box 6"/>
          <p:cNvSpPr txBox="1">
            <a:spLocks noChangeArrowheads="1"/>
          </p:cNvSpPr>
          <p:nvPr/>
        </p:nvSpPr>
        <p:spPr bwMode="auto">
          <a:xfrm>
            <a:off x="3702050" y="4113213"/>
            <a:ext cx="1736725" cy="1096962"/>
          </a:xfrm>
          <a:prstGeom prst="rect">
            <a:avLst/>
          </a:prstGeom>
          <a:gradFill rotWithShape="0">
            <a:gsLst>
              <a:gs pos="0">
                <a:srgbClr val="CC3300"/>
              </a:gs>
              <a:gs pos="100000">
                <a:srgbClr val="CC3300">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rtl="1" eaLnBrk="1" hangingPunct="1"/>
            <a:r>
              <a:rPr lang="fa-IR" sz="3200">
                <a:latin typeface="Times New Roman" panose="02020603050405020304" pitchFamily="18" charset="0"/>
                <a:cs typeface="B Nazanin" panose="00000400000000000000" pitchFamily="2" charset="-78"/>
              </a:rPr>
              <a:t>هزینه متغیر</a:t>
            </a:r>
          </a:p>
          <a:p>
            <a:pPr algn="ctr" rtl="1" eaLnBrk="1" hangingPunct="1"/>
            <a:r>
              <a:rPr lang="fa-IR" sz="3200">
                <a:latin typeface="Times New Roman" panose="02020603050405020304" pitchFamily="18" charset="0"/>
                <a:cs typeface="B Nazanin" panose="00000400000000000000" pitchFamily="2" charset="-78"/>
              </a:rPr>
              <a:t>یک واحد</a:t>
            </a:r>
            <a:endParaRPr lang="en-US" sz="3200">
              <a:latin typeface="Times New Roman" panose="02020603050405020304" pitchFamily="18" charset="0"/>
              <a:cs typeface="B Nazanin" panose="00000400000000000000" pitchFamily="2" charset="-78"/>
            </a:endParaRPr>
          </a:p>
        </p:txBody>
      </p:sp>
      <p:sp>
        <p:nvSpPr>
          <p:cNvPr id="333831" name="Text Box 7"/>
          <p:cNvSpPr txBox="1">
            <a:spLocks noChangeArrowheads="1"/>
          </p:cNvSpPr>
          <p:nvPr/>
        </p:nvSpPr>
        <p:spPr bwMode="auto">
          <a:xfrm>
            <a:off x="6442075" y="4343400"/>
            <a:ext cx="1736725" cy="534988"/>
          </a:xfrm>
          <a:prstGeom prst="rect">
            <a:avLst/>
          </a:prstGeom>
          <a:gradFill rotWithShape="0">
            <a:gsLst>
              <a:gs pos="0">
                <a:srgbClr val="0066FF"/>
              </a:gs>
              <a:gs pos="100000">
                <a:srgbClr val="0066FF">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rtl="1" eaLnBrk="1" hangingPunct="1"/>
            <a:r>
              <a:rPr lang="fa-IR" sz="3200">
                <a:latin typeface="Times New Roman" panose="02020603050405020304" pitchFamily="18" charset="0"/>
                <a:cs typeface="B Nazanin" panose="00000400000000000000" pitchFamily="2" charset="-78"/>
              </a:rPr>
              <a:t>حاشیه سود</a:t>
            </a:r>
            <a:endParaRPr lang="en-US" sz="3200">
              <a:latin typeface="Times New Roman" panose="02020603050405020304" pitchFamily="18" charset="0"/>
              <a:cs typeface="B Nazanin" panose="00000400000000000000" pitchFamily="2" charset="-78"/>
            </a:endParaRPr>
          </a:p>
        </p:txBody>
      </p:sp>
      <p:sp>
        <p:nvSpPr>
          <p:cNvPr id="333832" name="Text Box 8"/>
          <p:cNvSpPr txBox="1">
            <a:spLocks noChangeArrowheads="1"/>
          </p:cNvSpPr>
          <p:nvPr/>
        </p:nvSpPr>
        <p:spPr bwMode="auto">
          <a:xfrm>
            <a:off x="2930525" y="4387850"/>
            <a:ext cx="547688" cy="547688"/>
          </a:xfrm>
          <a:prstGeom prst="rect">
            <a:avLst/>
          </a:prstGeom>
          <a:gradFill rotWithShape="0">
            <a:gsLst>
              <a:gs pos="0">
                <a:srgbClr val="FF9900"/>
              </a:gs>
              <a:gs pos="100000">
                <a:srgbClr val="FF9900">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eaLnBrk="1" hangingPunct="1">
              <a:lnSpc>
                <a:spcPct val="75000"/>
              </a:lnSpc>
            </a:pPr>
            <a:r>
              <a:rPr lang="en-US" sz="4800" b="1">
                <a:latin typeface="Times New Roman" panose="02020603050405020304" pitchFamily="18" charset="0"/>
              </a:rPr>
              <a:t>–</a:t>
            </a:r>
          </a:p>
        </p:txBody>
      </p:sp>
      <p:sp>
        <p:nvSpPr>
          <p:cNvPr id="333833" name="Text Box 9"/>
          <p:cNvSpPr txBox="1">
            <a:spLocks noChangeArrowheads="1"/>
          </p:cNvSpPr>
          <p:nvPr/>
        </p:nvSpPr>
        <p:spPr bwMode="auto">
          <a:xfrm>
            <a:off x="5656263" y="4387850"/>
            <a:ext cx="547687" cy="547688"/>
          </a:xfrm>
          <a:prstGeom prst="rect">
            <a:avLst/>
          </a:prstGeom>
          <a:gradFill rotWithShape="0">
            <a:gsLst>
              <a:gs pos="0">
                <a:srgbClr val="FF9900"/>
              </a:gs>
              <a:gs pos="100000">
                <a:srgbClr val="FF9900">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eaLnBrk="1" hangingPunct="1"/>
            <a:r>
              <a:rPr lang="en-US" sz="4800" b="1">
                <a:latin typeface="Times New Roman" panose="02020603050405020304" pitchFamily="18" charset="0"/>
              </a:rPr>
              <a:t>=</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33827">
                                            <p:txEl>
                                              <p:pRg st="0" end="0"/>
                                            </p:txEl>
                                          </p:spTgt>
                                        </p:tgtEl>
                                        <p:attrNameLst>
                                          <p:attrName>style.visibility</p:attrName>
                                        </p:attrNameLst>
                                      </p:cBhvr>
                                      <p:to>
                                        <p:strVal val="visible"/>
                                      </p:to>
                                    </p:set>
                                    <p:animEffect transition="in" filter="dissolve">
                                      <p:cBhvr>
                                        <p:cTn id="7" dur="500"/>
                                        <p:tgtEl>
                                          <p:spTgt spid="3338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3829"/>
                                        </p:tgtEl>
                                        <p:attrNameLst>
                                          <p:attrName>style.visibility</p:attrName>
                                        </p:attrNameLst>
                                      </p:cBhvr>
                                      <p:to>
                                        <p:strVal val="visible"/>
                                      </p:to>
                                    </p:set>
                                    <p:animEffect transition="in" filter="wipe(left)">
                                      <p:cBhvr>
                                        <p:cTn id="12" dur="500"/>
                                        <p:tgtEl>
                                          <p:spTgt spid="333829"/>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33832"/>
                                        </p:tgtEl>
                                        <p:attrNameLst>
                                          <p:attrName>style.visibility</p:attrName>
                                        </p:attrNameLst>
                                      </p:cBhvr>
                                      <p:to>
                                        <p:strVal val="visible"/>
                                      </p:to>
                                    </p:set>
                                    <p:animEffect transition="in" filter="wipe(left)">
                                      <p:cBhvr>
                                        <p:cTn id="16" dur="500"/>
                                        <p:tgtEl>
                                          <p:spTgt spid="333832"/>
                                        </p:tgtEl>
                                      </p:cBhvr>
                                    </p:animEffect>
                                  </p:childTnLst>
                                </p:cTn>
                              </p:par>
                            </p:childTnLst>
                          </p:cTn>
                        </p:par>
                        <p:par>
                          <p:cTn id="17" fill="hold" nodeType="afterGroup">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333830"/>
                                        </p:tgtEl>
                                        <p:attrNameLst>
                                          <p:attrName>style.visibility</p:attrName>
                                        </p:attrNameLst>
                                      </p:cBhvr>
                                      <p:to>
                                        <p:strVal val="visible"/>
                                      </p:to>
                                    </p:set>
                                    <p:animEffect transition="in" filter="wipe(left)">
                                      <p:cBhvr>
                                        <p:cTn id="20" dur="500"/>
                                        <p:tgtEl>
                                          <p:spTgt spid="333830"/>
                                        </p:tgtEl>
                                      </p:cBhvr>
                                    </p:animEffect>
                                  </p:childTnLst>
                                </p:cTn>
                              </p:par>
                            </p:childTnLst>
                          </p:cTn>
                        </p:par>
                        <p:par>
                          <p:cTn id="21" fill="hold" nodeType="afterGroup">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333833"/>
                                        </p:tgtEl>
                                        <p:attrNameLst>
                                          <p:attrName>style.visibility</p:attrName>
                                        </p:attrNameLst>
                                      </p:cBhvr>
                                      <p:to>
                                        <p:strVal val="visible"/>
                                      </p:to>
                                    </p:set>
                                    <p:animEffect transition="in" filter="wipe(left)">
                                      <p:cBhvr>
                                        <p:cTn id="24" dur="500"/>
                                        <p:tgtEl>
                                          <p:spTgt spid="333833"/>
                                        </p:tgtEl>
                                      </p:cBhvr>
                                    </p:animEffect>
                                  </p:childTnLst>
                                </p:cTn>
                              </p:par>
                            </p:childTnLst>
                          </p:cTn>
                        </p:par>
                        <p:par>
                          <p:cTn id="25" fill="hold" nodeType="afterGroup">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333831"/>
                                        </p:tgtEl>
                                        <p:attrNameLst>
                                          <p:attrName>style.visibility</p:attrName>
                                        </p:attrNameLst>
                                      </p:cBhvr>
                                      <p:to>
                                        <p:strVal val="visible"/>
                                      </p:to>
                                    </p:set>
                                    <p:animEffect transition="in" filter="wipe(left)">
                                      <p:cBhvr>
                                        <p:cTn id="28" dur="500"/>
                                        <p:tgtEl>
                                          <p:spTgt spid="3338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7" grpId="0" uiExpand="1" build="p"/>
      <p:bldP spid="333829" grpId="0" animBg="1" autoUpdateAnimBg="0"/>
      <p:bldP spid="333830" grpId="0" animBg="1" autoUpdateAnimBg="0"/>
      <p:bldP spid="333831" grpId="0" animBg="1" autoUpdateAnimBg="0"/>
      <p:bldP spid="333832" grpId="0" animBg="1" autoUpdateAnimBg="0"/>
      <p:bldP spid="333833" grpId="0" animBg="1" autoUpdateAnimBg="0"/>
    </p:bldLst>
  </p:timing>
</p:sld>
</file>

<file path=ppt/slides/slide1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60BD8087-866D-4ECB-BB14-B9339850FDF0}" type="slidenum">
              <a:rPr lang="ar-SA"/>
              <a:pPr/>
              <a:t>169</a:t>
            </a:fld>
            <a:endParaRPr lang="en-US"/>
          </a:p>
        </p:txBody>
      </p:sp>
      <p:sp>
        <p:nvSpPr>
          <p:cNvPr id="326658" name="Rectangle 2"/>
          <p:cNvSpPr>
            <a:spLocks noGrp="1" noChangeArrowheads="1"/>
          </p:cNvSpPr>
          <p:nvPr>
            <p:ph type="title"/>
          </p:nvPr>
        </p:nvSpPr>
        <p:spPr/>
        <p:txBody>
          <a:bodyPr/>
          <a:lstStyle/>
          <a:p>
            <a:r>
              <a:rPr lang="fa-IR"/>
              <a:t>نقطه سر به سر</a:t>
            </a:r>
            <a:r>
              <a:rPr lang="en-US"/>
              <a:t> </a:t>
            </a:r>
          </a:p>
        </p:txBody>
      </p:sp>
      <p:sp>
        <p:nvSpPr>
          <p:cNvPr id="326659" name="Rectangle 3"/>
          <p:cNvSpPr>
            <a:spLocks noGrp="1" noChangeArrowheads="1"/>
          </p:cNvSpPr>
          <p:nvPr>
            <p:ph type="body" idx="1"/>
          </p:nvPr>
        </p:nvSpPr>
        <p:spPr/>
        <p:txBody>
          <a:bodyPr/>
          <a:lstStyle/>
          <a:p>
            <a:pPr algn="just"/>
            <a:r>
              <a:rPr lang="fa-IR"/>
              <a:t>نقطه سر به سر، سطحی از فعالیت است که جمع درآمد فروش با جمع هزینه</a:t>
            </a:r>
            <a:r>
              <a:rPr lang="fa-IR">
                <a:cs typeface="Times New Roman" panose="02020603050405020304" pitchFamily="18" charset="0"/>
              </a:rPr>
              <a:t>‌</a:t>
            </a:r>
            <a:r>
              <a:rPr lang="fa-IR"/>
              <a:t>ها برابر می</a:t>
            </a:r>
            <a:r>
              <a:rPr lang="fa-IR">
                <a:cs typeface="Times New Roman" panose="02020603050405020304" pitchFamily="18" charset="0"/>
              </a:rPr>
              <a:t>‌</a:t>
            </a:r>
            <a:r>
              <a:rPr lang="fa-IR"/>
              <a:t>باشد در این سطح از فروش نه سود ایجاد می</a:t>
            </a:r>
            <a:r>
              <a:rPr lang="fa-IR">
                <a:cs typeface="Times New Roman" panose="02020603050405020304" pitchFamily="18" charset="0"/>
              </a:rPr>
              <a:t>‌</a:t>
            </a:r>
            <a:r>
              <a:rPr lang="fa-IR"/>
              <a:t>شود و نه زیان. </a:t>
            </a:r>
            <a:endParaRPr lang="en-US"/>
          </a:p>
        </p:txBody>
      </p:sp>
      <p:sp>
        <p:nvSpPr>
          <p:cNvPr id="326660" name="Text Box 4"/>
          <p:cNvSpPr txBox="1">
            <a:spLocks noChangeArrowheads="1"/>
          </p:cNvSpPr>
          <p:nvPr/>
        </p:nvSpPr>
        <p:spPr bwMode="auto">
          <a:xfrm>
            <a:off x="958850" y="4114800"/>
            <a:ext cx="1736725" cy="1096963"/>
          </a:xfrm>
          <a:prstGeom prst="rect">
            <a:avLst/>
          </a:prstGeom>
          <a:gradFill rotWithShape="0">
            <a:gsLst>
              <a:gs pos="0">
                <a:srgbClr val="33CC33"/>
              </a:gs>
              <a:gs pos="100000">
                <a:srgbClr val="33CC33">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fa-IR" sz="3200">
                <a:latin typeface="Times New Roman" panose="02020603050405020304" pitchFamily="18" charset="0"/>
                <a:cs typeface="B Nazanin" panose="00000400000000000000" pitchFamily="2" charset="-78"/>
              </a:rPr>
              <a:t>فروش</a:t>
            </a:r>
            <a:endParaRPr lang="en-US" sz="3200">
              <a:latin typeface="Times New Roman" panose="02020603050405020304" pitchFamily="18" charset="0"/>
              <a:cs typeface="B Nazanin" panose="00000400000000000000" pitchFamily="2" charset="-78"/>
            </a:endParaRPr>
          </a:p>
        </p:txBody>
      </p:sp>
      <p:sp>
        <p:nvSpPr>
          <p:cNvPr id="326661" name="Text Box 5"/>
          <p:cNvSpPr txBox="1">
            <a:spLocks noChangeArrowheads="1"/>
          </p:cNvSpPr>
          <p:nvPr/>
        </p:nvSpPr>
        <p:spPr bwMode="auto">
          <a:xfrm>
            <a:off x="3702050" y="4113213"/>
            <a:ext cx="1736725" cy="1096962"/>
          </a:xfrm>
          <a:prstGeom prst="rect">
            <a:avLst/>
          </a:prstGeom>
          <a:gradFill rotWithShape="0">
            <a:gsLst>
              <a:gs pos="0">
                <a:srgbClr val="CC3300"/>
              </a:gs>
              <a:gs pos="100000">
                <a:srgbClr val="CC3300">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rtl="1" eaLnBrk="1" hangingPunct="1"/>
            <a:r>
              <a:rPr lang="fa-IR" sz="3200">
                <a:latin typeface="Times New Roman" panose="02020603050405020304" pitchFamily="18" charset="0"/>
                <a:cs typeface="B Nazanin" panose="00000400000000000000" pitchFamily="2" charset="-78"/>
              </a:rPr>
              <a:t>جمع </a:t>
            </a:r>
          </a:p>
          <a:p>
            <a:pPr algn="ctr" rtl="1" eaLnBrk="1" hangingPunct="1"/>
            <a:r>
              <a:rPr lang="fa-IR" sz="3200">
                <a:latin typeface="Times New Roman" panose="02020603050405020304" pitchFamily="18" charset="0"/>
                <a:cs typeface="B Nazanin" panose="00000400000000000000" pitchFamily="2" charset="-78"/>
              </a:rPr>
              <a:t>هزینه ها</a:t>
            </a:r>
            <a:endParaRPr lang="en-US" sz="3200">
              <a:latin typeface="Times New Roman" panose="02020603050405020304" pitchFamily="18" charset="0"/>
              <a:cs typeface="B Nazanin" panose="00000400000000000000" pitchFamily="2" charset="-78"/>
            </a:endParaRPr>
          </a:p>
        </p:txBody>
      </p:sp>
      <p:sp>
        <p:nvSpPr>
          <p:cNvPr id="326662" name="Text Box 6"/>
          <p:cNvSpPr txBox="1">
            <a:spLocks noChangeArrowheads="1"/>
          </p:cNvSpPr>
          <p:nvPr/>
        </p:nvSpPr>
        <p:spPr bwMode="auto">
          <a:xfrm>
            <a:off x="6442075" y="4343400"/>
            <a:ext cx="1736725" cy="534988"/>
          </a:xfrm>
          <a:prstGeom prst="rect">
            <a:avLst/>
          </a:prstGeom>
          <a:gradFill rotWithShape="0">
            <a:gsLst>
              <a:gs pos="0">
                <a:srgbClr val="0066FF"/>
              </a:gs>
              <a:gs pos="100000">
                <a:srgbClr val="0066FF">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rtl="1" eaLnBrk="1" hangingPunct="1"/>
            <a:r>
              <a:rPr lang="fa-IR" sz="3200">
                <a:latin typeface="Times New Roman" panose="02020603050405020304" pitchFamily="18" charset="0"/>
                <a:cs typeface="B Nazanin" panose="00000400000000000000" pitchFamily="2" charset="-78"/>
              </a:rPr>
              <a:t>صفر</a:t>
            </a:r>
            <a:endParaRPr lang="en-US" sz="3200">
              <a:latin typeface="Times New Roman" panose="02020603050405020304" pitchFamily="18" charset="0"/>
              <a:cs typeface="B Nazanin" panose="00000400000000000000" pitchFamily="2" charset="-78"/>
            </a:endParaRPr>
          </a:p>
        </p:txBody>
      </p:sp>
      <p:sp>
        <p:nvSpPr>
          <p:cNvPr id="326663" name="Text Box 7"/>
          <p:cNvSpPr txBox="1">
            <a:spLocks noChangeArrowheads="1"/>
          </p:cNvSpPr>
          <p:nvPr/>
        </p:nvSpPr>
        <p:spPr bwMode="auto">
          <a:xfrm>
            <a:off x="2930525" y="4387850"/>
            <a:ext cx="547688" cy="547688"/>
          </a:xfrm>
          <a:prstGeom prst="rect">
            <a:avLst/>
          </a:prstGeom>
          <a:gradFill rotWithShape="0">
            <a:gsLst>
              <a:gs pos="0">
                <a:srgbClr val="FF9900"/>
              </a:gs>
              <a:gs pos="100000">
                <a:srgbClr val="FF9900">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eaLnBrk="1" hangingPunct="1">
              <a:lnSpc>
                <a:spcPct val="75000"/>
              </a:lnSpc>
            </a:pPr>
            <a:r>
              <a:rPr lang="en-US" sz="4800" b="1">
                <a:latin typeface="Times New Roman" panose="02020603050405020304" pitchFamily="18" charset="0"/>
              </a:rPr>
              <a:t>–</a:t>
            </a:r>
          </a:p>
        </p:txBody>
      </p:sp>
      <p:sp>
        <p:nvSpPr>
          <p:cNvPr id="326664" name="Text Box 8"/>
          <p:cNvSpPr txBox="1">
            <a:spLocks noChangeArrowheads="1"/>
          </p:cNvSpPr>
          <p:nvPr/>
        </p:nvSpPr>
        <p:spPr bwMode="auto">
          <a:xfrm>
            <a:off x="5656263" y="4387850"/>
            <a:ext cx="547687" cy="547688"/>
          </a:xfrm>
          <a:prstGeom prst="rect">
            <a:avLst/>
          </a:prstGeom>
          <a:gradFill rotWithShape="0">
            <a:gsLst>
              <a:gs pos="0">
                <a:srgbClr val="FF9900"/>
              </a:gs>
              <a:gs pos="100000">
                <a:srgbClr val="FF9900">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eaLnBrk="1" hangingPunct="1"/>
            <a:r>
              <a:rPr lang="en-US" sz="4800" b="1">
                <a:latin typeface="Times New Roman" panose="02020603050405020304" pitchFamily="18" charset="0"/>
              </a:rPr>
              <a:t>=</a:t>
            </a:r>
          </a:p>
        </p:txBody>
      </p:sp>
      <p:sp>
        <p:nvSpPr>
          <p:cNvPr id="326665" name="Text Box 9"/>
          <p:cNvSpPr txBox="1">
            <a:spLocks noChangeArrowheads="1"/>
          </p:cNvSpPr>
          <p:nvPr/>
        </p:nvSpPr>
        <p:spPr bwMode="auto">
          <a:xfrm>
            <a:off x="958850" y="5837238"/>
            <a:ext cx="7221538" cy="639762"/>
          </a:xfrm>
          <a:prstGeom prst="rect">
            <a:avLst/>
          </a:prstGeom>
          <a:gradFill rotWithShape="0">
            <a:gsLst>
              <a:gs pos="0">
                <a:srgbClr val="FF9900"/>
              </a:gs>
              <a:gs pos="100000">
                <a:srgbClr val="FF9900">
                  <a:gamma/>
                  <a:shade val="46275"/>
                  <a:invGamma/>
                </a:srgbClr>
              </a:gs>
            </a:gsLst>
            <a:path path="shape">
              <a:fillToRect l="50000" t="50000" r="50000" b="50000"/>
            </a:path>
          </a:gradFill>
          <a:ln w="127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rtl="1" eaLnBrk="1" hangingPunct="1">
              <a:buClr>
                <a:srgbClr val="FFFF00"/>
              </a:buClr>
              <a:buSzPct val="75000"/>
              <a:buFont typeface="Monotype Sorts" charset="2"/>
              <a:buNone/>
            </a:pPr>
            <a:r>
              <a:rPr lang="fa-IR" sz="3200" b="1">
                <a:latin typeface="Times New Roman" panose="02020603050405020304" pitchFamily="18" charset="0"/>
                <a:cs typeface="B Nazanin" panose="00000400000000000000" pitchFamily="2" charset="-78"/>
              </a:rPr>
              <a:t>جمع هزینه ها </a:t>
            </a:r>
            <a:r>
              <a:rPr lang="en-US" sz="3200" b="1">
                <a:latin typeface="Times New Roman" panose="02020603050405020304" pitchFamily="18" charset="0"/>
                <a:cs typeface="B Nazanin" panose="00000400000000000000" pitchFamily="2" charset="-78"/>
              </a:rPr>
              <a:t>=  </a:t>
            </a:r>
            <a:r>
              <a:rPr lang="fa-IR" sz="3200" b="1">
                <a:latin typeface="Times New Roman" panose="02020603050405020304" pitchFamily="18" charset="0"/>
                <a:cs typeface="B Nazanin" panose="00000400000000000000" pitchFamily="2" charset="-78"/>
              </a:rPr>
              <a:t> جمع درآمدها</a:t>
            </a:r>
            <a:endParaRPr lang="en-US" sz="3200" b="1">
              <a:latin typeface="Times New Roman" panose="02020603050405020304" pitchFamily="18" charset="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6660"/>
                                        </p:tgtEl>
                                        <p:attrNameLst>
                                          <p:attrName>style.visibility</p:attrName>
                                        </p:attrNameLst>
                                      </p:cBhvr>
                                      <p:to>
                                        <p:strVal val="visible"/>
                                      </p:to>
                                    </p:set>
                                    <p:animEffect transition="in" filter="wipe(left)">
                                      <p:cBhvr>
                                        <p:cTn id="7" dur="500"/>
                                        <p:tgtEl>
                                          <p:spTgt spid="32666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6663"/>
                                        </p:tgtEl>
                                        <p:attrNameLst>
                                          <p:attrName>style.visibility</p:attrName>
                                        </p:attrNameLst>
                                      </p:cBhvr>
                                      <p:to>
                                        <p:strVal val="visible"/>
                                      </p:to>
                                    </p:set>
                                    <p:animEffect transition="in" filter="wipe(left)">
                                      <p:cBhvr>
                                        <p:cTn id="11" dur="500"/>
                                        <p:tgtEl>
                                          <p:spTgt spid="326663"/>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26661"/>
                                        </p:tgtEl>
                                        <p:attrNameLst>
                                          <p:attrName>style.visibility</p:attrName>
                                        </p:attrNameLst>
                                      </p:cBhvr>
                                      <p:to>
                                        <p:strVal val="visible"/>
                                      </p:to>
                                    </p:set>
                                    <p:animEffect transition="in" filter="wipe(left)">
                                      <p:cBhvr>
                                        <p:cTn id="15" dur="500"/>
                                        <p:tgtEl>
                                          <p:spTgt spid="326661"/>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26664"/>
                                        </p:tgtEl>
                                        <p:attrNameLst>
                                          <p:attrName>style.visibility</p:attrName>
                                        </p:attrNameLst>
                                      </p:cBhvr>
                                      <p:to>
                                        <p:strVal val="visible"/>
                                      </p:to>
                                    </p:set>
                                    <p:animEffect transition="in" filter="wipe(left)">
                                      <p:cBhvr>
                                        <p:cTn id="19" dur="500"/>
                                        <p:tgtEl>
                                          <p:spTgt spid="326664"/>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26662"/>
                                        </p:tgtEl>
                                        <p:attrNameLst>
                                          <p:attrName>style.visibility</p:attrName>
                                        </p:attrNameLst>
                                      </p:cBhvr>
                                      <p:to>
                                        <p:strVal val="visible"/>
                                      </p:to>
                                    </p:set>
                                    <p:animEffect transition="in" filter="wipe(left)">
                                      <p:cBhvr>
                                        <p:cTn id="23" dur="500"/>
                                        <p:tgtEl>
                                          <p:spTgt spid="326662"/>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26665"/>
                                        </p:tgtEl>
                                        <p:attrNameLst>
                                          <p:attrName>style.visibility</p:attrName>
                                        </p:attrNameLst>
                                      </p:cBhvr>
                                      <p:to>
                                        <p:strVal val="visible"/>
                                      </p:to>
                                    </p:set>
                                    <p:animEffect transition="in" filter="wipe(left)">
                                      <p:cBhvr>
                                        <p:cTn id="27" dur="500"/>
                                        <p:tgtEl>
                                          <p:spTgt spid="3266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60" grpId="0" animBg="1" autoUpdateAnimBg="0"/>
      <p:bldP spid="326661" grpId="0" animBg="1" autoUpdateAnimBg="0"/>
      <p:bldP spid="326662" grpId="0" animBg="1" autoUpdateAnimBg="0"/>
      <p:bldP spid="326663" grpId="0" animBg="1" autoUpdateAnimBg="0"/>
      <p:bldP spid="326664" grpId="0" animBg="1" autoUpdateAnimBg="0"/>
      <p:bldP spid="326665"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26169CDD-503F-4F00-B31D-F21FA3934DFB}" type="slidenum">
              <a:rPr lang="ar-SA"/>
              <a:pPr/>
              <a:t>17</a:t>
            </a:fld>
            <a:endParaRPr lang="en-US"/>
          </a:p>
        </p:txBody>
      </p:sp>
      <p:sp>
        <p:nvSpPr>
          <p:cNvPr id="116738" name="Rectangle 2"/>
          <p:cNvSpPr>
            <a:spLocks noGrp="1" noChangeArrowheads="1"/>
          </p:cNvSpPr>
          <p:nvPr>
            <p:ph type="title"/>
          </p:nvPr>
        </p:nvSpPr>
        <p:spPr/>
        <p:txBody>
          <a:bodyPr/>
          <a:lstStyle/>
          <a:p>
            <a:r>
              <a:rPr lang="fa-IR" b="0"/>
              <a:t>سیستم متمرکز- روش بهای تمام شده</a:t>
            </a:r>
            <a:endParaRPr lang="en-US" b="0"/>
          </a:p>
        </p:txBody>
      </p:sp>
      <p:pic>
        <p:nvPicPr>
          <p:cNvPr id="116741" name="Picture 5" descr="Picture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133600"/>
            <a:ext cx="7367588" cy="2119313"/>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6742" name="Picture 6" descr="Picture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343400"/>
            <a:ext cx="7367588" cy="2119313"/>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116741"/>
                                        </p:tgtEl>
                                        <p:attrNameLst>
                                          <p:attrName>style.visibility</p:attrName>
                                        </p:attrNameLst>
                                      </p:cBhvr>
                                      <p:to>
                                        <p:strVal val="visible"/>
                                      </p:to>
                                    </p:set>
                                    <p:animEffect transition="in" filter="blinds(horizontal)">
                                      <p:cBhvr>
                                        <p:cTn id="7" dur="500"/>
                                        <p:tgtEl>
                                          <p:spTgt spid="1167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16742"/>
                                        </p:tgtEl>
                                        <p:attrNameLst>
                                          <p:attrName>style.visibility</p:attrName>
                                        </p:attrNameLst>
                                      </p:cBhvr>
                                      <p:to>
                                        <p:strVal val="visible"/>
                                      </p:to>
                                    </p:set>
                                    <p:animEffect transition="in" filter="box(in)">
                                      <p:cBhvr>
                                        <p:cTn id="12" dur="500"/>
                                        <p:tgtEl>
                                          <p:spTgt spid="1167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fld id="{CAC488DE-F51A-450E-9096-473C3063ACDE}" type="slidenum">
              <a:rPr lang="ar-SA"/>
              <a:pPr/>
              <a:t>170</a:t>
            </a:fld>
            <a:endParaRPr lang="en-US"/>
          </a:p>
        </p:txBody>
      </p:sp>
      <p:sp>
        <p:nvSpPr>
          <p:cNvPr id="331780" name="Rectangle 4"/>
          <p:cNvSpPr>
            <a:spLocks noChangeArrowheads="1"/>
          </p:cNvSpPr>
          <p:nvPr/>
        </p:nvSpPr>
        <p:spPr bwMode="auto">
          <a:xfrm>
            <a:off x="685800" y="533400"/>
            <a:ext cx="7772400" cy="1143000"/>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ctr" rtl="1">
              <a:lnSpc>
                <a:spcPct val="85000"/>
              </a:lnSpc>
              <a:defRPr sz="3600" b="1">
                <a:solidFill>
                  <a:schemeClr val="tx2"/>
                </a:solidFill>
                <a:latin typeface="Times New Roman" panose="02020603050405020304" pitchFamily="18" charset="0"/>
                <a:cs typeface="B Nazanin" panose="00000400000000000000" pitchFamily="2" charset="-78"/>
              </a:defRPr>
            </a:lvl1pPr>
            <a:lvl2pPr algn="ctr" rtl="1">
              <a:lnSpc>
                <a:spcPct val="85000"/>
              </a:lnSpc>
              <a:defRPr sz="3600" b="1">
                <a:solidFill>
                  <a:schemeClr val="tx2"/>
                </a:solidFill>
                <a:latin typeface="Times New Roman" panose="02020603050405020304" pitchFamily="18" charset="0"/>
                <a:cs typeface="B Nazanin" panose="00000400000000000000" pitchFamily="2" charset="-78"/>
              </a:defRPr>
            </a:lvl2pPr>
            <a:lvl3pPr algn="ctr" rtl="1">
              <a:lnSpc>
                <a:spcPct val="85000"/>
              </a:lnSpc>
              <a:defRPr sz="3600" b="1">
                <a:solidFill>
                  <a:schemeClr val="tx2"/>
                </a:solidFill>
                <a:latin typeface="Times New Roman" panose="02020603050405020304" pitchFamily="18" charset="0"/>
                <a:cs typeface="B Nazanin" panose="00000400000000000000" pitchFamily="2" charset="-78"/>
              </a:defRPr>
            </a:lvl3pPr>
            <a:lvl4pPr algn="ctr" rtl="1">
              <a:lnSpc>
                <a:spcPct val="85000"/>
              </a:lnSpc>
              <a:defRPr sz="3600" b="1">
                <a:solidFill>
                  <a:schemeClr val="tx2"/>
                </a:solidFill>
                <a:latin typeface="Times New Roman" panose="02020603050405020304" pitchFamily="18" charset="0"/>
                <a:cs typeface="B Nazanin" panose="00000400000000000000" pitchFamily="2" charset="-78"/>
              </a:defRPr>
            </a:lvl4pPr>
            <a:lvl5pPr algn="ctr" rtl="1">
              <a:lnSpc>
                <a:spcPct val="85000"/>
              </a:lnSpc>
              <a:defRPr sz="3600" b="1">
                <a:solidFill>
                  <a:schemeClr val="tx2"/>
                </a:solidFill>
                <a:latin typeface="Times New Roman" panose="02020603050405020304" pitchFamily="18" charset="0"/>
                <a:cs typeface="B Nazanin" panose="00000400000000000000" pitchFamily="2" charset="-78"/>
              </a:defRPr>
            </a:lvl5pPr>
            <a:lvl6pPr marL="457200" algn="ctr" fontAlgn="base">
              <a:lnSpc>
                <a:spcPct val="85000"/>
              </a:lnSpc>
              <a:spcBef>
                <a:spcPct val="0"/>
              </a:spcBef>
              <a:spcAft>
                <a:spcPct val="0"/>
              </a:spcAft>
              <a:defRPr sz="3600" b="1">
                <a:solidFill>
                  <a:schemeClr val="tx2"/>
                </a:solidFill>
                <a:latin typeface="Times New Roman" panose="02020603050405020304" pitchFamily="18" charset="0"/>
                <a:cs typeface="B Nazanin" panose="00000400000000000000" pitchFamily="2" charset="-78"/>
              </a:defRPr>
            </a:lvl6pPr>
            <a:lvl7pPr marL="914400" algn="ctr" fontAlgn="base">
              <a:lnSpc>
                <a:spcPct val="85000"/>
              </a:lnSpc>
              <a:spcBef>
                <a:spcPct val="0"/>
              </a:spcBef>
              <a:spcAft>
                <a:spcPct val="0"/>
              </a:spcAft>
              <a:defRPr sz="3600" b="1">
                <a:solidFill>
                  <a:schemeClr val="tx2"/>
                </a:solidFill>
                <a:latin typeface="Times New Roman" panose="02020603050405020304" pitchFamily="18" charset="0"/>
                <a:cs typeface="B Nazanin" panose="00000400000000000000" pitchFamily="2" charset="-78"/>
              </a:defRPr>
            </a:lvl7pPr>
            <a:lvl8pPr marL="1371600" algn="ctr" fontAlgn="base">
              <a:lnSpc>
                <a:spcPct val="85000"/>
              </a:lnSpc>
              <a:spcBef>
                <a:spcPct val="0"/>
              </a:spcBef>
              <a:spcAft>
                <a:spcPct val="0"/>
              </a:spcAft>
              <a:defRPr sz="3600" b="1">
                <a:solidFill>
                  <a:schemeClr val="tx2"/>
                </a:solidFill>
                <a:latin typeface="Times New Roman" panose="02020603050405020304" pitchFamily="18" charset="0"/>
                <a:cs typeface="B Nazanin" panose="00000400000000000000" pitchFamily="2" charset="-78"/>
              </a:defRPr>
            </a:lvl8pPr>
            <a:lvl9pPr marL="1828800" algn="ctr" fontAlgn="base">
              <a:lnSpc>
                <a:spcPct val="85000"/>
              </a:lnSpc>
              <a:spcBef>
                <a:spcPct val="0"/>
              </a:spcBef>
              <a:spcAft>
                <a:spcPct val="0"/>
              </a:spcAft>
              <a:defRPr sz="3600" b="1">
                <a:solidFill>
                  <a:schemeClr val="tx2"/>
                </a:solidFill>
                <a:latin typeface="Times New Roman" panose="02020603050405020304" pitchFamily="18" charset="0"/>
                <a:cs typeface="B Nazanin" panose="00000400000000000000" pitchFamily="2" charset="-78"/>
              </a:defRPr>
            </a:lvl9pPr>
          </a:lstStyle>
          <a:p>
            <a:pPr eaLnBrk="1" hangingPunct="1"/>
            <a:r>
              <a:rPr lang="fa-IR"/>
              <a:t>اصطلاحات</a:t>
            </a:r>
            <a:endParaRPr lang="en-US"/>
          </a:p>
        </p:txBody>
      </p:sp>
      <p:sp>
        <p:nvSpPr>
          <p:cNvPr id="331781" name="Text Box 5"/>
          <p:cNvSpPr txBox="1">
            <a:spLocks noChangeArrowheads="1"/>
          </p:cNvSpPr>
          <p:nvPr/>
        </p:nvSpPr>
        <p:spPr bwMode="auto">
          <a:xfrm>
            <a:off x="1187450" y="2363788"/>
            <a:ext cx="6764338" cy="639762"/>
          </a:xfrm>
          <a:prstGeom prst="rect">
            <a:avLst/>
          </a:prstGeom>
          <a:gradFill rotWithShape="0">
            <a:gsLst>
              <a:gs pos="0">
                <a:srgbClr val="33CC33"/>
              </a:gs>
              <a:gs pos="100000">
                <a:srgbClr val="33CC33">
                  <a:gamma/>
                  <a:shade val="46275"/>
                  <a:invGamma/>
                </a:srgbClr>
              </a:gs>
            </a:gsLst>
            <a:path path="shape">
              <a:fillToRect l="50000" t="50000" r="50000" b="50000"/>
            </a:path>
          </a:gradFill>
          <a:ln w="127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hangingPunct="1">
              <a:buClr>
                <a:srgbClr val="FFFF00"/>
              </a:buClr>
              <a:buSzPct val="75000"/>
              <a:buFont typeface="Monotype Sorts" charset="2"/>
              <a:buNone/>
            </a:pPr>
            <a:r>
              <a:rPr lang="en-US" sz="3200">
                <a:latin typeface="Times New Roman" panose="02020603050405020304" pitchFamily="18" charset="0"/>
              </a:rPr>
              <a:t>P = </a:t>
            </a:r>
            <a:r>
              <a:rPr lang="fa-IR" sz="3200">
                <a:latin typeface="Times New Roman" panose="02020603050405020304" pitchFamily="18" charset="0"/>
                <a:cs typeface="Times New Roman" panose="02020603050405020304" pitchFamily="18" charset="0"/>
              </a:rPr>
              <a:t>قیمت فروش هر واحد محصول</a:t>
            </a:r>
            <a:r>
              <a:rPr lang="en-US" sz="3200">
                <a:latin typeface="Times New Roman" panose="02020603050405020304" pitchFamily="18" charset="0"/>
              </a:rPr>
              <a:t> </a:t>
            </a:r>
            <a:endParaRPr lang="en-US" sz="3200">
              <a:latin typeface="Times New Roman" panose="02020603050405020304" pitchFamily="18" charset="0"/>
              <a:cs typeface="B Nazanin" panose="00000400000000000000" pitchFamily="2" charset="-78"/>
            </a:endParaRPr>
          </a:p>
        </p:txBody>
      </p:sp>
      <p:sp>
        <p:nvSpPr>
          <p:cNvPr id="331782" name="Text Box 6"/>
          <p:cNvSpPr txBox="1">
            <a:spLocks noChangeArrowheads="1"/>
          </p:cNvSpPr>
          <p:nvPr/>
        </p:nvSpPr>
        <p:spPr bwMode="auto">
          <a:xfrm>
            <a:off x="1187450" y="3003550"/>
            <a:ext cx="6764338" cy="639763"/>
          </a:xfrm>
          <a:prstGeom prst="rect">
            <a:avLst/>
          </a:prstGeom>
          <a:gradFill rotWithShape="0">
            <a:gsLst>
              <a:gs pos="0">
                <a:srgbClr val="CC3300"/>
              </a:gs>
              <a:gs pos="100000">
                <a:srgbClr val="CC3300">
                  <a:gamma/>
                  <a:shade val="46275"/>
                  <a:invGamma/>
                </a:srgbClr>
              </a:gs>
            </a:gsLst>
            <a:path path="shape">
              <a:fillToRect l="50000" t="50000" r="50000" b="50000"/>
            </a:path>
          </a:gradFill>
          <a:ln w="127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hangingPunct="1">
              <a:buClr>
                <a:srgbClr val="FFFF00"/>
              </a:buClr>
              <a:buSzPct val="75000"/>
              <a:buFont typeface="Monotype Sorts" charset="2"/>
              <a:buNone/>
            </a:pPr>
            <a:r>
              <a:rPr lang="en-US" sz="3200">
                <a:latin typeface="Times New Roman" panose="02020603050405020304" pitchFamily="18" charset="0"/>
              </a:rPr>
              <a:t>V = </a:t>
            </a:r>
            <a:r>
              <a:rPr lang="fa-IR" sz="3200">
                <a:latin typeface="Times New Roman" panose="02020603050405020304" pitchFamily="18" charset="0"/>
                <a:cs typeface="Times New Roman" panose="02020603050405020304" pitchFamily="18" charset="0"/>
              </a:rPr>
              <a:t>هزینه متغیر هر واحد محصول</a:t>
            </a:r>
            <a:endParaRPr lang="en-US" sz="3200">
              <a:latin typeface="Times New Roman" panose="02020603050405020304" pitchFamily="18" charset="0"/>
              <a:cs typeface="Times New Roman" panose="02020603050405020304" pitchFamily="18" charset="0"/>
            </a:endParaRPr>
          </a:p>
        </p:txBody>
      </p:sp>
      <p:sp>
        <p:nvSpPr>
          <p:cNvPr id="331783" name="Text Box 7"/>
          <p:cNvSpPr txBox="1">
            <a:spLocks noChangeArrowheads="1"/>
          </p:cNvSpPr>
          <p:nvPr/>
        </p:nvSpPr>
        <p:spPr bwMode="auto">
          <a:xfrm>
            <a:off x="1187450" y="3643313"/>
            <a:ext cx="6764338" cy="639762"/>
          </a:xfrm>
          <a:prstGeom prst="rect">
            <a:avLst/>
          </a:prstGeom>
          <a:gradFill rotWithShape="0">
            <a:gsLst>
              <a:gs pos="0">
                <a:srgbClr val="0066FF"/>
              </a:gs>
              <a:gs pos="100000">
                <a:srgbClr val="0066FF">
                  <a:gamma/>
                  <a:shade val="46275"/>
                  <a:invGamma/>
                </a:srgbClr>
              </a:gs>
            </a:gsLst>
            <a:path path="shape">
              <a:fillToRect l="50000" t="50000" r="50000" b="50000"/>
            </a:path>
          </a:gradFill>
          <a:ln w="127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eaLnBrk="1" hangingPunct="1">
              <a:buClr>
                <a:srgbClr val="FFFF00"/>
              </a:buClr>
              <a:buSzPct val="75000"/>
              <a:buFont typeface="Monotype Sorts" charset="2"/>
              <a:buNone/>
            </a:pPr>
            <a:r>
              <a:rPr lang="en-US" sz="3200">
                <a:latin typeface="Times New Roman" panose="02020603050405020304" pitchFamily="18" charset="0"/>
              </a:rPr>
              <a:t>CM =(P – V) = </a:t>
            </a:r>
            <a:r>
              <a:rPr lang="fa-IR" sz="3200">
                <a:latin typeface="Times New Roman" panose="02020603050405020304" pitchFamily="18" charset="0"/>
                <a:cs typeface="Times New Roman" panose="02020603050405020304" pitchFamily="18" charset="0"/>
              </a:rPr>
              <a:t>حاشیه فروش هر واحد محصول</a:t>
            </a:r>
            <a:endParaRPr lang="en-US" sz="3200">
              <a:latin typeface="Times New Roman" panose="02020603050405020304" pitchFamily="18" charset="0"/>
              <a:cs typeface="Times New Roman" panose="02020603050405020304" pitchFamily="18" charset="0"/>
            </a:endParaRPr>
          </a:p>
        </p:txBody>
      </p:sp>
      <p:sp>
        <p:nvSpPr>
          <p:cNvPr id="331784" name="Text Box 8"/>
          <p:cNvSpPr txBox="1">
            <a:spLocks noChangeArrowheads="1"/>
          </p:cNvSpPr>
          <p:nvPr/>
        </p:nvSpPr>
        <p:spPr bwMode="auto">
          <a:xfrm>
            <a:off x="1187450" y="4283075"/>
            <a:ext cx="6764338" cy="639763"/>
          </a:xfrm>
          <a:prstGeom prst="rect">
            <a:avLst/>
          </a:prstGeom>
          <a:gradFill rotWithShape="0">
            <a:gsLst>
              <a:gs pos="0">
                <a:srgbClr val="FF9900"/>
              </a:gs>
              <a:gs pos="100000">
                <a:srgbClr val="FF9900">
                  <a:gamma/>
                  <a:shade val="46275"/>
                  <a:invGamma/>
                </a:srgbClr>
              </a:gs>
            </a:gsLst>
            <a:path path="shape">
              <a:fillToRect l="50000" t="50000" r="50000" b="50000"/>
            </a:path>
          </a:gradFill>
          <a:ln w="127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hangingPunct="1">
              <a:buClr>
                <a:srgbClr val="FFFF00"/>
              </a:buClr>
              <a:buSzPct val="75000"/>
              <a:buFont typeface="Monotype Sorts" charset="2"/>
              <a:buNone/>
            </a:pPr>
            <a:r>
              <a:rPr lang="en-US" sz="3200">
                <a:latin typeface="Times New Roman" panose="02020603050405020304" pitchFamily="18" charset="0"/>
              </a:rPr>
              <a:t>CM% = </a:t>
            </a:r>
            <a:r>
              <a:rPr lang="fa-IR" sz="3200">
                <a:latin typeface="Times New Roman" panose="02020603050405020304" pitchFamily="18" charset="0"/>
                <a:cs typeface="Times New Roman" panose="02020603050405020304" pitchFamily="18" charset="0"/>
              </a:rPr>
              <a:t>درصد حاشیه فروش</a:t>
            </a:r>
            <a:endParaRPr lang="en-US" sz="3200">
              <a:latin typeface="Times New Roman" panose="02020603050405020304" pitchFamily="18" charset="0"/>
              <a:cs typeface="Times New Roman" panose="02020603050405020304" pitchFamily="18" charset="0"/>
            </a:endParaRPr>
          </a:p>
        </p:txBody>
      </p:sp>
      <p:sp>
        <p:nvSpPr>
          <p:cNvPr id="331785" name="Text Box 9"/>
          <p:cNvSpPr txBox="1">
            <a:spLocks noChangeArrowheads="1"/>
          </p:cNvSpPr>
          <p:nvPr/>
        </p:nvSpPr>
        <p:spPr bwMode="auto">
          <a:xfrm>
            <a:off x="1187450" y="4922838"/>
            <a:ext cx="6764338" cy="639762"/>
          </a:xfrm>
          <a:prstGeom prst="rect">
            <a:avLst/>
          </a:prstGeom>
          <a:gradFill rotWithShape="0">
            <a:gsLst>
              <a:gs pos="0">
                <a:srgbClr val="FF00FF"/>
              </a:gs>
              <a:gs pos="100000">
                <a:srgbClr val="FF00FF">
                  <a:gamma/>
                  <a:shade val="46275"/>
                  <a:invGamma/>
                </a:srgbClr>
              </a:gs>
            </a:gsLst>
            <a:path path="shape">
              <a:fillToRect l="50000" t="50000" r="50000" b="50000"/>
            </a:path>
          </a:gradFill>
          <a:ln w="127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hangingPunct="1">
              <a:buClr>
                <a:srgbClr val="FFFF00"/>
              </a:buClr>
              <a:buSzPct val="75000"/>
              <a:buFont typeface="Monotype Sorts" charset="2"/>
              <a:buNone/>
            </a:pPr>
            <a:r>
              <a:rPr lang="en-US" sz="3200">
                <a:latin typeface="Times New Roman" panose="02020603050405020304" pitchFamily="18" charset="0"/>
              </a:rPr>
              <a:t>FC = </a:t>
            </a:r>
            <a:r>
              <a:rPr lang="fa-IR" sz="3200">
                <a:latin typeface="Times New Roman" panose="02020603050405020304" pitchFamily="18" charset="0"/>
                <a:cs typeface="Times New Roman" panose="02020603050405020304" pitchFamily="18" charset="0"/>
              </a:rPr>
              <a:t>هزینه ثابت کل</a:t>
            </a:r>
            <a:endParaRPr lang="en-US" sz="3200">
              <a:latin typeface="Times New Roman" panose="02020603050405020304" pitchFamily="18" charset="0"/>
              <a:cs typeface="Times New Roman" panose="02020603050405020304" pitchFamily="18"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1781"/>
                                        </p:tgtEl>
                                        <p:attrNameLst>
                                          <p:attrName>style.visibility</p:attrName>
                                        </p:attrNameLst>
                                      </p:cBhvr>
                                      <p:to>
                                        <p:strVal val="visible"/>
                                      </p:to>
                                    </p:set>
                                    <p:animEffect transition="in" filter="wipe(left)">
                                      <p:cBhvr>
                                        <p:cTn id="7" dur="500"/>
                                        <p:tgtEl>
                                          <p:spTgt spid="331781"/>
                                        </p:tgtEl>
                                      </p:cBhvr>
                                    </p:animEffect>
                                  </p:childTnLst>
                                </p:cTn>
                              </p:par>
                            </p:childTnLst>
                          </p:cTn>
                        </p:par>
                        <p:par>
                          <p:cTn id="8" fill="hold" nodeType="afterGroup">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331782"/>
                                        </p:tgtEl>
                                        <p:attrNameLst>
                                          <p:attrName>style.visibility</p:attrName>
                                        </p:attrNameLst>
                                      </p:cBhvr>
                                      <p:to>
                                        <p:strVal val="visible"/>
                                      </p:to>
                                    </p:set>
                                    <p:animEffect transition="in" filter="wipe(left)">
                                      <p:cBhvr>
                                        <p:cTn id="11" dur="500"/>
                                        <p:tgtEl>
                                          <p:spTgt spid="331782"/>
                                        </p:tgtEl>
                                      </p:cBhvr>
                                    </p:animEffect>
                                  </p:childTnLst>
                                </p:cTn>
                              </p:par>
                            </p:childTnLst>
                          </p:cTn>
                        </p:par>
                        <p:par>
                          <p:cTn id="12" fill="hold" nodeType="afterGroup">
                            <p:stCondLst>
                              <p:cond delay="2000"/>
                            </p:stCondLst>
                            <p:childTnLst>
                              <p:par>
                                <p:cTn id="13" presetID="22" presetClass="entr" presetSubtype="8" fill="hold" grpId="0" nodeType="afterEffect">
                                  <p:stCondLst>
                                    <p:cond delay="1000"/>
                                  </p:stCondLst>
                                  <p:childTnLst>
                                    <p:set>
                                      <p:cBhvr>
                                        <p:cTn id="14" dur="1" fill="hold">
                                          <p:stCondLst>
                                            <p:cond delay="0"/>
                                          </p:stCondLst>
                                        </p:cTn>
                                        <p:tgtEl>
                                          <p:spTgt spid="331783"/>
                                        </p:tgtEl>
                                        <p:attrNameLst>
                                          <p:attrName>style.visibility</p:attrName>
                                        </p:attrNameLst>
                                      </p:cBhvr>
                                      <p:to>
                                        <p:strVal val="visible"/>
                                      </p:to>
                                    </p:set>
                                    <p:animEffect transition="in" filter="wipe(left)">
                                      <p:cBhvr>
                                        <p:cTn id="15" dur="500"/>
                                        <p:tgtEl>
                                          <p:spTgt spid="331783"/>
                                        </p:tgtEl>
                                      </p:cBhvr>
                                    </p:animEffect>
                                  </p:childTnLst>
                                </p:cTn>
                              </p:par>
                            </p:childTnLst>
                          </p:cTn>
                        </p:par>
                        <p:par>
                          <p:cTn id="16" fill="hold" nodeType="afterGroup">
                            <p:stCondLst>
                              <p:cond delay="3500"/>
                            </p:stCondLst>
                            <p:childTnLst>
                              <p:par>
                                <p:cTn id="17" presetID="22" presetClass="entr" presetSubtype="8" fill="hold" grpId="0" nodeType="afterEffect">
                                  <p:stCondLst>
                                    <p:cond delay="1000"/>
                                  </p:stCondLst>
                                  <p:childTnLst>
                                    <p:set>
                                      <p:cBhvr>
                                        <p:cTn id="18" dur="1" fill="hold">
                                          <p:stCondLst>
                                            <p:cond delay="0"/>
                                          </p:stCondLst>
                                        </p:cTn>
                                        <p:tgtEl>
                                          <p:spTgt spid="331784"/>
                                        </p:tgtEl>
                                        <p:attrNameLst>
                                          <p:attrName>style.visibility</p:attrName>
                                        </p:attrNameLst>
                                      </p:cBhvr>
                                      <p:to>
                                        <p:strVal val="visible"/>
                                      </p:to>
                                    </p:set>
                                    <p:animEffect transition="in" filter="wipe(left)">
                                      <p:cBhvr>
                                        <p:cTn id="19" dur="500"/>
                                        <p:tgtEl>
                                          <p:spTgt spid="331784"/>
                                        </p:tgtEl>
                                      </p:cBhvr>
                                    </p:animEffect>
                                  </p:childTnLst>
                                </p:cTn>
                              </p:par>
                            </p:childTnLst>
                          </p:cTn>
                        </p:par>
                        <p:par>
                          <p:cTn id="20" fill="hold" nodeType="afterGroup">
                            <p:stCondLst>
                              <p:cond delay="5000"/>
                            </p:stCondLst>
                            <p:childTnLst>
                              <p:par>
                                <p:cTn id="21" presetID="22" presetClass="entr" presetSubtype="8" fill="hold" grpId="0" nodeType="afterEffect">
                                  <p:stCondLst>
                                    <p:cond delay="1000"/>
                                  </p:stCondLst>
                                  <p:childTnLst>
                                    <p:set>
                                      <p:cBhvr>
                                        <p:cTn id="22" dur="1" fill="hold">
                                          <p:stCondLst>
                                            <p:cond delay="0"/>
                                          </p:stCondLst>
                                        </p:cTn>
                                        <p:tgtEl>
                                          <p:spTgt spid="331785"/>
                                        </p:tgtEl>
                                        <p:attrNameLst>
                                          <p:attrName>style.visibility</p:attrName>
                                        </p:attrNameLst>
                                      </p:cBhvr>
                                      <p:to>
                                        <p:strVal val="visible"/>
                                      </p:to>
                                    </p:set>
                                    <p:animEffect transition="in" filter="wipe(left)">
                                      <p:cBhvr>
                                        <p:cTn id="23" dur="500"/>
                                        <p:tgtEl>
                                          <p:spTgt spid="3317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81" grpId="0" animBg="1" autoUpdateAnimBg="0"/>
      <p:bldP spid="331782" grpId="0" animBg="1" autoUpdateAnimBg="0"/>
      <p:bldP spid="331783" grpId="0" animBg="1" autoUpdateAnimBg="0"/>
      <p:bldP spid="331784" grpId="0" animBg="1" autoUpdateAnimBg="0"/>
      <p:bldP spid="331785" grpId="0" animBg="1" autoUpdateAnimBg="0"/>
    </p:bldLst>
  </p:timing>
</p:sld>
</file>

<file path=ppt/slides/slide1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303006A6-D305-48A9-BEE1-B09C18A23A27}" type="slidenum">
              <a:rPr lang="ar-SA"/>
              <a:pPr/>
              <a:t>171</a:t>
            </a:fld>
            <a:endParaRPr lang="en-US"/>
          </a:p>
        </p:txBody>
      </p:sp>
      <p:sp>
        <p:nvSpPr>
          <p:cNvPr id="332806" name="Text Box 6"/>
          <p:cNvSpPr txBox="1">
            <a:spLocks noChangeArrowheads="1"/>
          </p:cNvSpPr>
          <p:nvPr/>
        </p:nvSpPr>
        <p:spPr bwMode="auto">
          <a:xfrm>
            <a:off x="1187450" y="3382963"/>
            <a:ext cx="6764338" cy="639762"/>
          </a:xfrm>
          <a:prstGeom prst="rect">
            <a:avLst/>
          </a:prstGeom>
          <a:gradFill rotWithShape="0">
            <a:gsLst>
              <a:gs pos="0">
                <a:srgbClr val="CC3300"/>
              </a:gs>
              <a:gs pos="100000">
                <a:srgbClr val="CC3300">
                  <a:gamma/>
                  <a:shade val="46275"/>
                  <a:invGamma/>
                </a:srgbClr>
              </a:gs>
            </a:gsLst>
            <a:path path="shape">
              <a:fillToRect l="50000" t="50000" r="50000" b="50000"/>
            </a:path>
          </a:gradFill>
          <a:ln w="127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hangingPunct="1">
              <a:buClr>
                <a:srgbClr val="FFFF00"/>
              </a:buClr>
              <a:buSzPct val="75000"/>
              <a:buFont typeface="Monotype Sorts" charset="2"/>
              <a:buNone/>
            </a:pPr>
            <a:r>
              <a:rPr lang="en-US" sz="3200">
                <a:latin typeface="Times New Roman" panose="02020603050405020304" pitchFamily="18" charset="0"/>
              </a:rPr>
              <a:t>I = </a:t>
            </a:r>
            <a:r>
              <a:rPr lang="fa-IR" sz="3200">
                <a:latin typeface="Times New Roman" panose="02020603050405020304" pitchFamily="18" charset="0"/>
                <a:cs typeface="Times New Roman" panose="02020603050405020304" pitchFamily="18" charset="0"/>
              </a:rPr>
              <a:t>سود عملیاتی</a:t>
            </a:r>
            <a:endParaRPr lang="en-US" sz="3200">
              <a:latin typeface="Times New Roman" panose="02020603050405020304" pitchFamily="18" charset="0"/>
              <a:cs typeface="Times New Roman" panose="02020603050405020304" pitchFamily="18" charset="0"/>
            </a:endParaRPr>
          </a:p>
        </p:txBody>
      </p:sp>
      <p:sp>
        <p:nvSpPr>
          <p:cNvPr id="332807" name="Text Box 7"/>
          <p:cNvSpPr txBox="1">
            <a:spLocks noChangeArrowheads="1"/>
          </p:cNvSpPr>
          <p:nvPr/>
        </p:nvSpPr>
        <p:spPr bwMode="auto">
          <a:xfrm>
            <a:off x="1187450" y="4022725"/>
            <a:ext cx="6764338" cy="639763"/>
          </a:xfrm>
          <a:prstGeom prst="rect">
            <a:avLst/>
          </a:prstGeom>
          <a:gradFill rotWithShape="0">
            <a:gsLst>
              <a:gs pos="0">
                <a:srgbClr val="0066FF"/>
              </a:gs>
              <a:gs pos="100000">
                <a:srgbClr val="0066FF">
                  <a:gamma/>
                  <a:shade val="46275"/>
                  <a:invGamma/>
                </a:srgbClr>
              </a:gs>
            </a:gsLst>
            <a:path path="shape">
              <a:fillToRect l="50000" t="50000" r="50000" b="50000"/>
            </a:path>
          </a:gradFill>
          <a:ln w="127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hangingPunct="1">
              <a:buClr>
                <a:srgbClr val="FFFF00"/>
              </a:buClr>
              <a:buSzPct val="75000"/>
              <a:buFont typeface="Monotype Sorts" charset="2"/>
              <a:buNone/>
            </a:pPr>
            <a:r>
              <a:rPr lang="en-US" sz="3200">
                <a:latin typeface="Times New Roman" panose="02020603050405020304" pitchFamily="18" charset="0"/>
              </a:rPr>
              <a:t>TR =(P</a:t>
            </a:r>
            <a:r>
              <a:rPr lang="en-US" sz="3200">
                <a:latin typeface="Times New Roman" panose="02020603050405020304" pitchFamily="18" charset="0"/>
                <a:cs typeface="Times New Roman" panose="02020603050405020304" pitchFamily="18" charset="0"/>
              </a:rPr>
              <a:t>×Q)=</a:t>
            </a:r>
            <a:r>
              <a:rPr lang="en-US" sz="3200">
                <a:latin typeface="Times New Roman" panose="02020603050405020304" pitchFamily="18" charset="0"/>
              </a:rPr>
              <a:t> </a:t>
            </a:r>
            <a:r>
              <a:rPr lang="fa-IR" sz="3200">
                <a:latin typeface="Times New Roman" panose="02020603050405020304" pitchFamily="18" charset="0"/>
                <a:cs typeface="Times New Roman" panose="02020603050405020304" pitchFamily="18" charset="0"/>
              </a:rPr>
              <a:t>درآمد فروش</a:t>
            </a:r>
            <a:endParaRPr lang="en-US" sz="3200">
              <a:latin typeface="Times New Roman" panose="02020603050405020304" pitchFamily="18" charset="0"/>
              <a:cs typeface="Times New Roman" panose="02020603050405020304" pitchFamily="18" charset="0"/>
            </a:endParaRPr>
          </a:p>
        </p:txBody>
      </p:sp>
      <p:sp>
        <p:nvSpPr>
          <p:cNvPr id="332808" name="Text Box 8"/>
          <p:cNvSpPr txBox="1">
            <a:spLocks noChangeArrowheads="1"/>
          </p:cNvSpPr>
          <p:nvPr/>
        </p:nvSpPr>
        <p:spPr bwMode="auto">
          <a:xfrm>
            <a:off x="1187450" y="4662488"/>
            <a:ext cx="6764338" cy="639762"/>
          </a:xfrm>
          <a:prstGeom prst="rect">
            <a:avLst/>
          </a:prstGeom>
          <a:gradFill rotWithShape="0">
            <a:gsLst>
              <a:gs pos="0">
                <a:srgbClr val="FF9900"/>
              </a:gs>
              <a:gs pos="100000">
                <a:srgbClr val="FF9900">
                  <a:gamma/>
                  <a:shade val="46275"/>
                  <a:invGamma/>
                </a:srgbClr>
              </a:gs>
            </a:gsLst>
            <a:path path="shape">
              <a:fillToRect l="50000" t="50000" r="50000" b="50000"/>
            </a:path>
          </a:gradFill>
          <a:ln w="127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hangingPunct="1">
              <a:buClr>
                <a:srgbClr val="FFFF00"/>
              </a:buClr>
              <a:buSzPct val="75000"/>
              <a:buFont typeface="Monotype Sorts" charset="2"/>
              <a:buNone/>
            </a:pPr>
            <a:r>
              <a:rPr lang="en-US" sz="3200">
                <a:latin typeface="Times New Roman" panose="02020603050405020304" pitchFamily="18" charset="0"/>
              </a:rPr>
              <a:t>TC =(VC+FC)= </a:t>
            </a:r>
            <a:r>
              <a:rPr lang="fa-IR" sz="3200">
                <a:latin typeface="Times New Roman" panose="02020603050405020304" pitchFamily="18" charset="0"/>
                <a:cs typeface="Times New Roman" panose="02020603050405020304" pitchFamily="18" charset="0"/>
              </a:rPr>
              <a:t>جمع هزینه ها</a:t>
            </a:r>
            <a:endParaRPr lang="en-US" sz="3200">
              <a:latin typeface="Times New Roman" panose="02020603050405020304" pitchFamily="18" charset="0"/>
              <a:cs typeface="Times New Roman" panose="02020603050405020304" pitchFamily="18" charset="0"/>
            </a:endParaRPr>
          </a:p>
        </p:txBody>
      </p:sp>
      <p:sp>
        <p:nvSpPr>
          <p:cNvPr id="332809" name="Text Box 9"/>
          <p:cNvSpPr txBox="1">
            <a:spLocks noChangeArrowheads="1"/>
          </p:cNvSpPr>
          <p:nvPr/>
        </p:nvSpPr>
        <p:spPr bwMode="auto">
          <a:xfrm>
            <a:off x="1187450" y="2789238"/>
            <a:ext cx="6764338" cy="639762"/>
          </a:xfrm>
          <a:prstGeom prst="rect">
            <a:avLst/>
          </a:prstGeom>
          <a:gradFill rotWithShape="0">
            <a:gsLst>
              <a:gs pos="0">
                <a:srgbClr val="33CC33"/>
              </a:gs>
              <a:gs pos="100000">
                <a:srgbClr val="33CC33">
                  <a:gamma/>
                  <a:shade val="46275"/>
                  <a:invGamma/>
                </a:srgbClr>
              </a:gs>
            </a:gsLst>
            <a:path path="shape">
              <a:fillToRect l="50000" t="50000" r="50000" b="50000"/>
            </a:path>
          </a:gradFill>
          <a:ln w="127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hangingPunct="1">
              <a:buClr>
                <a:srgbClr val="FFFF00"/>
              </a:buClr>
              <a:buSzPct val="75000"/>
              <a:buFont typeface="Monotype Sorts" charset="2"/>
              <a:buNone/>
            </a:pPr>
            <a:r>
              <a:rPr lang="en-US" sz="3200">
                <a:latin typeface="Times New Roman" panose="02020603050405020304" pitchFamily="18" charset="0"/>
              </a:rPr>
              <a:t>Q = </a:t>
            </a:r>
            <a:r>
              <a:rPr lang="fa-IR" sz="3200">
                <a:latin typeface="Times New Roman" panose="02020603050405020304" pitchFamily="18" charset="0"/>
                <a:cs typeface="Times New Roman" panose="02020603050405020304" pitchFamily="18" charset="0"/>
              </a:rPr>
              <a:t>تعداد کالای ساخته شده و فروش رفته</a:t>
            </a:r>
            <a:endParaRPr lang="en-US" sz="3200">
              <a:latin typeface="Times New Roman" panose="02020603050405020304" pitchFamily="18" charset="0"/>
              <a:cs typeface="Times New Roman" panose="02020603050405020304" pitchFamily="18" charset="0"/>
            </a:endParaRPr>
          </a:p>
        </p:txBody>
      </p:sp>
      <p:sp>
        <p:nvSpPr>
          <p:cNvPr id="332810" name="Rectangle 10"/>
          <p:cNvSpPr>
            <a:spLocks noChangeArrowheads="1"/>
          </p:cNvSpPr>
          <p:nvPr/>
        </p:nvSpPr>
        <p:spPr bwMode="auto">
          <a:xfrm>
            <a:off x="685800" y="533400"/>
            <a:ext cx="7772400" cy="1143000"/>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ctr" rtl="1">
              <a:lnSpc>
                <a:spcPct val="85000"/>
              </a:lnSpc>
              <a:defRPr sz="3600" b="1">
                <a:solidFill>
                  <a:schemeClr val="tx2"/>
                </a:solidFill>
                <a:latin typeface="Times New Roman" panose="02020603050405020304" pitchFamily="18" charset="0"/>
                <a:cs typeface="B Nazanin" panose="00000400000000000000" pitchFamily="2" charset="-78"/>
              </a:defRPr>
            </a:lvl1pPr>
            <a:lvl2pPr algn="ctr" rtl="1">
              <a:lnSpc>
                <a:spcPct val="85000"/>
              </a:lnSpc>
              <a:defRPr sz="3600" b="1">
                <a:solidFill>
                  <a:schemeClr val="tx2"/>
                </a:solidFill>
                <a:latin typeface="Times New Roman" panose="02020603050405020304" pitchFamily="18" charset="0"/>
                <a:cs typeface="B Nazanin" panose="00000400000000000000" pitchFamily="2" charset="-78"/>
              </a:defRPr>
            </a:lvl2pPr>
            <a:lvl3pPr algn="ctr" rtl="1">
              <a:lnSpc>
                <a:spcPct val="85000"/>
              </a:lnSpc>
              <a:defRPr sz="3600" b="1">
                <a:solidFill>
                  <a:schemeClr val="tx2"/>
                </a:solidFill>
                <a:latin typeface="Times New Roman" panose="02020603050405020304" pitchFamily="18" charset="0"/>
                <a:cs typeface="B Nazanin" panose="00000400000000000000" pitchFamily="2" charset="-78"/>
              </a:defRPr>
            </a:lvl3pPr>
            <a:lvl4pPr algn="ctr" rtl="1">
              <a:lnSpc>
                <a:spcPct val="85000"/>
              </a:lnSpc>
              <a:defRPr sz="3600" b="1">
                <a:solidFill>
                  <a:schemeClr val="tx2"/>
                </a:solidFill>
                <a:latin typeface="Times New Roman" panose="02020603050405020304" pitchFamily="18" charset="0"/>
                <a:cs typeface="B Nazanin" panose="00000400000000000000" pitchFamily="2" charset="-78"/>
              </a:defRPr>
            </a:lvl4pPr>
            <a:lvl5pPr algn="ctr" rtl="1">
              <a:lnSpc>
                <a:spcPct val="85000"/>
              </a:lnSpc>
              <a:defRPr sz="3600" b="1">
                <a:solidFill>
                  <a:schemeClr val="tx2"/>
                </a:solidFill>
                <a:latin typeface="Times New Roman" panose="02020603050405020304" pitchFamily="18" charset="0"/>
                <a:cs typeface="B Nazanin" panose="00000400000000000000" pitchFamily="2" charset="-78"/>
              </a:defRPr>
            </a:lvl5pPr>
            <a:lvl6pPr marL="457200" algn="ctr" fontAlgn="base">
              <a:lnSpc>
                <a:spcPct val="85000"/>
              </a:lnSpc>
              <a:spcBef>
                <a:spcPct val="0"/>
              </a:spcBef>
              <a:spcAft>
                <a:spcPct val="0"/>
              </a:spcAft>
              <a:defRPr sz="3600" b="1">
                <a:solidFill>
                  <a:schemeClr val="tx2"/>
                </a:solidFill>
                <a:latin typeface="Times New Roman" panose="02020603050405020304" pitchFamily="18" charset="0"/>
                <a:cs typeface="B Nazanin" panose="00000400000000000000" pitchFamily="2" charset="-78"/>
              </a:defRPr>
            </a:lvl6pPr>
            <a:lvl7pPr marL="914400" algn="ctr" fontAlgn="base">
              <a:lnSpc>
                <a:spcPct val="85000"/>
              </a:lnSpc>
              <a:spcBef>
                <a:spcPct val="0"/>
              </a:spcBef>
              <a:spcAft>
                <a:spcPct val="0"/>
              </a:spcAft>
              <a:defRPr sz="3600" b="1">
                <a:solidFill>
                  <a:schemeClr val="tx2"/>
                </a:solidFill>
                <a:latin typeface="Times New Roman" panose="02020603050405020304" pitchFamily="18" charset="0"/>
                <a:cs typeface="B Nazanin" panose="00000400000000000000" pitchFamily="2" charset="-78"/>
              </a:defRPr>
            </a:lvl7pPr>
            <a:lvl8pPr marL="1371600" algn="ctr" fontAlgn="base">
              <a:lnSpc>
                <a:spcPct val="85000"/>
              </a:lnSpc>
              <a:spcBef>
                <a:spcPct val="0"/>
              </a:spcBef>
              <a:spcAft>
                <a:spcPct val="0"/>
              </a:spcAft>
              <a:defRPr sz="3600" b="1">
                <a:solidFill>
                  <a:schemeClr val="tx2"/>
                </a:solidFill>
                <a:latin typeface="Times New Roman" panose="02020603050405020304" pitchFamily="18" charset="0"/>
                <a:cs typeface="B Nazanin" panose="00000400000000000000" pitchFamily="2" charset="-78"/>
              </a:defRPr>
            </a:lvl8pPr>
            <a:lvl9pPr marL="1828800" algn="ctr" fontAlgn="base">
              <a:lnSpc>
                <a:spcPct val="85000"/>
              </a:lnSpc>
              <a:spcBef>
                <a:spcPct val="0"/>
              </a:spcBef>
              <a:spcAft>
                <a:spcPct val="0"/>
              </a:spcAft>
              <a:defRPr sz="3600" b="1">
                <a:solidFill>
                  <a:schemeClr val="tx2"/>
                </a:solidFill>
                <a:latin typeface="Times New Roman" panose="02020603050405020304" pitchFamily="18" charset="0"/>
                <a:cs typeface="B Nazanin" panose="00000400000000000000" pitchFamily="2" charset="-78"/>
              </a:defRPr>
            </a:lvl9pPr>
          </a:lstStyle>
          <a:p>
            <a:pPr eaLnBrk="1" hangingPunct="1"/>
            <a:r>
              <a:rPr lang="fa-IR"/>
              <a:t>اصطلاحات</a:t>
            </a:r>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2809"/>
                                        </p:tgtEl>
                                        <p:attrNameLst>
                                          <p:attrName>style.visibility</p:attrName>
                                        </p:attrNameLst>
                                      </p:cBhvr>
                                      <p:to>
                                        <p:strVal val="visible"/>
                                      </p:to>
                                    </p:set>
                                    <p:animEffect transition="in" filter="wipe(left)">
                                      <p:cBhvr>
                                        <p:cTn id="7" dur="500"/>
                                        <p:tgtEl>
                                          <p:spTgt spid="332809"/>
                                        </p:tgtEl>
                                      </p:cBhvr>
                                    </p:animEffect>
                                  </p:childTnLst>
                                </p:cTn>
                              </p:par>
                            </p:childTnLst>
                          </p:cTn>
                        </p:par>
                        <p:par>
                          <p:cTn id="8" fill="hold" nodeType="afterGroup">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332806"/>
                                        </p:tgtEl>
                                        <p:attrNameLst>
                                          <p:attrName>style.visibility</p:attrName>
                                        </p:attrNameLst>
                                      </p:cBhvr>
                                      <p:to>
                                        <p:strVal val="visible"/>
                                      </p:to>
                                    </p:set>
                                    <p:animEffect transition="in" filter="wipe(left)">
                                      <p:cBhvr>
                                        <p:cTn id="11" dur="500"/>
                                        <p:tgtEl>
                                          <p:spTgt spid="332806"/>
                                        </p:tgtEl>
                                      </p:cBhvr>
                                    </p:animEffect>
                                  </p:childTnLst>
                                </p:cTn>
                              </p:par>
                            </p:childTnLst>
                          </p:cTn>
                        </p:par>
                        <p:par>
                          <p:cTn id="12" fill="hold" nodeType="afterGroup">
                            <p:stCondLst>
                              <p:cond delay="2000"/>
                            </p:stCondLst>
                            <p:childTnLst>
                              <p:par>
                                <p:cTn id="13" presetID="22" presetClass="entr" presetSubtype="8" fill="hold" grpId="0" nodeType="afterEffect">
                                  <p:stCondLst>
                                    <p:cond delay="1000"/>
                                  </p:stCondLst>
                                  <p:childTnLst>
                                    <p:set>
                                      <p:cBhvr>
                                        <p:cTn id="14" dur="1" fill="hold">
                                          <p:stCondLst>
                                            <p:cond delay="0"/>
                                          </p:stCondLst>
                                        </p:cTn>
                                        <p:tgtEl>
                                          <p:spTgt spid="332807"/>
                                        </p:tgtEl>
                                        <p:attrNameLst>
                                          <p:attrName>style.visibility</p:attrName>
                                        </p:attrNameLst>
                                      </p:cBhvr>
                                      <p:to>
                                        <p:strVal val="visible"/>
                                      </p:to>
                                    </p:set>
                                    <p:animEffect transition="in" filter="wipe(left)">
                                      <p:cBhvr>
                                        <p:cTn id="15" dur="500"/>
                                        <p:tgtEl>
                                          <p:spTgt spid="332807"/>
                                        </p:tgtEl>
                                      </p:cBhvr>
                                    </p:animEffect>
                                  </p:childTnLst>
                                </p:cTn>
                              </p:par>
                            </p:childTnLst>
                          </p:cTn>
                        </p:par>
                        <p:par>
                          <p:cTn id="16" fill="hold" nodeType="afterGroup">
                            <p:stCondLst>
                              <p:cond delay="3500"/>
                            </p:stCondLst>
                            <p:childTnLst>
                              <p:par>
                                <p:cTn id="17" presetID="22" presetClass="entr" presetSubtype="8" fill="hold" grpId="0" nodeType="afterEffect">
                                  <p:stCondLst>
                                    <p:cond delay="1000"/>
                                  </p:stCondLst>
                                  <p:childTnLst>
                                    <p:set>
                                      <p:cBhvr>
                                        <p:cTn id="18" dur="1" fill="hold">
                                          <p:stCondLst>
                                            <p:cond delay="0"/>
                                          </p:stCondLst>
                                        </p:cTn>
                                        <p:tgtEl>
                                          <p:spTgt spid="332808"/>
                                        </p:tgtEl>
                                        <p:attrNameLst>
                                          <p:attrName>style.visibility</p:attrName>
                                        </p:attrNameLst>
                                      </p:cBhvr>
                                      <p:to>
                                        <p:strVal val="visible"/>
                                      </p:to>
                                    </p:set>
                                    <p:animEffect transition="in" filter="wipe(left)">
                                      <p:cBhvr>
                                        <p:cTn id="19" dur="500"/>
                                        <p:tgtEl>
                                          <p:spTgt spid="3328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6" grpId="0" animBg="1" autoUpdateAnimBg="0"/>
      <p:bldP spid="332807" grpId="0" animBg="1" autoUpdateAnimBg="0"/>
      <p:bldP spid="332808" grpId="0" animBg="1" autoUpdateAnimBg="0"/>
      <p:bldP spid="332809" grpId="0" animBg="1" autoUpdateAnimBg="0"/>
    </p:bldLst>
  </p:timing>
</p:sld>
</file>

<file path=ppt/slides/slide1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5"/>
          <p:cNvSpPr>
            <a:spLocks noGrp="1"/>
          </p:cNvSpPr>
          <p:nvPr>
            <p:ph type="sldNum" sz="quarter" idx="12"/>
          </p:nvPr>
        </p:nvSpPr>
        <p:spPr/>
        <p:txBody>
          <a:bodyPr/>
          <a:lstStyle/>
          <a:p>
            <a:fld id="{D343F38F-6BDE-41A1-950C-9708C4B48993}" type="slidenum">
              <a:rPr lang="ar-SA"/>
              <a:pPr/>
              <a:t>172</a:t>
            </a:fld>
            <a:endParaRPr lang="en-US"/>
          </a:p>
        </p:txBody>
      </p:sp>
      <p:sp>
        <p:nvSpPr>
          <p:cNvPr id="335880" name="Rectangle 8"/>
          <p:cNvSpPr>
            <a:spLocks noChangeArrowheads="1"/>
          </p:cNvSpPr>
          <p:nvPr/>
        </p:nvSpPr>
        <p:spPr bwMode="auto">
          <a:xfrm>
            <a:off x="1143000" y="409575"/>
            <a:ext cx="77724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lgn="ctr" rtl="1">
              <a:lnSpc>
                <a:spcPct val="85000"/>
              </a:lnSpc>
              <a:defRPr sz="3600" b="1">
                <a:solidFill>
                  <a:schemeClr val="tx2"/>
                </a:solidFill>
                <a:latin typeface="Times New Roman" panose="02020603050405020304" pitchFamily="18" charset="0"/>
                <a:cs typeface="B Nazanin" panose="00000400000000000000" pitchFamily="2" charset="-78"/>
              </a:defRPr>
            </a:lvl1pPr>
            <a:lvl2pPr algn="ctr" rtl="1">
              <a:lnSpc>
                <a:spcPct val="85000"/>
              </a:lnSpc>
              <a:defRPr sz="3600" b="1">
                <a:solidFill>
                  <a:schemeClr val="tx2"/>
                </a:solidFill>
                <a:latin typeface="Times New Roman" panose="02020603050405020304" pitchFamily="18" charset="0"/>
                <a:cs typeface="B Nazanin" panose="00000400000000000000" pitchFamily="2" charset="-78"/>
              </a:defRPr>
            </a:lvl2pPr>
            <a:lvl3pPr algn="ctr" rtl="1">
              <a:lnSpc>
                <a:spcPct val="85000"/>
              </a:lnSpc>
              <a:defRPr sz="3600" b="1">
                <a:solidFill>
                  <a:schemeClr val="tx2"/>
                </a:solidFill>
                <a:latin typeface="Times New Roman" panose="02020603050405020304" pitchFamily="18" charset="0"/>
                <a:cs typeface="B Nazanin" panose="00000400000000000000" pitchFamily="2" charset="-78"/>
              </a:defRPr>
            </a:lvl3pPr>
            <a:lvl4pPr algn="ctr" rtl="1">
              <a:lnSpc>
                <a:spcPct val="85000"/>
              </a:lnSpc>
              <a:defRPr sz="3600" b="1">
                <a:solidFill>
                  <a:schemeClr val="tx2"/>
                </a:solidFill>
                <a:latin typeface="Times New Roman" panose="02020603050405020304" pitchFamily="18" charset="0"/>
                <a:cs typeface="B Nazanin" panose="00000400000000000000" pitchFamily="2" charset="-78"/>
              </a:defRPr>
            </a:lvl4pPr>
            <a:lvl5pPr algn="ctr" rtl="1">
              <a:lnSpc>
                <a:spcPct val="85000"/>
              </a:lnSpc>
              <a:defRPr sz="3600" b="1">
                <a:solidFill>
                  <a:schemeClr val="tx2"/>
                </a:solidFill>
                <a:latin typeface="Times New Roman" panose="02020603050405020304" pitchFamily="18" charset="0"/>
                <a:cs typeface="B Nazanin" panose="00000400000000000000" pitchFamily="2" charset="-78"/>
              </a:defRPr>
            </a:lvl5pPr>
            <a:lvl6pPr marL="457200" algn="ctr" fontAlgn="base">
              <a:lnSpc>
                <a:spcPct val="85000"/>
              </a:lnSpc>
              <a:spcBef>
                <a:spcPct val="0"/>
              </a:spcBef>
              <a:spcAft>
                <a:spcPct val="0"/>
              </a:spcAft>
              <a:defRPr sz="3600" b="1">
                <a:solidFill>
                  <a:schemeClr val="tx2"/>
                </a:solidFill>
                <a:latin typeface="Times New Roman" panose="02020603050405020304" pitchFamily="18" charset="0"/>
                <a:cs typeface="B Nazanin" panose="00000400000000000000" pitchFamily="2" charset="-78"/>
              </a:defRPr>
            </a:lvl6pPr>
            <a:lvl7pPr marL="914400" algn="ctr" fontAlgn="base">
              <a:lnSpc>
                <a:spcPct val="85000"/>
              </a:lnSpc>
              <a:spcBef>
                <a:spcPct val="0"/>
              </a:spcBef>
              <a:spcAft>
                <a:spcPct val="0"/>
              </a:spcAft>
              <a:defRPr sz="3600" b="1">
                <a:solidFill>
                  <a:schemeClr val="tx2"/>
                </a:solidFill>
                <a:latin typeface="Times New Roman" panose="02020603050405020304" pitchFamily="18" charset="0"/>
                <a:cs typeface="B Nazanin" panose="00000400000000000000" pitchFamily="2" charset="-78"/>
              </a:defRPr>
            </a:lvl7pPr>
            <a:lvl8pPr marL="1371600" algn="ctr" fontAlgn="base">
              <a:lnSpc>
                <a:spcPct val="85000"/>
              </a:lnSpc>
              <a:spcBef>
                <a:spcPct val="0"/>
              </a:spcBef>
              <a:spcAft>
                <a:spcPct val="0"/>
              </a:spcAft>
              <a:defRPr sz="3600" b="1">
                <a:solidFill>
                  <a:schemeClr val="tx2"/>
                </a:solidFill>
                <a:latin typeface="Times New Roman" panose="02020603050405020304" pitchFamily="18" charset="0"/>
                <a:cs typeface="B Nazanin" panose="00000400000000000000" pitchFamily="2" charset="-78"/>
              </a:defRPr>
            </a:lvl8pPr>
            <a:lvl9pPr marL="1828800" algn="ctr" fontAlgn="base">
              <a:lnSpc>
                <a:spcPct val="85000"/>
              </a:lnSpc>
              <a:spcBef>
                <a:spcPct val="0"/>
              </a:spcBef>
              <a:spcAft>
                <a:spcPct val="0"/>
              </a:spcAft>
              <a:defRPr sz="3600" b="1">
                <a:solidFill>
                  <a:schemeClr val="tx2"/>
                </a:solidFill>
                <a:latin typeface="Times New Roman" panose="02020603050405020304" pitchFamily="18" charset="0"/>
                <a:cs typeface="B Nazanin" panose="00000400000000000000" pitchFamily="2" charset="-78"/>
              </a:defRPr>
            </a:lvl9pPr>
          </a:lstStyle>
          <a:p>
            <a:pPr eaLnBrk="1" hangingPunct="1"/>
            <a:r>
              <a:rPr lang="fa-IR"/>
              <a:t>محاسبه تعداد در نقطه سر به سر</a:t>
            </a:r>
            <a:endParaRPr lang="en-US"/>
          </a:p>
        </p:txBody>
      </p:sp>
      <p:sp>
        <p:nvSpPr>
          <p:cNvPr id="335882" name="Rectangle 10"/>
          <p:cNvSpPr>
            <a:spLocks noChangeArrowheads="1"/>
          </p:cNvSpPr>
          <p:nvPr/>
        </p:nvSpPr>
        <p:spPr bwMode="auto">
          <a:xfrm>
            <a:off x="1677988" y="2744788"/>
            <a:ext cx="5483225"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800" b="1">
                <a:solidFill>
                  <a:schemeClr val="folHlink"/>
                </a:solidFill>
                <a:latin typeface="Times New Roman" panose="02020603050405020304" pitchFamily="18" charset="0"/>
              </a:rPr>
              <a:t>P × Q   – ( VC +  FC ) </a:t>
            </a:r>
            <a:r>
              <a:rPr lang="en-US" sz="2800" b="1">
                <a:solidFill>
                  <a:schemeClr val="folHlink"/>
                </a:solidFill>
                <a:latin typeface="Times New Roman" panose="02020603050405020304" pitchFamily="18" charset="0"/>
                <a:cs typeface="Times New Roman" panose="02020603050405020304" pitchFamily="18" charset="0"/>
              </a:rPr>
              <a:t>= 0</a:t>
            </a:r>
            <a:r>
              <a:rPr lang="en-US" sz="1800"/>
              <a:t> </a:t>
            </a:r>
          </a:p>
        </p:txBody>
      </p:sp>
      <p:sp>
        <p:nvSpPr>
          <p:cNvPr id="335886" name="Rectangle 14"/>
          <p:cNvSpPr>
            <a:spLocks noChangeArrowheads="1"/>
          </p:cNvSpPr>
          <p:nvPr/>
        </p:nvSpPr>
        <p:spPr bwMode="auto">
          <a:xfrm>
            <a:off x="990600" y="2286000"/>
            <a:ext cx="312420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800" b="1">
                <a:solidFill>
                  <a:schemeClr val="folHlink"/>
                </a:solidFill>
                <a:latin typeface="Times New Roman" panose="02020603050405020304" pitchFamily="18" charset="0"/>
              </a:rPr>
              <a:t>        TR </a:t>
            </a:r>
            <a:r>
              <a:rPr lang="en-US" sz="1800" b="1">
                <a:solidFill>
                  <a:schemeClr val="folHlink"/>
                </a:solidFill>
                <a:cs typeface="Arial" panose="020B0604020202020204" pitchFamily="34" charset="0"/>
              </a:rPr>
              <a:t>— </a:t>
            </a:r>
            <a:r>
              <a:rPr lang="en-US" sz="2800" b="1">
                <a:solidFill>
                  <a:schemeClr val="folHlink"/>
                </a:solidFill>
                <a:latin typeface="Times New Roman" panose="02020603050405020304" pitchFamily="18" charset="0"/>
                <a:cs typeface="Times New Roman" panose="02020603050405020304" pitchFamily="18" charset="0"/>
              </a:rPr>
              <a:t>TC</a:t>
            </a:r>
            <a:r>
              <a:rPr lang="en-US" sz="2800" b="1">
                <a:solidFill>
                  <a:schemeClr val="folHlink"/>
                </a:solidFill>
                <a:latin typeface="Times New Roman" panose="02020603050405020304" pitchFamily="18" charset="0"/>
              </a:rPr>
              <a:t> =  I</a:t>
            </a:r>
          </a:p>
        </p:txBody>
      </p:sp>
      <p:sp>
        <p:nvSpPr>
          <p:cNvPr id="335887" name="Rectangle 15"/>
          <p:cNvSpPr>
            <a:spLocks noChangeArrowheads="1"/>
          </p:cNvSpPr>
          <p:nvPr/>
        </p:nvSpPr>
        <p:spPr bwMode="auto">
          <a:xfrm>
            <a:off x="1676400" y="3141663"/>
            <a:ext cx="5483225"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800" b="1">
                <a:solidFill>
                  <a:schemeClr val="folHlink"/>
                </a:solidFill>
                <a:latin typeface="Times New Roman" panose="02020603050405020304" pitchFamily="18" charset="0"/>
                <a:cs typeface="Times New Roman" panose="02020603050405020304" pitchFamily="18" charset="0"/>
              </a:rPr>
              <a:t>P × Q   –V ×</a:t>
            </a:r>
            <a:r>
              <a:rPr lang="en-US" sz="2800">
                <a:latin typeface="Times New Roman" panose="02020603050405020304" pitchFamily="18" charset="0"/>
                <a:cs typeface="Times New Roman" panose="02020603050405020304" pitchFamily="18" charset="0"/>
              </a:rPr>
              <a:t> </a:t>
            </a:r>
            <a:r>
              <a:rPr lang="en-US" sz="2800" b="1">
                <a:solidFill>
                  <a:schemeClr val="folHlink"/>
                </a:solidFill>
                <a:latin typeface="Times New Roman" panose="02020603050405020304" pitchFamily="18" charset="0"/>
                <a:cs typeface="Times New Roman" panose="02020603050405020304" pitchFamily="18" charset="0"/>
              </a:rPr>
              <a:t>Q –  FC   = 0</a:t>
            </a:r>
            <a:r>
              <a:rPr lang="en-US" sz="2800">
                <a:latin typeface="Times New Roman" panose="02020603050405020304" pitchFamily="18" charset="0"/>
                <a:cs typeface="Times New Roman" panose="02020603050405020304" pitchFamily="18" charset="0"/>
              </a:rPr>
              <a:t> </a:t>
            </a:r>
          </a:p>
        </p:txBody>
      </p:sp>
      <p:sp>
        <p:nvSpPr>
          <p:cNvPr id="335888" name="Rectangle 16"/>
          <p:cNvSpPr>
            <a:spLocks noChangeArrowheads="1"/>
          </p:cNvSpPr>
          <p:nvPr/>
        </p:nvSpPr>
        <p:spPr bwMode="auto">
          <a:xfrm>
            <a:off x="1676400" y="3598863"/>
            <a:ext cx="5483225"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800" b="1">
                <a:solidFill>
                  <a:schemeClr val="folHlink"/>
                </a:solidFill>
                <a:latin typeface="Times New Roman" panose="02020603050405020304" pitchFamily="18" charset="0"/>
                <a:cs typeface="Times New Roman" panose="02020603050405020304" pitchFamily="18" charset="0"/>
              </a:rPr>
              <a:t>(P–V) ×</a:t>
            </a:r>
            <a:r>
              <a:rPr lang="en-US" sz="2800">
                <a:latin typeface="Times New Roman" panose="02020603050405020304" pitchFamily="18" charset="0"/>
                <a:cs typeface="Times New Roman" panose="02020603050405020304" pitchFamily="18" charset="0"/>
              </a:rPr>
              <a:t> </a:t>
            </a:r>
            <a:r>
              <a:rPr lang="en-US" sz="2800" b="1">
                <a:solidFill>
                  <a:schemeClr val="folHlink"/>
                </a:solidFill>
                <a:latin typeface="Times New Roman" panose="02020603050405020304" pitchFamily="18" charset="0"/>
                <a:cs typeface="Times New Roman" panose="02020603050405020304" pitchFamily="18" charset="0"/>
              </a:rPr>
              <a:t>Q = FC</a:t>
            </a:r>
            <a:r>
              <a:rPr lang="en-US" sz="2800">
                <a:latin typeface="Times New Roman" panose="02020603050405020304" pitchFamily="18" charset="0"/>
                <a:cs typeface="Times New Roman" panose="02020603050405020304" pitchFamily="18" charset="0"/>
              </a:rPr>
              <a:t> </a:t>
            </a:r>
          </a:p>
        </p:txBody>
      </p:sp>
      <p:grpSp>
        <p:nvGrpSpPr>
          <p:cNvPr id="335893" name="Group 21"/>
          <p:cNvGrpSpPr>
            <a:grpSpLocks/>
          </p:cNvGrpSpPr>
          <p:nvPr/>
        </p:nvGrpSpPr>
        <p:grpSpPr bwMode="auto">
          <a:xfrm>
            <a:off x="1676400" y="4038600"/>
            <a:ext cx="2743200" cy="973138"/>
            <a:chOff x="1056" y="2544"/>
            <a:chExt cx="1728" cy="613"/>
          </a:xfrm>
        </p:grpSpPr>
        <p:sp>
          <p:nvSpPr>
            <p:cNvPr id="335889" name="Rectangle 17"/>
            <p:cNvSpPr>
              <a:spLocks noChangeArrowheads="1"/>
            </p:cNvSpPr>
            <p:nvPr/>
          </p:nvSpPr>
          <p:spPr bwMode="auto">
            <a:xfrm>
              <a:off x="1056" y="2651"/>
              <a:ext cx="480"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800" b="1">
                  <a:solidFill>
                    <a:srgbClr val="FF0000"/>
                  </a:solidFill>
                  <a:latin typeface="Times New Roman" panose="02020603050405020304" pitchFamily="18" charset="0"/>
                  <a:cs typeface="Times New Roman" panose="02020603050405020304" pitchFamily="18" charset="0"/>
                </a:rPr>
                <a:t>Q =</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335890" name="Rectangle 18"/>
            <p:cNvSpPr>
              <a:spLocks noChangeArrowheads="1"/>
            </p:cNvSpPr>
            <p:nvPr/>
          </p:nvSpPr>
          <p:spPr bwMode="auto">
            <a:xfrm>
              <a:off x="1728" y="2832"/>
              <a:ext cx="768"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800" b="1">
                  <a:solidFill>
                    <a:srgbClr val="FF0000"/>
                  </a:solidFill>
                  <a:latin typeface="Times New Roman" panose="02020603050405020304" pitchFamily="18" charset="0"/>
                  <a:cs typeface="Times New Roman" panose="02020603050405020304" pitchFamily="18" charset="0"/>
                </a:rPr>
                <a:t>(P–V)</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335891" name="Line 19"/>
            <p:cNvSpPr>
              <a:spLocks noChangeShapeType="1"/>
            </p:cNvSpPr>
            <p:nvPr/>
          </p:nvSpPr>
          <p:spPr bwMode="auto">
            <a:xfrm>
              <a:off x="1536" y="2832"/>
              <a:ext cx="1248"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335892" name="Rectangle 20"/>
            <p:cNvSpPr>
              <a:spLocks noChangeArrowheads="1"/>
            </p:cNvSpPr>
            <p:nvPr/>
          </p:nvSpPr>
          <p:spPr bwMode="auto">
            <a:xfrm>
              <a:off x="1824" y="2544"/>
              <a:ext cx="432"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800" b="1">
                  <a:solidFill>
                    <a:srgbClr val="FF0000"/>
                  </a:solidFill>
                  <a:latin typeface="Times New Roman" panose="02020603050405020304" pitchFamily="18" charset="0"/>
                  <a:cs typeface="Times New Roman" panose="02020603050405020304" pitchFamily="18" charset="0"/>
                </a:rPr>
                <a:t>FC</a:t>
              </a:r>
              <a:r>
                <a:rPr lang="en-US" sz="2800">
                  <a:solidFill>
                    <a:srgbClr val="FF0000"/>
                  </a:solidFill>
                  <a:latin typeface="Times New Roman" panose="02020603050405020304" pitchFamily="18" charset="0"/>
                  <a:cs typeface="Times New Roman" panose="02020603050405020304" pitchFamily="18" charset="0"/>
                </a:rPr>
                <a:t> </a:t>
              </a:r>
            </a:p>
          </p:txBody>
        </p:sp>
      </p:grpSp>
      <p:sp>
        <p:nvSpPr>
          <p:cNvPr id="335894" name="Text Box 22"/>
          <p:cNvSpPr txBox="1">
            <a:spLocks noChangeArrowheads="1"/>
          </p:cNvSpPr>
          <p:nvPr/>
        </p:nvSpPr>
        <p:spPr bwMode="auto">
          <a:xfrm>
            <a:off x="685800" y="5486400"/>
            <a:ext cx="2667000" cy="457200"/>
          </a:xfrm>
          <a:prstGeom prst="rect">
            <a:avLst/>
          </a:prstGeom>
          <a:solidFill>
            <a:srgbClr val="99CCFF"/>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sz="2400">
                <a:solidFill>
                  <a:schemeClr val="bg1"/>
                </a:solidFill>
                <a:cs typeface="Arial" panose="020B0604020202020204" pitchFamily="34" charset="0"/>
              </a:rPr>
              <a:t>تعداد در نقطه سر به سر</a:t>
            </a:r>
            <a:endParaRPr lang="en-US" sz="2400">
              <a:solidFill>
                <a:schemeClr val="bg1"/>
              </a:solidFill>
              <a:cs typeface="Arial" panose="020B0604020202020204" pitchFamily="34" charset="0"/>
            </a:endParaRPr>
          </a:p>
        </p:txBody>
      </p:sp>
      <p:sp>
        <p:nvSpPr>
          <p:cNvPr id="335895" name="Line 23"/>
          <p:cNvSpPr>
            <a:spLocks noChangeShapeType="1"/>
          </p:cNvSpPr>
          <p:nvPr/>
        </p:nvSpPr>
        <p:spPr bwMode="auto">
          <a:xfrm flipV="1">
            <a:off x="1981200" y="4724400"/>
            <a:ext cx="0" cy="762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335896" name="Text Box 24"/>
          <p:cNvSpPr txBox="1">
            <a:spLocks noChangeArrowheads="1"/>
          </p:cNvSpPr>
          <p:nvPr/>
        </p:nvSpPr>
        <p:spPr bwMode="auto">
          <a:xfrm>
            <a:off x="4267200" y="5486400"/>
            <a:ext cx="2667000" cy="457200"/>
          </a:xfrm>
          <a:prstGeom prst="rect">
            <a:avLst/>
          </a:prstGeom>
          <a:solidFill>
            <a:srgbClr val="99CCFF"/>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sz="2400">
                <a:solidFill>
                  <a:schemeClr val="bg1"/>
                </a:solidFill>
                <a:cs typeface="Arial" panose="020B0604020202020204" pitchFamily="34" charset="0"/>
              </a:rPr>
              <a:t>حاشیه فروش یک واحد</a:t>
            </a:r>
            <a:endParaRPr lang="en-US" sz="2400">
              <a:solidFill>
                <a:schemeClr val="bg1"/>
              </a:solidFill>
              <a:cs typeface="Arial" panose="020B0604020202020204" pitchFamily="34" charset="0"/>
            </a:endParaRPr>
          </a:p>
        </p:txBody>
      </p:sp>
      <p:sp>
        <p:nvSpPr>
          <p:cNvPr id="335897" name="Line 25"/>
          <p:cNvSpPr>
            <a:spLocks noChangeShapeType="1"/>
          </p:cNvSpPr>
          <p:nvPr/>
        </p:nvSpPr>
        <p:spPr bwMode="auto">
          <a:xfrm>
            <a:off x="3733800" y="4800600"/>
            <a:ext cx="1600200" cy="685800"/>
          </a:xfrm>
          <a:prstGeom prst="line">
            <a:avLst/>
          </a:prstGeom>
          <a:noFill/>
          <a:ln w="571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335898" name="Text Box 26"/>
          <p:cNvSpPr txBox="1">
            <a:spLocks noChangeArrowheads="1"/>
          </p:cNvSpPr>
          <p:nvPr/>
        </p:nvSpPr>
        <p:spPr bwMode="auto">
          <a:xfrm>
            <a:off x="4648200" y="4038600"/>
            <a:ext cx="1905000" cy="457200"/>
          </a:xfrm>
          <a:prstGeom prst="rect">
            <a:avLst/>
          </a:prstGeom>
          <a:solidFill>
            <a:srgbClr val="99CCFF"/>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sz="2400">
                <a:solidFill>
                  <a:schemeClr val="bg1"/>
                </a:solidFill>
                <a:cs typeface="Arial" panose="020B0604020202020204" pitchFamily="34" charset="0"/>
              </a:rPr>
              <a:t>هزینه ثابت کل</a:t>
            </a:r>
            <a:endParaRPr lang="en-US" sz="2400">
              <a:solidFill>
                <a:schemeClr val="bg1"/>
              </a:solidFill>
              <a:cs typeface="Arial" panose="020B0604020202020204" pitchFamily="34" charset="0"/>
            </a:endParaRPr>
          </a:p>
        </p:txBody>
      </p:sp>
      <p:sp>
        <p:nvSpPr>
          <p:cNvPr id="335899" name="Line 27"/>
          <p:cNvSpPr>
            <a:spLocks noChangeShapeType="1"/>
          </p:cNvSpPr>
          <p:nvPr/>
        </p:nvSpPr>
        <p:spPr bwMode="auto">
          <a:xfrm flipH="1">
            <a:off x="3505200" y="4267200"/>
            <a:ext cx="1143000" cy="762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35886"/>
                                        </p:tgtEl>
                                        <p:attrNameLst>
                                          <p:attrName>style.visibility</p:attrName>
                                        </p:attrNameLst>
                                      </p:cBhvr>
                                      <p:to>
                                        <p:strVal val="visible"/>
                                      </p:to>
                                    </p:set>
                                    <p:animEffect transition="in" filter="blinds(horizontal)">
                                      <p:cBhvr>
                                        <p:cTn id="7" dur="500"/>
                                        <p:tgtEl>
                                          <p:spTgt spid="335886"/>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5882"/>
                                        </p:tgtEl>
                                        <p:attrNameLst>
                                          <p:attrName>style.visibility</p:attrName>
                                        </p:attrNameLst>
                                      </p:cBhvr>
                                      <p:to>
                                        <p:strVal val="visible"/>
                                      </p:to>
                                    </p:set>
                                    <p:animEffect transition="in" filter="dissolve">
                                      <p:cBhvr>
                                        <p:cTn id="11" dur="500"/>
                                        <p:tgtEl>
                                          <p:spTgt spid="335882"/>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35887"/>
                                        </p:tgtEl>
                                        <p:attrNameLst>
                                          <p:attrName>style.visibility</p:attrName>
                                        </p:attrNameLst>
                                      </p:cBhvr>
                                      <p:to>
                                        <p:strVal val="visible"/>
                                      </p:to>
                                    </p:set>
                                    <p:animEffect transition="in" filter="dissolve">
                                      <p:cBhvr>
                                        <p:cTn id="15" dur="500"/>
                                        <p:tgtEl>
                                          <p:spTgt spid="335887"/>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335888"/>
                                        </p:tgtEl>
                                        <p:attrNameLst>
                                          <p:attrName>style.visibility</p:attrName>
                                        </p:attrNameLst>
                                      </p:cBhvr>
                                      <p:to>
                                        <p:strVal val="visible"/>
                                      </p:to>
                                    </p:set>
                                    <p:animEffect transition="in" filter="dissolve">
                                      <p:cBhvr>
                                        <p:cTn id="19" dur="500"/>
                                        <p:tgtEl>
                                          <p:spTgt spid="335888"/>
                                        </p:tgtEl>
                                      </p:cBhvr>
                                    </p:animEffect>
                                  </p:childTnLst>
                                </p:cTn>
                              </p:par>
                            </p:childTnLst>
                          </p:cTn>
                        </p:par>
                        <p:par>
                          <p:cTn id="20" fill="hold" nodeType="afterGroup">
                            <p:stCondLst>
                              <p:cond delay="2000"/>
                            </p:stCondLst>
                            <p:childTnLst>
                              <p:par>
                                <p:cTn id="21" presetID="16" presetClass="entr" presetSubtype="26" fill="hold" nodeType="afterEffect">
                                  <p:stCondLst>
                                    <p:cond delay="0"/>
                                  </p:stCondLst>
                                  <p:childTnLst>
                                    <p:set>
                                      <p:cBhvr>
                                        <p:cTn id="22" dur="1" fill="hold">
                                          <p:stCondLst>
                                            <p:cond delay="0"/>
                                          </p:stCondLst>
                                        </p:cTn>
                                        <p:tgtEl>
                                          <p:spTgt spid="335893"/>
                                        </p:tgtEl>
                                        <p:attrNameLst>
                                          <p:attrName>style.visibility</p:attrName>
                                        </p:attrNameLst>
                                      </p:cBhvr>
                                      <p:to>
                                        <p:strVal val="visible"/>
                                      </p:to>
                                    </p:set>
                                    <p:animEffect transition="in" filter="barn(inHorizontal)">
                                      <p:cBhvr>
                                        <p:cTn id="23" dur="500"/>
                                        <p:tgtEl>
                                          <p:spTgt spid="33589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xit" presetSubtype="16" fill="hold" grpId="1" nodeType="clickEffect">
                                  <p:stCondLst>
                                    <p:cond delay="0"/>
                                  </p:stCondLst>
                                  <p:childTnLst>
                                    <p:animEffect transition="out" filter="diamond(in)">
                                      <p:cBhvr>
                                        <p:cTn id="27" dur="1000"/>
                                        <p:tgtEl>
                                          <p:spTgt spid="335886"/>
                                        </p:tgtEl>
                                      </p:cBhvr>
                                    </p:animEffect>
                                    <p:set>
                                      <p:cBhvr>
                                        <p:cTn id="28" dur="1" fill="hold">
                                          <p:stCondLst>
                                            <p:cond delay="999"/>
                                          </p:stCondLst>
                                        </p:cTn>
                                        <p:tgtEl>
                                          <p:spTgt spid="335886"/>
                                        </p:tgtEl>
                                        <p:attrNameLst>
                                          <p:attrName>style.visibility</p:attrName>
                                        </p:attrNameLst>
                                      </p:cBhvr>
                                      <p:to>
                                        <p:strVal val="hidden"/>
                                      </p:to>
                                    </p:set>
                                  </p:childTnLst>
                                </p:cTn>
                              </p:par>
                            </p:childTnLst>
                          </p:cTn>
                        </p:par>
                        <p:par>
                          <p:cTn id="29" fill="hold" nodeType="afterGroup">
                            <p:stCondLst>
                              <p:cond delay="1000"/>
                            </p:stCondLst>
                            <p:childTnLst>
                              <p:par>
                                <p:cTn id="30" presetID="8" presetClass="exit" presetSubtype="16" fill="hold" grpId="1" nodeType="afterEffect">
                                  <p:stCondLst>
                                    <p:cond delay="0"/>
                                  </p:stCondLst>
                                  <p:childTnLst>
                                    <p:animEffect transition="out" filter="diamond(in)">
                                      <p:cBhvr>
                                        <p:cTn id="31" dur="1000"/>
                                        <p:tgtEl>
                                          <p:spTgt spid="335882"/>
                                        </p:tgtEl>
                                      </p:cBhvr>
                                    </p:animEffect>
                                    <p:set>
                                      <p:cBhvr>
                                        <p:cTn id="32" dur="1" fill="hold">
                                          <p:stCondLst>
                                            <p:cond delay="999"/>
                                          </p:stCondLst>
                                        </p:cTn>
                                        <p:tgtEl>
                                          <p:spTgt spid="335882"/>
                                        </p:tgtEl>
                                        <p:attrNameLst>
                                          <p:attrName>style.visibility</p:attrName>
                                        </p:attrNameLst>
                                      </p:cBhvr>
                                      <p:to>
                                        <p:strVal val="hidden"/>
                                      </p:to>
                                    </p:set>
                                  </p:childTnLst>
                                </p:cTn>
                              </p:par>
                            </p:childTnLst>
                          </p:cTn>
                        </p:par>
                        <p:par>
                          <p:cTn id="33" fill="hold" nodeType="afterGroup">
                            <p:stCondLst>
                              <p:cond delay="2000"/>
                            </p:stCondLst>
                            <p:childTnLst>
                              <p:par>
                                <p:cTn id="34" presetID="8" presetClass="exit" presetSubtype="16" fill="hold" grpId="1" nodeType="afterEffect">
                                  <p:stCondLst>
                                    <p:cond delay="0"/>
                                  </p:stCondLst>
                                  <p:childTnLst>
                                    <p:animEffect transition="out" filter="diamond(in)">
                                      <p:cBhvr>
                                        <p:cTn id="35" dur="1000"/>
                                        <p:tgtEl>
                                          <p:spTgt spid="335887"/>
                                        </p:tgtEl>
                                      </p:cBhvr>
                                    </p:animEffect>
                                    <p:set>
                                      <p:cBhvr>
                                        <p:cTn id="36" dur="1" fill="hold">
                                          <p:stCondLst>
                                            <p:cond delay="999"/>
                                          </p:stCondLst>
                                        </p:cTn>
                                        <p:tgtEl>
                                          <p:spTgt spid="335887"/>
                                        </p:tgtEl>
                                        <p:attrNameLst>
                                          <p:attrName>style.visibility</p:attrName>
                                        </p:attrNameLst>
                                      </p:cBhvr>
                                      <p:to>
                                        <p:strVal val="hidden"/>
                                      </p:to>
                                    </p:set>
                                  </p:childTnLst>
                                </p:cTn>
                              </p:par>
                            </p:childTnLst>
                          </p:cTn>
                        </p:par>
                        <p:par>
                          <p:cTn id="37" fill="hold" nodeType="afterGroup">
                            <p:stCondLst>
                              <p:cond delay="3000"/>
                            </p:stCondLst>
                            <p:childTnLst>
                              <p:par>
                                <p:cTn id="38" presetID="8" presetClass="exit" presetSubtype="16" fill="hold" grpId="1" nodeType="afterEffect">
                                  <p:stCondLst>
                                    <p:cond delay="0"/>
                                  </p:stCondLst>
                                  <p:childTnLst>
                                    <p:animEffect transition="out" filter="diamond(in)">
                                      <p:cBhvr>
                                        <p:cTn id="39" dur="1000"/>
                                        <p:tgtEl>
                                          <p:spTgt spid="335888"/>
                                        </p:tgtEl>
                                      </p:cBhvr>
                                    </p:animEffect>
                                    <p:set>
                                      <p:cBhvr>
                                        <p:cTn id="40" dur="1" fill="hold">
                                          <p:stCondLst>
                                            <p:cond delay="999"/>
                                          </p:stCondLst>
                                        </p:cTn>
                                        <p:tgtEl>
                                          <p:spTgt spid="335888"/>
                                        </p:tgtEl>
                                        <p:attrNameLst>
                                          <p:attrName>style.visibility</p:attrName>
                                        </p:attrNameLst>
                                      </p:cBhvr>
                                      <p:to>
                                        <p:strVal val="hidden"/>
                                      </p:to>
                                    </p:set>
                                  </p:childTnLst>
                                </p:cTn>
                              </p:par>
                            </p:childTnLst>
                          </p:cTn>
                        </p:par>
                        <p:par>
                          <p:cTn id="41" fill="hold" nodeType="afterGroup">
                            <p:stCondLst>
                              <p:cond delay="4000"/>
                            </p:stCondLst>
                            <p:childTnLst>
                              <p:par>
                                <p:cTn id="42" presetID="3" presetClass="entr" presetSubtype="10" fill="hold" grpId="0" nodeType="afterEffect">
                                  <p:stCondLst>
                                    <p:cond delay="0"/>
                                  </p:stCondLst>
                                  <p:childTnLst>
                                    <p:set>
                                      <p:cBhvr>
                                        <p:cTn id="43" dur="1" fill="hold">
                                          <p:stCondLst>
                                            <p:cond delay="0"/>
                                          </p:stCondLst>
                                        </p:cTn>
                                        <p:tgtEl>
                                          <p:spTgt spid="335894"/>
                                        </p:tgtEl>
                                        <p:attrNameLst>
                                          <p:attrName>style.visibility</p:attrName>
                                        </p:attrNameLst>
                                      </p:cBhvr>
                                      <p:to>
                                        <p:strVal val="visible"/>
                                      </p:to>
                                    </p:set>
                                    <p:animEffect transition="in" filter="blinds(horizontal)">
                                      <p:cBhvr>
                                        <p:cTn id="44" dur="500"/>
                                        <p:tgtEl>
                                          <p:spTgt spid="335894"/>
                                        </p:tgtEl>
                                      </p:cBhvr>
                                    </p:animEffect>
                                  </p:childTnLst>
                                </p:cTn>
                              </p:par>
                            </p:childTnLst>
                          </p:cTn>
                        </p:par>
                        <p:par>
                          <p:cTn id="45" fill="hold" nodeType="afterGroup">
                            <p:stCondLst>
                              <p:cond delay="4500"/>
                            </p:stCondLst>
                            <p:childTnLst>
                              <p:par>
                                <p:cTn id="46" presetID="3" presetClass="entr" presetSubtype="10" fill="hold" grpId="0" nodeType="afterEffect">
                                  <p:stCondLst>
                                    <p:cond delay="0"/>
                                  </p:stCondLst>
                                  <p:childTnLst>
                                    <p:set>
                                      <p:cBhvr>
                                        <p:cTn id="47" dur="1" fill="hold">
                                          <p:stCondLst>
                                            <p:cond delay="0"/>
                                          </p:stCondLst>
                                        </p:cTn>
                                        <p:tgtEl>
                                          <p:spTgt spid="335895"/>
                                        </p:tgtEl>
                                        <p:attrNameLst>
                                          <p:attrName>style.visibility</p:attrName>
                                        </p:attrNameLst>
                                      </p:cBhvr>
                                      <p:to>
                                        <p:strVal val="visible"/>
                                      </p:to>
                                    </p:set>
                                    <p:animEffect transition="in" filter="blinds(horizontal)">
                                      <p:cBhvr>
                                        <p:cTn id="48" dur="500"/>
                                        <p:tgtEl>
                                          <p:spTgt spid="335895"/>
                                        </p:tgtEl>
                                      </p:cBhvr>
                                    </p:animEffect>
                                  </p:childTnLst>
                                </p:cTn>
                              </p:par>
                            </p:childTnLst>
                          </p:cTn>
                        </p:par>
                        <p:par>
                          <p:cTn id="49" fill="hold" nodeType="afterGroup">
                            <p:stCondLst>
                              <p:cond delay="5000"/>
                            </p:stCondLst>
                            <p:childTnLst>
                              <p:par>
                                <p:cTn id="50" presetID="9" presetClass="entr" presetSubtype="0" fill="hold" grpId="0" nodeType="afterEffect">
                                  <p:stCondLst>
                                    <p:cond delay="0"/>
                                  </p:stCondLst>
                                  <p:childTnLst>
                                    <p:set>
                                      <p:cBhvr>
                                        <p:cTn id="51" dur="1" fill="hold">
                                          <p:stCondLst>
                                            <p:cond delay="0"/>
                                          </p:stCondLst>
                                        </p:cTn>
                                        <p:tgtEl>
                                          <p:spTgt spid="335897"/>
                                        </p:tgtEl>
                                        <p:attrNameLst>
                                          <p:attrName>style.visibility</p:attrName>
                                        </p:attrNameLst>
                                      </p:cBhvr>
                                      <p:to>
                                        <p:strVal val="visible"/>
                                      </p:to>
                                    </p:set>
                                    <p:animEffect transition="in" filter="dissolve">
                                      <p:cBhvr>
                                        <p:cTn id="52" dur="500"/>
                                        <p:tgtEl>
                                          <p:spTgt spid="335897"/>
                                        </p:tgtEl>
                                      </p:cBhvr>
                                    </p:animEffect>
                                  </p:childTnLst>
                                </p:cTn>
                              </p:par>
                            </p:childTnLst>
                          </p:cTn>
                        </p:par>
                        <p:par>
                          <p:cTn id="53" fill="hold" nodeType="afterGroup">
                            <p:stCondLst>
                              <p:cond delay="5500"/>
                            </p:stCondLst>
                            <p:childTnLst>
                              <p:par>
                                <p:cTn id="54" presetID="9" presetClass="entr" presetSubtype="0" fill="hold" grpId="0" nodeType="afterEffect">
                                  <p:stCondLst>
                                    <p:cond delay="0"/>
                                  </p:stCondLst>
                                  <p:childTnLst>
                                    <p:set>
                                      <p:cBhvr>
                                        <p:cTn id="55" dur="1" fill="hold">
                                          <p:stCondLst>
                                            <p:cond delay="0"/>
                                          </p:stCondLst>
                                        </p:cTn>
                                        <p:tgtEl>
                                          <p:spTgt spid="335896"/>
                                        </p:tgtEl>
                                        <p:attrNameLst>
                                          <p:attrName>style.visibility</p:attrName>
                                        </p:attrNameLst>
                                      </p:cBhvr>
                                      <p:to>
                                        <p:strVal val="visible"/>
                                      </p:to>
                                    </p:set>
                                    <p:animEffect transition="in" filter="dissolve">
                                      <p:cBhvr>
                                        <p:cTn id="56" dur="500"/>
                                        <p:tgtEl>
                                          <p:spTgt spid="335896"/>
                                        </p:tgtEl>
                                      </p:cBhvr>
                                    </p:animEffect>
                                  </p:childTnLst>
                                </p:cTn>
                              </p:par>
                            </p:childTnLst>
                          </p:cTn>
                        </p:par>
                        <p:par>
                          <p:cTn id="57" fill="hold" nodeType="afterGroup">
                            <p:stCondLst>
                              <p:cond delay="6000"/>
                            </p:stCondLst>
                            <p:childTnLst>
                              <p:par>
                                <p:cTn id="58" presetID="2" presetClass="entr" presetSubtype="4" fill="hold" grpId="0" nodeType="afterEffect">
                                  <p:stCondLst>
                                    <p:cond delay="0"/>
                                  </p:stCondLst>
                                  <p:childTnLst>
                                    <p:set>
                                      <p:cBhvr>
                                        <p:cTn id="59" dur="1" fill="hold">
                                          <p:stCondLst>
                                            <p:cond delay="0"/>
                                          </p:stCondLst>
                                        </p:cTn>
                                        <p:tgtEl>
                                          <p:spTgt spid="335898"/>
                                        </p:tgtEl>
                                        <p:attrNameLst>
                                          <p:attrName>style.visibility</p:attrName>
                                        </p:attrNameLst>
                                      </p:cBhvr>
                                      <p:to>
                                        <p:strVal val="visible"/>
                                      </p:to>
                                    </p:set>
                                    <p:anim calcmode="lin" valueType="num">
                                      <p:cBhvr additive="base">
                                        <p:cTn id="60" dur="500" fill="hold"/>
                                        <p:tgtEl>
                                          <p:spTgt spid="335898"/>
                                        </p:tgtEl>
                                        <p:attrNameLst>
                                          <p:attrName>ppt_x</p:attrName>
                                        </p:attrNameLst>
                                      </p:cBhvr>
                                      <p:tavLst>
                                        <p:tav tm="0">
                                          <p:val>
                                            <p:strVal val="#ppt_x"/>
                                          </p:val>
                                        </p:tav>
                                        <p:tav tm="100000">
                                          <p:val>
                                            <p:strVal val="#ppt_x"/>
                                          </p:val>
                                        </p:tav>
                                      </p:tavLst>
                                    </p:anim>
                                    <p:anim calcmode="lin" valueType="num">
                                      <p:cBhvr additive="base">
                                        <p:cTn id="61" dur="500" fill="hold"/>
                                        <p:tgtEl>
                                          <p:spTgt spid="335898"/>
                                        </p:tgtEl>
                                        <p:attrNameLst>
                                          <p:attrName>ppt_y</p:attrName>
                                        </p:attrNameLst>
                                      </p:cBhvr>
                                      <p:tavLst>
                                        <p:tav tm="0">
                                          <p:val>
                                            <p:strVal val="1+#ppt_h/2"/>
                                          </p:val>
                                        </p:tav>
                                        <p:tav tm="100000">
                                          <p:val>
                                            <p:strVal val="#ppt_y"/>
                                          </p:val>
                                        </p:tav>
                                      </p:tavLst>
                                    </p:anim>
                                  </p:childTnLst>
                                </p:cTn>
                              </p:par>
                            </p:childTnLst>
                          </p:cTn>
                        </p:par>
                        <p:par>
                          <p:cTn id="62" fill="hold" nodeType="afterGroup">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335899"/>
                                        </p:tgtEl>
                                        <p:attrNameLst>
                                          <p:attrName>style.visibility</p:attrName>
                                        </p:attrNameLst>
                                      </p:cBhvr>
                                      <p:to>
                                        <p:strVal val="visible"/>
                                      </p:to>
                                    </p:set>
                                    <p:anim calcmode="lin" valueType="num">
                                      <p:cBhvr additive="base">
                                        <p:cTn id="65" dur="500" fill="hold"/>
                                        <p:tgtEl>
                                          <p:spTgt spid="335899"/>
                                        </p:tgtEl>
                                        <p:attrNameLst>
                                          <p:attrName>ppt_x</p:attrName>
                                        </p:attrNameLst>
                                      </p:cBhvr>
                                      <p:tavLst>
                                        <p:tav tm="0">
                                          <p:val>
                                            <p:strVal val="#ppt_x"/>
                                          </p:val>
                                        </p:tav>
                                        <p:tav tm="100000">
                                          <p:val>
                                            <p:strVal val="#ppt_x"/>
                                          </p:val>
                                        </p:tav>
                                      </p:tavLst>
                                    </p:anim>
                                    <p:anim calcmode="lin" valueType="num">
                                      <p:cBhvr additive="base">
                                        <p:cTn id="66" dur="500" fill="hold"/>
                                        <p:tgtEl>
                                          <p:spTgt spid="3358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82" grpId="0"/>
      <p:bldP spid="335882" grpId="1"/>
      <p:bldP spid="335886" grpId="0"/>
      <p:bldP spid="335886" grpId="1"/>
      <p:bldP spid="335887" grpId="0"/>
      <p:bldP spid="335887" grpId="1"/>
      <p:bldP spid="335888" grpId="0"/>
      <p:bldP spid="335888" grpId="1"/>
      <p:bldP spid="335894" grpId="0" animBg="1"/>
      <p:bldP spid="335895" grpId="0" animBg="1"/>
      <p:bldP spid="335896" grpId="0" animBg="1"/>
      <p:bldP spid="335897" grpId="0" animBg="1"/>
      <p:bldP spid="335898" grpId="0" animBg="1"/>
      <p:bldP spid="335899" grpId="0" animBg="1"/>
    </p:bldLst>
  </p:timing>
</p:sld>
</file>

<file path=ppt/slides/slide1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 name="Slide Number Placeholder 5"/>
          <p:cNvSpPr>
            <a:spLocks noGrp="1"/>
          </p:cNvSpPr>
          <p:nvPr>
            <p:ph type="sldNum" sz="quarter" idx="12"/>
          </p:nvPr>
        </p:nvSpPr>
        <p:spPr/>
        <p:txBody>
          <a:bodyPr/>
          <a:lstStyle/>
          <a:p>
            <a:fld id="{22D5FDED-C99F-4384-9BAB-D535F7BB51A3}" type="slidenum">
              <a:rPr lang="ar-SA"/>
              <a:pPr/>
              <a:t>173</a:t>
            </a:fld>
            <a:endParaRPr lang="en-US"/>
          </a:p>
        </p:txBody>
      </p:sp>
      <p:sp>
        <p:nvSpPr>
          <p:cNvPr id="336898" name="Rectangle 2"/>
          <p:cNvSpPr>
            <a:spLocks noChangeArrowheads="1"/>
          </p:cNvSpPr>
          <p:nvPr/>
        </p:nvSpPr>
        <p:spPr bwMode="auto">
          <a:xfrm>
            <a:off x="1143000" y="409575"/>
            <a:ext cx="77724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lgn="ctr" rtl="1">
              <a:lnSpc>
                <a:spcPct val="85000"/>
              </a:lnSpc>
              <a:defRPr sz="3600" b="1">
                <a:solidFill>
                  <a:schemeClr val="tx2"/>
                </a:solidFill>
                <a:latin typeface="Times New Roman" panose="02020603050405020304" pitchFamily="18" charset="0"/>
                <a:cs typeface="B Nazanin" panose="00000400000000000000" pitchFamily="2" charset="-78"/>
              </a:defRPr>
            </a:lvl1pPr>
            <a:lvl2pPr algn="ctr" rtl="1">
              <a:lnSpc>
                <a:spcPct val="85000"/>
              </a:lnSpc>
              <a:defRPr sz="3600" b="1">
                <a:solidFill>
                  <a:schemeClr val="tx2"/>
                </a:solidFill>
                <a:latin typeface="Times New Roman" panose="02020603050405020304" pitchFamily="18" charset="0"/>
                <a:cs typeface="B Nazanin" panose="00000400000000000000" pitchFamily="2" charset="-78"/>
              </a:defRPr>
            </a:lvl2pPr>
            <a:lvl3pPr algn="ctr" rtl="1">
              <a:lnSpc>
                <a:spcPct val="85000"/>
              </a:lnSpc>
              <a:defRPr sz="3600" b="1">
                <a:solidFill>
                  <a:schemeClr val="tx2"/>
                </a:solidFill>
                <a:latin typeface="Times New Roman" panose="02020603050405020304" pitchFamily="18" charset="0"/>
                <a:cs typeface="B Nazanin" panose="00000400000000000000" pitchFamily="2" charset="-78"/>
              </a:defRPr>
            </a:lvl3pPr>
            <a:lvl4pPr algn="ctr" rtl="1">
              <a:lnSpc>
                <a:spcPct val="85000"/>
              </a:lnSpc>
              <a:defRPr sz="3600" b="1">
                <a:solidFill>
                  <a:schemeClr val="tx2"/>
                </a:solidFill>
                <a:latin typeface="Times New Roman" panose="02020603050405020304" pitchFamily="18" charset="0"/>
                <a:cs typeface="B Nazanin" panose="00000400000000000000" pitchFamily="2" charset="-78"/>
              </a:defRPr>
            </a:lvl4pPr>
            <a:lvl5pPr algn="ctr" rtl="1">
              <a:lnSpc>
                <a:spcPct val="85000"/>
              </a:lnSpc>
              <a:defRPr sz="3600" b="1">
                <a:solidFill>
                  <a:schemeClr val="tx2"/>
                </a:solidFill>
                <a:latin typeface="Times New Roman" panose="02020603050405020304" pitchFamily="18" charset="0"/>
                <a:cs typeface="B Nazanin" panose="00000400000000000000" pitchFamily="2" charset="-78"/>
              </a:defRPr>
            </a:lvl5pPr>
            <a:lvl6pPr marL="457200" algn="ctr" fontAlgn="base">
              <a:lnSpc>
                <a:spcPct val="85000"/>
              </a:lnSpc>
              <a:spcBef>
                <a:spcPct val="0"/>
              </a:spcBef>
              <a:spcAft>
                <a:spcPct val="0"/>
              </a:spcAft>
              <a:defRPr sz="3600" b="1">
                <a:solidFill>
                  <a:schemeClr val="tx2"/>
                </a:solidFill>
                <a:latin typeface="Times New Roman" panose="02020603050405020304" pitchFamily="18" charset="0"/>
                <a:cs typeface="B Nazanin" panose="00000400000000000000" pitchFamily="2" charset="-78"/>
              </a:defRPr>
            </a:lvl6pPr>
            <a:lvl7pPr marL="914400" algn="ctr" fontAlgn="base">
              <a:lnSpc>
                <a:spcPct val="85000"/>
              </a:lnSpc>
              <a:spcBef>
                <a:spcPct val="0"/>
              </a:spcBef>
              <a:spcAft>
                <a:spcPct val="0"/>
              </a:spcAft>
              <a:defRPr sz="3600" b="1">
                <a:solidFill>
                  <a:schemeClr val="tx2"/>
                </a:solidFill>
                <a:latin typeface="Times New Roman" panose="02020603050405020304" pitchFamily="18" charset="0"/>
                <a:cs typeface="B Nazanin" panose="00000400000000000000" pitchFamily="2" charset="-78"/>
              </a:defRPr>
            </a:lvl7pPr>
            <a:lvl8pPr marL="1371600" algn="ctr" fontAlgn="base">
              <a:lnSpc>
                <a:spcPct val="85000"/>
              </a:lnSpc>
              <a:spcBef>
                <a:spcPct val="0"/>
              </a:spcBef>
              <a:spcAft>
                <a:spcPct val="0"/>
              </a:spcAft>
              <a:defRPr sz="3600" b="1">
                <a:solidFill>
                  <a:schemeClr val="tx2"/>
                </a:solidFill>
                <a:latin typeface="Times New Roman" panose="02020603050405020304" pitchFamily="18" charset="0"/>
                <a:cs typeface="B Nazanin" panose="00000400000000000000" pitchFamily="2" charset="-78"/>
              </a:defRPr>
            </a:lvl8pPr>
            <a:lvl9pPr marL="1828800" algn="ctr" fontAlgn="base">
              <a:lnSpc>
                <a:spcPct val="85000"/>
              </a:lnSpc>
              <a:spcBef>
                <a:spcPct val="0"/>
              </a:spcBef>
              <a:spcAft>
                <a:spcPct val="0"/>
              </a:spcAft>
              <a:defRPr sz="3600" b="1">
                <a:solidFill>
                  <a:schemeClr val="tx2"/>
                </a:solidFill>
                <a:latin typeface="Times New Roman" panose="02020603050405020304" pitchFamily="18" charset="0"/>
                <a:cs typeface="B Nazanin" panose="00000400000000000000" pitchFamily="2" charset="-78"/>
              </a:defRPr>
            </a:lvl9pPr>
          </a:lstStyle>
          <a:p>
            <a:pPr eaLnBrk="1" hangingPunct="1"/>
            <a:r>
              <a:rPr lang="fa-IR"/>
              <a:t>محاسبه مبلغ در نقطه سر به سر</a:t>
            </a:r>
            <a:endParaRPr lang="en-US"/>
          </a:p>
        </p:txBody>
      </p:sp>
      <p:grpSp>
        <p:nvGrpSpPr>
          <p:cNvPr id="336922" name="Group 26"/>
          <p:cNvGrpSpPr>
            <a:grpSpLocks/>
          </p:cNvGrpSpPr>
          <p:nvPr/>
        </p:nvGrpSpPr>
        <p:grpSpPr bwMode="auto">
          <a:xfrm>
            <a:off x="762000" y="2895600"/>
            <a:ext cx="3200400" cy="973138"/>
            <a:chOff x="576" y="1344"/>
            <a:chExt cx="2016" cy="613"/>
          </a:xfrm>
        </p:grpSpPr>
        <p:sp>
          <p:nvSpPr>
            <p:cNvPr id="336904" name="Rectangle 8"/>
            <p:cNvSpPr>
              <a:spLocks noChangeArrowheads="1"/>
            </p:cNvSpPr>
            <p:nvPr/>
          </p:nvSpPr>
          <p:spPr bwMode="auto">
            <a:xfrm>
              <a:off x="576" y="1451"/>
              <a:ext cx="816"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800" b="1">
                  <a:solidFill>
                    <a:srgbClr val="FF0000"/>
                  </a:solidFill>
                  <a:latin typeface="Times New Roman" panose="02020603050405020304" pitchFamily="18" charset="0"/>
                  <a:cs typeface="Times New Roman" panose="02020603050405020304" pitchFamily="18" charset="0"/>
                </a:rPr>
                <a:t>P</a:t>
              </a:r>
              <a:r>
                <a:rPr lang="en-US" sz="2800" b="1">
                  <a:latin typeface="Times New Roman" panose="02020603050405020304" pitchFamily="18" charset="0"/>
                  <a:cs typeface="Times New Roman" panose="02020603050405020304" pitchFamily="18" charset="0"/>
                </a:rPr>
                <a:t> × Q=</a:t>
              </a:r>
              <a:endParaRPr lang="en-US" sz="2800">
                <a:latin typeface="Times New Roman" panose="02020603050405020304" pitchFamily="18" charset="0"/>
                <a:cs typeface="Times New Roman" panose="02020603050405020304" pitchFamily="18" charset="0"/>
              </a:endParaRPr>
            </a:p>
          </p:txBody>
        </p:sp>
        <p:sp>
          <p:nvSpPr>
            <p:cNvPr id="336905" name="Rectangle 9"/>
            <p:cNvSpPr>
              <a:spLocks noChangeArrowheads="1"/>
            </p:cNvSpPr>
            <p:nvPr/>
          </p:nvSpPr>
          <p:spPr bwMode="auto">
            <a:xfrm>
              <a:off x="1536" y="1632"/>
              <a:ext cx="768"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800" b="1">
                  <a:latin typeface="Times New Roman" panose="02020603050405020304" pitchFamily="18" charset="0"/>
                  <a:cs typeface="Times New Roman" panose="02020603050405020304" pitchFamily="18" charset="0"/>
                </a:rPr>
                <a:t>(P–V)</a:t>
              </a:r>
              <a:endParaRPr lang="en-US" sz="2800">
                <a:latin typeface="Times New Roman" panose="02020603050405020304" pitchFamily="18" charset="0"/>
                <a:cs typeface="Times New Roman" panose="02020603050405020304" pitchFamily="18" charset="0"/>
              </a:endParaRPr>
            </a:p>
          </p:txBody>
        </p:sp>
        <p:sp>
          <p:nvSpPr>
            <p:cNvPr id="336906" name="Line 10"/>
            <p:cNvSpPr>
              <a:spLocks noChangeShapeType="1"/>
            </p:cNvSpPr>
            <p:nvPr/>
          </p:nvSpPr>
          <p:spPr bwMode="auto">
            <a:xfrm>
              <a:off x="1344" y="1632"/>
              <a:ext cx="124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336907" name="Rectangle 11"/>
            <p:cNvSpPr>
              <a:spLocks noChangeArrowheads="1"/>
            </p:cNvSpPr>
            <p:nvPr/>
          </p:nvSpPr>
          <p:spPr bwMode="auto">
            <a:xfrm>
              <a:off x="1632" y="1344"/>
              <a:ext cx="816"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800" b="1">
                  <a:latin typeface="Times New Roman" panose="02020603050405020304" pitchFamily="18" charset="0"/>
                  <a:cs typeface="Times New Roman" panose="02020603050405020304" pitchFamily="18" charset="0"/>
                </a:rPr>
                <a:t>FC</a:t>
              </a:r>
              <a:r>
                <a:rPr lang="en-US" sz="2800">
                  <a:latin typeface="Times New Roman" panose="02020603050405020304" pitchFamily="18" charset="0"/>
                  <a:cs typeface="Times New Roman" panose="02020603050405020304" pitchFamily="18" charset="0"/>
                </a:rPr>
                <a:t> </a:t>
              </a:r>
              <a:r>
                <a:rPr lang="en-US" sz="2800" b="1">
                  <a:latin typeface="Times New Roman" panose="02020603050405020304" pitchFamily="18" charset="0"/>
                  <a:cs typeface="Times New Roman" panose="02020603050405020304" pitchFamily="18" charset="0"/>
                </a:rPr>
                <a:t>× </a:t>
              </a:r>
              <a:r>
                <a:rPr lang="en-US" sz="2800" b="1">
                  <a:solidFill>
                    <a:srgbClr val="FF0000"/>
                  </a:solidFill>
                  <a:latin typeface="Times New Roman" panose="02020603050405020304" pitchFamily="18" charset="0"/>
                  <a:cs typeface="Times New Roman" panose="02020603050405020304" pitchFamily="18" charset="0"/>
                </a:rPr>
                <a:t>P</a:t>
              </a:r>
            </a:p>
          </p:txBody>
        </p:sp>
      </p:grpSp>
      <p:sp>
        <p:nvSpPr>
          <p:cNvPr id="336914" name="Text Box 18"/>
          <p:cNvSpPr txBox="1">
            <a:spLocks noChangeArrowheads="1"/>
          </p:cNvSpPr>
          <p:nvPr/>
        </p:nvSpPr>
        <p:spPr bwMode="auto">
          <a:xfrm>
            <a:off x="5029200" y="3124200"/>
            <a:ext cx="335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fa-IR" sz="1800"/>
          </a:p>
        </p:txBody>
      </p:sp>
      <p:sp>
        <p:nvSpPr>
          <p:cNvPr id="336915" name="Text Box 19"/>
          <p:cNvSpPr txBox="1">
            <a:spLocks noChangeArrowheads="1"/>
          </p:cNvSpPr>
          <p:nvPr/>
        </p:nvSpPr>
        <p:spPr bwMode="auto">
          <a:xfrm>
            <a:off x="4648200" y="2986088"/>
            <a:ext cx="419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sz="2400">
                <a:cs typeface="Arial" panose="020B0604020202020204" pitchFamily="34" charset="0"/>
              </a:rPr>
              <a:t>طرفین معادله را در </a:t>
            </a:r>
            <a:r>
              <a:rPr lang="en-US" sz="2400">
                <a:cs typeface="Arial" panose="020B0604020202020204" pitchFamily="34" charset="0"/>
              </a:rPr>
              <a:t>P </a:t>
            </a:r>
            <a:r>
              <a:rPr lang="fa-IR" sz="2400">
                <a:cs typeface="Arial" panose="020B0604020202020204" pitchFamily="34" charset="0"/>
              </a:rPr>
              <a:t> ضرب می کنیم</a:t>
            </a:r>
            <a:endParaRPr lang="en-US" sz="2400">
              <a:cs typeface="Arial" panose="020B0604020202020204" pitchFamily="34" charset="0"/>
            </a:endParaRPr>
          </a:p>
        </p:txBody>
      </p:sp>
      <p:grpSp>
        <p:nvGrpSpPr>
          <p:cNvPr id="336921" name="Group 25"/>
          <p:cNvGrpSpPr>
            <a:grpSpLocks/>
          </p:cNvGrpSpPr>
          <p:nvPr/>
        </p:nvGrpSpPr>
        <p:grpSpPr bwMode="auto">
          <a:xfrm>
            <a:off x="1219200" y="1922463"/>
            <a:ext cx="2743200" cy="973137"/>
            <a:chOff x="864" y="1931"/>
            <a:chExt cx="1728" cy="613"/>
          </a:xfrm>
        </p:grpSpPr>
        <p:sp>
          <p:nvSpPr>
            <p:cNvPr id="336917" name="Rectangle 21"/>
            <p:cNvSpPr>
              <a:spLocks noChangeArrowheads="1"/>
            </p:cNvSpPr>
            <p:nvPr/>
          </p:nvSpPr>
          <p:spPr bwMode="auto">
            <a:xfrm>
              <a:off x="864" y="2038"/>
              <a:ext cx="480"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800" b="1">
                  <a:latin typeface="Times New Roman" panose="02020603050405020304" pitchFamily="18" charset="0"/>
                  <a:cs typeface="Times New Roman" panose="02020603050405020304" pitchFamily="18" charset="0"/>
                </a:rPr>
                <a:t>Q =</a:t>
              </a:r>
              <a:endParaRPr lang="en-US" sz="2800">
                <a:latin typeface="Times New Roman" panose="02020603050405020304" pitchFamily="18" charset="0"/>
                <a:cs typeface="Times New Roman" panose="02020603050405020304" pitchFamily="18" charset="0"/>
              </a:endParaRPr>
            </a:p>
          </p:txBody>
        </p:sp>
        <p:sp>
          <p:nvSpPr>
            <p:cNvPr id="336918" name="Rectangle 22"/>
            <p:cNvSpPr>
              <a:spLocks noChangeArrowheads="1"/>
            </p:cNvSpPr>
            <p:nvPr/>
          </p:nvSpPr>
          <p:spPr bwMode="auto">
            <a:xfrm>
              <a:off x="1536" y="2219"/>
              <a:ext cx="768"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800" b="1">
                  <a:latin typeface="Times New Roman" panose="02020603050405020304" pitchFamily="18" charset="0"/>
                  <a:cs typeface="Times New Roman" panose="02020603050405020304" pitchFamily="18" charset="0"/>
                </a:rPr>
                <a:t>(P–V)</a:t>
              </a:r>
              <a:endParaRPr lang="en-US" sz="2800">
                <a:latin typeface="Times New Roman" panose="02020603050405020304" pitchFamily="18" charset="0"/>
                <a:cs typeface="Times New Roman" panose="02020603050405020304" pitchFamily="18" charset="0"/>
              </a:endParaRPr>
            </a:p>
          </p:txBody>
        </p:sp>
        <p:sp>
          <p:nvSpPr>
            <p:cNvPr id="336919" name="Line 23"/>
            <p:cNvSpPr>
              <a:spLocks noChangeShapeType="1"/>
            </p:cNvSpPr>
            <p:nvPr/>
          </p:nvSpPr>
          <p:spPr bwMode="auto">
            <a:xfrm>
              <a:off x="1344" y="2219"/>
              <a:ext cx="124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336920" name="Rectangle 24"/>
            <p:cNvSpPr>
              <a:spLocks noChangeArrowheads="1"/>
            </p:cNvSpPr>
            <p:nvPr/>
          </p:nvSpPr>
          <p:spPr bwMode="auto">
            <a:xfrm>
              <a:off x="1632" y="1931"/>
              <a:ext cx="432"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800" b="1">
                  <a:latin typeface="Times New Roman" panose="02020603050405020304" pitchFamily="18" charset="0"/>
                  <a:cs typeface="Times New Roman" panose="02020603050405020304" pitchFamily="18" charset="0"/>
                </a:rPr>
                <a:t>FC</a:t>
              </a:r>
              <a:r>
                <a:rPr lang="en-US" sz="2800">
                  <a:latin typeface="Times New Roman" panose="02020603050405020304" pitchFamily="18" charset="0"/>
                  <a:cs typeface="Times New Roman" panose="02020603050405020304" pitchFamily="18" charset="0"/>
                </a:rPr>
                <a:t> </a:t>
              </a:r>
            </a:p>
          </p:txBody>
        </p:sp>
      </p:grpSp>
      <p:sp>
        <p:nvSpPr>
          <p:cNvPr id="336928" name="Text Box 32"/>
          <p:cNvSpPr txBox="1">
            <a:spLocks noChangeArrowheads="1"/>
          </p:cNvSpPr>
          <p:nvPr/>
        </p:nvSpPr>
        <p:spPr bwMode="auto">
          <a:xfrm>
            <a:off x="4267200" y="4298950"/>
            <a:ext cx="487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sz="2400">
                <a:cs typeface="Arial" panose="020B0604020202020204" pitchFamily="34" charset="0"/>
              </a:rPr>
              <a:t>صورت و مخرج کسر را بر</a:t>
            </a:r>
            <a:r>
              <a:rPr lang="en-US" sz="2400">
                <a:cs typeface="Arial" panose="020B0604020202020204" pitchFamily="34" charset="0"/>
              </a:rPr>
              <a:t>P </a:t>
            </a:r>
            <a:r>
              <a:rPr lang="fa-IR" sz="2400">
                <a:cs typeface="Arial" panose="020B0604020202020204" pitchFamily="34" charset="0"/>
              </a:rPr>
              <a:t> تقسیم می کنیم</a:t>
            </a:r>
            <a:endParaRPr lang="en-US" sz="2400">
              <a:cs typeface="Arial" panose="020B0604020202020204" pitchFamily="34" charset="0"/>
            </a:endParaRPr>
          </a:p>
        </p:txBody>
      </p:sp>
      <p:grpSp>
        <p:nvGrpSpPr>
          <p:cNvPr id="336933" name="Group 37"/>
          <p:cNvGrpSpPr>
            <a:grpSpLocks/>
          </p:cNvGrpSpPr>
          <p:nvPr/>
        </p:nvGrpSpPr>
        <p:grpSpPr bwMode="auto">
          <a:xfrm>
            <a:off x="762000" y="3810000"/>
            <a:ext cx="3200400" cy="1752600"/>
            <a:chOff x="480" y="2400"/>
            <a:chExt cx="2016" cy="1104"/>
          </a:xfrm>
        </p:grpSpPr>
        <p:sp>
          <p:nvSpPr>
            <p:cNvPr id="336924" name="Rectangle 28"/>
            <p:cNvSpPr>
              <a:spLocks noChangeArrowheads="1"/>
            </p:cNvSpPr>
            <p:nvPr/>
          </p:nvSpPr>
          <p:spPr bwMode="auto">
            <a:xfrm>
              <a:off x="480" y="2710"/>
              <a:ext cx="816"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800" b="1">
                  <a:latin typeface="Times New Roman" panose="02020603050405020304" pitchFamily="18" charset="0"/>
                  <a:cs typeface="Times New Roman" panose="02020603050405020304" pitchFamily="18" charset="0"/>
                </a:rPr>
                <a:t>P × Q=</a:t>
              </a:r>
              <a:endParaRPr lang="en-US" sz="2800">
                <a:latin typeface="Times New Roman" panose="02020603050405020304" pitchFamily="18" charset="0"/>
                <a:cs typeface="Times New Roman" panose="02020603050405020304" pitchFamily="18" charset="0"/>
              </a:endParaRPr>
            </a:p>
          </p:txBody>
        </p:sp>
        <p:sp>
          <p:nvSpPr>
            <p:cNvPr id="336925" name="Rectangle 29"/>
            <p:cNvSpPr>
              <a:spLocks noChangeArrowheads="1"/>
            </p:cNvSpPr>
            <p:nvPr/>
          </p:nvSpPr>
          <p:spPr bwMode="auto">
            <a:xfrm>
              <a:off x="1488" y="2891"/>
              <a:ext cx="768"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800" b="1">
                  <a:latin typeface="Times New Roman" panose="02020603050405020304" pitchFamily="18" charset="0"/>
                  <a:cs typeface="Times New Roman" panose="02020603050405020304" pitchFamily="18" charset="0"/>
                </a:rPr>
                <a:t>(P–V)</a:t>
              </a:r>
              <a:endParaRPr lang="en-US" sz="2800">
                <a:latin typeface="Times New Roman" panose="02020603050405020304" pitchFamily="18" charset="0"/>
                <a:cs typeface="Times New Roman" panose="02020603050405020304" pitchFamily="18" charset="0"/>
              </a:endParaRPr>
            </a:p>
          </p:txBody>
        </p:sp>
        <p:sp>
          <p:nvSpPr>
            <p:cNvPr id="336926" name="Line 30"/>
            <p:cNvSpPr>
              <a:spLocks noChangeShapeType="1"/>
            </p:cNvSpPr>
            <p:nvPr/>
          </p:nvSpPr>
          <p:spPr bwMode="auto">
            <a:xfrm>
              <a:off x="1248" y="2891"/>
              <a:ext cx="124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336927" name="Rectangle 31"/>
            <p:cNvSpPr>
              <a:spLocks noChangeArrowheads="1"/>
            </p:cNvSpPr>
            <p:nvPr/>
          </p:nvSpPr>
          <p:spPr bwMode="auto">
            <a:xfrm>
              <a:off x="1488" y="2400"/>
              <a:ext cx="816"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800" b="1">
                  <a:latin typeface="Times New Roman" panose="02020603050405020304" pitchFamily="18" charset="0"/>
                  <a:cs typeface="Times New Roman" panose="02020603050405020304" pitchFamily="18" charset="0"/>
                </a:rPr>
                <a:t>FC</a:t>
              </a:r>
              <a:r>
                <a:rPr lang="en-US" sz="2800">
                  <a:latin typeface="Times New Roman" panose="02020603050405020304" pitchFamily="18" charset="0"/>
                  <a:cs typeface="Times New Roman" panose="02020603050405020304" pitchFamily="18" charset="0"/>
                </a:rPr>
                <a:t> </a:t>
              </a:r>
              <a:r>
                <a:rPr lang="en-US" sz="2800" b="1">
                  <a:latin typeface="Times New Roman" panose="02020603050405020304" pitchFamily="18" charset="0"/>
                  <a:cs typeface="Times New Roman" panose="02020603050405020304" pitchFamily="18" charset="0"/>
                </a:rPr>
                <a:t>× P</a:t>
              </a:r>
            </a:p>
          </p:txBody>
        </p:sp>
        <p:sp>
          <p:nvSpPr>
            <p:cNvPr id="336929" name="Line 33"/>
            <p:cNvSpPr>
              <a:spLocks noChangeShapeType="1"/>
            </p:cNvSpPr>
            <p:nvPr/>
          </p:nvSpPr>
          <p:spPr bwMode="auto">
            <a:xfrm>
              <a:off x="1536" y="2688"/>
              <a:ext cx="62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336930" name="Line 34"/>
            <p:cNvSpPr>
              <a:spLocks noChangeShapeType="1"/>
            </p:cNvSpPr>
            <p:nvPr/>
          </p:nvSpPr>
          <p:spPr bwMode="auto">
            <a:xfrm>
              <a:off x="1536" y="3216"/>
              <a:ext cx="62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336931" name="Text Box 35"/>
            <p:cNvSpPr txBox="1">
              <a:spLocks noChangeArrowheads="1"/>
            </p:cNvSpPr>
            <p:nvPr/>
          </p:nvSpPr>
          <p:spPr bwMode="auto">
            <a:xfrm>
              <a:off x="1728" y="2640"/>
              <a:ext cx="43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solidFill>
                    <a:srgbClr val="FF9966"/>
                  </a:solidFill>
                  <a:latin typeface="Times New Roman" panose="02020603050405020304" pitchFamily="18" charset="0"/>
                  <a:cs typeface="Times New Roman" panose="02020603050405020304" pitchFamily="18" charset="0"/>
                </a:rPr>
                <a:t>P</a:t>
              </a:r>
            </a:p>
          </p:txBody>
        </p:sp>
        <p:sp>
          <p:nvSpPr>
            <p:cNvPr id="336932" name="Text Box 36"/>
            <p:cNvSpPr txBox="1">
              <a:spLocks noChangeArrowheads="1"/>
            </p:cNvSpPr>
            <p:nvPr/>
          </p:nvSpPr>
          <p:spPr bwMode="auto">
            <a:xfrm>
              <a:off x="1728" y="3177"/>
              <a:ext cx="43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solidFill>
                    <a:srgbClr val="FF9966"/>
                  </a:solidFill>
                  <a:latin typeface="Times New Roman" panose="02020603050405020304" pitchFamily="18" charset="0"/>
                  <a:cs typeface="Times New Roman" panose="02020603050405020304" pitchFamily="18" charset="0"/>
                </a:rPr>
                <a:t>P</a:t>
              </a:r>
            </a:p>
          </p:txBody>
        </p:sp>
      </p:grpSp>
      <p:grpSp>
        <p:nvGrpSpPr>
          <p:cNvPr id="336944" name="Group 48"/>
          <p:cNvGrpSpPr>
            <a:grpSpLocks/>
          </p:cNvGrpSpPr>
          <p:nvPr/>
        </p:nvGrpSpPr>
        <p:grpSpPr bwMode="auto">
          <a:xfrm>
            <a:off x="838200" y="5410200"/>
            <a:ext cx="3200400" cy="1430338"/>
            <a:chOff x="528" y="3408"/>
            <a:chExt cx="2016" cy="901"/>
          </a:xfrm>
        </p:grpSpPr>
        <p:sp>
          <p:nvSpPr>
            <p:cNvPr id="336935" name="Rectangle 39"/>
            <p:cNvSpPr>
              <a:spLocks noChangeArrowheads="1"/>
            </p:cNvSpPr>
            <p:nvPr/>
          </p:nvSpPr>
          <p:spPr bwMode="auto">
            <a:xfrm>
              <a:off x="528" y="3515"/>
              <a:ext cx="816"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800" b="1">
                  <a:solidFill>
                    <a:srgbClr val="FF0000"/>
                  </a:solidFill>
                  <a:latin typeface="Times New Roman" panose="02020603050405020304" pitchFamily="18" charset="0"/>
                  <a:cs typeface="Times New Roman" panose="02020603050405020304" pitchFamily="18" charset="0"/>
                </a:rPr>
                <a:t>P × Q=</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336936" name="Rectangle 40"/>
            <p:cNvSpPr>
              <a:spLocks noChangeArrowheads="1"/>
            </p:cNvSpPr>
            <p:nvPr/>
          </p:nvSpPr>
          <p:spPr bwMode="auto">
            <a:xfrm>
              <a:off x="1536" y="3696"/>
              <a:ext cx="768"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800" b="1">
                  <a:solidFill>
                    <a:srgbClr val="FF0000"/>
                  </a:solidFill>
                  <a:latin typeface="Times New Roman" panose="02020603050405020304" pitchFamily="18" charset="0"/>
                  <a:cs typeface="Times New Roman" panose="02020603050405020304" pitchFamily="18" charset="0"/>
                </a:rPr>
                <a:t>(P–V)</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336937" name="Line 41"/>
            <p:cNvSpPr>
              <a:spLocks noChangeShapeType="1"/>
            </p:cNvSpPr>
            <p:nvPr/>
          </p:nvSpPr>
          <p:spPr bwMode="auto">
            <a:xfrm>
              <a:off x="1296" y="3696"/>
              <a:ext cx="1248"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336938" name="Rectangle 42"/>
            <p:cNvSpPr>
              <a:spLocks noChangeArrowheads="1"/>
            </p:cNvSpPr>
            <p:nvPr/>
          </p:nvSpPr>
          <p:spPr bwMode="auto">
            <a:xfrm>
              <a:off x="1632" y="3408"/>
              <a:ext cx="816"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800" b="1">
                  <a:solidFill>
                    <a:srgbClr val="FF0000"/>
                  </a:solidFill>
                  <a:latin typeface="Times New Roman" panose="02020603050405020304" pitchFamily="18" charset="0"/>
                  <a:cs typeface="Times New Roman" panose="02020603050405020304" pitchFamily="18" charset="0"/>
                </a:rPr>
                <a:t>FC</a:t>
              </a:r>
            </a:p>
          </p:txBody>
        </p:sp>
        <p:sp>
          <p:nvSpPr>
            <p:cNvPr id="336940" name="Line 44"/>
            <p:cNvSpPr>
              <a:spLocks noChangeShapeType="1"/>
            </p:cNvSpPr>
            <p:nvPr/>
          </p:nvSpPr>
          <p:spPr bwMode="auto">
            <a:xfrm>
              <a:off x="1584" y="4021"/>
              <a:ext cx="624"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336942" name="Text Box 46"/>
            <p:cNvSpPr txBox="1">
              <a:spLocks noChangeArrowheads="1"/>
            </p:cNvSpPr>
            <p:nvPr/>
          </p:nvSpPr>
          <p:spPr bwMode="auto">
            <a:xfrm>
              <a:off x="1776" y="3982"/>
              <a:ext cx="43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solidFill>
                    <a:srgbClr val="FF0000"/>
                  </a:solidFill>
                  <a:latin typeface="Times New Roman" panose="02020603050405020304" pitchFamily="18" charset="0"/>
                  <a:cs typeface="Times New Roman" panose="02020603050405020304" pitchFamily="18" charset="0"/>
                </a:rPr>
                <a:t>P</a:t>
              </a:r>
            </a:p>
          </p:txBody>
        </p:sp>
      </p:grpSp>
      <p:sp>
        <p:nvSpPr>
          <p:cNvPr id="336946" name="Text Box 50"/>
          <p:cNvSpPr txBox="1">
            <a:spLocks noChangeArrowheads="1"/>
          </p:cNvSpPr>
          <p:nvPr/>
        </p:nvSpPr>
        <p:spPr bwMode="auto">
          <a:xfrm>
            <a:off x="4648200" y="1905000"/>
            <a:ext cx="4191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sz="2400">
                <a:cs typeface="Arial" panose="020B0604020202020204" pitchFamily="34" charset="0"/>
              </a:rPr>
              <a:t>برای محاسبه فرمول مبلغ در نقطه سر به سر از فرمول تعداد در نقطه سر به سر استفاده می کنیم</a:t>
            </a:r>
            <a:endParaRPr lang="en-US" sz="2400">
              <a:cs typeface="Arial" panose="020B0604020202020204" pitchFamily="34" charset="0"/>
            </a:endParaRPr>
          </a:p>
        </p:txBody>
      </p:sp>
      <p:sp>
        <p:nvSpPr>
          <p:cNvPr id="336947" name="Line 51"/>
          <p:cNvSpPr>
            <a:spLocks noChangeShapeType="1"/>
          </p:cNvSpPr>
          <p:nvPr/>
        </p:nvSpPr>
        <p:spPr bwMode="auto">
          <a:xfrm flipH="1">
            <a:off x="3200400" y="3886200"/>
            <a:ext cx="381000" cy="3048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336948" name="Line 52"/>
          <p:cNvSpPr>
            <a:spLocks noChangeShapeType="1"/>
          </p:cNvSpPr>
          <p:nvPr/>
        </p:nvSpPr>
        <p:spPr bwMode="auto">
          <a:xfrm flipH="1">
            <a:off x="2743200" y="4267200"/>
            <a:ext cx="381000" cy="3048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336949" name="Text Box 53"/>
          <p:cNvSpPr txBox="1">
            <a:spLocks noChangeArrowheads="1"/>
          </p:cNvSpPr>
          <p:nvPr/>
        </p:nvSpPr>
        <p:spPr bwMode="auto">
          <a:xfrm>
            <a:off x="0" y="6461125"/>
            <a:ext cx="2286000" cy="396875"/>
          </a:xfrm>
          <a:prstGeom prst="rect">
            <a:avLst/>
          </a:prstGeom>
          <a:solidFill>
            <a:srgbClr val="99CCFF"/>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sz="2000">
                <a:solidFill>
                  <a:schemeClr val="bg1"/>
                </a:solidFill>
                <a:cs typeface="Arial" panose="020B0604020202020204" pitchFamily="34" charset="0"/>
              </a:rPr>
              <a:t>مبلغ در نقطه سر به سر</a:t>
            </a:r>
            <a:endParaRPr lang="en-US" sz="2000">
              <a:solidFill>
                <a:schemeClr val="bg1"/>
              </a:solidFill>
              <a:cs typeface="Arial" panose="020B0604020202020204" pitchFamily="34" charset="0"/>
            </a:endParaRPr>
          </a:p>
        </p:txBody>
      </p:sp>
      <p:sp>
        <p:nvSpPr>
          <p:cNvPr id="336950" name="Line 54"/>
          <p:cNvSpPr>
            <a:spLocks noChangeShapeType="1"/>
          </p:cNvSpPr>
          <p:nvPr/>
        </p:nvSpPr>
        <p:spPr bwMode="auto">
          <a:xfrm flipV="1">
            <a:off x="1295400" y="6096000"/>
            <a:ext cx="0" cy="381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336951" name="Text Box 55"/>
          <p:cNvSpPr txBox="1">
            <a:spLocks noChangeArrowheads="1"/>
          </p:cNvSpPr>
          <p:nvPr/>
        </p:nvSpPr>
        <p:spPr bwMode="auto">
          <a:xfrm>
            <a:off x="4724400" y="6400800"/>
            <a:ext cx="2209800" cy="457200"/>
          </a:xfrm>
          <a:prstGeom prst="rect">
            <a:avLst/>
          </a:prstGeom>
          <a:solidFill>
            <a:srgbClr val="99CCFF"/>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sz="2400">
                <a:solidFill>
                  <a:schemeClr val="bg1"/>
                </a:solidFill>
                <a:cs typeface="Arial" panose="020B0604020202020204" pitchFamily="34" charset="0"/>
              </a:rPr>
              <a:t>درصد حاشیه فروش</a:t>
            </a:r>
            <a:endParaRPr lang="en-US" sz="2400">
              <a:solidFill>
                <a:schemeClr val="bg1"/>
              </a:solidFill>
              <a:cs typeface="Arial" panose="020B0604020202020204" pitchFamily="34" charset="0"/>
            </a:endParaRPr>
          </a:p>
        </p:txBody>
      </p:sp>
      <p:sp>
        <p:nvSpPr>
          <p:cNvPr id="336952" name="Line 56"/>
          <p:cNvSpPr>
            <a:spLocks noChangeShapeType="1"/>
          </p:cNvSpPr>
          <p:nvPr/>
        </p:nvSpPr>
        <p:spPr bwMode="auto">
          <a:xfrm>
            <a:off x="3810000" y="6248400"/>
            <a:ext cx="914400" cy="381000"/>
          </a:xfrm>
          <a:prstGeom prst="line">
            <a:avLst/>
          </a:prstGeom>
          <a:noFill/>
          <a:ln w="571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336953" name="Text Box 57"/>
          <p:cNvSpPr txBox="1">
            <a:spLocks noChangeArrowheads="1"/>
          </p:cNvSpPr>
          <p:nvPr/>
        </p:nvSpPr>
        <p:spPr bwMode="auto">
          <a:xfrm>
            <a:off x="4648200" y="5334000"/>
            <a:ext cx="1905000" cy="457200"/>
          </a:xfrm>
          <a:prstGeom prst="rect">
            <a:avLst/>
          </a:prstGeom>
          <a:solidFill>
            <a:srgbClr val="99CCFF"/>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sz="2400">
                <a:solidFill>
                  <a:schemeClr val="bg1"/>
                </a:solidFill>
                <a:cs typeface="Arial" panose="020B0604020202020204" pitchFamily="34" charset="0"/>
              </a:rPr>
              <a:t>هزینه ثابت کل</a:t>
            </a:r>
            <a:endParaRPr lang="en-US" sz="2400">
              <a:solidFill>
                <a:schemeClr val="bg1"/>
              </a:solidFill>
              <a:cs typeface="Arial" panose="020B0604020202020204" pitchFamily="34" charset="0"/>
            </a:endParaRPr>
          </a:p>
        </p:txBody>
      </p:sp>
      <p:sp>
        <p:nvSpPr>
          <p:cNvPr id="336954" name="Line 58"/>
          <p:cNvSpPr>
            <a:spLocks noChangeShapeType="1"/>
          </p:cNvSpPr>
          <p:nvPr/>
        </p:nvSpPr>
        <p:spPr bwMode="auto">
          <a:xfrm flipH="1">
            <a:off x="3505200" y="5562600"/>
            <a:ext cx="1143000" cy="762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36946"/>
                                        </p:tgtEl>
                                        <p:attrNameLst>
                                          <p:attrName>style.visibility</p:attrName>
                                        </p:attrNameLst>
                                      </p:cBhvr>
                                      <p:to>
                                        <p:strVal val="visible"/>
                                      </p:to>
                                    </p:set>
                                    <p:animEffect transition="in" filter="box(in)">
                                      <p:cBhvr>
                                        <p:cTn id="7" dur="500"/>
                                        <p:tgtEl>
                                          <p:spTgt spid="336946"/>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336921"/>
                                        </p:tgtEl>
                                        <p:attrNameLst>
                                          <p:attrName>style.visibility</p:attrName>
                                        </p:attrNameLst>
                                      </p:cBhvr>
                                      <p:to>
                                        <p:strVal val="visible"/>
                                      </p:to>
                                    </p:set>
                                    <p:animEffect transition="in" filter="dissolve">
                                      <p:cBhvr>
                                        <p:cTn id="11" dur="500"/>
                                        <p:tgtEl>
                                          <p:spTgt spid="33692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336915"/>
                                        </p:tgtEl>
                                        <p:attrNameLst>
                                          <p:attrName>style.visibility</p:attrName>
                                        </p:attrNameLst>
                                      </p:cBhvr>
                                      <p:to>
                                        <p:strVal val="visible"/>
                                      </p:to>
                                    </p:set>
                                    <p:animEffect transition="in" filter="dissolve">
                                      <p:cBhvr>
                                        <p:cTn id="16" dur="500"/>
                                        <p:tgtEl>
                                          <p:spTgt spid="336915"/>
                                        </p:tgtEl>
                                      </p:cBhvr>
                                    </p:animEffect>
                                  </p:childTnLst>
                                </p:cTn>
                              </p:par>
                            </p:childTnLst>
                          </p:cTn>
                        </p:par>
                        <p:par>
                          <p:cTn id="17" fill="hold" nodeType="afterGroup">
                            <p:stCondLst>
                              <p:cond delay="500"/>
                            </p:stCondLst>
                            <p:childTnLst>
                              <p:par>
                                <p:cTn id="18" presetID="9" presetClass="entr" presetSubtype="0" fill="hold" nodeType="afterEffect">
                                  <p:stCondLst>
                                    <p:cond delay="0"/>
                                  </p:stCondLst>
                                  <p:childTnLst>
                                    <p:set>
                                      <p:cBhvr>
                                        <p:cTn id="19" dur="1" fill="hold">
                                          <p:stCondLst>
                                            <p:cond delay="0"/>
                                          </p:stCondLst>
                                        </p:cTn>
                                        <p:tgtEl>
                                          <p:spTgt spid="336922"/>
                                        </p:tgtEl>
                                        <p:attrNameLst>
                                          <p:attrName>style.visibility</p:attrName>
                                        </p:attrNameLst>
                                      </p:cBhvr>
                                      <p:to>
                                        <p:strVal val="visible"/>
                                      </p:to>
                                    </p:set>
                                    <p:animEffect transition="in" filter="dissolve">
                                      <p:cBhvr>
                                        <p:cTn id="20" dur="500"/>
                                        <p:tgtEl>
                                          <p:spTgt spid="33692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36928"/>
                                        </p:tgtEl>
                                        <p:attrNameLst>
                                          <p:attrName>style.visibility</p:attrName>
                                        </p:attrNameLst>
                                      </p:cBhvr>
                                      <p:to>
                                        <p:strVal val="visible"/>
                                      </p:to>
                                    </p:set>
                                    <p:animEffect transition="in" filter="blinds(horizontal)">
                                      <p:cBhvr>
                                        <p:cTn id="25" dur="500"/>
                                        <p:tgtEl>
                                          <p:spTgt spid="336928"/>
                                        </p:tgtEl>
                                      </p:cBhvr>
                                    </p:animEffect>
                                  </p:childTnLst>
                                </p:cTn>
                              </p:par>
                            </p:childTnLst>
                          </p:cTn>
                        </p:par>
                        <p:par>
                          <p:cTn id="26" fill="hold" nodeType="afterGroup">
                            <p:stCondLst>
                              <p:cond delay="500"/>
                            </p:stCondLst>
                            <p:childTnLst>
                              <p:par>
                                <p:cTn id="27" presetID="9" presetClass="entr" presetSubtype="0" fill="hold" nodeType="afterEffect">
                                  <p:stCondLst>
                                    <p:cond delay="0"/>
                                  </p:stCondLst>
                                  <p:childTnLst>
                                    <p:set>
                                      <p:cBhvr>
                                        <p:cTn id="28" dur="1" fill="hold">
                                          <p:stCondLst>
                                            <p:cond delay="0"/>
                                          </p:stCondLst>
                                        </p:cTn>
                                        <p:tgtEl>
                                          <p:spTgt spid="336933"/>
                                        </p:tgtEl>
                                        <p:attrNameLst>
                                          <p:attrName>style.visibility</p:attrName>
                                        </p:attrNameLst>
                                      </p:cBhvr>
                                      <p:to>
                                        <p:strVal val="visible"/>
                                      </p:to>
                                    </p:set>
                                    <p:animEffect transition="in" filter="dissolve">
                                      <p:cBhvr>
                                        <p:cTn id="29" dur="500"/>
                                        <p:tgtEl>
                                          <p:spTgt spid="336933"/>
                                        </p:tgtEl>
                                      </p:cBhvr>
                                    </p:animEffect>
                                  </p:childTnLst>
                                </p:cTn>
                              </p:par>
                            </p:childTnLst>
                          </p:cTn>
                        </p:par>
                        <p:par>
                          <p:cTn id="30" fill="hold" nodeType="afterGroup">
                            <p:stCondLst>
                              <p:cond delay="1000"/>
                            </p:stCondLst>
                            <p:childTnLst>
                              <p:par>
                                <p:cTn id="31" presetID="3" presetClass="entr" presetSubtype="10" fill="hold" grpId="0" nodeType="afterEffect">
                                  <p:stCondLst>
                                    <p:cond delay="0"/>
                                  </p:stCondLst>
                                  <p:childTnLst>
                                    <p:set>
                                      <p:cBhvr>
                                        <p:cTn id="32" dur="1" fill="hold">
                                          <p:stCondLst>
                                            <p:cond delay="0"/>
                                          </p:stCondLst>
                                        </p:cTn>
                                        <p:tgtEl>
                                          <p:spTgt spid="336947"/>
                                        </p:tgtEl>
                                        <p:attrNameLst>
                                          <p:attrName>style.visibility</p:attrName>
                                        </p:attrNameLst>
                                      </p:cBhvr>
                                      <p:to>
                                        <p:strVal val="visible"/>
                                      </p:to>
                                    </p:set>
                                    <p:animEffect transition="in" filter="blinds(horizontal)">
                                      <p:cBhvr>
                                        <p:cTn id="33" dur="500"/>
                                        <p:tgtEl>
                                          <p:spTgt spid="336947"/>
                                        </p:tgtEl>
                                      </p:cBhvr>
                                    </p:animEffect>
                                  </p:childTnLst>
                                </p:cTn>
                              </p:par>
                            </p:childTnLst>
                          </p:cTn>
                        </p:par>
                        <p:par>
                          <p:cTn id="34" fill="hold" nodeType="afterGroup">
                            <p:stCondLst>
                              <p:cond delay="1500"/>
                            </p:stCondLst>
                            <p:childTnLst>
                              <p:par>
                                <p:cTn id="35" presetID="3" presetClass="entr" presetSubtype="10" fill="hold" grpId="0" nodeType="afterEffect">
                                  <p:stCondLst>
                                    <p:cond delay="0"/>
                                  </p:stCondLst>
                                  <p:childTnLst>
                                    <p:set>
                                      <p:cBhvr>
                                        <p:cTn id="36" dur="1" fill="hold">
                                          <p:stCondLst>
                                            <p:cond delay="0"/>
                                          </p:stCondLst>
                                        </p:cTn>
                                        <p:tgtEl>
                                          <p:spTgt spid="336948"/>
                                        </p:tgtEl>
                                        <p:attrNameLst>
                                          <p:attrName>style.visibility</p:attrName>
                                        </p:attrNameLst>
                                      </p:cBhvr>
                                      <p:to>
                                        <p:strVal val="visible"/>
                                      </p:to>
                                    </p:set>
                                    <p:animEffect transition="in" filter="blinds(horizontal)">
                                      <p:cBhvr>
                                        <p:cTn id="37" dur="500"/>
                                        <p:tgtEl>
                                          <p:spTgt spid="33694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7" presetClass="entr" presetSubtype="10" fill="hold" nodeType="clickEffect">
                                  <p:stCondLst>
                                    <p:cond delay="0"/>
                                  </p:stCondLst>
                                  <p:childTnLst>
                                    <p:set>
                                      <p:cBhvr>
                                        <p:cTn id="41" dur="1" fill="hold">
                                          <p:stCondLst>
                                            <p:cond delay="0"/>
                                          </p:stCondLst>
                                        </p:cTn>
                                        <p:tgtEl>
                                          <p:spTgt spid="336944"/>
                                        </p:tgtEl>
                                        <p:attrNameLst>
                                          <p:attrName>style.visibility</p:attrName>
                                        </p:attrNameLst>
                                      </p:cBhvr>
                                      <p:to>
                                        <p:strVal val="visible"/>
                                      </p:to>
                                    </p:set>
                                    <p:anim calcmode="lin" valueType="num">
                                      <p:cBhvr>
                                        <p:cTn id="42" dur="500" fill="hold"/>
                                        <p:tgtEl>
                                          <p:spTgt spid="336944"/>
                                        </p:tgtEl>
                                        <p:attrNameLst>
                                          <p:attrName>ppt_w</p:attrName>
                                        </p:attrNameLst>
                                      </p:cBhvr>
                                      <p:tavLst>
                                        <p:tav tm="0">
                                          <p:val>
                                            <p:fltVal val="0"/>
                                          </p:val>
                                        </p:tav>
                                        <p:tav tm="100000">
                                          <p:val>
                                            <p:strVal val="#ppt_w"/>
                                          </p:val>
                                        </p:tav>
                                      </p:tavLst>
                                    </p:anim>
                                    <p:anim calcmode="lin" valueType="num">
                                      <p:cBhvr>
                                        <p:cTn id="43" dur="500" fill="hold"/>
                                        <p:tgtEl>
                                          <p:spTgt spid="336944"/>
                                        </p:tgtEl>
                                        <p:attrNameLst>
                                          <p:attrName>ppt_h</p:attrName>
                                        </p:attrNameLst>
                                      </p:cBhvr>
                                      <p:tavLst>
                                        <p:tav tm="0">
                                          <p:val>
                                            <p:strVal val="#ppt_h"/>
                                          </p:val>
                                        </p:tav>
                                        <p:tav tm="100000">
                                          <p:val>
                                            <p:strVal val="#ppt_h"/>
                                          </p:val>
                                        </p:tav>
                                      </p:tavLst>
                                    </p:anim>
                                  </p:childTnLst>
                                </p:cTn>
                              </p:par>
                            </p:childTnLst>
                          </p:cTn>
                        </p:par>
                        <p:par>
                          <p:cTn id="44" fill="hold" nodeType="afterGroup">
                            <p:stCondLst>
                              <p:cond delay="500"/>
                            </p:stCondLst>
                            <p:childTnLst>
                              <p:par>
                                <p:cTn id="45" presetID="3" presetClass="entr" presetSubtype="10" fill="hold" grpId="0" nodeType="afterEffect">
                                  <p:stCondLst>
                                    <p:cond delay="0"/>
                                  </p:stCondLst>
                                  <p:childTnLst>
                                    <p:set>
                                      <p:cBhvr>
                                        <p:cTn id="46" dur="1" fill="hold">
                                          <p:stCondLst>
                                            <p:cond delay="0"/>
                                          </p:stCondLst>
                                        </p:cTn>
                                        <p:tgtEl>
                                          <p:spTgt spid="336949"/>
                                        </p:tgtEl>
                                        <p:attrNameLst>
                                          <p:attrName>style.visibility</p:attrName>
                                        </p:attrNameLst>
                                      </p:cBhvr>
                                      <p:to>
                                        <p:strVal val="visible"/>
                                      </p:to>
                                    </p:set>
                                    <p:animEffect transition="in" filter="blinds(horizontal)">
                                      <p:cBhvr>
                                        <p:cTn id="47" dur="500"/>
                                        <p:tgtEl>
                                          <p:spTgt spid="336949"/>
                                        </p:tgtEl>
                                      </p:cBhvr>
                                    </p:animEffect>
                                  </p:childTnLst>
                                </p:cTn>
                              </p:par>
                            </p:childTnLst>
                          </p:cTn>
                        </p:par>
                        <p:par>
                          <p:cTn id="48" fill="hold" nodeType="afterGroup">
                            <p:stCondLst>
                              <p:cond delay="1000"/>
                            </p:stCondLst>
                            <p:childTnLst>
                              <p:par>
                                <p:cTn id="49" presetID="3" presetClass="entr" presetSubtype="10" fill="hold" grpId="0" nodeType="afterEffect">
                                  <p:stCondLst>
                                    <p:cond delay="0"/>
                                  </p:stCondLst>
                                  <p:childTnLst>
                                    <p:set>
                                      <p:cBhvr>
                                        <p:cTn id="50" dur="1" fill="hold">
                                          <p:stCondLst>
                                            <p:cond delay="0"/>
                                          </p:stCondLst>
                                        </p:cTn>
                                        <p:tgtEl>
                                          <p:spTgt spid="336950"/>
                                        </p:tgtEl>
                                        <p:attrNameLst>
                                          <p:attrName>style.visibility</p:attrName>
                                        </p:attrNameLst>
                                      </p:cBhvr>
                                      <p:to>
                                        <p:strVal val="visible"/>
                                      </p:to>
                                    </p:set>
                                    <p:animEffect transition="in" filter="blinds(horizontal)">
                                      <p:cBhvr>
                                        <p:cTn id="51" dur="500"/>
                                        <p:tgtEl>
                                          <p:spTgt spid="336950"/>
                                        </p:tgtEl>
                                      </p:cBhvr>
                                    </p:animEffect>
                                  </p:childTnLst>
                                </p:cTn>
                              </p:par>
                            </p:childTnLst>
                          </p:cTn>
                        </p:par>
                        <p:par>
                          <p:cTn id="52" fill="hold" nodeType="afterGroup">
                            <p:stCondLst>
                              <p:cond delay="1500"/>
                            </p:stCondLst>
                            <p:childTnLst>
                              <p:par>
                                <p:cTn id="53" presetID="9" presetClass="entr" presetSubtype="0" fill="hold" grpId="0" nodeType="afterEffect">
                                  <p:stCondLst>
                                    <p:cond delay="0"/>
                                  </p:stCondLst>
                                  <p:childTnLst>
                                    <p:set>
                                      <p:cBhvr>
                                        <p:cTn id="54" dur="1" fill="hold">
                                          <p:stCondLst>
                                            <p:cond delay="0"/>
                                          </p:stCondLst>
                                        </p:cTn>
                                        <p:tgtEl>
                                          <p:spTgt spid="336952"/>
                                        </p:tgtEl>
                                        <p:attrNameLst>
                                          <p:attrName>style.visibility</p:attrName>
                                        </p:attrNameLst>
                                      </p:cBhvr>
                                      <p:to>
                                        <p:strVal val="visible"/>
                                      </p:to>
                                    </p:set>
                                    <p:animEffect transition="in" filter="dissolve">
                                      <p:cBhvr>
                                        <p:cTn id="55" dur="500"/>
                                        <p:tgtEl>
                                          <p:spTgt spid="336952"/>
                                        </p:tgtEl>
                                      </p:cBhvr>
                                    </p:animEffect>
                                  </p:childTnLst>
                                </p:cTn>
                              </p:par>
                            </p:childTnLst>
                          </p:cTn>
                        </p:par>
                        <p:par>
                          <p:cTn id="56" fill="hold" nodeType="afterGroup">
                            <p:stCondLst>
                              <p:cond delay="2000"/>
                            </p:stCondLst>
                            <p:childTnLst>
                              <p:par>
                                <p:cTn id="57" presetID="9" presetClass="entr" presetSubtype="0" fill="hold" grpId="0" nodeType="afterEffect">
                                  <p:stCondLst>
                                    <p:cond delay="0"/>
                                  </p:stCondLst>
                                  <p:childTnLst>
                                    <p:set>
                                      <p:cBhvr>
                                        <p:cTn id="58" dur="1" fill="hold">
                                          <p:stCondLst>
                                            <p:cond delay="0"/>
                                          </p:stCondLst>
                                        </p:cTn>
                                        <p:tgtEl>
                                          <p:spTgt spid="336951"/>
                                        </p:tgtEl>
                                        <p:attrNameLst>
                                          <p:attrName>style.visibility</p:attrName>
                                        </p:attrNameLst>
                                      </p:cBhvr>
                                      <p:to>
                                        <p:strVal val="visible"/>
                                      </p:to>
                                    </p:set>
                                    <p:animEffect transition="in" filter="dissolve">
                                      <p:cBhvr>
                                        <p:cTn id="59" dur="500"/>
                                        <p:tgtEl>
                                          <p:spTgt spid="336951"/>
                                        </p:tgtEl>
                                      </p:cBhvr>
                                    </p:animEffect>
                                  </p:childTnLst>
                                </p:cTn>
                              </p:par>
                            </p:childTnLst>
                          </p:cTn>
                        </p:par>
                        <p:par>
                          <p:cTn id="60" fill="hold" nodeType="afterGroup">
                            <p:stCondLst>
                              <p:cond delay="2500"/>
                            </p:stCondLst>
                            <p:childTnLst>
                              <p:par>
                                <p:cTn id="61" presetID="2" presetClass="entr" presetSubtype="4" fill="hold" grpId="0" nodeType="afterEffect">
                                  <p:stCondLst>
                                    <p:cond delay="0"/>
                                  </p:stCondLst>
                                  <p:childTnLst>
                                    <p:set>
                                      <p:cBhvr>
                                        <p:cTn id="62" dur="1" fill="hold">
                                          <p:stCondLst>
                                            <p:cond delay="0"/>
                                          </p:stCondLst>
                                        </p:cTn>
                                        <p:tgtEl>
                                          <p:spTgt spid="336953"/>
                                        </p:tgtEl>
                                        <p:attrNameLst>
                                          <p:attrName>style.visibility</p:attrName>
                                        </p:attrNameLst>
                                      </p:cBhvr>
                                      <p:to>
                                        <p:strVal val="visible"/>
                                      </p:to>
                                    </p:set>
                                    <p:anim calcmode="lin" valueType="num">
                                      <p:cBhvr additive="base">
                                        <p:cTn id="63" dur="500" fill="hold"/>
                                        <p:tgtEl>
                                          <p:spTgt spid="336953"/>
                                        </p:tgtEl>
                                        <p:attrNameLst>
                                          <p:attrName>ppt_x</p:attrName>
                                        </p:attrNameLst>
                                      </p:cBhvr>
                                      <p:tavLst>
                                        <p:tav tm="0">
                                          <p:val>
                                            <p:strVal val="#ppt_x"/>
                                          </p:val>
                                        </p:tav>
                                        <p:tav tm="100000">
                                          <p:val>
                                            <p:strVal val="#ppt_x"/>
                                          </p:val>
                                        </p:tav>
                                      </p:tavLst>
                                    </p:anim>
                                    <p:anim calcmode="lin" valueType="num">
                                      <p:cBhvr additive="base">
                                        <p:cTn id="64" dur="500" fill="hold"/>
                                        <p:tgtEl>
                                          <p:spTgt spid="336953"/>
                                        </p:tgtEl>
                                        <p:attrNameLst>
                                          <p:attrName>ppt_y</p:attrName>
                                        </p:attrNameLst>
                                      </p:cBhvr>
                                      <p:tavLst>
                                        <p:tav tm="0">
                                          <p:val>
                                            <p:strVal val="1+#ppt_h/2"/>
                                          </p:val>
                                        </p:tav>
                                        <p:tav tm="100000">
                                          <p:val>
                                            <p:strVal val="#ppt_y"/>
                                          </p:val>
                                        </p:tav>
                                      </p:tavLst>
                                    </p:anim>
                                  </p:childTnLst>
                                </p:cTn>
                              </p:par>
                            </p:childTnLst>
                          </p:cTn>
                        </p:par>
                        <p:par>
                          <p:cTn id="65" fill="hold" nodeType="afterGroup">
                            <p:stCondLst>
                              <p:cond delay="3000"/>
                            </p:stCondLst>
                            <p:childTnLst>
                              <p:par>
                                <p:cTn id="66" presetID="2" presetClass="entr" presetSubtype="4" fill="hold" grpId="0" nodeType="afterEffect">
                                  <p:stCondLst>
                                    <p:cond delay="0"/>
                                  </p:stCondLst>
                                  <p:childTnLst>
                                    <p:set>
                                      <p:cBhvr>
                                        <p:cTn id="67" dur="1" fill="hold">
                                          <p:stCondLst>
                                            <p:cond delay="0"/>
                                          </p:stCondLst>
                                        </p:cTn>
                                        <p:tgtEl>
                                          <p:spTgt spid="336954"/>
                                        </p:tgtEl>
                                        <p:attrNameLst>
                                          <p:attrName>style.visibility</p:attrName>
                                        </p:attrNameLst>
                                      </p:cBhvr>
                                      <p:to>
                                        <p:strVal val="visible"/>
                                      </p:to>
                                    </p:set>
                                    <p:anim calcmode="lin" valueType="num">
                                      <p:cBhvr additive="base">
                                        <p:cTn id="68" dur="500" fill="hold"/>
                                        <p:tgtEl>
                                          <p:spTgt spid="336954"/>
                                        </p:tgtEl>
                                        <p:attrNameLst>
                                          <p:attrName>ppt_x</p:attrName>
                                        </p:attrNameLst>
                                      </p:cBhvr>
                                      <p:tavLst>
                                        <p:tav tm="0">
                                          <p:val>
                                            <p:strVal val="#ppt_x"/>
                                          </p:val>
                                        </p:tav>
                                        <p:tav tm="100000">
                                          <p:val>
                                            <p:strVal val="#ppt_x"/>
                                          </p:val>
                                        </p:tav>
                                      </p:tavLst>
                                    </p:anim>
                                    <p:anim calcmode="lin" valueType="num">
                                      <p:cBhvr additive="base">
                                        <p:cTn id="69" dur="500" fill="hold"/>
                                        <p:tgtEl>
                                          <p:spTgt spid="3369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915" grpId="0"/>
      <p:bldP spid="336928" grpId="0"/>
      <p:bldP spid="336946" grpId="0"/>
      <p:bldP spid="336947" grpId="0" animBg="1"/>
      <p:bldP spid="336948" grpId="0" animBg="1"/>
      <p:bldP spid="336949" grpId="0" animBg="1"/>
      <p:bldP spid="336950" grpId="0" animBg="1"/>
      <p:bldP spid="336951" grpId="0" animBg="1"/>
      <p:bldP spid="336952" grpId="0" animBg="1"/>
      <p:bldP spid="336953" grpId="0" animBg="1"/>
      <p:bldP spid="336954" grpId="0" animBg="1"/>
    </p:bldLst>
  </p:timing>
</p:sld>
</file>

<file path=ppt/slides/slide1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 name="Slide Number Placeholder 5"/>
          <p:cNvSpPr>
            <a:spLocks noGrp="1"/>
          </p:cNvSpPr>
          <p:nvPr>
            <p:ph type="sldNum" sz="quarter" idx="12"/>
          </p:nvPr>
        </p:nvSpPr>
        <p:spPr/>
        <p:txBody>
          <a:bodyPr/>
          <a:lstStyle/>
          <a:p>
            <a:fld id="{B1F59395-5CC1-4656-8A00-F495B2FC8050}" type="slidenum">
              <a:rPr lang="ar-SA"/>
              <a:pPr/>
              <a:t>174</a:t>
            </a:fld>
            <a:endParaRPr lang="en-US"/>
          </a:p>
        </p:txBody>
      </p:sp>
      <p:sp>
        <p:nvSpPr>
          <p:cNvPr id="341002" name="Line 10"/>
          <p:cNvSpPr>
            <a:spLocks noChangeShapeType="1"/>
          </p:cNvSpPr>
          <p:nvPr/>
        </p:nvSpPr>
        <p:spPr bwMode="auto">
          <a:xfrm>
            <a:off x="2344738" y="3657600"/>
            <a:ext cx="3276600" cy="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341003" name="Line 11"/>
          <p:cNvSpPr>
            <a:spLocks noChangeShapeType="1"/>
          </p:cNvSpPr>
          <p:nvPr/>
        </p:nvSpPr>
        <p:spPr bwMode="auto">
          <a:xfrm flipV="1">
            <a:off x="5621338" y="3657600"/>
            <a:ext cx="0" cy="144780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341004" name="Text Box 12"/>
          <p:cNvSpPr txBox="1">
            <a:spLocks noChangeArrowheads="1"/>
          </p:cNvSpPr>
          <p:nvPr/>
        </p:nvSpPr>
        <p:spPr bwMode="auto">
          <a:xfrm rot="-1442126">
            <a:off x="6256338" y="2776538"/>
            <a:ext cx="8080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r" rtl="1"/>
            <a:r>
              <a:rPr lang="fa-IR" sz="2400" b="1">
                <a:solidFill>
                  <a:schemeClr val="tx2"/>
                </a:solidFill>
                <a:latin typeface="Times New Roman" panose="02020603050405020304" pitchFamily="18" charset="0"/>
                <a:cs typeface="B Nazanin" panose="00000400000000000000" pitchFamily="2" charset="-78"/>
              </a:rPr>
              <a:t>درآمد</a:t>
            </a:r>
            <a:endParaRPr lang="en-US" sz="2400" b="1">
              <a:solidFill>
                <a:schemeClr val="tx2"/>
              </a:solidFill>
              <a:latin typeface="Times New Roman" panose="02020603050405020304" pitchFamily="18" charset="0"/>
              <a:cs typeface="B Nazanin" panose="00000400000000000000" pitchFamily="2" charset="-78"/>
            </a:endParaRPr>
          </a:p>
        </p:txBody>
      </p:sp>
      <p:sp>
        <p:nvSpPr>
          <p:cNvPr id="341005" name="Text Box 13"/>
          <p:cNvSpPr txBox="1">
            <a:spLocks noChangeArrowheads="1"/>
          </p:cNvSpPr>
          <p:nvPr/>
        </p:nvSpPr>
        <p:spPr bwMode="auto">
          <a:xfrm rot="-834985">
            <a:off x="5911850" y="3317875"/>
            <a:ext cx="1620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r" rtl="1"/>
            <a:r>
              <a:rPr lang="fa-IR" sz="2400" b="1">
                <a:solidFill>
                  <a:srgbClr val="00FF00"/>
                </a:solidFill>
                <a:latin typeface="Times New Roman" panose="02020603050405020304" pitchFamily="18" charset="0"/>
                <a:cs typeface="B Nazanin" panose="00000400000000000000" pitchFamily="2" charset="-78"/>
              </a:rPr>
              <a:t>جمع هزینه ها</a:t>
            </a:r>
            <a:endParaRPr lang="en-US" sz="2400" b="1">
              <a:solidFill>
                <a:srgbClr val="00FF00"/>
              </a:solidFill>
              <a:latin typeface="Times New Roman" panose="02020603050405020304" pitchFamily="18" charset="0"/>
              <a:cs typeface="B Nazanin" panose="00000400000000000000" pitchFamily="2" charset="-78"/>
            </a:endParaRPr>
          </a:p>
        </p:txBody>
      </p:sp>
      <p:sp>
        <p:nvSpPr>
          <p:cNvPr id="341006" name="Text Box 14"/>
          <p:cNvSpPr txBox="1">
            <a:spLocks noChangeArrowheads="1"/>
          </p:cNvSpPr>
          <p:nvPr/>
        </p:nvSpPr>
        <p:spPr bwMode="auto">
          <a:xfrm>
            <a:off x="2133600" y="2049463"/>
            <a:ext cx="1708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r" rtl="1">
              <a:spcBef>
                <a:spcPct val="45000"/>
              </a:spcBef>
            </a:pPr>
            <a:r>
              <a:rPr lang="fa-IR" sz="2400" b="1">
                <a:latin typeface="Times New Roman" panose="02020603050405020304" pitchFamily="18" charset="0"/>
                <a:cs typeface="B Nazanin" panose="00000400000000000000" pitchFamily="2" charset="-78"/>
              </a:rPr>
              <a:t>نقطه سر به سر</a:t>
            </a:r>
            <a:endParaRPr lang="en-US" sz="2400" b="1">
              <a:latin typeface="Times New Roman" panose="02020603050405020304" pitchFamily="18" charset="0"/>
              <a:cs typeface="B Nazanin" panose="00000400000000000000" pitchFamily="2" charset="-78"/>
            </a:endParaRPr>
          </a:p>
        </p:txBody>
      </p:sp>
      <p:cxnSp>
        <p:nvCxnSpPr>
          <p:cNvPr id="341007" name="AutoShape 15"/>
          <p:cNvCxnSpPr>
            <a:cxnSpLocks noChangeShapeType="1"/>
            <a:stCxn id="341006" idx="2"/>
            <a:endCxn id="341003" idx="1"/>
          </p:cNvCxnSpPr>
          <p:nvPr/>
        </p:nvCxnSpPr>
        <p:spPr bwMode="auto">
          <a:xfrm>
            <a:off x="2987675" y="2506663"/>
            <a:ext cx="2633663" cy="114141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1008" name="Text Box 16"/>
          <p:cNvSpPr txBox="1">
            <a:spLocks noChangeArrowheads="1"/>
          </p:cNvSpPr>
          <p:nvPr/>
        </p:nvSpPr>
        <p:spPr bwMode="auto">
          <a:xfrm>
            <a:off x="6219825" y="4114800"/>
            <a:ext cx="1323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r" rtl="1">
              <a:spcBef>
                <a:spcPct val="45000"/>
              </a:spcBef>
            </a:pPr>
            <a:r>
              <a:rPr lang="fa-IR" sz="2400" b="1">
                <a:solidFill>
                  <a:srgbClr val="00FFFF"/>
                </a:solidFill>
                <a:latin typeface="Times New Roman" panose="02020603050405020304" pitchFamily="18" charset="0"/>
                <a:cs typeface="B Nazanin" panose="00000400000000000000" pitchFamily="2" charset="-78"/>
              </a:rPr>
              <a:t>هزینه ثابت</a:t>
            </a:r>
            <a:endParaRPr lang="en-US" sz="2400" b="1">
              <a:solidFill>
                <a:srgbClr val="00FFFF"/>
              </a:solidFill>
              <a:latin typeface="Times New Roman" panose="02020603050405020304" pitchFamily="18" charset="0"/>
            </a:endParaRPr>
          </a:p>
        </p:txBody>
      </p:sp>
      <p:sp>
        <p:nvSpPr>
          <p:cNvPr id="341009" name="AutoShape 17"/>
          <p:cNvSpPr>
            <a:spLocks noChangeAspect="1" noChangeArrowheads="1" noTextEdit="1"/>
          </p:cNvSpPr>
          <p:nvPr/>
        </p:nvSpPr>
        <p:spPr bwMode="auto">
          <a:xfrm>
            <a:off x="762000" y="2133600"/>
            <a:ext cx="7586663"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341011" name="Line 19"/>
          <p:cNvSpPr>
            <a:spLocks noChangeShapeType="1"/>
          </p:cNvSpPr>
          <p:nvPr/>
        </p:nvSpPr>
        <p:spPr bwMode="auto">
          <a:xfrm>
            <a:off x="2308225" y="2552700"/>
            <a:ext cx="1588" cy="2551113"/>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41012" name="Line 20"/>
          <p:cNvSpPr>
            <a:spLocks noChangeShapeType="1"/>
          </p:cNvSpPr>
          <p:nvPr/>
        </p:nvSpPr>
        <p:spPr bwMode="auto">
          <a:xfrm>
            <a:off x="2203450" y="5103813"/>
            <a:ext cx="104775" cy="158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41013" name="Line 21"/>
          <p:cNvSpPr>
            <a:spLocks noChangeShapeType="1"/>
          </p:cNvSpPr>
          <p:nvPr/>
        </p:nvSpPr>
        <p:spPr bwMode="auto">
          <a:xfrm>
            <a:off x="2203450" y="4818063"/>
            <a:ext cx="104775" cy="158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41014" name="Line 22"/>
          <p:cNvSpPr>
            <a:spLocks noChangeShapeType="1"/>
          </p:cNvSpPr>
          <p:nvPr/>
        </p:nvSpPr>
        <p:spPr bwMode="auto">
          <a:xfrm>
            <a:off x="2203450" y="4532313"/>
            <a:ext cx="104775" cy="158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41015" name="Line 23"/>
          <p:cNvSpPr>
            <a:spLocks noChangeShapeType="1"/>
          </p:cNvSpPr>
          <p:nvPr/>
        </p:nvSpPr>
        <p:spPr bwMode="auto">
          <a:xfrm>
            <a:off x="2203450" y="4257675"/>
            <a:ext cx="104775" cy="158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41016" name="Line 24"/>
          <p:cNvSpPr>
            <a:spLocks noChangeShapeType="1"/>
          </p:cNvSpPr>
          <p:nvPr/>
        </p:nvSpPr>
        <p:spPr bwMode="auto">
          <a:xfrm>
            <a:off x="2203450" y="3971925"/>
            <a:ext cx="104775" cy="158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41017" name="Line 25"/>
          <p:cNvSpPr>
            <a:spLocks noChangeShapeType="1"/>
          </p:cNvSpPr>
          <p:nvPr/>
        </p:nvSpPr>
        <p:spPr bwMode="auto">
          <a:xfrm>
            <a:off x="2203450" y="3686175"/>
            <a:ext cx="104775" cy="158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41018" name="Line 26"/>
          <p:cNvSpPr>
            <a:spLocks noChangeShapeType="1"/>
          </p:cNvSpPr>
          <p:nvPr/>
        </p:nvSpPr>
        <p:spPr bwMode="auto">
          <a:xfrm>
            <a:off x="2203450" y="3400425"/>
            <a:ext cx="104775" cy="158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41019" name="Line 27"/>
          <p:cNvSpPr>
            <a:spLocks noChangeShapeType="1"/>
          </p:cNvSpPr>
          <p:nvPr/>
        </p:nvSpPr>
        <p:spPr bwMode="auto">
          <a:xfrm>
            <a:off x="2203450" y="3124200"/>
            <a:ext cx="104775" cy="158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41020" name="Line 28"/>
          <p:cNvSpPr>
            <a:spLocks noChangeShapeType="1"/>
          </p:cNvSpPr>
          <p:nvPr/>
        </p:nvSpPr>
        <p:spPr bwMode="auto">
          <a:xfrm>
            <a:off x="2203450" y="2838450"/>
            <a:ext cx="104775" cy="158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41021" name="Line 29"/>
          <p:cNvSpPr>
            <a:spLocks noChangeShapeType="1"/>
          </p:cNvSpPr>
          <p:nvPr/>
        </p:nvSpPr>
        <p:spPr bwMode="auto">
          <a:xfrm>
            <a:off x="2203450" y="2552700"/>
            <a:ext cx="104775" cy="158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41022" name="Line 30"/>
          <p:cNvSpPr>
            <a:spLocks noChangeShapeType="1"/>
          </p:cNvSpPr>
          <p:nvPr/>
        </p:nvSpPr>
        <p:spPr bwMode="auto">
          <a:xfrm>
            <a:off x="2308225" y="5103813"/>
            <a:ext cx="5505450" cy="158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41023" name="Line 31"/>
          <p:cNvSpPr>
            <a:spLocks noChangeShapeType="1"/>
          </p:cNvSpPr>
          <p:nvPr/>
        </p:nvSpPr>
        <p:spPr bwMode="auto">
          <a:xfrm flipV="1">
            <a:off x="2308225" y="5103813"/>
            <a:ext cx="1588" cy="10477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41024" name="Line 32"/>
          <p:cNvSpPr>
            <a:spLocks noChangeShapeType="1"/>
          </p:cNvSpPr>
          <p:nvPr/>
        </p:nvSpPr>
        <p:spPr bwMode="auto">
          <a:xfrm flipV="1">
            <a:off x="3405188" y="5103813"/>
            <a:ext cx="1587" cy="10477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41025" name="Line 33"/>
          <p:cNvSpPr>
            <a:spLocks noChangeShapeType="1"/>
          </p:cNvSpPr>
          <p:nvPr/>
        </p:nvSpPr>
        <p:spPr bwMode="auto">
          <a:xfrm flipV="1">
            <a:off x="4511675" y="5103813"/>
            <a:ext cx="1588" cy="10477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41026" name="Line 34"/>
          <p:cNvSpPr>
            <a:spLocks noChangeShapeType="1"/>
          </p:cNvSpPr>
          <p:nvPr/>
        </p:nvSpPr>
        <p:spPr bwMode="auto">
          <a:xfrm flipV="1">
            <a:off x="5610225" y="5103813"/>
            <a:ext cx="1588" cy="10477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41027" name="Line 35"/>
          <p:cNvSpPr>
            <a:spLocks noChangeShapeType="1"/>
          </p:cNvSpPr>
          <p:nvPr/>
        </p:nvSpPr>
        <p:spPr bwMode="auto">
          <a:xfrm flipV="1">
            <a:off x="6716713" y="5103813"/>
            <a:ext cx="1587" cy="10477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41028" name="Line 36"/>
          <p:cNvSpPr>
            <a:spLocks noChangeShapeType="1"/>
          </p:cNvSpPr>
          <p:nvPr/>
        </p:nvSpPr>
        <p:spPr bwMode="auto">
          <a:xfrm flipV="1">
            <a:off x="7813675" y="5103813"/>
            <a:ext cx="1588" cy="10477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41029" name="Freeform 37"/>
          <p:cNvSpPr>
            <a:spLocks/>
          </p:cNvSpPr>
          <p:nvPr/>
        </p:nvSpPr>
        <p:spPr bwMode="auto">
          <a:xfrm>
            <a:off x="2308225" y="2743200"/>
            <a:ext cx="5505450" cy="2360613"/>
          </a:xfrm>
          <a:custGeom>
            <a:avLst/>
            <a:gdLst>
              <a:gd name="T0" fmla="*/ 0 w 577"/>
              <a:gd name="T1" fmla="*/ 248 h 248"/>
              <a:gd name="T2" fmla="*/ 115 w 577"/>
              <a:gd name="T3" fmla="*/ 198 h 248"/>
              <a:gd name="T4" fmla="*/ 231 w 577"/>
              <a:gd name="T5" fmla="*/ 149 h 248"/>
              <a:gd name="T6" fmla="*/ 346 w 577"/>
              <a:gd name="T7" fmla="*/ 99 h 248"/>
              <a:gd name="T8" fmla="*/ 462 w 577"/>
              <a:gd name="T9" fmla="*/ 49 h 248"/>
              <a:gd name="T10" fmla="*/ 577 w 577"/>
              <a:gd name="T11" fmla="*/ 0 h 248"/>
            </a:gdLst>
            <a:ahLst/>
            <a:cxnLst>
              <a:cxn ang="0">
                <a:pos x="T0" y="T1"/>
              </a:cxn>
              <a:cxn ang="0">
                <a:pos x="T2" y="T3"/>
              </a:cxn>
              <a:cxn ang="0">
                <a:pos x="T4" y="T5"/>
              </a:cxn>
              <a:cxn ang="0">
                <a:pos x="T6" y="T7"/>
              </a:cxn>
              <a:cxn ang="0">
                <a:pos x="T8" y="T9"/>
              </a:cxn>
              <a:cxn ang="0">
                <a:pos x="T10" y="T11"/>
              </a:cxn>
            </a:cxnLst>
            <a:rect l="0" t="0" r="r" b="b"/>
            <a:pathLst>
              <a:path w="577" h="248">
                <a:moveTo>
                  <a:pt x="0" y="248"/>
                </a:moveTo>
                <a:lnTo>
                  <a:pt x="115" y="198"/>
                </a:lnTo>
                <a:lnTo>
                  <a:pt x="231" y="149"/>
                </a:lnTo>
                <a:lnTo>
                  <a:pt x="346" y="99"/>
                </a:lnTo>
                <a:lnTo>
                  <a:pt x="462" y="49"/>
                </a:lnTo>
                <a:lnTo>
                  <a:pt x="577" y="0"/>
                </a:lnTo>
              </a:path>
            </a:pathLst>
          </a:custGeom>
          <a:noFill/>
          <a:ln w="28575">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a-IR"/>
          </a:p>
        </p:txBody>
      </p:sp>
      <p:sp>
        <p:nvSpPr>
          <p:cNvPr id="341030" name="Freeform 38"/>
          <p:cNvSpPr>
            <a:spLocks/>
          </p:cNvSpPr>
          <p:nvPr/>
        </p:nvSpPr>
        <p:spPr bwMode="auto">
          <a:xfrm>
            <a:off x="2308225" y="3124200"/>
            <a:ext cx="5505450" cy="1408113"/>
          </a:xfrm>
          <a:custGeom>
            <a:avLst/>
            <a:gdLst>
              <a:gd name="T0" fmla="*/ 0 w 577"/>
              <a:gd name="T1" fmla="*/ 148 h 148"/>
              <a:gd name="T2" fmla="*/ 115 w 577"/>
              <a:gd name="T3" fmla="*/ 119 h 148"/>
              <a:gd name="T4" fmla="*/ 231 w 577"/>
              <a:gd name="T5" fmla="*/ 89 h 148"/>
              <a:gd name="T6" fmla="*/ 346 w 577"/>
              <a:gd name="T7" fmla="*/ 59 h 148"/>
              <a:gd name="T8" fmla="*/ 462 w 577"/>
              <a:gd name="T9" fmla="*/ 29 h 148"/>
              <a:gd name="T10" fmla="*/ 577 w 577"/>
              <a:gd name="T11" fmla="*/ 0 h 148"/>
            </a:gdLst>
            <a:ahLst/>
            <a:cxnLst>
              <a:cxn ang="0">
                <a:pos x="T0" y="T1"/>
              </a:cxn>
              <a:cxn ang="0">
                <a:pos x="T2" y="T3"/>
              </a:cxn>
              <a:cxn ang="0">
                <a:pos x="T4" y="T5"/>
              </a:cxn>
              <a:cxn ang="0">
                <a:pos x="T6" y="T7"/>
              </a:cxn>
              <a:cxn ang="0">
                <a:pos x="T8" y="T9"/>
              </a:cxn>
              <a:cxn ang="0">
                <a:pos x="T10" y="T11"/>
              </a:cxn>
            </a:cxnLst>
            <a:rect l="0" t="0" r="r" b="b"/>
            <a:pathLst>
              <a:path w="577" h="148">
                <a:moveTo>
                  <a:pt x="0" y="148"/>
                </a:moveTo>
                <a:lnTo>
                  <a:pt x="115" y="119"/>
                </a:lnTo>
                <a:lnTo>
                  <a:pt x="231" y="89"/>
                </a:lnTo>
                <a:lnTo>
                  <a:pt x="346" y="59"/>
                </a:lnTo>
                <a:lnTo>
                  <a:pt x="462" y="29"/>
                </a:lnTo>
                <a:lnTo>
                  <a:pt x="577" y="0"/>
                </a:lnTo>
              </a:path>
            </a:pathLst>
          </a:custGeom>
          <a:noFill/>
          <a:ln w="28575">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a-IR"/>
          </a:p>
        </p:txBody>
      </p:sp>
      <p:sp>
        <p:nvSpPr>
          <p:cNvPr id="341031" name="Freeform 39"/>
          <p:cNvSpPr>
            <a:spLocks/>
          </p:cNvSpPr>
          <p:nvPr/>
        </p:nvSpPr>
        <p:spPr bwMode="auto">
          <a:xfrm>
            <a:off x="2308225" y="4532313"/>
            <a:ext cx="5505450" cy="1587"/>
          </a:xfrm>
          <a:custGeom>
            <a:avLst/>
            <a:gdLst>
              <a:gd name="T0" fmla="*/ 0 w 577"/>
              <a:gd name="T1" fmla="*/ 115 w 577"/>
              <a:gd name="T2" fmla="*/ 231 w 577"/>
              <a:gd name="T3" fmla="*/ 346 w 577"/>
              <a:gd name="T4" fmla="*/ 462 w 577"/>
              <a:gd name="T5" fmla="*/ 577 w 577"/>
            </a:gdLst>
            <a:ahLst/>
            <a:cxnLst>
              <a:cxn ang="0">
                <a:pos x="T0" y="0"/>
              </a:cxn>
              <a:cxn ang="0">
                <a:pos x="T1" y="0"/>
              </a:cxn>
              <a:cxn ang="0">
                <a:pos x="T2" y="0"/>
              </a:cxn>
              <a:cxn ang="0">
                <a:pos x="T3" y="0"/>
              </a:cxn>
              <a:cxn ang="0">
                <a:pos x="T4" y="0"/>
              </a:cxn>
              <a:cxn ang="0">
                <a:pos x="T5" y="0"/>
              </a:cxn>
            </a:cxnLst>
            <a:rect l="0" t="0" r="r" b="b"/>
            <a:pathLst>
              <a:path w="577">
                <a:moveTo>
                  <a:pt x="0" y="0"/>
                </a:moveTo>
                <a:lnTo>
                  <a:pt x="115" y="0"/>
                </a:lnTo>
                <a:lnTo>
                  <a:pt x="231" y="0"/>
                </a:lnTo>
                <a:lnTo>
                  <a:pt x="346" y="0"/>
                </a:lnTo>
                <a:lnTo>
                  <a:pt x="462" y="0"/>
                </a:lnTo>
                <a:lnTo>
                  <a:pt x="577" y="0"/>
                </a:lnTo>
              </a:path>
            </a:pathLst>
          </a:custGeom>
          <a:noFill/>
          <a:ln w="28575">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a-IR"/>
          </a:p>
        </p:txBody>
      </p:sp>
      <p:sp>
        <p:nvSpPr>
          <p:cNvPr id="341032" name="Rectangle 40"/>
          <p:cNvSpPr>
            <a:spLocks noChangeArrowheads="1"/>
          </p:cNvSpPr>
          <p:nvPr/>
        </p:nvSpPr>
        <p:spPr bwMode="auto">
          <a:xfrm>
            <a:off x="1924050" y="4913313"/>
            <a:ext cx="1190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rtl="1"/>
            <a:r>
              <a:rPr lang="fa-IR" sz="2600" b="1">
                <a:solidFill>
                  <a:srgbClr val="FFFFFF"/>
                </a:solidFill>
                <a:latin typeface="Times New Roman" panose="02020603050405020304" pitchFamily="18" charset="0"/>
                <a:cs typeface="B Nazanin" panose="00000400000000000000" pitchFamily="2" charset="-78"/>
              </a:rPr>
              <a:t>0</a:t>
            </a:r>
            <a:endParaRPr lang="en-US" sz="1800">
              <a:cs typeface="B Nazanin" panose="00000400000000000000" pitchFamily="2" charset="-78"/>
            </a:endParaRPr>
          </a:p>
        </p:txBody>
      </p:sp>
      <p:sp>
        <p:nvSpPr>
          <p:cNvPr id="341033" name="Rectangle 41"/>
          <p:cNvSpPr>
            <a:spLocks noChangeArrowheads="1"/>
          </p:cNvSpPr>
          <p:nvPr/>
        </p:nvSpPr>
        <p:spPr bwMode="auto">
          <a:xfrm>
            <a:off x="1706563" y="4627563"/>
            <a:ext cx="82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600" b="1">
                <a:solidFill>
                  <a:srgbClr val="FFFFFF"/>
                </a:solidFill>
                <a:latin typeface="Times New Roman" panose="02020603050405020304" pitchFamily="18" charset="0"/>
              </a:rPr>
              <a:t> </a:t>
            </a:r>
            <a:endParaRPr lang="en-US" sz="1800"/>
          </a:p>
        </p:txBody>
      </p:sp>
      <p:sp>
        <p:nvSpPr>
          <p:cNvPr id="341034" name="Rectangle 42"/>
          <p:cNvSpPr>
            <a:spLocks noChangeArrowheads="1"/>
          </p:cNvSpPr>
          <p:nvPr/>
        </p:nvSpPr>
        <p:spPr bwMode="auto">
          <a:xfrm>
            <a:off x="1208088" y="4343400"/>
            <a:ext cx="828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rtl="1"/>
            <a:r>
              <a:rPr lang="fa-IR" sz="2600" b="1">
                <a:solidFill>
                  <a:srgbClr val="FFFFFF"/>
                </a:solidFill>
                <a:latin typeface="Times New Roman" panose="02020603050405020304" pitchFamily="18" charset="0"/>
                <a:cs typeface="B Nazanin" panose="00000400000000000000" pitchFamily="2" charset="-78"/>
              </a:rPr>
              <a:t>1000000</a:t>
            </a:r>
            <a:endParaRPr lang="en-US" sz="1800">
              <a:cs typeface="B Nazanin" panose="00000400000000000000" pitchFamily="2" charset="-78"/>
            </a:endParaRPr>
          </a:p>
        </p:txBody>
      </p:sp>
      <p:sp>
        <p:nvSpPr>
          <p:cNvPr id="341035" name="Rectangle 43"/>
          <p:cNvSpPr>
            <a:spLocks noChangeArrowheads="1"/>
          </p:cNvSpPr>
          <p:nvPr/>
        </p:nvSpPr>
        <p:spPr bwMode="auto">
          <a:xfrm>
            <a:off x="1535113" y="4067175"/>
            <a:ext cx="15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fa-IR" sz="1800"/>
          </a:p>
        </p:txBody>
      </p:sp>
      <p:sp>
        <p:nvSpPr>
          <p:cNvPr id="341036" name="Rectangle 44"/>
          <p:cNvSpPr>
            <a:spLocks noChangeArrowheads="1"/>
          </p:cNvSpPr>
          <p:nvPr/>
        </p:nvSpPr>
        <p:spPr bwMode="auto">
          <a:xfrm>
            <a:off x="1535113" y="3781425"/>
            <a:ext cx="15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fa-IR" sz="1800"/>
          </a:p>
        </p:txBody>
      </p:sp>
      <p:sp>
        <p:nvSpPr>
          <p:cNvPr id="341037" name="Rectangle 45"/>
          <p:cNvSpPr>
            <a:spLocks noChangeArrowheads="1"/>
          </p:cNvSpPr>
          <p:nvPr/>
        </p:nvSpPr>
        <p:spPr bwMode="auto">
          <a:xfrm>
            <a:off x="1096963" y="3495675"/>
            <a:ext cx="933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rtl="1"/>
            <a:r>
              <a:rPr lang="fa-IR" sz="2600" b="1">
                <a:solidFill>
                  <a:srgbClr val="FFFFFF"/>
                </a:solidFill>
                <a:latin typeface="Times New Roman" panose="02020603050405020304" pitchFamily="18" charset="0"/>
                <a:cs typeface="B Nazanin" panose="00000400000000000000" pitchFamily="2" charset="-78"/>
              </a:rPr>
              <a:t>2500000</a:t>
            </a:r>
            <a:endParaRPr lang="en-US" sz="1800">
              <a:cs typeface="B Nazanin" panose="00000400000000000000" pitchFamily="2" charset="-78"/>
            </a:endParaRPr>
          </a:p>
        </p:txBody>
      </p:sp>
      <p:sp>
        <p:nvSpPr>
          <p:cNvPr id="341038" name="Rectangle 46"/>
          <p:cNvSpPr>
            <a:spLocks noChangeArrowheads="1"/>
          </p:cNvSpPr>
          <p:nvPr/>
        </p:nvSpPr>
        <p:spPr bwMode="auto">
          <a:xfrm>
            <a:off x="1535113" y="3209925"/>
            <a:ext cx="15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fa-IR" sz="1800"/>
          </a:p>
        </p:txBody>
      </p:sp>
      <p:sp>
        <p:nvSpPr>
          <p:cNvPr id="341039" name="Rectangle 47"/>
          <p:cNvSpPr>
            <a:spLocks noChangeArrowheads="1"/>
          </p:cNvSpPr>
          <p:nvPr/>
        </p:nvSpPr>
        <p:spPr bwMode="auto">
          <a:xfrm>
            <a:off x="1535113" y="2933700"/>
            <a:ext cx="15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fa-IR" sz="1800"/>
          </a:p>
        </p:txBody>
      </p:sp>
      <p:sp>
        <p:nvSpPr>
          <p:cNvPr id="341040" name="Rectangle 48"/>
          <p:cNvSpPr>
            <a:spLocks noChangeArrowheads="1"/>
          </p:cNvSpPr>
          <p:nvPr/>
        </p:nvSpPr>
        <p:spPr bwMode="auto">
          <a:xfrm>
            <a:off x="1535113" y="2647950"/>
            <a:ext cx="15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fa-IR" sz="1800"/>
          </a:p>
        </p:txBody>
      </p:sp>
      <p:sp>
        <p:nvSpPr>
          <p:cNvPr id="341041" name="Rectangle 49"/>
          <p:cNvSpPr>
            <a:spLocks noChangeArrowheads="1"/>
          </p:cNvSpPr>
          <p:nvPr/>
        </p:nvSpPr>
        <p:spPr bwMode="auto">
          <a:xfrm>
            <a:off x="1535113" y="2362200"/>
            <a:ext cx="15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fa-IR" sz="1800"/>
          </a:p>
        </p:txBody>
      </p:sp>
      <p:sp>
        <p:nvSpPr>
          <p:cNvPr id="341042" name="Rectangle 50"/>
          <p:cNvSpPr>
            <a:spLocks noChangeArrowheads="1"/>
          </p:cNvSpPr>
          <p:nvPr/>
        </p:nvSpPr>
        <p:spPr bwMode="auto">
          <a:xfrm>
            <a:off x="2268538" y="5399088"/>
            <a:ext cx="1190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rtl="1"/>
            <a:r>
              <a:rPr lang="fa-IR" sz="2600" b="1">
                <a:solidFill>
                  <a:srgbClr val="FFFFFF"/>
                </a:solidFill>
                <a:latin typeface="Times New Roman" panose="02020603050405020304" pitchFamily="18" charset="0"/>
                <a:cs typeface="B Nazanin" panose="00000400000000000000" pitchFamily="2" charset="-78"/>
              </a:rPr>
              <a:t>0</a:t>
            </a:r>
            <a:endParaRPr lang="en-US" sz="1800">
              <a:cs typeface="B Nazanin" panose="00000400000000000000" pitchFamily="2" charset="-78"/>
            </a:endParaRPr>
          </a:p>
        </p:txBody>
      </p:sp>
      <p:sp>
        <p:nvSpPr>
          <p:cNvPr id="341043" name="Rectangle 51"/>
          <p:cNvSpPr>
            <a:spLocks noChangeArrowheads="1"/>
          </p:cNvSpPr>
          <p:nvPr/>
        </p:nvSpPr>
        <p:spPr bwMode="auto">
          <a:xfrm>
            <a:off x="3251200" y="5399088"/>
            <a:ext cx="4714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rtl="1"/>
            <a:r>
              <a:rPr lang="fa-IR" sz="2600" b="1">
                <a:solidFill>
                  <a:srgbClr val="FFFFFF"/>
                </a:solidFill>
                <a:latin typeface="Times New Roman" panose="02020603050405020304" pitchFamily="18" charset="0"/>
                <a:cs typeface="B Nazanin" panose="00000400000000000000" pitchFamily="2" charset="-78"/>
              </a:rPr>
              <a:t>1000</a:t>
            </a:r>
            <a:endParaRPr lang="en-US" sz="1800">
              <a:cs typeface="B Nazanin" panose="00000400000000000000" pitchFamily="2" charset="-78"/>
            </a:endParaRPr>
          </a:p>
        </p:txBody>
      </p:sp>
      <p:sp>
        <p:nvSpPr>
          <p:cNvPr id="341044" name="Rectangle 52"/>
          <p:cNvSpPr>
            <a:spLocks noChangeArrowheads="1"/>
          </p:cNvSpPr>
          <p:nvPr/>
        </p:nvSpPr>
        <p:spPr bwMode="auto">
          <a:xfrm>
            <a:off x="4311650" y="5399088"/>
            <a:ext cx="517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rtl="1"/>
            <a:r>
              <a:rPr lang="fa-IR" sz="2600" b="1">
                <a:solidFill>
                  <a:srgbClr val="FFFFFF"/>
                </a:solidFill>
                <a:latin typeface="Times New Roman" panose="02020603050405020304" pitchFamily="18" charset="0"/>
                <a:cs typeface="B Nazanin" panose="00000400000000000000" pitchFamily="2" charset="-78"/>
              </a:rPr>
              <a:t>2000</a:t>
            </a:r>
            <a:endParaRPr lang="en-US" sz="1800">
              <a:cs typeface="B Nazanin" panose="00000400000000000000" pitchFamily="2" charset="-78"/>
            </a:endParaRPr>
          </a:p>
        </p:txBody>
      </p:sp>
      <p:sp>
        <p:nvSpPr>
          <p:cNvPr id="341045" name="Rectangle 53"/>
          <p:cNvSpPr>
            <a:spLocks noChangeArrowheads="1"/>
          </p:cNvSpPr>
          <p:nvPr/>
        </p:nvSpPr>
        <p:spPr bwMode="auto">
          <a:xfrm>
            <a:off x="5383213" y="5399088"/>
            <a:ext cx="542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rtl="1"/>
            <a:r>
              <a:rPr lang="fa-IR" sz="2600" b="1">
                <a:solidFill>
                  <a:srgbClr val="FFFFFF"/>
                </a:solidFill>
                <a:latin typeface="Times New Roman" panose="02020603050405020304" pitchFamily="18" charset="0"/>
                <a:cs typeface="B Nazanin" panose="00000400000000000000" pitchFamily="2" charset="-78"/>
              </a:rPr>
              <a:t>3000</a:t>
            </a:r>
            <a:endParaRPr lang="en-US" sz="1800">
              <a:cs typeface="B Nazanin" panose="00000400000000000000" pitchFamily="2" charset="-78"/>
            </a:endParaRPr>
          </a:p>
        </p:txBody>
      </p:sp>
      <p:sp>
        <p:nvSpPr>
          <p:cNvPr id="341046" name="Rectangle 54"/>
          <p:cNvSpPr>
            <a:spLocks noChangeArrowheads="1"/>
          </p:cNvSpPr>
          <p:nvPr/>
        </p:nvSpPr>
        <p:spPr bwMode="auto">
          <a:xfrm>
            <a:off x="6510338" y="5399088"/>
            <a:ext cx="52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rtl="1"/>
            <a:r>
              <a:rPr lang="fa-IR" sz="2600" b="1">
                <a:solidFill>
                  <a:srgbClr val="FFFFFF"/>
                </a:solidFill>
                <a:latin typeface="Times New Roman" panose="02020603050405020304" pitchFamily="18" charset="0"/>
                <a:cs typeface="B Nazanin" panose="00000400000000000000" pitchFamily="2" charset="-78"/>
              </a:rPr>
              <a:t>4000</a:t>
            </a:r>
            <a:endParaRPr lang="en-US" sz="1800">
              <a:cs typeface="B Nazanin" panose="00000400000000000000" pitchFamily="2" charset="-78"/>
            </a:endParaRPr>
          </a:p>
        </p:txBody>
      </p:sp>
      <p:sp>
        <p:nvSpPr>
          <p:cNvPr id="341047" name="Rectangle 55"/>
          <p:cNvSpPr>
            <a:spLocks noChangeArrowheads="1"/>
          </p:cNvSpPr>
          <p:nvPr/>
        </p:nvSpPr>
        <p:spPr bwMode="auto">
          <a:xfrm>
            <a:off x="7596188" y="5399088"/>
            <a:ext cx="5349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rtl="1"/>
            <a:r>
              <a:rPr lang="fa-IR" sz="2600" b="1">
                <a:cs typeface="B Nazanin" panose="00000400000000000000" pitchFamily="2" charset="-78"/>
              </a:rPr>
              <a:t>5000</a:t>
            </a:r>
            <a:endParaRPr lang="en-US" sz="2600" b="1">
              <a:cs typeface="B Nazanin" panose="00000400000000000000" pitchFamily="2" charset="-78"/>
            </a:endParaRPr>
          </a:p>
        </p:txBody>
      </p:sp>
      <p:sp>
        <p:nvSpPr>
          <p:cNvPr id="341048" name="Rectangle 56"/>
          <p:cNvSpPr>
            <a:spLocks noChangeArrowheads="1"/>
          </p:cNvSpPr>
          <p:nvPr/>
        </p:nvSpPr>
        <p:spPr bwMode="auto">
          <a:xfrm>
            <a:off x="4835525" y="5970588"/>
            <a:ext cx="6016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rtl="1"/>
            <a:r>
              <a:rPr lang="fa-IR" sz="2600" b="1">
                <a:solidFill>
                  <a:srgbClr val="FFFFFF"/>
                </a:solidFill>
                <a:latin typeface="Times New Roman" panose="02020603050405020304" pitchFamily="18" charset="0"/>
                <a:cs typeface="B Nazanin" panose="00000400000000000000" pitchFamily="2" charset="-78"/>
              </a:rPr>
              <a:t>تعداد</a:t>
            </a:r>
            <a:endParaRPr lang="en-US" sz="1800">
              <a:cs typeface="B Nazanin" panose="00000400000000000000" pitchFamily="2" charset="-78"/>
            </a:endParaRPr>
          </a:p>
        </p:txBody>
      </p:sp>
      <p:sp>
        <p:nvSpPr>
          <p:cNvPr id="341049" name="Rectangle 57"/>
          <p:cNvSpPr>
            <a:spLocks noChangeArrowheads="1"/>
          </p:cNvSpPr>
          <p:nvPr/>
        </p:nvSpPr>
        <p:spPr bwMode="auto">
          <a:xfrm rot="16200000">
            <a:off x="869950" y="4421188"/>
            <a:ext cx="27463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p>
            <a:endParaRPr lang="fa-IR" sz="1800"/>
          </a:p>
        </p:txBody>
      </p:sp>
      <p:sp>
        <p:nvSpPr>
          <p:cNvPr id="341051" name="Rectangle 59"/>
          <p:cNvSpPr>
            <a:spLocks noChangeArrowheads="1"/>
          </p:cNvSpPr>
          <p:nvPr/>
        </p:nvSpPr>
        <p:spPr bwMode="auto">
          <a:xfrm>
            <a:off x="228600" y="5791200"/>
            <a:ext cx="159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rtl="1"/>
            <a:r>
              <a:rPr lang="fa-IR" sz="2600" b="1">
                <a:solidFill>
                  <a:srgbClr val="FFFFFF"/>
                </a:solidFill>
                <a:latin typeface="Times New Roman" panose="02020603050405020304" pitchFamily="18" charset="0"/>
                <a:cs typeface="B Nazanin" panose="00000400000000000000" pitchFamily="2" charset="-78"/>
              </a:rPr>
              <a:t>منطقه زیان</a:t>
            </a:r>
            <a:endParaRPr lang="en-US" sz="1800">
              <a:cs typeface="B Nazanin" panose="00000400000000000000" pitchFamily="2" charset="-78"/>
            </a:endParaRPr>
          </a:p>
        </p:txBody>
      </p:sp>
      <p:sp>
        <p:nvSpPr>
          <p:cNvPr id="341052" name="Line 60"/>
          <p:cNvSpPr>
            <a:spLocks noChangeShapeType="1"/>
          </p:cNvSpPr>
          <p:nvPr/>
        </p:nvSpPr>
        <p:spPr bwMode="auto">
          <a:xfrm flipV="1">
            <a:off x="1219200" y="4648200"/>
            <a:ext cx="1524000" cy="10668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341053" name="Rectangle 61"/>
          <p:cNvSpPr>
            <a:spLocks noChangeArrowheads="1"/>
          </p:cNvSpPr>
          <p:nvPr/>
        </p:nvSpPr>
        <p:spPr bwMode="auto">
          <a:xfrm>
            <a:off x="7399338" y="2133600"/>
            <a:ext cx="15922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rtl="1"/>
            <a:r>
              <a:rPr lang="fa-IR" sz="2600" b="1">
                <a:solidFill>
                  <a:srgbClr val="FFFFFF"/>
                </a:solidFill>
                <a:latin typeface="Times New Roman" panose="02020603050405020304" pitchFamily="18" charset="0"/>
                <a:cs typeface="B Nazanin" panose="00000400000000000000" pitchFamily="2" charset="-78"/>
              </a:rPr>
              <a:t>منطقه سود</a:t>
            </a:r>
            <a:endParaRPr lang="en-US" sz="1800">
              <a:cs typeface="B Nazanin" panose="00000400000000000000" pitchFamily="2" charset="-78"/>
            </a:endParaRPr>
          </a:p>
        </p:txBody>
      </p:sp>
      <p:sp>
        <p:nvSpPr>
          <p:cNvPr id="341054" name="Line 62"/>
          <p:cNvSpPr>
            <a:spLocks noChangeShapeType="1"/>
          </p:cNvSpPr>
          <p:nvPr/>
        </p:nvSpPr>
        <p:spPr bwMode="auto">
          <a:xfrm flipH="1">
            <a:off x="7696200" y="2438400"/>
            <a:ext cx="914400" cy="5334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341055" name="Rectangle 63"/>
          <p:cNvSpPr>
            <a:spLocks noChangeArrowheads="1"/>
          </p:cNvSpPr>
          <p:nvPr/>
        </p:nvSpPr>
        <p:spPr bwMode="auto">
          <a:xfrm>
            <a:off x="1143000" y="685800"/>
            <a:ext cx="77724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lgn="ctr" rtl="1">
              <a:lnSpc>
                <a:spcPct val="85000"/>
              </a:lnSpc>
              <a:defRPr sz="3600" b="1">
                <a:solidFill>
                  <a:schemeClr val="tx2"/>
                </a:solidFill>
                <a:latin typeface="Times New Roman" panose="02020603050405020304" pitchFamily="18" charset="0"/>
                <a:cs typeface="B Nazanin" panose="00000400000000000000" pitchFamily="2" charset="-78"/>
              </a:defRPr>
            </a:lvl1pPr>
            <a:lvl2pPr algn="ctr" rtl="1">
              <a:lnSpc>
                <a:spcPct val="85000"/>
              </a:lnSpc>
              <a:defRPr sz="3600" b="1">
                <a:solidFill>
                  <a:schemeClr val="tx2"/>
                </a:solidFill>
                <a:latin typeface="Times New Roman" panose="02020603050405020304" pitchFamily="18" charset="0"/>
                <a:cs typeface="B Nazanin" panose="00000400000000000000" pitchFamily="2" charset="-78"/>
              </a:defRPr>
            </a:lvl2pPr>
            <a:lvl3pPr algn="ctr" rtl="1">
              <a:lnSpc>
                <a:spcPct val="85000"/>
              </a:lnSpc>
              <a:defRPr sz="3600" b="1">
                <a:solidFill>
                  <a:schemeClr val="tx2"/>
                </a:solidFill>
                <a:latin typeface="Times New Roman" panose="02020603050405020304" pitchFamily="18" charset="0"/>
                <a:cs typeface="B Nazanin" panose="00000400000000000000" pitchFamily="2" charset="-78"/>
              </a:defRPr>
            </a:lvl3pPr>
            <a:lvl4pPr algn="ctr" rtl="1">
              <a:lnSpc>
                <a:spcPct val="85000"/>
              </a:lnSpc>
              <a:defRPr sz="3600" b="1">
                <a:solidFill>
                  <a:schemeClr val="tx2"/>
                </a:solidFill>
                <a:latin typeface="Times New Roman" panose="02020603050405020304" pitchFamily="18" charset="0"/>
                <a:cs typeface="B Nazanin" panose="00000400000000000000" pitchFamily="2" charset="-78"/>
              </a:defRPr>
            </a:lvl4pPr>
            <a:lvl5pPr algn="ctr" rtl="1">
              <a:lnSpc>
                <a:spcPct val="85000"/>
              </a:lnSpc>
              <a:defRPr sz="3600" b="1">
                <a:solidFill>
                  <a:schemeClr val="tx2"/>
                </a:solidFill>
                <a:latin typeface="Times New Roman" panose="02020603050405020304" pitchFamily="18" charset="0"/>
                <a:cs typeface="B Nazanin" panose="00000400000000000000" pitchFamily="2" charset="-78"/>
              </a:defRPr>
            </a:lvl5pPr>
            <a:lvl6pPr marL="457200" algn="ctr" fontAlgn="base">
              <a:lnSpc>
                <a:spcPct val="85000"/>
              </a:lnSpc>
              <a:spcBef>
                <a:spcPct val="0"/>
              </a:spcBef>
              <a:spcAft>
                <a:spcPct val="0"/>
              </a:spcAft>
              <a:defRPr sz="3600" b="1">
                <a:solidFill>
                  <a:schemeClr val="tx2"/>
                </a:solidFill>
                <a:latin typeface="Times New Roman" panose="02020603050405020304" pitchFamily="18" charset="0"/>
                <a:cs typeface="B Nazanin" panose="00000400000000000000" pitchFamily="2" charset="-78"/>
              </a:defRPr>
            </a:lvl6pPr>
            <a:lvl7pPr marL="914400" algn="ctr" fontAlgn="base">
              <a:lnSpc>
                <a:spcPct val="85000"/>
              </a:lnSpc>
              <a:spcBef>
                <a:spcPct val="0"/>
              </a:spcBef>
              <a:spcAft>
                <a:spcPct val="0"/>
              </a:spcAft>
              <a:defRPr sz="3600" b="1">
                <a:solidFill>
                  <a:schemeClr val="tx2"/>
                </a:solidFill>
                <a:latin typeface="Times New Roman" panose="02020603050405020304" pitchFamily="18" charset="0"/>
                <a:cs typeface="B Nazanin" panose="00000400000000000000" pitchFamily="2" charset="-78"/>
              </a:defRPr>
            </a:lvl7pPr>
            <a:lvl8pPr marL="1371600" algn="ctr" fontAlgn="base">
              <a:lnSpc>
                <a:spcPct val="85000"/>
              </a:lnSpc>
              <a:spcBef>
                <a:spcPct val="0"/>
              </a:spcBef>
              <a:spcAft>
                <a:spcPct val="0"/>
              </a:spcAft>
              <a:defRPr sz="3600" b="1">
                <a:solidFill>
                  <a:schemeClr val="tx2"/>
                </a:solidFill>
                <a:latin typeface="Times New Roman" panose="02020603050405020304" pitchFamily="18" charset="0"/>
                <a:cs typeface="B Nazanin" panose="00000400000000000000" pitchFamily="2" charset="-78"/>
              </a:defRPr>
            </a:lvl8pPr>
            <a:lvl9pPr marL="1828800" algn="ctr" fontAlgn="base">
              <a:lnSpc>
                <a:spcPct val="85000"/>
              </a:lnSpc>
              <a:spcBef>
                <a:spcPct val="0"/>
              </a:spcBef>
              <a:spcAft>
                <a:spcPct val="0"/>
              </a:spcAft>
              <a:defRPr sz="3600" b="1">
                <a:solidFill>
                  <a:schemeClr val="tx2"/>
                </a:solidFill>
                <a:latin typeface="Times New Roman" panose="02020603050405020304" pitchFamily="18" charset="0"/>
                <a:cs typeface="B Nazanin" panose="00000400000000000000" pitchFamily="2" charset="-78"/>
              </a:defRPr>
            </a:lvl9pPr>
          </a:lstStyle>
          <a:p>
            <a:pPr eaLnBrk="1" hangingPunct="1"/>
            <a:r>
              <a:rPr lang="fa-IR"/>
              <a:t>رسم نمودار نقطه سر به سر</a:t>
            </a:r>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41031"/>
                                        </p:tgtEl>
                                        <p:attrNameLst>
                                          <p:attrName>style.visibility</p:attrName>
                                        </p:attrNameLst>
                                      </p:cBhvr>
                                      <p:to>
                                        <p:strVal val="visible"/>
                                      </p:to>
                                    </p:set>
                                    <p:animEffect transition="in" filter="dissolve">
                                      <p:cBhvr>
                                        <p:cTn id="7" dur="500"/>
                                        <p:tgtEl>
                                          <p:spTgt spid="341031"/>
                                        </p:tgtEl>
                                      </p:cBhvr>
                                    </p:animEffect>
                                  </p:childTnLst>
                                </p:cTn>
                              </p:par>
                            </p:childTnLst>
                          </p:cTn>
                        </p:par>
                        <p:par>
                          <p:cTn id="8" fill="hold" nodeType="afterGroup">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41008"/>
                                        </p:tgtEl>
                                        <p:attrNameLst>
                                          <p:attrName>style.visibility</p:attrName>
                                        </p:attrNameLst>
                                      </p:cBhvr>
                                      <p:to>
                                        <p:strVal val="visible"/>
                                      </p:to>
                                    </p:set>
                                    <p:animEffect transition="in" filter="wipe(right)">
                                      <p:cBhvr>
                                        <p:cTn id="11" dur="500"/>
                                        <p:tgtEl>
                                          <p:spTgt spid="341008"/>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41002"/>
                                        </p:tgtEl>
                                        <p:attrNameLst>
                                          <p:attrName>style.visibility</p:attrName>
                                        </p:attrNameLst>
                                      </p:cBhvr>
                                      <p:to>
                                        <p:strVal val="visible"/>
                                      </p:to>
                                    </p:set>
                                    <p:animEffect transition="in" filter="wipe(left)">
                                      <p:cBhvr>
                                        <p:cTn id="15" dur="500"/>
                                        <p:tgtEl>
                                          <p:spTgt spid="341002"/>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41003"/>
                                        </p:tgtEl>
                                        <p:attrNameLst>
                                          <p:attrName>style.visibility</p:attrName>
                                        </p:attrNameLst>
                                      </p:cBhvr>
                                      <p:to>
                                        <p:strVal val="visible"/>
                                      </p:to>
                                    </p:set>
                                    <p:animEffect transition="in" filter="wipe(up)">
                                      <p:cBhvr>
                                        <p:cTn id="19" dur="500"/>
                                        <p:tgtEl>
                                          <p:spTgt spid="341003"/>
                                        </p:tgtEl>
                                      </p:cBhvr>
                                    </p:animEffect>
                                  </p:childTnLst>
                                </p:cTn>
                              </p:par>
                            </p:childTnLst>
                          </p:cTn>
                        </p:par>
                        <p:par>
                          <p:cTn id="20" fill="hold" nodeType="afterGroup">
                            <p:stCondLst>
                              <p:cond delay="2000"/>
                            </p:stCondLst>
                            <p:childTnLst>
                              <p:par>
                                <p:cTn id="21" presetID="3" presetClass="entr" presetSubtype="5" fill="hold" grpId="0" nodeType="afterEffect">
                                  <p:stCondLst>
                                    <p:cond delay="0"/>
                                  </p:stCondLst>
                                  <p:childTnLst>
                                    <p:set>
                                      <p:cBhvr>
                                        <p:cTn id="22" dur="1" fill="hold">
                                          <p:stCondLst>
                                            <p:cond delay="0"/>
                                          </p:stCondLst>
                                        </p:cTn>
                                        <p:tgtEl>
                                          <p:spTgt spid="341029"/>
                                        </p:tgtEl>
                                        <p:attrNameLst>
                                          <p:attrName>style.visibility</p:attrName>
                                        </p:attrNameLst>
                                      </p:cBhvr>
                                      <p:to>
                                        <p:strVal val="visible"/>
                                      </p:to>
                                    </p:set>
                                    <p:animEffect transition="in" filter="blinds(vertical)">
                                      <p:cBhvr>
                                        <p:cTn id="23" dur="500"/>
                                        <p:tgtEl>
                                          <p:spTgt spid="341029"/>
                                        </p:tgtEl>
                                      </p:cBhvr>
                                    </p:animEffect>
                                  </p:childTnLst>
                                </p:cTn>
                              </p:par>
                            </p:childTnLst>
                          </p:cTn>
                        </p:par>
                        <p:par>
                          <p:cTn id="24" fill="hold" nodeType="afterGroup">
                            <p:stCondLst>
                              <p:cond delay="2500"/>
                            </p:stCondLst>
                            <p:childTnLst>
                              <p:par>
                                <p:cTn id="25" presetID="18" presetClass="entr" presetSubtype="12" fill="hold" grpId="0" nodeType="afterEffect">
                                  <p:stCondLst>
                                    <p:cond delay="0"/>
                                  </p:stCondLst>
                                  <p:childTnLst>
                                    <p:set>
                                      <p:cBhvr>
                                        <p:cTn id="26" dur="1" fill="hold">
                                          <p:stCondLst>
                                            <p:cond delay="0"/>
                                          </p:stCondLst>
                                        </p:cTn>
                                        <p:tgtEl>
                                          <p:spTgt spid="341004"/>
                                        </p:tgtEl>
                                        <p:attrNameLst>
                                          <p:attrName>style.visibility</p:attrName>
                                        </p:attrNameLst>
                                      </p:cBhvr>
                                      <p:to>
                                        <p:strVal val="visible"/>
                                      </p:to>
                                    </p:set>
                                    <p:animEffect transition="in" filter="strips(downLeft)">
                                      <p:cBhvr>
                                        <p:cTn id="27" dur="500"/>
                                        <p:tgtEl>
                                          <p:spTgt spid="341004"/>
                                        </p:tgtEl>
                                      </p:cBhvr>
                                    </p:animEffect>
                                  </p:childTnLst>
                                </p:cTn>
                              </p:par>
                            </p:childTnLst>
                          </p:cTn>
                        </p:par>
                        <p:par>
                          <p:cTn id="28" fill="hold" nodeType="afterGroup">
                            <p:stCondLst>
                              <p:cond delay="3000"/>
                            </p:stCondLst>
                            <p:childTnLst>
                              <p:par>
                                <p:cTn id="29" presetID="3" presetClass="entr" presetSubtype="5" fill="hold" grpId="0" nodeType="afterEffect">
                                  <p:stCondLst>
                                    <p:cond delay="0"/>
                                  </p:stCondLst>
                                  <p:childTnLst>
                                    <p:set>
                                      <p:cBhvr>
                                        <p:cTn id="30" dur="1" fill="hold">
                                          <p:stCondLst>
                                            <p:cond delay="0"/>
                                          </p:stCondLst>
                                        </p:cTn>
                                        <p:tgtEl>
                                          <p:spTgt spid="341030"/>
                                        </p:tgtEl>
                                        <p:attrNameLst>
                                          <p:attrName>style.visibility</p:attrName>
                                        </p:attrNameLst>
                                      </p:cBhvr>
                                      <p:to>
                                        <p:strVal val="visible"/>
                                      </p:to>
                                    </p:set>
                                    <p:animEffect transition="in" filter="blinds(vertical)">
                                      <p:cBhvr>
                                        <p:cTn id="31" dur="500"/>
                                        <p:tgtEl>
                                          <p:spTgt spid="341030"/>
                                        </p:tgtEl>
                                      </p:cBhvr>
                                    </p:animEffect>
                                  </p:childTnLst>
                                </p:cTn>
                              </p:par>
                            </p:childTnLst>
                          </p:cTn>
                        </p:par>
                        <p:par>
                          <p:cTn id="32" fill="hold" nodeType="afterGroup">
                            <p:stCondLst>
                              <p:cond delay="3500"/>
                            </p:stCondLst>
                            <p:childTnLst>
                              <p:par>
                                <p:cTn id="33" presetID="18" presetClass="entr" presetSubtype="12" fill="hold" grpId="0" nodeType="afterEffect">
                                  <p:stCondLst>
                                    <p:cond delay="0"/>
                                  </p:stCondLst>
                                  <p:childTnLst>
                                    <p:set>
                                      <p:cBhvr>
                                        <p:cTn id="34" dur="1" fill="hold">
                                          <p:stCondLst>
                                            <p:cond delay="0"/>
                                          </p:stCondLst>
                                        </p:cTn>
                                        <p:tgtEl>
                                          <p:spTgt spid="341005"/>
                                        </p:tgtEl>
                                        <p:attrNameLst>
                                          <p:attrName>style.visibility</p:attrName>
                                        </p:attrNameLst>
                                      </p:cBhvr>
                                      <p:to>
                                        <p:strVal val="visible"/>
                                      </p:to>
                                    </p:set>
                                    <p:animEffect transition="in" filter="strips(downLeft)">
                                      <p:cBhvr>
                                        <p:cTn id="35" dur="500"/>
                                        <p:tgtEl>
                                          <p:spTgt spid="341005"/>
                                        </p:tgtEl>
                                      </p:cBhvr>
                                    </p:animEffect>
                                  </p:childTnLst>
                                </p:cTn>
                              </p:par>
                            </p:childTnLst>
                          </p:cTn>
                        </p:par>
                        <p:par>
                          <p:cTn id="36" fill="hold" nodeType="afterGroup">
                            <p:stCondLst>
                              <p:cond delay="4000"/>
                            </p:stCondLst>
                            <p:childTnLst>
                              <p:par>
                                <p:cTn id="37" presetID="23" presetClass="entr" presetSubtype="16" fill="hold" grpId="0" nodeType="afterEffect">
                                  <p:stCondLst>
                                    <p:cond delay="0"/>
                                  </p:stCondLst>
                                  <p:childTnLst>
                                    <p:set>
                                      <p:cBhvr>
                                        <p:cTn id="38" dur="1" fill="hold">
                                          <p:stCondLst>
                                            <p:cond delay="0"/>
                                          </p:stCondLst>
                                        </p:cTn>
                                        <p:tgtEl>
                                          <p:spTgt spid="341006"/>
                                        </p:tgtEl>
                                        <p:attrNameLst>
                                          <p:attrName>style.visibility</p:attrName>
                                        </p:attrNameLst>
                                      </p:cBhvr>
                                      <p:to>
                                        <p:strVal val="visible"/>
                                      </p:to>
                                    </p:set>
                                    <p:anim calcmode="lin" valueType="num">
                                      <p:cBhvr>
                                        <p:cTn id="39" dur="500" fill="hold"/>
                                        <p:tgtEl>
                                          <p:spTgt spid="341006"/>
                                        </p:tgtEl>
                                        <p:attrNameLst>
                                          <p:attrName>ppt_w</p:attrName>
                                        </p:attrNameLst>
                                      </p:cBhvr>
                                      <p:tavLst>
                                        <p:tav tm="0">
                                          <p:val>
                                            <p:fltVal val="0"/>
                                          </p:val>
                                        </p:tav>
                                        <p:tav tm="100000">
                                          <p:val>
                                            <p:strVal val="#ppt_w"/>
                                          </p:val>
                                        </p:tav>
                                      </p:tavLst>
                                    </p:anim>
                                    <p:anim calcmode="lin" valueType="num">
                                      <p:cBhvr>
                                        <p:cTn id="40" dur="500" fill="hold"/>
                                        <p:tgtEl>
                                          <p:spTgt spid="341006"/>
                                        </p:tgtEl>
                                        <p:attrNameLst>
                                          <p:attrName>ppt_h</p:attrName>
                                        </p:attrNameLst>
                                      </p:cBhvr>
                                      <p:tavLst>
                                        <p:tav tm="0">
                                          <p:val>
                                            <p:fltVal val="0"/>
                                          </p:val>
                                        </p:tav>
                                        <p:tav tm="100000">
                                          <p:val>
                                            <p:strVal val="#ppt_h"/>
                                          </p:val>
                                        </p:tav>
                                      </p:tavLst>
                                    </p:anim>
                                  </p:childTnLst>
                                </p:cTn>
                              </p:par>
                            </p:childTnLst>
                          </p:cTn>
                        </p:par>
                        <p:par>
                          <p:cTn id="41" fill="hold" nodeType="afterGroup">
                            <p:stCondLst>
                              <p:cond delay="4500"/>
                            </p:stCondLst>
                            <p:childTnLst>
                              <p:par>
                                <p:cTn id="42" presetID="22" presetClass="entr" presetSubtype="1" fill="hold" nodeType="afterEffect">
                                  <p:stCondLst>
                                    <p:cond delay="0"/>
                                  </p:stCondLst>
                                  <p:childTnLst>
                                    <p:set>
                                      <p:cBhvr>
                                        <p:cTn id="43" dur="1" fill="hold">
                                          <p:stCondLst>
                                            <p:cond delay="0"/>
                                          </p:stCondLst>
                                        </p:cTn>
                                        <p:tgtEl>
                                          <p:spTgt spid="341007"/>
                                        </p:tgtEl>
                                        <p:attrNameLst>
                                          <p:attrName>style.visibility</p:attrName>
                                        </p:attrNameLst>
                                      </p:cBhvr>
                                      <p:to>
                                        <p:strVal val="visible"/>
                                      </p:to>
                                    </p:set>
                                    <p:animEffect transition="in" filter="wipe(up)">
                                      <p:cBhvr>
                                        <p:cTn id="44" dur="500"/>
                                        <p:tgtEl>
                                          <p:spTgt spid="341007"/>
                                        </p:tgtEl>
                                      </p:cBhvr>
                                    </p:animEffect>
                                  </p:childTnLst>
                                  <p:subTnLst>
                                    <p:audio>
                                      <p:cMediaNode>
                                        <p:cTn display="0" masterRel="sameClick">
                                          <p:stCondLst>
                                            <p:cond evt="begin" delay="0">
                                              <p:tn val="42"/>
                                            </p:cond>
                                          </p:stCondLst>
                                          <p:endCondLst>
                                            <p:cond evt="onStopAudio" delay="0">
                                              <p:tgtEl>
                                                <p:sldTgt/>
                                              </p:tgtEl>
                                            </p:cond>
                                          </p:endCondLst>
                                        </p:cTn>
                                        <p:tgtEl>
                                          <p:sndTgt r:embed="rId2" name="whoosh.wav"/>
                                        </p:tgtEl>
                                      </p:cMediaNode>
                                    </p:audio>
                                  </p:subTnLst>
                                </p:cTn>
                              </p:par>
                            </p:childTnLst>
                          </p:cTn>
                        </p:par>
                        <p:par>
                          <p:cTn id="45" fill="hold" nodeType="afterGroup">
                            <p:stCondLst>
                              <p:cond delay="5000"/>
                            </p:stCondLst>
                            <p:childTnLst>
                              <p:par>
                                <p:cTn id="46" presetID="3" presetClass="entr" presetSubtype="10" fill="hold" grpId="0" nodeType="afterEffect">
                                  <p:stCondLst>
                                    <p:cond delay="0"/>
                                  </p:stCondLst>
                                  <p:childTnLst>
                                    <p:set>
                                      <p:cBhvr>
                                        <p:cTn id="47" dur="1" fill="hold">
                                          <p:stCondLst>
                                            <p:cond delay="0"/>
                                          </p:stCondLst>
                                        </p:cTn>
                                        <p:tgtEl>
                                          <p:spTgt spid="341051"/>
                                        </p:tgtEl>
                                        <p:attrNameLst>
                                          <p:attrName>style.visibility</p:attrName>
                                        </p:attrNameLst>
                                      </p:cBhvr>
                                      <p:to>
                                        <p:strVal val="visible"/>
                                      </p:to>
                                    </p:set>
                                    <p:animEffect transition="in" filter="blinds(horizontal)">
                                      <p:cBhvr>
                                        <p:cTn id="48" dur="500"/>
                                        <p:tgtEl>
                                          <p:spTgt spid="341051"/>
                                        </p:tgtEl>
                                      </p:cBhvr>
                                    </p:animEffect>
                                  </p:childTnLst>
                                </p:cTn>
                              </p:par>
                            </p:childTnLst>
                          </p:cTn>
                        </p:par>
                        <p:par>
                          <p:cTn id="49" fill="hold" nodeType="afterGroup">
                            <p:stCondLst>
                              <p:cond delay="5500"/>
                            </p:stCondLst>
                            <p:childTnLst>
                              <p:par>
                                <p:cTn id="50" presetID="3" presetClass="entr" presetSubtype="5" fill="hold" grpId="0" nodeType="afterEffect">
                                  <p:stCondLst>
                                    <p:cond delay="0"/>
                                  </p:stCondLst>
                                  <p:childTnLst>
                                    <p:set>
                                      <p:cBhvr>
                                        <p:cTn id="51" dur="1" fill="hold">
                                          <p:stCondLst>
                                            <p:cond delay="0"/>
                                          </p:stCondLst>
                                        </p:cTn>
                                        <p:tgtEl>
                                          <p:spTgt spid="341052"/>
                                        </p:tgtEl>
                                        <p:attrNameLst>
                                          <p:attrName>style.visibility</p:attrName>
                                        </p:attrNameLst>
                                      </p:cBhvr>
                                      <p:to>
                                        <p:strVal val="visible"/>
                                      </p:to>
                                    </p:set>
                                    <p:animEffect transition="in" filter="blinds(vertical)">
                                      <p:cBhvr>
                                        <p:cTn id="52" dur="500"/>
                                        <p:tgtEl>
                                          <p:spTgt spid="341052"/>
                                        </p:tgtEl>
                                      </p:cBhvr>
                                    </p:animEffect>
                                  </p:childTnLst>
                                </p:cTn>
                              </p:par>
                            </p:childTnLst>
                          </p:cTn>
                        </p:par>
                        <p:par>
                          <p:cTn id="53" fill="hold" nodeType="afterGroup">
                            <p:stCondLst>
                              <p:cond delay="6000"/>
                            </p:stCondLst>
                            <p:childTnLst>
                              <p:par>
                                <p:cTn id="54" presetID="3" presetClass="entr" presetSubtype="10" fill="hold" grpId="0" nodeType="afterEffect">
                                  <p:stCondLst>
                                    <p:cond delay="0"/>
                                  </p:stCondLst>
                                  <p:childTnLst>
                                    <p:set>
                                      <p:cBhvr>
                                        <p:cTn id="55" dur="1" fill="hold">
                                          <p:stCondLst>
                                            <p:cond delay="0"/>
                                          </p:stCondLst>
                                        </p:cTn>
                                        <p:tgtEl>
                                          <p:spTgt spid="341053"/>
                                        </p:tgtEl>
                                        <p:attrNameLst>
                                          <p:attrName>style.visibility</p:attrName>
                                        </p:attrNameLst>
                                      </p:cBhvr>
                                      <p:to>
                                        <p:strVal val="visible"/>
                                      </p:to>
                                    </p:set>
                                    <p:animEffect transition="in" filter="blinds(horizontal)">
                                      <p:cBhvr>
                                        <p:cTn id="56" dur="500"/>
                                        <p:tgtEl>
                                          <p:spTgt spid="341053"/>
                                        </p:tgtEl>
                                      </p:cBhvr>
                                    </p:animEffect>
                                  </p:childTnLst>
                                </p:cTn>
                              </p:par>
                            </p:childTnLst>
                          </p:cTn>
                        </p:par>
                        <p:par>
                          <p:cTn id="57" fill="hold" nodeType="afterGroup">
                            <p:stCondLst>
                              <p:cond delay="6500"/>
                            </p:stCondLst>
                            <p:childTnLst>
                              <p:par>
                                <p:cTn id="58" presetID="3" presetClass="entr" presetSubtype="10" fill="hold" grpId="0" nodeType="afterEffect">
                                  <p:stCondLst>
                                    <p:cond delay="0"/>
                                  </p:stCondLst>
                                  <p:childTnLst>
                                    <p:set>
                                      <p:cBhvr>
                                        <p:cTn id="59" dur="1" fill="hold">
                                          <p:stCondLst>
                                            <p:cond delay="0"/>
                                          </p:stCondLst>
                                        </p:cTn>
                                        <p:tgtEl>
                                          <p:spTgt spid="341054"/>
                                        </p:tgtEl>
                                        <p:attrNameLst>
                                          <p:attrName>style.visibility</p:attrName>
                                        </p:attrNameLst>
                                      </p:cBhvr>
                                      <p:to>
                                        <p:strVal val="visible"/>
                                      </p:to>
                                    </p:set>
                                    <p:animEffect transition="in" filter="blinds(horizontal)">
                                      <p:cBhvr>
                                        <p:cTn id="60" dur="500"/>
                                        <p:tgtEl>
                                          <p:spTgt spid="341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1002" grpId="0" animBg="1"/>
      <p:bldP spid="341003" grpId="0" animBg="1"/>
      <p:bldP spid="341004" grpId="0" autoUpdateAnimBg="0"/>
      <p:bldP spid="341005" grpId="0" autoUpdateAnimBg="0"/>
      <p:bldP spid="341006" grpId="0" autoUpdateAnimBg="0"/>
      <p:bldP spid="341008" grpId="0" autoUpdateAnimBg="0"/>
      <p:bldP spid="341029" grpId="0" animBg="1"/>
      <p:bldP spid="341030" grpId="0" animBg="1"/>
      <p:bldP spid="341031" grpId="0" animBg="1"/>
      <p:bldP spid="341051" grpId="0"/>
      <p:bldP spid="341052" grpId="0" animBg="1"/>
      <p:bldP spid="341053" grpId="0"/>
      <p:bldP spid="341054" grpId="0" animBg="1"/>
    </p:bldLst>
  </p:timing>
</p:sld>
</file>

<file path=ppt/slides/slide1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fld id="{C3527852-4F4D-4C67-8C69-2F7FCAC19001}" type="slidenum">
              <a:rPr lang="ar-SA"/>
              <a:pPr/>
              <a:t>175</a:t>
            </a:fld>
            <a:endParaRPr lang="en-US"/>
          </a:p>
        </p:txBody>
      </p:sp>
      <p:sp>
        <p:nvSpPr>
          <p:cNvPr id="345090" name="Rectangle 2"/>
          <p:cNvSpPr>
            <a:spLocks noChangeArrowheads="1"/>
          </p:cNvSpPr>
          <p:nvPr/>
        </p:nvSpPr>
        <p:spPr bwMode="auto">
          <a:xfrm>
            <a:off x="1143000" y="638175"/>
            <a:ext cx="77724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lgn="ctr" rtl="1">
              <a:lnSpc>
                <a:spcPct val="85000"/>
              </a:lnSpc>
              <a:defRPr sz="3600" b="1">
                <a:solidFill>
                  <a:schemeClr val="tx2"/>
                </a:solidFill>
                <a:latin typeface="Times New Roman" panose="02020603050405020304" pitchFamily="18" charset="0"/>
                <a:cs typeface="B Nazanin" panose="00000400000000000000" pitchFamily="2" charset="-78"/>
              </a:defRPr>
            </a:lvl1pPr>
            <a:lvl2pPr algn="ctr" rtl="1">
              <a:lnSpc>
                <a:spcPct val="85000"/>
              </a:lnSpc>
              <a:defRPr sz="3600" b="1">
                <a:solidFill>
                  <a:schemeClr val="tx2"/>
                </a:solidFill>
                <a:latin typeface="Times New Roman" panose="02020603050405020304" pitchFamily="18" charset="0"/>
                <a:cs typeface="B Nazanin" panose="00000400000000000000" pitchFamily="2" charset="-78"/>
              </a:defRPr>
            </a:lvl2pPr>
            <a:lvl3pPr algn="ctr" rtl="1">
              <a:lnSpc>
                <a:spcPct val="85000"/>
              </a:lnSpc>
              <a:defRPr sz="3600" b="1">
                <a:solidFill>
                  <a:schemeClr val="tx2"/>
                </a:solidFill>
                <a:latin typeface="Times New Roman" panose="02020603050405020304" pitchFamily="18" charset="0"/>
                <a:cs typeface="B Nazanin" panose="00000400000000000000" pitchFamily="2" charset="-78"/>
              </a:defRPr>
            </a:lvl3pPr>
            <a:lvl4pPr algn="ctr" rtl="1">
              <a:lnSpc>
                <a:spcPct val="85000"/>
              </a:lnSpc>
              <a:defRPr sz="3600" b="1">
                <a:solidFill>
                  <a:schemeClr val="tx2"/>
                </a:solidFill>
                <a:latin typeface="Times New Roman" panose="02020603050405020304" pitchFamily="18" charset="0"/>
                <a:cs typeface="B Nazanin" panose="00000400000000000000" pitchFamily="2" charset="-78"/>
              </a:defRPr>
            </a:lvl4pPr>
            <a:lvl5pPr algn="ctr" rtl="1">
              <a:lnSpc>
                <a:spcPct val="85000"/>
              </a:lnSpc>
              <a:defRPr sz="3600" b="1">
                <a:solidFill>
                  <a:schemeClr val="tx2"/>
                </a:solidFill>
                <a:latin typeface="Times New Roman" panose="02020603050405020304" pitchFamily="18" charset="0"/>
                <a:cs typeface="B Nazanin" panose="00000400000000000000" pitchFamily="2" charset="-78"/>
              </a:defRPr>
            </a:lvl5pPr>
            <a:lvl6pPr marL="457200" algn="ctr" fontAlgn="base">
              <a:lnSpc>
                <a:spcPct val="85000"/>
              </a:lnSpc>
              <a:spcBef>
                <a:spcPct val="0"/>
              </a:spcBef>
              <a:spcAft>
                <a:spcPct val="0"/>
              </a:spcAft>
              <a:defRPr sz="3600" b="1">
                <a:solidFill>
                  <a:schemeClr val="tx2"/>
                </a:solidFill>
                <a:latin typeface="Times New Roman" panose="02020603050405020304" pitchFamily="18" charset="0"/>
                <a:cs typeface="B Nazanin" panose="00000400000000000000" pitchFamily="2" charset="-78"/>
              </a:defRPr>
            </a:lvl6pPr>
            <a:lvl7pPr marL="914400" algn="ctr" fontAlgn="base">
              <a:lnSpc>
                <a:spcPct val="85000"/>
              </a:lnSpc>
              <a:spcBef>
                <a:spcPct val="0"/>
              </a:spcBef>
              <a:spcAft>
                <a:spcPct val="0"/>
              </a:spcAft>
              <a:defRPr sz="3600" b="1">
                <a:solidFill>
                  <a:schemeClr val="tx2"/>
                </a:solidFill>
                <a:latin typeface="Times New Roman" panose="02020603050405020304" pitchFamily="18" charset="0"/>
                <a:cs typeface="B Nazanin" panose="00000400000000000000" pitchFamily="2" charset="-78"/>
              </a:defRPr>
            </a:lvl7pPr>
            <a:lvl8pPr marL="1371600" algn="ctr" fontAlgn="base">
              <a:lnSpc>
                <a:spcPct val="85000"/>
              </a:lnSpc>
              <a:spcBef>
                <a:spcPct val="0"/>
              </a:spcBef>
              <a:spcAft>
                <a:spcPct val="0"/>
              </a:spcAft>
              <a:defRPr sz="3600" b="1">
                <a:solidFill>
                  <a:schemeClr val="tx2"/>
                </a:solidFill>
                <a:latin typeface="Times New Roman" panose="02020603050405020304" pitchFamily="18" charset="0"/>
                <a:cs typeface="B Nazanin" panose="00000400000000000000" pitchFamily="2" charset="-78"/>
              </a:defRPr>
            </a:lvl8pPr>
            <a:lvl9pPr marL="1828800" algn="ctr" fontAlgn="base">
              <a:lnSpc>
                <a:spcPct val="85000"/>
              </a:lnSpc>
              <a:spcBef>
                <a:spcPct val="0"/>
              </a:spcBef>
              <a:spcAft>
                <a:spcPct val="0"/>
              </a:spcAft>
              <a:defRPr sz="3600" b="1">
                <a:solidFill>
                  <a:schemeClr val="tx2"/>
                </a:solidFill>
                <a:latin typeface="Times New Roman" panose="02020603050405020304" pitchFamily="18" charset="0"/>
                <a:cs typeface="B Nazanin" panose="00000400000000000000" pitchFamily="2" charset="-78"/>
              </a:defRPr>
            </a:lvl9pPr>
          </a:lstStyle>
          <a:p>
            <a:pPr eaLnBrk="1" hangingPunct="1"/>
            <a:r>
              <a:rPr lang="fa-IR" b="0"/>
              <a:t>تعیین تعداد فروش مورد انتظار</a:t>
            </a:r>
            <a:endParaRPr lang="en-US" b="0"/>
          </a:p>
        </p:txBody>
      </p:sp>
      <p:sp>
        <p:nvSpPr>
          <p:cNvPr id="345091" name="Rectangle 3"/>
          <p:cNvSpPr>
            <a:spLocks noChangeArrowheads="1"/>
          </p:cNvSpPr>
          <p:nvPr/>
        </p:nvSpPr>
        <p:spPr bwMode="auto">
          <a:xfrm>
            <a:off x="1677988" y="2744788"/>
            <a:ext cx="5483225"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800" b="1">
                <a:solidFill>
                  <a:schemeClr val="folHlink"/>
                </a:solidFill>
                <a:latin typeface="Times New Roman" panose="02020603050405020304" pitchFamily="18" charset="0"/>
              </a:rPr>
              <a:t>P × Q   – ( VC +  FC ) </a:t>
            </a:r>
            <a:r>
              <a:rPr lang="en-US" sz="2800" b="1">
                <a:solidFill>
                  <a:schemeClr val="folHlink"/>
                </a:solidFill>
                <a:latin typeface="Times New Roman" panose="02020603050405020304" pitchFamily="18" charset="0"/>
                <a:cs typeface="Times New Roman" panose="02020603050405020304" pitchFamily="18" charset="0"/>
              </a:rPr>
              <a:t>= I</a:t>
            </a:r>
            <a:r>
              <a:rPr lang="en-US" sz="1800"/>
              <a:t> </a:t>
            </a:r>
          </a:p>
        </p:txBody>
      </p:sp>
      <p:sp>
        <p:nvSpPr>
          <p:cNvPr id="345092" name="Rectangle 4"/>
          <p:cNvSpPr>
            <a:spLocks noChangeArrowheads="1"/>
          </p:cNvSpPr>
          <p:nvPr/>
        </p:nvSpPr>
        <p:spPr bwMode="auto">
          <a:xfrm>
            <a:off x="990600" y="2286000"/>
            <a:ext cx="312420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800" b="1">
                <a:solidFill>
                  <a:schemeClr val="folHlink"/>
                </a:solidFill>
                <a:latin typeface="Times New Roman" panose="02020603050405020304" pitchFamily="18" charset="0"/>
              </a:rPr>
              <a:t>        TR </a:t>
            </a:r>
            <a:r>
              <a:rPr lang="en-US" sz="1800" b="1">
                <a:solidFill>
                  <a:schemeClr val="folHlink"/>
                </a:solidFill>
                <a:cs typeface="Arial" panose="020B0604020202020204" pitchFamily="34" charset="0"/>
              </a:rPr>
              <a:t>— </a:t>
            </a:r>
            <a:r>
              <a:rPr lang="en-US" sz="2800" b="1">
                <a:solidFill>
                  <a:schemeClr val="folHlink"/>
                </a:solidFill>
                <a:latin typeface="Times New Roman" panose="02020603050405020304" pitchFamily="18" charset="0"/>
                <a:cs typeface="Times New Roman" panose="02020603050405020304" pitchFamily="18" charset="0"/>
              </a:rPr>
              <a:t>TC</a:t>
            </a:r>
            <a:r>
              <a:rPr lang="en-US" sz="2800" b="1">
                <a:solidFill>
                  <a:schemeClr val="folHlink"/>
                </a:solidFill>
                <a:latin typeface="Times New Roman" panose="02020603050405020304" pitchFamily="18" charset="0"/>
              </a:rPr>
              <a:t> =  I</a:t>
            </a:r>
          </a:p>
        </p:txBody>
      </p:sp>
      <p:sp>
        <p:nvSpPr>
          <p:cNvPr id="345093" name="Rectangle 5"/>
          <p:cNvSpPr>
            <a:spLocks noChangeArrowheads="1"/>
          </p:cNvSpPr>
          <p:nvPr/>
        </p:nvSpPr>
        <p:spPr bwMode="auto">
          <a:xfrm>
            <a:off x="1676400" y="3141663"/>
            <a:ext cx="5483225"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800" b="1">
                <a:solidFill>
                  <a:schemeClr val="folHlink"/>
                </a:solidFill>
                <a:latin typeface="Times New Roman" panose="02020603050405020304" pitchFamily="18" charset="0"/>
                <a:cs typeface="Times New Roman" panose="02020603050405020304" pitchFamily="18" charset="0"/>
              </a:rPr>
              <a:t>P × Q   –V ×</a:t>
            </a:r>
            <a:r>
              <a:rPr lang="en-US" sz="2800">
                <a:latin typeface="Times New Roman" panose="02020603050405020304" pitchFamily="18" charset="0"/>
                <a:cs typeface="Times New Roman" panose="02020603050405020304" pitchFamily="18" charset="0"/>
              </a:rPr>
              <a:t> </a:t>
            </a:r>
            <a:r>
              <a:rPr lang="en-US" sz="2800" b="1">
                <a:solidFill>
                  <a:schemeClr val="folHlink"/>
                </a:solidFill>
                <a:latin typeface="Times New Roman" panose="02020603050405020304" pitchFamily="18" charset="0"/>
                <a:cs typeface="Times New Roman" panose="02020603050405020304" pitchFamily="18" charset="0"/>
              </a:rPr>
              <a:t>Q –  FC   = I</a:t>
            </a:r>
            <a:r>
              <a:rPr lang="en-US" sz="2800">
                <a:latin typeface="Times New Roman" panose="02020603050405020304" pitchFamily="18" charset="0"/>
                <a:cs typeface="Times New Roman" panose="02020603050405020304" pitchFamily="18" charset="0"/>
              </a:rPr>
              <a:t> </a:t>
            </a:r>
          </a:p>
        </p:txBody>
      </p:sp>
      <p:sp>
        <p:nvSpPr>
          <p:cNvPr id="345094" name="Rectangle 6"/>
          <p:cNvSpPr>
            <a:spLocks noChangeArrowheads="1"/>
          </p:cNvSpPr>
          <p:nvPr/>
        </p:nvSpPr>
        <p:spPr bwMode="auto">
          <a:xfrm>
            <a:off x="1676400" y="3598863"/>
            <a:ext cx="5483225"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800" b="1">
                <a:solidFill>
                  <a:schemeClr val="folHlink"/>
                </a:solidFill>
                <a:latin typeface="Times New Roman" panose="02020603050405020304" pitchFamily="18" charset="0"/>
                <a:cs typeface="Times New Roman" panose="02020603050405020304" pitchFamily="18" charset="0"/>
              </a:rPr>
              <a:t>(P–V) ×</a:t>
            </a:r>
            <a:r>
              <a:rPr lang="en-US" sz="2800">
                <a:latin typeface="Times New Roman" panose="02020603050405020304" pitchFamily="18" charset="0"/>
                <a:cs typeface="Times New Roman" panose="02020603050405020304" pitchFamily="18" charset="0"/>
              </a:rPr>
              <a:t> </a:t>
            </a:r>
            <a:r>
              <a:rPr lang="en-US" sz="2800" b="1">
                <a:solidFill>
                  <a:schemeClr val="folHlink"/>
                </a:solidFill>
                <a:latin typeface="Times New Roman" panose="02020603050405020304" pitchFamily="18" charset="0"/>
                <a:cs typeface="Times New Roman" panose="02020603050405020304" pitchFamily="18" charset="0"/>
              </a:rPr>
              <a:t>Q = FC</a:t>
            </a:r>
            <a:r>
              <a:rPr lang="en-US" sz="2800">
                <a:latin typeface="Times New Roman" panose="02020603050405020304" pitchFamily="18" charset="0"/>
                <a:cs typeface="Times New Roman" panose="02020603050405020304" pitchFamily="18" charset="0"/>
              </a:rPr>
              <a:t> </a:t>
            </a:r>
          </a:p>
        </p:txBody>
      </p:sp>
      <p:grpSp>
        <p:nvGrpSpPr>
          <p:cNvPr id="345106" name="Group 18"/>
          <p:cNvGrpSpPr>
            <a:grpSpLocks/>
          </p:cNvGrpSpPr>
          <p:nvPr/>
        </p:nvGrpSpPr>
        <p:grpSpPr bwMode="auto">
          <a:xfrm>
            <a:off x="1676400" y="4038600"/>
            <a:ext cx="2743200" cy="973138"/>
            <a:chOff x="1056" y="2544"/>
            <a:chExt cx="1728" cy="613"/>
          </a:xfrm>
        </p:grpSpPr>
        <p:sp>
          <p:nvSpPr>
            <p:cNvPr id="345096" name="Rectangle 8"/>
            <p:cNvSpPr>
              <a:spLocks noChangeArrowheads="1"/>
            </p:cNvSpPr>
            <p:nvPr/>
          </p:nvSpPr>
          <p:spPr bwMode="auto">
            <a:xfrm>
              <a:off x="1056" y="2651"/>
              <a:ext cx="480"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800" b="1">
                  <a:solidFill>
                    <a:srgbClr val="FF0000"/>
                  </a:solidFill>
                  <a:latin typeface="Times New Roman" panose="02020603050405020304" pitchFamily="18" charset="0"/>
                  <a:cs typeface="Times New Roman" panose="02020603050405020304" pitchFamily="18" charset="0"/>
                </a:rPr>
                <a:t>Q =</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345097" name="Rectangle 9"/>
            <p:cNvSpPr>
              <a:spLocks noChangeArrowheads="1"/>
            </p:cNvSpPr>
            <p:nvPr/>
          </p:nvSpPr>
          <p:spPr bwMode="auto">
            <a:xfrm>
              <a:off x="1728" y="2832"/>
              <a:ext cx="768"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800" b="1">
                  <a:solidFill>
                    <a:srgbClr val="FF0000"/>
                  </a:solidFill>
                  <a:latin typeface="Times New Roman" panose="02020603050405020304" pitchFamily="18" charset="0"/>
                  <a:cs typeface="Times New Roman" panose="02020603050405020304" pitchFamily="18" charset="0"/>
                </a:rPr>
                <a:t>(P–V)</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345098" name="Line 10"/>
            <p:cNvSpPr>
              <a:spLocks noChangeShapeType="1"/>
            </p:cNvSpPr>
            <p:nvPr/>
          </p:nvSpPr>
          <p:spPr bwMode="auto">
            <a:xfrm>
              <a:off x="1536" y="2832"/>
              <a:ext cx="1248"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345099" name="Rectangle 11"/>
            <p:cNvSpPr>
              <a:spLocks noChangeArrowheads="1"/>
            </p:cNvSpPr>
            <p:nvPr/>
          </p:nvSpPr>
          <p:spPr bwMode="auto">
            <a:xfrm>
              <a:off x="1776" y="2544"/>
              <a:ext cx="960"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800" b="1">
                  <a:solidFill>
                    <a:srgbClr val="FF0000"/>
                  </a:solidFill>
                  <a:latin typeface="Times New Roman" panose="02020603050405020304" pitchFamily="18" charset="0"/>
                  <a:cs typeface="Times New Roman" panose="02020603050405020304" pitchFamily="18" charset="0"/>
                </a:rPr>
                <a:t>FC + </a:t>
              </a:r>
              <a:r>
                <a:rPr lang="en-US" sz="2800" b="1">
                  <a:solidFill>
                    <a:srgbClr val="FF9966"/>
                  </a:solidFill>
                  <a:latin typeface="Times New Roman" panose="02020603050405020304" pitchFamily="18" charset="0"/>
                  <a:cs typeface="Times New Roman" panose="02020603050405020304" pitchFamily="18" charset="0"/>
                </a:rPr>
                <a:t>I</a:t>
              </a:r>
              <a:r>
                <a:rPr lang="en-US" sz="2800">
                  <a:solidFill>
                    <a:srgbClr val="FF0000"/>
                  </a:solidFill>
                  <a:latin typeface="Times New Roman" panose="02020603050405020304" pitchFamily="18" charset="0"/>
                  <a:cs typeface="Times New Roman" panose="02020603050405020304" pitchFamily="18" charset="0"/>
                </a:rPr>
                <a:t> </a:t>
              </a:r>
            </a:p>
          </p:txBody>
        </p:sp>
      </p:grpSp>
      <p:sp>
        <p:nvSpPr>
          <p:cNvPr id="345100" name="Text Box 12"/>
          <p:cNvSpPr txBox="1">
            <a:spLocks noChangeArrowheads="1"/>
          </p:cNvSpPr>
          <p:nvPr/>
        </p:nvSpPr>
        <p:spPr bwMode="auto">
          <a:xfrm>
            <a:off x="5105400" y="3962400"/>
            <a:ext cx="2133600" cy="457200"/>
          </a:xfrm>
          <a:prstGeom prst="rect">
            <a:avLst/>
          </a:prstGeom>
          <a:solidFill>
            <a:srgbClr val="99CCFF"/>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sz="2400">
                <a:solidFill>
                  <a:schemeClr val="bg1"/>
                </a:solidFill>
                <a:cs typeface="Arial" panose="020B0604020202020204" pitchFamily="34" charset="0"/>
              </a:rPr>
              <a:t>سود مورد انتظار</a:t>
            </a:r>
            <a:endParaRPr lang="en-US" sz="2400">
              <a:solidFill>
                <a:schemeClr val="bg1"/>
              </a:solidFill>
              <a:cs typeface="Arial" panose="020B0604020202020204" pitchFamily="34" charset="0"/>
            </a:endParaRPr>
          </a:p>
        </p:txBody>
      </p:sp>
      <p:sp>
        <p:nvSpPr>
          <p:cNvPr id="345101" name="Line 13"/>
          <p:cNvSpPr>
            <a:spLocks noChangeShapeType="1"/>
          </p:cNvSpPr>
          <p:nvPr/>
        </p:nvSpPr>
        <p:spPr bwMode="auto">
          <a:xfrm flipH="1">
            <a:off x="3962400" y="4191000"/>
            <a:ext cx="1143000" cy="1524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345102" name="Text Box 14"/>
          <p:cNvSpPr txBox="1">
            <a:spLocks noChangeArrowheads="1"/>
          </p:cNvSpPr>
          <p:nvPr/>
        </p:nvSpPr>
        <p:spPr bwMode="auto">
          <a:xfrm>
            <a:off x="4267200" y="5486400"/>
            <a:ext cx="2667000" cy="457200"/>
          </a:xfrm>
          <a:prstGeom prst="rect">
            <a:avLst/>
          </a:prstGeom>
          <a:solidFill>
            <a:srgbClr val="99CCFF"/>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sz="2400">
                <a:solidFill>
                  <a:schemeClr val="bg1"/>
                </a:solidFill>
                <a:cs typeface="Arial" panose="020B0604020202020204" pitchFamily="34" charset="0"/>
              </a:rPr>
              <a:t>حاشیه فروش یک واحد</a:t>
            </a:r>
            <a:endParaRPr lang="en-US" sz="2400">
              <a:solidFill>
                <a:schemeClr val="bg1"/>
              </a:solidFill>
              <a:cs typeface="Arial" panose="020B0604020202020204" pitchFamily="34" charset="0"/>
            </a:endParaRPr>
          </a:p>
        </p:txBody>
      </p:sp>
      <p:sp>
        <p:nvSpPr>
          <p:cNvPr id="345103" name="Line 15"/>
          <p:cNvSpPr>
            <a:spLocks noChangeShapeType="1"/>
          </p:cNvSpPr>
          <p:nvPr/>
        </p:nvSpPr>
        <p:spPr bwMode="auto">
          <a:xfrm>
            <a:off x="3733800" y="4800600"/>
            <a:ext cx="1600200" cy="685800"/>
          </a:xfrm>
          <a:prstGeom prst="line">
            <a:avLst/>
          </a:prstGeom>
          <a:noFill/>
          <a:ln w="571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45092"/>
                                        </p:tgtEl>
                                        <p:attrNameLst>
                                          <p:attrName>style.visibility</p:attrName>
                                        </p:attrNameLst>
                                      </p:cBhvr>
                                      <p:to>
                                        <p:strVal val="visible"/>
                                      </p:to>
                                    </p:set>
                                    <p:animEffect transition="in" filter="blinds(horizontal)">
                                      <p:cBhvr>
                                        <p:cTn id="7" dur="500"/>
                                        <p:tgtEl>
                                          <p:spTgt spid="345092"/>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45091"/>
                                        </p:tgtEl>
                                        <p:attrNameLst>
                                          <p:attrName>style.visibility</p:attrName>
                                        </p:attrNameLst>
                                      </p:cBhvr>
                                      <p:to>
                                        <p:strVal val="visible"/>
                                      </p:to>
                                    </p:set>
                                    <p:animEffect transition="in" filter="dissolve">
                                      <p:cBhvr>
                                        <p:cTn id="11" dur="500"/>
                                        <p:tgtEl>
                                          <p:spTgt spid="345091"/>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45093"/>
                                        </p:tgtEl>
                                        <p:attrNameLst>
                                          <p:attrName>style.visibility</p:attrName>
                                        </p:attrNameLst>
                                      </p:cBhvr>
                                      <p:to>
                                        <p:strVal val="visible"/>
                                      </p:to>
                                    </p:set>
                                    <p:animEffect transition="in" filter="dissolve">
                                      <p:cBhvr>
                                        <p:cTn id="15" dur="500"/>
                                        <p:tgtEl>
                                          <p:spTgt spid="345093"/>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345094"/>
                                        </p:tgtEl>
                                        <p:attrNameLst>
                                          <p:attrName>style.visibility</p:attrName>
                                        </p:attrNameLst>
                                      </p:cBhvr>
                                      <p:to>
                                        <p:strVal val="visible"/>
                                      </p:to>
                                    </p:set>
                                    <p:animEffect transition="in" filter="dissolve">
                                      <p:cBhvr>
                                        <p:cTn id="19" dur="500"/>
                                        <p:tgtEl>
                                          <p:spTgt spid="345094"/>
                                        </p:tgtEl>
                                      </p:cBhvr>
                                    </p:animEffect>
                                  </p:childTnLst>
                                </p:cTn>
                              </p:par>
                            </p:childTnLst>
                          </p:cTn>
                        </p:par>
                        <p:par>
                          <p:cTn id="20" fill="hold" nodeType="afterGroup">
                            <p:stCondLst>
                              <p:cond delay="2000"/>
                            </p:stCondLst>
                            <p:childTnLst>
                              <p:par>
                                <p:cTn id="21" presetID="3" presetClass="entr" presetSubtype="10" fill="hold" nodeType="afterEffect">
                                  <p:stCondLst>
                                    <p:cond delay="0"/>
                                  </p:stCondLst>
                                  <p:childTnLst>
                                    <p:set>
                                      <p:cBhvr>
                                        <p:cTn id="22" dur="1" fill="hold">
                                          <p:stCondLst>
                                            <p:cond delay="0"/>
                                          </p:stCondLst>
                                        </p:cTn>
                                        <p:tgtEl>
                                          <p:spTgt spid="345106"/>
                                        </p:tgtEl>
                                        <p:attrNameLst>
                                          <p:attrName>style.visibility</p:attrName>
                                        </p:attrNameLst>
                                      </p:cBhvr>
                                      <p:to>
                                        <p:strVal val="visible"/>
                                      </p:to>
                                    </p:set>
                                    <p:animEffect transition="in" filter="blinds(horizontal)">
                                      <p:cBhvr>
                                        <p:cTn id="23" dur="500"/>
                                        <p:tgtEl>
                                          <p:spTgt spid="34510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xit" presetSubtype="16" fill="hold" grpId="1" nodeType="clickEffect">
                                  <p:stCondLst>
                                    <p:cond delay="0"/>
                                  </p:stCondLst>
                                  <p:childTnLst>
                                    <p:animEffect transition="out" filter="diamond(in)">
                                      <p:cBhvr>
                                        <p:cTn id="27" dur="2000"/>
                                        <p:tgtEl>
                                          <p:spTgt spid="345092"/>
                                        </p:tgtEl>
                                      </p:cBhvr>
                                    </p:animEffect>
                                    <p:set>
                                      <p:cBhvr>
                                        <p:cTn id="28" dur="1" fill="hold">
                                          <p:stCondLst>
                                            <p:cond delay="1999"/>
                                          </p:stCondLst>
                                        </p:cTn>
                                        <p:tgtEl>
                                          <p:spTgt spid="345092"/>
                                        </p:tgtEl>
                                        <p:attrNameLst>
                                          <p:attrName>style.visibility</p:attrName>
                                        </p:attrNameLst>
                                      </p:cBhvr>
                                      <p:to>
                                        <p:strVal val="hidden"/>
                                      </p:to>
                                    </p:set>
                                  </p:childTnLst>
                                </p:cTn>
                              </p:par>
                            </p:childTnLst>
                          </p:cTn>
                        </p:par>
                        <p:par>
                          <p:cTn id="29" fill="hold" nodeType="afterGroup">
                            <p:stCondLst>
                              <p:cond delay="2000"/>
                            </p:stCondLst>
                            <p:childTnLst>
                              <p:par>
                                <p:cTn id="30" presetID="8" presetClass="exit" presetSubtype="16" fill="hold" grpId="1" nodeType="afterEffect">
                                  <p:stCondLst>
                                    <p:cond delay="0"/>
                                  </p:stCondLst>
                                  <p:childTnLst>
                                    <p:animEffect transition="out" filter="diamond(in)">
                                      <p:cBhvr>
                                        <p:cTn id="31" dur="2000"/>
                                        <p:tgtEl>
                                          <p:spTgt spid="345091"/>
                                        </p:tgtEl>
                                      </p:cBhvr>
                                    </p:animEffect>
                                    <p:set>
                                      <p:cBhvr>
                                        <p:cTn id="32" dur="1" fill="hold">
                                          <p:stCondLst>
                                            <p:cond delay="1999"/>
                                          </p:stCondLst>
                                        </p:cTn>
                                        <p:tgtEl>
                                          <p:spTgt spid="345091"/>
                                        </p:tgtEl>
                                        <p:attrNameLst>
                                          <p:attrName>style.visibility</p:attrName>
                                        </p:attrNameLst>
                                      </p:cBhvr>
                                      <p:to>
                                        <p:strVal val="hidden"/>
                                      </p:to>
                                    </p:set>
                                  </p:childTnLst>
                                </p:cTn>
                              </p:par>
                            </p:childTnLst>
                          </p:cTn>
                        </p:par>
                        <p:par>
                          <p:cTn id="33" fill="hold" nodeType="afterGroup">
                            <p:stCondLst>
                              <p:cond delay="4000"/>
                            </p:stCondLst>
                            <p:childTnLst>
                              <p:par>
                                <p:cTn id="34" presetID="8" presetClass="exit" presetSubtype="16" fill="hold" grpId="1" nodeType="afterEffect">
                                  <p:stCondLst>
                                    <p:cond delay="0"/>
                                  </p:stCondLst>
                                  <p:childTnLst>
                                    <p:animEffect transition="out" filter="diamond(in)">
                                      <p:cBhvr>
                                        <p:cTn id="35" dur="2000"/>
                                        <p:tgtEl>
                                          <p:spTgt spid="345093"/>
                                        </p:tgtEl>
                                      </p:cBhvr>
                                    </p:animEffect>
                                    <p:set>
                                      <p:cBhvr>
                                        <p:cTn id="36" dur="1" fill="hold">
                                          <p:stCondLst>
                                            <p:cond delay="1999"/>
                                          </p:stCondLst>
                                        </p:cTn>
                                        <p:tgtEl>
                                          <p:spTgt spid="345093"/>
                                        </p:tgtEl>
                                        <p:attrNameLst>
                                          <p:attrName>style.visibility</p:attrName>
                                        </p:attrNameLst>
                                      </p:cBhvr>
                                      <p:to>
                                        <p:strVal val="hidden"/>
                                      </p:to>
                                    </p:set>
                                  </p:childTnLst>
                                </p:cTn>
                              </p:par>
                            </p:childTnLst>
                          </p:cTn>
                        </p:par>
                        <p:par>
                          <p:cTn id="37" fill="hold" nodeType="afterGroup">
                            <p:stCondLst>
                              <p:cond delay="6000"/>
                            </p:stCondLst>
                            <p:childTnLst>
                              <p:par>
                                <p:cTn id="38" presetID="8" presetClass="exit" presetSubtype="16" fill="hold" grpId="1" nodeType="afterEffect">
                                  <p:stCondLst>
                                    <p:cond delay="0"/>
                                  </p:stCondLst>
                                  <p:childTnLst>
                                    <p:animEffect transition="out" filter="diamond(in)">
                                      <p:cBhvr>
                                        <p:cTn id="39" dur="2000"/>
                                        <p:tgtEl>
                                          <p:spTgt spid="345094"/>
                                        </p:tgtEl>
                                      </p:cBhvr>
                                    </p:animEffect>
                                    <p:set>
                                      <p:cBhvr>
                                        <p:cTn id="40" dur="1" fill="hold">
                                          <p:stCondLst>
                                            <p:cond delay="1999"/>
                                          </p:stCondLst>
                                        </p:cTn>
                                        <p:tgtEl>
                                          <p:spTgt spid="345094"/>
                                        </p:tgtEl>
                                        <p:attrNameLst>
                                          <p:attrName>style.visibility</p:attrName>
                                        </p:attrNameLst>
                                      </p:cBhvr>
                                      <p:to>
                                        <p:strVal val="hidden"/>
                                      </p:to>
                                    </p:set>
                                  </p:childTnLst>
                                </p:cTn>
                              </p:par>
                            </p:childTnLst>
                          </p:cTn>
                        </p:par>
                        <p:par>
                          <p:cTn id="41" fill="hold" nodeType="afterGroup">
                            <p:stCondLst>
                              <p:cond delay="8000"/>
                            </p:stCondLst>
                            <p:childTnLst>
                              <p:par>
                                <p:cTn id="42" presetID="3" presetClass="entr" presetSubtype="10" fill="hold" grpId="0" nodeType="afterEffect">
                                  <p:stCondLst>
                                    <p:cond delay="0"/>
                                  </p:stCondLst>
                                  <p:childTnLst>
                                    <p:set>
                                      <p:cBhvr>
                                        <p:cTn id="43" dur="1" fill="hold">
                                          <p:stCondLst>
                                            <p:cond delay="0"/>
                                          </p:stCondLst>
                                        </p:cTn>
                                        <p:tgtEl>
                                          <p:spTgt spid="345100"/>
                                        </p:tgtEl>
                                        <p:attrNameLst>
                                          <p:attrName>style.visibility</p:attrName>
                                        </p:attrNameLst>
                                      </p:cBhvr>
                                      <p:to>
                                        <p:strVal val="visible"/>
                                      </p:to>
                                    </p:set>
                                    <p:animEffect transition="in" filter="blinds(horizontal)">
                                      <p:cBhvr>
                                        <p:cTn id="44" dur="500"/>
                                        <p:tgtEl>
                                          <p:spTgt spid="345100"/>
                                        </p:tgtEl>
                                      </p:cBhvr>
                                    </p:animEffect>
                                  </p:childTnLst>
                                </p:cTn>
                              </p:par>
                            </p:childTnLst>
                          </p:cTn>
                        </p:par>
                        <p:par>
                          <p:cTn id="45" fill="hold" nodeType="afterGroup">
                            <p:stCondLst>
                              <p:cond delay="8500"/>
                            </p:stCondLst>
                            <p:childTnLst>
                              <p:par>
                                <p:cTn id="46" presetID="3" presetClass="entr" presetSubtype="10" fill="hold" grpId="0" nodeType="afterEffect">
                                  <p:stCondLst>
                                    <p:cond delay="0"/>
                                  </p:stCondLst>
                                  <p:childTnLst>
                                    <p:set>
                                      <p:cBhvr>
                                        <p:cTn id="47" dur="1" fill="hold">
                                          <p:stCondLst>
                                            <p:cond delay="0"/>
                                          </p:stCondLst>
                                        </p:cTn>
                                        <p:tgtEl>
                                          <p:spTgt spid="345101"/>
                                        </p:tgtEl>
                                        <p:attrNameLst>
                                          <p:attrName>style.visibility</p:attrName>
                                        </p:attrNameLst>
                                      </p:cBhvr>
                                      <p:to>
                                        <p:strVal val="visible"/>
                                      </p:to>
                                    </p:set>
                                    <p:animEffect transition="in" filter="blinds(horizontal)">
                                      <p:cBhvr>
                                        <p:cTn id="48" dur="500"/>
                                        <p:tgtEl>
                                          <p:spTgt spid="345101"/>
                                        </p:tgtEl>
                                      </p:cBhvr>
                                    </p:animEffect>
                                  </p:childTnLst>
                                </p:cTn>
                              </p:par>
                            </p:childTnLst>
                          </p:cTn>
                        </p:par>
                        <p:par>
                          <p:cTn id="49" fill="hold" nodeType="afterGroup">
                            <p:stCondLst>
                              <p:cond delay="9000"/>
                            </p:stCondLst>
                            <p:childTnLst>
                              <p:par>
                                <p:cTn id="50" presetID="9" presetClass="entr" presetSubtype="0" fill="hold" grpId="0" nodeType="afterEffect">
                                  <p:stCondLst>
                                    <p:cond delay="0"/>
                                  </p:stCondLst>
                                  <p:childTnLst>
                                    <p:set>
                                      <p:cBhvr>
                                        <p:cTn id="51" dur="1" fill="hold">
                                          <p:stCondLst>
                                            <p:cond delay="0"/>
                                          </p:stCondLst>
                                        </p:cTn>
                                        <p:tgtEl>
                                          <p:spTgt spid="345103"/>
                                        </p:tgtEl>
                                        <p:attrNameLst>
                                          <p:attrName>style.visibility</p:attrName>
                                        </p:attrNameLst>
                                      </p:cBhvr>
                                      <p:to>
                                        <p:strVal val="visible"/>
                                      </p:to>
                                    </p:set>
                                    <p:animEffect transition="in" filter="dissolve">
                                      <p:cBhvr>
                                        <p:cTn id="52" dur="500"/>
                                        <p:tgtEl>
                                          <p:spTgt spid="345103"/>
                                        </p:tgtEl>
                                      </p:cBhvr>
                                    </p:animEffect>
                                  </p:childTnLst>
                                </p:cTn>
                              </p:par>
                            </p:childTnLst>
                          </p:cTn>
                        </p:par>
                        <p:par>
                          <p:cTn id="53" fill="hold" nodeType="afterGroup">
                            <p:stCondLst>
                              <p:cond delay="9500"/>
                            </p:stCondLst>
                            <p:childTnLst>
                              <p:par>
                                <p:cTn id="54" presetID="9" presetClass="entr" presetSubtype="0" fill="hold" grpId="0" nodeType="afterEffect">
                                  <p:stCondLst>
                                    <p:cond delay="0"/>
                                  </p:stCondLst>
                                  <p:childTnLst>
                                    <p:set>
                                      <p:cBhvr>
                                        <p:cTn id="55" dur="1" fill="hold">
                                          <p:stCondLst>
                                            <p:cond delay="0"/>
                                          </p:stCondLst>
                                        </p:cTn>
                                        <p:tgtEl>
                                          <p:spTgt spid="345102"/>
                                        </p:tgtEl>
                                        <p:attrNameLst>
                                          <p:attrName>style.visibility</p:attrName>
                                        </p:attrNameLst>
                                      </p:cBhvr>
                                      <p:to>
                                        <p:strVal val="visible"/>
                                      </p:to>
                                    </p:set>
                                    <p:animEffect transition="in" filter="dissolve">
                                      <p:cBhvr>
                                        <p:cTn id="56" dur="500"/>
                                        <p:tgtEl>
                                          <p:spTgt spid="345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1" grpId="0"/>
      <p:bldP spid="345091" grpId="1"/>
      <p:bldP spid="345092" grpId="0"/>
      <p:bldP spid="345092" grpId="1"/>
      <p:bldP spid="345093" grpId="0"/>
      <p:bldP spid="345093" grpId="1"/>
      <p:bldP spid="345094" grpId="0"/>
      <p:bldP spid="345094" grpId="1"/>
      <p:bldP spid="345100" grpId="0" animBg="1"/>
      <p:bldP spid="345101" grpId="0" animBg="1"/>
      <p:bldP spid="345102" grpId="0" animBg="1"/>
      <p:bldP spid="345103" grpId="0" animBg="1"/>
    </p:bldLst>
  </p:timing>
</p:sld>
</file>

<file path=ppt/slides/slide1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fld id="{D4F7F3D9-21C8-4869-887B-DDF13EA4E84E}" type="slidenum">
              <a:rPr lang="ar-SA"/>
              <a:pPr/>
              <a:t>176</a:t>
            </a:fld>
            <a:endParaRPr lang="en-US"/>
          </a:p>
        </p:txBody>
      </p:sp>
      <p:grpSp>
        <p:nvGrpSpPr>
          <p:cNvPr id="346116" name="Group 4"/>
          <p:cNvGrpSpPr>
            <a:grpSpLocks/>
          </p:cNvGrpSpPr>
          <p:nvPr/>
        </p:nvGrpSpPr>
        <p:grpSpPr bwMode="auto">
          <a:xfrm>
            <a:off x="1295400" y="2989263"/>
            <a:ext cx="3200400" cy="1430337"/>
            <a:chOff x="528" y="3408"/>
            <a:chExt cx="2016" cy="901"/>
          </a:xfrm>
        </p:grpSpPr>
        <p:sp>
          <p:nvSpPr>
            <p:cNvPr id="346117" name="Rectangle 5"/>
            <p:cNvSpPr>
              <a:spLocks noChangeArrowheads="1"/>
            </p:cNvSpPr>
            <p:nvPr/>
          </p:nvSpPr>
          <p:spPr bwMode="auto">
            <a:xfrm>
              <a:off x="528" y="3515"/>
              <a:ext cx="816"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800" b="1">
                  <a:latin typeface="Times New Roman" panose="02020603050405020304" pitchFamily="18" charset="0"/>
                  <a:cs typeface="Times New Roman" panose="02020603050405020304" pitchFamily="18" charset="0"/>
                </a:rPr>
                <a:t>P × Q=</a:t>
              </a:r>
              <a:endParaRPr lang="en-US" sz="2800">
                <a:latin typeface="Times New Roman" panose="02020603050405020304" pitchFamily="18" charset="0"/>
                <a:cs typeface="Times New Roman" panose="02020603050405020304" pitchFamily="18" charset="0"/>
              </a:endParaRPr>
            </a:p>
          </p:txBody>
        </p:sp>
        <p:sp>
          <p:nvSpPr>
            <p:cNvPr id="346118" name="Rectangle 6"/>
            <p:cNvSpPr>
              <a:spLocks noChangeArrowheads="1"/>
            </p:cNvSpPr>
            <p:nvPr/>
          </p:nvSpPr>
          <p:spPr bwMode="auto">
            <a:xfrm>
              <a:off x="1536" y="3696"/>
              <a:ext cx="768"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800" b="1">
                  <a:latin typeface="Times New Roman" panose="02020603050405020304" pitchFamily="18" charset="0"/>
                  <a:cs typeface="Times New Roman" panose="02020603050405020304" pitchFamily="18" charset="0"/>
                </a:rPr>
                <a:t>(P–V)</a:t>
              </a:r>
              <a:endParaRPr lang="en-US" sz="2800">
                <a:latin typeface="Times New Roman" panose="02020603050405020304" pitchFamily="18" charset="0"/>
                <a:cs typeface="Times New Roman" panose="02020603050405020304" pitchFamily="18" charset="0"/>
              </a:endParaRPr>
            </a:p>
          </p:txBody>
        </p:sp>
        <p:sp>
          <p:nvSpPr>
            <p:cNvPr id="346119" name="Line 7"/>
            <p:cNvSpPr>
              <a:spLocks noChangeShapeType="1"/>
            </p:cNvSpPr>
            <p:nvPr/>
          </p:nvSpPr>
          <p:spPr bwMode="auto">
            <a:xfrm>
              <a:off x="1296" y="3696"/>
              <a:ext cx="124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346120" name="Rectangle 8"/>
            <p:cNvSpPr>
              <a:spLocks noChangeArrowheads="1"/>
            </p:cNvSpPr>
            <p:nvPr/>
          </p:nvSpPr>
          <p:spPr bwMode="auto">
            <a:xfrm>
              <a:off x="1632" y="3408"/>
              <a:ext cx="816"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800" b="1">
                  <a:latin typeface="Times New Roman" panose="02020603050405020304" pitchFamily="18" charset="0"/>
                  <a:cs typeface="Times New Roman" panose="02020603050405020304" pitchFamily="18" charset="0"/>
                </a:rPr>
                <a:t>FC + </a:t>
              </a:r>
              <a:r>
                <a:rPr lang="en-US" sz="2800" b="1">
                  <a:solidFill>
                    <a:srgbClr val="FF0000"/>
                  </a:solidFill>
                  <a:latin typeface="Times New Roman" panose="02020603050405020304" pitchFamily="18" charset="0"/>
                  <a:cs typeface="Times New Roman" panose="02020603050405020304" pitchFamily="18" charset="0"/>
                </a:rPr>
                <a:t>I</a:t>
              </a:r>
            </a:p>
          </p:txBody>
        </p:sp>
        <p:sp>
          <p:nvSpPr>
            <p:cNvPr id="346121" name="Line 9"/>
            <p:cNvSpPr>
              <a:spLocks noChangeShapeType="1"/>
            </p:cNvSpPr>
            <p:nvPr/>
          </p:nvSpPr>
          <p:spPr bwMode="auto">
            <a:xfrm>
              <a:off x="1584" y="4021"/>
              <a:ext cx="62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346122" name="Text Box 10"/>
            <p:cNvSpPr txBox="1">
              <a:spLocks noChangeArrowheads="1"/>
            </p:cNvSpPr>
            <p:nvPr/>
          </p:nvSpPr>
          <p:spPr bwMode="auto">
            <a:xfrm>
              <a:off x="1776" y="3982"/>
              <a:ext cx="43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latin typeface="Times New Roman" panose="02020603050405020304" pitchFamily="18" charset="0"/>
                  <a:cs typeface="Times New Roman" panose="02020603050405020304" pitchFamily="18" charset="0"/>
                </a:rPr>
                <a:t>P</a:t>
              </a:r>
            </a:p>
          </p:txBody>
        </p:sp>
      </p:grpSp>
      <p:sp>
        <p:nvSpPr>
          <p:cNvPr id="346123" name="Rectangle 11"/>
          <p:cNvSpPr>
            <a:spLocks noChangeArrowheads="1"/>
          </p:cNvSpPr>
          <p:nvPr/>
        </p:nvSpPr>
        <p:spPr bwMode="auto">
          <a:xfrm>
            <a:off x="1143000" y="638175"/>
            <a:ext cx="77724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lgn="ctr" rtl="1">
              <a:lnSpc>
                <a:spcPct val="85000"/>
              </a:lnSpc>
              <a:defRPr sz="3600" b="1">
                <a:solidFill>
                  <a:schemeClr val="tx2"/>
                </a:solidFill>
                <a:latin typeface="Times New Roman" panose="02020603050405020304" pitchFamily="18" charset="0"/>
                <a:cs typeface="B Nazanin" panose="00000400000000000000" pitchFamily="2" charset="-78"/>
              </a:defRPr>
            </a:lvl1pPr>
            <a:lvl2pPr algn="ctr" rtl="1">
              <a:lnSpc>
                <a:spcPct val="85000"/>
              </a:lnSpc>
              <a:defRPr sz="3600" b="1">
                <a:solidFill>
                  <a:schemeClr val="tx2"/>
                </a:solidFill>
                <a:latin typeface="Times New Roman" panose="02020603050405020304" pitchFamily="18" charset="0"/>
                <a:cs typeface="B Nazanin" panose="00000400000000000000" pitchFamily="2" charset="-78"/>
              </a:defRPr>
            </a:lvl2pPr>
            <a:lvl3pPr algn="ctr" rtl="1">
              <a:lnSpc>
                <a:spcPct val="85000"/>
              </a:lnSpc>
              <a:defRPr sz="3600" b="1">
                <a:solidFill>
                  <a:schemeClr val="tx2"/>
                </a:solidFill>
                <a:latin typeface="Times New Roman" panose="02020603050405020304" pitchFamily="18" charset="0"/>
                <a:cs typeface="B Nazanin" panose="00000400000000000000" pitchFamily="2" charset="-78"/>
              </a:defRPr>
            </a:lvl3pPr>
            <a:lvl4pPr algn="ctr" rtl="1">
              <a:lnSpc>
                <a:spcPct val="85000"/>
              </a:lnSpc>
              <a:defRPr sz="3600" b="1">
                <a:solidFill>
                  <a:schemeClr val="tx2"/>
                </a:solidFill>
                <a:latin typeface="Times New Roman" panose="02020603050405020304" pitchFamily="18" charset="0"/>
                <a:cs typeface="B Nazanin" panose="00000400000000000000" pitchFamily="2" charset="-78"/>
              </a:defRPr>
            </a:lvl4pPr>
            <a:lvl5pPr algn="ctr" rtl="1">
              <a:lnSpc>
                <a:spcPct val="85000"/>
              </a:lnSpc>
              <a:defRPr sz="3600" b="1">
                <a:solidFill>
                  <a:schemeClr val="tx2"/>
                </a:solidFill>
                <a:latin typeface="Times New Roman" panose="02020603050405020304" pitchFamily="18" charset="0"/>
                <a:cs typeface="B Nazanin" panose="00000400000000000000" pitchFamily="2" charset="-78"/>
              </a:defRPr>
            </a:lvl5pPr>
            <a:lvl6pPr marL="457200" algn="ctr" fontAlgn="base">
              <a:lnSpc>
                <a:spcPct val="85000"/>
              </a:lnSpc>
              <a:spcBef>
                <a:spcPct val="0"/>
              </a:spcBef>
              <a:spcAft>
                <a:spcPct val="0"/>
              </a:spcAft>
              <a:defRPr sz="3600" b="1">
                <a:solidFill>
                  <a:schemeClr val="tx2"/>
                </a:solidFill>
                <a:latin typeface="Times New Roman" panose="02020603050405020304" pitchFamily="18" charset="0"/>
                <a:cs typeface="B Nazanin" panose="00000400000000000000" pitchFamily="2" charset="-78"/>
              </a:defRPr>
            </a:lvl6pPr>
            <a:lvl7pPr marL="914400" algn="ctr" fontAlgn="base">
              <a:lnSpc>
                <a:spcPct val="85000"/>
              </a:lnSpc>
              <a:spcBef>
                <a:spcPct val="0"/>
              </a:spcBef>
              <a:spcAft>
                <a:spcPct val="0"/>
              </a:spcAft>
              <a:defRPr sz="3600" b="1">
                <a:solidFill>
                  <a:schemeClr val="tx2"/>
                </a:solidFill>
                <a:latin typeface="Times New Roman" panose="02020603050405020304" pitchFamily="18" charset="0"/>
                <a:cs typeface="B Nazanin" panose="00000400000000000000" pitchFamily="2" charset="-78"/>
              </a:defRPr>
            </a:lvl7pPr>
            <a:lvl8pPr marL="1371600" algn="ctr" fontAlgn="base">
              <a:lnSpc>
                <a:spcPct val="85000"/>
              </a:lnSpc>
              <a:spcBef>
                <a:spcPct val="0"/>
              </a:spcBef>
              <a:spcAft>
                <a:spcPct val="0"/>
              </a:spcAft>
              <a:defRPr sz="3600" b="1">
                <a:solidFill>
                  <a:schemeClr val="tx2"/>
                </a:solidFill>
                <a:latin typeface="Times New Roman" panose="02020603050405020304" pitchFamily="18" charset="0"/>
                <a:cs typeface="B Nazanin" panose="00000400000000000000" pitchFamily="2" charset="-78"/>
              </a:defRPr>
            </a:lvl8pPr>
            <a:lvl9pPr marL="1828800" algn="ctr" fontAlgn="base">
              <a:lnSpc>
                <a:spcPct val="85000"/>
              </a:lnSpc>
              <a:spcBef>
                <a:spcPct val="0"/>
              </a:spcBef>
              <a:spcAft>
                <a:spcPct val="0"/>
              </a:spcAft>
              <a:defRPr sz="3600" b="1">
                <a:solidFill>
                  <a:schemeClr val="tx2"/>
                </a:solidFill>
                <a:latin typeface="Times New Roman" panose="02020603050405020304" pitchFamily="18" charset="0"/>
                <a:cs typeface="B Nazanin" panose="00000400000000000000" pitchFamily="2" charset="-78"/>
              </a:defRPr>
            </a:lvl9pPr>
          </a:lstStyle>
          <a:p>
            <a:pPr eaLnBrk="1" hangingPunct="1"/>
            <a:r>
              <a:rPr lang="fa-IR" b="0"/>
              <a:t>تعیین مبلغ فروش مورد انتظار</a:t>
            </a:r>
            <a:endParaRPr lang="en-US" b="0"/>
          </a:p>
        </p:txBody>
      </p:sp>
      <p:sp>
        <p:nvSpPr>
          <p:cNvPr id="346124" name="Text Box 12"/>
          <p:cNvSpPr txBox="1">
            <a:spLocks noChangeArrowheads="1"/>
          </p:cNvSpPr>
          <p:nvPr/>
        </p:nvSpPr>
        <p:spPr bwMode="auto">
          <a:xfrm>
            <a:off x="5334000" y="2819400"/>
            <a:ext cx="2133600" cy="457200"/>
          </a:xfrm>
          <a:prstGeom prst="rect">
            <a:avLst/>
          </a:prstGeom>
          <a:solidFill>
            <a:srgbClr val="99CCFF"/>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sz="2400">
                <a:solidFill>
                  <a:schemeClr val="bg1"/>
                </a:solidFill>
                <a:cs typeface="Arial" panose="020B0604020202020204" pitchFamily="34" charset="0"/>
              </a:rPr>
              <a:t>سود مورد انتظار</a:t>
            </a:r>
            <a:endParaRPr lang="en-US" sz="2400">
              <a:solidFill>
                <a:schemeClr val="bg1"/>
              </a:solidFill>
              <a:cs typeface="Arial" panose="020B0604020202020204" pitchFamily="34" charset="0"/>
            </a:endParaRPr>
          </a:p>
        </p:txBody>
      </p:sp>
      <p:sp>
        <p:nvSpPr>
          <p:cNvPr id="346125" name="Line 13"/>
          <p:cNvSpPr>
            <a:spLocks noChangeShapeType="1"/>
          </p:cNvSpPr>
          <p:nvPr/>
        </p:nvSpPr>
        <p:spPr bwMode="auto">
          <a:xfrm flipH="1">
            <a:off x="4191000" y="3048000"/>
            <a:ext cx="1143000" cy="1524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346126" name="Text Box 14"/>
          <p:cNvSpPr txBox="1">
            <a:spLocks noChangeArrowheads="1"/>
          </p:cNvSpPr>
          <p:nvPr/>
        </p:nvSpPr>
        <p:spPr bwMode="auto">
          <a:xfrm>
            <a:off x="4267200" y="4724400"/>
            <a:ext cx="3200400" cy="457200"/>
          </a:xfrm>
          <a:prstGeom prst="rect">
            <a:avLst/>
          </a:prstGeom>
          <a:solidFill>
            <a:srgbClr val="99CCFF"/>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sz="2400">
                <a:solidFill>
                  <a:schemeClr val="bg1"/>
                </a:solidFill>
                <a:cs typeface="B Nazanin" panose="00000400000000000000" pitchFamily="2" charset="-78"/>
              </a:rPr>
              <a:t>نسبت حاشیه فروش</a:t>
            </a:r>
            <a:r>
              <a:rPr lang="en-US" sz="2400">
                <a:solidFill>
                  <a:schemeClr val="bg1"/>
                </a:solidFill>
                <a:cs typeface="B Nazanin" panose="00000400000000000000" pitchFamily="2" charset="-78"/>
              </a:rPr>
              <a:t> (%CM)</a:t>
            </a:r>
          </a:p>
        </p:txBody>
      </p:sp>
      <p:sp>
        <p:nvSpPr>
          <p:cNvPr id="346127" name="Line 15"/>
          <p:cNvSpPr>
            <a:spLocks noChangeShapeType="1"/>
          </p:cNvSpPr>
          <p:nvPr/>
        </p:nvSpPr>
        <p:spPr bwMode="auto">
          <a:xfrm>
            <a:off x="4038600" y="4038600"/>
            <a:ext cx="1524000" cy="685800"/>
          </a:xfrm>
          <a:prstGeom prst="line">
            <a:avLst/>
          </a:prstGeom>
          <a:noFill/>
          <a:ln w="571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346116"/>
                                        </p:tgtEl>
                                        <p:attrNameLst>
                                          <p:attrName>style.visibility</p:attrName>
                                        </p:attrNameLst>
                                      </p:cBhvr>
                                      <p:to>
                                        <p:strVal val="visible"/>
                                      </p:to>
                                    </p:set>
                                    <p:anim calcmode="lin" valueType="num">
                                      <p:cBhvr>
                                        <p:cTn id="7" dur="500" fill="hold"/>
                                        <p:tgtEl>
                                          <p:spTgt spid="346116"/>
                                        </p:tgtEl>
                                        <p:attrNameLst>
                                          <p:attrName>ppt_w</p:attrName>
                                        </p:attrNameLst>
                                      </p:cBhvr>
                                      <p:tavLst>
                                        <p:tav tm="0">
                                          <p:val>
                                            <p:fltVal val="0"/>
                                          </p:val>
                                        </p:tav>
                                        <p:tav tm="100000">
                                          <p:val>
                                            <p:strVal val="#ppt_w"/>
                                          </p:val>
                                        </p:tav>
                                      </p:tavLst>
                                    </p:anim>
                                    <p:anim calcmode="lin" valueType="num">
                                      <p:cBhvr>
                                        <p:cTn id="8" dur="500" fill="hold"/>
                                        <p:tgtEl>
                                          <p:spTgt spid="346116"/>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346124"/>
                                        </p:tgtEl>
                                        <p:attrNameLst>
                                          <p:attrName>style.visibility</p:attrName>
                                        </p:attrNameLst>
                                      </p:cBhvr>
                                      <p:to>
                                        <p:strVal val="visible"/>
                                      </p:to>
                                    </p:set>
                                    <p:animEffect transition="in" filter="blinds(horizontal)">
                                      <p:cBhvr>
                                        <p:cTn id="12" dur="500"/>
                                        <p:tgtEl>
                                          <p:spTgt spid="346124"/>
                                        </p:tgtEl>
                                      </p:cBhvr>
                                    </p:animEffect>
                                  </p:childTnLst>
                                </p:cTn>
                              </p:par>
                            </p:childTnLst>
                          </p:cTn>
                        </p:par>
                        <p:par>
                          <p:cTn id="13" fill="hold" nodeType="afterGroup">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346125"/>
                                        </p:tgtEl>
                                        <p:attrNameLst>
                                          <p:attrName>style.visibility</p:attrName>
                                        </p:attrNameLst>
                                      </p:cBhvr>
                                      <p:to>
                                        <p:strVal val="visible"/>
                                      </p:to>
                                    </p:set>
                                    <p:animEffect transition="in" filter="blinds(horizontal)">
                                      <p:cBhvr>
                                        <p:cTn id="16" dur="500"/>
                                        <p:tgtEl>
                                          <p:spTgt spid="346125"/>
                                        </p:tgtEl>
                                      </p:cBhvr>
                                    </p:animEffect>
                                  </p:childTnLst>
                                </p:cTn>
                              </p:par>
                            </p:childTnLst>
                          </p:cTn>
                        </p:par>
                        <p:par>
                          <p:cTn id="17" fill="hold" nodeType="afterGroup">
                            <p:stCondLst>
                              <p:cond delay="1500"/>
                            </p:stCondLst>
                            <p:childTnLst>
                              <p:par>
                                <p:cTn id="18" presetID="9" presetClass="entr" presetSubtype="0" fill="hold" grpId="0" nodeType="afterEffect">
                                  <p:stCondLst>
                                    <p:cond delay="0"/>
                                  </p:stCondLst>
                                  <p:childTnLst>
                                    <p:set>
                                      <p:cBhvr>
                                        <p:cTn id="19" dur="1" fill="hold">
                                          <p:stCondLst>
                                            <p:cond delay="0"/>
                                          </p:stCondLst>
                                        </p:cTn>
                                        <p:tgtEl>
                                          <p:spTgt spid="346127"/>
                                        </p:tgtEl>
                                        <p:attrNameLst>
                                          <p:attrName>style.visibility</p:attrName>
                                        </p:attrNameLst>
                                      </p:cBhvr>
                                      <p:to>
                                        <p:strVal val="visible"/>
                                      </p:to>
                                    </p:set>
                                    <p:animEffect transition="in" filter="dissolve">
                                      <p:cBhvr>
                                        <p:cTn id="20" dur="500"/>
                                        <p:tgtEl>
                                          <p:spTgt spid="346127"/>
                                        </p:tgtEl>
                                      </p:cBhvr>
                                    </p:animEffect>
                                  </p:childTnLst>
                                </p:cTn>
                              </p:par>
                            </p:childTnLst>
                          </p:cTn>
                        </p:par>
                        <p:par>
                          <p:cTn id="21" fill="hold" nodeType="afterGroup">
                            <p:stCondLst>
                              <p:cond delay="2000"/>
                            </p:stCondLst>
                            <p:childTnLst>
                              <p:par>
                                <p:cTn id="22" presetID="9" presetClass="entr" presetSubtype="0" fill="hold" grpId="0" nodeType="afterEffect">
                                  <p:stCondLst>
                                    <p:cond delay="0"/>
                                  </p:stCondLst>
                                  <p:childTnLst>
                                    <p:set>
                                      <p:cBhvr>
                                        <p:cTn id="23" dur="1" fill="hold">
                                          <p:stCondLst>
                                            <p:cond delay="0"/>
                                          </p:stCondLst>
                                        </p:cTn>
                                        <p:tgtEl>
                                          <p:spTgt spid="346126"/>
                                        </p:tgtEl>
                                        <p:attrNameLst>
                                          <p:attrName>style.visibility</p:attrName>
                                        </p:attrNameLst>
                                      </p:cBhvr>
                                      <p:to>
                                        <p:strVal val="visible"/>
                                      </p:to>
                                    </p:set>
                                    <p:animEffect transition="in" filter="dissolve">
                                      <p:cBhvr>
                                        <p:cTn id="24" dur="500"/>
                                        <p:tgtEl>
                                          <p:spTgt spid="346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24" grpId="0" animBg="1"/>
      <p:bldP spid="346125" grpId="0" animBg="1"/>
      <p:bldP spid="346126" grpId="0" animBg="1"/>
      <p:bldP spid="346127" grpId="0" animBg="1"/>
    </p:bldLst>
  </p:timing>
</p:sld>
</file>

<file path=ppt/slides/slide1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D578D67-E406-4FE9-B024-548DB9260D32}" type="slidenum">
              <a:rPr lang="ar-SA"/>
              <a:pPr/>
              <a:t>177</a:t>
            </a:fld>
            <a:endParaRPr lang="en-US"/>
          </a:p>
        </p:txBody>
      </p:sp>
      <p:sp>
        <p:nvSpPr>
          <p:cNvPr id="347138" name="Rectangle 2"/>
          <p:cNvSpPr>
            <a:spLocks noGrp="1" noChangeArrowheads="1"/>
          </p:cNvSpPr>
          <p:nvPr>
            <p:ph type="title"/>
          </p:nvPr>
        </p:nvSpPr>
        <p:spPr/>
        <p:txBody>
          <a:bodyPr/>
          <a:lstStyle/>
          <a:p>
            <a:r>
              <a:rPr lang="fa-IR" sz="3200"/>
              <a:t>حاشیه ایمنی</a:t>
            </a:r>
            <a:r>
              <a:rPr lang="en-US" sz="3200"/>
              <a:t> </a:t>
            </a:r>
          </a:p>
        </p:txBody>
      </p:sp>
      <p:sp>
        <p:nvSpPr>
          <p:cNvPr id="347139" name="Rectangle 3"/>
          <p:cNvSpPr>
            <a:spLocks noGrp="1" noChangeArrowheads="1"/>
          </p:cNvSpPr>
          <p:nvPr>
            <p:ph type="body" idx="1"/>
          </p:nvPr>
        </p:nvSpPr>
        <p:spPr/>
        <p:txBody>
          <a:bodyPr/>
          <a:lstStyle/>
          <a:p>
            <a:pPr algn="just"/>
            <a:r>
              <a:rPr lang="fa-IR"/>
              <a:t>حاشیه ایمنی عبارت است از تفاوت بین فروش واقعی شرکت و فروش در نقطه سر به سر. حاشیه ایمنی را می توان بر اساس مقدار ، مبلغ یا درصد تعیین نمود.</a:t>
            </a:r>
            <a:r>
              <a:rPr lang="en-US"/>
              <a:t> </a:t>
            </a:r>
          </a:p>
        </p:txBody>
      </p:sp>
    </p:spTree>
  </p:cSld>
  <p:clrMapOvr>
    <a:masterClrMapping/>
  </p:clrMapOvr>
  <p:transition>
    <p:zoom dir="in"/>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CAB5C256-81B6-4B12-B5F1-C36A77EFB107}" type="slidenum">
              <a:rPr lang="ar-SA"/>
              <a:pPr/>
              <a:t>178</a:t>
            </a:fld>
            <a:endParaRPr lang="en-US"/>
          </a:p>
        </p:txBody>
      </p:sp>
      <p:sp>
        <p:nvSpPr>
          <p:cNvPr id="349186" name="Rectangle 2"/>
          <p:cNvSpPr>
            <a:spLocks noGrp="1" noChangeArrowheads="1"/>
          </p:cNvSpPr>
          <p:nvPr>
            <p:ph type="title"/>
          </p:nvPr>
        </p:nvSpPr>
        <p:spPr/>
        <p:txBody>
          <a:bodyPr/>
          <a:lstStyle/>
          <a:p>
            <a:r>
              <a:rPr lang="fa-IR" sz="3200"/>
              <a:t>تعداد حاشیه ایمنی</a:t>
            </a:r>
            <a:r>
              <a:rPr lang="en-US" sz="3200"/>
              <a:t> </a:t>
            </a:r>
          </a:p>
        </p:txBody>
      </p:sp>
      <p:sp>
        <p:nvSpPr>
          <p:cNvPr id="349187" name="Rectangle 3"/>
          <p:cNvSpPr>
            <a:spLocks noGrp="1" noChangeArrowheads="1"/>
          </p:cNvSpPr>
          <p:nvPr>
            <p:ph type="body" idx="1"/>
          </p:nvPr>
        </p:nvSpPr>
        <p:spPr/>
        <p:txBody>
          <a:bodyPr/>
          <a:lstStyle/>
          <a:p>
            <a:pPr algn="just"/>
            <a:r>
              <a:rPr lang="fa-IR" sz="2800"/>
              <a:t>تعداد حاشیه ایمنی گویای تعدادی است که فروشهای موسسه می</a:t>
            </a:r>
            <a:r>
              <a:rPr lang="fa-IR" sz="2800">
                <a:cs typeface="Times New Roman" panose="02020603050405020304" pitchFamily="18" charset="0"/>
              </a:rPr>
              <a:t>‌</a:t>
            </a:r>
            <a:r>
              <a:rPr lang="fa-IR" sz="2800"/>
              <a:t>تواند</a:t>
            </a:r>
            <a:r>
              <a:rPr lang="en-US" sz="2800"/>
              <a:t> </a:t>
            </a:r>
            <a:r>
              <a:rPr lang="fa-IR" sz="2800"/>
              <a:t>کاهش یابد بدون آنکه به مرحله زیاندهی برسد.</a:t>
            </a:r>
            <a:r>
              <a:rPr lang="en-US" sz="2800"/>
              <a:t> </a:t>
            </a:r>
          </a:p>
        </p:txBody>
      </p:sp>
      <p:pic>
        <p:nvPicPr>
          <p:cNvPr id="349189" name="Picture 5" descr="Picture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733800"/>
            <a:ext cx="7221538" cy="5207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349189"/>
                                        </p:tgtEl>
                                        <p:attrNameLst>
                                          <p:attrName>style.visibility</p:attrName>
                                        </p:attrNameLst>
                                      </p:cBhvr>
                                      <p:to>
                                        <p:strVal val="visible"/>
                                      </p:to>
                                    </p:set>
                                    <p:animEffect transition="in" filter="blinds(horizontal)">
                                      <p:cBhvr>
                                        <p:cTn id="7" dur="500"/>
                                        <p:tgtEl>
                                          <p:spTgt spid="349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C7F03B26-A4CC-44EF-A9BF-1ADC428169A2}" type="slidenum">
              <a:rPr lang="ar-SA"/>
              <a:pPr/>
              <a:t>179</a:t>
            </a:fld>
            <a:endParaRPr lang="en-US"/>
          </a:p>
        </p:txBody>
      </p:sp>
      <p:sp>
        <p:nvSpPr>
          <p:cNvPr id="351234" name="Rectangle 2"/>
          <p:cNvSpPr>
            <a:spLocks noGrp="1" noChangeArrowheads="1"/>
          </p:cNvSpPr>
          <p:nvPr>
            <p:ph type="title"/>
          </p:nvPr>
        </p:nvSpPr>
        <p:spPr/>
        <p:txBody>
          <a:bodyPr/>
          <a:lstStyle/>
          <a:p>
            <a:r>
              <a:rPr lang="fa-IR" sz="3200"/>
              <a:t> مبلغ حاشیه ایمنی</a:t>
            </a:r>
            <a:r>
              <a:rPr lang="en-US" sz="3200"/>
              <a:t> </a:t>
            </a:r>
          </a:p>
        </p:txBody>
      </p:sp>
      <p:sp>
        <p:nvSpPr>
          <p:cNvPr id="351235" name="Rectangle 3"/>
          <p:cNvSpPr>
            <a:spLocks noGrp="1" noChangeArrowheads="1"/>
          </p:cNvSpPr>
          <p:nvPr>
            <p:ph type="body" idx="1"/>
          </p:nvPr>
        </p:nvSpPr>
        <p:spPr/>
        <p:txBody>
          <a:bodyPr/>
          <a:lstStyle/>
          <a:p>
            <a:pPr algn="just"/>
            <a:r>
              <a:rPr lang="fa-IR"/>
              <a:t>مبلغ فروش ایمنی نشان دهنده فروشهای بشتر از فروش سر به سر می باشد به نحوی که هزینه های ثابت پوشش داده شده و مبلغ فروش اضافی موجب سود عملیاتی می گردد.</a:t>
            </a:r>
            <a:r>
              <a:rPr lang="en-US"/>
              <a:t> </a:t>
            </a:r>
          </a:p>
        </p:txBody>
      </p:sp>
      <p:pic>
        <p:nvPicPr>
          <p:cNvPr id="351236" name="Picture 4" descr="Picture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962400"/>
            <a:ext cx="7239000" cy="5207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351236"/>
                                        </p:tgtEl>
                                        <p:attrNameLst>
                                          <p:attrName>style.visibility</p:attrName>
                                        </p:attrNameLst>
                                      </p:cBhvr>
                                      <p:to>
                                        <p:strVal val="visible"/>
                                      </p:to>
                                    </p:set>
                                    <p:animEffect transition="in" filter="checkerboard(across)">
                                      <p:cBhvr>
                                        <p:cTn id="7" dur="500"/>
                                        <p:tgtEl>
                                          <p:spTgt spid="351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F432A612-09A8-472E-988F-8F7DC9D3D43F}" type="slidenum">
              <a:rPr lang="ar-SA"/>
              <a:pPr/>
              <a:t>18</a:t>
            </a:fld>
            <a:endParaRPr lang="en-US"/>
          </a:p>
        </p:txBody>
      </p:sp>
      <p:sp>
        <p:nvSpPr>
          <p:cNvPr id="118786" name="Rectangle 2"/>
          <p:cNvSpPr>
            <a:spLocks noGrp="1" noChangeArrowheads="1"/>
          </p:cNvSpPr>
          <p:nvPr>
            <p:ph type="title"/>
          </p:nvPr>
        </p:nvSpPr>
        <p:spPr/>
        <p:txBody>
          <a:bodyPr/>
          <a:lstStyle/>
          <a:p>
            <a:r>
              <a:rPr lang="fa-IR" b="0"/>
              <a:t>سیستم متمرکز- روش بهای تمام شده</a:t>
            </a:r>
            <a:endParaRPr lang="en-US" b="0"/>
          </a:p>
        </p:txBody>
      </p:sp>
      <p:pic>
        <p:nvPicPr>
          <p:cNvPr id="118789" name="Picture 5" descr="Picture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3013" y="2133600"/>
            <a:ext cx="7367587" cy="2119313"/>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8790" name="Picture 6" descr="Picture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3013" y="4357688"/>
            <a:ext cx="7367587" cy="211931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118789"/>
                                        </p:tgtEl>
                                        <p:attrNameLst>
                                          <p:attrName>style.visibility</p:attrName>
                                        </p:attrNameLst>
                                      </p:cBhvr>
                                      <p:to>
                                        <p:strVal val="visible"/>
                                      </p:to>
                                    </p:set>
                                    <p:animEffect transition="in" filter="diamond(in)">
                                      <p:cBhvr>
                                        <p:cTn id="7" dur="2000"/>
                                        <p:tgtEl>
                                          <p:spTgt spid="1187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18790"/>
                                        </p:tgtEl>
                                        <p:attrNameLst>
                                          <p:attrName>style.visibility</p:attrName>
                                        </p:attrNameLst>
                                      </p:cBhvr>
                                      <p:to>
                                        <p:strVal val="visible"/>
                                      </p:to>
                                    </p:set>
                                    <p:anim calcmode="lin" valueType="num">
                                      <p:cBhvr additive="base">
                                        <p:cTn id="12" dur="500" fill="hold"/>
                                        <p:tgtEl>
                                          <p:spTgt spid="118790"/>
                                        </p:tgtEl>
                                        <p:attrNameLst>
                                          <p:attrName>ppt_x</p:attrName>
                                        </p:attrNameLst>
                                      </p:cBhvr>
                                      <p:tavLst>
                                        <p:tav tm="0">
                                          <p:val>
                                            <p:strVal val="#ppt_x"/>
                                          </p:val>
                                        </p:tav>
                                        <p:tav tm="100000">
                                          <p:val>
                                            <p:strVal val="#ppt_x"/>
                                          </p:val>
                                        </p:tav>
                                      </p:tavLst>
                                    </p:anim>
                                    <p:anim calcmode="lin" valueType="num">
                                      <p:cBhvr additive="base">
                                        <p:cTn id="13" dur="500" fill="hold"/>
                                        <p:tgtEl>
                                          <p:spTgt spid="1187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BE7F36FB-681B-465F-8131-34953BA9F168}" type="slidenum">
              <a:rPr lang="ar-SA"/>
              <a:pPr/>
              <a:t>180</a:t>
            </a:fld>
            <a:endParaRPr lang="en-US"/>
          </a:p>
        </p:txBody>
      </p:sp>
      <p:sp>
        <p:nvSpPr>
          <p:cNvPr id="348162" name="Rectangle 2"/>
          <p:cNvSpPr>
            <a:spLocks noGrp="1" noChangeArrowheads="1"/>
          </p:cNvSpPr>
          <p:nvPr>
            <p:ph type="title"/>
          </p:nvPr>
        </p:nvSpPr>
        <p:spPr/>
        <p:txBody>
          <a:bodyPr/>
          <a:lstStyle/>
          <a:p>
            <a:r>
              <a:rPr lang="fa-IR" sz="3200"/>
              <a:t> نسبت حاشیه ایمنی</a:t>
            </a:r>
            <a:r>
              <a:rPr lang="en-US" sz="3200"/>
              <a:t> </a:t>
            </a:r>
          </a:p>
        </p:txBody>
      </p:sp>
      <p:pic>
        <p:nvPicPr>
          <p:cNvPr id="348164" name="Picture 4" descr="Picture29"/>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219200" y="3505200"/>
            <a:ext cx="7394575" cy="2632075"/>
          </a:xfrm>
          <a:solidFill>
            <a:srgbClr val="99CCFF"/>
          </a:solid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165" name="Rectangle 5"/>
          <p:cNvSpPr>
            <a:spLocks noChangeArrowheads="1"/>
          </p:cNvSpPr>
          <p:nvPr/>
        </p:nvSpPr>
        <p:spPr bwMode="auto">
          <a:xfrm>
            <a:off x="809625" y="2214563"/>
            <a:ext cx="79581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B Nazanin" panose="00000400000000000000" pitchFamily="2" charset="-78"/>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B Nazanin" panose="00000400000000000000" pitchFamily="2" charset="-78"/>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B Nazanin" panose="00000400000000000000" pitchFamily="2" charset="-78"/>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B Nazanin" panose="00000400000000000000" pitchFamily="2" charset="-78"/>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B Nazanin" panose="00000400000000000000" pitchFamily="2" charset="-78"/>
              </a:defRPr>
            </a:lvl5pPr>
            <a:lvl6pPr marL="2228850" indent="-228600"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B Nazanin" panose="00000400000000000000" pitchFamily="2" charset="-78"/>
              </a:defRPr>
            </a:lvl6pPr>
            <a:lvl7pPr marL="2686050" indent="-228600"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B Nazanin" panose="00000400000000000000" pitchFamily="2" charset="-78"/>
              </a:defRPr>
            </a:lvl7pPr>
            <a:lvl8pPr marL="3143250" indent="-228600"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B Nazanin" panose="00000400000000000000" pitchFamily="2" charset="-78"/>
              </a:defRPr>
            </a:lvl8pPr>
            <a:lvl9pPr marL="3600450" indent="-228600"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B Nazanin" panose="00000400000000000000" pitchFamily="2" charset="-78"/>
              </a:defRPr>
            </a:lvl9pPr>
          </a:lstStyle>
          <a:p>
            <a:pPr algn="just" eaLnBrk="1" hangingPunct="1"/>
            <a:r>
              <a:rPr lang="fa-IR" sz="2800"/>
              <a:t>هرچه این نسبت بزگتر باشد ریسک شرکت پایین</a:t>
            </a:r>
            <a:r>
              <a:rPr lang="fa-IR" sz="2800">
                <a:cs typeface="Times New Roman" panose="02020603050405020304" pitchFamily="18" charset="0"/>
              </a:rPr>
              <a:t>‌</a:t>
            </a:r>
            <a:r>
              <a:rPr lang="fa-IR" sz="2800"/>
              <a:t>تر می</a:t>
            </a:r>
            <a:r>
              <a:rPr lang="fa-IR" sz="2800">
                <a:cs typeface="Times New Roman" panose="02020603050405020304" pitchFamily="18" charset="0"/>
              </a:rPr>
              <a:t>‌</a:t>
            </a:r>
            <a:r>
              <a:rPr lang="fa-IR" sz="2800"/>
              <a:t>آید چون احتمال اینکه به نقطه سر به سر برسد کمتر می</a:t>
            </a:r>
            <a:r>
              <a:rPr lang="fa-IR" sz="2800">
                <a:cs typeface="Times New Roman" panose="02020603050405020304" pitchFamily="18" charset="0"/>
              </a:rPr>
              <a:t>‌</a:t>
            </a:r>
            <a:r>
              <a:rPr lang="fa-IR" sz="2800"/>
              <a:t>شود.</a:t>
            </a:r>
            <a:r>
              <a:rPr lang="en-US" sz="2800"/>
              <a:t> </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348164"/>
                                        </p:tgtEl>
                                        <p:attrNameLst>
                                          <p:attrName>style.visibility</p:attrName>
                                        </p:attrNameLst>
                                      </p:cBhvr>
                                      <p:to>
                                        <p:strVal val="visible"/>
                                      </p:to>
                                    </p:set>
                                    <p:animEffect transition="in" filter="dissolve">
                                      <p:cBhvr>
                                        <p:cTn id="7" dur="500"/>
                                        <p:tgtEl>
                                          <p:spTgt spid="348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9A2E59A5-6602-42D5-8F10-CB6DD8099F72}" type="slidenum">
              <a:rPr lang="ar-SA"/>
              <a:pPr/>
              <a:t>181</a:t>
            </a:fld>
            <a:endParaRPr lang="en-US"/>
          </a:p>
        </p:txBody>
      </p:sp>
      <p:sp>
        <p:nvSpPr>
          <p:cNvPr id="352258" name="Rectangle 2"/>
          <p:cNvSpPr>
            <a:spLocks noGrp="1" noChangeArrowheads="1"/>
          </p:cNvSpPr>
          <p:nvPr>
            <p:ph type="title"/>
          </p:nvPr>
        </p:nvSpPr>
        <p:spPr/>
        <p:txBody>
          <a:bodyPr/>
          <a:lstStyle/>
          <a:p>
            <a:r>
              <a:rPr lang="fa-IR" sz="2800"/>
              <a:t>محاسبه سود عملیاتی</a:t>
            </a:r>
            <a:endParaRPr lang="en-US" sz="2800"/>
          </a:p>
        </p:txBody>
      </p:sp>
      <p:pic>
        <p:nvPicPr>
          <p:cNvPr id="352260" name="Picture 4" descr="Picture3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914400" y="3732213"/>
            <a:ext cx="7813675" cy="1071562"/>
          </a:xfrm>
          <a:solidFill>
            <a:srgbClr val="99CCFF"/>
          </a:solid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zoom dir="in"/>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4770" name="Rectangle 2"/>
          <p:cNvSpPr>
            <a:spLocks noGrp="1" noChangeArrowheads="1"/>
          </p:cNvSpPr>
          <p:nvPr>
            <p:ph type="ctrTitle"/>
          </p:nvPr>
        </p:nvSpPr>
        <p:spPr>
          <a:xfrm>
            <a:off x="1169988" y="1371600"/>
            <a:ext cx="7380287" cy="1084263"/>
          </a:xfrm>
        </p:spPr>
        <p:txBody>
          <a:bodyPr/>
          <a:lstStyle/>
          <a:p>
            <a:pPr>
              <a:lnSpc>
                <a:spcPct val="115000"/>
              </a:lnSpc>
            </a:pPr>
            <a:r>
              <a:rPr lang="fa-IR" sz="3200" b="0"/>
              <a:t>فصل هفتم</a:t>
            </a:r>
            <a:br>
              <a:rPr lang="fa-IR" sz="3200" b="0"/>
            </a:br>
            <a:r>
              <a:rPr lang="fa-IR" sz="2800"/>
              <a:t>صورت گردش وجوه نقد</a:t>
            </a:r>
            <a:endParaRPr lang="en-US" sz="2800"/>
          </a:p>
        </p:txBody>
      </p:sp>
      <p:sp>
        <p:nvSpPr>
          <p:cNvPr id="544771" name="Rectangle 3"/>
          <p:cNvSpPr>
            <a:spLocks noGrp="1" noChangeArrowheads="1"/>
          </p:cNvSpPr>
          <p:nvPr>
            <p:ph type="subTitle" idx="1"/>
          </p:nvPr>
        </p:nvSpPr>
        <p:spPr/>
        <p:txBody>
          <a:bodyPr/>
          <a:lstStyle/>
          <a:p>
            <a:endParaRPr lang="fa-IR"/>
          </a:p>
        </p:txBody>
      </p:sp>
    </p:spTree>
  </p:cSld>
  <p:clrMapOvr>
    <a:masterClrMapping/>
  </p:clrMapOvr>
  <p:transition>
    <p:zoom dir="in"/>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DDBFB5F-78D0-4175-9E75-49A533FAB4E4}" type="slidenum">
              <a:rPr lang="ar-SA"/>
              <a:pPr/>
              <a:t>183</a:t>
            </a:fld>
            <a:endParaRPr lang="en-US"/>
          </a:p>
        </p:txBody>
      </p:sp>
      <p:sp>
        <p:nvSpPr>
          <p:cNvPr id="355330" name="Rectangle 2"/>
          <p:cNvSpPr>
            <a:spLocks noGrp="1" noChangeArrowheads="1"/>
          </p:cNvSpPr>
          <p:nvPr>
            <p:ph type="title"/>
          </p:nvPr>
        </p:nvSpPr>
        <p:spPr/>
        <p:txBody>
          <a:bodyPr/>
          <a:lstStyle/>
          <a:p>
            <a:r>
              <a:rPr lang="ar-SA" sz="3200"/>
              <a:t>صورت گردش وجوه نقد</a:t>
            </a:r>
            <a:r>
              <a:rPr lang="en-US" sz="3200"/>
              <a:t> </a:t>
            </a:r>
          </a:p>
        </p:txBody>
      </p:sp>
      <p:sp>
        <p:nvSpPr>
          <p:cNvPr id="355331" name="Rectangle 3"/>
          <p:cNvSpPr>
            <a:spLocks noGrp="1" noChangeArrowheads="1"/>
          </p:cNvSpPr>
          <p:nvPr>
            <p:ph type="body" idx="1"/>
          </p:nvPr>
        </p:nvSpPr>
        <p:spPr/>
        <p:txBody>
          <a:bodyPr/>
          <a:lstStyle/>
          <a:p>
            <a:pPr algn="just"/>
            <a:r>
              <a:rPr lang="ar-SA" sz="2800"/>
              <a:t>صورت گردش وجوه نقد به عنوان سومین صورت مالی اساسی، منابع و مصارف وجوه نقد واحد تجاری را در طی دوره حسابداری نشان می</a:t>
            </a:r>
            <a:r>
              <a:rPr lang="ar-SA" sz="2800">
                <a:cs typeface="Times New Roman" panose="02020603050405020304" pitchFamily="18" charset="0"/>
              </a:rPr>
              <a:t>‌</a:t>
            </a:r>
            <a:r>
              <a:rPr lang="ar-SA" sz="2800"/>
              <a:t>دهد.</a:t>
            </a:r>
            <a:r>
              <a:rPr lang="en-US" sz="2800"/>
              <a:t> </a:t>
            </a:r>
          </a:p>
        </p:txBody>
      </p:sp>
    </p:spTree>
  </p:cSld>
  <p:clrMapOvr>
    <a:masterClrMapping/>
  </p:clrMapOvr>
  <p:transition>
    <p:zoom dir="in"/>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FCD323C-542F-4CDD-AB4D-A90554C36497}" type="slidenum">
              <a:rPr lang="ar-SA"/>
              <a:pPr/>
              <a:t>184</a:t>
            </a:fld>
            <a:endParaRPr lang="en-US"/>
          </a:p>
        </p:txBody>
      </p:sp>
      <p:sp>
        <p:nvSpPr>
          <p:cNvPr id="357378" name="Rectangle 2"/>
          <p:cNvSpPr>
            <a:spLocks noGrp="1" noChangeArrowheads="1"/>
          </p:cNvSpPr>
          <p:nvPr>
            <p:ph type="title"/>
          </p:nvPr>
        </p:nvSpPr>
        <p:spPr/>
        <p:txBody>
          <a:bodyPr/>
          <a:lstStyle/>
          <a:p>
            <a:r>
              <a:rPr lang="ar-SA" sz="3200"/>
              <a:t>هدف از تهیه صورت گردش وجوه نقد</a:t>
            </a:r>
            <a:endParaRPr lang="en-US" sz="3200"/>
          </a:p>
        </p:txBody>
      </p:sp>
      <p:sp>
        <p:nvSpPr>
          <p:cNvPr id="357379" name="Rectangle 3"/>
          <p:cNvSpPr>
            <a:spLocks noGrp="1" noChangeArrowheads="1"/>
          </p:cNvSpPr>
          <p:nvPr>
            <p:ph type="body" idx="1"/>
          </p:nvPr>
        </p:nvSpPr>
        <p:spPr/>
        <p:txBody>
          <a:bodyPr/>
          <a:lstStyle/>
          <a:p>
            <a:r>
              <a:rPr lang="ar-SA"/>
              <a:t>برآورد قابلیت واحد تجاری در ایجاد جریانهای نقدی مثبت در دوره های آتی</a:t>
            </a:r>
          </a:p>
          <a:p>
            <a:r>
              <a:rPr lang="ar-SA"/>
              <a:t>برآورد واحد تجاری در بازپرداخت تعهدات جاری و پرداخت سود سهام</a:t>
            </a:r>
          </a:p>
          <a:p>
            <a:r>
              <a:rPr lang="ar-SA"/>
              <a:t>برآورد نیاز واحد تجاری به اخذ وجه از منابع خارج از شرکت</a:t>
            </a:r>
            <a:r>
              <a:rPr lang="en-US"/>
              <a:t> </a:t>
            </a:r>
          </a:p>
        </p:txBody>
      </p:sp>
    </p:spTree>
  </p:cSld>
  <p:clrMapOvr>
    <a:masterClrMapping/>
  </p:clrMapOvr>
  <p:transition>
    <p:zoom dir="in"/>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F82206B-4609-4E75-9322-6893026FD15E}" type="slidenum">
              <a:rPr lang="ar-SA"/>
              <a:pPr/>
              <a:t>185</a:t>
            </a:fld>
            <a:endParaRPr lang="en-US"/>
          </a:p>
        </p:txBody>
      </p:sp>
      <p:sp>
        <p:nvSpPr>
          <p:cNvPr id="358402" name="Rectangle 2"/>
          <p:cNvSpPr>
            <a:spLocks noGrp="1" noChangeArrowheads="1"/>
          </p:cNvSpPr>
          <p:nvPr>
            <p:ph type="title"/>
          </p:nvPr>
        </p:nvSpPr>
        <p:spPr/>
        <p:txBody>
          <a:bodyPr/>
          <a:lstStyle/>
          <a:p>
            <a:r>
              <a:rPr lang="ar-SA" sz="3200"/>
              <a:t>هدف از تهیه صورت گردش وجوه نقد</a:t>
            </a:r>
            <a:endParaRPr lang="en-US" sz="3200"/>
          </a:p>
        </p:txBody>
      </p:sp>
      <p:sp>
        <p:nvSpPr>
          <p:cNvPr id="358403" name="Rectangle 3"/>
          <p:cNvSpPr>
            <a:spLocks noGrp="1" noChangeArrowheads="1"/>
          </p:cNvSpPr>
          <p:nvPr>
            <p:ph type="body" idx="1"/>
          </p:nvPr>
        </p:nvSpPr>
        <p:spPr/>
        <p:txBody>
          <a:bodyPr/>
          <a:lstStyle/>
          <a:p>
            <a:pPr algn="just"/>
            <a:r>
              <a:rPr lang="ar-SA"/>
              <a:t>مشخص نمودن دلایل اختلاف بین رقم سود خالص و وجوه نقد دریافتی و پرداختی مربوط به آن</a:t>
            </a:r>
          </a:p>
          <a:p>
            <a:pPr algn="just"/>
            <a:r>
              <a:rPr lang="ar-SA"/>
              <a:t>جنبه های نقدی و غیر نقدی فعالیتهای سرمایه گذاری و تامین مالی شرکت </a:t>
            </a:r>
          </a:p>
          <a:p>
            <a:pPr algn="just"/>
            <a:r>
              <a:rPr lang="ar-SA"/>
              <a:t>علل تغییر در مانده وجه نقد ابتدای دوره و انتهای دوره</a:t>
            </a:r>
            <a:r>
              <a:rPr lang="en-US"/>
              <a:t> </a:t>
            </a:r>
          </a:p>
        </p:txBody>
      </p:sp>
    </p:spTree>
  </p:cSld>
  <p:clrMapOvr>
    <a:masterClrMapping/>
  </p:clrMapOvr>
  <p:transition>
    <p:zoom dir="in"/>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1B90E07-52B0-4A3A-9A71-30A09A8E83EC}" type="slidenum">
              <a:rPr lang="ar-SA"/>
              <a:pPr/>
              <a:t>186</a:t>
            </a:fld>
            <a:endParaRPr lang="en-US"/>
          </a:p>
        </p:txBody>
      </p:sp>
      <p:sp>
        <p:nvSpPr>
          <p:cNvPr id="359426" name="Rectangle 2"/>
          <p:cNvSpPr>
            <a:spLocks noGrp="1" noChangeArrowheads="1"/>
          </p:cNvSpPr>
          <p:nvPr>
            <p:ph type="title"/>
          </p:nvPr>
        </p:nvSpPr>
        <p:spPr/>
        <p:txBody>
          <a:bodyPr/>
          <a:lstStyle/>
          <a:p>
            <a:r>
              <a:rPr lang="ar-SA" sz="3200"/>
              <a:t>ساختار صورت گردش وجوه نقد:</a:t>
            </a:r>
            <a:r>
              <a:rPr lang="en-US" sz="3200"/>
              <a:t> </a:t>
            </a:r>
          </a:p>
        </p:txBody>
      </p:sp>
      <p:sp>
        <p:nvSpPr>
          <p:cNvPr id="359427" name="Rectangle 3"/>
          <p:cNvSpPr>
            <a:spLocks noGrp="1" noChangeArrowheads="1"/>
          </p:cNvSpPr>
          <p:nvPr>
            <p:ph type="body" idx="1"/>
          </p:nvPr>
        </p:nvSpPr>
        <p:spPr/>
        <p:txBody>
          <a:bodyPr/>
          <a:lstStyle/>
          <a:p>
            <a:pPr algn="just"/>
            <a:r>
              <a:rPr lang="ar-SA"/>
              <a:t>فعالیتهای عملیاتی</a:t>
            </a:r>
            <a:r>
              <a:rPr lang="en-US"/>
              <a:t> </a:t>
            </a:r>
            <a:endParaRPr lang="ar-SA"/>
          </a:p>
          <a:p>
            <a:pPr algn="just"/>
            <a:r>
              <a:rPr lang="ar-SA"/>
              <a:t>فعالیتهای سرمایه گذاری</a:t>
            </a:r>
            <a:r>
              <a:rPr lang="en-US"/>
              <a:t> </a:t>
            </a:r>
            <a:endParaRPr lang="ar-SA"/>
          </a:p>
          <a:p>
            <a:pPr algn="just"/>
            <a:r>
              <a:rPr lang="ar-SA"/>
              <a:t>فعالیتهای تامین مالی</a:t>
            </a:r>
            <a:r>
              <a:rPr lang="en-US"/>
              <a:t> </a:t>
            </a:r>
          </a:p>
        </p:txBody>
      </p:sp>
    </p:spTree>
  </p:cSld>
  <p:clrMapOvr>
    <a:masterClrMapping/>
  </p:clrMapOvr>
  <p:transition>
    <p:zoom dir="in"/>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Slide Number Placeholder 4"/>
          <p:cNvSpPr>
            <a:spLocks noGrp="1"/>
          </p:cNvSpPr>
          <p:nvPr>
            <p:ph type="sldNum" sz="quarter" idx="12"/>
          </p:nvPr>
        </p:nvSpPr>
        <p:spPr/>
        <p:txBody>
          <a:bodyPr/>
          <a:lstStyle/>
          <a:p>
            <a:fld id="{F753E34C-5BB9-48A6-BF86-F30DAF21A549}" type="slidenum">
              <a:rPr lang="ar-SA"/>
              <a:pPr/>
              <a:t>187</a:t>
            </a:fld>
            <a:endParaRPr lang="en-US"/>
          </a:p>
        </p:txBody>
      </p:sp>
      <p:sp>
        <p:nvSpPr>
          <p:cNvPr id="368642" name="Rectangle 2"/>
          <p:cNvSpPr>
            <a:spLocks noChangeArrowheads="1"/>
          </p:cNvSpPr>
          <p:nvPr/>
        </p:nvSpPr>
        <p:spPr bwMode="auto">
          <a:xfrm>
            <a:off x="381000" y="1752600"/>
            <a:ext cx="8610600" cy="4876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200" b="1">
              <a:solidFill>
                <a:schemeClr val="tx2"/>
              </a:solidFill>
              <a:latin typeface="Trebuchet MS" panose="020B0603020202020204" pitchFamily="34" charset="0"/>
              <a:cs typeface="B Nazanin" panose="00000400000000000000" pitchFamily="2" charset="-78"/>
            </a:endParaRPr>
          </a:p>
        </p:txBody>
      </p:sp>
      <p:sp>
        <p:nvSpPr>
          <p:cNvPr id="368643" name="Oval 3"/>
          <p:cNvSpPr>
            <a:spLocks noChangeArrowheads="1"/>
          </p:cNvSpPr>
          <p:nvPr/>
        </p:nvSpPr>
        <p:spPr bwMode="auto">
          <a:xfrm>
            <a:off x="3733800" y="3429000"/>
            <a:ext cx="1752600" cy="1676400"/>
          </a:xfrm>
          <a:prstGeom prst="ellipse">
            <a:avLst/>
          </a:prstGeom>
          <a:solidFill>
            <a:srgbClr val="99CC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fa-IR" altLang="en-US" sz="2200" b="1">
                <a:latin typeface="Trebuchet MS" panose="020B0603020202020204" pitchFamily="34" charset="0"/>
                <a:cs typeface="B Nazanin" panose="00000400000000000000" pitchFamily="2" charset="-78"/>
              </a:rPr>
              <a:t>وجه نقد</a:t>
            </a:r>
            <a:endParaRPr lang="en-US" altLang="en-US" sz="2200" b="1">
              <a:latin typeface="Trebuchet MS" panose="020B0603020202020204" pitchFamily="34" charset="0"/>
              <a:cs typeface="B Nazanin" panose="00000400000000000000" pitchFamily="2" charset="-78"/>
            </a:endParaRPr>
          </a:p>
        </p:txBody>
      </p:sp>
      <p:grpSp>
        <p:nvGrpSpPr>
          <p:cNvPr id="368644" name="Group 4"/>
          <p:cNvGrpSpPr>
            <a:grpSpLocks/>
          </p:cNvGrpSpPr>
          <p:nvPr/>
        </p:nvGrpSpPr>
        <p:grpSpPr bwMode="auto">
          <a:xfrm>
            <a:off x="685800" y="2057400"/>
            <a:ext cx="3733800" cy="2209800"/>
            <a:chOff x="336" y="1104"/>
            <a:chExt cx="2352" cy="1392"/>
          </a:xfrm>
        </p:grpSpPr>
        <p:sp>
          <p:nvSpPr>
            <p:cNvPr id="368645" name="Line 5"/>
            <p:cNvSpPr>
              <a:spLocks noChangeShapeType="1"/>
            </p:cNvSpPr>
            <p:nvPr/>
          </p:nvSpPr>
          <p:spPr bwMode="auto">
            <a:xfrm>
              <a:off x="1392" y="1248"/>
              <a:ext cx="129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368646" name="Line 6"/>
            <p:cNvSpPr>
              <a:spLocks noChangeShapeType="1"/>
            </p:cNvSpPr>
            <p:nvPr/>
          </p:nvSpPr>
          <p:spPr bwMode="auto">
            <a:xfrm>
              <a:off x="1392" y="1776"/>
              <a:ext cx="96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368647" name="Rectangle 7"/>
            <p:cNvSpPr>
              <a:spLocks noChangeArrowheads="1"/>
            </p:cNvSpPr>
            <p:nvPr/>
          </p:nvSpPr>
          <p:spPr bwMode="auto">
            <a:xfrm>
              <a:off x="336" y="1104"/>
              <a:ext cx="1056" cy="384"/>
            </a:xfrm>
            <a:prstGeom prst="rect">
              <a:avLst/>
            </a:prstGeom>
            <a:solidFill>
              <a:srgbClr val="0000CC"/>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fa-IR" altLang="en-US" sz="2200" b="1">
                  <a:solidFill>
                    <a:schemeClr val="tx2"/>
                  </a:solidFill>
                  <a:latin typeface="Trebuchet MS" panose="020B0603020202020204" pitchFamily="34" charset="0"/>
                  <a:cs typeface="B Nazanin" panose="00000400000000000000" pitchFamily="2" charset="-78"/>
                </a:rPr>
                <a:t>فعالیتهای</a:t>
              </a:r>
            </a:p>
            <a:p>
              <a:pPr algn="ctr" rtl="1"/>
              <a:r>
                <a:rPr lang="fa-IR" altLang="en-US" sz="2200" b="1">
                  <a:solidFill>
                    <a:schemeClr val="tx2"/>
                  </a:solidFill>
                  <a:latin typeface="Trebuchet MS" panose="020B0603020202020204" pitchFamily="34" charset="0"/>
                  <a:cs typeface="B Nazanin" panose="00000400000000000000" pitchFamily="2" charset="-78"/>
                </a:rPr>
                <a:t>عملیاتی</a:t>
              </a:r>
              <a:endParaRPr lang="en-US" altLang="en-US" sz="2200" b="1">
                <a:solidFill>
                  <a:schemeClr val="tx2"/>
                </a:solidFill>
                <a:latin typeface="Trebuchet MS" panose="020B0603020202020204" pitchFamily="34" charset="0"/>
                <a:cs typeface="B Nazanin" panose="00000400000000000000" pitchFamily="2" charset="-78"/>
              </a:endParaRPr>
            </a:p>
          </p:txBody>
        </p:sp>
        <p:sp>
          <p:nvSpPr>
            <p:cNvPr id="368648" name="Rectangle 8"/>
            <p:cNvSpPr>
              <a:spLocks noChangeArrowheads="1"/>
            </p:cNvSpPr>
            <p:nvPr/>
          </p:nvSpPr>
          <p:spPr bwMode="auto">
            <a:xfrm>
              <a:off x="336" y="1584"/>
              <a:ext cx="1056" cy="384"/>
            </a:xfrm>
            <a:prstGeom prst="rect">
              <a:avLst/>
            </a:prstGeom>
            <a:solidFill>
              <a:srgbClr val="0000CC"/>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fa-IR" altLang="en-US" sz="2200" b="1">
                  <a:solidFill>
                    <a:schemeClr val="tx2"/>
                  </a:solidFill>
                  <a:latin typeface="Trebuchet MS" panose="020B0603020202020204" pitchFamily="34" charset="0"/>
                  <a:cs typeface="B Nazanin" panose="00000400000000000000" pitchFamily="2" charset="-78"/>
                </a:rPr>
                <a:t>فعالیتهای </a:t>
              </a:r>
            </a:p>
            <a:p>
              <a:pPr algn="ctr" rtl="1"/>
              <a:r>
                <a:rPr lang="fa-IR" altLang="en-US" sz="2200" b="1">
                  <a:solidFill>
                    <a:schemeClr val="tx2"/>
                  </a:solidFill>
                  <a:latin typeface="Trebuchet MS" panose="020B0603020202020204" pitchFamily="34" charset="0"/>
                  <a:cs typeface="B Nazanin" panose="00000400000000000000" pitchFamily="2" charset="-78"/>
                </a:rPr>
                <a:t>سرمایه گذاری</a:t>
              </a:r>
              <a:endParaRPr lang="en-US" altLang="en-US" sz="2200" b="1">
                <a:solidFill>
                  <a:schemeClr val="tx2"/>
                </a:solidFill>
                <a:latin typeface="Trebuchet MS" panose="020B0603020202020204" pitchFamily="34" charset="0"/>
                <a:cs typeface="B Nazanin" panose="00000400000000000000" pitchFamily="2" charset="-78"/>
              </a:endParaRPr>
            </a:p>
          </p:txBody>
        </p:sp>
        <p:sp>
          <p:nvSpPr>
            <p:cNvPr id="368649" name="Rectangle 9"/>
            <p:cNvSpPr>
              <a:spLocks noChangeArrowheads="1"/>
            </p:cNvSpPr>
            <p:nvPr/>
          </p:nvSpPr>
          <p:spPr bwMode="auto">
            <a:xfrm>
              <a:off x="336" y="2112"/>
              <a:ext cx="1056" cy="384"/>
            </a:xfrm>
            <a:prstGeom prst="rect">
              <a:avLst/>
            </a:prstGeom>
            <a:solidFill>
              <a:srgbClr val="0000CC"/>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fa-IR" altLang="en-US" sz="2200" b="1">
                  <a:solidFill>
                    <a:schemeClr val="tx2"/>
                  </a:solidFill>
                  <a:latin typeface="Trebuchet MS" panose="020B0603020202020204" pitchFamily="34" charset="0"/>
                  <a:cs typeface="B Nazanin" panose="00000400000000000000" pitchFamily="2" charset="-78"/>
                </a:rPr>
                <a:t>فعالیتهای</a:t>
              </a:r>
            </a:p>
            <a:p>
              <a:pPr algn="ctr" rtl="1"/>
              <a:r>
                <a:rPr lang="fa-IR" altLang="en-US" sz="2200" b="1">
                  <a:solidFill>
                    <a:schemeClr val="tx2"/>
                  </a:solidFill>
                  <a:latin typeface="Trebuchet MS" panose="020B0603020202020204" pitchFamily="34" charset="0"/>
                  <a:cs typeface="B Nazanin" panose="00000400000000000000" pitchFamily="2" charset="-78"/>
                </a:rPr>
                <a:t>تامین مالی</a:t>
              </a:r>
              <a:endParaRPr lang="en-US" altLang="en-US" sz="2200" b="1">
                <a:solidFill>
                  <a:schemeClr val="tx2"/>
                </a:solidFill>
                <a:latin typeface="Trebuchet MS" panose="020B0603020202020204" pitchFamily="34" charset="0"/>
                <a:cs typeface="B Nazanin" panose="00000400000000000000" pitchFamily="2" charset="-78"/>
              </a:endParaRPr>
            </a:p>
          </p:txBody>
        </p:sp>
        <p:sp>
          <p:nvSpPr>
            <p:cNvPr id="368650" name="Line 10"/>
            <p:cNvSpPr>
              <a:spLocks noChangeShapeType="1"/>
            </p:cNvSpPr>
            <p:nvPr/>
          </p:nvSpPr>
          <p:spPr bwMode="auto">
            <a:xfrm>
              <a:off x="2688" y="1248"/>
              <a:ext cx="0" cy="72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368651" name="Line 11"/>
            <p:cNvSpPr>
              <a:spLocks noChangeShapeType="1"/>
            </p:cNvSpPr>
            <p:nvPr/>
          </p:nvSpPr>
          <p:spPr bwMode="auto">
            <a:xfrm>
              <a:off x="2352" y="1776"/>
              <a:ext cx="0" cy="33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368652" name="Line 12"/>
            <p:cNvSpPr>
              <a:spLocks noChangeShapeType="1"/>
            </p:cNvSpPr>
            <p:nvPr/>
          </p:nvSpPr>
          <p:spPr bwMode="auto">
            <a:xfrm>
              <a:off x="1392" y="2304"/>
              <a:ext cx="86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368653" name="Rectangle 13"/>
            <p:cNvSpPr>
              <a:spLocks noChangeArrowheads="1"/>
            </p:cNvSpPr>
            <p:nvPr/>
          </p:nvSpPr>
          <p:spPr bwMode="auto">
            <a:xfrm>
              <a:off x="1632" y="1392"/>
              <a:ext cx="864" cy="240"/>
            </a:xfrm>
            <a:prstGeom prst="rect">
              <a:avLst/>
            </a:prstGeom>
            <a:solidFill>
              <a:srgbClr val="0000CC"/>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fa-IR" altLang="en-US" sz="2200">
                  <a:solidFill>
                    <a:schemeClr val="tx2"/>
                  </a:solidFill>
                  <a:latin typeface="Trebuchet MS" panose="020B0603020202020204" pitchFamily="34" charset="0"/>
                  <a:cs typeface="B Nazanin" panose="00000400000000000000" pitchFamily="2" charset="-78"/>
                </a:rPr>
                <a:t>جریان ورودی</a:t>
              </a:r>
              <a:endParaRPr lang="en-US" altLang="en-US" sz="2200">
                <a:solidFill>
                  <a:schemeClr val="tx2"/>
                </a:solidFill>
                <a:latin typeface="Trebuchet MS" panose="020B0603020202020204" pitchFamily="34" charset="0"/>
                <a:cs typeface="B Nazanin" panose="00000400000000000000" pitchFamily="2" charset="-78"/>
              </a:endParaRPr>
            </a:p>
          </p:txBody>
        </p:sp>
      </p:grpSp>
      <p:grpSp>
        <p:nvGrpSpPr>
          <p:cNvPr id="368654" name="Group 14"/>
          <p:cNvGrpSpPr>
            <a:grpSpLocks/>
          </p:cNvGrpSpPr>
          <p:nvPr/>
        </p:nvGrpSpPr>
        <p:grpSpPr bwMode="auto">
          <a:xfrm>
            <a:off x="4876800" y="4343400"/>
            <a:ext cx="3505200" cy="2209800"/>
            <a:chOff x="2976" y="2544"/>
            <a:chExt cx="2208" cy="1392"/>
          </a:xfrm>
        </p:grpSpPr>
        <p:sp>
          <p:nvSpPr>
            <p:cNvPr id="368655" name="Rectangle 15"/>
            <p:cNvSpPr>
              <a:spLocks noChangeArrowheads="1"/>
            </p:cNvSpPr>
            <p:nvPr/>
          </p:nvSpPr>
          <p:spPr bwMode="auto">
            <a:xfrm>
              <a:off x="4128" y="2544"/>
              <a:ext cx="1056" cy="384"/>
            </a:xfrm>
            <a:prstGeom prst="rect">
              <a:avLst/>
            </a:prstGeom>
            <a:solidFill>
              <a:srgbClr val="FF0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a-IR" altLang="en-US" sz="2200" b="1">
                  <a:solidFill>
                    <a:schemeClr val="tx2"/>
                  </a:solidFill>
                  <a:cs typeface="B Nazanin" panose="00000400000000000000" pitchFamily="2" charset="-78"/>
                </a:rPr>
                <a:t>فعالیتهای</a:t>
              </a:r>
            </a:p>
            <a:p>
              <a:pPr algn="ctr"/>
              <a:r>
                <a:rPr lang="fa-IR" altLang="en-US" sz="2200" b="1">
                  <a:solidFill>
                    <a:schemeClr val="tx2"/>
                  </a:solidFill>
                  <a:cs typeface="B Nazanin" panose="00000400000000000000" pitchFamily="2" charset="-78"/>
                </a:rPr>
                <a:t>عملیاتی</a:t>
              </a:r>
              <a:endParaRPr lang="en-US" altLang="en-US" sz="2200" b="1">
                <a:solidFill>
                  <a:schemeClr val="tx2"/>
                </a:solidFill>
                <a:cs typeface="B Nazanin" panose="00000400000000000000" pitchFamily="2" charset="-78"/>
              </a:endParaRPr>
            </a:p>
          </p:txBody>
        </p:sp>
        <p:sp>
          <p:nvSpPr>
            <p:cNvPr id="368656" name="Rectangle 16"/>
            <p:cNvSpPr>
              <a:spLocks noChangeArrowheads="1"/>
            </p:cNvSpPr>
            <p:nvPr/>
          </p:nvSpPr>
          <p:spPr bwMode="auto">
            <a:xfrm>
              <a:off x="4128" y="3024"/>
              <a:ext cx="1056" cy="384"/>
            </a:xfrm>
            <a:prstGeom prst="rect">
              <a:avLst/>
            </a:prstGeom>
            <a:solidFill>
              <a:srgbClr val="FF0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a-IR" altLang="en-US" sz="2200" b="1">
                  <a:solidFill>
                    <a:schemeClr val="tx2"/>
                  </a:solidFill>
                  <a:cs typeface="B Nazanin" panose="00000400000000000000" pitchFamily="2" charset="-78"/>
                </a:rPr>
                <a:t>فعالیتهای </a:t>
              </a:r>
            </a:p>
            <a:p>
              <a:pPr algn="ctr"/>
              <a:r>
                <a:rPr lang="fa-IR" altLang="en-US" sz="2200" b="1">
                  <a:solidFill>
                    <a:schemeClr val="tx2"/>
                  </a:solidFill>
                  <a:cs typeface="B Nazanin" panose="00000400000000000000" pitchFamily="2" charset="-78"/>
                </a:rPr>
                <a:t>سرمایه گذاری</a:t>
              </a:r>
              <a:endParaRPr lang="en-US" altLang="en-US" sz="2200" b="1">
                <a:solidFill>
                  <a:schemeClr val="tx2"/>
                </a:solidFill>
                <a:cs typeface="B Nazanin" panose="00000400000000000000" pitchFamily="2" charset="-78"/>
              </a:endParaRPr>
            </a:p>
          </p:txBody>
        </p:sp>
        <p:sp>
          <p:nvSpPr>
            <p:cNvPr id="368657" name="Rectangle 17"/>
            <p:cNvSpPr>
              <a:spLocks noChangeArrowheads="1"/>
            </p:cNvSpPr>
            <p:nvPr/>
          </p:nvSpPr>
          <p:spPr bwMode="auto">
            <a:xfrm>
              <a:off x="4128" y="3552"/>
              <a:ext cx="1056" cy="384"/>
            </a:xfrm>
            <a:prstGeom prst="rect">
              <a:avLst/>
            </a:prstGeom>
            <a:solidFill>
              <a:srgbClr val="FF0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a-IR" altLang="en-US" sz="2200" b="1">
                  <a:solidFill>
                    <a:schemeClr val="tx2"/>
                  </a:solidFill>
                  <a:cs typeface="B Nazanin" panose="00000400000000000000" pitchFamily="2" charset="-78"/>
                </a:rPr>
                <a:t>فعالیتهای</a:t>
              </a:r>
            </a:p>
            <a:p>
              <a:pPr algn="ctr"/>
              <a:r>
                <a:rPr lang="fa-IR" altLang="en-US" sz="2200" b="1">
                  <a:solidFill>
                    <a:schemeClr val="tx2"/>
                  </a:solidFill>
                  <a:cs typeface="B Nazanin" panose="00000400000000000000" pitchFamily="2" charset="-78"/>
                </a:rPr>
                <a:t>تامین مالی</a:t>
              </a:r>
              <a:endParaRPr lang="en-US" altLang="en-US" sz="2200" b="1">
                <a:solidFill>
                  <a:schemeClr val="tx2"/>
                </a:solidFill>
                <a:cs typeface="B Nazanin" panose="00000400000000000000" pitchFamily="2" charset="-78"/>
              </a:endParaRPr>
            </a:p>
          </p:txBody>
        </p:sp>
        <p:sp>
          <p:nvSpPr>
            <p:cNvPr id="368658" name="Line 18"/>
            <p:cNvSpPr>
              <a:spLocks noChangeShapeType="1"/>
            </p:cNvSpPr>
            <p:nvPr/>
          </p:nvSpPr>
          <p:spPr bwMode="auto">
            <a:xfrm>
              <a:off x="2976" y="2976"/>
              <a:ext cx="0" cy="76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368659" name="Line 19"/>
            <p:cNvSpPr>
              <a:spLocks noChangeShapeType="1"/>
            </p:cNvSpPr>
            <p:nvPr/>
          </p:nvSpPr>
          <p:spPr bwMode="auto">
            <a:xfrm>
              <a:off x="2976" y="3744"/>
              <a:ext cx="110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368660" name="Line 20"/>
            <p:cNvSpPr>
              <a:spLocks noChangeShapeType="1"/>
            </p:cNvSpPr>
            <p:nvPr/>
          </p:nvSpPr>
          <p:spPr bwMode="auto">
            <a:xfrm>
              <a:off x="3216" y="2880"/>
              <a:ext cx="0" cy="3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368661" name="Line 21"/>
            <p:cNvSpPr>
              <a:spLocks noChangeShapeType="1"/>
            </p:cNvSpPr>
            <p:nvPr/>
          </p:nvSpPr>
          <p:spPr bwMode="auto">
            <a:xfrm>
              <a:off x="3216" y="3216"/>
              <a:ext cx="86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368662" name="Line 22"/>
            <p:cNvSpPr>
              <a:spLocks noChangeShapeType="1"/>
            </p:cNvSpPr>
            <p:nvPr/>
          </p:nvSpPr>
          <p:spPr bwMode="auto">
            <a:xfrm>
              <a:off x="3360" y="2544"/>
              <a:ext cx="0" cy="24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368663" name="Line 23"/>
            <p:cNvSpPr>
              <a:spLocks noChangeShapeType="1"/>
            </p:cNvSpPr>
            <p:nvPr/>
          </p:nvSpPr>
          <p:spPr bwMode="auto">
            <a:xfrm>
              <a:off x="3360" y="2784"/>
              <a:ext cx="576"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368664" name="Rectangle 24"/>
            <p:cNvSpPr>
              <a:spLocks noChangeArrowheads="1"/>
            </p:cNvSpPr>
            <p:nvPr/>
          </p:nvSpPr>
          <p:spPr bwMode="auto">
            <a:xfrm>
              <a:off x="3120" y="3408"/>
              <a:ext cx="864" cy="240"/>
            </a:xfrm>
            <a:prstGeom prst="rect">
              <a:avLst/>
            </a:prstGeom>
            <a:solidFill>
              <a:srgbClr val="FF0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fa-IR" altLang="en-US" sz="2200">
                  <a:solidFill>
                    <a:schemeClr val="tx2"/>
                  </a:solidFill>
                  <a:latin typeface="Trebuchet MS" panose="020B0603020202020204" pitchFamily="34" charset="0"/>
                  <a:cs typeface="B Nazanin" panose="00000400000000000000" pitchFamily="2" charset="-78"/>
                </a:rPr>
                <a:t>جریان خروجی</a:t>
              </a:r>
              <a:endParaRPr lang="en-US" altLang="en-US" sz="2200">
                <a:solidFill>
                  <a:schemeClr val="tx2"/>
                </a:solidFill>
                <a:latin typeface="Trebuchet MS" panose="020B0603020202020204" pitchFamily="34" charset="0"/>
                <a:cs typeface="B Nazanin" panose="00000400000000000000" pitchFamily="2" charset="-78"/>
              </a:endParaRPr>
            </a:p>
          </p:txBody>
        </p:sp>
      </p:grpSp>
      <p:sp>
        <p:nvSpPr>
          <p:cNvPr id="368667" name="Rectangle 27"/>
          <p:cNvSpPr>
            <a:spLocks noGrp="1" noChangeArrowheads="1"/>
          </p:cNvSpPr>
          <p:nvPr>
            <p:ph type="title"/>
          </p:nvPr>
        </p:nvSpPr>
        <p:spPr>
          <a:noFill/>
          <a:ln/>
        </p:spPr>
        <p:txBody>
          <a:bodyPr/>
          <a:lstStyle/>
          <a:p>
            <a:r>
              <a:rPr lang="fa-IR" altLang="en-US" b="0">
                <a:solidFill>
                  <a:schemeClr val="tx1"/>
                </a:solidFill>
                <a:effectLst>
                  <a:outerShdw blurRad="38100" dist="38100" dir="2700000" algn="tl">
                    <a:srgbClr val="000000"/>
                  </a:outerShdw>
                </a:effectLst>
              </a:rPr>
              <a:t>مفهوم صورت گردش وجوه نقد</a:t>
            </a:r>
            <a:endParaRPr lang="en-US" b="0">
              <a:solidFill>
                <a:schemeClr val="tx1"/>
              </a:solidFill>
              <a:effectLst>
                <a:outerShdw blurRad="38100" dist="38100" dir="2700000" algn="tl">
                  <a:srgbClr val="000000"/>
                </a:outerShdw>
              </a:effectLst>
            </a:endParaRPr>
          </a:p>
        </p:txBody>
      </p:sp>
      <p:sp>
        <p:nvSpPr>
          <p:cNvPr id="368668" name="Rectangle 28"/>
          <p:cNvSpPr>
            <a:spLocks noChangeArrowheads="1"/>
          </p:cNvSpPr>
          <p:nvPr/>
        </p:nvSpPr>
        <p:spPr bwMode="auto">
          <a:xfrm>
            <a:off x="1524000" y="762000"/>
            <a:ext cx="7378700" cy="1143000"/>
          </a:xfrm>
          <a:prstGeom prst="rect">
            <a:avLst/>
          </a:prstGeom>
          <a:noFill/>
          <a:ln>
            <a:noFill/>
          </a:ln>
          <a:effectLst/>
          <a:extLst>
            <a:ext uri="{909E8E84-426E-40DD-AFC4-6F175D3DCCD1}">
              <a14:hiddenFill xmlns:a14="http://schemas.microsoft.com/office/drawing/2010/main">
                <a:solidFill>
                  <a:srgbClr val="0033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1">
              <a:lnSpc>
                <a:spcPct val="85000"/>
              </a:lnSpc>
              <a:defRPr sz="3600" b="1">
                <a:solidFill>
                  <a:schemeClr val="tx2"/>
                </a:solidFill>
                <a:latin typeface="Times New Roman" panose="02020603050405020304" pitchFamily="18" charset="0"/>
                <a:cs typeface="B Nazanin" panose="00000400000000000000" pitchFamily="2" charset="-78"/>
              </a:defRPr>
            </a:lvl1pPr>
            <a:lvl2pPr algn="ctr" rtl="1">
              <a:lnSpc>
                <a:spcPct val="85000"/>
              </a:lnSpc>
              <a:defRPr sz="3600" b="1">
                <a:solidFill>
                  <a:schemeClr val="tx2"/>
                </a:solidFill>
                <a:latin typeface="Times New Roman" panose="02020603050405020304" pitchFamily="18" charset="0"/>
                <a:cs typeface="B Nazanin" panose="00000400000000000000" pitchFamily="2" charset="-78"/>
              </a:defRPr>
            </a:lvl2pPr>
            <a:lvl3pPr algn="ctr" rtl="1">
              <a:lnSpc>
                <a:spcPct val="85000"/>
              </a:lnSpc>
              <a:defRPr sz="3600" b="1">
                <a:solidFill>
                  <a:schemeClr val="tx2"/>
                </a:solidFill>
                <a:latin typeface="Times New Roman" panose="02020603050405020304" pitchFamily="18" charset="0"/>
                <a:cs typeface="B Nazanin" panose="00000400000000000000" pitchFamily="2" charset="-78"/>
              </a:defRPr>
            </a:lvl3pPr>
            <a:lvl4pPr algn="ctr" rtl="1">
              <a:lnSpc>
                <a:spcPct val="85000"/>
              </a:lnSpc>
              <a:defRPr sz="3600" b="1">
                <a:solidFill>
                  <a:schemeClr val="tx2"/>
                </a:solidFill>
                <a:latin typeface="Times New Roman" panose="02020603050405020304" pitchFamily="18" charset="0"/>
                <a:cs typeface="B Nazanin" panose="00000400000000000000" pitchFamily="2" charset="-78"/>
              </a:defRPr>
            </a:lvl4pPr>
            <a:lvl5pPr algn="ctr" rtl="1">
              <a:lnSpc>
                <a:spcPct val="85000"/>
              </a:lnSpc>
              <a:defRPr sz="3600" b="1">
                <a:solidFill>
                  <a:schemeClr val="tx2"/>
                </a:solidFill>
                <a:latin typeface="Times New Roman" panose="02020603050405020304" pitchFamily="18" charset="0"/>
                <a:cs typeface="B Nazanin" panose="00000400000000000000" pitchFamily="2" charset="-78"/>
              </a:defRPr>
            </a:lvl5pPr>
            <a:lvl6pPr marL="457200" algn="ctr" fontAlgn="base">
              <a:lnSpc>
                <a:spcPct val="85000"/>
              </a:lnSpc>
              <a:spcBef>
                <a:spcPct val="0"/>
              </a:spcBef>
              <a:spcAft>
                <a:spcPct val="0"/>
              </a:spcAft>
              <a:defRPr sz="3600" b="1">
                <a:solidFill>
                  <a:schemeClr val="tx2"/>
                </a:solidFill>
                <a:latin typeface="Times New Roman" panose="02020603050405020304" pitchFamily="18" charset="0"/>
                <a:cs typeface="B Nazanin" panose="00000400000000000000" pitchFamily="2" charset="-78"/>
              </a:defRPr>
            </a:lvl6pPr>
            <a:lvl7pPr marL="914400" algn="ctr" fontAlgn="base">
              <a:lnSpc>
                <a:spcPct val="85000"/>
              </a:lnSpc>
              <a:spcBef>
                <a:spcPct val="0"/>
              </a:spcBef>
              <a:spcAft>
                <a:spcPct val="0"/>
              </a:spcAft>
              <a:defRPr sz="3600" b="1">
                <a:solidFill>
                  <a:schemeClr val="tx2"/>
                </a:solidFill>
                <a:latin typeface="Times New Roman" panose="02020603050405020304" pitchFamily="18" charset="0"/>
                <a:cs typeface="B Nazanin" panose="00000400000000000000" pitchFamily="2" charset="-78"/>
              </a:defRPr>
            </a:lvl7pPr>
            <a:lvl8pPr marL="1371600" algn="ctr" fontAlgn="base">
              <a:lnSpc>
                <a:spcPct val="85000"/>
              </a:lnSpc>
              <a:spcBef>
                <a:spcPct val="0"/>
              </a:spcBef>
              <a:spcAft>
                <a:spcPct val="0"/>
              </a:spcAft>
              <a:defRPr sz="3600" b="1">
                <a:solidFill>
                  <a:schemeClr val="tx2"/>
                </a:solidFill>
                <a:latin typeface="Times New Roman" panose="02020603050405020304" pitchFamily="18" charset="0"/>
                <a:cs typeface="B Nazanin" panose="00000400000000000000" pitchFamily="2" charset="-78"/>
              </a:defRPr>
            </a:lvl8pPr>
            <a:lvl9pPr marL="1828800" algn="ctr" fontAlgn="base">
              <a:lnSpc>
                <a:spcPct val="85000"/>
              </a:lnSpc>
              <a:spcBef>
                <a:spcPct val="0"/>
              </a:spcBef>
              <a:spcAft>
                <a:spcPct val="0"/>
              </a:spcAft>
              <a:defRPr sz="3600" b="1">
                <a:solidFill>
                  <a:schemeClr val="tx2"/>
                </a:solidFill>
                <a:latin typeface="Times New Roman" panose="02020603050405020304" pitchFamily="18" charset="0"/>
                <a:cs typeface="B Nazanin" panose="00000400000000000000" pitchFamily="2" charset="-78"/>
              </a:defRPr>
            </a:lvl9pPr>
          </a:lstStyle>
          <a:p>
            <a:pPr eaLnBrk="1" hangingPunct="1"/>
            <a:endParaRPr lang="fa-I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nodePh="1">
                                  <p:stCondLst>
                                    <p:cond delay="0"/>
                                  </p:stCondLst>
                                  <p:endCondLst>
                                    <p:cond evt="begin" delay="0">
                                      <p:tn val="5"/>
                                    </p:cond>
                                  </p:endCondLst>
                                  <p:childTnLst>
                                    <p:set>
                                      <p:cBhvr>
                                        <p:cTn id="6" dur="1" fill="hold">
                                          <p:stCondLst>
                                            <p:cond delay="0"/>
                                          </p:stCondLst>
                                        </p:cTn>
                                        <p:tgtEl>
                                          <p:spTgt spid="368642"/>
                                        </p:tgtEl>
                                        <p:attrNameLst>
                                          <p:attrName>style.visibility</p:attrName>
                                        </p:attrNameLst>
                                      </p:cBhvr>
                                      <p:to>
                                        <p:strVal val="visible"/>
                                      </p:to>
                                    </p:set>
                                    <p:animEffect transition="in" filter="box(in)">
                                      <p:cBhvr>
                                        <p:cTn id="7" dur="500"/>
                                        <p:tgtEl>
                                          <p:spTgt spid="3686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68643"/>
                                        </p:tgtEl>
                                        <p:attrNameLst>
                                          <p:attrName>style.visibility</p:attrName>
                                        </p:attrNameLst>
                                      </p:cBhvr>
                                      <p:to>
                                        <p:strVal val="visible"/>
                                      </p:to>
                                    </p:set>
                                    <p:animEffect transition="in" filter="dissolve">
                                      <p:cBhvr>
                                        <p:cTn id="12" dur="500"/>
                                        <p:tgtEl>
                                          <p:spTgt spid="3686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368644"/>
                                        </p:tgtEl>
                                        <p:attrNameLst>
                                          <p:attrName>style.visibility</p:attrName>
                                        </p:attrNameLst>
                                      </p:cBhvr>
                                      <p:to>
                                        <p:strVal val="visible"/>
                                      </p:to>
                                    </p:set>
                                    <p:animEffect transition="in" filter="strips(downRight)">
                                      <p:cBhvr>
                                        <p:cTn id="17" dur="500"/>
                                        <p:tgtEl>
                                          <p:spTgt spid="36864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68654"/>
                                        </p:tgtEl>
                                        <p:attrNameLst>
                                          <p:attrName>style.visibility</p:attrName>
                                        </p:attrNameLst>
                                      </p:cBhvr>
                                      <p:to>
                                        <p:strVal val="visible"/>
                                      </p:to>
                                    </p:set>
                                    <p:animEffect transition="in" filter="wipe(left)">
                                      <p:cBhvr>
                                        <p:cTn id="22" dur="500"/>
                                        <p:tgtEl>
                                          <p:spTgt spid="368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42" grpId="0" autoUpdateAnimBg="0"/>
      <p:bldP spid="368643" grpId="0" animBg="1" autoUpdateAnimBg="0"/>
    </p:bldLst>
  </p:timing>
</p:sld>
</file>

<file path=ppt/slides/slide1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FAF3F79-4076-4EBF-9959-2EFAF57D4030}" type="slidenum">
              <a:rPr lang="ar-SA"/>
              <a:pPr/>
              <a:t>188</a:t>
            </a:fld>
            <a:endParaRPr lang="en-US"/>
          </a:p>
        </p:txBody>
      </p:sp>
      <p:sp>
        <p:nvSpPr>
          <p:cNvPr id="360450" name="Rectangle 2"/>
          <p:cNvSpPr>
            <a:spLocks noGrp="1" noChangeArrowheads="1"/>
          </p:cNvSpPr>
          <p:nvPr>
            <p:ph type="title"/>
          </p:nvPr>
        </p:nvSpPr>
        <p:spPr/>
        <p:txBody>
          <a:bodyPr/>
          <a:lstStyle/>
          <a:p>
            <a:r>
              <a:rPr lang="fa-IR"/>
              <a:t>فعالیتهای عملیاتی</a:t>
            </a:r>
            <a:r>
              <a:rPr lang="en-US"/>
              <a:t> </a:t>
            </a:r>
          </a:p>
        </p:txBody>
      </p:sp>
      <p:sp>
        <p:nvSpPr>
          <p:cNvPr id="360451" name="Rectangle 3"/>
          <p:cNvSpPr>
            <a:spLocks noGrp="1" noChangeArrowheads="1"/>
          </p:cNvSpPr>
          <p:nvPr>
            <p:ph type="body" idx="1"/>
          </p:nvPr>
        </p:nvSpPr>
        <p:spPr/>
        <p:txBody>
          <a:bodyPr/>
          <a:lstStyle/>
          <a:p>
            <a:pPr algn="just"/>
            <a:r>
              <a:rPr lang="fa-IR" sz="2800"/>
              <a:t>در این بخش جریانهای نقدی ناشی از فعالیتهای عملیاتی واحد تجاری نشان داده می شود. به عبارت دیگر جریان ورودی وجه نقد مربوط به درآمدهای عملیاتی و جریان خروجی وجه نقد ناشی از هزینه های عملیاتی در این بخش گزارش می گردد.</a:t>
            </a:r>
            <a:r>
              <a:rPr lang="en-US"/>
              <a:t> </a:t>
            </a:r>
          </a:p>
        </p:txBody>
      </p:sp>
    </p:spTree>
  </p:cSld>
  <p:clrMapOvr>
    <a:masterClrMapping/>
  </p:clrMapOvr>
  <p:transition>
    <p:zoom dir="in"/>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E44F799-7B32-4E46-A227-7E963AA8FD93}" type="slidenum">
              <a:rPr lang="ar-SA"/>
              <a:pPr/>
              <a:t>189</a:t>
            </a:fld>
            <a:endParaRPr lang="en-US"/>
          </a:p>
        </p:txBody>
      </p:sp>
      <p:sp>
        <p:nvSpPr>
          <p:cNvPr id="361474" name="Rectangle 2"/>
          <p:cNvSpPr>
            <a:spLocks noGrp="1" noChangeArrowheads="1"/>
          </p:cNvSpPr>
          <p:nvPr>
            <p:ph type="title"/>
          </p:nvPr>
        </p:nvSpPr>
        <p:spPr/>
        <p:txBody>
          <a:bodyPr/>
          <a:lstStyle/>
          <a:p>
            <a:r>
              <a:rPr lang="fa-IR"/>
              <a:t>فعالیتهای عملیاتی</a:t>
            </a:r>
            <a:r>
              <a:rPr lang="en-US"/>
              <a:t> </a:t>
            </a:r>
          </a:p>
        </p:txBody>
      </p:sp>
      <p:sp>
        <p:nvSpPr>
          <p:cNvPr id="361479" name="Text Box 7"/>
          <p:cNvSpPr txBox="1">
            <a:spLocks noChangeArrowheads="1"/>
          </p:cNvSpPr>
          <p:nvPr/>
        </p:nvSpPr>
        <p:spPr bwMode="auto">
          <a:xfrm>
            <a:off x="1143000" y="1905000"/>
            <a:ext cx="7448550" cy="3446463"/>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fa-IR" sz="2800" b="1" u="sng">
                <a:solidFill>
                  <a:srgbClr val="FFFFCC"/>
                </a:solidFill>
                <a:cs typeface="B Nazanin" panose="00000400000000000000" pitchFamily="2" charset="-78"/>
              </a:rPr>
              <a:t>دریافتهای نقدی:</a:t>
            </a:r>
          </a:p>
          <a:p>
            <a:pPr algn="r" rtl="1" eaLnBrk="1" hangingPunct="1">
              <a:spcBef>
                <a:spcPct val="50000"/>
              </a:spcBef>
            </a:pPr>
            <a:r>
              <a:rPr lang="fa-IR" sz="3200">
                <a:cs typeface="B Nazanin" panose="00000400000000000000" pitchFamily="2" charset="-78"/>
              </a:rPr>
              <a:t>وصول مطالبات از مشتریان در مقابل فروش کالا و خدمات </a:t>
            </a:r>
          </a:p>
          <a:p>
            <a:pPr algn="r" rtl="1" eaLnBrk="1" hangingPunct="1">
              <a:spcBef>
                <a:spcPct val="50000"/>
              </a:spcBef>
            </a:pPr>
            <a:r>
              <a:rPr lang="fa-IR" sz="3200">
                <a:cs typeface="B Nazanin" panose="00000400000000000000" pitchFamily="2" charset="-78"/>
              </a:rPr>
              <a:t>دریافت بابت حق الامتیاز ، حق الزحمه و کارمزد</a:t>
            </a:r>
          </a:p>
          <a:p>
            <a:pPr algn="r" rtl="1" eaLnBrk="1" hangingPunct="1">
              <a:spcBef>
                <a:spcPct val="50000"/>
              </a:spcBef>
            </a:pPr>
            <a:r>
              <a:rPr lang="fa-IR" sz="3200">
                <a:cs typeface="B Nazanin" panose="00000400000000000000" pitchFamily="2" charset="-78"/>
              </a:rPr>
              <a:t>بهره دریافتی</a:t>
            </a:r>
          </a:p>
          <a:p>
            <a:pPr algn="r" rtl="1" eaLnBrk="1" hangingPunct="1">
              <a:spcBef>
                <a:spcPct val="50000"/>
              </a:spcBef>
            </a:pPr>
            <a:r>
              <a:rPr lang="fa-IR" sz="3200">
                <a:cs typeface="B Nazanin" panose="00000400000000000000" pitchFamily="2" charset="-78"/>
              </a:rPr>
              <a:t>سود سهام دریافتی</a:t>
            </a:r>
          </a:p>
        </p:txBody>
      </p:sp>
    </p:spTree>
  </p:cSld>
  <p:clrMapOvr>
    <a:masterClrMapping/>
  </p:clrMapOvr>
  <p:transition>
    <p:zoom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CCB5FDE7-9CF3-4073-AFD7-32EA5A53C02E}" type="slidenum">
              <a:rPr lang="ar-SA"/>
              <a:pPr/>
              <a:t>19</a:t>
            </a:fld>
            <a:endParaRPr lang="en-US"/>
          </a:p>
        </p:txBody>
      </p:sp>
      <p:sp>
        <p:nvSpPr>
          <p:cNvPr id="120834" name="Rectangle 2"/>
          <p:cNvSpPr>
            <a:spLocks noGrp="1" noChangeArrowheads="1"/>
          </p:cNvSpPr>
          <p:nvPr>
            <p:ph type="title"/>
          </p:nvPr>
        </p:nvSpPr>
        <p:spPr/>
        <p:txBody>
          <a:bodyPr/>
          <a:lstStyle/>
          <a:p>
            <a:r>
              <a:rPr lang="fa-IR" b="0"/>
              <a:t>سیستم متمرکز- روش بهای تمام شده</a:t>
            </a:r>
            <a:endParaRPr lang="en-US" b="0"/>
          </a:p>
        </p:txBody>
      </p:sp>
      <p:pic>
        <p:nvPicPr>
          <p:cNvPr id="120837" name="Picture 5" descr="Picture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5413" y="2133600"/>
            <a:ext cx="7367587" cy="2119313"/>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0838" name="Picture 6" descr="Picture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5413" y="4343400"/>
            <a:ext cx="7367587" cy="2119313"/>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120837"/>
                                        </p:tgtEl>
                                        <p:attrNameLst>
                                          <p:attrName>style.visibility</p:attrName>
                                        </p:attrNameLst>
                                      </p:cBhvr>
                                      <p:to>
                                        <p:strVal val="visible"/>
                                      </p:to>
                                    </p:set>
                                    <p:animEffect transition="in" filter="slide(fromBottom)">
                                      <p:cBhvr>
                                        <p:cTn id="7" dur="500"/>
                                        <p:tgtEl>
                                          <p:spTgt spid="1208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120838"/>
                                        </p:tgtEl>
                                        <p:attrNameLst>
                                          <p:attrName>style.visibility</p:attrName>
                                        </p:attrNameLst>
                                      </p:cBhvr>
                                      <p:to>
                                        <p:strVal val="visible"/>
                                      </p:to>
                                    </p:set>
                                    <p:animEffect transition="in" filter="wedge">
                                      <p:cBhvr>
                                        <p:cTn id="12" dur="2000"/>
                                        <p:tgtEl>
                                          <p:spTgt spid="1208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1E44E10F-B2E8-4CB0-9E36-8927EAA8E240}" type="slidenum">
              <a:rPr lang="ar-SA"/>
              <a:pPr/>
              <a:t>190</a:t>
            </a:fld>
            <a:endParaRPr lang="en-US"/>
          </a:p>
        </p:txBody>
      </p:sp>
      <p:sp>
        <p:nvSpPr>
          <p:cNvPr id="362498" name="Rectangle 2"/>
          <p:cNvSpPr>
            <a:spLocks noGrp="1" noChangeArrowheads="1"/>
          </p:cNvSpPr>
          <p:nvPr>
            <p:ph type="title"/>
          </p:nvPr>
        </p:nvSpPr>
        <p:spPr/>
        <p:txBody>
          <a:bodyPr/>
          <a:lstStyle/>
          <a:p>
            <a:r>
              <a:rPr lang="fa-IR"/>
              <a:t>فعالیتهای عملیاتی</a:t>
            </a:r>
            <a:r>
              <a:rPr lang="en-US"/>
              <a:t> </a:t>
            </a:r>
          </a:p>
        </p:txBody>
      </p:sp>
      <p:sp>
        <p:nvSpPr>
          <p:cNvPr id="362500" name="Text Box 4"/>
          <p:cNvSpPr txBox="1">
            <a:spLocks noChangeArrowheads="1"/>
          </p:cNvSpPr>
          <p:nvPr/>
        </p:nvSpPr>
        <p:spPr bwMode="auto">
          <a:xfrm>
            <a:off x="1143000" y="1981200"/>
            <a:ext cx="7524750" cy="4300538"/>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fa-IR" b="1" u="sng">
                <a:solidFill>
                  <a:srgbClr val="FFFFCC"/>
                </a:solidFill>
                <a:cs typeface="B Nazanin" panose="00000400000000000000" pitchFamily="2" charset="-78"/>
              </a:rPr>
              <a:t>پرداختهای نقدی:</a:t>
            </a:r>
          </a:p>
          <a:p>
            <a:pPr algn="r" rtl="1" eaLnBrk="1" hangingPunct="1">
              <a:spcBef>
                <a:spcPct val="50000"/>
              </a:spcBef>
            </a:pPr>
            <a:r>
              <a:rPr lang="fa-IR" sz="3200">
                <a:cs typeface="B Nazanin" panose="00000400000000000000" pitchFamily="2" charset="-78"/>
              </a:rPr>
              <a:t>پرداخت به عرضه کنندگان کالا و خدمات</a:t>
            </a:r>
          </a:p>
          <a:p>
            <a:pPr algn="r" rtl="1" eaLnBrk="1" hangingPunct="1">
              <a:spcBef>
                <a:spcPct val="50000"/>
              </a:spcBef>
            </a:pPr>
            <a:r>
              <a:rPr lang="fa-IR" sz="3200">
                <a:cs typeface="B Nazanin" panose="00000400000000000000" pitchFamily="2" charset="-78"/>
              </a:rPr>
              <a:t>پرداخت هزینه های عملیاتی</a:t>
            </a:r>
          </a:p>
          <a:p>
            <a:pPr algn="r" rtl="1" eaLnBrk="1" hangingPunct="1">
              <a:spcBef>
                <a:spcPct val="50000"/>
              </a:spcBef>
            </a:pPr>
            <a:r>
              <a:rPr lang="fa-IR" sz="3200">
                <a:cs typeface="B Nazanin" panose="00000400000000000000" pitchFamily="2" charset="-78"/>
              </a:rPr>
              <a:t>سایر پرداختهای عملیاتی</a:t>
            </a:r>
          </a:p>
          <a:p>
            <a:pPr algn="r" rtl="1" eaLnBrk="1" hangingPunct="1">
              <a:spcBef>
                <a:spcPct val="50000"/>
              </a:spcBef>
            </a:pPr>
            <a:r>
              <a:rPr lang="fa-IR" sz="3200">
                <a:cs typeface="B Nazanin" panose="00000400000000000000" pitchFamily="2" charset="-78"/>
              </a:rPr>
              <a:t>پرداخت بهره </a:t>
            </a:r>
          </a:p>
          <a:p>
            <a:pPr algn="r" rtl="1" eaLnBrk="1" hangingPunct="1">
              <a:spcBef>
                <a:spcPct val="50000"/>
              </a:spcBef>
            </a:pPr>
            <a:r>
              <a:rPr lang="fa-IR" sz="3200">
                <a:cs typeface="B Nazanin" panose="00000400000000000000" pitchFamily="2" charset="-78"/>
              </a:rPr>
              <a:t>پرداخت مالیات</a:t>
            </a:r>
            <a:endParaRPr lang="en-US" sz="3200">
              <a:cs typeface="B Nazanin" panose="00000400000000000000" pitchFamily="2" charset="-78"/>
            </a:endParaRPr>
          </a:p>
        </p:txBody>
      </p:sp>
    </p:spTree>
  </p:cSld>
  <p:clrMapOvr>
    <a:masterClrMapping/>
  </p:clrMapOvr>
  <p:transition>
    <p:zoom dir="in"/>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19AD797-9013-4ECD-98AF-791C1B8950D7}" type="slidenum">
              <a:rPr lang="ar-SA"/>
              <a:pPr/>
              <a:t>191</a:t>
            </a:fld>
            <a:endParaRPr lang="en-US"/>
          </a:p>
        </p:txBody>
      </p:sp>
      <p:sp>
        <p:nvSpPr>
          <p:cNvPr id="364546" name="Rectangle 2"/>
          <p:cNvSpPr>
            <a:spLocks noGrp="1" noChangeArrowheads="1"/>
          </p:cNvSpPr>
          <p:nvPr>
            <p:ph type="title"/>
          </p:nvPr>
        </p:nvSpPr>
        <p:spPr/>
        <p:txBody>
          <a:bodyPr/>
          <a:lstStyle/>
          <a:p>
            <a:r>
              <a:rPr lang="fa-IR"/>
              <a:t>فعالیتهای سرمایه گذاری</a:t>
            </a:r>
            <a:r>
              <a:rPr lang="en-US"/>
              <a:t> </a:t>
            </a:r>
          </a:p>
        </p:txBody>
      </p:sp>
      <p:sp>
        <p:nvSpPr>
          <p:cNvPr id="364547" name="Text Box 3"/>
          <p:cNvSpPr txBox="1">
            <a:spLocks noChangeArrowheads="1"/>
          </p:cNvSpPr>
          <p:nvPr/>
        </p:nvSpPr>
        <p:spPr bwMode="auto">
          <a:xfrm>
            <a:off x="1143000" y="1981200"/>
            <a:ext cx="7524750" cy="3016250"/>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r>
              <a:rPr lang="fa-IR" sz="3200" b="1" u="sng">
                <a:solidFill>
                  <a:srgbClr val="FFFFCC"/>
                </a:solidFill>
                <a:cs typeface="B Nazanin" panose="00000400000000000000" pitchFamily="2" charset="-78"/>
              </a:rPr>
              <a:t>دریافتهای نقدی:</a:t>
            </a:r>
          </a:p>
          <a:p>
            <a:pPr algn="ctr" rtl="1"/>
            <a:endParaRPr lang="fa-IR" sz="3200" b="1" u="sng">
              <a:solidFill>
                <a:srgbClr val="FFFFCC"/>
              </a:solidFill>
              <a:cs typeface="B Nazanin" panose="00000400000000000000" pitchFamily="2" charset="-78"/>
            </a:endParaRPr>
          </a:p>
          <a:p>
            <a:pPr algn="r" rtl="1"/>
            <a:r>
              <a:rPr lang="fa-IR" sz="3200">
                <a:cs typeface="B Nazanin" panose="00000400000000000000" pitchFamily="2" charset="-78"/>
              </a:rPr>
              <a:t>وجه نقد حاصل از فروش سرمایه گذاریها</a:t>
            </a:r>
          </a:p>
          <a:p>
            <a:pPr algn="r" rtl="1"/>
            <a:r>
              <a:rPr lang="fa-IR" sz="3200">
                <a:cs typeface="B Nazanin" panose="00000400000000000000" pitchFamily="2" charset="-78"/>
              </a:rPr>
              <a:t>وجه نقد حاصل از فروش داراییهای ثابت مشهود </a:t>
            </a:r>
          </a:p>
          <a:p>
            <a:pPr algn="r" rtl="1"/>
            <a:r>
              <a:rPr lang="fa-IR" sz="3200">
                <a:cs typeface="B Nazanin" panose="00000400000000000000" pitchFamily="2" charset="-78"/>
              </a:rPr>
              <a:t>وجه نقد حاصل از فروش داراییهای نامشهود</a:t>
            </a:r>
          </a:p>
          <a:p>
            <a:pPr algn="r" rtl="1"/>
            <a:r>
              <a:rPr lang="fa-IR" sz="3200">
                <a:cs typeface="B Nazanin" panose="00000400000000000000" pitchFamily="2" charset="-78"/>
              </a:rPr>
              <a:t>وجه نقد حاصل از دریافت اصل وامهای اعطا شده</a:t>
            </a:r>
            <a:endParaRPr lang="en-US" sz="3200">
              <a:cs typeface="B Nazanin" panose="00000400000000000000" pitchFamily="2" charset="-78"/>
            </a:endParaRPr>
          </a:p>
        </p:txBody>
      </p:sp>
    </p:spTree>
  </p:cSld>
  <p:clrMapOvr>
    <a:masterClrMapping/>
  </p:clrMapOvr>
  <p:transition>
    <p:zoom dir="in"/>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C4905263-E472-4BDB-A171-D763152705CB}" type="slidenum">
              <a:rPr lang="ar-SA"/>
              <a:pPr/>
              <a:t>192</a:t>
            </a:fld>
            <a:endParaRPr lang="en-US"/>
          </a:p>
        </p:txBody>
      </p:sp>
      <p:sp>
        <p:nvSpPr>
          <p:cNvPr id="365570" name="Rectangle 2"/>
          <p:cNvSpPr>
            <a:spLocks noGrp="1" noChangeArrowheads="1"/>
          </p:cNvSpPr>
          <p:nvPr>
            <p:ph type="title"/>
          </p:nvPr>
        </p:nvSpPr>
        <p:spPr/>
        <p:txBody>
          <a:bodyPr/>
          <a:lstStyle/>
          <a:p>
            <a:r>
              <a:rPr lang="fa-IR"/>
              <a:t>فعالیتهای سرمایه گذاری</a:t>
            </a:r>
            <a:r>
              <a:rPr lang="en-US"/>
              <a:t> </a:t>
            </a:r>
          </a:p>
        </p:txBody>
      </p:sp>
      <p:sp>
        <p:nvSpPr>
          <p:cNvPr id="365571" name="Text Box 3"/>
          <p:cNvSpPr txBox="1">
            <a:spLocks noChangeArrowheads="1"/>
          </p:cNvSpPr>
          <p:nvPr/>
        </p:nvSpPr>
        <p:spPr bwMode="auto">
          <a:xfrm>
            <a:off x="1143000" y="1981200"/>
            <a:ext cx="7524750" cy="3016250"/>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r>
              <a:rPr lang="fa-IR" sz="3200" b="1" u="sng">
                <a:solidFill>
                  <a:srgbClr val="FFFFCC"/>
                </a:solidFill>
                <a:cs typeface="B Nazanin" panose="00000400000000000000" pitchFamily="2" charset="-78"/>
              </a:rPr>
              <a:t>پرداختهای نقدی:</a:t>
            </a:r>
          </a:p>
          <a:p>
            <a:pPr algn="ctr" rtl="1"/>
            <a:endParaRPr lang="fa-IR" sz="3200" b="1" u="sng">
              <a:solidFill>
                <a:srgbClr val="FFFFCC"/>
              </a:solidFill>
              <a:cs typeface="B Nazanin" panose="00000400000000000000" pitchFamily="2" charset="-78"/>
            </a:endParaRPr>
          </a:p>
          <a:p>
            <a:pPr algn="r" rtl="1"/>
            <a:r>
              <a:rPr lang="fa-IR" sz="3200">
                <a:cs typeface="B Nazanin" panose="00000400000000000000" pitchFamily="2" charset="-78"/>
              </a:rPr>
              <a:t>پرداخت وجه نقد برای تحصیل سرمایه گذاریها</a:t>
            </a:r>
          </a:p>
          <a:p>
            <a:pPr algn="r" rtl="1"/>
            <a:r>
              <a:rPr lang="fa-IR" sz="3200">
                <a:cs typeface="B Nazanin" panose="00000400000000000000" pitchFamily="2" charset="-78"/>
              </a:rPr>
              <a:t>پرداخت وجه نقد برای تحصیل دارایی های ثابت مشهود</a:t>
            </a:r>
          </a:p>
          <a:p>
            <a:pPr algn="r" rtl="1"/>
            <a:r>
              <a:rPr lang="fa-IR" sz="3200">
                <a:cs typeface="B Nazanin" panose="00000400000000000000" pitchFamily="2" charset="-78"/>
              </a:rPr>
              <a:t>پرداخت وجه نقد برای تحصیل دارایی های نامشهود</a:t>
            </a:r>
          </a:p>
          <a:p>
            <a:pPr algn="r" rtl="1"/>
            <a:r>
              <a:rPr lang="fa-IR" sz="3200">
                <a:cs typeface="B Nazanin" panose="00000400000000000000" pitchFamily="2" charset="-78"/>
              </a:rPr>
              <a:t>پرداخت وجه نقد به عنوان وام</a:t>
            </a:r>
            <a:endParaRPr lang="en-US" sz="4800">
              <a:cs typeface="B Nazanin" panose="00000400000000000000" pitchFamily="2" charset="-78"/>
            </a:endParaRPr>
          </a:p>
        </p:txBody>
      </p:sp>
    </p:spTree>
  </p:cSld>
  <p:clrMapOvr>
    <a:masterClrMapping/>
  </p:clrMapOvr>
  <p:transition>
    <p:zoom dir="in"/>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1B8EEFE-D4B8-470C-893B-077D6F066639}" type="slidenum">
              <a:rPr lang="ar-SA"/>
              <a:pPr/>
              <a:t>193</a:t>
            </a:fld>
            <a:endParaRPr lang="en-US"/>
          </a:p>
        </p:txBody>
      </p:sp>
      <p:sp>
        <p:nvSpPr>
          <p:cNvPr id="367618" name="Rectangle 2"/>
          <p:cNvSpPr>
            <a:spLocks noGrp="1" noChangeArrowheads="1"/>
          </p:cNvSpPr>
          <p:nvPr>
            <p:ph type="title"/>
          </p:nvPr>
        </p:nvSpPr>
        <p:spPr/>
        <p:txBody>
          <a:bodyPr/>
          <a:lstStyle/>
          <a:p>
            <a:r>
              <a:rPr lang="fa-IR"/>
              <a:t>فعالیتهای تامین مالی</a:t>
            </a:r>
            <a:r>
              <a:rPr lang="en-US"/>
              <a:t> </a:t>
            </a:r>
          </a:p>
        </p:txBody>
      </p:sp>
      <p:sp>
        <p:nvSpPr>
          <p:cNvPr id="367619" name="Text Box 3"/>
          <p:cNvSpPr txBox="1">
            <a:spLocks noChangeArrowheads="1"/>
          </p:cNvSpPr>
          <p:nvPr/>
        </p:nvSpPr>
        <p:spPr bwMode="auto">
          <a:xfrm>
            <a:off x="1143000" y="1981200"/>
            <a:ext cx="7524750" cy="2773363"/>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r>
              <a:rPr lang="fa-IR" sz="3200" b="1" u="sng">
                <a:solidFill>
                  <a:srgbClr val="FFFFCC"/>
                </a:solidFill>
                <a:cs typeface="B Nazanin" panose="00000400000000000000" pitchFamily="2" charset="-78"/>
              </a:rPr>
              <a:t>دریافتهای نقدی:</a:t>
            </a:r>
          </a:p>
          <a:p>
            <a:pPr algn="ctr" rtl="1"/>
            <a:endParaRPr lang="fa-IR" sz="4800" b="1" u="sng">
              <a:solidFill>
                <a:srgbClr val="FFFFCC"/>
              </a:solidFill>
              <a:cs typeface="B Nazanin" panose="00000400000000000000" pitchFamily="2" charset="-78"/>
            </a:endParaRPr>
          </a:p>
          <a:p>
            <a:pPr algn="r" rtl="1"/>
            <a:r>
              <a:rPr lang="fa-IR" sz="3200">
                <a:cs typeface="B Nazanin" panose="00000400000000000000" pitchFamily="2" charset="-78"/>
              </a:rPr>
              <a:t>وجه نقد حاصل از استقراض کوتاه مدت و بلند مدت</a:t>
            </a:r>
          </a:p>
          <a:p>
            <a:pPr algn="r" rtl="1"/>
            <a:r>
              <a:rPr lang="fa-IR" sz="3200">
                <a:cs typeface="B Nazanin" panose="00000400000000000000" pitchFamily="2" charset="-78"/>
              </a:rPr>
              <a:t>وجه نقد حاصل از صدور سهام (افزایش سرمایه)</a:t>
            </a:r>
          </a:p>
          <a:p>
            <a:pPr algn="r" rtl="1"/>
            <a:r>
              <a:rPr lang="fa-IR" sz="3200">
                <a:cs typeface="B Nazanin" panose="00000400000000000000" pitchFamily="2" charset="-78"/>
              </a:rPr>
              <a:t>وجه نقد حاصل از صدور اوراق مشارکت</a:t>
            </a:r>
          </a:p>
        </p:txBody>
      </p:sp>
    </p:spTree>
  </p:cSld>
  <p:clrMapOvr>
    <a:masterClrMapping/>
  </p:clrMapOvr>
  <p:transition>
    <p:zoom dir="in"/>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D7F7174-A179-4A25-B494-C80059F0F22A}" type="slidenum">
              <a:rPr lang="ar-SA"/>
              <a:pPr/>
              <a:t>194</a:t>
            </a:fld>
            <a:endParaRPr lang="en-US"/>
          </a:p>
        </p:txBody>
      </p:sp>
      <p:sp>
        <p:nvSpPr>
          <p:cNvPr id="366594" name="Rectangle 2"/>
          <p:cNvSpPr>
            <a:spLocks noGrp="1" noChangeArrowheads="1"/>
          </p:cNvSpPr>
          <p:nvPr>
            <p:ph type="title"/>
          </p:nvPr>
        </p:nvSpPr>
        <p:spPr/>
        <p:txBody>
          <a:bodyPr/>
          <a:lstStyle/>
          <a:p>
            <a:r>
              <a:rPr lang="fa-IR"/>
              <a:t>فعالیتهای تامین مالی</a:t>
            </a:r>
            <a:r>
              <a:rPr lang="en-US"/>
              <a:t> </a:t>
            </a:r>
          </a:p>
        </p:txBody>
      </p:sp>
      <p:sp>
        <p:nvSpPr>
          <p:cNvPr id="366595" name="Text Box 3"/>
          <p:cNvSpPr txBox="1">
            <a:spLocks noChangeArrowheads="1"/>
          </p:cNvSpPr>
          <p:nvPr/>
        </p:nvSpPr>
        <p:spPr bwMode="auto">
          <a:xfrm>
            <a:off x="1143000" y="1981200"/>
            <a:ext cx="7524750" cy="2773363"/>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r>
              <a:rPr lang="fa-IR" sz="3200" b="1" u="sng">
                <a:solidFill>
                  <a:srgbClr val="FFFFCC"/>
                </a:solidFill>
                <a:cs typeface="B Nazanin" panose="00000400000000000000" pitchFamily="2" charset="-78"/>
              </a:rPr>
              <a:t>پرداختهای نقدی:</a:t>
            </a:r>
          </a:p>
          <a:p>
            <a:pPr algn="r" rtl="1"/>
            <a:endParaRPr lang="fa-IR" sz="4800" b="1" u="sng">
              <a:solidFill>
                <a:srgbClr val="FFFFCC"/>
              </a:solidFill>
              <a:cs typeface="B Nazanin" panose="00000400000000000000" pitchFamily="2" charset="-78"/>
            </a:endParaRPr>
          </a:p>
          <a:p>
            <a:pPr algn="r" rtl="1"/>
            <a:r>
              <a:rPr lang="fa-IR" sz="3200">
                <a:cs typeface="B Nazanin" panose="00000400000000000000" pitchFamily="2" charset="-78"/>
              </a:rPr>
              <a:t>بازپرداخت مبالغ استقراضی( بدون در نظر گرفتن بهره)</a:t>
            </a:r>
          </a:p>
          <a:p>
            <a:pPr algn="r" rtl="1"/>
            <a:r>
              <a:rPr lang="fa-IR" sz="3200">
                <a:cs typeface="B Nazanin" panose="00000400000000000000" pitchFamily="2" charset="-78"/>
              </a:rPr>
              <a:t>بازپرداخت اصل مبلغ اوراق مشارکت</a:t>
            </a:r>
          </a:p>
          <a:p>
            <a:pPr algn="r" rtl="1"/>
            <a:r>
              <a:rPr lang="fa-IR" sz="3200">
                <a:cs typeface="B Nazanin" panose="00000400000000000000" pitchFamily="2" charset="-78"/>
              </a:rPr>
              <a:t>پرداخت سود سهام</a:t>
            </a:r>
          </a:p>
        </p:txBody>
      </p:sp>
    </p:spTree>
  </p:cSld>
  <p:clrMapOvr>
    <a:masterClrMapping/>
  </p:clrMapOvr>
  <p:transition>
    <p:zoom dir="in"/>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40374BC-CAB5-4D64-989E-EDE369B02976}" type="slidenum">
              <a:rPr lang="ar-SA"/>
              <a:pPr/>
              <a:t>195</a:t>
            </a:fld>
            <a:endParaRPr lang="en-US"/>
          </a:p>
        </p:txBody>
      </p:sp>
      <p:sp>
        <p:nvSpPr>
          <p:cNvPr id="363522" name="Rectangle 2"/>
          <p:cNvSpPr>
            <a:spLocks noGrp="1" noChangeArrowheads="1"/>
          </p:cNvSpPr>
          <p:nvPr>
            <p:ph type="title"/>
          </p:nvPr>
        </p:nvSpPr>
        <p:spPr>
          <a:xfrm>
            <a:off x="990600" y="609600"/>
            <a:ext cx="7378700" cy="1143000"/>
          </a:xfrm>
        </p:spPr>
        <p:txBody>
          <a:bodyPr/>
          <a:lstStyle/>
          <a:p>
            <a:r>
              <a:rPr lang="fa-IR" b="0"/>
              <a:t>روشهاي گزارشگري جريانهاي نقدي ناشي از فعاليتهاي عملياتي</a:t>
            </a:r>
            <a:endParaRPr lang="en-US" b="0"/>
          </a:p>
        </p:txBody>
      </p:sp>
      <p:sp>
        <p:nvSpPr>
          <p:cNvPr id="363524" name="Text Box 4"/>
          <p:cNvSpPr txBox="1">
            <a:spLocks noChangeArrowheads="1"/>
          </p:cNvSpPr>
          <p:nvPr/>
        </p:nvSpPr>
        <p:spPr bwMode="auto">
          <a:xfrm>
            <a:off x="1752600" y="2590800"/>
            <a:ext cx="5562600" cy="641350"/>
          </a:xfrm>
          <a:prstGeom prst="rect">
            <a:avLst/>
          </a:prstGeom>
          <a:noFill/>
          <a:ln>
            <a:noFill/>
          </a:ln>
          <a:effectLst/>
          <a:extLst>
            <a:ext uri="{909E8E84-426E-40DD-AFC4-6F175D3DCCD1}">
              <a14:hiddenFill xmlns:a14="http://schemas.microsoft.com/office/drawing/2010/main">
                <a:gradFill rotWithShape="0">
                  <a:gsLst>
                    <a:gs pos="0">
                      <a:srgbClr val="FFFFCC"/>
                    </a:gs>
                    <a:gs pos="100000">
                      <a:srgbClr val="006600"/>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eaLnBrk="1" hangingPunct="1">
              <a:spcBef>
                <a:spcPct val="50000"/>
              </a:spcBef>
              <a:buFont typeface="Wingdings" panose="05000000000000000000" pitchFamily="2" charset="2"/>
              <a:buNone/>
            </a:pPr>
            <a:r>
              <a:rPr lang="fa-IR" b="1">
                <a:latin typeface="Times New Roman" panose="02020603050405020304" pitchFamily="18" charset="0"/>
                <a:cs typeface="B Nazanin" panose="00000400000000000000" pitchFamily="2" charset="-78"/>
              </a:rPr>
              <a:t>1- </a:t>
            </a:r>
            <a:r>
              <a:rPr lang="fa-IR" sz="2800" b="1">
                <a:latin typeface="Times New Roman" panose="02020603050405020304" pitchFamily="18" charset="0"/>
                <a:cs typeface="B Nazanin" panose="00000400000000000000" pitchFamily="2" charset="-78"/>
              </a:rPr>
              <a:t>روش</a:t>
            </a:r>
            <a:r>
              <a:rPr lang="fa-IR" b="1">
                <a:latin typeface="Times New Roman" panose="02020603050405020304" pitchFamily="18" charset="0"/>
                <a:cs typeface="B Nazanin" panose="00000400000000000000" pitchFamily="2" charset="-78"/>
              </a:rPr>
              <a:t> مستقيم</a:t>
            </a:r>
          </a:p>
        </p:txBody>
      </p:sp>
      <p:sp>
        <p:nvSpPr>
          <p:cNvPr id="363525" name="Text Box 5"/>
          <p:cNvSpPr txBox="1">
            <a:spLocks noChangeArrowheads="1"/>
          </p:cNvSpPr>
          <p:nvPr/>
        </p:nvSpPr>
        <p:spPr bwMode="auto">
          <a:xfrm>
            <a:off x="1752600" y="3168650"/>
            <a:ext cx="5562600" cy="519113"/>
          </a:xfrm>
          <a:prstGeom prst="rect">
            <a:avLst/>
          </a:prstGeom>
          <a:noFill/>
          <a:ln>
            <a:noFill/>
          </a:ln>
          <a:effectLst/>
          <a:extLst>
            <a:ext uri="{909E8E84-426E-40DD-AFC4-6F175D3DCCD1}">
              <a14:hiddenFill xmlns:a14="http://schemas.microsoft.com/office/drawing/2010/main">
                <a:gradFill rotWithShape="0">
                  <a:gsLst>
                    <a:gs pos="0">
                      <a:srgbClr val="FFFFCC"/>
                    </a:gs>
                    <a:gs pos="100000">
                      <a:srgbClr val="006600"/>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eaLnBrk="1" hangingPunct="1">
              <a:spcBef>
                <a:spcPct val="50000"/>
              </a:spcBef>
              <a:buFont typeface="Wingdings" panose="05000000000000000000" pitchFamily="2" charset="2"/>
              <a:buNone/>
            </a:pPr>
            <a:r>
              <a:rPr lang="fa-IR" sz="2800" b="1">
                <a:latin typeface="Times New Roman" panose="02020603050405020304" pitchFamily="18" charset="0"/>
                <a:cs typeface="B Nazanin" panose="00000400000000000000" pitchFamily="2" charset="-78"/>
              </a:rPr>
              <a:t>2- روش غيرمستقيم</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5" fill="hold" grpId="0" nodeType="afterEffect">
                                  <p:stCondLst>
                                    <p:cond delay="0"/>
                                  </p:stCondLst>
                                  <p:childTnLst>
                                    <p:set>
                                      <p:cBhvr>
                                        <p:cTn id="6" dur="1" fill="hold">
                                          <p:stCondLst>
                                            <p:cond delay="0"/>
                                          </p:stCondLst>
                                        </p:cTn>
                                        <p:tgtEl>
                                          <p:spTgt spid="363524"/>
                                        </p:tgtEl>
                                        <p:attrNameLst>
                                          <p:attrName>style.visibility</p:attrName>
                                        </p:attrNameLst>
                                      </p:cBhvr>
                                      <p:to>
                                        <p:strVal val="visible"/>
                                      </p:to>
                                    </p:set>
                                    <p:animEffect transition="in" filter="checkerboard(down)">
                                      <p:cBhvr>
                                        <p:cTn id="7" dur="500"/>
                                        <p:tgtEl>
                                          <p:spTgt spid="363524"/>
                                        </p:tgtEl>
                                      </p:cBhvr>
                                    </p:animEffect>
                                  </p:childTnLst>
                                </p:cTn>
                              </p:par>
                            </p:childTnLst>
                          </p:cTn>
                        </p:par>
                        <p:par>
                          <p:cTn id="8" fill="hold" nodeType="afterGroup">
                            <p:stCondLst>
                              <p:cond delay="500"/>
                            </p:stCondLst>
                            <p:childTnLst>
                              <p:par>
                                <p:cTn id="9" presetID="5" presetClass="entr" presetSubtype="5" fill="hold" grpId="0" nodeType="afterEffect">
                                  <p:stCondLst>
                                    <p:cond delay="0"/>
                                  </p:stCondLst>
                                  <p:childTnLst>
                                    <p:set>
                                      <p:cBhvr>
                                        <p:cTn id="10" dur="1" fill="hold">
                                          <p:stCondLst>
                                            <p:cond delay="0"/>
                                          </p:stCondLst>
                                        </p:cTn>
                                        <p:tgtEl>
                                          <p:spTgt spid="363525"/>
                                        </p:tgtEl>
                                        <p:attrNameLst>
                                          <p:attrName>style.visibility</p:attrName>
                                        </p:attrNameLst>
                                      </p:cBhvr>
                                      <p:to>
                                        <p:strVal val="visible"/>
                                      </p:to>
                                    </p:set>
                                    <p:animEffect transition="in" filter="checkerboard(down)">
                                      <p:cBhvr>
                                        <p:cTn id="11" dur="500"/>
                                        <p:tgtEl>
                                          <p:spTgt spid="363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24" grpId="0" autoUpdateAnimBg="0"/>
      <p:bldP spid="363525" grpId="0" autoUpdateAnimBg="0"/>
    </p:bldLst>
  </p:timing>
</p:sld>
</file>

<file path=ppt/slides/slide1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A46B153-CBCE-4221-AF07-AF21CF376B36}" type="slidenum">
              <a:rPr lang="ar-SA"/>
              <a:pPr/>
              <a:t>196</a:t>
            </a:fld>
            <a:endParaRPr lang="en-US"/>
          </a:p>
        </p:txBody>
      </p:sp>
      <p:sp>
        <p:nvSpPr>
          <p:cNvPr id="373762" name="Rectangle 2"/>
          <p:cNvSpPr>
            <a:spLocks noGrp="1" noChangeArrowheads="1"/>
          </p:cNvSpPr>
          <p:nvPr>
            <p:ph type="title"/>
          </p:nvPr>
        </p:nvSpPr>
        <p:spPr/>
        <p:txBody>
          <a:bodyPr/>
          <a:lstStyle/>
          <a:p>
            <a:r>
              <a:rPr lang="fa-IR"/>
              <a:t>فعالیتهای عملیاتی – روش مستقیم</a:t>
            </a:r>
            <a:r>
              <a:rPr lang="en-US"/>
              <a:t> </a:t>
            </a:r>
          </a:p>
        </p:txBody>
      </p:sp>
      <p:sp>
        <p:nvSpPr>
          <p:cNvPr id="373764" name="Rectangle 4"/>
          <p:cNvSpPr>
            <a:spLocks noGrp="1" noChangeArrowheads="1"/>
          </p:cNvSpPr>
          <p:nvPr>
            <p:ph type="body" idx="1"/>
          </p:nvPr>
        </p:nvSpPr>
        <p:spPr>
          <a:noFill/>
          <a:ln/>
        </p:spPr>
        <p:txBody>
          <a:bodyPr/>
          <a:lstStyle/>
          <a:p>
            <a:pPr algn="just"/>
            <a:r>
              <a:rPr lang="fa-IR"/>
              <a:t>در روش مستقیم با بررسی هر یک از اقلام صورت سود و زیان، وجه نقد دریافتی یا پرداختی حاصل از فعالیتهای عملیاتی را مشخص می شود. به همین منظور از اولین رقم صورت حساب سود و زیان یعنی فروش شروع کرده و به سمت پایین حرکت می شود.</a:t>
            </a:r>
            <a:r>
              <a:rPr lang="en-US"/>
              <a:t> </a:t>
            </a:r>
          </a:p>
        </p:txBody>
      </p:sp>
    </p:spTree>
  </p:cSld>
  <p:clrMapOvr>
    <a:masterClrMapping/>
  </p:clrMapOvr>
  <p:transition>
    <p:zoom dir="in"/>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30320C2E-9611-4515-AC66-99A1D6D5DB67}" type="slidenum">
              <a:rPr lang="ar-SA"/>
              <a:pPr/>
              <a:t>197</a:t>
            </a:fld>
            <a:endParaRPr lang="en-US"/>
          </a:p>
        </p:txBody>
      </p:sp>
      <p:sp>
        <p:nvSpPr>
          <p:cNvPr id="375810" name="Rectangle 2"/>
          <p:cNvSpPr>
            <a:spLocks noGrp="1" noChangeArrowheads="1"/>
          </p:cNvSpPr>
          <p:nvPr>
            <p:ph type="title"/>
          </p:nvPr>
        </p:nvSpPr>
        <p:spPr/>
        <p:txBody>
          <a:bodyPr/>
          <a:lstStyle/>
          <a:p>
            <a:r>
              <a:rPr lang="fa-IR"/>
              <a:t>فعالیتهای عملیاتی – روش مستقیم</a:t>
            </a:r>
            <a:r>
              <a:rPr lang="en-US"/>
              <a:t> </a:t>
            </a:r>
          </a:p>
        </p:txBody>
      </p:sp>
      <p:sp>
        <p:nvSpPr>
          <p:cNvPr id="375811" name="Rectangle 3"/>
          <p:cNvSpPr>
            <a:spLocks noGrp="1" noChangeArrowheads="1"/>
          </p:cNvSpPr>
          <p:nvPr>
            <p:ph type="body" idx="1"/>
          </p:nvPr>
        </p:nvSpPr>
        <p:spPr>
          <a:noFill/>
          <a:ln/>
        </p:spPr>
        <p:txBody>
          <a:bodyPr/>
          <a:lstStyle/>
          <a:p>
            <a:pPr algn="just">
              <a:lnSpc>
                <a:spcPct val="90000"/>
              </a:lnSpc>
            </a:pPr>
            <a:r>
              <a:rPr lang="fa-IR" sz="2800"/>
              <a:t>وجه نقد دریافتی از مشتریان		 	  </a:t>
            </a:r>
            <a:r>
              <a:rPr lang="en-US" sz="2800"/>
              <a:t>×××</a:t>
            </a:r>
            <a:r>
              <a:rPr lang="fa-IR" sz="2800"/>
              <a:t>		</a:t>
            </a:r>
          </a:p>
          <a:p>
            <a:pPr algn="just">
              <a:lnSpc>
                <a:spcPct val="90000"/>
              </a:lnSpc>
            </a:pPr>
            <a:r>
              <a:rPr lang="fa-IR" sz="2800"/>
              <a:t>وجه نقد دریافتی بابت بهره			</a:t>
            </a:r>
            <a:r>
              <a:rPr lang="en-US" sz="2800"/>
              <a:t>×××  </a:t>
            </a:r>
          </a:p>
          <a:p>
            <a:pPr algn="just">
              <a:lnSpc>
                <a:spcPct val="90000"/>
              </a:lnSpc>
            </a:pPr>
            <a:r>
              <a:rPr lang="fa-IR" sz="2800"/>
              <a:t>وجه نقد دریافتی بابت سود سهام		  </a:t>
            </a:r>
            <a:r>
              <a:rPr lang="en-US" sz="2800"/>
              <a:t>×××</a:t>
            </a:r>
          </a:p>
          <a:p>
            <a:pPr algn="just">
              <a:lnSpc>
                <a:spcPct val="90000"/>
              </a:lnSpc>
            </a:pPr>
            <a:r>
              <a:rPr lang="fa-IR" sz="2800"/>
              <a:t>وجه نقد پرداختی بابت خرید کالا</a:t>
            </a:r>
            <a:r>
              <a:rPr lang="en-US" sz="2800"/>
              <a:t> 		 </a:t>
            </a:r>
            <a:r>
              <a:rPr lang="fa-IR" sz="2800"/>
              <a:t>(</a:t>
            </a:r>
            <a:r>
              <a:rPr lang="en-US" sz="2800"/>
              <a:t>×××</a:t>
            </a:r>
            <a:r>
              <a:rPr lang="fa-IR" sz="2800"/>
              <a:t>)</a:t>
            </a:r>
            <a:endParaRPr lang="en-US" sz="2800"/>
          </a:p>
          <a:p>
            <a:pPr algn="just">
              <a:lnSpc>
                <a:spcPct val="90000"/>
              </a:lnSpc>
            </a:pPr>
            <a:r>
              <a:rPr lang="fa-IR" sz="2800"/>
              <a:t>وجه نقد پرداختی بابت هزینه ها		 (</a:t>
            </a:r>
            <a:r>
              <a:rPr lang="en-US" sz="2800"/>
              <a:t>×××</a:t>
            </a:r>
            <a:r>
              <a:rPr lang="fa-IR" sz="2800"/>
              <a:t>)</a:t>
            </a:r>
            <a:endParaRPr lang="en-US" sz="2800"/>
          </a:p>
          <a:p>
            <a:pPr algn="just">
              <a:lnSpc>
                <a:spcPct val="90000"/>
              </a:lnSpc>
            </a:pPr>
            <a:r>
              <a:rPr lang="fa-IR" sz="2800"/>
              <a:t>وجه نقد پرداختی بابت بهره		 	 (</a:t>
            </a:r>
            <a:r>
              <a:rPr lang="en-US" sz="2800"/>
              <a:t>×××</a:t>
            </a:r>
            <a:r>
              <a:rPr lang="fa-IR" sz="2800"/>
              <a:t>)</a:t>
            </a:r>
            <a:endParaRPr lang="en-US" sz="2800"/>
          </a:p>
          <a:p>
            <a:pPr algn="just">
              <a:lnSpc>
                <a:spcPct val="90000"/>
              </a:lnSpc>
            </a:pPr>
            <a:r>
              <a:rPr lang="fa-IR" sz="2800"/>
              <a:t>وجه نقد پرداختی بابت مالیات   </a:t>
            </a:r>
            <a:r>
              <a:rPr lang="en-US" sz="2800"/>
              <a:t> </a:t>
            </a:r>
            <a:r>
              <a:rPr lang="fa-IR" sz="2800"/>
              <a:t>		 (</a:t>
            </a:r>
            <a:r>
              <a:rPr lang="en-US" sz="2800"/>
              <a:t>×××</a:t>
            </a:r>
            <a:r>
              <a:rPr lang="fa-IR" sz="2800"/>
              <a:t>)</a:t>
            </a:r>
            <a:endParaRPr lang="en-US" sz="2800"/>
          </a:p>
          <a:p>
            <a:pPr algn="just">
              <a:lnSpc>
                <a:spcPct val="90000"/>
              </a:lnSpc>
            </a:pPr>
            <a:r>
              <a:rPr lang="fa-IR" sz="2800"/>
              <a:t>خالص وجه نقد ورودی(خروجی) ناشی از فعالیت عملیاتی:</a:t>
            </a:r>
            <a:r>
              <a:rPr lang="en-US" sz="2800"/>
              <a:t> ×××    </a:t>
            </a:r>
          </a:p>
        </p:txBody>
      </p:sp>
      <p:sp>
        <p:nvSpPr>
          <p:cNvPr id="375812" name="Line 4"/>
          <p:cNvSpPr>
            <a:spLocks noChangeShapeType="1"/>
          </p:cNvSpPr>
          <p:nvPr/>
        </p:nvSpPr>
        <p:spPr bwMode="auto">
          <a:xfrm>
            <a:off x="2438400" y="5486400"/>
            <a:ext cx="762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Tree>
  </p:cSld>
  <p:clrMapOvr>
    <a:masterClrMapping/>
  </p:clrMapOvr>
  <p:transition>
    <p:zoom dir="in"/>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fld id="{9153EAD0-BE59-46FB-8ADC-4BADED08CAF0}" type="slidenum">
              <a:rPr lang="ar-SA"/>
              <a:pPr/>
              <a:t>198</a:t>
            </a:fld>
            <a:endParaRPr lang="en-US"/>
          </a:p>
        </p:txBody>
      </p:sp>
      <p:sp>
        <p:nvSpPr>
          <p:cNvPr id="374786" name="Rectangle 2"/>
          <p:cNvSpPr>
            <a:spLocks noGrp="1" noChangeArrowheads="1"/>
          </p:cNvSpPr>
          <p:nvPr>
            <p:ph type="title"/>
          </p:nvPr>
        </p:nvSpPr>
        <p:spPr>
          <a:xfrm>
            <a:off x="990600" y="609600"/>
            <a:ext cx="7378700" cy="1143000"/>
          </a:xfrm>
        </p:spPr>
        <p:txBody>
          <a:bodyPr/>
          <a:lstStyle/>
          <a:p>
            <a:r>
              <a:rPr lang="fa-IR"/>
              <a:t>فعالیتهای عملیاتی – روش مستقیم</a:t>
            </a:r>
            <a:r>
              <a:rPr lang="en-US"/>
              <a:t> </a:t>
            </a:r>
          </a:p>
        </p:txBody>
      </p:sp>
      <p:sp>
        <p:nvSpPr>
          <p:cNvPr id="374787" name="Rectangle 3"/>
          <p:cNvSpPr>
            <a:spLocks noGrp="1" noChangeArrowheads="1"/>
          </p:cNvSpPr>
          <p:nvPr>
            <p:ph type="body" idx="1"/>
          </p:nvPr>
        </p:nvSpPr>
        <p:spPr>
          <a:noFill/>
          <a:ln/>
        </p:spPr>
        <p:txBody>
          <a:bodyPr/>
          <a:lstStyle/>
          <a:p>
            <a:pPr algn="justLow"/>
            <a:r>
              <a:rPr lang="fa-IR" sz="2800" b="1">
                <a:solidFill>
                  <a:srgbClr val="FFFFCC"/>
                </a:solidFill>
              </a:rPr>
              <a:t>وجه نقد دریافتی از مشتریان</a:t>
            </a:r>
            <a:endParaRPr lang="en-US" sz="2800" b="1">
              <a:solidFill>
                <a:srgbClr val="FFFFCC"/>
              </a:solidFill>
            </a:endParaRPr>
          </a:p>
        </p:txBody>
      </p:sp>
      <p:sp>
        <p:nvSpPr>
          <p:cNvPr id="374790" name="Text Box 6"/>
          <p:cNvSpPr txBox="1">
            <a:spLocks noChangeArrowheads="1"/>
          </p:cNvSpPr>
          <p:nvPr/>
        </p:nvSpPr>
        <p:spPr bwMode="auto">
          <a:xfrm>
            <a:off x="838200" y="3962400"/>
            <a:ext cx="1584325" cy="4667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fa-IR" sz="2400">
                <a:cs typeface="B Nazanin" panose="00000400000000000000" pitchFamily="2" charset="-78"/>
              </a:rPr>
              <a:t>فروش خالص</a:t>
            </a:r>
            <a:endParaRPr lang="en-US" sz="2400">
              <a:cs typeface="B Nazanin" panose="00000400000000000000" pitchFamily="2" charset="-78"/>
            </a:endParaRPr>
          </a:p>
        </p:txBody>
      </p:sp>
      <p:sp>
        <p:nvSpPr>
          <p:cNvPr id="374791" name="Text Box 7"/>
          <p:cNvSpPr txBox="1">
            <a:spLocks noChangeArrowheads="1"/>
          </p:cNvSpPr>
          <p:nvPr/>
        </p:nvSpPr>
        <p:spPr bwMode="auto">
          <a:xfrm>
            <a:off x="2971800" y="2819400"/>
            <a:ext cx="2519363" cy="955675"/>
          </a:xfrm>
          <a:prstGeom prst="rect">
            <a:avLst/>
          </a:prstGeom>
          <a:solidFill>
            <a:srgbClr val="0066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fa-IR" sz="2800">
                <a:cs typeface="B Nazanin" panose="00000400000000000000" pitchFamily="2" charset="-78"/>
              </a:rPr>
              <a:t>بعلاوه کاهش حسابهای دریافتنی </a:t>
            </a:r>
            <a:endParaRPr lang="en-US" sz="2800">
              <a:cs typeface="B Nazanin" panose="00000400000000000000" pitchFamily="2" charset="-78"/>
            </a:endParaRPr>
          </a:p>
        </p:txBody>
      </p:sp>
      <p:sp>
        <p:nvSpPr>
          <p:cNvPr id="374792" name="Text Box 8"/>
          <p:cNvSpPr txBox="1">
            <a:spLocks noChangeArrowheads="1"/>
          </p:cNvSpPr>
          <p:nvPr/>
        </p:nvSpPr>
        <p:spPr bwMode="auto">
          <a:xfrm>
            <a:off x="2971800" y="4530725"/>
            <a:ext cx="2519363" cy="95567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fa-IR" sz="2800">
                <a:cs typeface="B Nazanin" panose="00000400000000000000" pitchFamily="2" charset="-78"/>
              </a:rPr>
              <a:t>منهای افزایش حسابهای دریافتنی </a:t>
            </a:r>
            <a:endParaRPr lang="en-US" sz="2800">
              <a:cs typeface="B Nazanin" panose="00000400000000000000" pitchFamily="2" charset="-78"/>
            </a:endParaRPr>
          </a:p>
        </p:txBody>
      </p:sp>
      <p:sp>
        <p:nvSpPr>
          <p:cNvPr id="374795" name="Text Box 11"/>
          <p:cNvSpPr txBox="1">
            <a:spLocks noChangeArrowheads="1"/>
          </p:cNvSpPr>
          <p:nvPr/>
        </p:nvSpPr>
        <p:spPr bwMode="auto">
          <a:xfrm>
            <a:off x="6019800" y="3581400"/>
            <a:ext cx="3048000" cy="10144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fa-IR" sz="2400">
                <a:cs typeface="B Nazanin" panose="00000400000000000000" pitchFamily="2" charset="-78"/>
              </a:rPr>
              <a:t>مساوی است با</a:t>
            </a:r>
          </a:p>
          <a:p>
            <a:pPr algn="ctr" rtl="1" eaLnBrk="1" hangingPunct="1">
              <a:spcBef>
                <a:spcPct val="50000"/>
              </a:spcBef>
            </a:pPr>
            <a:r>
              <a:rPr lang="fa-IR" sz="2400">
                <a:cs typeface="B Nazanin" panose="00000400000000000000" pitchFamily="2" charset="-78"/>
              </a:rPr>
              <a:t> وجه نقد دریافتی از مشتریان</a:t>
            </a:r>
            <a:endParaRPr lang="en-US" sz="2400">
              <a:cs typeface="B Nazanin" panose="00000400000000000000" pitchFamily="2" charset="-78"/>
            </a:endParaRPr>
          </a:p>
        </p:txBody>
      </p:sp>
      <p:grpSp>
        <p:nvGrpSpPr>
          <p:cNvPr id="374804" name="Group 20"/>
          <p:cNvGrpSpPr>
            <a:grpSpLocks/>
          </p:cNvGrpSpPr>
          <p:nvPr/>
        </p:nvGrpSpPr>
        <p:grpSpPr bwMode="auto">
          <a:xfrm>
            <a:off x="2438400" y="3200400"/>
            <a:ext cx="533400" cy="1828800"/>
            <a:chOff x="1536" y="2016"/>
            <a:chExt cx="336" cy="1152"/>
          </a:xfrm>
        </p:grpSpPr>
        <p:sp>
          <p:nvSpPr>
            <p:cNvPr id="374799" name="Line 15"/>
            <p:cNvSpPr>
              <a:spLocks noChangeShapeType="1"/>
            </p:cNvSpPr>
            <p:nvPr/>
          </p:nvSpPr>
          <p:spPr bwMode="auto">
            <a:xfrm flipV="1">
              <a:off x="1536" y="2016"/>
              <a:ext cx="336" cy="62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374801" name="Line 17"/>
            <p:cNvSpPr>
              <a:spLocks noChangeShapeType="1"/>
            </p:cNvSpPr>
            <p:nvPr/>
          </p:nvSpPr>
          <p:spPr bwMode="auto">
            <a:xfrm>
              <a:off x="1536" y="2640"/>
              <a:ext cx="336" cy="52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grpSp>
      <p:grpSp>
        <p:nvGrpSpPr>
          <p:cNvPr id="374805" name="Group 21"/>
          <p:cNvGrpSpPr>
            <a:grpSpLocks/>
          </p:cNvGrpSpPr>
          <p:nvPr/>
        </p:nvGrpSpPr>
        <p:grpSpPr bwMode="auto">
          <a:xfrm>
            <a:off x="5486400" y="3200400"/>
            <a:ext cx="533400" cy="1828800"/>
            <a:chOff x="3456" y="2016"/>
            <a:chExt cx="336" cy="1152"/>
          </a:xfrm>
        </p:grpSpPr>
        <p:sp>
          <p:nvSpPr>
            <p:cNvPr id="374802" name="Line 18"/>
            <p:cNvSpPr>
              <a:spLocks noChangeShapeType="1"/>
            </p:cNvSpPr>
            <p:nvPr/>
          </p:nvSpPr>
          <p:spPr bwMode="auto">
            <a:xfrm flipV="1">
              <a:off x="3456" y="2544"/>
              <a:ext cx="336" cy="62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374803" name="Line 19"/>
            <p:cNvSpPr>
              <a:spLocks noChangeShapeType="1"/>
            </p:cNvSpPr>
            <p:nvPr/>
          </p:nvSpPr>
          <p:spPr bwMode="auto">
            <a:xfrm>
              <a:off x="3456" y="2016"/>
              <a:ext cx="336" cy="52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gr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374790"/>
                                        </p:tgtEl>
                                        <p:attrNameLst>
                                          <p:attrName>style.visibility</p:attrName>
                                        </p:attrNameLst>
                                      </p:cBhvr>
                                      <p:to>
                                        <p:strVal val="visible"/>
                                      </p:to>
                                    </p:set>
                                    <p:animEffect transition="in" filter="blinds(vertical)">
                                      <p:cBhvr>
                                        <p:cTn id="7" dur="500"/>
                                        <p:tgtEl>
                                          <p:spTgt spid="374790"/>
                                        </p:tgtEl>
                                      </p:cBhvr>
                                    </p:animEffect>
                                  </p:childTnLst>
                                </p:cTn>
                              </p:par>
                            </p:childTnLst>
                          </p:cTn>
                        </p:par>
                        <p:par>
                          <p:cTn id="8" fill="hold" nodeType="afterGroup">
                            <p:stCondLst>
                              <p:cond delay="500"/>
                            </p:stCondLst>
                            <p:childTnLst>
                              <p:par>
                                <p:cTn id="9" presetID="3" presetClass="entr" presetSubtype="5" fill="hold" nodeType="afterEffect">
                                  <p:stCondLst>
                                    <p:cond delay="0"/>
                                  </p:stCondLst>
                                  <p:childTnLst>
                                    <p:set>
                                      <p:cBhvr>
                                        <p:cTn id="10" dur="1" fill="hold">
                                          <p:stCondLst>
                                            <p:cond delay="0"/>
                                          </p:stCondLst>
                                        </p:cTn>
                                        <p:tgtEl>
                                          <p:spTgt spid="374804"/>
                                        </p:tgtEl>
                                        <p:attrNameLst>
                                          <p:attrName>style.visibility</p:attrName>
                                        </p:attrNameLst>
                                      </p:cBhvr>
                                      <p:to>
                                        <p:strVal val="visible"/>
                                      </p:to>
                                    </p:set>
                                    <p:animEffect transition="in" filter="blinds(vertical)">
                                      <p:cBhvr>
                                        <p:cTn id="11" dur="500"/>
                                        <p:tgtEl>
                                          <p:spTgt spid="374804"/>
                                        </p:tgtEl>
                                      </p:cBhvr>
                                    </p:animEffect>
                                  </p:childTnLst>
                                </p:cTn>
                              </p:par>
                            </p:childTnLst>
                          </p:cTn>
                        </p:par>
                        <p:par>
                          <p:cTn id="12" fill="hold" nodeType="afterGroup">
                            <p:stCondLst>
                              <p:cond delay="1000"/>
                            </p:stCondLst>
                            <p:childTnLst>
                              <p:par>
                                <p:cTn id="13" presetID="3" presetClass="entr" presetSubtype="5" fill="hold" grpId="0" nodeType="afterEffect">
                                  <p:stCondLst>
                                    <p:cond delay="0"/>
                                  </p:stCondLst>
                                  <p:childTnLst>
                                    <p:set>
                                      <p:cBhvr>
                                        <p:cTn id="14" dur="1" fill="hold">
                                          <p:stCondLst>
                                            <p:cond delay="0"/>
                                          </p:stCondLst>
                                        </p:cTn>
                                        <p:tgtEl>
                                          <p:spTgt spid="374791"/>
                                        </p:tgtEl>
                                        <p:attrNameLst>
                                          <p:attrName>style.visibility</p:attrName>
                                        </p:attrNameLst>
                                      </p:cBhvr>
                                      <p:to>
                                        <p:strVal val="visible"/>
                                      </p:to>
                                    </p:set>
                                    <p:animEffect transition="in" filter="blinds(vertical)">
                                      <p:cBhvr>
                                        <p:cTn id="15" dur="500"/>
                                        <p:tgtEl>
                                          <p:spTgt spid="374791"/>
                                        </p:tgtEl>
                                      </p:cBhvr>
                                    </p:animEffect>
                                  </p:childTnLst>
                                </p:cTn>
                              </p:par>
                              <p:par>
                                <p:cTn id="16" presetID="3" presetClass="entr" presetSubtype="5" fill="hold" grpId="0" nodeType="withEffect">
                                  <p:stCondLst>
                                    <p:cond delay="0"/>
                                  </p:stCondLst>
                                  <p:childTnLst>
                                    <p:set>
                                      <p:cBhvr>
                                        <p:cTn id="17" dur="1" fill="hold">
                                          <p:stCondLst>
                                            <p:cond delay="0"/>
                                          </p:stCondLst>
                                        </p:cTn>
                                        <p:tgtEl>
                                          <p:spTgt spid="374792"/>
                                        </p:tgtEl>
                                        <p:attrNameLst>
                                          <p:attrName>style.visibility</p:attrName>
                                        </p:attrNameLst>
                                      </p:cBhvr>
                                      <p:to>
                                        <p:strVal val="visible"/>
                                      </p:to>
                                    </p:set>
                                    <p:animEffect transition="in" filter="blinds(vertical)">
                                      <p:cBhvr>
                                        <p:cTn id="18" dur="500"/>
                                        <p:tgtEl>
                                          <p:spTgt spid="374792"/>
                                        </p:tgtEl>
                                      </p:cBhvr>
                                    </p:animEffect>
                                  </p:childTnLst>
                                </p:cTn>
                              </p:par>
                            </p:childTnLst>
                          </p:cTn>
                        </p:par>
                        <p:par>
                          <p:cTn id="19" fill="hold" nodeType="afterGroup">
                            <p:stCondLst>
                              <p:cond delay="1500"/>
                            </p:stCondLst>
                            <p:childTnLst>
                              <p:par>
                                <p:cTn id="20" presetID="3" presetClass="entr" presetSubtype="5" fill="hold" nodeType="afterEffect">
                                  <p:stCondLst>
                                    <p:cond delay="0"/>
                                  </p:stCondLst>
                                  <p:childTnLst>
                                    <p:set>
                                      <p:cBhvr>
                                        <p:cTn id="21" dur="1" fill="hold">
                                          <p:stCondLst>
                                            <p:cond delay="0"/>
                                          </p:stCondLst>
                                        </p:cTn>
                                        <p:tgtEl>
                                          <p:spTgt spid="374805"/>
                                        </p:tgtEl>
                                        <p:attrNameLst>
                                          <p:attrName>style.visibility</p:attrName>
                                        </p:attrNameLst>
                                      </p:cBhvr>
                                      <p:to>
                                        <p:strVal val="visible"/>
                                      </p:to>
                                    </p:set>
                                    <p:animEffect transition="in" filter="blinds(vertical)">
                                      <p:cBhvr>
                                        <p:cTn id="22" dur="500"/>
                                        <p:tgtEl>
                                          <p:spTgt spid="374805"/>
                                        </p:tgtEl>
                                      </p:cBhvr>
                                    </p:animEffect>
                                  </p:childTnLst>
                                </p:cTn>
                              </p:par>
                            </p:childTnLst>
                          </p:cTn>
                        </p:par>
                        <p:par>
                          <p:cTn id="23" fill="hold" nodeType="afterGroup">
                            <p:stCondLst>
                              <p:cond delay="2000"/>
                            </p:stCondLst>
                            <p:childTnLst>
                              <p:par>
                                <p:cTn id="24" presetID="3" presetClass="entr" presetSubtype="5" fill="hold" grpId="0" nodeType="afterEffect">
                                  <p:stCondLst>
                                    <p:cond delay="0"/>
                                  </p:stCondLst>
                                  <p:childTnLst>
                                    <p:set>
                                      <p:cBhvr>
                                        <p:cTn id="25" dur="1" fill="hold">
                                          <p:stCondLst>
                                            <p:cond delay="0"/>
                                          </p:stCondLst>
                                        </p:cTn>
                                        <p:tgtEl>
                                          <p:spTgt spid="374795"/>
                                        </p:tgtEl>
                                        <p:attrNameLst>
                                          <p:attrName>style.visibility</p:attrName>
                                        </p:attrNameLst>
                                      </p:cBhvr>
                                      <p:to>
                                        <p:strVal val="visible"/>
                                      </p:to>
                                    </p:set>
                                    <p:animEffect transition="in" filter="blinds(vertical)">
                                      <p:cBhvr>
                                        <p:cTn id="26" dur="500"/>
                                        <p:tgtEl>
                                          <p:spTgt spid="374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90" grpId="0" animBg="1"/>
      <p:bldP spid="374791" grpId="0" animBg="1"/>
      <p:bldP spid="374792" grpId="0" animBg="1"/>
      <p:bldP spid="374795" grpId="0" animBg="1"/>
    </p:bldLst>
  </p:timing>
</p:sld>
</file>

<file path=ppt/slides/slide1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fld id="{07492E0E-C8DB-46D7-B171-616DA747D2BC}" type="slidenum">
              <a:rPr lang="ar-SA"/>
              <a:pPr/>
              <a:t>199</a:t>
            </a:fld>
            <a:endParaRPr lang="en-US"/>
          </a:p>
        </p:txBody>
      </p:sp>
      <p:sp>
        <p:nvSpPr>
          <p:cNvPr id="376834" name="Rectangle 2"/>
          <p:cNvSpPr>
            <a:spLocks noGrp="1" noChangeArrowheads="1"/>
          </p:cNvSpPr>
          <p:nvPr>
            <p:ph type="title"/>
          </p:nvPr>
        </p:nvSpPr>
        <p:spPr>
          <a:xfrm>
            <a:off x="990600" y="609600"/>
            <a:ext cx="7378700" cy="1143000"/>
          </a:xfrm>
        </p:spPr>
        <p:txBody>
          <a:bodyPr/>
          <a:lstStyle/>
          <a:p>
            <a:r>
              <a:rPr lang="fa-IR"/>
              <a:t>فعالیتهای عملیاتی – روش مستقیم</a:t>
            </a:r>
            <a:r>
              <a:rPr lang="en-US"/>
              <a:t> </a:t>
            </a:r>
          </a:p>
        </p:txBody>
      </p:sp>
      <p:sp>
        <p:nvSpPr>
          <p:cNvPr id="376835" name="Rectangle 3"/>
          <p:cNvSpPr>
            <a:spLocks noGrp="1" noChangeArrowheads="1"/>
          </p:cNvSpPr>
          <p:nvPr>
            <p:ph type="body" idx="1"/>
          </p:nvPr>
        </p:nvSpPr>
        <p:spPr>
          <a:noFill/>
          <a:ln/>
        </p:spPr>
        <p:txBody>
          <a:bodyPr/>
          <a:lstStyle/>
          <a:p>
            <a:pPr algn="justLow"/>
            <a:r>
              <a:rPr lang="fa-IR" sz="2800" b="1">
                <a:solidFill>
                  <a:srgbClr val="FFFFCC"/>
                </a:solidFill>
              </a:rPr>
              <a:t>وجه نقد دریافتی بابت بهره</a:t>
            </a:r>
            <a:endParaRPr lang="en-US" sz="2800" b="1">
              <a:solidFill>
                <a:srgbClr val="FFFFCC"/>
              </a:solidFill>
            </a:endParaRPr>
          </a:p>
        </p:txBody>
      </p:sp>
      <p:sp>
        <p:nvSpPr>
          <p:cNvPr id="376836" name="Text Box 4"/>
          <p:cNvSpPr txBox="1">
            <a:spLocks noChangeArrowheads="1"/>
          </p:cNvSpPr>
          <p:nvPr/>
        </p:nvSpPr>
        <p:spPr bwMode="auto">
          <a:xfrm>
            <a:off x="838200" y="3962400"/>
            <a:ext cx="1584325" cy="4667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fa-IR" sz="2400">
                <a:cs typeface="B Nazanin" panose="00000400000000000000" pitchFamily="2" charset="-78"/>
              </a:rPr>
              <a:t>درآمد بهره</a:t>
            </a:r>
            <a:endParaRPr lang="en-US" sz="2400">
              <a:cs typeface="B Nazanin" panose="00000400000000000000" pitchFamily="2" charset="-78"/>
            </a:endParaRPr>
          </a:p>
        </p:txBody>
      </p:sp>
      <p:sp>
        <p:nvSpPr>
          <p:cNvPr id="376837" name="Text Box 5"/>
          <p:cNvSpPr txBox="1">
            <a:spLocks noChangeArrowheads="1"/>
          </p:cNvSpPr>
          <p:nvPr/>
        </p:nvSpPr>
        <p:spPr bwMode="auto">
          <a:xfrm>
            <a:off x="2971800" y="2819400"/>
            <a:ext cx="2519363" cy="955675"/>
          </a:xfrm>
          <a:prstGeom prst="rect">
            <a:avLst/>
          </a:prstGeom>
          <a:solidFill>
            <a:srgbClr val="0066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fa-IR" sz="2800">
                <a:cs typeface="B Nazanin" panose="00000400000000000000" pitchFamily="2" charset="-78"/>
              </a:rPr>
              <a:t>بعلاوه کاهش بهره دریافتنی </a:t>
            </a:r>
            <a:endParaRPr lang="en-US" sz="2800">
              <a:cs typeface="B Nazanin" panose="00000400000000000000" pitchFamily="2" charset="-78"/>
            </a:endParaRPr>
          </a:p>
        </p:txBody>
      </p:sp>
      <p:sp>
        <p:nvSpPr>
          <p:cNvPr id="376838" name="Text Box 6"/>
          <p:cNvSpPr txBox="1">
            <a:spLocks noChangeArrowheads="1"/>
          </p:cNvSpPr>
          <p:nvPr/>
        </p:nvSpPr>
        <p:spPr bwMode="auto">
          <a:xfrm>
            <a:off x="2971800" y="4530725"/>
            <a:ext cx="2519363" cy="95567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fa-IR" sz="2800">
                <a:cs typeface="B Nazanin" panose="00000400000000000000" pitchFamily="2" charset="-78"/>
              </a:rPr>
              <a:t>منهای افزایش بهره دریافتنی </a:t>
            </a:r>
            <a:endParaRPr lang="en-US" sz="2800">
              <a:cs typeface="B Nazanin" panose="00000400000000000000" pitchFamily="2" charset="-78"/>
            </a:endParaRPr>
          </a:p>
        </p:txBody>
      </p:sp>
      <p:sp>
        <p:nvSpPr>
          <p:cNvPr id="376839" name="Text Box 7"/>
          <p:cNvSpPr txBox="1">
            <a:spLocks noChangeArrowheads="1"/>
          </p:cNvSpPr>
          <p:nvPr/>
        </p:nvSpPr>
        <p:spPr bwMode="auto">
          <a:xfrm>
            <a:off x="6019800" y="3581400"/>
            <a:ext cx="3048000" cy="10144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fa-IR" sz="2400">
                <a:cs typeface="B Nazanin" panose="00000400000000000000" pitchFamily="2" charset="-78"/>
              </a:rPr>
              <a:t>مساوی است با</a:t>
            </a:r>
          </a:p>
          <a:p>
            <a:pPr algn="ctr" rtl="1" eaLnBrk="1" hangingPunct="1">
              <a:spcBef>
                <a:spcPct val="50000"/>
              </a:spcBef>
            </a:pPr>
            <a:r>
              <a:rPr lang="fa-IR" sz="2400">
                <a:cs typeface="B Nazanin" panose="00000400000000000000" pitchFamily="2" charset="-78"/>
              </a:rPr>
              <a:t> وجه نقد دریافتی بابت بهره</a:t>
            </a:r>
            <a:endParaRPr lang="en-US" sz="2400">
              <a:cs typeface="B Nazanin" panose="00000400000000000000" pitchFamily="2" charset="-78"/>
            </a:endParaRPr>
          </a:p>
        </p:txBody>
      </p:sp>
      <p:grpSp>
        <p:nvGrpSpPr>
          <p:cNvPr id="376840" name="Group 8"/>
          <p:cNvGrpSpPr>
            <a:grpSpLocks/>
          </p:cNvGrpSpPr>
          <p:nvPr/>
        </p:nvGrpSpPr>
        <p:grpSpPr bwMode="auto">
          <a:xfrm>
            <a:off x="2438400" y="3200400"/>
            <a:ext cx="533400" cy="1828800"/>
            <a:chOff x="1536" y="2016"/>
            <a:chExt cx="336" cy="1152"/>
          </a:xfrm>
        </p:grpSpPr>
        <p:sp>
          <p:nvSpPr>
            <p:cNvPr id="376841" name="Line 9"/>
            <p:cNvSpPr>
              <a:spLocks noChangeShapeType="1"/>
            </p:cNvSpPr>
            <p:nvPr/>
          </p:nvSpPr>
          <p:spPr bwMode="auto">
            <a:xfrm flipV="1">
              <a:off x="1536" y="2016"/>
              <a:ext cx="336" cy="62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376842" name="Line 10"/>
            <p:cNvSpPr>
              <a:spLocks noChangeShapeType="1"/>
            </p:cNvSpPr>
            <p:nvPr/>
          </p:nvSpPr>
          <p:spPr bwMode="auto">
            <a:xfrm>
              <a:off x="1536" y="2640"/>
              <a:ext cx="336" cy="52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grpSp>
      <p:grpSp>
        <p:nvGrpSpPr>
          <p:cNvPr id="376843" name="Group 11"/>
          <p:cNvGrpSpPr>
            <a:grpSpLocks/>
          </p:cNvGrpSpPr>
          <p:nvPr/>
        </p:nvGrpSpPr>
        <p:grpSpPr bwMode="auto">
          <a:xfrm>
            <a:off x="5486400" y="3200400"/>
            <a:ext cx="533400" cy="1828800"/>
            <a:chOff x="3456" y="2016"/>
            <a:chExt cx="336" cy="1152"/>
          </a:xfrm>
        </p:grpSpPr>
        <p:sp>
          <p:nvSpPr>
            <p:cNvPr id="376844" name="Line 12"/>
            <p:cNvSpPr>
              <a:spLocks noChangeShapeType="1"/>
            </p:cNvSpPr>
            <p:nvPr/>
          </p:nvSpPr>
          <p:spPr bwMode="auto">
            <a:xfrm flipV="1">
              <a:off x="3456" y="2544"/>
              <a:ext cx="336" cy="62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376845" name="Line 13"/>
            <p:cNvSpPr>
              <a:spLocks noChangeShapeType="1"/>
            </p:cNvSpPr>
            <p:nvPr/>
          </p:nvSpPr>
          <p:spPr bwMode="auto">
            <a:xfrm>
              <a:off x="3456" y="2016"/>
              <a:ext cx="336" cy="52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gr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376836"/>
                                        </p:tgtEl>
                                        <p:attrNameLst>
                                          <p:attrName>style.visibility</p:attrName>
                                        </p:attrNameLst>
                                      </p:cBhvr>
                                      <p:to>
                                        <p:strVal val="visible"/>
                                      </p:to>
                                    </p:set>
                                    <p:animEffect transition="in" filter="blinds(vertical)">
                                      <p:cBhvr>
                                        <p:cTn id="7" dur="500"/>
                                        <p:tgtEl>
                                          <p:spTgt spid="376836"/>
                                        </p:tgtEl>
                                      </p:cBhvr>
                                    </p:animEffect>
                                  </p:childTnLst>
                                </p:cTn>
                              </p:par>
                            </p:childTnLst>
                          </p:cTn>
                        </p:par>
                        <p:par>
                          <p:cTn id="8" fill="hold" nodeType="afterGroup">
                            <p:stCondLst>
                              <p:cond delay="500"/>
                            </p:stCondLst>
                            <p:childTnLst>
                              <p:par>
                                <p:cTn id="9" presetID="3" presetClass="entr" presetSubtype="5" fill="hold" nodeType="afterEffect">
                                  <p:stCondLst>
                                    <p:cond delay="0"/>
                                  </p:stCondLst>
                                  <p:childTnLst>
                                    <p:set>
                                      <p:cBhvr>
                                        <p:cTn id="10" dur="1" fill="hold">
                                          <p:stCondLst>
                                            <p:cond delay="0"/>
                                          </p:stCondLst>
                                        </p:cTn>
                                        <p:tgtEl>
                                          <p:spTgt spid="376840"/>
                                        </p:tgtEl>
                                        <p:attrNameLst>
                                          <p:attrName>style.visibility</p:attrName>
                                        </p:attrNameLst>
                                      </p:cBhvr>
                                      <p:to>
                                        <p:strVal val="visible"/>
                                      </p:to>
                                    </p:set>
                                    <p:animEffect transition="in" filter="blinds(vertical)">
                                      <p:cBhvr>
                                        <p:cTn id="11" dur="500"/>
                                        <p:tgtEl>
                                          <p:spTgt spid="376840"/>
                                        </p:tgtEl>
                                      </p:cBhvr>
                                    </p:animEffect>
                                  </p:childTnLst>
                                </p:cTn>
                              </p:par>
                            </p:childTnLst>
                          </p:cTn>
                        </p:par>
                        <p:par>
                          <p:cTn id="12" fill="hold" nodeType="afterGroup">
                            <p:stCondLst>
                              <p:cond delay="1000"/>
                            </p:stCondLst>
                            <p:childTnLst>
                              <p:par>
                                <p:cTn id="13" presetID="3" presetClass="entr" presetSubtype="5" fill="hold" grpId="0" nodeType="afterEffect">
                                  <p:stCondLst>
                                    <p:cond delay="0"/>
                                  </p:stCondLst>
                                  <p:childTnLst>
                                    <p:set>
                                      <p:cBhvr>
                                        <p:cTn id="14" dur="1" fill="hold">
                                          <p:stCondLst>
                                            <p:cond delay="0"/>
                                          </p:stCondLst>
                                        </p:cTn>
                                        <p:tgtEl>
                                          <p:spTgt spid="376837"/>
                                        </p:tgtEl>
                                        <p:attrNameLst>
                                          <p:attrName>style.visibility</p:attrName>
                                        </p:attrNameLst>
                                      </p:cBhvr>
                                      <p:to>
                                        <p:strVal val="visible"/>
                                      </p:to>
                                    </p:set>
                                    <p:animEffect transition="in" filter="blinds(vertical)">
                                      <p:cBhvr>
                                        <p:cTn id="15" dur="500"/>
                                        <p:tgtEl>
                                          <p:spTgt spid="376837"/>
                                        </p:tgtEl>
                                      </p:cBhvr>
                                    </p:animEffect>
                                  </p:childTnLst>
                                </p:cTn>
                              </p:par>
                              <p:par>
                                <p:cTn id="16" presetID="3" presetClass="entr" presetSubtype="5" fill="hold" grpId="0" nodeType="withEffect">
                                  <p:stCondLst>
                                    <p:cond delay="0"/>
                                  </p:stCondLst>
                                  <p:childTnLst>
                                    <p:set>
                                      <p:cBhvr>
                                        <p:cTn id="17" dur="1" fill="hold">
                                          <p:stCondLst>
                                            <p:cond delay="0"/>
                                          </p:stCondLst>
                                        </p:cTn>
                                        <p:tgtEl>
                                          <p:spTgt spid="376838"/>
                                        </p:tgtEl>
                                        <p:attrNameLst>
                                          <p:attrName>style.visibility</p:attrName>
                                        </p:attrNameLst>
                                      </p:cBhvr>
                                      <p:to>
                                        <p:strVal val="visible"/>
                                      </p:to>
                                    </p:set>
                                    <p:animEffect transition="in" filter="blinds(vertical)">
                                      <p:cBhvr>
                                        <p:cTn id="18" dur="500"/>
                                        <p:tgtEl>
                                          <p:spTgt spid="376838"/>
                                        </p:tgtEl>
                                      </p:cBhvr>
                                    </p:animEffect>
                                  </p:childTnLst>
                                </p:cTn>
                              </p:par>
                            </p:childTnLst>
                          </p:cTn>
                        </p:par>
                        <p:par>
                          <p:cTn id="19" fill="hold" nodeType="afterGroup">
                            <p:stCondLst>
                              <p:cond delay="1500"/>
                            </p:stCondLst>
                            <p:childTnLst>
                              <p:par>
                                <p:cTn id="20" presetID="3" presetClass="entr" presetSubtype="5" fill="hold" nodeType="afterEffect">
                                  <p:stCondLst>
                                    <p:cond delay="0"/>
                                  </p:stCondLst>
                                  <p:childTnLst>
                                    <p:set>
                                      <p:cBhvr>
                                        <p:cTn id="21" dur="1" fill="hold">
                                          <p:stCondLst>
                                            <p:cond delay="0"/>
                                          </p:stCondLst>
                                        </p:cTn>
                                        <p:tgtEl>
                                          <p:spTgt spid="376843"/>
                                        </p:tgtEl>
                                        <p:attrNameLst>
                                          <p:attrName>style.visibility</p:attrName>
                                        </p:attrNameLst>
                                      </p:cBhvr>
                                      <p:to>
                                        <p:strVal val="visible"/>
                                      </p:to>
                                    </p:set>
                                    <p:animEffect transition="in" filter="blinds(vertical)">
                                      <p:cBhvr>
                                        <p:cTn id="22" dur="500"/>
                                        <p:tgtEl>
                                          <p:spTgt spid="376843"/>
                                        </p:tgtEl>
                                      </p:cBhvr>
                                    </p:animEffect>
                                  </p:childTnLst>
                                </p:cTn>
                              </p:par>
                            </p:childTnLst>
                          </p:cTn>
                        </p:par>
                        <p:par>
                          <p:cTn id="23" fill="hold" nodeType="afterGroup">
                            <p:stCondLst>
                              <p:cond delay="2000"/>
                            </p:stCondLst>
                            <p:childTnLst>
                              <p:par>
                                <p:cTn id="24" presetID="3" presetClass="entr" presetSubtype="5" fill="hold" grpId="0" nodeType="afterEffect">
                                  <p:stCondLst>
                                    <p:cond delay="0"/>
                                  </p:stCondLst>
                                  <p:childTnLst>
                                    <p:set>
                                      <p:cBhvr>
                                        <p:cTn id="25" dur="1" fill="hold">
                                          <p:stCondLst>
                                            <p:cond delay="0"/>
                                          </p:stCondLst>
                                        </p:cTn>
                                        <p:tgtEl>
                                          <p:spTgt spid="376839"/>
                                        </p:tgtEl>
                                        <p:attrNameLst>
                                          <p:attrName>style.visibility</p:attrName>
                                        </p:attrNameLst>
                                      </p:cBhvr>
                                      <p:to>
                                        <p:strVal val="visible"/>
                                      </p:to>
                                    </p:set>
                                    <p:animEffect transition="in" filter="blinds(vertical)">
                                      <p:cBhvr>
                                        <p:cTn id="26" dur="500"/>
                                        <p:tgtEl>
                                          <p:spTgt spid="3768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6" grpId="0" animBg="1"/>
      <p:bldP spid="376837" grpId="0" animBg="1"/>
      <p:bldP spid="376838" grpId="0" animBg="1"/>
      <p:bldP spid="37683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2"/>
          <p:cNvSpPr>
            <a:spLocks noGrp="1" noChangeArrowheads="1"/>
          </p:cNvSpPr>
          <p:nvPr>
            <p:ph type="ctrTitle"/>
          </p:nvPr>
        </p:nvSpPr>
        <p:spPr/>
        <p:txBody>
          <a:bodyPr/>
          <a:lstStyle/>
          <a:p>
            <a:r>
              <a:rPr lang="fa-IR" sz="3200" b="0" dirty="0"/>
              <a:t>اصول حسابداری  3</a:t>
            </a:r>
            <a:br>
              <a:rPr lang="fa-IR" sz="3200" b="0" dirty="0"/>
            </a:br>
            <a:r>
              <a:rPr lang="fa-IR" sz="2800" dirty="0"/>
              <a:t>رشته حسابداری</a:t>
            </a:r>
            <a:endParaRPr lang="en-US" sz="2800" dirty="0"/>
          </a:p>
        </p:txBody>
      </p:sp>
      <p:sp>
        <p:nvSpPr>
          <p:cNvPr id="109571" name="Rectangle 3"/>
          <p:cNvSpPr>
            <a:spLocks noGrp="1" noChangeArrowheads="1"/>
          </p:cNvSpPr>
          <p:nvPr>
            <p:ph type="subTitle" idx="1"/>
          </p:nvPr>
        </p:nvSpPr>
        <p:spPr>
          <a:xfrm>
            <a:off x="1566863" y="2693988"/>
            <a:ext cx="6662737" cy="3554412"/>
          </a:xfrm>
        </p:spPr>
        <p:txBody>
          <a:bodyPr/>
          <a:lstStyle/>
          <a:p>
            <a:pPr>
              <a:lnSpc>
                <a:spcPct val="90000"/>
              </a:lnSpc>
            </a:pPr>
            <a:r>
              <a:rPr lang="fa-IR" sz="2800" dirty="0"/>
              <a:t>4 واحد درسی</a:t>
            </a:r>
          </a:p>
          <a:p>
            <a:pPr>
              <a:lnSpc>
                <a:spcPct val="90000"/>
              </a:lnSpc>
            </a:pPr>
            <a:endParaRPr lang="fa-IR" sz="2800" dirty="0"/>
          </a:p>
          <a:p>
            <a:pPr>
              <a:lnSpc>
                <a:spcPct val="90000"/>
              </a:lnSpc>
            </a:pPr>
            <a:r>
              <a:rPr lang="fa-IR" sz="2800" dirty="0"/>
              <a:t>نام منبع درسی و مولف:</a:t>
            </a:r>
          </a:p>
          <a:p>
            <a:pPr>
              <a:lnSpc>
                <a:spcPct val="90000"/>
              </a:lnSpc>
            </a:pPr>
            <a:r>
              <a:rPr lang="fa-IR" sz="2800" dirty="0"/>
              <a:t>اصول حسابداری 3، فرخ برزیده – سید مجید شریعت پناهی</a:t>
            </a:r>
          </a:p>
          <a:p>
            <a:pPr>
              <a:lnSpc>
                <a:spcPct val="90000"/>
              </a:lnSpc>
            </a:pPr>
            <a:r>
              <a:rPr lang="fa-IR" sz="2800" dirty="0"/>
              <a:t>انتشارات دانشگاه پیام نور</a:t>
            </a:r>
          </a:p>
          <a:p>
            <a:pPr>
              <a:lnSpc>
                <a:spcPct val="90000"/>
              </a:lnSpc>
            </a:pPr>
            <a:endParaRPr lang="fa-IR" sz="2800" dirty="0"/>
          </a:p>
          <a:p>
            <a:pPr>
              <a:lnSpc>
                <a:spcPct val="90000"/>
              </a:lnSpc>
            </a:pPr>
            <a:r>
              <a:rPr lang="fa-IR" sz="2800" dirty="0"/>
              <a:t>نام تهیه کننده اسلاید: علیرضا غلامی کیان</a:t>
            </a:r>
            <a:endParaRPr lang="en-US" sz="2800" dirty="0"/>
          </a:p>
        </p:txBody>
      </p:sp>
    </p:spTree>
  </p:cSld>
  <p:clrMapOvr>
    <a:masterClrMapping/>
  </p:clrMapOvr>
  <p:transition>
    <p:zoom dir="in"/>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D00CDD13-B5F0-4E0C-9854-2C0B0E40F9AA}" type="slidenum">
              <a:rPr lang="ar-SA"/>
              <a:pPr/>
              <a:t>20</a:t>
            </a:fld>
            <a:endParaRPr lang="en-US"/>
          </a:p>
        </p:txBody>
      </p:sp>
      <p:sp>
        <p:nvSpPr>
          <p:cNvPr id="122882" name="Rectangle 2"/>
          <p:cNvSpPr>
            <a:spLocks noGrp="1" noChangeArrowheads="1"/>
          </p:cNvSpPr>
          <p:nvPr>
            <p:ph type="title"/>
          </p:nvPr>
        </p:nvSpPr>
        <p:spPr/>
        <p:txBody>
          <a:bodyPr/>
          <a:lstStyle/>
          <a:p>
            <a:r>
              <a:rPr lang="fa-IR" b="0"/>
              <a:t>سیستم متمرکز- روش بهای تمام شده</a:t>
            </a:r>
            <a:endParaRPr lang="en-US" b="0"/>
          </a:p>
        </p:txBody>
      </p:sp>
      <p:pic>
        <p:nvPicPr>
          <p:cNvPr id="122885" name="Picture 5" descr="Picture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0613" y="4205288"/>
            <a:ext cx="7367587" cy="211931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2886" name="Rectangle 6"/>
          <p:cNvSpPr>
            <a:spLocks noGrp="1" noChangeArrowheads="1"/>
          </p:cNvSpPr>
          <p:nvPr>
            <p:ph type="body" idx="1"/>
          </p:nvPr>
        </p:nvSpPr>
        <p:spPr>
          <a:noFill/>
          <a:ln/>
        </p:spPr>
        <p:txBody>
          <a:bodyPr/>
          <a:lstStyle/>
          <a:p>
            <a:pPr marL="609600" indent="-609600" algn="just"/>
            <a:r>
              <a:rPr lang="fa-IR"/>
              <a:t>در این روش مانده حساب موجودی کالای شعبه نشان دهنده سود یا زیان ناویژه شعبه می باشد. مانده بستانکار نشان دهنده سود ناویژه و مانده بدهکار نشان دهنده زیان ناویژه می باشد.</a:t>
            </a:r>
            <a:endParaRPr lang="en-US"/>
          </a:p>
          <a:p>
            <a:pPr marL="609600" indent="-609600" algn="just">
              <a:buFont typeface="Wingdings" panose="05000000000000000000" pitchFamily="2" charset="2"/>
              <a:buNone/>
            </a:pPr>
            <a:endParaRPr lang="en-US" sz="280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afterEffect">
                                  <p:stCondLst>
                                    <p:cond delay="0"/>
                                  </p:stCondLst>
                                  <p:childTnLst>
                                    <p:set>
                                      <p:cBhvr>
                                        <p:cTn id="6" dur="1" fill="hold">
                                          <p:stCondLst>
                                            <p:cond delay="0"/>
                                          </p:stCondLst>
                                        </p:cTn>
                                        <p:tgtEl>
                                          <p:spTgt spid="122886">
                                            <p:txEl>
                                              <p:pRg st="0" end="0"/>
                                            </p:txEl>
                                          </p:spTgt>
                                        </p:tgtEl>
                                        <p:attrNameLst>
                                          <p:attrName>style.visibility</p:attrName>
                                        </p:attrNameLst>
                                      </p:cBhvr>
                                      <p:to>
                                        <p:strVal val="visible"/>
                                      </p:to>
                                    </p:set>
                                    <p:anim to="" calcmode="lin" valueType="num">
                                      <p:cBhvr>
                                        <p:cTn id="7" dur="1" fill="hold"/>
                                        <p:tgtEl>
                                          <p:spTgt spid="122886">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22885"/>
                                        </p:tgtEl>
                                        <p:attrNameLst>
                                          <p:attrName>style.visibility</p:attrName>
                                        </p:attrNameLst>
                                      </p:cBhvr>
                                      <p:to>
                                        <p:strVal val="visible"/>
                                      </p:to>
                                    </p:set>
                                    <p:animEffect transition="in" filter="box(in)">
                                      <p:cBhvr>
                                        <p:cTn id="12" dur="500"/>
                                        <p:tgtEl>
                                          <p:spTgt spid="1228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fld id="{CC95A1DD-7F70-4780-84E1-CB7CCF84C250}" type="slidenum">
              <a:rPr lang="ar-SA"/>
              <a:pPr/>
              <a:t>200</a:t>
            </a:fld>
            <a:endParaRPr lang="en-US"/>
          </a:p>
        </p:txBody>
      </p:sp>
      <p:sp>
        <p:nvSpPr>
          <p:cNvPr id="377858" name="Rectangle 2"/>
          <p:cNvSpPr>
            <a:spLocks noGrp="1" noChangeArrowheads="1"/>
          </p:cNvSpPr>
          <p:nvPr>
            <p:ph type="title"/>
          </p:nvPr>
        </p:nvSpPr>
        <p:spPr>
          <a:xfrm>
            <a:off x="990600" y="609600"/>
            <a:ext cx="7378700" cy="1143000"/>
          </a:xfrm>
        </p:spPr>
        <p:txBody>
          <a:bodyPr/>
          <a:lstStyle/>
          <a:p>
            <a:r>
              <a:rPr lang="fa-IR"/>
              <a:t>فعالیتهای عملیاتی – روش مستقیم</a:t>
            </a:r>
            <a:r>
              <a:rPr lang="en-US"/>
              <a:t> </a:t>
            </a:r>
          </a:p>
        </p:txBody>
      </p:sp>
      <p:sp>
        <p:nvSpPr>
          <p:cNvPr id="377859" name="Rectangle 3"/>
          <p:cNvSpPr>
            <a:spLocks noGrp="1" noChangeArrowheads="1"/>
          </p:cNvSpPr>
          <p:nvPr>
            <p:ph type="body" idx="1"/>
          </p:nvPr>
        </p:nvSpPr>
        <p:spPr>
          <a:noFill/>
          <a:ln/>
        </p:spPr>
        <p:txBody>
          <a:bodyPr/>
          <a:lstStyle/>
          <a:p>
            <a:pPr algn="justLow"/>
            <a:r>
              <a:rPr lang="fa-IR" sz="2800" b="1">
                <a:solidFill>
                  <a:srgbClr val="FFFFCC"/>
                </a:solidFill>
              </a:rPr>
              <a:t>وجه نقد دریافتی بابت سود سهام</a:t>
            </a:r>
            <a:endParaRPr lang="en-US" sz="2800" b="1">
              <a:solidFill>
                <a:srgbClr val="FFFFCC"/>
              </a:solidFill>
            </a:endParaRPr>
          </a:p>
        </p:txBody>
      </p:sp>
      <p:sp>
        <p:nvSpPr>
          <p:cNvPr id="377860" name="Text Box 4"/>
          <p:cNvSpPr txBox="1">
            <a:spLocks noChangeArrowheads="1"/>
          </p:cNvSpPr>
          <p:nvPr/>
        </p:nvSpPr>
        <p:spPr bwMode="auto">
          <a:xfrm>
            <a:off x="838200" y="3733800"/>
            <a:ext cx="1584325" cy="8318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fa-IR" sz="2400">
                <a:cs typeface="B Nazanin" panose="00000400000000000000" pitchFamily="2" charset="-78"/>
              </a:rPr>
              <a:t>درآمد سرمایه گذاری</a:t>
            </a:r>
            <a:endParaRPr lang="en-US" sz="2400">
              <a:cs typeface="B Nazanin" panose="00000400000000000000" pitchFamily="2" charset="-78"/>
            </a:endParaRPr>
          </a:p>
        </p:txBody>
      </p:sp>
      <p:sp>
        <p:nvSpPr>
          <p:cNvPr id="377861" name="Text Box 5"/>
          <p:cNvSpPr txBox="1">
            <a:spLocks noChangeArrowheads="1"/>
          </p:cNvSpPr>
          <p:nvPr/>
        </p:nvSpPr>
        <p:spPr bwMode="auto">
          <a:xfrm>
            <a:off x="2971800" y="2819400"/>
            <a:ext cx="2519363" cy="955675"/>
          </a:xfrm>
          <a:prstGeom prst="rect">
            <a:avLst/>
          </a:prstGeom>
          <a:solidFill>
            <a:srgbClr val="0066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fa-IR" sz="2800">
                <a:cs typeface="B Nazanin" panose="00000400000000000000" pitchFamily="2" charset="-78"/>
              </a:rPr>
              <a:t>بعلاوه کاهش سود سهام دریافتنی </a:t>
            </a:r>
            <a:endParaRPr lang="en-US" sz="2800">
              <a:cs typeface="B Nazanin" panose="00000400000000000000" pitchFamily="2" charset="-78"/>
            </a:endParaRPr>
          </a:p>
        </p:txBody>
      </p:sp>
      <p:sp>
        <p:nvSpPr>
          <p:cNvPr id="377862" name="Text Box 6"/>
          <p:cNvSpPr txBox="1">
            <a:spLocks noChangeArrowheads="1"/>
          </p:cNvSpPr>
          <p:nvPr/>
        </p:nvSpPr>
        <p:spPr bwMode="auto">
          <a:xfrm>
            <a:off x="2971800" y="4530725"/>
            <a:ext cx="2519363" cy="95567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fa-IR" sz="2800">
                <a:cs typeface="B Nazanin" panose="00000400000000000000" pitchFamily="2" charset="-78"/>
              </a:rPr>
              <a:t>منهای افزایش سود سهام دریافتنی </a:t>
            </a:r>
            <a:endParaRPr lang="en-US" sz="2800">
              <a:cs typeface="B Nazanin" panose="00000400000000000000" pitchFamily="2" charset="-78"/>
            </a:endParaRPr>
          </a:p>
        </p:txBody>
      </p:sp>
      <p:sp>
        <p:nvSpPr>
          <p:cNvPr id="377863" name="Text Box 7"/>
          <p:cNvSpPr txBox="1">
            <a:spLocks noChangeArrowheads="1"/>
          </p:cNvSpPr>
          <p:nvPr/>
        </p:nvSpPr>
        <p:spPr bwMode="auto">
          <a:xfrm>
            <a:off x="6019800" y="3663950"/>
            <a:ext cx="3048000" cy="8318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fa-IR" sz="2400">
                <a:cs typeface="B Nazanin" panose="00000400000000000000" pitchFamily="2" charset="-78"/>
              </a:rPr>
              <a:t>مساوی است با وجه نقد دریافتی بابت سود سهام</a:t>
            </a:r>
            <a:endParaRPr lang="en-US" sz="2400">
              <a:cs typeface="B Nazanin" panose="00000400000000000000" pitchFamily="2" charset="-78"/>
            </a:endParaRPr>
          </a:p>
        </p:txBody>
      </p:sp>
      <p:grpSp>
        <p:nvGrpSpPr>
          <p:cNvPr id="377864" name="Group 8"/>
          <p:cNvGrpSpPr>
            <a:grpSpLocks/>
          </p:cNvGrpSpPr>
          <p:nvPr/>
        </p:nvGrpSpPr>
        <p:grpSpPr bwMode="auto">
          <a:xfrm>
            <a:off x="2438400" y="3200400"/>
            <a:ext cx="533400" cy="1828800"/>
            <a:chOff x="1536" y="2016"/>
            <a:chExt cx="336" cy="1152"/>
          </a:xfrm>
        </p:grpSpPr>
        <p:sp>
          <p:nvSpPr>
            <p:cNvPr id="377865" name="Line 9"/>
            <p:cNvSpPr>
              <a:spLocks noChangeShapeType="1"/>
            </p:cNvSpPr>
            <p:nvPr/>
          </p:nvSpPr>
          <p:spPr bwMode="auto">
            <a:xfrm flipV="1">
              <a:off x="1536" y="2016"/>
              <a:ext cx="336" cy="62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377866" name="Line 10"/>
            <p:cNvSpPr>
              <a:spLocks noChangeShapeType="1"/>
            </p:cNvSpPr>
            <p:nvPr/>
          </p:nvSpPr>
          <p:spPr bwMode="auto">
            <a:xfrm>
              <a:off x="1536" y="2640"/>
              <a:ext cx="336" cy="52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grpSp>
      <p:grpSp>
        <p:nvGrpSpPr>
          <p:cNvPr id="377867" name="Group 11"/>
          <p:cNvGrpSpPr>
            <a:grpSpLocks/>
          </p:cNvGrpSpPr>
          <p:nvPr/>
        </p:nvGrpSpPr>
        <p:grpSpPr bwMode="auto">
          <a:xfrm>
            <a:off x="5486400" y="3200400"/>
            <a:ext cx="533400" cy="1828800"/>
            <a:chOff x="3456" y="2016"/>
            <a:chExt cx="336" cy="1152"/>
          </a:xfrm>
        </p:grpSpPr>
        <p:sp>
          <p:nvSpPr>
            <p:cNvPr id="377868" name="Line 12"/>
            <p:cNvSpPr>
              <a:spLocks noChangeShapeType="1"/>
            </p:cNvSpPr>
            <p:nvPr/>
          </p:nvSpPr>
          <p:spPr bwMode="auto">
            <a:xfrm flipV="1">
              <a:off x="3456" y="2544"/>
              <a:ext cx="336" cy="62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377869" name="Line 13"/>
            <p:cNvSpPr>
              <a:spLocks noChangeShapeType="1"/>
            </p:cNvSpPr>
            <p:nvPr/>
          </p:nvSpPr>
          <p:spPr bwMode="auto">
            <a:xfrm>
              <a:off x="3456" y="2016"/>
              <a:ext cx="336" cy="52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gr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377860"/>
                                        </p:tgtEl>
                                        <p:attrNameLst>
                                          <p:attrName>style.visibility</p:attrName>
                                        </p:attrNameLst>
                                      </p:cBhvr>
                                      <p:to>
                                        <p:strVal val="visible"/>
                                      </p:to>
                                    </p:set>
                                    <p:animEffect transition="in" filter="blinds(vertical)">
                                      <p:cBhvr>
                                        <p:cTn id="7" dur="500"/>
                                        <p:tgtEl>
                                          <p:spTgt spid="377860"/>
                                        </p:tgtEl>
                                      </p:cBhvr>
                                    </p:animEffect>
                                  </p:childTnLst>
                                </p:cTn>
                              </p:par>
                            </p:childTnLst>
                          </p:cTn>
                        </p:par>
                        <p:par>
                          <p:cTn id="8" fill="hold" nodeType="afterGroup">
                            <p:stCondLst>
                              <p:cond delay="500"/>
                            </p:stCondLst>
                            <p:childTnLst>
                              <p:par>
                                <p:cTn id="9" presetID="3" presetClass="entr" presetSubtype="5" fill="hold" nodeType="afterEffect">
                                  <p:stCondLst>
                                    <p:cond delay="0"/>
                                  </p:stCondLst>
                                  <p:childTnLst>
                                    <p:set>
                                      <p:cBhvr>
                                        <p:cTn id="10" dur="1" fill="hold">
                                          <p:stCondLst>
                                            <p:cond delay="0"/>
                                          </p:stCondLst>
                                        </p:cTn>
                                        <p:tgtEl>
                                          <p:spTgt spid="377864"/>
                                        </p:tgtEl>
                                        <p:attrNameLst>
                                          <p:attrName>style.visibility</p:attrName>
                                        </p:attrNameLst>
                                      </p:cBhvr>
                                      <p:to>
                                        <p:strVal val="visible"/>
                                      </p:to>
                                    </p:set>
                                    <p:animEffect transition="in" filter="blinds(vertical)">
                                      <p:cBhvr>
                                        <p:cTn id="11" dur="500"/>
                                        <p:tgtEl>
                                          <p:spTgt spid="377864"/>
                                        </p:tgtEl>
                                      </p:cBhvr>
                                    </p:animEffect>
                                  </p:childTnLst>
                                </p:cTn>
                              </p:par>
                            </p:childTnLst>
                          </p:cTn>
                        </p:par>
                        <p:par>
                          <p:cTn id="12" fill="hold" nodeType="afterGroup">
                            <p:stCondLst>
                              <p:cond delay="1000"/>
                            </p:stCondLst>
                            <p:childTnLst>
                              <p:par>
                                <p:cTn id="13" presetID="3" presetClass="entr" presetSubtype="5" fill="hold" grpId="0" nodeType="afterEffect">
                                  <p:stCondLst>
                                    <p:cond delay="0"/>
                                  </p:stCondLst>
                                  <p:childTnLst>
                                    <p:set>
                                      <p:cBhvr>
                                        <p:cTn id="14" dur="1" fill="hold">
                                          <p:stCondLst>
                                            <p:cond delay="0"/>
                                          </p:stCondLst>
                                        </p:cTn>
                                        <p:tgtEl>
                                          <p:spTgt spid="377861"/>
                                        </p:tgtEl>
                                        <p:attrNameLst>
                                          <p:attrName>style.visibility</p:attrName>
                                        </p:attrNameLst>
                                      </p:cBhvr>
                                      <p:to>
                                        <p:strVal val="visible"/>
                                      </p:to>
                                    </p:set>
                                    <p:animEffect transition="in" filter="blinds(vertical)">
                                      <p:cBhvr>
                                        <p:cTn id="15" dur="500"/>
                                        <p:tgtEl>
                                          <p:spTgt spid="377861"/>
                                        </p:tgtEl>
                                      </p:cBhvr>
                                    </p:animEffect>
                                  </p:childTnLst>
                                </p:cTn>
                              </p:par>
                              <p:par>
                                <p:cTn id="16" presetID="3" presetClass="entr" presetSubtype="5" fill="hold" grpId="0" nodeType="withEffect">
                                  <p:stCondLst>
                                    <p:cond delay="0"/>
                                  </p:stCondLst>
                                  <p:childTnLst>
                                    <p:set>
                                      <p:cBhvr>
                                        <p:cTn id="17" dur="1" fill="hold">
                                          <p:stCondLst>
                                            <p:cond delay="0"/>
                                          </p:stCondLst>
                                        </p:cTn>
                                        <p:tgtEl>
                                          <p:spTgt spid="377862"/>
                                        </p:tgtEl>
                                        <p:attrNameLst>
                                          <p:attrName>style.visibility</p:attrName>
                                        </p:attrNameLst>
                                      </p:cBhvr>
                                      <p:to>
                                        <p:strVal val="visible"/>
                                      </p:to>
                                    </p:set>
                                    <p:animEffect transition="in" filter="blinds(vertical)">
                                      <p:cBhvr>
                                        <p:cTn id="18" dur="500"/>
                                        <p:tgtEl>
                                          <p:spTgt spid="377862"/>
                                        </p:tgtEl>
                                      </p:cBhvr>
                                    </p:animEffect>
                                  </p:childTnLst>
                                </p:cTn>
                              </p:par>
                            </p:childTnLst>
                          </p:cTn>
                        </p:par>
                        <p:par>
                          <p:cTn id="19" fill="hold" nodeType="afterGroup">
                            <p:stCondLst>
                              <p:cond delay="1500"/>
                            </p:stCondLst>
                            <p:childTnLst>
                              <p:par>
                                <p:cTn id="20" presetID="3" presetClass="entr" presetSubtype="5" fill="hold" nodeType="afterEffect">
                                  <p:stCondLst>
                                    <p:cond delay="0"/>
                                  </p:stCondLst>
                                  <p:childTnLst>
                                    <p:set>
                                      <p:cBhvr>
                                        <p:cTn id="21" dur="1" fill="hold">
                                          <p:stCondLst>
                                            <p:cond delay="0"/>
                                          </p:stCondLst>
                                        </p:cTn>
                                        <p:tgtEl>
                                          <p:spTgt spid="377867"/>
                                        </p:tgtEl>
                                        <p:attrNameLst>
                                          <p:attrName>style.visibility</p:attrName>
                                        </p:attrNameLst>
                                      </p:cBhvr>
                                      <p:to>
                                        <p:strVal val="visible"/>
                                      </p:to>
                                    </p:set>
                                    <p:animEffect transition="in" filter="blinds(vertical)">
                                      <p:cBhvr>
                                        <p:cTn id="22" dur="500"/>
                                        <p:tgtEl>
                                          <p:spTgt spid="377867"/>
                                        </p:tgtEl>
                                      </p:cBhvr>
                                    </p:animEffect>
                                  </p:childTnLst>
                                </p:cTn>
                              </p:par>
                            </p:childTnLst>
                          </p:cTn>
                        </p:par>
                        <p:par>
                          <p:cTn id="23" fill="hold" nodeType="afterGroup">
                            <p:stCondLst>
                              <p:cond delay="2000"/>
                            </p:stCondLst>
                            <p:childTnLst>
                              <p:par>
                                <p:cTn id="24" presetID="3" presetClass="entr" presetSubtype="5" fill="hold" grpId="0" nodeType="afterEffect">
                                  <p:stCondLst>
                                    <p:cond delay="0"/>
                                  </p:stCondLst>
                                  <p:childTnLst>
                                    <p:set>
                                      <p:cBhvr>
                                        <p:cTn id="25" dur="1" fill="hold">
                                          <p:stCondLst>
                                            <p:cond delay="0"/>
                                          </p:stCondLst>
                                        </p:cTn>
                                        <p:tgtEl>
                                          <p:spTgt spid="377863"/>
                                        </p:tgtEl>
                                        <p:attrNameLst>
                                          <p:attrName>style.visibility</p:attrName>
                                        </p:attrNameLst>
                                      </p:cBhvr>
                                      <p:to>
                                        <p:strVal val="visible"/>
                                      </p:to>
                                    </p:set>
                                    <p:animEffect transition="in" filter="blinds(vertical)">
                                      <p:cBhvr>
                                        <p:cTn id="26" dur="500"/>
                                        <p:tgtEl>
                                          <p:spTgt spid="3778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60" grpId="0" animBg="1"/>
      <p:bldP spid="377861" grpId="0" animBg="1"/>
      <p:bldP spid="377862" grpId="0" animBg="1"/>
      <p:bldP spid="377863" grpId="0" animBg="1"/>
    </p:bldLst>
  </p:timing>
</p:sld>
</file>

<file path=ppt/slides/slide2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Slide Number Placeholder 5"/>
          <p:cNvSpPr>
            <a:spLocks noGrp="1"/>
          </p:cNvSpPr>
          <p:nvPr>
            <p:ph type="sldNum" sz="quarter" idx="12"/>
          </p:nvPr>
        </p:nvSpPr>
        <p:spPr/>
        <p:txBody>
          <a:bodyPr/>
          <a:lstStyle/>
          <a:p>
            <a:fld id="{665E8ABA-AE82-419E-A9ED-822786F803D9}" type="slidenum">
              <a:rPr lang="ar-SA"/>
              <a:pPr/>
              <a:t>201</a:t>
            </a:fld>
            <a:endParaRPr lang="en-US"/>
          </a:p>
        </p:txBody>
      </p:sp>
      <p:sp>
        <p:nvSpPr>
          <p:cNvPr id="378882" name="Rectangle 2"/>
          <p:cNvSpPr>
            <a:spLocks noGrp="1" noChangeArrowheads="1"/>
          </p:cNvSpPr>
          <p:nvPr>
            <p:ph type="title"/>
          </p:nvPr>
        </p:nvSpPr>
        <p:spPr>
          <a:xfrm>
            <a:off x="1066800" y="609600"/>
            <a:ext cx="7378700" cy="1143000"/>
          </a:xfrm>
        </p:spPr>
        <p:txBody>
          <a:bodyPr/>
          <a:lstStyle/>
          <a:p>
            <a:r>
              <a:rPr lang="fa-IR"/>
              <a:t>فعالیتهای عملیاتی – روش مستقیم</a:t>
            </a:r>
            <a:r>
              <a:rPr lang="en-US"/>
              <a:t> </a:t>
            </a:r>
          </a:p>
        </p:txBody>
      </p:sp>
      <p:sp>
        <p:nvSpPr>
          <p:cNvPr id="378883" name="Rectangle 3"/>
          <p:cNvSpPr>
            <a:spLocks noGrp="1" noChangeArrowheads="1"/>
          </p:cNvSpPr>
          <p:nvPr>
            <p:ph type="body" idx="1"/>
          </p:nvPr>
        </p:nvSpPr>
        <p:spPr>
          <a:xfrm>
            <a:off x="885825" y="2057400"/>
            <a:ext cx="7958138" cy="3881438"/>
          </a:xfrm>
          <a:noFill/>
          <a:ln/>
        </p:spPr>
        <p:txBody>
          <a:bodyPr/>
          <a:lstStyle/>
          <a:p>
            <a:pPr algn="justLow"/>
            <a:r>
              <a:rPr lang="fa-IR" sz="2800" b="1">
                <a:solidFill>
                  <a:srgbClr val="FFFFCC"/>
                </a:solidFill>
              </a:rPr>
              <a:t>وجه نقد پرداختی بابت خرید کالا</a:t>
            </a:r>
            <a:endParaRPr lang="en-US" sz="2800" b="1">
              <a:solidFill>
                <a:srgbClr val="FFFFCC"/>
              </a:solidFill>
            </a:endParaRPr>
          </a:p>
        </p:txBody>
      </p:sp>
      <p:sp>
        <p:nvSpPr>
          <p:cNvPr id="378884" name="Text Box 4"/>
          <p:cNvSpPr txBox="1">
            <a:spLocks noChangeArrowheads="1"/>
          </p:cNvSpPr>
          <p:nvPr/>
        </p:nvSpPr>
        <p:spPr bwMode="auto">
          <a:xfrm>
            <a:off x="304800" y="3165475"/>
            <a:ext cx="2041525" cy="8318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fa-IR" sz="2400">
                <a:cs typeface="B Nazanin" panose="00000400000000000000" pitchFamily="2" charset="-78"/>
              </a:rPr>
              <a:t>بهای تمام شده کالای فروش رفته</a:t>
            </a:r>
            <a:endParaRPr lang="en-US" sz="2400">
              <a:cs typeface="B Nazanin" panose="00000400000000000000" pitchFamily="2" charset="-78"/>
            </a:endParaRPr>
          </a:p>
        </p:txBody>
      </p:sp>
      <p:sp>
        <p:nvSpPr>
          <p:cNvPr id="378885" name="Text Box 5"/>
          <p:cNvSpPr txBox="1">
            <a:spLocks noChangeArrowheads="1"/>
          </p:cNvSpPr>
          <p:nvPr/>
        </p:nvSpPr>
        <p:spPr bwMode="auto">
          <a:xfrm>
            <a:off x="2895600" y="2514600"/>
            <a:ext cx="2519363" cy="955675"/>
          </a:xfrm>
          <a:prstGeom prst="rect">
            <a:avLst/>
          </a:prstGeom>
          <a:solidFill>
            <a:srgbClr val="0066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fa-IR" sz="2800">
                <a:cs typeface="B Nazanin" panose="00000400000000000000" pitchFamily="2" charset="-78"/>
              </a:rPr>
              <a:t>بعلاوه افزایش موجودی کالا</a:t>
            </a:r>
            <a:endParaRPr lang="en-US" sz="2800">
              <a:cs typeface="B Nazanin" panose="00000400000000000000" pitchFamily="2" charset="-78"/>
            </a:endParaRPr>
          </a:p>
        </p:txBody>
      </p:sp>
      <p:sp>
        <p:nvSpPr>
          <p:cNvPr id="378886" name="Text Box 6"/>
          <p:cNvSpPr txBox="1">
            <a:spLocks noChangeArrowheads="1"/>
          </p:cNvSpPr>
          <p:nvPr/>
        </p:nvSpPr>
        <p:spPr bwMode="auto">
          <a:xfrm>
            <a:off x="2895600" y="3622675"/>
            <a:ext cx="2519363" cy="95567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fa-IR" sz="2800">
                <a:cs typeface="B Nazanin" panose="00000400000000000000" pitchFamily="2" charset="-78"/>
              </a:rPr>
              <a:t>منهای کاهش موجودی کالا </a:t>
            </a:r>
            <a:endParaRPr lang="en-US" sz="2800">
              <a:cs typeface="B Nazanin" panose="00000400000000000000" pitchFamily="2" charset="-78"/>
            </a:endParaRPr>
          </a:p>
        </p:txBody>
      </p:sp>
      <p:sp>
        <p:nvSpPr>
          <p:cNvPr id="378887" name="Text Box 7"/>
          <p:cNvSpPr txBox="1">
            <a:spLocks noChangeArrowheads="1"/>
          </p:cNvSpPr>
          <p:nvPr/>
        </p:nvSpPr>
        <p:spPr bwMode="auto">
          <a:xfrm>
            <a:off x="5943600" y="3200400"/>
            <a:ext cx="2895600" cy="4667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fa-IR" sz="2400">
                <a:cs typeface="B Nazanin" panose="00000400000000000000" pitchFamily="2" charset="-78"/>
              </a:rPr>
              <a:t>مساوی است با خرید  خالص</a:t>
            </a:r>
            <a:endParaRPr lang="en-US" sz="2400">
              <a:cs typeface="B Nazanin" panose="00000400000000000000" pitchFamily="2" charset="-78"/>
            </a:endParaRPr>
          </a:p>
        </p:txBody>
      </p:sp>
      <p:grpSp>
        <p:nvGrpSpPr>
          <p:cNvPr id="378888" name="Group 8"/>
          <p:cNvGrpSpPr>
            <a:grpSpLocks/>
          </p:cNvGrpSpPr>
          <p:nvPr/>
        </p:nvGrpSpPr>
        <p:grpSpPr bwMode="auto">
          <a:xfrm>
            <a:off x="2362200" y="2632075"/>
            <a:ext cx="533400" cy="1828800"/>
            <a:chOff x="1536" y="2016"/>
            <a:chExt cx="336" cy="1152"/>
          </a:xfrm>
        </p:grpSpPr>
        <p:sp>
          <p:nvSpPr>
            <p:cNvPr id="378889" name="Line 9"/>
            <p:cNvSpPr>
              <a:spLocks noChangeShapeType="1"/>
            </p:cNvSpPr>
            <p:nvPr/>
          </p:nvSpPr>
          <p:spPr bwMode="auto">
            <a:xfrm flipV="1">
              <a:off x="1536" y="2016"/>
              <a:ext cx="336" cy="62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378890" name="Line 10"/>
            <p:cNvSpPr>
              <a:spLocks noChangeShapeType="1"/>
            </p:cNvSpPr>
            <p:nvPr/>
          </p:nvSpPr>
          <p:spPr bwMode="auto">
            <a:xfrm>
              <a:off x="1536" y="2640"/>
              <a:ext cx="336" cy="52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grpSp>
      <p:grpSp>
        <p:nvGrpSpPr>
          <p:cNvPr id="378891" name="Group 11"/>
          <p:cNvGrpSpPr>
            <a:grpSpLocks/>
          </p:cNvGrpSpPr>
          <p:nvPr/>
        </p:nvGrpSpPr>
        <p:grpSpPr bwMode="auto">
          <a:xfrm>
            <a:off x="5410200" y="2632075"/>
            <a:ext cx="533400" cy="1828800"/>
            <a:chOff x="3456" y="2016"/>
            <a:chExt cx="336" cy="1152"/>
          </a:xfrm>
        </p:grpSpPr>
        <p:sp>
          <p:nvSpPr>
            <p:cNvPr id="378892" name="Line 12"/>
            <p:cNvSpPr>
              <a:spLocks noChangeShapeType="1"/>
            </p:cNvSpPr>
            <p:nvPr/>
          </p:nvSpPr>
          <p:spPr bwMode="auto">
            <a:xfrm flipV="1">
              <a:off x="3456" y="2544"/>
              <a:ext cx="336" cy="62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378893" name="Line 13"/>
            <p:cNvSpPr>
              <a:spLocks noChangeShapeType="1"/>
            </p:cNvSpPr>
            <p:nvPr/>
          </p:nvSpPr>
          <p:spPr bwMode="auto">
            <a:xfrm>
              <a:off x="3456" y="2016"/>
              <a:ext cx="336" cy="52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grpSp>
      <p:sp>
        <p:nvSpPr>
          <p:cNvPr id="378894" name="Text Box 14"/>
          <p:cNvSpPr txBox="1">
            <a:spLocks noChangeArrowheads="1"/>
          </p:cNvSpPr>
          <p:nvPr/>
        </p:nvSpPr>
        <p:spPr bwMode="auto">
          <a:xfrm>
            <a:off x="304800" y="5705475"/>
            <a:ext cx="2041525" cy="4667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fa-IR" sz="2400">
                <a:cs typeface="B Nazanin" panose="00000400000000000000" pitchFamily="2" charset="-78"/>
              </a:rPr>
              <a:t>خرید خالص</a:t>
            </a:r>
            <a:endParaRPr lang="en-US" sz="2400">
              <a:cs typeface="B Nazanin" panose="00000400000000000000" pitchFamily="2" charset="-78"/>
            </a:endParaRPr>
          </a:p>
        </p:txBody>
      </p:sp>
      <p:sp>
        <p:nvSpPr>
          <p:cNvPr id="378895" name="Text Box 15"/>
          <p:cNvSpPr txBox="1">
            <a:spLocks noChangeArrowheads="1"/>
          </p:cNvSpPr>
          <p:nvPr/>
        </p:nvSpPr>
        <p:spPr bwMode="auto">
          <a:xfrm>
            <a:off x="2895600" y="4800600"/>
            <a:ext cx="2519363" cy="955675"/>
          </a:xfrm>
          <a:prstGeom prst="rect">
            <a:avLst/>
          </a:prstGeom>
          <a:solidFill>
            <a:srgbClr val="0066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fa-IR" sz="2800">
                <a:cs typeface="B Nazanin" panose="00000400000000000000" pitchFamily="2" charset="-78"/>
              </a:rPr>
              <a:t>بعلاوه کاهش حسابهای پرداختنی </a:t>
            </a:r>
            <a:endParaRPr lang="en-US" sz="2800">
              <a:cs typeface="B Nazanin" panose="00000400000000000000" pitchFamily="2" charset="-78"/>
            </a:endParaRPr>
          </a:p>
        </p:txBody>
      </p:sp>
      <p:sp>
        <p:nvSpPr>
          <p:cNvPr id="378896" name="Text Box 16"/>
          <p:cNvSpPr txBox="1">
            <a:spLocks noChangeArrowheads="1"/>
          </p:cNvSpPr>
          <p:nvPr/>
        </p:nvSpPr>
        <p:spPr bwMode="auto">
          <a:xfrm>
            <a:off x="2895600" y="5908675"/>
            <a:ext cx="2519363" cy="95567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fa-IR" sz="2800">
                <a:cs typeface="B Nazanin" panose="00000400000000000000" pitchFamily="2" charset="-78"/>
              </a:rPr>
              <a:t>منهای افزایش حسابهای پرداختنی</a:t>
            </a:r>
            <a:endParaRPr lang="en-US" sz="2800">
              <a:cs typeface="B Nazanin" panose="00000400000000000000" pitchFamily="2" charset="-78"/>
            </a:endParaRPr>
          </a:p>
        </p:txBody>
      </p:sp>
      <p:sp>
        <p:nvSpPr>
          <p:cNvPr id="378897" name="Text Box 17"/>
          <p:cNvSpPr txBox="1">
            <a:spLocks noChangeArrowheads="1"/>
          </p:cNvSpPr>
          <p:nvPr/>
        </p:nvSpPr>
        <p:spPr bwMode="auto">
          <a:xfrm>
            <a:off x="5943600" y="5299075"/>
            <a:ext cx="3048000" cy="8318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fa-IR" sz="2400">
                <a:cs typeface="B Nazanin" panose="00000400000000000000" pitchFamily="2" charset="-78"/>
              </a:rPr>
              <a:t>مساوی است با وجه نقد پرداختی بابت خرید کالا</a:t>
            </a:r>
            <a:endParaRPr lang="en-US" sz="2400">
              <a:cs typeface="B Nazanin" panose="00000400000000000000" pitchFamily="2" charset="-78"/>
            </a:endParaRPr>
          </a:p>
        </p:txBody>
      </p:sp>
      <p:grpSp>
        <p:nvGrpSpPr>
          <p:cNvPr id="378898" name="Group 18"/>
          <p:cNvGrpSpPr>
            <a:grpSpLocks/>
          </p:cNvGrpSpPr>
          <p:nvPr/>
        </p:nvGrpSpPr>
        <p:grpSpPr bwMode="auto">
          <a:xfrm>
            <a:off x="2362200" y="4918075"/>
            <a:ext cx="533400" cy="1828800"/>
            <a:chOff x="1536" y="2016"/>
            <a:chExt cx="336" cy="1152"/>
          </a:xfrm>
        </p:grpSpPr>
        <p:sp>
          <p:nvSpPr>
            <p:cNvPr id="378899" name="Line 19"/>
            <p:cNvSpPr>
              <a:spLocks noChangeShapeType="1"/>
            </p:cNvSpPr>
            <p:nvPr/>
          </p:nvSpPr>
          <p:spPr bwMode="auto">
            <a:xfrm flipV="1">
              <a:off x="1536" y="2016"/>
              <a:ext cx="336" cy="62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378900" name="Line 20"/>
            <p:cNvSpPr>
              <a:spLocks noChangeShapeType="1"/>
            </p:cNvSpPr>
            <p:nvPr/>
          </p:nvSpPr>
          <p:spPr bwMode="auto">
            <a:xfrm>
              <a:off x="1536" y="2640"/>
              <a:ext cx="336" cy="52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grpSp>
      <p:grpSp>
        <p:nvGrpSpPr>
          <p:cNvPr id="378901" name="Group 21"/>
          <p:cNvGrpSpPr>
            <a:grpSpLocks/>
          </p:cNvGrpSpPr>
          <p:nvPr/>
        </p:nvGrpSpPr>
        <p:grpSpPr bwMode="auto">
          <a:xfrm>
            <a:off x="5410200" y="4918075"/>
            <a:ext cx="533400" cy="1828800"/>
            <a:chOff x="3456" y="2016"/>
            <a:chExt cx="336" cy="1152"/>
          </a:xfrm>
        </p:grpSpPr>
        <p:sp>
          <p:nvSpPr>
            <p:cNvPr id="378902" name="Line 22"/>
            <p:cNvSpPr>
              <a:spLocks noChangeShapeType="1"/>
            </p:cNvSpPr>
            <p:nvPr/>
          </p:nvSpPr>
          <p:spPr bwMode="auto">
            <a:xfrm flipV="1">
              <a:off x="3456" y="2544"/>
              <a:ext cx="336" cy="62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378903" name="Line 23"/>
            <p:cNvSpPr>
              <a:spLocks noChangeShapeType="1"/>
            </p:cNvSpPr>
            <p:nvPr/>
          </p:nvSpPr>
          <p:spPr bwMode="auto">
            <a:xfrm>
              <a:off x="3456" y="2016"/>
              <a:ext cx="336" cy="52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grpSp>
      <p:grpSp>
        <p:nvGrpSpPr>
          <p:cNvPr id="378915" name="Group 35"/>
          <p:cNvGrpSpPr>
            <a:grpSpLocks/>
          </p:cNvGrpSpPr>
          <p:nvPr/>
        </p:nvGrpSpPr>
        <p:grpSpPr bwMode="auto">
          <a:xfrm>
            <a:off x="76200" y="3421063"/>
            <a:ext cx="8915400" cy="2522537"/>
            <a:chOff x="0" y="2160"/>
            <a:chExt cx="5616" cy="1589"/>
          </a:xfrm>
        </p:grpSpPr>
        <p:sp>
          <p:nvSpPr>
            <p:cNvPr id="378907" name="Line 27"/>
            <p:cNvSpPr>
              <a:spLocks noChangeShapeType="1"/>
            </p:cNvSpPr>
            <p:nvPr/>
          </p:nvSpPr>
          <p:spPr bwMode="auto">
            <a:xfrm>
              <a:off x="5520" y="2160"/>
              <a:ext cx="96" cy="0"/>
            </a:xfrm>
            <a:prstGeom prst="line">
              <a:avLst/>
            </a:prstGeom>
            <a:noFill/>
            <a:ln w="2857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378908" name="Line 28"/>
            <p:cNvSpPr>
              <a:spLocks noChangeShapeType="1"/>
            </p:cNvSpPr>
            <p:nvPr/>
          </p:nvSpPr>
          <p:spPr bwMode="auto">
            <a:xfrm>
              <a:off x="5616" y="2160"/>
              <a:ext cx="0" cy="816"/>
            </a:xfrm>
            <a:prstGeom prst="line">
              <a:avLst/>
            </a:prstGeom>
            <a:noFill/>
            <a:ln w="2857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378910" name="Line 30"/>
            <p:cNvSpPr>
              <a:spLocks noChangeShapeType="1"/>
            </p:cNvSpPr>
            <p:nvPr/>
          </p:nvSpPr>
          <p:spPr bwMode="auto">
            <a:xfrm flipH="1">
              <a:off x="0" y="2976"/>
              <a:ext cx="5616" cy="0"/>
            </a:xfrm>
            <a:prstGeom prst="line">
              <a:avLst/>
            </a:prstGeom>
            <a:noFill/>
            <a:ln w="2857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378911" name="Freeform 31"/>
            <p:cNvSpPr>
              <a:spLocks/>
            </p:cNvSpPr>
            <p:nvPr/>
          </p:nvSpPr>
          <p:spPr bwMode="auto">
            <a:xfrm>
              <a:off x="0" y="2976"/>
              <a:ext cx="1" cy="773"/>
            </a:xfrm>
            <a:custGeom>
              <a:avLst/>
              <a:gdLst>
                <a:gd name="T0" fmla="*/ 0 w 1"/>
                <a:gd name="T1" fmla="*/ 0 h 773"/>
                <a:gd name="T2" fmla="*/ 0 w 1"/>
                <a:gd name="T3" fmla="*/ 773 h 773"/>
              </a:gdLst>
              <a:ahLst/>
              <a:cxnLst>
                <a:cxn ang="0">
                  <a:pos x="T0" y="T1"/>
                </a:cxn>
                <a:cxn ang="0">
                  <a:pos x="T2" y="T3"/>
                </a:cxn>
              </a:cxnLst>
              <a:rect l="0" t="0" r="r" b="b"/>
              <a:pathLst>
                <a:path w="1" h="773">
                  <a:moveTo>
                    <a:pt x="0" y="0"/>
                  </a:moveTo>
                  <a:lnTo>
                    <a:pt x="0" y="773"/>
                  </a:lnTo>
                </a:path>
              </a:pathLst>
            </a:custGeom>
            <a:noFill/>
            <a:ln w="28575" cap="flat" cmpd="sng">
              <a:solidFill>
                <a:srgbClr val="FFFF66"/>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378914" name="Line 34"/>
            <p:cNvSpPr>
              <a:spLocks noChangeShapeType="1"/>
            </p:cNvSpPr>
            <p:nvPr/>
          </p:nvSpPr>
          <p:spPr bwMode="auto">
            <a:xfrm>
              <a:off x="0" y="3744"/>
              <a:ext cx="144" cy="0"/>
            </a:xfrm>
            <a:prstGeom prst="line">
              <a:avLst/>
            </a:prstGeom>
            <a:noFill/>
            <a:ln w="28575">
              <a:solidFill>
                <a:srgbClr val="FF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gr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378884"/>
                                        </p:tgtEl>
                                        <p:attrNameLst>
                                          <p:attrName>style.visibility</p:attrName>
                                        </p:attrNameLst>
                                      </p:cBhvr>
                                      <p:to>
                                        <p:strVal val="visible"/>
                                      </p:to>
                                    </p:set>
                                    <p:animEffect transition="in" filter="blinds(vertical)">
                                      <p:cBhvr>
                                        <p:cTn id="7" dur="500"/>
                                        <p:tgtEl>
                                          <p:spTgt spid="378884"/>
                                        </p:tgtEl>
                                      </p:cBhvr>
                                    </p:animEffect>
                                  </p:childTnLst>
                                </p:cTn>
                              </p:par>
                            </p:childTnLst>
                          </p:cTn>
                        </p:par>
                        <p:par>
                          <p:cTn id="8" fill="hold" nodeType="afterGroup">
                            <p:stCondLst>
                              <p:cond delay="500"/>
                            </p:stCondLst>
                            <p:childTnLst>
                              <p:par>
                                <p:cTn id="9" presetID="3" presetClass="entr" presetSubtype="5" fill="hold" nodeType="afterEffect">
                                  <p:stCondLst>
                                    <p:cond delay="0"/>
                                  </p:stCondLst>
                                  <p:childTnLst>
                                    <p:set>
                                      <p:cBhvr>
                                        <p:cTn id="10" dur="1" fill="hold">
                                          <p:stCondLst>
                                            <p:cond delay="0"/>
                                          </p:stCondLst>
                                        </p:cTn>
                                        <p:tgtEl>
                                          <p:spTgt spid="378888"/>
                                        </p:tgtEl>
                                        <p:attrNameLst>
                                          <p:attrName>style.visibility</p:attrName>
                                        </p:attrNameLst>
                                      </p:cBhvr>
                                      <p:to>
                                        <p:strVal val="visible"/>
                                      </p:to>
                                    </p:set>
                                    <p:animEffect transition="in" filter="blinds(vertical)">
                                      <p:cBhvr>
                                        <p:cTn id="11" dur="500"/>
                                        <p:tgtEl>
                                          <p:spTgt spid="378888"/>
                                        </p:tgtEl>
                                      </p:cBhvr>
                                    </p:animEffect>
                                  </p:childTnLst>
                                </p:cTn>
                              </p:par>
                            </p:childTnLst>
                          </p:cTn>
                        </p:par>
                        <p:par>
                          <p:cTn id="12" fill="hold" nodeType="afterGroup">
                            <p:stCondLst>
                              <p:cond delay="1000"/>
                            </p:stCondLst>
                            <p:childTnLst>
                              <p:par>
                                <p:cTn id="13" presetID="3" presetClass="entr" presetSubtype="5" fill="hold" grpId="0" nodeType="afterEffect">
                                  <p:stCondLst>
                                    <p:cond delay="0"/>
                                  </p:stCondLst>
                                  <p:childTnLst>
                                    <p:set>
                                      <p:cBhvr>
                                        <p:cTn id="14" dur="1" fill="hold">
                                          <p:stCondLst>
                                            <p:cond delay="0"/>
                                          </p:stCondLst>
                                        </p:cTn>
                                        <p:tgtEl>
                                          <p:spTgt spid="378885"/>
                                        </p:tgtEl>
                                        <p:attrNameLst>
                                          <p:attrName>style.visibility</p:attrName>
                                        </p:attrNameLst>
                                      </p:cBhvr>
                                      <p:to>
                                        <p:strVal val="visible"/>
                                      </p:to>
                                    </p:set>
                                    <p:animEffect transition="in" filter="blinds(vertical)">
                                      <p:cBhvr>
                                        <p:cTn id="15" dur="500"/>
                                        <p:tgtEl>
                                          <p:spTgt spid="378885"/>
                                        </p:tgtEl>
                                      </p:cBhvr>
                                    </p:animEffect>
                                  </p:childTnLst>
                                </p:cTn>
                              </p:par>
                              <p:par>
                                <p:cTn id="16" presetID="3" presetClass="entr" presetSubtype="5" fill="hold" grpId="0" nodeType="withEffect">
                                  <p:stCondLst>
                                    <p:cond delay="0"/>
                                  </p:stCondLst>
                                  <p:childTnLst>
                                    <p:set>
                                      <p:cBhvr>
                                        <p:cTn id="17" dur="1" fill="hold">
                                          <p:stCondLst>
                                            <p:cond delay="0"/>
                                          </p:stCondLst>
                                        </p:cTn>
                                        <p:tgtEl>
                                          <p:spTgt spid="378886"/>
                                        </p:tgtEl>
                                        <p:attrNameLst>
                                          <p:attrName>style.visibility</p:attrName>
                                        </p:attrNameLst>
                                      </p:cBhvr>
                                      <p:to>
                                        <p:strVal val="visible"/>
                                      </p:to>
                                    </p:set>
                                    <p:animEffect transition="in" filter="blinds(vertical)">
                                      <p:cBhvr>
                                        <p:cTn id="18" dur="500"/>
                                        <p:tgtEl>
                                          <p:spTgt spid="378886"/>
                                        </p:tgtEl>
                                      </p:cBhvr>
                                    </p:animEffect>
                                  </p:childTnLst>
                                </p:cTn>
                              </p:par>
                            </p:childTnLst>
                          </p:cTn>
                        </p:par>
                        <p:par>
                          <p:cTn id="19" fill="hold" nodeType="afterGroup">
                            <p:stCondLst>
                              <p:cond delay="1500"/>
                            </p:stCondLst>
                            <p:childTnLst>
                              <p:par>
                                <p:cTn id="20" presetID="3" presetClass="entr" presetSubtype="5" fill="hold" nodeType="afterEffect">
                                  <p:stCondLst>
                                    <p:cond delay="0"/>
                                  </p:stCondLst>
                                  <p:childTnLst>
                                    <p:set>
                                      <p:cBhvr>
                                        <p:cTn id="21" dur="1" fill="hold">
                                          <p:stCondLst>
                                            <p:cond delay="0"/>
                                          </p:stCondLst>
                                        </p:cTn>
                                        <p:tgtEl>
                                          <p:spTgt spid="378891"/>
                                        </p:tgtEl>
                                        <p:attrNameLst>
                                          <p:attrName>style.visibility</p:attrName>
                                        </p:attrNameLst>
                                      </p:cBhvr>
                                      <p:to>
                                        <p:strVal val="visible"/>
                                      </p:to>
                                    </p:set>
                                    <p:animEffect transition="in" filter="blinds(vertical)">
                                      <p:cBhvr>
                                        <p:cTn id="22" dur="500"/>
                                        <p:tgtEl>
                                          <p:spTgt spid="378891"/>
                                        </p:tgtEl>
                                      </p:cBhvr>
                                    </p:animEffect>
                                  </p:childTnLst>
                                </p:cTn>
                              </p:par>
                            </p:childTnLst>
                          </p:cTn>
                        </p:par>
                        <p:par>
                          <p:cTn id="23" fill="hold" nodeType="afterGroup">
                            <p:stCondLst>
                              <p:cond delay="2000"/>
                            </p:stCondLst>
                            <p:childTnLst>
                              <p:par>
                                <p:cTn id="24" presetID="3" presetClass="entr" presetSubtype="5" fill="hold" grpId="0" nodeType="afterEffect">
                                  <p:stCondLst>
                                    <p:cond delay="0"/>
                                  </p:stCondLst>
                                  <p:childTnLst>
                                    <p:set>
                                      <p:cBhvr>
                                        <p:cTn id="25" dur="1" fill="hold">
                                          <p:stCondLst>
                                            <p:cond delay="0"/>
                                          </p:stCondLst>
                                        </p:cTn>
                                        <p:tgtEl>
                                          <p:spTgt spid="378887"/>
                                        </p:tgtEl>
                                        <p:attrNameLst>
                                          <p:attrName>style.visibility</p:attrName>
                                        </p:attrNameLst>
                                      </p:cBhvr>
                                      <p:to>
                                        <p:strVal val="visible"/>
                                      </p:to>
                                    </p:set>
                                    <p:animEffect transition="in" filter="blinds(vertical)">
                                      <p:cBhvr>
                                        <p:cTn id="26" dur="500"/>
                                        <p:tgtEl>
                                          <p:spTgt spid="378887"/>
                                        </p:tgtEl>
                                      </p:cBhvr>
                                    </p:animEffect>
                                  </p:childTnLst>
                                </p:cTn>
                              </p:par>
                            </p:childTnLst>
                          </p:cTn>
                        </p:par>
                        <p:par>
                          <p:cTn id="27" fill="hold" nodeType="afterGroup">
                            <p:stCondLst>
                              <p:cond delay="2500"/>
                            </p:stCondLst>
                            <p:childTnLst>
                              <p:par>
                                <p:cTn id="28" presetID="9" presetClass="entr" presetSubtype="0" fill="hold" nodeType="afterEffect">
                                  <p:stCondLst>
                                    <p:cond delay="0"/>
                                  </p:stCondLst>
                                  <p:childTnLst>
                                    <p:set>
                                      <p:cBhvr>
                                        <p:cTn id="29" dur="1" fill="hold">
                                          <p:stCondLst>
                                            <p:cond delay="0"/>
                                          </p:stCondLst>
                                        </p:cTn>
                                        <p:tgtEl>
                                          <p:spTgt spid="378915"/>
                                        </p:tgtEl>
                                        <p:attrNameLst>
                                          <p:attrName>style.visibility</p:attrName>
                                        </p:attrNameLst>
                                      </p:cBhvr>
                                      <p:to>
                                        <p:strVal val="visible"/>
                                      </p:to>
                                    </p:set>
                                    <p:animEffect transition="in" filter="dissolve">
                                      <p:cBhvr>
                                        <p:cTn id="30" dur="500"/>
                                        <p:tgtEl>
                                          <p:spTgt spid="37891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5" fill="hold" grpId="0" nodeType="clickEffect">
                                  <p:stCondLst>
                                    <p:cond delay="0"/>
                                  </p:stCondLst>
                                  <p:childTnLst>
                                    <p:set>
                                      <p:cBhvr>
                                        <p:cTn id="34" dur="1" fill="hold">
                                          <p:stCondLst>
                                            <p:cond delay="0"/>
                                          </p:stCondLst>
                                        </p:cTn>
                                        <p:tgtEl>
                                          <p:spTgt spid="378894"/>
                                        </p:tgtEl>
                                        <p:attrNameLst>
                                          <p:attrName>style.visibility</p:attrName>
                                        </p:attrNameLst>
                                      </p:cBhvr>
                                      <p:to>
                                        <p:strVal val="visible"/>
                                      </p:to>
                                    </p:set>
                                    <p:animEffect transition="in" filter="blinds(vertical)">
                                      <p:cBhvr>
                                        <p:cTn id="35" dur="500"/>
                                        <p:tgtEl>
                                          <p:spTgt spid="378894"/>
                                        </p:tgtEl>
                                      </p:cBhvr>
                                    </p:animEffect>
                                  </p:childTnLst>
                                </p:cTn>
                              </p:par>
                            </p:childTnLst>
                          </p:cTn>
                        </p:par>
                        <p:par>
                          <p:cTn id="36" fill="hold" nodeType="afterGroup">
                            <p:stCondLst>
                              <p:cond delay="500"/>
                            </p:stCondLst>
                            <p:childTnLst>
                              <p:par>
                                <p:cTn id="37" presetID="3" presetClass="entr" presetSubtype="5" fill="hold" nodeType="afterEffect">
                                  <p:stCondLst>
                                    <p:cond delay="0"/>
                                  </p:stCondLst>
                                  <p:childTnLst>
                                    <p:set>
                                      <p:cBhvr>
                                        <p:cTn id="38" dur="1" fill="hold">
                                          <p:stCondLst>
                                            <p:cond delay="0"/>
                                          </p:stCondLst>
                                        </p:cTn>
                                        <p:tgtEl>
                                          <p:spTgt spid="378898"/>
                                        </p:tgtEl>
                                        <p:attrNameLst>
                                          <p:attrName>style.visibility</p:attrName>
                                        </p:attrNameLst>
                                      </p:cBhvr>
                                      <p:to>
                                        <p:strVal val="visible"/>
                                      </p:to>
                                    </p:set>
                                    <p:animEffect transition="in" filter="blinds(vertical)">
                                      <p:cBhvr>
                                        <p:cTn id="39" dur="500"/>
                                        <p:tgtEl>
                                          <p:spTgt spid="378898"/>
                                        </p:tgtEl>
                                      </p:cBhvr>
                                    </p:animEffect>
                                  </p:childTnLst>
                                </p:cTn>
                              </p:par>
                            </p:childTnLst>
                          </p:cTn>
                        </p:par>
                        <p:par>
                          <p:cTn id="40" fill="hold" nodeType="afterGroup">
                            <p:stCondLst>
                              <p:cond delay="1000"/>
                            </p:stCondLst>
                            <p:childTnLst>
                              <p:par>
                                <p:cTn id="41" presetID="3" presetClass="entr" presetSubtype="5" fill="hold" grpId="0" nodeType="afterEffect">
                                  <p:stCondLst>
                                    <p:cond delay="0"/>
                                  </p:stCondLst>
                                  <p:childTnLst>
                                    <p:set>
                                      <p:cBhvr>
                                        <p:cTn id="42" dur="1" fill="hold">
                                          <p:stCondLst>
                                            <p:cond delay="0"/>
                                          </p:stCondLst>
                                        </p:cTn>
                                        <p:tgtEl>
                                          <p:spTgt spid="378895"/>
                                        </p:tgtEl>
                                        <p:attrNameLst>
                                          <p:attrName>style.visibility</p:attrName>
                                        </p:attrNameLst>
                                      </p:cBhvr>
                                      <p:to>
                                        <p:strVal val="visible"/>
                                      </p:to>
                                    </p:set>
                                    <p:animEffect transition="in" filter="blinds(vertical)">
                                      <p:cBhvr>
                                        <p:cTn id="43" dur="500"/>
                                        <p:tgtEl>
                                          <p:spTgt spid="378895"/>
                                        </p:tgtEl>
                                      </p:cBhvr>
                                    </p:animEffect>
                                  </p:childTnLst>
                                </p:cTn>
                              </p:par>
                              <p:par>
                                <p:cTn id="44" presetID="3" presetClass="entr" presetSubtype="5" fill="hold" grpId="0" nodeType="withEffect">
                                  <p:stCondLst>
                                    <p:cond delay="0"/>
                                  </p:stCondLst>
                                  <p:childTnLst>
                                    <p:set>
                                      <p:cBhvr>
                                        <p:cTn id="45" dur="1" fill="hold">
                                          <p:stCondLst>
                                            <p:cond delay="0"/>
                                          </p:stCondLst>
                                        </p:cTn>
                                        <p:tgtEl>
                                          <p:spTgt spid="378896"/>
                                        </p:tgtEl>
                                        <p:attrNameLst>
                                          <p:attrName>style.visibility</p:attrName>
                                        </p:attrNameLst>
                                      </p:cBhvr>
                                      <p:to>
                                        <p:strVal val="visible"/>
                                      </p:to>
                                    </p:set>
                                    <p:animEffect transition="in" filter="blinds(vertical)">
                                      <p:cBhvr>
                                        <p:cTn id="46" dur="500"/>
                                        <p:tgtEl>
                                          <p:spTgt spid="378896"/>
                                        </p:tgtEl>
                                      </p:cBhvr>
                                    </p:animEffect>
                                  </p:childTnLst>
                                </p:cTn>
                              </p:par>
                            </p:childTnLst>
                          </p:cTn>
                        </p:par>
                        <p:par>
                          <p:cTn id="47" fill="hold" nodeType="afterGroup">
                            <p:stCondLst>
                              <p:cond delay="1500"/>
                            </p:stCondLst>
                            <p:childTnLst>
                              <p:par>
                                <p:cTn id="48" presetID="3" presetClass="entr" presetSubtype="5" fill="hold" nodeType="afterEffect">
                                  <p:stCondLst>
                                    <p:cond delay="0"/>
                                  </p:stCondLst>
                                  <p:childTnLst>
                                    <p:set>
                                      <p:cBhvr>
                                        <p:cTn id="49" dur="1" fill="hold">
                                          <p:stCondLst>
                                            <p:cond delay="0"/>
                                          </p:stCondLst>
                                        </p:cTn>
                                        <p:tgtEl>
                                          <p:spTgt spid="378901"/>
                                        </p:tgtEl>
                                        <p:attrNameLst>
                                          <p:attrName>style.visibility</p:attrName>
                                        </p:attrNameLst>
                                      </p:cBhvr>
                                      <p:to>
                                        <p:strVal val="visible"/>
                                      </p:to>
                                    </p:set>
                                    <p:animEffect transition="in" filter="blinds(vertical)">
                                      <p:cBhvr>
                                        <p:cTn id="50" dur="500"/>
                                        <p:tgtEl>
                                          <p:spTgt spid="378901"/>
                                        </p:tgtEl>
                                      </p:cBhvr>
                                    </p:animEffect>
                                  </p:childTnLst>
                                </p:cTn>
                              </p:par>
                            </p:childTnLst>
                          </p:cTn>
                        </p:par>
                        <p:par>
                          <p:cTn id="51" fill="hold" nodeType="afterGroup">
                            <p:stCondLst>
                              <p:cond delay="2000"/>
                            </p:stCondLst>
                            <p:childTnLst>
                              <p:par>
                                <p:cTn id="52" presetID="3" presetClass="entr" presetSubtype="5" fill="hold" grpId="0" nodeType="afterEffect">
                                  <p:stCondLst>
                                    <p:cond delay="0"/>
                                  </p:stCondLst>
                                  <p:childTnLst>
                                    <p:set>
                                      <p:cBhvr>
                                        <p:cTn id="53" dur="1" fill="hold">
                                          <p:stCondLst>
                                            <p:cond delay="0"/>
                                          </p:stCondLst>
                                        </p:cTn>
                                        <p:tgtEl>
                                          <p:spTgt spid="378897"/>
                                        </p:tgtEl>
                                        <p:attrNameLst>
                                          <p:attrName>style.visibility</p:attrName>
                                        </p:attrNameLst>
                                      </p:cBhvr>
                                      <p:to>
                                        <p:strVal val="visible"/>
                                      </p:to>
                                    </p:set>
                                    <p:animEffect transition="in" filter="blinds(vertical)">
                                      <p:cBhvr>
                                        <p:cTn id="54" dur="500"/>
                                        <p:tgtEl>
                                          <p:spTgt spid="3788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4" grpId="0" animBg="1"/>
      <p:bldP spid="378885" grpId="0" animBg="1"/>
      <p:bldP spid="378886" grpId="0" animBg="1"/>
      <p:bldP spid="378887" grpId="0" animBg="1"/>
      <p:bldP spid="378894" grpId="0" animBg="1"/>
      <p:bldP spid="378895" grpId="0" animBg="1"/>
      <p:bldP spid="378896" grpId="0" animBg="1"/>
      <p:bldP spid="378897" grpId="0" animBg="1"/>
    </p:bldLst>
  </p:timing>
</p:sld>
</file>

<file path=ppt/slides/slide2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fld id="{D315E3C0-3368-40A5-A1C1-9652D478BAC9}" type="slidenum">
              <a:rPr lang="ar-SA"/>
              <a:pPr/>
              <a:t>202</a:t>
            </a:fld>
            <a:endParaRPr lang="en-US"/>
          </a:p>
        </p:txBody>
      </p:sp>
      <p:sp>
        <p:nvSpPr>
          <p:cNvPr id="379906" name="Rectangle 2"/>
          <p:cNvSpPr>
            <a:spLocks noGrp="1" noChangeArrowheads="1"/>
          </p:cNvSpPr>
          <p:nvPr>
            <p:ph type="title"/>
          </p:nvPr>
        </p:nvSpPr>
        <p:spPr>
          <a:xfrm>
            <a:off x="990600" y="609600"/>
            <a:ext cx="7378700" cy="1143000"/>
          </a:xfrm>
        </p:spPr>
        <p:txBody>
          <a:bodyPr/>
          <a:lstStyle/>
          <a:p>
            <a:r>
              <a:rPr lang="fa-IR"/>
              <a:t>فعالیتهای عملیاتی – روش مستقیم</a:t>
            </a:r>
            <a:r>
              <a:rPr lang="en-US"/>
              <a:t> </a:t>
            </a:r>
          </a:p>
        </p:txBody>
      </p:sp>
      <p:sp>
        <p:nvSpPr>
          <p:cNvPr id="379907" name="Rectangle 3"/>
          <p:cNvSpPr>
            <a:spLocks noGrp="1" noChangeArrowheads="1"/>
          </p:cNvSpPr>
          <p:nvPr>
            <p:ph type="body" idx="1"/>
          </p:nvPr>
        </p:nvSpPr>
        <p:spPr>
          <a:noFill/>
          <a:ln/>
        </p:spPr>
        <p:txBody>
          <a:bodyPr/>
          <a:lstStyle/>
          <a:p>
            <a:pPr algn="justLow"/>
            <a:r>
              <a:rPr lang="fa-IR" sz="2800" b="1">
                <a:solidFill>
                  <a:srgbClr val="FFFFCC"/>
                </a:solidFill>
              </a:rPr>
              <a:t>وجه نقد پرداختی بابت هزینه ها</a:t>
            </a:r>
            <a:endParaRPr lang="en-US" sz="2800" b="1">
              <a:solidFill>
                <a:srgbClr val="FFFFCC"/>
              </a:solidFill>
            </a:endParaRPr>
          </a:p>
        </p:txBody>
      </p:sp>
      <p:sp>
        <p:nvSpPr>
          <p:cNvPr id="379908" name="Text Box 4"/>
          <p:cNvSpPr txBox="1">
            <a:spLocks noChangeArrowheads="1"/>
          </p:cNvSpPr>
          <p:nvPr/>
        </p:nvSpPr>
        <p:spPr bwMode="auto">
          <a:xfrm>
            <a:off x="152400" y="3581400"/>
            <a:ext cx="2270125" cy="11969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fa-IR" sz="2400">
                <a:cs typeface="B Nazanin" panose="00000400000000000000" pitchFamily="2" charset="-78"/>
              </a:rPr>
              <a:t>هزینه ها به استثناء استهلاک، بهره و مالیات</a:t>
            </a:r>
            <a:endParaRPr lang="en-US" sz="2400">
              <a:cs typeface="B Nazanin" panose="00000400000000000000" pitchFamily="2" charset="-78"/>
            </a:endParaRPr>
          </a:p>
        </p:txBody>
      </p:sp>
      <p:sp>
        <p:nvSpPr>
          <p:cNvPr id="379910" name="Text Box 6"/>
          <p:cNvSpPr txBox="1">
            <a:spLocks noChangeArrowheads="1"/>
          </p:cNvSpPr>
          <p:nvPr/>
        </p:nvSpPr>
        <p:spPr bwMode="auto">
          <a:xfrm>
            <a:off x="2971800" y="4530725"/>
            <a:ext cx="3657600" cy="95567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r>
              <a:rPr lang="fa-IR" sz="2800">
                <a:cs typeface="B Nazanin" panose="00000400000000000000" pitchFamily="2" charset="-78"/>
              </a:rPr>
              <a:t>منهای کاهش پیش پرداختها</a:t>
            </a:r>
          </a:p>
          <a:p>
            <a:pPr algn="r" rtl="1"/>
            <a:r>
              <a:rPr lang="fa-IR" sz="2800">
                <a:cs typeface="B Nazanin" panose="00000400000000000000" pitchFamily="2" charset="-78"/>
              </a:rPr>
              <a:t>منهای افزایش هزینه پرداختنی</a:t>
            </a:r>
            <a:endParaRPr lang="en-US" sz="2800">
              <a:cs typeface="B Nazanin" panose="00000400000000000000" pitchFamily="2" charset="-78"/>
            </a:endParaRPr>
          </a:p>
        </p:txBody>
      </p:sp>
      <p:sp>
        <p:nvSpPr>
          <p:cNvPr id="379911" name="Text Box 7"/>
          <p:cNvSpPr txBox="1">
            <a:spLocks noChangeArrowheads="1"/>
          </p:cNvSpPr>
          <p:nvPr/>
        </p:nvSpPr>
        <p:spPr bwMode="auto">
          <a:xfrm>
            <a:off x="7162800" y="3429000"/>
            <a:ext cx="1828800" cy="11969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fa-IR" sz="2400">
                <a:cs typeface="B Nazanin" panose="00000400000000000000" pitchFamily="2" charset="-78"/>
              </a:rPr>
              <a:t>مساوی است با وجه نقد پرداختی بابت هزینه ها</a:t>
            </a:r>
            <a:endParaRPr lang="en-US" sz="2400">
              <a:cs typeface="B Nazanin" panose="00000400000000000000" pitchFamily="2" charset="-78"/>
            </a:endParaRPr>
          </a:p>
        </p:txBody>
      </p:sp>
      <p:grpSp>
        <p:nvGrpSpPr>
          <p:cNvPr id="379912" name="Group 8"/>
          <p:cNvGrpSpPr>
            <a:grpSpLocks/>
          </p:cNvGrpSpPr>
          <p:nvPr/>
        </p:nvGrpSpPr>
        <p:grpSpPr bwMode="auto">
          <a:xfrm>
            <a:off x="2438400" y="3200400"/>
            <a:ext cx="533400" cy="1828800"/>
            <a:chOff x="1536" y="2016"/>
            <a:chExt cx="336" cy="1152"/>
          </a:xfrm>
        </p:grpSpPr>
        <p:sp>
          <p:nvSpPr>
            <p:cNvPr id="379913" name="Line 9"/>
            <p:cNvSpPr>
              <a:spLocks noChangeShapeType="1"/>
            </p:cNvSpPr>
            <p:nvPr/>
          </p:nvSpPr>
          <p:spPr bwMode="auto">
            <a:xfrm flipV="1">
              <a:off x="1536" y="2016"/>
              <a:ext cx="336" cy="62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379914" name="Line 10"/>
            <p:cNvSpPr>
              <a:spLocks noChangeShapeType="1"/>
            </p:cNvSpPr>
            <p:nvPr/>
          </p:nvSpPr>
          <p:spPr bwMode="auto">
            <a:xfrm>
              <a:off x="1536" y="2640"/>
              <a:ext cx="336" cy="52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grpSp>
      <p:grpSp>
        <p:nvGrpSpPr>
          <p:cNvPr id="379915" name="Group 11"/>
          <p:cNvGrpSpPr>
            <a:grpSpLocks/>
          </p:cNvGrpSpPr>
          <p:nvPr/>
        </p:nvGrpSpPr>
        <p:grpSpPr bwMode="auto">
          <a:xfrm>
            <a:off x="6629400" y="3200400"/>
            <a:ext cx="533400" cy="1828800"/>
            <a:chOff x="3456" y="2016"/>
            <a:chExt cx="336" cy="1152"/>
          </a:xfrm>
        </p:grpSpPr>
        <p:sp>
          <p:nvSpPr>
            <p:cNvPr id="379916" name="Line 12"/>
            <p:cNvSpPr>
              <a:spLocks noChangeShapeType="1"/>
            </p:cNvSpPr>
            <p:nvPr/>
          </p:nvSpPr>
          <p:spPr bwMode="auto">
            <a:xfrm flipV="1">
              <a:off x="3456" y="2544"/>
              <a:ext cx="336" cy="62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379917" name="Line 13"/>
            <p:cNvSpPr>
              <a:spLocks noChangeShapeType="1"/>
            </p:cNvSpPr>
            <p:nvPr/>
          </p:nvSpPr>
          <p:spPr bwMode="auto">
            <a:xfrm>
              <a:off x="3456" y="2016"/>
              <a:ext cx="336" cy="52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grpSp>
      <p:sp>
        <p:nvSpPr>
          <p:cNvPr id="379918" name="Text Box 14"/>
          <p:cNvSpPr txBox="1">
            <a:spLocks noChangeArrowheads="1"/>
          </p:cNvSpPr>
          <p:nvPr/>
        </p:nvSpPr>
        <p:spPr bwMode="auto">
          <a:xfrm>
            <a:off x="2971800" y="2743200"/>
            <a:ext cx="3657600" cy="955675"/>
          </a:xfrm>
          <a:prstGeom prst="rect">
            <a:avLst/>
          </a:prstGeom>
          <a:solidFill>
            <a:srgbClr val="0066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r>
              <a:rPr lang="fa-IR" sz="2800">
                <a:cs typeface="B Nazanin" panose="00000400000000000000" pitchFamily="2" charset="-78"/>
              </a:rPr>
              <a:t>بعلاوه افزایش پیش پرداختها</a:t>
            </a:r>
          </a:p>
          <a:p>
            <a:pPr algn="r" rtl="1"/>
            <a:r>
              <a:rPr lang="fa-IR" sz="2800">
                <a:cs typeface="B Nazanin" panose="00000400000000000000" pitchFamily="2" charset="-78"/>
              </a:rPr>
              <a:t>بعلاوه کاهش هزینه پرداختنی</a:t>
            </a:r>
            <a:endParaRPr lang="en-US" sz="28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379908"/>
                                        </p:tgtEl>
                                        <p:attrNameLst>
                                          <p:attrName>style.visibility</p:attrName>
                                        </p:attrNameLst>
                                      </p:cBhvr>
                                      <p:to>
                                        <p:strVal val="visible"/>
                                      </p:to>
                                    </p:set>
                                    <p:animEffect transition="in" filter="blinds(vertical)">
                                      <p:cBhvr>
                                        <p:cTn id="7" dur="500"/>
                                        <p:tgtEl>
                                          <p:spTgt spid="379908"/>
                                        </p:tgtEl>
                                      </p:cBhvr>
                                    </p:animEffect>
                                  </p:childTnLst>
                                </p:cTn>
                              </p:par>
                            </p:childTnLst>
                          </p:cTn>
                        </p:par>
                        <p:par>
                          <p:cTn id="8" fill="hold" nodeType="afterGroup">
                            <p:stCondLst>
                              <p:cond delay="500"/>
                            </p:stCondLst>
                            <p:childTnLst>
                              <p:par>
                                <p:cTn id="9" presetID="3" presetClass="entr" presetSubtype="5" fill="hold" nodeType="afterEffect">
                                  <p:stCondLst>
                                    <p:cond delay="0"/>
                                  </p:stCondLst>
                                  <p:childTnLst>
                                    <p:set>
                                      <p:cBhvr>
                                        <p:cTn id="10" dur="1" fill="hold">
                                          <p:stCondLst>
                                            <p:cond delay="0"/>
                                          </p:stCondLst>
                                        </p:cTn>
                                        <p:tgtEl>
                                          <p:spTgt spid="379912"/>
                                        </p:tgtEl>
                                        <p:attrNameLst>
                                          <p:attrName>style.visibility</p:attrName>
                                        </p:attrNameLst>
                                      </p:cBhvr>
                                      <p:to>
                                        <p:strVal val="visible"/>
                                      </p:to>
                                    </p:set>
                                    <p:animEffect transition="in" filter="blinds(vertical)">
                                      <p:cBhvr>
                                        <p:cTn id="11" dur="500"/>
                                        <p:tgtEl>
                                          <p:spTgt spid="379912"/>
                                        </p:tgtEl>
                                      </p:cBhvr>
                                    </p:animEffect>
                                  </p:childTnLst>
                                </p:cTn>
                              </p:par>
                              <p:par>
                                <p:cTn id="12" presetID="3" presetClass="entr" presetSubtype="5" fill="hold" grpId="0" nodeType="withEffect">
                                  <p:stCondLst>
                                    <p:cond delay="0"/>
                                  </p:stCondLst>
                                  <p:childTnLst>
                                    <p:set>
                                      <p:cBhvr>
                                        <p:cTn id="13" dur="1" fill="hold">
                                          <p:stCondLst>
                                            <p:cond delay="0"/>
                                          </p:stCondLst>
                                        </p:cTn>
                                        <p:tgtEl>
                                          <p:spTgt spid="379910"/>
                                        </p:tgtEl>
                                        <p:attrNameLst>
                                          <p:attrName>style.visibility</p:attrName>
                                        </p:attrNameLst>
                                      </p:cBhvr>
                                      <p:to>
                                        <p:strVal val="visible"/>
                                      </p:to>
                                    </p:set>
                                    <p:animEffect transition="in" filter="blinds(vertical)">
                                      <p:cBhvr>
                                        <p:cTn id="14" dur="500"/>
                                        <p:tgtEl>
                                          <p:spTgt spid="379910"/>
                                        </p:tgtEl>
                                      </p:cBhvr>
                                    </p:animEffect>
                                  </p:childTnLst>
                                </p:cTn>
                              </p:par>
                              <p:par>
                                <p:cTn id="15" presetID="3" presetClass="entr" presetSubtype="5" fill="hold" grpId="0" nodeType="withEffect">
                                  <p:stCondLst>
                                    <p:cond delay="0"/>
                                  </p:stCondLst>
                                  <p:childTnLst>
                                    <p:set>
                                      <p:cBhvr>
                                        <p:cTn id="16" dur="1" fill="hold">
                                          <p:stCondLst>
                                            <p:cond delay="0"/>
                                          </p:stCondLst>
                                        </p:cTn>
                                        <p:tgtEl>
                                          <p:spTgt spid="379918"/>
                                        </p:tgtEl>
                                        <p:attrNameLst>
                                          <p:attrName>style.visibility</p:attrName>
                                        </p:attrNameLst>
                                      </p:cBhvr>
                                      <p:to>
                                        <p:strVal val="visible"/>
                                      </p:to>
                                    </p:set>
                                    <p:animEffect transition="in" filter="blinds(vertical)">
                                      <p:cBhvr>
                                        <p:cTn id="17" dur="500"/>
                                        <p:tgtEl>
                                          <p:spTgt spid="379918"/>
                                        </p:tgtEl>
                                      </p:cBhvr>
                                    </p:animEffect>
                                  </p:childTnLst>
                                </p:cTn>
                              </p:par>
                            </p:childTnLst>
                          </p:cTn>
                        </p:par>
                        <p:par>
                          <p:cTn id="18" fill="hold" nodeType="afterGroup">
                            <p:stCondLst>
                              <p:cond delay="1000"/>
                            </p:stCondLst>
                            <p:childTnLst>
                              <p:par>
                                <p:cTn id="19" presetID="3" presetClass="entr" presetSubtype="5" fill="hold" nodeType="afterEffect">
                                  <p:stCondLst>
                                    <p:cond delay="0"/>
                                  </p:stCondLst>
                                  <p:childTnLst>
                                    <p:set>
                                      <p:cBhvr>
                                        <p:cTn id="20" dur="1" fill="hold">
                                          <p:stCondLst>
                                            <p:cond delay="0"/>
                                          </p:stCondLst>
                                        </p:cTn>
                                        <p:tgtEl>
                                          <p:spTgt spid="379915"/>
                                        </p:tgtEl>
                                        <p:attrNameLst>
                                          <p:attrName>style.visibility</p:attrName>
                                        </p:attrNameLst>
                                      </p:cBhvr>
                                      <p:to>
                                        <p:strVal val="visible"/>
                                      </p:to>
                                    </p:set>
                                    <p:animEffect transition="in" filter="blinds(vertical)">
                                      <p:cBhvr>
                                        <p:cTn id="21" dur="500"/>
                                        <p:tgtEl>
                                          <p:spTgt spid="379915"/>
                                        </p:tgtEl>
                                      </p:cBhvr>
                                    </p:animEffect>
                                  </p:childTnLst>
                                </p:cTn>
                              </p:par>
                            </p:childTnLst>
                          </p:cTn>
                        </p:par>
                        <p:par>
                          <p:cTn id="22" fill="hold" nodeType="afterGroup">
                            <p:stCondLst>
                              <p:cond delay="1500"/>
                            </p:stCondLst>
                            <p:childTnLst>
                              <p:par>
                                <p:cTn id="23" presetID="3" presetClass="entr" presetSubtype="5" fill="hold" grpId="0" nodeType="afterEffect">
                                  <p:stCondLst>
                                    <p:cond delay="0"/>
                                  </p:stCondLst>
                                  <p:childTnLst>
                                    <p:set>
                                      <p:cBhvr>
                                        <p:cTn id="24" dur="1" fill="hold">
                                          <p:stCondLst>
                                            <p:cond delay="0"/>
                                          </p:stCondLst>
                                        </p:cTn>
                                        <p:tgtEl>
                                          <p:spTgt spid="379911"/>
                                        </p:tgtEl>
                                        <p:attrNameLst>
                                          <p:attrName>style.visibility</p:attrName>
                                        </p:attrNameLst>
                                      </p:cBhvr>
                                      <p:to>
                                        <p:strVal val="visible"/>
                                      </p:to>
                                    </p:set>
                                    <p:animEffect transition="in" filter="blinds(vertical)">
                                      <p:cBhvr>
                                        <p:cTn id="25" dur="500"/>
                                        <p:tgtEl>
                                          <p:spTgt spid="3799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08" grpId="0" animBg="1"/>
      <p:bldP spid="379910" grpId="0" animBg="1"/>
      <p:bldP spid="379911" grpId="0" animBg="1"/>
      <p:bldP spid="379918" grpId="0" animBg="1"/>
    </p:bldLst>
  </p:timing>
</p:sld>
</file>

<file path=ppt/slides/slide2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fld id="{C1A76304-E6D9-468A-A43A-4029A74667F7}" type="slidenum">
              <a:rPr lang="ar-SA"/>
              <a:pPr/>
              <a:t>203</a:t>
            </a:fld>
            <a:endParaRPr lang="en-US"/>
          </a:p>
        </p:txBody>
      </p:sp>
      <p:sp>
        <p:nvSpPr>
          <p:cNvPr id="380930" name="Rectangle 2"/>
          <p:cNvSpPr>
            <a:spLocks noGrp="1" noChangeArrowheads="1"/>
          </p:cNvSpPr>
          <p:nvPr>
            <p:ph type="title"/>
          </p:nvPr>
        </p:nvSpPr>
        <p:spPr>
          <a:xfrm>
            <a:off x="990600" y="609600"/>
            <a:ext cx="7378700" cy="1143000"/>
          </a:xfrm>
        </p:spPr>
        <p:txBody>
          <a:bodyPr/>
          <a:lstStyle/>
          <a:p>
            <a:r>
              <a:rPr lang="fa-IR"/>
              <a:t>فعالیتهای عملیاتی – روش مستقیم</a:t>
            </a:r>
            <a:r>
              <a:rPr lang="en-US"/>
              <a:t> </a:t>
            </a:r>
          </a:p>
        </p:txBody>
      </p:sp>
      <p:sp>
        <p:nvSpPr>
          <p:cNvPr id="380931" name="Rectangle 3"/>
          <p:cNvSpPr>
            <a:spLocks noGrp="1" noChangeArrowheads="1"/>
          </p:cNvSpPr>
          <p:nvPr>
            <p:ph type="body" idx="1"/>
          </p:nvPr>
        </p:nvSpPr>
        <p:spPr>
          <a:noFill/>
          <a:ln/>
        </p:spPr>
        <p:txBody>
          <a:bodyPr/>
          <a:lstStyle/>
          <a:p>
            <a:pPr algn="justLow"/>
            <a:r>
              <a:rPr lang="fa-IR" sz="2800" b="1">
                <a:solidFill>
                  <a:srgbClr val="FFFFCC"/>
                </a:solidFill>
              </a:rPr>
              <a:t>وجه نقد پرداختی بابت بهره</a:t>
            </a:r>
            <a:endParaRPr lang="en-US" sz="2800" b="1">
              <a:solidFill>
                <a:srgbClr val="FFFFCC"/>
              </a:solidFill>
            </a:endParaRPr>
          </a:p>
        </p:txBody>
      </p:sp>
      <p:sp>
        <p:nvSpPr>
          <p:cNvPr id="380932" name="Text Box 4"/>
          <p:cNvSpPr txBox="1">
            <a:spLocks noChangeArrowheads="1"/>
          </p:cNvSpPr>
          <p:nvPr/>
        </p:nvSpPr>
        <p:spPr bwMode="auto">
          <a:xfrm>
            <a:off x="914400" y="3952875"/>
            <a:ext cx="1508125" cy="4667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fa-IR" sz="2400">
                <a:cs typeface="B Nazanin" panose="00000400000000000000" pitchFamily="2" charset="-78"/>
              </a:rPr>
              <a:t>هزینه بهره</a:t>
            </a:r>
            <a:endParaRPr lang="en-US" sz="2400">
              <a:cs typeface="B Nazanin" panose="00000400000000000000" pitchFamily="2" charset="-78"/>
            </a:endParaRPr>
          </a:p>
        </p:txBody>
      </p:sp>
      <p:sp>
        <p:nvSpPr>
          <p:cNvPr id="380933" name="Text Box 5"/>
          <p:cNvSpPr txBox="1">
            <a:spLocks noChangeArrowheads="1"/>
          </p:cNvSpPr>
          <p:nvPr/>
        </p:nvSpPr>
        <p:spPr bwMode="auto">
          <a:xfrm>
            <a:off x="2971800" y="4729163"/>
            <a:ext cx="3657600" cy="528637"/>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r>
              <a:rPr lang="fa-IR" sz="2800">
                <a:cs typeface="B Nazanin" panose="00000400000000000000" pitchFamily="2" charset="-78"/>
              </a:rPr>
              <a:t>منهای افزایش بهره پرداختنی</a:t>
            </a:r>
            <a:endParaRPr lang="en-US" sz="2800">
              <a:cs typeface="B Nazanin" panose="00000400000000000000" pitchFamily="2" charset="-78"/>
            </a:endParaRPr>
          </a:p>
        </p:txBody>
      </p:sp>
      <p:sp>
        <p:nvSpPr>
          <p:cNvPr id="380934" name="Text Box 6"/>
          <p:cNvSpPr txBox="1">
            <a:spLocks noChangeArrowheads="1"/>
          </p:cNvSpPr>
          <p:nvPr/>
        </p:nvSpPr>
        <p:spPr bwMode="auto">
          <a:xfrm>
            <a:off x="7162800" y="3429000"/>
            <a:ext cx="1828800" cy="11969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fa-IR" sz="2400">
                <a:cs typeface="B Nazanin" panose="00000400000000000000" pitchFamily="2" charset="-78"/>
              </a:rPr>
              <a:t>مساوی است با وجه نقد پرداختی بابت هزینه بهره</a:t>
            </a:r>
            <a:endParaRPr lang="en-US" sz="2400">
              <a:cs typeface="B Nazanin" panose="00000400000000000000" pitchFamily="2" charset="-78"/>
            </a:endParaRPr>
          </a:p>
        </p:txBody>
      </p:sp>
      <p:grpSp>
        <p:nvGrpSpPr>
          <p:cNvPr id="380935" name="Group 7"/>
          <p:cNvGrpSpPr>
            <a:grpSpLocks/>
          </p:cNvGrpSpPr>
          <p:nvPr/>
        </p:nvGrpSpPr>
        <p:grpSpPr bwMode="auto">
          <a:xfrm>
            <a:off x="2438400" y="3200400"/>
            <a:ext cx="533400" cy="1828800"/>
            <a:chOff x="1536" y="2016"/>
            <a:chExt cx="336" cy="1152"/>
          </a:xfrm>
        </p:grpSpPr>
        <p:sp>
          <p:nvSpPr>
            <p:cNvPr id="380936" name="Line 8"/>
            <p:cNvSpPr>
              <a:spLocks noChangeShapeType="1"/>
            </p:cNvSpPr>
            <p:nvPr/>
          </p:nvSpPr>
          <p:spPr bwMode="auto">
            <a:xfrm flipV="1">
              <a:off x="1536" y="2016"/>
              <a:ext cx="336" cy="62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380937" name="Line 9"/>
            <p:cNvSpPr>
              <a:spLocks noChangeShapeType="1"/>
            </p:cNvSpPr>
            <p:nvPr/>
          </p:nvSpPr>
          <p:spPr bwMode="auto">
            <a:xfrm>
              <a:off x="1536" y="2640"/>
              <a:ext cx="336" cy="52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grpSp>
      <p:grpSp>
        <p:nvGrpSpPr>
          <p:cNvPr id="380938" name="Group 10"/>
          <p:cNvGrpSpPr>
            <a:grpSpLocks/>
          </p:cNvGrpSpPr>
          <p:nvPr/>
        </p:nvGrpSpPr>
        <p:grpSpPr bwMode="auto">
          <a:xfrm>
            <a:off x="6629400" y="3200400"/>
            <a:ext cx="533400" cy="1828800"/>
            <a:chOff x="3456" y="2016"/>
            <a:chExt cx="336" cy="1152"/>
          </a:xfrm>
        </p:grpSpPr>
        <p:sp>
          <p:nvSpPr>
            <p:cNvPr id="380939" name="Line 11"/>
            <p:cNvSpPr>
              <a:spLocks noChangeShapeType="1"/>
            </p:cNvSpPr>
            <p:nvPr/>
          </p:nvSpPr>
          <p:spPr bwMode="auto">
            <a:xfrm flipV="1">
              <a:off x="3456" y="2544"/>
              <a:ext cx="336" cy="62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380940" name="Line 12"/>
            <p:cNvSpPr>
              <a:spLocks noChangeShapeType="1"/>
            </p:cNvSpPr>
            <p:nvPr/>
          </p:nvSpPr>
          <p:spPr bwMode="auto">
            <a:xfrm>
              <a:off x="3456" y="2016"/>
              <a:ext cx="336" cy="52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grpSp>
      <p:sp>
        <p:nvSpPr>
          <p:cNvPr id="380941" name="Text Box 13"/>
          <p:cNvSpPr txBox="1">
            <a:spLocks noChangeArrowheads="1"/>
          </p:cNvSpPr>
          <p:nvPr/>
        </p:nvSpPr>
        <p:spPr bwMode="auto">
          <a:xfrm>
            <a:off x="2971800" y="2900363"/>
            <a:ext cx="3657600" cy="528637"/>
          </a:xfrm>
          <a:prstGeom prst="rect">
            <a:avLst/>
          </a:prstGeom>
          <a:solidFill>
            <a:srgbClr val="0066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r>
              <a:rPr lang="fa-IR" sz="2800">
                <a:cs typeface="B Nazanin" panose="00000400000000000000" pitchFamily="2" charset="-78"/>
              </a:rPr>
              <a:t>بعلاوه کاهش بهره پرداختنی</a:t>
            </a:r>
            <a:endParaRPr lang="en-US" sz="28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380932"/>
                                        </p:tgtEl>
                                        <p:attrNameLst>
                                          <p:attrName>style.visibility</p:attrName>
                                        </p:attrNameLst>
                                      </p:cBhvr>
                                      <p:to>
                                        <p:strVal val="visible"/>
                                      </p:to>
                                    </p:set>
                                    <p:animEffect transition="in" filter="blinds(vertical)">
                                      <p:cBhvr>
                                        <p:cTn id="7" dur="500"/>
                                        <p:tgtEl>
                                          <p:spTgt spid="380932"/>
                                        </p:tgtEl>
                                      </p:cBhvr>
                                    </p:animEffect>
                                  </p:childTnLst>
                                </p:cTn>
                              </p:par>
                            </p:childTnLst>
                          </p:cTn>
                        </p:par>
                        <p:par>
                          <p:cTn id="8" fill="hold" nodeType="afterGroup">
                            <p:stCondLst>
                              <p:cond delay="500"/>
                            </p:stCondLst>
                            <p:childTnLst>
                              <p:par>
                                <p:cTn id="9" presetID="3" presetClass="entr" presetSubtype="5" fill="hold" nodeType="afterEffect">
                                  <p:stCondLst>
                                    <p:cond delay="0"/>
                                  </p:stCondLst>
                                  <p:childTnLst>
                                    <p:set>
                                      <p:cBhvr>
                                        <p:cTn id="10" dur="1" fill="hold">
                                          <p:stCondLst>
                                            <p:cond delay="0"/>
                                          </p:stCondLst>
                                        </p:cTn>
                                        <p:tgtEl>
                                          <p:spTgt spid="380935"/>
                                        </p:tgtEl>
                                        <p:attrNameLst>
                                          <p:attrName>style.visibility</p:attrName>
                                        </p:attrNameLst>
                                      </p:cBhvr>
                                      <p:to>
                                        <p:strVal val="visible"/>
                                      </p:to>
                                    </p:set>
                                    <p:animEffect transition="in" filter="blinds(vertical)">
                                      <p:cBhvr>
                                        <p:cTn id="11" dur="500"/>
                                        <p:tgtEl>
                                          <p:spTgt spid="380935"/>
                                        </p:tgtEl>
                                      </p:cBhvr>
                                    </p:animEffect>
                                  </p:childTnLst>
                                </p:cTn>
                              </p:par>
                              <p:par>
                                <p:cTn id="12" presetID="3" presetClass="entr" presetSubtype="5" fill="hold" grpId="0" nodeType="withEffect">
                                  <p:stCondLst>
                                    <p:cond delay="0"/>
                                  </p:stCondLst>
                                  <p:childTnLst>
                                    <p:set>
                                      <p:cBhvr>
                                        <p:cTn id="13" dur="1" fill="hold">
                                          <p:stCondLst>
                                            <p:cond delay="0"/>
                                          </p:stCondLst>
                                        </p:cTn>
                                        <p:tgtEl>
                                          <p:spTgt spid="380933"/>
                                        </p:tgtEl>
                                        <p:attrNameLst>
                                          <p:attrName>style.visibility</p:attrName>
                                        </p:attrNameLst>
                                      </p:cBhvr>
                                      <p:to>
                                        <p:strVal val="visible"/>
                                      </p:to>
                                    </p:set>
                                    <p:animEffect transition="in" filter="blinds(vertical)">
                                      <p:cBhvr>
                                        <p:cTn id="14" dur="500"/>
                                        <p:tgtEl>
                                          <p:spTgt spid="380933"/>
                                        </p:tgtEl>
                                      </p:cBhvr>
                                    </p:animEffect>
                                  </p:childTnLst>
                                </p:cTn>
                              </p:par>
                              <p:par>
                                <p:cTn id="15" presetID="3" presetClass="entr" presetSubtype="5" fill="hold" grpId="0" nodeType="withEffect">
                                  <p:stCondLst>
                                    <p:cond delay="0"/>
                                  </p:stCondLst>
                                  <p:childTnLst>
                                    <p:set>
                                      <p:cBhvr>
                                        <p:cTn id="16" dur="1" fill="hold">
                                          <p:stCondLst>
                                            <p:cond delay="0"/>
                                          </p:stCondLst>
                                        </p:cTn>
                                        <p:tgtEl>
                                          <p:spTgt spid="380941"/>
                                        </p:tgtEl>
                                        <p:attrNameLst>
                                          <p:attrName>style.visibility</p:attrName>
                                        </p:attrNameLst>
                                      </p:cBhvr>
                                      <p:to>
                                        <p:strVal val="visible"/>
                                      </p:to>
                                    </p:set>
                                    <p:animEffect transition="in" filter="blinds(vertical)">
                                      <p:cBhvr>
                                        <p:cTn id="17" dur="500"/>
                                        <p:tgtEl>
                                          <p:spTgt spid="380941"/>
                                        </p:tgtEl>
                                      </p:cBhvr>
                                    </p:animEffect>
                                  </p:childTnLst>
                                </p:cTn>
                              </p:par>
                            </p:childTnLst>
                          </p:cTn>
                        </p:par>
                        <p:par>
                          <p:cTn id="18" fill="hold" nodeType="afterGroup">
                            <p:stCondLst>
                              <p:cond delay="1000"/>
                            </p:stCondLst>
                            <p:childTnLst>
                              <p:par>
                                <p:cTn id="19" presetID="3" presetClass="entr" presetSubtype="5" fill="hold" nodeType="afterEffect">
                                  <p:stCondLst>
                                    <p:cond delay="0"/>
                                  </p:stCondLst>
                                  <p:childTnLst>
                                    <p:set>
                                      <p:cBhvr>
                                        <p:cTn id="20" dur="1" fill="hold">
                                          <p:stCondLst>
                                            <p:cond delay="0"/>
                                          </p:stCondLst>
                                        </p:cTn>
                                        <p:tgtEl>
                                          <p:spTgt spid="380938"/>
                                        </p:tgtEl>
                                        <p:attrNameLst>
                                          <p:attrName>style.visibility</p:attrName>
                                        </p:attrNameLst>
                                      </p:cBhvr>
                                      <p:to>
                                        <p:strVal val="visible"/>
                                      </p:to>
                                    </p:set>
                                    <p:animEffect transition="in" filter="blinds(vertical)">
                                      <p:cBhvr>
                                        <p:cTn id="21" dur="500"/>
                                        <p:tgtEl>
                                          <p:spTgt spid="380938"/>
                                        </p:tgtEl>
                                      </p:cBhvr>
                                    </p:animEffect>
                                  </p:childTnLst>
                                </p:cTn>
                              </p:par>
                            </p:childTnLst>
                          </p:cTn>
                        </p:par>
                        <p:par>
                          <p:cTn id="22" fill="hold" nodeType="afterGroup">
                            <p:stCondLst>
                              <p:cond delay="1500"/>
                            </p:stCondLst>
                            <p:childTnLst>
                              <p:par>
                                <p:cTn id="23" presetID="3" presetClass="entr" presetSubtype="5" fill="hold" grpId="0" nodeType="afterEffect">
                                  <p:stCondLst>
                                    <p:cond delay="0"/>
                                  </p:stCondLst>
                                  <p:childTnLst>
                                    <p:set>
                                      <p:cBhvr>
                                        <p:cTn id="24" dur="1" fill="hold">
                                          <p:stCondLst>
                                            <p:cond delay="0"/>
                                          </p:stCondLst>
                                        </p:cTn>
                                        <p:tgtEl>
                                          <p:spTgt spid="380934"/>
                                        </p:tgtEl>
                                        <p:attrNameLst>
                                          <p:attrName>style.visibility</p:attrName>
                                        </p:attrNameLst>
                                      </p:cBhvr>
                                      <p:to>
                                        <p:strVal val="visible"/>
                                      </p:to>
                                    </p:set>
                                    <p:animEffect transition="in" filter="blinds(vertical)">
                                      <p:cBhvr>
                                        <p:cTn id="25" dur="500"/>
                                        <p:tgtEl>
                                          <p:spTgt spid="3809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2" grpId="0" animBg="1"/>
      <p:bldP spid="380933" grpId="0" animBg="1"/>
      <p:bldP spid="380934" grpId="0" animBg="1"/>
      <p:bldP spid="380941" grpId="0" animBg="1"/>
    </p:bldLst>
  </p:timing>
</p:sld>
</file>

<file path=ppt/slides/slide2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fld id="{480DB672-8DB7-449F-95CB-BCBB2154FD5E}" type="slidenum">
              <a:rPr lang="ar-SA"/>
              <a:pPr/>
              <a:t>204</a:t>
            </a:fld>
            <a:endParaRPr lang="en-US"/>
          </a:p>
        </p:txBody>
      </p:sp>
      <p:sp>
        <p:nvSpPr>
          <p:cNvPr id="381954" name="Rectangle 2"/>
          <p:cNvSpPr>
            <a:spLocks noGrp="1" noChangeArrowheads="1"/>
          </p:cNvSpPr>
          <p:nvPr>
            <p:ph type="title"/>
          </p:nvPr>
        </p:nvSpPr>
        <p:spPr>
          <a:xfrm>
            <a:off x="990600" y="609600"/>
            <a:ext cx="7378700" cy="1143000"/>
          </a:xfrm>
        </p:spPr>
        <p:txBody>
          <a:bodyPr/>
          <a:lstStyle/>
          <a:p>
            <a:r>
              <a:rPr lang="fa-IR"/>
              <a:t>فعالیتهای عملیاتی – روش مستقیم</a:t>
            </a:r>
            <a:r>
              <a:rPr lang="en-US"/>
              <a:t> </a:t>
            </a:r>
          </a:p>
        </p:txBody>
      </p:sp>
      <p:sp>
        <p:nvSpPr>
          <p:cNvPr id="381955" name="Rectangle 3"/>
          <p:cNvSpPr>
            <a:spLocks noGrp="1" noChangeArrowheads="1"/>
          </p:cNvSpPr>
          <p:nvPr>
            <p:ph type="body" idx="1"/>
          </p:nvPr>
        </p:nvSpPr>
        <p:spPr>
          <a:xfrm>
            <a:off x="957263" y="2740025"/>
            <a:ext cx="7694612" cy="3325813"/>
          </a:xfrm>
          <a:noFill/>
          <a:ln/>
        </p:spPr>
        <p:txBody>
          <a:bodyPr/>
          <a:lstStyle/>
          <a:p>
            <a:pPr algn="justLow"/>
            <a:r>
              <a:rPr lang="fa-IR" sz="2800" b="1">
                <a:solidFill>
                  <a:srgbClr val="FFFFCC"/>
                </a:solidFill>
              </a:rPr>
              <a:t>وجه نقد پرداختی بابت مالیات</a:t>
            </a:r>
            <a:endParaRPr lang="en-US" sz="2800" b="1">
              <a:solidFill>
                <a:srgbClr val="FFFFCC"/>
              </a:solidFill>
            </a:endParaRPr>
          </a:p>
        </p:txBody>
      </p:sp>
      <p:sp>
        <p:nvSpPr>
          <p:cNvPr id="381956" name="Text Box 4"/>
          <p:cNvSpPr txBox="1">
            <a:spLocks noChangeArrowheads="1"/>
          </p:cNvSpPr>
          <p:nvPr/>
        </p:nvSpPr>
        <p:spPr bwMode="auto">
          <a:xfrm>
            <a:off x="714375" y="3952875"/>
            <a:ext cx="1508125" cy="4667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fa-IR" sz="2400">
                <a:cs typeface="B Nazanin" panose="00000400000000000000" pitchFamily="2" charset="-78"/>
              </a:rPr>
              <a:t>هزینه مالیات</a:t>
            </a:r>
            <a:endParaRPr lang="en-US" sz="2400">
              <a:cs typeface="B Nazanin" panose="00000400000000000000" pitchFamily="2" charset="-78"/>
            </a:endParaRPr>
          </a:p>
        </p:txBody>
      </p:sp>
      <p:sp>
        <p:nvSpPr>
          <p:cNvPr id="381957" name="Text Box 5"/>
          <p:cNvSpPr txBox="1">
            <a:spLocks noChangeArrowheads="1"/>
          </p:cNvSpPr>
          <p:nvPr/>
        </p:nvSpPr>
        <p:spPr bwMode="auto">
          <a:xfrm>
            <a:off x="2771775" y="4729163"/>
            <a:ext cx="3657600" cy="528637"/>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r>
              <a:rPr lang="fa-IR" sz="2800">
                <a:cs typeface="B Nazanin" panose="00000400000000000000" pitchFamily="2" charset="-78"/>
              </a:rPr>
              <a:t>منهای افزایش مالیات پرداختنی</a:t>
            </a:r>
            <a:endParaRPr lang="en-US" sz="2800">
              <a:cs typeface="B Nazanin" panose="00000400000000000000" pitchFamily="2" charset="-78"/>
            </a:endParaRPr>
          </a:p>
        </p:txBody>
      </p:sp>
      <p:sp>
        <p:nvSpPr>
          <p:cNvPr id="381958" name="Text Box 6"/>
          <p:cNvSpPr txBox="1">
            <a:spLocks noChangeArrowheads="1"/>
          </p:cNvSpPr>
          <p:nvPr/>
        </p:nvSpPr>
        <p:spPr bwMode="auto">
          <a:xfrm>
            <a:off x="6962775" y="3429000"/>
            <a:ext cx="1981200" cy="11969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fa-IR" sz="2400">
                <a:cs typeface="B Nazanin" panose="00000400000000000000" pitchFamily="2" charset="-78"/>
              </a:rPr>
              <a:t>مساوی است با وجه نقد پرداختی بابت هزینه مالیات</a:t>
            </a:r>
            <a:endParaRPr lang="en-US" sz="2400">
              <a:cs typeface="B Nazanin" panose="00000400000000000000" pitchFamily="2" charset="-78"/>
            </a:endParaRPr>
          </a:p>
        </p:txBody>
      </p:sp>
      <p:grpSp>
        <p:nvGrpSpPr>
          <p:cNvPr id="381959" name="Group 7"/>
          <p:cNvGrpSpPr>
            <a:grpSpLocks/>
          </p:cNvGrpSpPr>
          <p:nvPr/>
        </p:nvGrpSpPr>
        <p:grpSpPr bwMode="auto">
          <a:xfrm>
            <a:off x="2238375" y="3200400"/>
            <a:ext cx="533400" cy="1828800"/>
            <a:chOff x="1536" y="2016"/>
            <a:chExt cx="336" cy="1152"/>
          </a:xfrm>
        </p:grpSpPr>
        <p:sp>
          <p:nvSpPr>
            <p:cNvPr id="381960" name="Line 8"/>
            <p:cNvSpPr>
              <a:spLocks noChangeShapeType="1"/>
            </p:cNvSpPr>
            <p:nvPr/>
          </p:nvSpPr>
          <p:spPr bwMode="auto">
            <a:xfrm flipV="1">
              <a:off x="1536" y="2016"/>
              <a:ext cx="336" cy="62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381961" name="Line 9"/>
            <p:cNvSpPr>
              <a:spLocks noChangeShapeType="1"/>
            </p:cNvSpPr>
            <p:nvPr/>
          </p:nvSpPr>
          <p:spPr bwMode="auto">
            <a:xfrm>
              <a:off x="1536" y="2640"/>
              <a:ext cx="336" cy="52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grpSp>
      <p:grpSp>
        <p:nvGrpSpPr>
          <p:cNvPr id="381962" name="Group 10"/>
          <p:cNvGrpSpPr>
            <a:grpSpLocks/>
          </p:cNvGrpSpPr>
          <p:nvPr/>
        </p:nvGrpSpPr>
        <p:grpSpPr bwMode="auto">
          <a:xfrm>
            <a:off x="6429375" y="3200400"/>
            <a:ext cx="533400" cy="1828800"/>
            <a:chOff x="3456" y="2016"/>
            <a:chExt cx="336" cy="1152"/>
          </a:xfrm>
        </p:grpSpPr>
        <p:sp>
          <p:nvSpPr>
            <p:cNvPr id="381963" name="Line 11"/>
            <p:cNvSpPr>
              <a:spLocks noChangeShapeType="1"/>
            </p:cNvSpPr>
            <p:nvPr/>
          </p:nvSpPr>
          <p:spPr bwMode="auto">
            <a:xfrm flipV="1">
              <a:off x="3456" y="2544"/>
              <a:ext cx="336" cy="62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381964" name="Line 12"/>
            <p:cNvSpPr>
              <a:spLocks noChangeShapeType="1"/>
            </p:cNvSpPr>
            <p:nvPr/>
          </p:nvSpPr>
          <p:spPr bwMode="auto">
            <a:xfrm>
              <a:off x="3456" y="2016"/>
              <a:ext cx="336" cy="52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grpSp>
      <p:sp>
        <p:nvSpPr>
          <p:cNvPr id="381965" name="Text Box 13"/>
          <p:cNvSpPr txBox="1">
            <a:spLocks noChangeArrowheads="1"/>
          </p:cNvSpPr>
          <p:nvPr/>
        </p:nvSpPr>
        <p:spPr bwMode="auto">
          <a:xfrm>
            <a:off x="2771775" y="2900363"/>
            <a:ext cx="3657600" cy="528637"/>
          </a:xfrm>
          <a:prstGeom prst="rect">
            <a:avLst/>
          </a:prstGeom>
          <a:solidFill>
            <a:srgbClr val="0066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r>
              <a:rPr lang="fa-IR" sz="2800">
                <a:cs typeface="B Nazanin" panose="00000400000000000000" pitchFamily="2" charset="-78"/>
              </a:rPr>
              <a:t>بعلاوه کاهش مالیات پرداختنی</a:t>
            </a:r>
            <a:endParaRPr lang="en-US" sz="28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381956"/>
                                        </p:tgtEl>
                                        <p:attrNameLst>
                                          <p:attrName>style.visibility</p:attrName>
                                        </p:attrNameLst>
                                      </p:cBhvr>
                                      <p:to>
                                        <p:strVal val="visible"/>
                                      </p:to>
                                    </p:set>
                                    <p:animEffect transition="in" filter="blinds(vertical)">
                                      <p:cBhvr>
                                        <p:cTn id="7" dur="500"/>
                                        <p:tgtEl>
                                          <p:spTgt spid="381956"/>
                                        </p:tgtEl>
                                      </p:cBhvr>
                                    </p:animEffect>
                                  </p:childTnLst>
                                </p:cTn>
                              </p:par>
                            </p:childTnLst>
                          </p:cTn>
                        </p:par>
                        <p:par>
                          <p:cTn id="8" fill="hold" nodeType="afterGroup">
                            <p:stCondLst>
                              <p:cond delay="500"/>
                            </p:stCondLst>
                            <p:childTnLst>
                              <p:par>
                                <p:cTn id="9" presetID="3" presetClass="entr" presetSubtype="5" fill="hold" nodeType="afterEffect">
                                  <p:stCondLst>
                                    <p:cond delay="0"/>
                                  </p:stCondLst>
                                  <p:childTnLst>
                                    <p:set>
                                      <p:cBhvr>
                                        <p:cTn id="10" dur="1" fill="hold">
                                          <p:stCondLst>
                                            <p:cond delay="0"/>
                                          </p:stCondLst>
                                        </p:cTn>
                                        <p:tgtEl>
                                          <p:spTgt spid="381959"/>
                                        </p:tgtEl>
                                        <p:attrNameLst>
                                          <p:attrName>style.visibility</p:attrName>
                                        </p:attrNameLst>
                                      </p:cBhvr>
                                      <p:to>
                                        <p:strVal val="visible"/>
                                      </p:to>
                                    </p:set>
                                    <p:animEffect transition="in" filter="blinds(vertical)">
                                      <p:cBhvr>
                                        <p:cTn id="11" dur="500"/>
                                        <p:tgtEl>
                                          <p:spTgt spid="381959"/>
                                        </p:tgtEl>
                                      </p:cBhvr>
                                    </p:animEffect>
                                  </p:childTnLst>
                                </p:cTn>
                              </p:par>
                              <p:par>
                                <p:cTn id="12" presetID="3" presetClass="entr" presetSubtype="5" fill="hold" grpId="0" nodeType="withEffect">
                                  <p:stCondLst>
                                    <p:cond delay="0"/>
                                  </p:stCondLst>
                                  <p:childTnLst>
                                    <p:set>
                                      <p:cBhvr>
                                        <p:cTn id="13" dur="1" fill="hold">
                                          <p:stCondLst>
                                            <p:cond delay="0"/>
                                          </p:stCondLst>
                                        </p:cTn>
                                        <p:tgtEl>
                                          <p:spTgt spid="381957"/>
                                        </p:tgtEl>
                                        <p:attrNameLst>
                                          <p:attrName>style.visibility</p:attrName>
                                        </p:attrNameLst>
                                      </p:cBhvr>
                                      <p:to>
                                        <p:strVal val="visible"/>
                                      </p:to>
                                    </p:set>
                                    <p:animEffect transition="in" filter="blinds(vertical)">
                                      <p:cBhvr>
                                        <p:cTn id="14" dur="500"/>
                                        <p:tgtEl>
                                          <p:spTgt spid="381957"/>
                                        </p:tgtEl>
                                      </p:cBhvr>
                                    </p:animEffect>
                                  </p:childTnLst>
                                </p:cTn>
                              </p:par>
                              <p:par>
                                <p:cTn id="15" presetID="3" presetClass="entr" presetSubtype="5" fill="hold" grpId="0" nodeType="withEffect">
                                  <p:stCondLst>
                                    <p:cond delay="0"/>
                                  </p:stCondLst>
                                  <p:childTnLst>
                                    <p:set>
                                      <p:cBhvr>
                                        <p:cTn id="16" dur="1" fill="hold">
                                          <p:stCondLst>
                                            <p:cond delay="0"/>
                                          </p:stCondLst>
                                        </p:cTn>
                                        <p:tgtEl>
                                          <p:spTgt spid="381965"/>
                                        </p:tgtEl>
                                        <p:attrNameLst>
                                          <p:attrName>style.visibility</p:attrName>
                                        </p:attrNameLst>
                                      </p:cBhvr>
                                      <p:to>
                                        <p:strVal val="visible"/>
                                      </p:to>
                                    </p:set>
                                    <p:animEffect transition="in" filter="blinds(vertical)">
                                      <p:cBhvr>
                                        <p:cTn id="17" dur="500"/>
                                        <p:tgtEl>
                                          <p:spTgt spid="381965"/>
                                        </p:tgtEl>
                                      </p:cBhvr>
                                    </p:animEffect>
                                  </p:childTnLst>
                                </p:cTn>
                              </p:par>
                            </p:childTnLst>
                          </p:cTn>
                        </p:par>
                        <p:par>
                          <p:cTn id="18" fill="hold" nodeType="afterGroup">
                            <p:stCondLst>
                              <p:cond delay="1000"/>
                            </p:stCondLst>
                            <p:childTnLst>
                              <p:par>
                                <p:cTn id="19" presetID="3" presetClass="entr" presetSubtype="5" fill="hold" nodeType="afterEffect">
                                  <p:stCondLst>
                                    <p:cond delay="0"/>
                                  </p:stCondLst>
                                  <p:childTnLst>
                                    <p:set>
                                      <p:cBhvr>
                                        <p:cTn id="20" dur="1" fill="hold">
                                          <p:stCondLst>
                                            <p:cond delay="0"/>
                                          </p:stCondLst>
                                        </p:cTn>
                                        <p:tgtEl>
                                          <p:spTgt spid="381962"/>
                                        </p:tgtEl>
                                        <p:attrNameLst>
                                          <p:attrName>style.visibility</p:attrName>
                                        </p:attrNameLst>
                                      </p:cBhvr>
                                      <p:to>
                                        <p:strVal val="visible"/>
                                      </p:to>
                                    </p:set>
                                    <p:animEffect transition="in" filter="blinds(vertical)">
                                      <p:cBhvr>
                                        <p:cTn id="21" dur="500"/>
                                        <p:tgtEl>
                                          <p:spTgt spid="381962"/>
                                        </p:tgtEl>
                                      </p:cBhvr>
                                    </p:animEffect>
                                  </p:childTnLst>
                                </p:cTn>
                              </p:par>
                            </p:childTnLst>
                          </p:cTn>
                        </p:par>
                        <p:par>
                          <p:cTn id="22" fill="hold" nodeType="afterGroup">
                            <p:stCondLst>
                              <p:cond delay="1500"/>
                            </p:stCondLst>
                            <p:childTnLst>
                              <p:par>
                                <p:cTn id="23" presetID="3" presetClass="entr" presetSubtype="5" fill="hold" grpId="0" nodeType="afterEffect">
                                  <p:stCondLst>
                                    <p:cond delay="0"/>
                                  </p:stCondLst>
                                  <p:childTnLst>
                                    <p:set>
                                      <p:cBhvr>
                                        <p:cTn id="24" dur="1" fill="hold">
                                          <p:stCondLst>
                                            <p:cond delay="0"/>
                                          </p:stCondLst>
                                        </p:cTn>
                                        <p:tgtEl>
                                          <p:spTgt spid="381958"/>
                                        </p:tgtEl>
                                        <p:attrNameLst>
                                          <p:attrName>style.visibility</p:attrName>
                                        </p:attrNameLst>
                                      </p:cBhvr>
                                      <p:to>
                                        <p:strVal val="visible"/>
                                      </p:to>
                                    </p:set>
                                    <p:animEffect transition="in" filter="blinds(vertical)">
                                      <p:cBhvr>
                                        <p:cTn id="25" dur="500"/>
                                        <p:tgtEl>
                                          <p:spTgt spid="381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56" grpId="0" animBg="1"/>
      <p:bldP spid="381957" grpId="0" animBg="1"/>
      <p:bldP spid="381958" grpId="0" animBg="1"/>
      <p:bldP spid="381965" grpId="0" animBg="1"/>
    </p:bldLst>
  </p:timing>
</p:sld>
</file>

<file path=ppt/slides/slide2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5A501E77-073B-40CC-88F1-645AB023AAF5}" type="slidenum">
              <a:rPr lang="ar-SA"/>
              <a:pPr/>
              <a:t>205</a:t>
            </a:fld>
            <a:endParaRPr lang="en-US"/>
          </a:p>
        </p:txBody>
      </p:sp>
      <p:sp>
        <p:nvSpPr>
          <p:cNvPr id="382978" name="Rectangle 2"/>
          <p:cNvSpPr>
            <a:spLocks noGrp="1" noChangeArrowheads="1"/>
          </p:cNvSpPr>
          <p:nvPr>
            <p:ph type="title"/>
          </p:nvPr>
        </p:nvSpPr>
        <p:spPr/>
        <p:txBody>
          <a:bodyPr/>
          <a:lstStyle/>
          <a:p>
            <a:r>
              <a:rPr lang="fa-IR"/>
              <a:t>فعالیتهای سرمایه گذاری</a:t>
            </a:r>
            <a:r>
              <a:rPr lang="en-US"/>
              <a:t> </a:t>
            </a:r>
          </a:p>
        </p:txBody>
      </p:sp>
      <p:sp>
        <p:nvSpPr>
          <p:cNvPr id="382992" name="Rectangle 16"/>
          <p:cNvSpPr>
            <a:spLocks noGrp="1" noChangeArrowheads="1"/>
          </p:cNvSpPr>
          <p:nvPr>
            <p:ph type="body" idx="1"/>
          </p:nvPr>
        </p:nvSpPr>
        <p:spPr>
          <a:xfrm>
            <a:off x="533400" y="2214563"/>
            <a:ext cx="8458200" cy="3881437"/>
          </a:xfrm>
          <a:noFill/>
          <a:ln/>
        </p:spPr>
        <p:txBody>
          <a:bodyPr/>
          <a:lstStyle/>
          <a:p>
            <a:r>
              <a:rPr lang="fa-IR"/>
              <a:t>وجه نقد دریافتی بابت فروش دارایی ثابت	 	  </a:t>
            </a:r>
            <a:r>
              <a:rPr lang="en-US"/>
              <a:t>×××</a:t>
            </a:r>
            <a:r>
              <a:rPr lang="fa-IR"/>
              <a:t>	</a:t>
            </a:r>
          </a:p>
          <a:p>
            <a:r>
              <a:rPr lang="fa-IR"/>
              <a:t>وجه نقد دریافتی بابت فروش سرمایه گذاریها و ...	</a:t>
            </a:r>
            <a:r>
              <a:rPr lang="en-US"/>
              <a:t>×××  </a:t>
            </a:r>
          </a:p>
          <a:p>
            <a:r>
              <a:rPr lang="fa-IR"/>
              <a:t>وجه نقد پرداختی بابت خرید دارایی ثابت   </a:t>
            </a:r>
            <a:r>
              <a:rPr lang="en-US"/>
              <a:t> 	 </a:t>
            </a:r>
            <a:r>
              <a:rPr lang="fa-IR"/>
              <a:t>(</a:t>
            </a:r>
            <a:r>
              <a:rPr lang="en-US"/>
              <a:t>×××</a:t>
            </a:r>
            <a:r>
              <a:rPr lang="fa-IR"/>
              <a:t>)</a:t>
            </a:r>
            <a:endParaRPr lang="en-US"/>
          </a:p>
          <a:p>
            <a:r>
              <a:rPr lang="fa-IR"/>
              <a:t>وجه نقد پرداختی بابت اعطای وام و .....		 (</a:t>
            </a:r>
            <a:r>
              <a:rPr lang="en-US"/>
              <a:t>×××</a:t>
            </a:r>
            <a:r>
              <a:rPr lang="fa-IR"/>
              <a:t>)</a:t>
            </a:r>
            <a:endParaRPr lang="en-US"/>
          </a:p>
          <a:p>
            <a:r>
              <a:rPr lang="fa-IR" sz="3000"/>
              <a:t>خالص وجه نقد ورودی(خروجی) ناشی از فعالیت سرمایه گذاری:</a:t>
            </a:r>
            <a:r>
              <a:rPr lang="en-US"/>
              <a:t> ×××    </a:t>
            </a:r>
          </a:p>
        </p:txBody>
      </p:sp>
      <p:sp>
        <p:nvSpPr>
          <p:cNvPr id="382993" name="Line 17"/>
          <p:cNvSpPr>
            <a:spLocks noChangeShapeType="1"/>
          </p:cNvSpPr>
          <p:nvPr/>
        </p:nvSpPr>
        <p:spPr bwMode="auto">
          <a:xfrm>
            <a:off x="1600200" y="4495800"/>
            <a:ext cx="914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Tree>
  </p:cSld>
  <p:clrMapOvr>
    <a:masterClrMapping/>
  </p:clrMapOvr>
  <p:transition>
    <p:zoom dir="in"/>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ABB1E1F6-23D8-4845-B87B-970BAA5395CF}" type="slidenum">
              <a:rPr lang="ar-SA"/>
              <a:pPr/>
              <a:t>206</a:t>
            </a:fld>
            <a:endParaRPr lang="en-US"/>
          </a:p>
        </p:txBody>
      </p:sp>
      <p:sp>
        <p:nvSpPr>
          <p:cNvPr id="384002" name="Rectangle 2"/>
          <p:cNvSpPr>
            <a:spLocks noGrp="1" noChangeArrowheads="1"/>
          </p:cNvSpPr>
          <p:nvPr>
            <p:ph type="title"/>
          </p:nvPr>
        </p:nvSpPr>
        <p:spPr/>
        <p:txBody>
          <a:bodyPr/>
          <a:lstStyle/>
          <a:p>
            <a:r>
              <a:rPr lang="fa-IR"/>
              <a:t>فعالیتهای تامین مالی</a:t>
            </a:r>
            <a:r>
              <a:rPr lang="en-US"/>
              <a:t> </a:t>
            </a:r>
          </a:p>
        </p:txBody>
      </p:sp>
      <p:sp>
        <p:nvSpPr>
          <p:cNvPr id="384003" name="Rectangle 3"/>
          <p:cNvSpPr>
            <a:spLocks noGrp="1" noChangeArrowheads="1"/>
          </p:cNvSpPr>
          <p:nvPr>
            <p:ph type="body" idx="1"/>
          </p:nvPr>
        </p:nvSpPr>
        <p:spPr>
          <a:xfrm>
            <a:off x="533400" y="2214563"/>
            <a:ext cx="8458200" cy="3881437"/>
          </a:xfrm>
          <a:noFill/>
          <a:ln/>
        </p:spPr>
        <p:txBody>
          <a:bodyPr/>
          <a:lstStyle/>
          <a:p>
            <a:r>
              <a:rPr lang="fa-IR"/>
              <a:t>وجه نقد دریافتی بابت استقراض		 	  </a:t>
            </a:r>
            <a:r>
              <a:rPr lang="en-US"/>
              <a:t>×××</a:t>
            </a:r>
            <a:r>
              <a:rPr lang="fa-IR"/>
              <a:t>	</a:t>
            </a:r>
          </a:p>
          <a:p>
            <a:r>
              <a:rPr lang="fa-IR"/>
              <a:t>وجه نقد دریافتی بابت افزایش سرمایه		</a:t>
            </a:r>
            <a:r>
              <a:rPr lang="en-US"/>
              <a:t>×××  </a:t>
            </a:r>
          </a:p>
          <a:p>
            <a:r>
              <a:rPr lang="fa-IR"/>
              <a:t>وجه نقد پرداختی بابت استقراض		   </a:t>
            </a:r>
            <a:r>
              <a:rPr lang="en-US"/>
              <a:t> 	 </a:t>
            </a:r>
            <a:r>
              <a:rPr lang="fa-IR"/>
              <a:t>(</a:t>
            </a:r>
            <a:r>
              <a:rPr lang="en-US"/>
              <a:t>×××</a:t>
            </a:r>
            <a:r>
              <a:rPr lang="fa-IR"/>
              <a:t>)</a:t>
            </a:r>
            <a:endParaRPr lang="en-US"/>
          </a:p>
          <a:p>
            <a:r>
              <a:rPr lang="fa-IR"/>
              <a:t>وجه نقد پرداختی بابت سود سهام			 (</a:t>
            </a:r>
            <a:r>
              <a:rPr lang="en-US"/>
              <a:t>×××</a:t>
            </a:r>
            <a:r>
              <a:rPr lang="fa-IR"/>
              <a:t>)</a:t>
            </a:r>
            <a:endParaRPr lang="en-US"/>
          </a:p>
          <a:p>
            <a:r>
              <a:rPr lang="fa-IR" sz="3000"/>
              <a:t>خالص وجه نقد ورودی(خروجی) ناشی از فعالیت تامین مالی:</a:t>
            </a:r>
            <a:r>
              <a:rPr lang="en-US"/>
              <a:t> ×××    </a:t>
            </a:r>
          </a:p>
        </p:txBody>
      </p:sp>
      <p:sp>
        <p:nvSpPr>
          <p:cNvPr id="384004" name="Line 4"/>
          <p:cNvSpPr>
            <a:spLocks noChangeShapeType="1"/>
          </p:cNvSpPr>
          <p:nvPr/>
        </p:nvSpPr>
        <p:spPr bwMode="auto">
          <a:xfrm>
            <a:off x="1600200" y="4495800"/>
            <a:ext cx="914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Tree>
  </p:cSld>
  <p:clrMapOvr>
    <a:masterClrMapping/>
  </p:clrMapOvr>
  <p:transition>
    <p:zoom dir="in"/>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89385F9B-3BA5-4ABC-9492-B89C6418448E}" type="slidenum">
              <a:rPr lang="ar-SA"/>
              <a:pPr/>
              <a:t>207</a:t>
            </a:fld>
            <a:endParaRPr lang="en-US"/>
          </a:p>
        </p:txBody>
      </p:sp>
      <p:sp>
        <p:nvSpPr>
          <p:cNvPr id="386050" name="Rectangle 2"/>
          <p:cNvSpPr>
            <a:spLocks noGrp="1" noChangeArrowheads="1"/>
          </p:cNvSpPr>
          <p:nvPr>
            <p:ph type="title"/>
          </p:nvPr>
        </p:nvSpPr>
        <p:spPr/>
        <p:txBody>
          <a:bodyPr/>
          <a:lstStyle/>
          <a:p>
            <a:r>
              <a:rPr lang="fa-IR"/>
              <a:t>صورت گردش وجوه نقد</a:t>
            </a:r>
            <a:endParaRPr lang="en-US"/>
          </a:p>
        </p:txBody>
      </p:sp>
      <p:sp>
        <p:nvSpPr>
          <p:cNvPr id="386051" name="Rectangle 3"/>
          <p:cNvSpPr>
            <a:spLocks noGrp="1" noChangeArrowheads="1"/>
          </p:cNvSpPr>
          <p:nvPr>
            <p:ph type="body" idx="1"/>
          </p:nvPr>
        </p:nvSpPr>
        <p:spPr>
          <a:xfrm>
            <a:off x="533400" y="2214563"/>
            <a:ext cx="8458200" cy="3881437"/>
          </a:xfrm>
          <a:noFill/>
          <a:ln/>
        </p:spPr>
        <p:txBody>
          <a:bodyPr/>
          <a:lstStyle/>
          <a:p>
            <a:pPr>
              <a:buFont typeface="Wingdings" panose="05000000000000000000" pitchFamily="2" charset="2"/>
              <a:buNone/>
            </a:pPr>
            <a:r>
              <a:rPr lang="fa-IR" sz="3000"/>
              <a:t>خالص وجه نقد ورودی(خروجی) ناشی از فعالیت عملیاتی  </a:t>
            </a:r>
            <a:r>
              <a:rPr lang="en-US"/>
              <a:t>  ×××        </a:t>
            </a:r>
          </a:p>
          <a:p>
            <a:pPr>
              <a:buFont typeface="Wingdings" panose="05000000000000000000" pitchFamily="2" charset="2"/>
              <a:buNone/>
            </a:pPr>
            <a:r>
              <a:rPr lang="fa-IR" sz="3000"/>
              <a:t>خالص وجه نقد ورودی(خروجی) ناشی از فعالیت سرمایه گذاری  </a:t>
            </a:r>
            <a:r>
              <a:rPr lang="en-US"/>
              <a:t>××× </a:t>
            </a:r>
          </a:p>
          <a:p>
            <a:pPr>
              <a:buFont typeface="Wingdings" panose="05000000000000000000" pitchFamily="2" charset="2"/>
              <a:buNone/>
            </a:pPr>
            <a:r>
              <a:rPr lang="fa-IR" sz="3000"/>
              <a:t>خالص وجه نقد ورودی(خروجی) ناشی از فعالیت تامین مالی     </a:t>
            </a:r>
            <a:r>
              <a:rPr lang="en-US"/>
              <a:t>×××  </a:t>
            </a:r>
          </a:p>
          <a:p>
            <a:pPr>
              <a:buFont typeface="Wingdings" panose="05000000000000000000" pitchFamily="2" charset="2"/>
              <a:buNone/>
            </a:pPr>
            <a:r>
              <a:rPr lang="fa-IR" sz="3000"/>
              <a:t>خالص افزایش (کاهش) در وجه نقد                                    </a:t>
            </a:r>
            <a:r>
              <a:rPr lang="en-US"/>
              <a:t>   ××× </a:t>
            </a:r>
          </a:p>
          <a:p>
            <a:pPr>
              <a:buFont typeface="Wingdings" panose="05000000000000000000" pitchFamily="2" charset="2"/>
              <a:buNone/>
            </a:pPr>
            <a:r>
              <a:rPr lang="fa-IR" sz="3000"/>
              <a:t>وجه نقد ابتدای دوره</a:t>
            </a:r>
            <a:r>
              <a:rPr lang="en-US"/>
              <a:t> ×××                                                   	 </a:t>
            </a:r>
          </a:p>
          <a:p>
            <a:pPr>
              <a:buFont typeface="Wingdings" panose="05000000000000000000" pitchFamily="2" charset="2"/>
              <a:buNone/>
            </a:pPr>
            <a:r>
              <a:rPr lang="fa-IR" sz="3000"/>
              <a:t>وجه نقد پایان دوره</a:t>
            </a:r>
            <a:r>
              <a:rPr lang="en-US"/>
              <a:t> ×××                                                     	</a:t>
            </a:r>
          </a:p>
          <a:p>
            <a:pPr>
              <a:buFont typeface="Wingdings" panose="05000000000000000000" pitchFamily="2" charset="2"/>
              <a:buNone/>
            </a:pPr>
            <a:endParaRPr lang="en-US"/>
          </a:p>
        </p:txBody>
      </p:sp>
      <p:sp>
        <p:nvSpPr>
          <p:cNvPr id="386052" name="Line 4"/>
          <p:cNvSpPr>
            <a:spLocks noChangeShapeType="1"/>
          </p:cNvSpPr>
          <p:nvPr/>
        </p:nvSpPr>
        <p:spPr bwMode="auto">
          <a:xfrm>
            <a:off x="762000" y="3962400"/>
            <a:ext cx="914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386053" name="Line 5"/>
          <p:cNvSpPr>
            <a:spLocks noChangeShapeType="1"/>
          </p:cNvSpPr>
          <p:nvPr/>
        </p:nvSpPr>
        <p:spPr bwMode="auto">
          <a:xfrm>
            <a:off x="762000" y="5105400"/>
            <a:ext cx="914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386054" name="Line 6"/>
          <p:cNvSpPr>
            <a:spLocks noChangeShapeType="1"/>
          </p:cNvSpPr>
          <p:nvPr/>
        </p:nvSpPr>
        <p:spPr bwMode="auto">
          <a:xfrm>
            <a:off x="762000" y="5638800"/>
            <a:ext cx="914400" cy="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86051">
                                            <p:txEl>
                                              <p:pRg st="0" end="0"/>
                                            </p:txEl>
                                          </p:spTgt>
                                        </p:tgtEl>
                                        <p:attrNameLst>
                                          <p:attrName>style.visibility</p:attrName>
                                        </p:attrNameLst>
                                      </p:cBhvr>
                                      <p:to>
                                        <p:strVal val="visible"/>
                                      </p:to>
                                    </p:set>
                                    <p:animEffect transition="in" filter="blinds(horizontal)">
                                      <p:cBhvr>
                                        <p:cTn id="7" dur="1000"/>
                                        <p:tgtEl>
                                          <p:spTgt spid="386051">
                                            <p:txEl>
                                              <p:pRg st="0" end="0"/>
                                            </p:txEl>
                                          </p:spTgt>
                                        </p:tgtEl>
                                      </p:cBhvr>
                                    </p:animEffect>
                                  </p:childTnLst>
                                </p:cTn>
                              </p:par>
                            </p:childTnLst>
                          </p:cTn>
                        </p:par>
                        <p:par>
                          <p:cTn id="8" fill="hold" nodeType="afterGroup">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386051">
                                            <p:txEl>
                                              <p:pRg st="1" end="1"/>
                                            </p:txEl>
                                          </p:spTgt>
                                        </p:tgtEl>
                                        <p:attrNameLst>
                                          <p:attrName>style.visibility</p:attrName>
                                        </p:attrNameLst>
                                      </p:cBhvr>
                                      <p:to>
                                        <p:strVal val="visible"/>
                                      </p:to>
                                    </p:set>
                                    <p:animEffect transition="in" filter="blinds(horizontal)">
                                      <p:cBhvr>
                                        <p:cTn id="11" dur="1000"/>
                                        <p:tgtEl>
                                          <p:spTgt spid="386051">
                                            <p:txEl>
                                              <p:pRg st="1" end="1"/>
                                            </p:txEl>
                                          </p:spTgt>
                                        </p:tgtEl>
                                      </p:cBhvr>
                                    </p:animEffect>
                                  </p:childTnLst>
                                </p:cTn>
                              </p:par>
                            </p:childTnLst>
                          </p:cTn>
                        </p:par>
                        <p:par>
                          <p:cTn id="12" fill="hold" nodeType="afterGroup">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386051">
                                            <p:txEl>
                                              <p:pRg st="2" end="2"/>
                                            </p:txEl>
                                          </p:spTgt>
                                        </p:tgtEl>
                                        <p:attrNameLst>
                                          <p:attrName>style.visibility</p:attrName>
                                        </p:attrNameLst>
                                      </p:cBhvr>
                                      <p:to>
                                        <p:strVal val="visible"/>
                                      </p:to>
                                    </p:set>
                                    <p:animEffect transition="in" filter="blinds(horizontal)">
                                      <p:cBhvr>
                                        <p:cTn id="15" dur="1000"/>
                                        <p:tgtEl>
                                          <p:spTgt spid="386051">
                                            <p:txEl>
                                              <p:pRg st="2" end="2"/>
                                            </p:txEl>
                                          </p:spTgt>
                                        </p:tgtEl>
                                      </p:cBhvr>
                                    </p:animEffect>
                                  </p:childTnLst>
                                </p:cTn>
                              </p:par>
                            </p:childTnLst>
                          </p:cTn>
                        </p:par>
                        <p:par>
                          <p:cTn id="16" fill="hold" nodeType="afterGroup">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386052"/>
                                        </p:tgtEl>
                                        <p:attrNameLst>
                                          <p:attrName>style.visibility</p:attrName>
                                        </p:attrNameLst>
                                      </p:cBhvr>
                                      <p:to>
                                        <p:strVal val="visible"/>
                                      </p:to>
                                    </p:set>
                                    <p:animEffect transition="in" filter="blinds(horizontal)">
                                      <p:cBhvr>
                                        <p:cTn id="19" dur="1000"/>
                                        <p:tgtEl>
                                          <p:spTgt spid="386052"/>
                                        </p:tgtEl>
                                      </p:cBhvr>
                                    </p:animEffect>
                                  </p:childTnLst>
                                </p:cTn>
                              </p:par>
                            </p:childTnLst>
                          </p:cTn>
                        </p:par>
                        <p:par>
                          <p:cTn id="20" fill="hold" nodeType="afterGroup">
                            <p:stCondLst>
                              <p:cond delay="4000"/>
                            </p:stCondLst>
                            <p:childTnLst>
                              <p:par>
                                <p:cTn id="21" presetID="3" presetClass="entr" presetSubtype="10" fill="hold" grpId="0" nodeType="afterEffect">
                                  <p:stCondLst>
                                    <p:cond delay="0"/>
                                  </p:stCondLst>
                                  <p:childTnLst>
                                    <p:set>
                                      <p:cBhvr>
                                        <p:cTn id="22" dur="1" fill="hold">
                                          <p:stCondLst>
                                            <p:cond delay="0"/>
                                          </p:stCondLst>
                                        </p:cTn>
                                        <p:tgtEl>
                                          <p:spTgt spid="386051">
                                            <p:txEl>
                                              <p:pRg st="3" end="3"/>
                                            </p:txEl>
                                          </p:spTgt>
                                        </p:tgtEl>
                                        <p:attrNameLst>
                                          <p:attrName>style.visibility</p:attrName>
                                        </p:attrNameLst>
                                      </p:cBhvr>
                                      <p:to>
                                        <p:strVal val="visible"/>
                                      </p:to>
                                    </p:set>
                                    <p:animEffect transition="in" filter="blinds(horizontal)">
                                      <p:cBhvr>
                                        <p:cTn id="23" dur="1000"/>
                                        <p:tgtEl>
                                          <p:spTgt spid="386051">
                                            <p:txEl>
                                              <p:pRg st="3" end="3"/>
                                            </p:txEl>
                                          </p:spTgt>
                                        </p:tgtEl>
                                      </p:cBhvr>
                                    </p:animEffect>
                                  </p:childTnLst>
                                </p:cTn>
                              </p:par>
                            </p:childTnLst>
                          </p:cTn>
                        </p:par>
                        <p:par>
                          <p:cTn id="24" fill="hold" nodeType="afterGroup">
                            <p:stCondLst>
                              <p:cond delay="5000"/>
                            </p:stCondLst>
                            <p:childTnLst>
                              <p:par>
                                <p:cTn id="25" presetID="3" presetClass="entr" presetSubtype="10" fill="hold" grpId="0" nodeType="afterEffect">
                                  <p:stCondLst>
                                    <p:cond delay="0"/>
                                  </p:stCondLst>
                                  <p:childTnLst>
                                    <p:set>
                                      <p:cBhvr>
                                        <p:cTn id="26" dur="1" fill="hold">
                                          <p:stCondLst>
                                            <p:cond delay="0"/>
                                          </p:stCondLst>
                                        </p:cTn>
                                        <p:tgtEl>
                                          <p:spTgt spid="386051">
                                            <p:txEl>
                                              <p:pRg st="4" end="4"/>
                                            </p:txEl>
                                          </p:spTgt>
                                        </p:tgtEl>
                                        <p:attrNameLst>
                                          <p:attrName>style.visibility</p:attrName>
                                        </p:attrNameLst>
                                      </p:cBhvr>
                                      <p:to>
                                        <p:strVal val="visible"/>
                                      </p:to>
                                    </p:set>
                                    <p:animEffect transition="in" filter="blinds(horizontal)">
                                      <p:cBhvr>
                                        <p:cTn id="27" dur="1000"/>
                                        <p:tgtEl>
                                          <p:spTgt spid="386051">
                                            <p:txEl>
                                              <p:pRg st="4" end="4"/>
                                            </p:txEl>
                                          </p:spTgt>
                                        </p:tgtEl>
                                      </p:cBhvr>
                                    </p:animEffect>
                                  </p:childTnLst>
                                </p:cTn>
                              </p:par>
                            </p:childTnLst>
                          </p:cTn>
                        </p:par>
                        <p:par>
                          <p:cTn id="28" fill="hold" nodeType="afterGroup">
                            <p:stCondLst>
                              <p:cond delay="6000"/>
                            </p:stCondLst>
                            <p:childTnLst>
                              <p:par>
                                <p:cTn id="29" presetID="3" presetClass="entr" presetSubtype="10" fill="hold" grpId="0" nodeType="afterEffect">
                                  <p:stCondLst>
                                    <p:cond delay="0"/>
                                  </p:stCondLst>
                                  <p:childTnLst>
                                    <p:set>
                                      <p:cBhvr>
                                        <p:cTn id="30" dur="1" fill="hold">
                                          <p:stCondLst>
                                            <p:cond delay="0"/>
                                          </p:stCondLst>
                                        </p:cTn>
                                        <p:tgtEl>
                                          <p:spTgt spid="386053"/>
                                        </p:tgtEl>
                                        <p:attrNameLst>
                                          <p:attrName>style.visibility</p:attrName>
                                        </p:attrNameLst>
                                      </p:cBhvr>
                                      <p:to>
                                        <p:strVal val="visible"/>
                                      </p:to>
                                    </p:set>
                                    <p:animEffect transition="in" filter="blinds(horizontal)">
                                      <p:cBhvr>
                                        <p:cTn id="31" dur="1000"/>
                                        <p:tgtEl>
                                          <p:spTgt spid="386053"/>
                                        </p:tgtEl>
                                      </p:cBhvr>
                                    </p:animEffect>
                                  </p:childTnLst>
                                </p:cTn>
                              </p:par>
                            </p:childTnLst>
                          </p:cTn>
                        </p:par>
                        <p:par>
                          <p:cTn id="32" fill="hold" nodeType="afterGroup">
                            <p:stCondLst>
                              <p:cond delay="7000"/>
                            </p:stCondLst>
                            <p:childTnLst>
                              <p:par>
                                <p:cTn id="33" presetID="3" presetClass="entr" presetSubtype="10" fill="hold" grpId="0" nodeType="afterEffect">
                                  <p:stCondLst>
                                    <p:cond delay="0"/>
                                  </p:stCondLst>
                                  <p:childTnLst>
                                    <p:set>
                                      <p:cBhvr>
                                        <p:cTn id="34" dur="1" fill="hold">
                                          <p:stCondLst>
                                            <p:cond delay="0"/>
                                          </p:stCondLst>
                                        </p:cTn>
                                        <p:tgtEl>
                                          <p:spTgt spid="386051">
                                            <p:txEl>
                                              <p:pRg st="5" end="5"/>
                                            </p:txEl>
                                          </p:spTgt>
                                        </p:tgtEl>
                                        <p:attrNameLst>
                                          <p:attrName>style.visibility</p:attrName>
                                        </p:attrNameLst>
                                      </p:cBhvr>
                                      <p:to>
                                        <p:strVal val="visible"/>
                                      </p:to>
                                    </p:set>
                                    <p:animEffect transition="in" filter="blinds(horizontal)">
                                      <p:cBhvr>
                                        <p:cTn id="35" dur="1000"/>
                                        <p:tgtEl>
                                          <p:spTgt spid="386051">
                                            <p:txEl>
                                              <p:pRg st="5" end="5"/>
                                            </p:txEl>
                                          </p:spTgt>
                                        </p:tgtEl>
                                      </p:cBhvr>
                                    </p:animEffect>
                                  </p:childTnLst>
                                </p:cTn>
                              </p:par>
                            </p:childTnLst>
                          </p:cTn>
                        </p:par>
                        <p:par>
                          <p:cTn id="36" fill="hold" nodeType="afterGroup">
                            <p:stCondLst>
                              <p:cond delay="8000"/>
                            </p:stCondLst>
                            <p:childTnLst>
                              <p:par>
                                <p:cTn id="37" presetID="3" presetClass="entr" presetSubtype="10" fill="hold" grpId="0" nodeType="afterEffect">
                                  <p:stCondLst>
                                    <p:cond delay="0"/>
                                  </p:stCondLst>
                                  <p:childTnLst>
                                    <p:set>
                                      <p:cBhvr>
                                        <p:cTn id="38" dur="1" fill="hold">
                                          <p:stCondLst>
                                            <p:cond delay="0"/>
                                          </p:stCondLst>
                                        </p:cTn>
                                        <p:tgtEl>
                                          <p:spTgt spid="386054"/>
                                        </p:tgtEl>
                                        <p:attrNameLst>
                                          <p:attrName>style.visibility</p:attrName>
                                        </p:attrNameLst>
                                      </p:cBhvr>
                                      <p:to>
                                        <p:strVal val="visible"/>
                                      </p:to>
                                    </p:set>
                                    <p:animEffect transition="in" filter="blinds(horizontal)">
                                      <p:cBhvr>
                                        <p:cTn id="39" dur="1000"/>
                                        <p:tgtEl>
                                          <p:spTgt spid="386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1" grpId="0" uiExpand="1" build="p"/>
      <p:bldP spid="386052" grpId="0" animBg="1"/>
      <p:bldP spid="386053" grpId="0" animBg="1"/>
      <p:bldP spid="386054" grpId="0" animBg="1"/>
    </p:bldLst>
  </p:timing>
</p:sld>
</file>

<file path=ppt/slides/slide2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5794" name="Rectangle 2"/>
          <p:cNvSpPr>
            <a:spLocks noGrp="1" noChangeArrowheads="1"/>
          </p:cNvSpPr>
          <p:nvPr>
            <p:ph type="ctrTitle"/>
          </p:nvPr>
        </p:nvSpPr>
        <p:spPr>
          <a:xfrm>
            <a:off x="1169988" y="1371600"/>
            <a:ext cx="7380287" cy="1084263"/>
          </a:xfrm>
        </p:spPr>
        <p:txBody>
          <a:bodyPr/>
          <a:lstStyle/>
          <a:p>
            <a:pPr>
              <a:lnSpc>
                <a:spcPct val="115000"/>
              </a:lnSpc>
            </a:pPr>
            <a:r>
              <a:rPr lang="fa-IR" sz="3200" b="0"/>
              <a:t>فصل هشتم</a:t>
            </a:r>
            <a:br>
              <a:rPr lang="fa-IR" sz="3200" b="0"/>
            </a:br>
            <a:r>
              <a:rPr lang="fa-IR" sz="2800"/>
              <a:t>سرمایه گذاریها و صورتهای مالی تلفیقی</a:t>
            </a:r>
            <a:endParaRPr lang="en-US" sz="2800"/>
          </a:p>
        </p:txBody>
      </p:sp>
      <p:sp>
        <p:nvSpPr>
          <p:cNvPr id="545795" name="Rectangle 3"/>
          <p:cNvSpPr>
            <a:spLocks noGrp="1" noChangeArrowheads="1"/>
          </p:cNvSpPr>
          <p:nvPr>
            <p:ph type="subTitle" idx="1"/>
          </p:nvPr>
        </p:nvSpPr>
        <p:spPr/>
        <p:txBody>
          <a:bodyPr/>
          <a:lstStyle/>
          <a:p>
            <a:endParaRPr lang="fa-IR"/>
          </a:p>
        </p:txBody>
      </p:sp>
    </p:spTree>
  </p:cSld>
  <p:clrMapOvr>
    <a:masterClrMapping/>
  </p:clrMapOvr>
  <p:transition>
    <p:zoom dir="in"/>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8683D1F-E8CB-4395-81E7-A5DEC6EF7FFD}" type="slidenum">
              <a:rPr lang="ar-SA"/>
              <a:pPr/>
              <a:t>209</a:t>
            </a:fld>
            <a:endParaRPr lang="en-US"/>
          </a:p>
        </p:txBody>
      </p:sp>
      <p:sp>
        <p:nvSpPr>
          <p:cNvPr id="389122" name="Rectangle 2"/>
          <p:cNvSpPr>
            <a:spLocks noGrp="1" noChangeArrowheads="1"/>
          </p:cNvSpPr>
          <p:nvPr>
            <p:ph type="title"/>
          </p:nvPr>
        </p:nvSpPr>
        <p:spPr/>
        <p:txBody>
          <a:bodyPr/>
          <a:lstStyle/>
          <a:p>
            <a:r>
              <a:rPr lang="ar-SA" sz="3200"/>
              <a:t>سرمایه گذاریها و صورتهای مالی تلفیقی</a:t>
            </a:r>
            <a:r>
              <a:rPr lang="en-US" sz="3200"/>
              <a:t> </a:t>
            </a:r>
          </a:p>
        </p:txBody>
      </p:sp>
      <p:sp>
        <p:nvSpPr>
          <p:cNvPr id="389123" name="Rectangle 3"/>
          <p:cNvSpPr>
            <a:spLocks noGrp="1" noChangeArrowheads="1"/>
          </p:cNvSpPr>
          <p:nvPr>
            <p:ph type="body" idx="1"/>
          </p:nvPr>
        </p:nvSpPr>
        <p:spPr>
          <a:noFill/>
          <a:ln/>
        </p:spPr>
        <p:txBody>
          <a:bodyPr/>
          <a:lstStyle/>
          <a:p>
            <a:pPr algn="just"/>
            <a:r>
              <a:rPr lang="fa-IR" sz="2800"/>
              <a:t>شرکتها به دلایل مختلفی در اوراق بهادار سازمانهای دولتی و سایر شرکتها سرمایه</a:t>
            </a:r>
            <a:r>
              <a:rPr lang="fa-IR" sz="2800">
                <a:cs typeface="Times New Roman" panose="02020603050405020304" pitchFamily="18" charset="0"/>
              </a:rPr>
              <a:t>‌</a:t>
            </a:r>
            <a:r>
              <a:rPr lang="fa-IR" sz="2800"/>
              <a:t>گذاری می</a:t>
            </a:r>
            <a:r>
              <a:rPr lang="fa-IR" sz="2800">
                <a:cs typeface="Times New Roman" panose="02020603050405020304" pitchFamily="18" charset="0"/>
              </a:rPr>
              <a:t>‌</a:t>
            </a:r>
            <a:r>
              <a:rPr lang="fa-IR" sz="2800"/>
              <a:t>کنند. یکی از دلایل سرمایه</a:t>
            </a:r>
            <a:r>
              <a:rPr lang="fa-IR" sz="2800">
                <a:cs typeface="Times New Roman" panose="02020603050405020304" pitchFamily="18" charset="0"/>
              </a:rPr>
              <a:t>‌</a:t>
            </a:r>
            <a:r>
              <a:rPr lang="fa-IR" sz="2800"/>
              <a:t>گذاری شرکتها وجود وجه نقد مازاد می</a:t>
            </a:r>
            <a:r>
              <a:rPr lang="fa-IR" sz="2800">
                <a:cs typeface="Times New Roman" panose="02020603050405020304" pitchFamily="18" charset="0"/>
              </a:rPr>
              <a:t>‌</a:t>
            </a:r>
            <a:r>
              <a:rPr lang="fa-IR" sz="2800"/>
              <a:t>باشد. </a:t>
            </a:r>
            <a:endParaRPr lang="en-US" sz="2800"/>
          </a:p>
        </p:txBody>
      </p:sp>
    </p:spTree>
  </p:cSld>
  <p:clrMapOvr>
    <a:masterClrMapping/>
  </p:clrMapOvr>
  <p:transition>
    <p:zoom dir="in"/>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10B56E05-B84B-428D-89DA-33BE682FC97D}" type="slidenum">
              <a:rPr lang="ar-SA"/>
              <a:pPr/>
              <a:t>21</a:t>
            </a:fld>
            <a:endParaRPr lang="en-US"/>
          </a:p>
        </p:txBody>
      </p:sp>
      <p:sp>
        <p:nvSpPr>
          <p:cNvPr id="124930" name="Rectangle 2"/>
          <p:cNvSpPr>
            <a:spLocks noGrp="1" noChangeArrowheads="1"/>
          </p:cNvSpPr>
          <p:nvPr>
            <p:ph type="title"/>
          </p:nvPr>
        </p:nvSpPr>
        <p:spPr/>
        <p:txBody>
          <a:bodyPr/>
          <a:lstStyle/>
          <a:p>
            <a:r>
              <a:rPr lang="fa-IR" b="0"/>
              <a:t>سیستم متمرکز- روش بهای تمام شده</a:t>
            </a:r>
            <a:endParaRPr lang="en-US" b="0"/>
          </a:p>
        </p:txBody>
      </p:sp>
      <p:pic>
        <p:nvPicPr>
          <p:cNvPr id="124933" name="Picture 5" descr="Picture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362200"/>
            <a:ext cx="7350125" cy="3709988"/>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124933"/>
                                        </p:tgtEl>
                                        <p:attrNameLst>
                                          <p:attrName>style.visibility</p:attrName>
                                        </p:attrNameLst>
                                      </p:cBhvr>
                                      <p:to>
                                        <p:strVal val="visible"/>
                                      </p:to>
                                    </p:set>
                                    <p:animEffect transition="in" filter="blinds(horizontal)">
                                      <p:cBhvr>
                                        <p:cTn id="7" dur="500"/>
                                        <p:tgtEl>
                                          <p:spTgt spid="1249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D2528D8B-0610-455A-BE6A-7E1FD499CBD2}" type="slidenum">
              <a:rPr lang="ar-SA"/>
              <a:pPr/>
              <a:t>210</a:t>
            </a:fld>
            <a:endParaRPr lang="en-US"/>
          </a:p>
        </p:txBody>
      </p:sp>
      <p:sp>
        <p:nvSpPr>
          <p:cNvPr id="391170" name="Rectangle 2"/>
          <p:cNvSpPr>
            <a:spLocks noGrp="1" noChangeArrowheads="1"/>
          </p:cNvSpPr>
          <p:nvPr>
            <p:ph type="title"/>
          </p:nvPr>
        </p:nvSpPr>
        <p:spPr/>
        <p:txBody>
          <a:bodyPr/>
          <a:lstStyle/>
          <a:p>
            <a:r>
              <a:rPr lang="fa-IR" sz="3200"/>
              <a:t>انواع سرمایه گذاریها</a:t>
            </a:r>
            <a:endParaRPr lang="en-US" sz="3200"/>
          </a:p>
        </p:txBody>
      </p:sp>
      <p:sp>
        <p:nvSpPr>
          <p:cNvPr id="391171" name="Rectangle 3"/>
          <p:cNvSpPr>
            <a:spLocks noGrp="1" noChangeArrowheads="1"/>
          </p:cNvSpPr>
          <p:nvPr>
            <p:ph type="body" idx="1"/>
          </p:nvPr>
        </p:nvSpPr>
        <p:spPr>
          <a:noFill/>
          <a:ln/>
        </p:spPr>
        <p:txBody>
          <a:bodyPr/>
          <a:lstStyle/>
          <a:p>
            <a:pPr algn="just"/>
            <a:r>
              <a:rPr lang="fa-IR" sz="2800"/>
              <a:t>سرمایه گذاری در سهام عادی و سهام ممتاز  شرکتها</a:t>
            </a:r>
          </a:p>
          <a:p>
            <a:pPr algn="just"/>
            <a:r>
              <a:rPr lang="fa-IR" sz="2800"/>
              <a:t> سرمایه گذاری در اوراق قرضه </a:t>
            </a:r>
          </a:p>
          <a:p>
            <a:pPr algn="just"/>
            <a:r>
              <a:rPr lang="fa-IR" sz="2800"/>
              <a:t>سرمایه گذاری در اوراق مشارکت</a:t>
            </a:r>
            <a:endParaRPr lang="en-US" sz="2800"/>
          </a:p>
          <a:p>
            <a:pPr algn="just"/>
            <a:r>
              <a:rPr lang="fa-IR" sz="2800"/>
              <a:t>و ......</a:t>
            </a:r>
            <a:r>
              <a:rPr lang="en-US" sz="2800"/>
              <a:t> </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391171">
                                            <p:txEl>
                                              <p:pRg st="0" end="0"/>
                                            </p:txEl>
                                          </p:spTgt>
                                        </p:tgtEl>
                                        <p:attrNameLst>
                                          <p:attrName>style.visibility</p:attrName>
                                        </p:attrNameLst>
                                      </p:cBhvr>
                                      <p:to>
                                        <p:strVal val="visible"/>
                                      </p:to>
                                    </p:set>
                                    <p:animEffect transition="in" filter="blinds(horizontal)">
                                      <p:cBhvr>
                                        <p:cTn id="7" dur="500"/>
                                        <p:tgtEl>
                                          <p:spTgt spid="391171">
                                            <p:txEl>
                                              <p:pRg st="0" end="0"/>
                                            </p:txEl>
                                          </p:spTgt>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391171">
                                            <p:txEl>
                                              <p:pRg st="1" end="1"/>
                                            </p:txEl>
                                          </p:spTgt>
                                        </p:tgtEl>
                                        <p:attrNameLst>
                                          <p:attrName>style.visibility</p:attrName>
                                        </p:attrNameLst>
                                      </p:cBhvr>
                                      <p:to>
                                        <p:strVal val="visible"/>
                                      </p:to>
                                    </p:set>
                                    <p:animEffect transition="in" filter="blinds(horizontal)">
                                      <p:cBhvr>
                                        <p:cTn id="11" dur="500"/>
                                        <p:tgtEl>
                                          <p:spTgt spid="391171">
                                            <p:txEl>
                                              <p:pRg st="1" end="1"/>
                                            </p:txEl>
                                          </p:spTgt>
                                        </p:tgtEl>
                                      </p:cBhvr>
                                    </p:animEffect>
                                  </p:childTnLst>
                                </p:cTn>
                              </p:par>
                            </p:childTnLst>
                          </p:cTn>
                        </p:par>
                        <p:par>
                          <p:cTn id="12" fill="hold" nodeType="afterGroup">
                            <p:stCondLst>
                              <p:cond delay="1000"/>
                            </p:stCondLst>
                            <p:childTnLst>
                              <p:par>
                                <p:cTn id="13" presetID="3" presetClass="entr" presetSubtype="10" fill="hold" nodeType="afterEffect">
                                  <p:stCondLst>
                                    <p:cond delay="0"/>
                                  </p:stCondLst>
                                  <p:childTnLst>
                                    <p:set>
                                      <p:cBhvr>
                                        <p:cTn id="14" dur="1" fill="hold">
                                          <p:stCondLst>
                                            <p:cond delay="0"/>
                                          </p:stCondLst>
                                        </p:cTn>
                                        <p:tgtEl>
                                          <p:spTgt spid="391171">
                                            <p:txEl>
                                              <p:pRg st="2" end="2"/>
                                            </p:txEl>
                                          </p:spTgt>
                                        </p:tgtEl>
                                        <p:attrNameLst>
                                          <p:attrName>style.visibility</p:attrName>
                                        </p:attrNameLst>
                                      </p:cBhvr>
                                      <p:to>
                                        <p:strVal val="visible"/>
                                      </p:to>
                                    </p:set>
                                    <p:animEffect transition="in" filter="blinds(horizontal)">
                                      <p:cBhvr>
                                        <p:cTn id="15" dur="500"/>
                                        <p:tgtEl>
                                          <p:spTgt spid="391171">
                                            <p:txEl>
                                              <p:pRg st="2" end="2"/>
                                            </p:txEl>
                                          </p:spTgt>
                                        </p:tgtEl>
                                      </p:cBhvr>
                                    </p:animEffect>
                                  </p:childTnLst>
                                </p:cTn>
                              </p:par>
                            </p:childTnLst>
                          </p:cTn>
                        </p:par>
                        <p:par>
                          <p:cTn id="16" fill="hold" nodeType="afterGroup">
                            <p:stCondLst>
                              <p:cond delay="1500"/>
                            </p:stCondLst>
                            <p:childTnLst>
                              <p:par>
                                <p:cTn id="17" presetID="3" presetClass="entr" presetSubtype="10" fill="hold" nodeType="afterEffect">
                                  <p:stCondLst>
                                    <p:cond delay="0"/>
                                  </p:stCondLst>
                                  <p:childTnLst>
                                    <p:set>
                                      <p:cBhvr>
                                        <p:cTn id="18" dur="1" fill="hold">
                                          <p:stCondLst>
                                            <p:cond delay="0"/>
                                          </p:stCondLst>
                                        </p:cTn>
                                        <p:tgtEl>
                                          <p:spTgt spid="391171">
                                            <p:txEl>
                                              <p:pRg st="3" end="3"/>
                                            </p:txEl>
                                          </p:spTgt>
                                        </p:tgtEl>
                                        <p:attrNameLst>
                                          <p:attrName>style.visibility</p:attrName>
                                        </p:attrNameLst>
                                      </p:cBhvr>
                                      <p:to>
                                        <p:strVal val="visible"/>
                                      </p:to>
                                    </p:set>
                                    <p:animEffect transition="in" filter="blinds(horizontal)">
                                      <p:cBhvr>
                                        <p:cTn id="19" dur="500"/>
                                        <p:tgtEl>
                                          <p:spTgt spid="391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fld id="{59142FB4-40AC-4126-A5F1-63D1FBC5EC55}" type="slidenum">
              <a:rPr lang="ar-SA"/>
              <a:pPr/>
              <a:t>211</a:t>
            </a:fld>
            <a:endParaRPr lang="en-US"/>
          </a:p>
        </p:txBody>
      </p:sp>
      <p:sp>
        <p:nvSpPr>
          <p:cNvPr id="392194" name="Rectangle 2"/>
          <p:cNvSpPr>
            <a:spLocks noGrp="1" noChangeArrowheads="1"/>
          </p:cNvSpPr>
          <p:nvPr>
            <p:ph type="title"/>
          </p:nvPr>
        </p:nvSpPr>
        <p:spPr/>
        <p:txBody>
          <a:bodyPr/>
          <a:lstStyle/>
          <a:p>
            <a:r>
              <a:rPr lang="fa-IR" sz="3200"/>
              <a:t>سرمایه گذاری  در سهام</a:t>
            </a:r>
            <a:endParaRPr lang="en-US" sz="3200"/>
          </a:p>
        </p:txBody>
      </p:sp>
      <p:sp>
        <p:nvSpPr>
          <p:cNvPr id="392196" name="Rectangle 4"/>
          <p:cNvSpPr>
            <a:spLocks noChangeArrowheads="1"/>
          </p:cNvSpPr>
          <p:nvPr/>
        </p:nvSpPr>
        <p:spPr bwMode="auto">
          <a:xfrm>
            <a:off x="4800600" y="2286000"/>
            <a:ext cx="13319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1" eaLnBrk="1" hangingPunct="1">
              <a:spcBef>
                <a:spcPct val="20000"/>
              </a:spcBef>
              <a:buClr>
                <a:schemeClr val="accent2"/>
              </a:buClr>
              <a:buFont typeface="Wingdings" panose="05000000000000000000" pitchFamily="2" charset="2"/>
              <a:buNone/>
            </a:pPr>
            <a:r>
              <a:rPr lang="fa-IR" sz="2800">
                <a:cs typeface="B Nazanin" panose="00000400000000000000" pitchFamily="2" charset="-78"/>
              </a:rPr>
              <a:t>کوتاه مدت</a:t>
            </a:r>
          </a:p>
        </p:txBody>
      </p:sp>
      <p:sp>
        <p:nvSpPr>
          <p:cNvPr id="392198" name="Rectangle 6"/>
          <p:cNvSpPr>
            <a:spLocks noChangeArrowheads="1"/>
          </p:cNvSpPr>
          <p:nvPr/>
        </p:nvSpPr>
        <p:spPr bwMode="auto">
          <a:xfrm>
            <a:off x="4876800" y="3443288"/>
            <a:ext cx="12128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1" eaLnBrk="1" hangingPunct="1">
              <a:spcBef>
                <a:spcPct val="20000"/>
              </a:spcBef>
              <a:buClr>
                <a:schemeClr val="accent2"/>
              </a:buClr>
              <a:buFont typeface="Wingdings" panose="05000000000000000000" pitchFamily="2" charset="2"/>
              <a:buNone/>
            </a:pPr>
            <a:r>
              <a:rPr lang="fa-IR" sz="2800">
                <a:cs typeface="B Nazanin" panose="00000400000000000000" pitchFamily="2" charset="-78"/>
              </a:rPr>
              <a:t>بلند مدت</a:t>
            </a:r>
          </a:p>
        </p:txBody>
      </p:sp>
      <p:sp>
        <p:nvSpPr>
          <p:cNvPr id="392199" name="Rectangle 7"/>
          <p:cNvSpPr>
            <a:spLocks noChangeArrowheads="1"/>
          </p:cNvSpPr>
          <p:nvPr/>
        </p:nvSpPr>
        <p:spPr bwMode="auto">
          <a:xfrm>
            <a:off x="6302375" y="2757488"/>
            <a:ext cx="27654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1" eaLnBrk="1" hangingPunct="1">
              <a:spcBef>
                <a:spcPct val="20000"/>
              </a:spcBef>
              <a:buClr>
                <a:schemeClr val="accent2"/>
              </a:buClr>
              <a:buFont typeface="Wingdings" panose="05000000000000000000" pitchFamily="2" charset="2"/>
              <a:buNone/>
            </a:pPr>
            <a:r>
              <a:rPr lang="fa-IR" sz="2800">
                <a:cs typeface="B Nazanin" panose="00000400000000000000" pitchFamily="2" charset="-78"/>
              </a:rPr>
              <a:t>سرمایه گذاری در سهام </a:t>
            </a:r>
          </a:p>
        </p:txBody>
      </p:sp>
      <p:sp>
        <p:nvSpPr>
          <p:cNvPr id="392201" name="AutoShape 9"/>
          <p:cNvSpPr>
            <a:spLocks/>
          </p:cNvSpPr>
          <p:nvPr/>
        </p:nvSpPr>
        <p:spPr bwMode="auto">
          <a:xfrm>
            <a:off x="6248400" y="2362200"/>
            <a:ext cx="76200" cy="1447800"/>
          </a:xfrm>
          <a:prstGeom prst="rightBrace">
            <a:avLst>
              <a:gd name="adj1" fmla="val 158333"/>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392202" name="AutoShape 10"/>
          <p:cNvSpPr>
            <a:spLocks noChangeArrowheads="1"/>
          </p:cNvSpPr>
          <p:nvPr/>
        </p:nvSpPr>
        <p:spPr bwMode="auto">
          <a:xfrm>
            <a:off x="3352800" y="2438400"/>
            <a:ext cx="1371600" cy="228600"/>
          </a:xfrm>
          <a:prstGeom prst="leftArrow">
            <a:avLst>
              <a:gd name="adj1" fmla="val 50000"/>
              <a:gd name="adj2" fmla="val 150000"/>
            </a:avLst>
          </a:prstGeom>
          <a:solidFill>
            <a:schemeClr val="accent1"/>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392203" name="Rectangle 11"/>
          <p:cNvSpPr>
            <a:spLocks noChangeArrowheads="1"/>
          </p:cNvSpPr>
          <p:nvPr/>
        </p:nvSpPr>
        <p:spPr bwMode="auto">
          <a:xfrm>
            <a:off x="3763963" y="2071688"/>
            <a:ext cx="7318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1" eaLnBrk="1" hangingPunct="1">
              <a:spcBef>
                <a:spcPct val="20000"/>
              </a:spcBef>
              <a:buClr>
                <a:schemeClr val="accent2"/>
              </a:buClr>
              <a:buFont typeface="Wingdings" panose="05000000000000000000" pitchFamily="2" charset="2"/>
              <a:buNone/>
            </a:pPr>
            <a:r>
              <a:rPr lang="fa-IR" sz="2800">
                <a:cs typeface="B Nazanin" panose="00000400000000000000" pitchFamily="2" charset="-78"/>
              </a:rPr>
              <a:t>هدف</a:t>
            </a:r>
          </a:p>
        </p:txBody>
      </p:sp>
      <p:sp>
        <p:nvSpPr>
          <p:cNvPr id="392204" name="Rectangle 12"/>
          <p:cNvSpPr>
            <a:spLocks noChangeArrowheads="1"/>
          </p:cNvSpPr>
          <p:nvPr/>
        </p:nvSpPr>
        <p:spPr bwMode="auto">
          <a:xfrm>
            <a:off x="762000" y="2057400"/>
            <a:ext cx="2551113" cy="103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rtl="1" eaLnBrk="1" hangingPunct="1">
              <a:spcBef>
                <a:spcPct val="20000"/>
              </a:spcBef>
              <a:buClr>
                <a:schemeClr val="accent2"/>
              </a:buClr>
              <a:buFont typeface="Wingdings" panose="05000000000000000000" pitchFamily="2" charset="2"/>
              <a:buNone/>
            </a:pPr>
            <a:r>
              <a:rPr lang="fa-IR" sz="2800">
                <a:cs typeface="B Nazanin" panose="00000400000000000000" pitchFamily="2" charset="-78"/>
              </a:rPr>
              <a:t>قصد استفاده از نوسان</a:t>
            </a:r>
          </a:p>
          <a:p>
            <a:pPr algn="ctr" rtl="1" eaLnBrk="1" hangingPunct="1">
              <a:spcBef>
                <a:spcPct val="20000"/>
              </a:spcBef>
              <a:buClr>
                <a:schemeClr val="accent2"/>
              </a:buClr>
              <a:buFont typeface="Wingdings" panose="05000000000000000000" pitchFamily="2" charset="2"/>
              <a:buNone/>
            </a:pPr>
            <a:r>
              <a:rPr lang="fa-IR" sz="2800">
                <a:cs typeface="B Nazanin" panose="00000400000000000000" pitchFamily="2" charset="-78"/>
              </a:rPr>
              <a:t> قیمت در کوتاه مدت </a:t>
            </a:r>
          </a:p>
        </p:txBody>
      </p:sp>
      <p:sp>
        <p:nvSpPr>
          <p:cNvPr id="392205" name="AutoShape 13"/>
          <p:cNvSpPr>
            <a:spLocks noChangeArrowheads="1"/>
          </p:cNvSpPr>
          <p:nvPr/>
        </p:nvSpPr>
        <p:spPr bwMode="auto">
          <a:xfrm>
            <a:off x="3352800" y="3595688"/>
            <a:ext cx="1371600" cy="228600"/>
          </a:xfrm>
          <a:prstGeom prst="leftArrow">
            <a:avLst>
              <a:gd name="adj1" fmla="val 50000"/>
              <a:gd name="adj2" fmla="val 150000"/>
            </a:avLst>
          </a:prstGeom>
          <a:solidFill>
            <a:schemeClr val="accent1"/>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392206" name="Rectangle 14"/>
          <p:cNvSpPr>
            <a:spLocks noChangeArrowheads="1"/>
          </p:cNvSpPr>
          <p:nvPr/>
        </p:nvSpPr>
        <p:spPr bwMode="auto">
          <a:xfrm>
            <a:off x="3763963" y="3228975"/>
            <a:ext cx="7318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1" eaLnBrk="1" hangingPunct="1">
              <a:spcBef>
                <a:spcPct val="20000"/>
              </a:spcBef>
              <a:buClr>
                <a:schemeClr val="accent2"/>
              </a:buClr>
              <a:buFont typeface="Wingdings" panose="05000000000000000000" pitchFamily="2" charset="2"/>
              <a:buNone/>
            </a:pPr>
            <a:r>
              <a:rPr lang="fa-IR" sz="2800">
                <a:cs typeface="B Nazanin" panose="00000400000000000000" pitchFamily="2" charset="-78"/>
              </a:rPr>
              <a:t>هدف</a:t>
            </a:r>
          </a:p>
        </p:txBody>
      </p:sp>
      <p:sp>
        <p:nvSpPr>
          <p:cNvPr id="392207" name="Rectangle 15"/>
          <p:cNvSpPr>
            <a:spLocks noChangeArrowheads="1"/>
          </p:cNvSpPr>
          <p:nvPr/>
        </p:nvSpPr>
        <p:spPr bwMode="auto">
          <a:xfrm>
            <a:off x="649288" y="3159125"/>
            <a:ext cx="2859087" cy="103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rtl="1" eaLnBrk="1" hangingPunct="1">
              <a:spcBef>
                <a:spcPct val="20000"/>
              </a:spcBef>
              <a:buClr>
                <a:schemeClr val="accent2"/>
              </a:buClr>
              <a:buFont typeface="Wingdings" panose="05000000000000000000" pitchFamily="2" charset="2"/>
              <a:buNone/>
            </a:pPr>
            <a:r>
              <a:rPr lang="fa-IR" sz="2800">
                <a:cs typeface="B Nazanin" panose="00000400000000000000" pitchFamily="2" charset="-78"/>
              </a:rPr>
              <a:t>استفاده از نوسان قیمت </a:t>
            </a:r>
          </a:p>
          <a:p>
            <a:pPr algn="ctr" rtl="1" eaLnBrk="1" hangingPunct="1">
              <a:spcBef>
                <a:spcPct val="20000"/>
              </a:spcBef>
              <a:buClr>
                <a:schemeClr val="accent2"/>
              </a:buClr>
              <a:buFont typeface="Wingdings" panose="05000000000000000000" pitchFamily="2" charset="2"/>
              <a:buNone/>
            </a:pPr>
            <a:r>
              <a:rPr lang="fa-IR" sz="2800">
                <a:cs typeface="B Nazanin" panose="00000400000000000000" pitchFamily="2" charset="-78"/>
              </a:rPr>
              <a:t>در کوتاه مدت نمی باشد </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92199"/>
                                        </p:tgtEl>
                                        <p:attrNameLst>
                                          <p:attrName>style.visibility</p:attrName>
                                        </p:attrNameLst>
                                      </p:cBhvr>
                                      <p:to>
                                        <p:strVal val="visible"/>
                                      </p:to>
                                    </p:set>
                                    <p:animEffect transition="in" filter="blinds(horizontal)">
                                      <p:cBhvr>
                                        <p:cTn id="7" dur="500"/>
                                        <p:tgtEl>
                                          <p:spTgt spid="392199"/>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92201"/>
                                        </p:tgtEl>
                                        <p:attrNameLst>
                                          <p:attrName>style.visibility</p:attrName>
                                        </p:attrNameLst>
                                      </p:cBhvr>
                                      <p:to>
                                        <p:strVal val="visible"/>
                                      </p:to>
                                    </p:set>
                                    <p:animEffect transition="in" filter="blinds(horizontal)">
                                      <p:cBhvr>
                                        <p:cTn id="11" dur="500"/>
                                        <p:tgtEl>
                                          <p:spTgt spid="392201"/>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392196"/>
                                        </p:tgtEl>
                                        <p:attrNameLst>
                                          <p:attrName>style.visibility</p:attrName>
                                        </p:attrNameLst>
                                      </p:cBhvr>
                                      <p:to>
                                        <p:strVal val="visible"/>
                                      </p:to>
                                    </p:set>
                                    <p:animEffect transition="in" filter="blinds(horizontal)">
                                      <p:cBhvr>
                                        <p:cTn id="15" dur="500"/>
                                        <p:tgtEl>
                                          <p:spTgt spid="392196"/>
                                        </p:tgtEl>
                                      </p:cBhvr>
                                    </p:animEffect>
                                  </p:childTnLst>
                                </p:cTn>
                              </p:par>
                            </p:childTnLst>
                          </p:cTn>
                        </p:par>
                        <p:par>
                          <p:cTn id="16" fill="hold" nodeType="afterGroup">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392202"/>
                                        </p:tgtEl>
                                        <p:attrNameLst>
                                          <p:attrName>style.visibility</p:attrName>
                                        </p:attrNameLst>
                                      </p:cBhvr>
                                      <p:to>
                                        <p:strVal val="visible"/>
                                      </p:to>
                                    </p:set>
                                    <p:animEffect transition="in" filter="blinds(horizontal)">
                                      <p:cBhvr>
                                        <p:cTn id="19" dur="500"/>
                                        <p:tgtEl>
                                          <p:spTgt spid="392202"/>
                                        </p:tgtEl>
                                      </p:cBhvr>
                                    </p:animEffect>
                                  </p:childTnLst>
                                </p:cTn>
                              </p:par>
                            </p:childTnLst>
                          </p:cTn>
                        </p:par>
                        <p:par>
                          <p:cTn id="20" fill="hold" nodeType="afterGroup">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392203"/>
                                        </p:tgtEl>
                                        <p:attrNameLst>
                                          <p:attrName>style.visibility</p:attrName>
                                        </p:attrNameLst>
                                      </p:cBhvr>
                                      <p:to>
                                        <p:strVal val="visible"/>
                                      </p:to>
                                    </p:set>
                                    <p:animEffect transition="in" filter="blinds(horizontal)">
                                      <p:cBhvr>
                                        <p:cTn id="23" dur="500"/>
                                        <p:tgtEl>
                                          <p:spTgt spid="392203"/>
                                        </p:tgtEl>
                                      </p:cBhvr>
                                    </p:animEffect>
                                  </p:childTnLst>
                                </p:cTn>
                              </p:par>
                            </p:childTnLst>
                          </p:cTn>
                        </p:par>
                        <p:par>
                          <p:cTn id="24" fill="hold" nodeType="afterGroup">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392204"/>
                                        </p:tgtEl>
                                        <p:attrNameLst>
                                          <p:attrName>style.visibility</p:attrName>
                                        </p:attrNameLst>
                                      </p:cBhvr>
                                      <p:to>
                                        <p:strVal val="visible"/>
                                      </p:to>
                                    </p:set>
                                    <p:animEffect transition="in" filter="blinds(horizontal)">
                                      <p:cBhvr>
                                        <p:cTn id="27" dur="1000"/>
                                        <p:tgtEl>
                                          <p:spTgt spid="392204"/>
                                        </p:tgtEl>
                                      </p:cBhvr>
                                    </p:animEffect>
                                  </p:childTnLst>
                                </p:cTn>
                              </p:par>
                            </p:childTnLst>
                          </p:cTn>
                        </p:par>
                        <p:par>
                          <p:cTn id="28" fill="hold" nodeType="afterGroup">
                            <p:stCondLst>
                              <p:cond delay="3500"/>
                            </p:stCondLst>
                            <p:childTnLst>
                              <p:par>
                                <p:cTn id="29" presetID="3" presetClass="entr" presetSubtype="10" fill="hold" grpId="0" nodeType="afterEffect">
                                  <p:stCondLst>
                                    <p:cond delay="0"/>
                                  </p:stCondLst>
                                  <p:childTnLst>
                                    <p:set>
                                      <p:cBhvr>
                                        <p:cTn id="30" dur="1" fill="hold">
                                          <p:stCondLst>
                                            <p:cond delay="0"/>
                                          </p:stCondLst>
                                        </p:cTn>
                                        <p:tgtEl>
                                          <p:spTgt spid="392198"/>
                                        </p:tgtEl>
                                        <p:attrNameLst>
                                          <p:attrName>style.visibility</p:attrName>
                                        </p:attrNameLst>
                                      </p:cBhvr>
                                      <p:to>
                                        <p:strVal val="visible"/>
                                      </p:to>
                                    </p:set>
                                    <p:animEffect transition="in" filter="blinds(horizontal)">
                                      <p:cBhvr>
                                        <p:cTn id="31" dur="500"/>
                                        <p:tgtEl>
                                          <p:spTgt spid="392198"/>
                                        </p:tgtEl>
                                      </p:cBhvr>
                                    </p:animEffect>
                                  </p:childTnLst>
                                </p:cTn>
                              </p:par>
                            </p:childTnLst>
                          </p:cTn>
                        </p:par>
                        <p:par>
                          <p:cTn id="32" fill="hold" nodeType="afterGroup">
                            <p:stCondLst>
                              <p:cond delay="4000"/>
                            </p:stCondLst>
                            <p:childTnLst>
                              <p:par>
                                <p:cTn id="33" presetID="3" presetClass="entr" presetSubtype="10" fill="hold" grpId="0" nodeType="afterEffect">
                                  <p:stCondLst>
                                    <p:cond delay="0"/>
                                  </p:stCondLst>
                                  <p:childTnLst>
                                    <p:set>
                                      <p:cBhvr>
                                        <p:cTn id="34" dur="1" fill="hold">
                                          <p:stCondLst>
                                            <p:cond delay="0"/>
                                          </p:stCondLst>
                                        </p:cTn>
                                        <p:tgtEl>
                                          <p:spTgt spid="392205"/>
                                        </p:tgtEl>
                                        <p:attrNameLst>
                                          <p:attrName>style.visibility</p:attrName>
                                        </p:attrNameLst>
                                      </p:cBhvr>
                                      <p:to>
                                        <p:strVal val="visible"/>
                                      </p:to>
                                    </p:set>
                                    <p:animEffect transition="in" filter="blinds(horizontal)">
                                      <p:cBhvr>
                                        <p:cTn id="35" dur="500"/>
                                        <p:tgtEl>
                                          <p:spTgt spid="392205"/>
                                        </p:tgtEl>
                                      </p:cBhvr>
                                    </p:animEffect>
                                  </p:childTnLst>
                                </p:cTn>
                              </p:par>
                            </p:childTnLst>
                          </p:cTn>
                        </p:par>
                        <p:par>
                          <p:cTn id="36" fill="hold" nodeType="afterGroup">
                            <p:stCondLst>
                              <p:cond delay="4500"/>
                            </p:stCondLst>
                            <p:childTnLst>
                              <p:par>
                                <p:cTn id="37" presetID="3" presetClass="entr" presetSubtype="10" fill="hold" grpId="0" nodeType="afterEffect">
                                  <p:stCondLst>
                                    <p:cond delay="0"/>
                                  </p:stCondLst>
                                  <p:childTnLst>
                                    <p:set>
                                      <p:cBhvr>
                                        <p:cTn id="38" dur="1" fill="hold">
                                          <p:stCondLst>
                                            <p:cond delay="0"/>
                                          </p:stCondLst>
                                        </p:cTn>
                                        <p:tgtEl>
                                          <p:spTgt spid="392206"/>
                                        </p:tgtEl>
                                        <p:attrNameLst>
                                          <p:attrName>style.visibility</p:attrName>
                                        </p:attrNameLst>
                                      </p:cBhvr>
                                      <p:to>
                                        <p:strVal val="visible"/>
                                      </p:to>
                                    </p:set>
                                    <p:animEffect transition="in" filter="blinds(horizontal)">
                                      <p:cBhvr>
                                        <p:cTn id="39" dur="500"/>
                                        <p:tgtEl>
                                          <p:spTgt spid="392206"/>
                                        </p:tgtEl>
                                      </p:cBhvr>
                                    </p:animEffect>
                                  </p:childTnLst>
                                </p:cTn>
                              </p:par>
                            </p:childTnLst>
                          </p:cTn>
                        </p:par>
                        <p:par>
                          <p:cTn id="40" fill="hold" nodeType="afterGroup">
                            <p:stCondLst>
                              <p:cond delay="5000"/>
                            </p:stCondLst>
                            <p:childTnLst>
                              <p:par>
                                <p:cTn id="41" presetID="3" presetClass="entr" presetSubtype="10" fill="hold" grpId="0" nodeType="afterEffect">
                                  <p:stCondLst>
                                    <p:cond delay="0"/>
                                  </p:stCondLst>
                                  <p:childTnLst>
                                    <p:set>
                                      <p:cBhvr>
                                        <p:cTn id="42" dur="1" fill="hold">
                                          <p:stCondLst>
                                            <p:cond delay="0"/>
                                          </p:stCondLst>
                                        </p:cTn>
                                        <p:tgtEl>
                                          <p:spTgt spid="392207"/>
                                        </p:tgtEl>
                                        <p:attrNameLst>
                                          <p:attrName>style.visibility</p:attrName>
                                        </p:attrNameLst>
                                      </p:cBhvr>
                                      <p:to>
                                        <p:strVal val="visible"/>
                                      </p:to>
                                    </p:set>
                                    <p:animEffect transition="in" filter="blinds(horizontal)">
                                      <p:cBhvr>
                                        <p:cTn id="43" dur="1000"/>
                                        <p:tgtEl>
                                          <p:spTgt spid="392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196" grpId="0"/>
      <p:bldP spid="392198" grpId="0"/>
      <p:bldP spid="392199" grpId="0"/>
      <p:bldP spid="392201" grpId="0" animBg="1"/>
      <p:bldP spid="392202" grpId="0" animBg="1"/>
      <p:bldP spid="392203" grpId="0"/>
      <p:bldP spid="392204" grpId="0"/>
      <p:bldP spid="392205" grpId="0" animBg="1"/>
      <p:bldP spid="392206" grpId="0"/>
      <p:bldP spid="392207" grpId="0"/>
    </p:bldLst>
  </p:timing>
</p:sld>
</file>

<file path=ppt/slides/slide2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Slide Number Placeholder 5"/>
          <p:cNvSpPr>
            <a:spLocks noGrp="1"/>
          </p:cNvSpPr>
          <p:nvPr>
            <p:ph type="sldNum" sz="quarter" idx="12"/>
          </p:nvPr>
        </p:nvSpPr>
        <p:spPr/>
        <p:txBody>
          <a:bodyPr/>
          <a:lstStyle/>
          <a:p>
            <a:fld id="{E1419713-743E-457B-BDFD-468227BFA4EA}" type="slidenum">
              <a:rPr lang="ar-SA"/>
              <a:pPr/>
              <a:t>212</a:t>
            </a:fld>
            <a:endParaRPr lang="en-US"/>
          </a:p>
        </p:txBody>
      </p:sp>
      <p:sp>
        <p:nvSpPr>
          <p:cNvPr id="393218" name="Rectangle 2"/>
          <p:cNvSpPr>
            <a:spLocks noGrp="1" noChangeArrowheads="1"/>
          </p:cNvSpPr>
          <p:nvPr>
            <p:ph type="title"/>
          </p:nvPr>
        </p:nvSpPr>
        <p:spPr>
          <a:xfrm>
            <a:off x="838200" y="685800"/>
            <a:ext cx="7378700" cy="1143000"/>
          </a:xfrm>
        </p:spPr>
        <p:txBody>
          <a:bodyPr/>
          <a:lstStyle/>
          <a:p>
            <a:r>
              <a:rPr lang="fa-IR" b="0"/>
              <a:t>طبقه بندی سرمایه گذاری  در سهام بر اساس </a:t>
            </a:r>
            <a:br>
              <a:rPr lang="fa-IR" b="0"/>
            </a:br>
            <a:r>
              <a:rPr lang="fa-IR" b="0"/>
              <a:t>درصد سرمایه گذاری</a:t>
            </a:r>
            <a:endParaRPr lang="en-US" b="0"/>
          </a:p>
        </p:txBody>
      </p:sp>
      <p:sp>
        <p:nvSpPr>
          <p:cNvPr id="393219" name="Rectangle 3"/>
          <p:cNvSpPr>
            <a:spLocks noChangeArrowheads="1"/>
          </p:cNvSpPr>
          <p:nvPr/>
        </p:nvSpPr>
        <p:spPr bwMode="auto">
          <a:xfrm>
            <a:off x="5603875" y="2833688"/>
            <a:ext cx="16351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1" eaLnBrk="1" hangingPunct="1">
              <a:spcBef>
                <a:spcPct val="20000"/>
              </a:spcBef>
              <a:buClr>
                <a:schemeClr val="accent2"/>
              </a:buClr>
              <a:buFont typeface="Wingdings" panose="05000000000000000000" pitchFamily="2" charset="2"/>
              <a:buNone/>
            </a:pPr>
            <a:r>
              <a:rPr lang="fa-IR" sz="2800">
                <a:cs typeface="B Nazanin" panose="00000400000000000000" pitchFamily="2" charset="-78"/>
              </a:rPr>
              <a:t>کمتر از 20 %</a:t>
            </a:r>
          </a:p>
        </p:txBody>
      </p:sp>
      <p:sp>
        <p:nvSpPr>
          <p:cNvPr id="393221" name="Rectangle 5"/>
          <p:cNvSpPr>
            <a:spLocks noChangeArrowheads="1"/>
          </p:cNvSpPr>
          <p:nvPr/>
        </p:nvSpPr>
        <p:spPr bwMode="auto">
          <a:xfrm>
            <a:off x="7315200" y="3138488"/>
            <a:ext cx="1708150" cy="103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rtl="1" eaLnBrk="1" hangingPunct="1">
              <a:spcBef>
                <a:spcPct val="20000"/>
              </a:spcBef>
              <a:buClr>
                <a:schemeClr val="accent2"/>
              </a:buClr>
              <a:buFont typeface="Wingdings" panose="05000000000000000000" pitchFamily="2" charset="2"/>
              <a:buNone/>
            </a:pPr>
            <a:r>
              <a:rPr lang="fa-IR" sz="2800">
                <a:cs typeface="B Nazanin" panose="00000400000000000000" pitchFamily="2" charset="-78"/>
              </a:rPr>
              <a:t>سرمایه گذاری</a:t>
            </a:r>
          </a:p>
          <a:p>
            <a:pPr algn="ctr" rtl="1" eaLnBrk="1" hangingPunct="1">
              <a:spcBef>
                <a:spcPct val="20000"/>
              </a:spcBef>
              <a:buClr>
                <a:schemeClr val="accent2"/>
              </a:buClr>
              <a:buFont typeface="Wingdings" panose="05000000000000000000" pitchFamily="2" charset="2"/>
              <a:buNone/>
            </a:pPr>
            <a:r>
              <a:rPr lang="fa-IR" sz="2800">
                <a:cs typeface="B Nazanin" panose="00000400000000000000" pitchFamily="2" charset="-78"/>
              </a:rPr>
              <a:t> در سهام </a:t>
            </a:r>
          </a:p>
        </p:txBody>
      </p:sp>
      <p:sp>
        <p:nvSpPr>
          <p:cNvPr id="393222" name="AutoShape 6"/>
          <p:cNvSpPr>
            <a:spLocks/>
          </p:cNvSpPr>
          <p:nvPr/>
        </p:nvSpPr>
        <p:spPr bwMode="auto">
          <a:xfrm>
            <a:off x="7239000" y="2909888"/>
            <a:ext cx="76200" cy="1447800"/>
          </a:xfrm>
          <a:prstGeom prst="rightBrace">
            <a:avLst>
              <a:gd name="adj1" fmla="val 158333"/>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393229" name="Rectangle 13"/>
          <p:cNvSpPr>
            <a:spLocks noChangeArrowheads="1"/>
          </p:cNvSpPr>
          <p:nvPr/>
        </p:nvSpPr>
        <p:spPr bwMode="auto">
          <a:xfrm>
            <a:off x="5095875" y="3443288"/>
            <a:ext cx="21431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1" eaLnBrk="1" hangingPunct="1">
              <a:spcBef>
                <a:spcPct val="20000"/>
              </a:spcBef>
              <a:buClr>
                <a:schemeClr val="accent2"/>
              </a:buClr>
              <a:buFont typeface="Wingdings" panose="05000000000000000000" pitchFamily="2" charset="2"/>
              <a:buNone/>
            </a:pPr>
            <a:r>
              <a:rPr lang="fa-IR" sz="2800">
                <a:cs typeface="B Nazanin" panose="00000400000000000000" pitchFamily="2" charset="-78"/>
              </a:rPr>
              <a:t>بین 20 % تا 50 %</a:t>
            </a:r>
          </a:p>
        </p:txBody>
      </p:sp>
      <p:sp>
        <p:nvSpPr>
          <p:cNvPr id="393230" name="Rectangle 14"/>
          <p:cNvSpPr>
            <a:spLocks noChangeArrowheads="1"/>
          </p:cNvSpPr>
          <p:nvPr/>
        </p:nvSpPr>
        <p:spPr bwMode="auto">
          <a:xfrm>
            <a:off x="5524500" y="3976688"/>
            <a:ext cx="17145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1" eaLnBrk="1" hangingPunct="1">
              <a:spcBef>
                <a:spcPct val="20000"/>
              </a:spcBef>
              <a:buClr>
                <a:schemeClr val="accent2"/>
              </a:buClr>
              <a:buFont typeface="Wingdings" panose="05000000000000000000" pitchFamily="2" charset="2"/>
              <a:buNone/>
            </a:pPr>
            <a:r>
              <a:rPr lang="fa-IR" sz="2800">
                <a:cs typeface="B Nazanin" panose="00000400000000000000" pitchFamily="2" charset="-78"/>
              </a:rPr>
              <a:t>بیشتر از 50 %</a:t>
            </a:r>
          </a:p>
        </p:txBody>
      </p:sp>
      <p:sp>
        <p:nvSpPr>
          <p:cNvPr id="393233" name="AutoShape 17"/>
          <p:cNvSpPr>
            <a:spLocks noChangeArrowheads="1"/>
          </p:cNvSpPr>
          <p:nvPr/>
        </p:nvSpPr>
        <p:spPr bwMode="auto">
          <a:xfrm>
            <a:off x="4343400" y="2986088"/>
            <a:ext cx="762000" cy="228600"/>
          </a:xfrm>
          <a:prstGeom prst="leftArrow">
            <a:avLst>
              <a:gd name="adj1" fmla="val 50000"/>
              <a:gd name="adj2" fmla="val 83333"/>
            </a:avLst>
          </a:prstGeom>
          <a:solidFill>
            <a:schemeClr val="accent1"/>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393234" name="AutoShape 18"/>
          <p:cNvSpPr>
            <a:spLocks noChangeArrowheads="1"/>
          </p:cNvSpPr>
          <p:nvPr/>
        </p:nvSpPr>
        <p:spPr bwMode="auto">
          <a:xfrm>
            <a:off x="4343400" y="3595688"/>
            <a:ext cx="762000" cy="228600"/>
          </a:xfrm>
          <a:prstGeom prst="leftArrow">
            <a:avLst>
              <a:gd name="adj1" fmla="val 50000"/>
              <a:gd name="adj2" fmla="val 83333"/>
            </a:avLst>
          </a:prstGeom>
          <a:solidFill>
            <a:schemeClr val="accent1"/>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393235" name="AutoShape 19"/>
          <p:cNvSpPr>
            <a:spLocks noChangeArrowheads="1"/>
          </p:cNvSpPr>
          <p:nvPr/>
        </p:nvSpPr>
        <p:spPr bwMode="auto">
          <a:xfrm>
            <a:off x="4343400" y="4129088"/>
            <a:ext cx="762000" cy="228600"/>
          </a:xfrm>
          <a:prstGeom prst="leftArrow">
            <a:avLst>
              <a:gd name="adj1" fmla="val 50000"/>
              <a:gd name="adj2" fmla="val 83333"/>
            </a:avLst>
          </a:prstGeom>
          <a:solidFill>
            <a:schemeClr val="accent1"/>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393237" name="Rectangle 21"/>
          <p:cNvSpPr>
            <a:spLocks noChangeArrowheads="1"/>
          </p:cNvSpPr>
          <p:nvPr/>
        </p:nvSpPr>
        <p:spPr bwMode="auto">
          <a:xfrm>
            <a:off x="3190875" y="2833688"/>
            <a:ext cx="11525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1" eaLnBrk="1" hangingPunct="1">
              <a:spcBef>
                <a:spcPct val="20000"/>
              </a:spcBef>
              <a:buClr>
                <a:schemeClr val="accent2"/>
              </a:buClr>
              <a:buFont typeface="Wingdings" panose="05000000000000000000" pitchFamily="2" charset="2"/>
              <a:buNone/>
            </a:pPr>
            <a:r>
              <a:rPr lang="fa-IR" sz="2800">
                <a:cs typeface="B Nazanin" panose="00000400000000000000" pitchFamily="2" charset="-78"/>
              </a:rPr>
              <a:t>عدم نفوذ</a:t>
            </a:r>
          </a:p>
        </p:txBody>
      </p:sp>
      <p:sp>
        <p:nvSpPr>
          <p:cNvPr id="393238" name="Rectangle 22"/>
          <p:cNvSpPr>
            <a:spLocks noChangeArrowheads="1"/>
          </p:cNvSpPr>
          <p:nvPr/>
        </p:nvSpPr>
        <p:spPr bwMode="auto">
          <a:xfrm>
            <a:off x="2286000" y="3443288"/>
            <a:ext cx="20843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1" eaLnBrk="1" hangingPunct="1">
              <a:spcBef>
                <a:spcPct val="20000"/>
              </a:spcBef>
              <a:buClr>
                <a:schemeClr val="accent2"/>
              </a:buClr>
              <a:buFont typeface="Wingdings" panose="05000000000000000000" pitchFamily="2" charset="2"/>
              <a:buNone/>
            </a:pPr>
            <a:r>
              <a:rPr lang="fa-IR" sz="2800">
                <a:cs typeface="B Nazanin" panose="00000400000000000000" pitchFamily="2" charset="-78"/>
              </a:rPr>
              <a:t>نفوذ قابل ملاحظه</a:t>
            </a:r>
          </a:p>
        </p:txBody>
      </p:sp>
      <p:sp>
        <p:nvSpPr>
          <p:cNvPr id="393239" name="Rectangle 23"/>
          <p:cNvSpPr>
            <a:spLocks noChangeArrowheads="1"/>
          </p:cNvSpPr>
          <p:nvPr/>
        </p:nvSpPr>
        <p:spPr bwMode="auto">
          <a:xfrm>
            <a:off x="3505200" y="3976688"/>
            <a:ext cx="8620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1" eaLnBrk="1" hangingPunct="1">
              <a:spcBef>
                <a:spcPct val="20000"/>
              </a:spcBef>
              <a:buClr>
                <a:schemeClr val="accent2"/>
              </a:buClr>
              <a:buFont typeface="Wingdings" panose="05000000000000000000" pitchFamily="2" charset="2"/>
              <a:buNone/>
            </a:pPr>
            <a:r>
              <a:rPr lang="fa-IR" sz="2800">
                <a:cs typeface="B Nazanin" panose="00000400000000000000" pitchFamily="2" charset="-78"/>
              </a:rPr>
              <a:t>کنترل</a:t>
            </a:r>
          </a:p>
        </p:txBody>
      </p:sp>
      <p:sp>
        <p:nvSpPr>
          <p:cNvPr id="393241" name="Rectangle 25"/>
          <p:cNvSpPr>
            <a:spLocks noChangeArrowheads="1"/>
          </p:cNvSpPr>
          <p:nvPr/>
        </p:nvSpPr>
        <p:spPr bwMode="auto">
          <a:xfrm>
            <a:off x="685800" y="2819400"/>
            <a:ext cx="17891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1" eaLnBrk="1" hangingPunct="1">
              <a:spcBef>
                <a:spcPct val="20000"/>
              </a:spcBef>
              <a:buClr>
                <a:schemeClr val="accent2"/>
              </a:buClr>
              <a:buFont typeface="Wingdings" panose="05000000000000000000" pitchFamily="2" charset="2"/>
              <a:buNone/>
            </a:pPr>
            <a:r>
              <a:rPr lang="fa-IR" sz="2800">
                <a:solidFill>
                  <a:srgbClr val="FFFFCC"/>
                </a:solidFill>
                <a:cs typeface="B Nazanin" panose="00000400000000000000" pitchFamily="2" charset="-78"/>
              </a:rPr>
              <a:t>بهای تمام شده</a:t>
            </a:r>
          </a:p>
        </p:txBody>
      </p:sp>
      <p:sp>
        <p:nvSpPr>
          <p:cNvPr id="393242" name="Rectangle 26"/>
          <p:cNvSpPr>
            <a:spLocks noChangeArrowheads="1"/>
          </p:cNvSpPr>
          <p:nvPr/>
        </p:nvSpPr>
        <p:spPr bwMode="auto">
          <a:xfrm>
            <a:off x="914400" y="3429000"/>
            <a:ext cx="1295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1" eaLnBrk="1" hangingPunct="1">
              <a:spcBef>
                <a:spcPct val="20000"/>
              </a:spcBef>
              <a:buClr>
                <a:schemeClr val="accent2"/>
              </a:buClr>
              <a:buFont typeface="Wingdings" panose="05000000000000000000" pitchFamily="2" charset="2"/>
              <a:buNone/>
            </a:pPr>
            <a:r>
              <a:rPr lang="fa-IR" sz="2800">
                <a:solidFill>
                  <a:srgbClr val="FFFFCC"/>
                </a:solidFill>
                <a:cs typeface="B Nazanin" panose="00000400000000000000" pitchFamily="2" charset="-78"/>
              </a:rPr>
              <a:t>ارزش ویژه</a:t>
            </a:r>
          </a:p>
        </p:txBody>
      </p:sp>
      <p:sp>
        <p:nvSpPr>
          <p:cNvPr id="393243" name="Rectangle 27"/>
          <p:cNvSpPr>
            <a:spLocks noChangeArrowheads="1"/>
          </p:cNvSpPr>
          <p:nvPr/>
        </p:nvSpPr>
        <p:spPr bwMode="auto">
          <a:xfrm>
            <a:off x="1190625" y="3962400"/>
            <a:ext cx="790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1" eaLnBrk="1" hangingPunct="1">
              <a:spcBef>
                <a:spcPct val="20000"/>
              </a:spcBef>
              <a:buClr>
                <a:schemeClr val="accent2"/>
              </a:buClr>
              <a:buFont typeface="Wingdings" panose="05000000000000000000" pitchFamily="2" charset="2"/>
              <a:buNone/>
            </a:pPr>
            <a:r>
              <a:rPr lang="fa-IR" sz="2800">
                <a:solidFill>
                  <a:srgbClr val="FFFFCC"/>
                </a:solidFill>
                <a:cs typeface="B Nazanin" panose="00000400000000000000" pitchFamily="2" charset="-78"/>
              </a:rPr>
              <a:t>تلفیق</a:t>
            </a:r>
          </a:p>
        </p:txBody>
      </p:sp>
      <p:sp>
        <p:nvSpPr>
          <p:cNvPr id="393244" name="Rectangle 28"/>
          <p:cNvSpPr>
            <a:spLocks noChangeArrowheads="1"/>
          </p:cNvSpPr>
          <p:nvPr/>
        </p:nvSpPr>
        <p:spPr bwMode="auto">
          <a:xfrm>
            <a:off x="609600" y="2224088"/>
            <a:ext cx="18970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1" eaLnBrk="1" hangingPunct="1">
              <a:spcBef>
                <a:spcPct val="20000"/>
              </a:spcBef>
              <a:buClr>
                <a:schemeClr val="accent2"/>
              </a:buClr>
              <a:buFont typeface="Wingdings" panose="05000000000000000000" pitchFamily="2" charset="2"/>
              <a:buNone/>
            </a:pPr>
            <a:r>
              <a:rPr lang="fa-IR" sz="2800">
                <a:solidFill>
                  <a:srgbClr val="FFFFCC"/>
                </a:solidFill>
                <a:cs typeface="B Nazanin" panose="00000400000000000000" pitchFamily="2" charset="-78"/>
              </a:rPr>
              <a:t>روش حسابداری</a:t>
            </a:r>
          </a:p>
        </p:txBody>
      </p:sp>
      <p:sp>
        <p:nvSpPr>
          <p:cNvPr id="393245" name="Line 29"/>
          <p:cNvSpPr>
            <a:spLocks noChangeShapeType="1"/>
          </p:cNvSpPr>
          <p:nvPr/>
        </p:nvSpPr>
        <p:spPr bwMode="auto">
          <a:xfrm>
            <a:off x="762000" y="2819400"/>
            <a:ext cx="1600200" cy="0"/>
          </a:xfrm>
          <a:prstGeom prst="line">
            <a:avLst/>
          </a:prstGeom>
          <a:noFill/>
          <a:ln w="28575">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93221"/>
                                        </p:tgtEl>
                                        <p:attrNameLst>
                                          <p:attrName>style.visibility</p:attrName>
                                        </p:attrNameLst>
                                      </p:cBhvr>
                                      <p:to>
                                        <p:strVal val="visible"/>
                                      </p:to>
                                    </p:set>
                                    <p:animEffect transition="in" filter="dissolve">
                                      <p:cBhvr>
                                        <p:cTn id="7" dur="500"/>
                                        <p:tgtEl>
                                          <p:spTgt spid="393221"/>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93222"/>
                                        </p:tgtEl>
                                        <p:attrNameLst>
                                          <p:attrName>style.visibility</p:attrName>
                                        </p:attrNameLst>
                                      </p:cBhvr>
                                      <p:to>
                                        <p:strVal val="visible"/>
                                      </p:to>
                                    </p:set>
                                    <p:animEffect transition="in" filter="dissolve">
                                      <p:cBhvr>
                                        <p:cTn id="11" dur="500"/>
                                        <p:tgtEl>
                                          <p:spTgt spid="393222"/>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93219"/>
                                        </p:tgtEl>
                                        <p:attrNameLst>
                                          <p:attrName>style.visibility</p:attrName>
                                        </p:attrNameLst>
                                      </p:cBhvr>
                                      <p:to>
                                        <p:strVal val="visible"/>
                                      </p:to>
                                    </p:set>
                                    <p:animEffect transition="in" filter="dissolve">
                                      <p:cBhvr>
                                        <p:cTn id="15" dur="500"/>
                                        <p:tgtEl>
                                          <p:spTgt spid="393219"/>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393229"/>
                                        </p:tgtEl>
                                        <p:attrNameLst>
                                          <p:attrName>style.visibility</p:attrName>
                                        </p:attrNameLst>
                                      </p:cBhvr>
                                      <p:to>
                                        <p:strVal val="visible"/>
                                      </p:to>
                                    </p:set>
                                    <p:animEffect transition="in" filter="dissolve">
                                      <p:cBhvr>
                                        <p:cTn id="19" dur="500"/>
                                        <p:tgtEl>
                                          <p:spTgt spid="393229"/>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393230"/>
                                        </p:tgtEl>
                                        <p:attrNameLst>
                                          <p:attrName>style.visibility</p:attrName>
                                        </p:attrNameLst>
                                      </p:cBhvr>
                                      <p:to>
                                        <p:strVal val="visible"/>
                                      </p:to>
                                    </p:set>
                                    <p:animEffect transition="in" filter="dissolve">
                                      <p:cBhvr>
                                        <p:cTn id="23" dur="500"/>
                                        <p:tgtEl>
                                          <p:spTgt spid="393230"/>
                                        </p:tgtEl>
                                      </p:cBhvr>
                                    </p:animEffect>
                                  </p:childTnLst>
                                </p:cTn>
                              </p:par>
                            </p:childTnLst>
                          </p:cTn>
                        </p:par>
                        <p:par>
                          <p:cTn id="24" fill="hold" nodeType="afterGroup">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393233"/>
                                        </p:tgtEl>
                                        <p:attrNameLst>
                                          <p:attrName>style.visibility</p:attrName>
                                        </p:attrNameLst>
                                      </p:cBhvr>
                                      <p:to>
                                        <p:strVal val="visible"/>
                                      </p:to>
                                    </p:set>
                                    <p:animEffect transition="in" filter="dissolve">
                                      <p:cBhvr>
                                        <p:cTn id="27" dur="500"/>
                                        <p:tgtEl>
                                          <p:spTgt spid="393233"/>
                                        </p:tgtEl>
                                      </p:cBhvr>
                                    </p:animEffect>
                                  </p:childTnLst>
                                </p:cTn>
                              </p:par>
                            </p:childTnLst>
                          </p:cTn>
                        </p:par>
                        <p:par>
                          <p:cTn id="28" fill="hold" nodeType="afterGroup">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393237"/>
                                        </p:tgtEl>
                                        <p:attrNameLst>
                                          <p:attrName>style.visibility</p:attrName>
                                        </p:attrNameLst>
                                      </p:cBhvr>
                                      <p:to>
                                        <p:strVal val="visible"/>
                                      </p:to>
                                    </p:set>
                                    <p:animEffect transition="in" filter="dissolve">
                                      <p:cBhvr>
                                        <p:cTn id="31" dur="500"/>
                                        <p:tgtEl>
                                          <p:spTgt spid="393237"/>
                                        </p:tgtEl>
                                      </p:cBhvr>
                                    </p:animEffect>
                                  </p:childTnLst>
                                </p:cTn>
                              </p:par>
                            </p:childTnLst>
                          </p:cTn>
                        </p:par>
                        <p:par>
                          <p:cTn id="32" fill="hold" nodeType="afterGroup">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393234"/>
                                        </p:tgtEl>
                                        <p:attrNameLst>
                                          <p:attrName>style.visibility</p:attrName>
                                        </p:attrNameLst>
                                      </p:cBhvr>
                                      <p:to>
                                        <p:strVal val="visible"/>
                                      </p:to>
                                    </p:set>
                                    <p:animEffect transition="in" filter="dissolve">
                                      <p:cBhvr>
                                        <p:cTn id="35" dur="500"/>
                                        <p:tgtEl>
                                          <p:spTgt spid="393234"/>
                                        </p:tgtEl>
                                      </p:cBhvr>
                                    </p:animEffect>
                                  </p:childTnLst>
                                </p:cTn>
                              </p:par>
                            </p:childTnLst>
                          </p:cTn>
                        </p:par>
                        <p:par>
                          <p:cTn id="36" fill="hold" nodeType="afterGroup">
                            <p:stCondLst>
                              <p:cond delay="4000"/>
                            </p:stCondLst>
                            <p:childTnLst>
                              <p:par>
                                <p:cTn id="37" presetID="9" presetClass="entr" presetSubtype="0" fill="hold" grpId="0" nodeType="afterEffect">
                                  <p:stCondLst>
                                    <p:cond delay="0"/>
                                  </p:stCondLst>
                                  <p:childTnLst>
                                    <p:set>
                                      <p:cBhvr>
                                        <p:cTn id="38" dur="1" fill="hold">
                                          <p:stCondLst>
                                            <p:cond delay="0"/>
                                          </p:stCondLst>
                                        </p:cTn>
                                        <p:tgtEl>
                                          <p:spTgt spid="393238"/>
                                        </p:tgtEl>
                                        <p:attrNameLst>
                                          <p:attrName>style.visibility</p:attrName>
                                        </p:attrNameLst>
                                      </p:cBhvr>
                                      <p:to>
                                        <p:strVal val="visible"/>
                                      </p:to>
                                    </p:set>
                                    <p:animEffect transition="in" filter="dissolve">
                                      <p:cBhvr>
                                        <p:cTn id="39" dur="500"/>
                                        <p:tgtEl>
                                          <p:spTgt spid="393238"/>
                                        </p:tgtEl>
                                      </p:cBhvr>
                                    </p:animEffect>
                                  </p:childTnLst>
                                </p:cTn>
                              </p:par>
                            </p:childTnLst>
                          </p:cTn>
                        </p:par>
                        <p:par>
                          <p:cTn id="40" fill="hold" nodeType="afterGroup">
                            <p:stCondLst>
                              <p:cond delay="4500"/>
                            </p:stCondLst>
                            <p:childTnLst>
                              <p:par>
                                <p:cTn id="41" presetID="9" presetClass="entr" presetSubtype="0" fill="hold" grpId="0" nodeType="afterEffect">
                                  <p:stCondLst>
                                    <p:cond delay="0"/>
                                  </p:stCondLst>
                                  <p:childTnLst>
                                    <p:set>
                                      <p:cBhvr>
                                        <p:cTn id="42" dur="1" fill="hold">
                                          <p:stCondLst>
                                            <p:cond delay="0"/>
                                          </p:stCondLst>
                                        </p:cTn>
                                        <p:tgtEl>
                                          <p:spTgt spid="393235"/>
                                        </p:tgtEl>
                                        <p:attrNameLst>
                                          <p:attrName>style.visibility</p:attrName>
                                        </p:attrNameLst>
                                      </p:cBhvr>
                                      <p:to>
                                        <p:strVal val="visible"/>
                                      </p:to>
                                    </p:set>
                                    <p:animEffect transition="in" filter="dissolve">
                                      <p:cBhvr>
                                        <p:cTn id="43" dur="500"/>
                                        <p:tgtEl>
                                          <p:spTgt spid="393235"/>
                                        </p:tgtEl>
                                      </p:cBhvr>
                                    </p:animEffect>
                                  </p:childTnLst>
                                </p:cTn>
                              </p:par>
                            </p:childTnLst>
                          </p:cTn>
                        </p:par>
                        <p:par>
                          <p:cTn id="44" fill="hold" nodeType="afterGroup">
                            <p:stCondLst>
                              <p:cond delay="5000"/>
                            </p:stCondLst>
                            <p:childTnLst>
                              <p:par>
                                <p:cTn id="45" presetID="9" presetClass="entr" presetSubtype="0" fill="hold" grpId="0" nodeType="afterEffect">
                                  <p:stCondLst>
                                    <p:cond delay="0"/>
                                  </p:stCondLst>
                                  <p:childTnLst>
                                    <p:set>
                                      <p:cBhvr>
                                        <p:cTn id="46" dur="1" fill="hold">
                                          <p:stCondLst>
                                            <p:cond delay="0"/>
                                          </p:stCondLst>
                                        </p:cTn>
                                        <p:tgtEl>
                                          <p:spTgt spid="393239"/>
                                        </p:tgtEl>
                                        <p:attrNameLst>
                                          <p:attrName>style.visibility</p:attrName>
                                        </p:attrNameLst>
                                      </p:cBhvr>
                                      <p:to>
                                        <p:strVal val="visible"/>
                                      </p:to>
                                    </p:set>
                                    <p:animEffect transition="in" filter="dissolve">
                                      <p:cBhvr>
                                        <p:cTn id="47" dur="500"/>
                                        <p:tgtEl>
                                          <p:spTgt spid="39323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93244"/>
                                        </p:tgtEl>
                                        <p:attrNameLst>
                                          <p:attrName>style.visibility</p:attrName>
                                        </p:attrNameLst>
                                      </p:cBhvr>
                                      <p:to>
                                        <p:strVal val="visible"/>
                                      </p:to>
                                    </p:set>
                                    <p:animEffect transition="in" filter="dissolve">
                                      <p:cBhvr>
                                        <p:cTn id="52" dur="500"/>
                                        <p:tgtEl>
                                          <p:spTgt spid="393244"/>
                                        </p:tgtEl>
                                      </p:cBhvr>
                                    </p:animEffect>
                                  </p:childTnLst>
                                </p:cTn>
                              </p:par>
                            </p:childTnLst>
                          </p:cTn>
                        </p:par>
                        <p:par>
                          <p:cTn id="53" fill="hold" nodeType="afterGroup">
                            <p:stCondLst>
                              <p:cond delay="500"/>
                            </p:stCondLst>
                            <p:childTnLst>
                              <p:par>
                                <p:cTn id="54" presetID="9" presetClass="entr" presetSubtype="0" fill="hold" grpId="0" nodeType="afterEffect">
                                  <p:stCondLst>
                                    <p:cond delay="0"/>
                                  </p:stCondLst>
                                  <p:childTnLst>
                                    <p:set>
                                      <p:cBhvr>
                                        <p:cTn id="55" dur="1" fill="hold">
                                          <p:stCondLst>
                                            <p:cond delay="0"/>
                                          </p:stCondLst>
                                        </p:cTn>
                                        <p:tgtEl>
                                          <p:spTgt spid="393245"/>
                                        </p:tgtEl>
                                        <p:attrNameLst>
                                          <p:attrName>style.visibility</p:attrName>
                                        </p:attrNameLst>
                                      </p:cBhvr>
                                      <p:to>
                                        <p:strVal val="visible"/>
                                      </p:to>
                                    </p:set>
                                    <p:animEffect transition="in" filter="dissolve">
                                      <p:cBhvr>
                                        <p:cTn id="56" dur="500"/>
                                        <p:tgtEl>
                                          <p:spTgt spid="393245"/>
                                        </p:tgtEl>
                                      </p:cBhvr>
                                    </p:animEffect>
                                  </p:childTnLst>
                                </p:cTn>
                              </p:par>
                            </p:childTnLst>
                          </p:cTn>
                        </p:par>
                        <p:par>
                          <p:cTn id="57" fill="hold" nodeType="afterGroup">
                            <p:stCondLst>
                              <p:cond delay="1000"/>
                            </p:stCondLst>
                            <p:childTnLst>
                              <p:par>
                                <p:cTn id="58" presetID="9" presetClass="entr" presetSubtype="0" fill="hold" grpId="0" nodeType="afterEffect">
                                  <p:stCondLst>
                                    <p:cond delay="0"/>
                                  </p:stCondLst>
                                  <p:childTnLst>
                                    <p:set>
                                      <p:cBhvr>
                                        <p:cTn id="59" dur="1" fill="hold">
                                          <p:stCondLst>
                                            <p:cond delay="0"/>
                                          </p:stCondLst>
                                        </p:cTn>
                                        <p:tgtEl>
                                          <p:spTgt spid="393241"/>
                                        </p:tgtEl>
                                        <p:attrNameLst>
                                          <p:attrName>style.visibility</p:attrName>
                                        </p:attrNameLst>
                                      </p:cBhvr>
                                      <p:to>
                                        <p:strVal val="visible"/>
                                      </p:to>
                                    </p:set>
                                    <p:animEffect transition="in" filter="dissolve">
                                      <p:cBhvr>
                                        <p:cTn id="60" dur="500"/>
                                        <p:tgtEl>
                                          <p:spTgt spid="393241"/>
                                        </p:tgtEl>
                                      </p:cBhvr>
                                    </p:animEffect>
                                  </p:childTnLst>
                                </p:cTn>
                              </p:par>
                            </p:childTnLst>
                          </p:cTn>
                        </p:par>
                        <p:par>
                          <p:cTn id="61" fill="hold" nodeType="afterGroup">
                            <p:stCondLst>
                              <p:cond delay="1500"/>
                            </p:stCondLst>
                            <p:childTnLst>
                              <p:par>
                                <p:cTn id="62" presetID="9" presetClass="entr" presetSubtype="0" fill="hold" grpId="0" nodeType="afterEffect">
                                  <p:stCondLst>
                                    <p:cond delay="0"/>
                                  </p:stCondLst>
                                  <p:childTnLst>
                                    <p:set>
                                      <p:cBhvr>
                                        <p:cTn id="63" dur="1" fill="hold">
                                          <p:stCondLst>
                                            <p:cond delay="0"/>
                                          </p:stCondLst>
                                        </p:cTn>
                                        <p:tgtEl>
                                          <p:spTgt spid="393242"/>
                                        </p:tgtEl>
                                        <p:attrNameLst>
                                          <p:attrName>style.visibility</p:attrName>
                                        </p:attrNameLst>
                                      </p:cBhvr>
                                      <p:to>
                                        <p:strVal val="visible"/>
                                      </p:to>
                                    </p:set>
                                    <p:animEffect transition="in" filter="dissolve">
                                      <p:cBhvr>
                                        <p:cTn id="64" dur="500"/>
                                        <p:tgtEl>
                                          <p:spTgt spid="393242"/>
                                        </p:tgtEl>
                                      </p:cBhvr>
                                    </p:animEffect>
                                  </p:childTnLst>
                                </p:cTn>
                              </p:par>
                            </p:childTnLst>
                          </p:cTn>
                        </p:par>
                        <p:par>
                          <p:cTn id="65" fill="hold" nodeType="afterGroup">
                            <p:stCondLst>
                              <p:cond delay="2000"/>
                            </p:stCondLst>
                            <p:childTnLst>
                              <p:par>
                                <p:cTn id="66" presetID="9" presetClass="entr" presetSubtype="0" fill="hold" grpId="0" nodeType="afterEffect">
                                  <p:stCondLst>
                                    <p:cond delay="0"/>
                                  </p:stCondLst>
                                  <p:childTnLst>
                                    <p:set>
                                      <p:cBhvr>
                                        <p:cTn id="67" dur="1" fill="hold">
                                          <p:stCondLst>
                                            <p:cond delay="0"/>
                                          </p:stCondLst>
                                        </p:cTn>
                                        <p:tgtEl>
                                          <p:spTgt spid="393243"/>
                                        </p:tgtEl>
                                        <p:attrNameLst>
                                          <p:attrName>style.visibility</p:attrName>
                                        </p:attrNameLst>
                                      </p:cBhvr>
                                      <p:to>
                                        <p:strVal val="visible"/>
                                      </p:to>
                                    </p:set>
                                    <p:animEffect transition="in" filter="dissolve">
                                      <p:cBhvr>
                                        <p:cTn id="68" dur="500"/>
                                        <p:tgtEl>
                                          <p:spTgt spid="393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19" grpId="0"/>
      <p:bldP spid="393221" grpId="0"/>
      <p:bldP spid="393222" grpId="0" animBg="1"/>
      <p:bldP spid="393229" grpId="0"/>
      <p:bldP spid="393230" grpId="0"/>
      <p:bldP spid="393233" grpId="0" animBg="1"/>
      <p:bldP spid="393234" grpId="0" animBg="1"/>
      <p:bldP spid="393235" grpId="0" animBg="1"/>
      <p:bldP spid="393237" grpId="0"/>
      <p:bldP spid="393238" grpId="0"/>
      <p:bldP spid="393239" grpId="0"/>
      <p:bldP spid="393241" grpId="0"/>
      <p:bldP spid="393242" grpId="0"/>
      <p:bldP spid="393243" grpId="0"/>
      <p:bldP spid="393244" grpId="0"/>
      <p:bldP spid="393245" grpId="0" animBg="1"/>
    </p:bldLst>
  </p:timing>
</p:sld>
</file>

<file path=ppt/slides/slide2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B3EB111F-94F0-44E8-A0D8-4159FEA42253}" type="slidenum">
              <a:rPr lang="ar-SA"/>
              <a:pPr/>
              <a:t>213</a:t>
            </a:fld>
            <a:endParaRPr lang="en-US"/>
          </a:p>
        </p:txBody>
      </p:sp>
      <p:sp>
        <p:nvSpPr>
          <p:cNvPr id="395266" name="Rectangle 2"/>
          <p:cNvSpPr>
            <a:spLocks noGrp="1" noChangeArrowheads="1"/>
          </p:cNvSpPr>
          <p:nvPr>
            <p:ph type="title"/>
          </p:nvPr>
        </p:nvSpPr>
        <p:spPr>
          <a:xfrm>
            <a:off x="1143000" y="609600"/>
            <a:ext cx="7378700" cy="1143000"/>
          </a:xfrm>
        </p:spPr>
        <p:txBody>
          <a:bodyPr/>
          <a:lstStyle/>
          <a:p>
            <a:r>
              <a:rPr lang="fa-IR" sz="3200"/>
              <a:t>ثبتهای حسابداری روش بهای تمام شده</a:t>
            </a:r>
            <a:endParaRPr lang="en-US" sz="3200"/>
          </a:p>
        </p:txBody>
      </p:sp>
      <p:sp>
        <p:nvSpPr>
          <p:cNvPr id="395267" name="Rectangle 3"/>
          <p:cNvSpPr>
            <a:spLocks noGrp="1" noChangeArrowheads="1"/>
          </p:cNvSpPr>
          <p:nvPr>
            <p:ph type="body" idx="1"/>
          </p:nvPr>
        </p:nvSpPr>
        <p:spPr/>
        <p:txBody>
          <a:bodyPr/>
          <a:lstStyle/>
          <a:p>
            <a:r>
              <a:rPr lang="fa-IR"/>
              <a:t>ثبت مربوط به خرید سرمایه گذاری</a:t>
            </a:r>
            <a:endParaRPr lang="en-US"/>
          </a:p>
        </p:txBody>
      </p:sp>
      <p:pic>
        <p:nvPicPr>
          <p:cNvPr id="395274" name="Picture 10" descr="Pictur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429000"/>
            <a:ext cx="6105525" cy="1617663"/>
          </a:xfrm>
          <a:prstGeom prst="rect">
            <a:avLst/>
          </a:prstGeom>
          <a:solidFill>
            <a:srgbClr val="99CC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395274"/>
                                        </p:tgtEl>
                                        <p:attrNameLst>
                                          <p:attrName>style.visibility</p:attrName>
                                        </p:attrNameLst>
                                      </p:cBhvr>
                                      <p:to>
                                        <p:strVal val="visible"/>
                                      </p:to>
                                    </p:set>
                                    <p:animEffect transition="in" filter="dissolve">
                                      <p:cBhvr>
                                        <p:cTn id="7" dur="1000"/>
                                        <p:tgtEl>
                                          <p:spTgt spid="395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A315452D-8601-4693-8809-D3B4C1A5B286}" type="slidenum">
              <a:rPr lang="ar-SA"/>
              <a:pPr/>
              <a:t>214</a:t>
            </a:fld>
            <a:endParaRPr lang="en-US"/>
          </a:p>
        </p:txBody>
      </p:sp>
      <p:sp>
        <p:nvSpPr>
          <p:cNvPr id="397314" name="Rectangle 2"/>
          <p:cNvSpPr>
            <a:spLocks noGrp="1" noChangeArrowheads="1"/>
          </p:cNvSpPr>
          <p:nvPr>
            <p:ph type="title"/>
          </p:nvPr>
        </p:nvSpPr>
        <p:spPr>
          <a:xfrm>
            <a:off x="1143000" y="609600"/>
            <a:ext cx="7378700" cy="1143000"/>
          </a:xfrm>
        </p:spPr>
        <p:txBody>
          <a:bodyPr/>
          <a:lstStyle/>
          <a:p>
            <a:r>
              <a:rPr lang="fa-IR" sz="3200"/>
              <a:t>ثبتهای حسابداری روش بهای تمام شده</a:t>
            </a:r>
            <a:endParaRPr lang="en-US" sz="3200"/>
          </a:p>
        </p:txBody>
      </p:sp>
      <p:sp>
        <p:nvSpPr>
          <p:cNvPr id="397315" name="Rectangle 3"/>
          <p:cNvSpPr>
            <a:spLocks noGrp="1" noChangeArrowheads="1"/>
          </p:cNvSpPr>
          <p:nvPr>
            <p:ph type="body" idx="1"/>
          </p:nvPr>
        </p:nvSpPr>
        <p:spPr/>
        <p:txBody>
          <a:bodyPr/>
          <a:lstStyle/>
          <a:p>
            <a:r>
              <a:rPr lang="fa-IR"/>
              <a:t>ثبت مربوط به شناسایی سود سرمایه گذاری</a:t>
            </a:r>
            <a:endParaRPr lang="en-US"/>
          </a:p>
        </p:txBody>
      </p:sp>
      <p:pic>
        <p:nvPicPr>
          <p:cNvPr id="397317" name="Picture 5" descr="Pictur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429000"/>
            <a:ext cx="6105525" cy="1617663"/>
          </a:xfrm>
          <a:prstGeom prst="rect">
            <a:avLst/>
          </a:prstGeom>
          <a:solidFill>
            <a:srgbClr val="99CCFF"/>
          </a:solidFill>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397317"/>
                                        </p:tgtEl>
                                        <p:attrNameLst>
                                          <p:attrName>style.visibility</p:attrName>
                                        </p:attrNameLst>
                                      </p:cBhvr>
                                      <p:to>
                                        <p:strVal val="visible"/>
                                      </p:to>
                                    </p:set>
                                    <p:animEffect transition="in" filter="dissolve">
                                      <p:cBhvr>
                                        <p:cTn id="7" dur="1000"/>
                                        <p:tgtEl>
                                          <p:spTgt spid="397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77BB62C1-9101-4B39-B369-DE8261150FC3}" type="slidenum">
              <a:rPr lang="ar-SA"/>
              <a:pPr/>
              <a:t>215</a:t>
            </a:fld>
            <a:endParaRPr lang="en-US"/>
          </a:p>
        </p:txBody>
      </p:sp>
      <p:sp>
        <p:nvSpPr>
          <p:cNvPr id="427010" name="Rectangle 2"/>
          <p:cNvSpPr>
            <a:spLocks noGrp="1" noChangeArrowheads="1"/>
          </p:cNvSpPr>
          <p:nvPr>
            <p:ph type="title"/>
          </p:nvPr>
        </p:nvSpPr>
        <p:spPr/>
        <p:txBody>
          <a:bodyPr/>
          <a:lstStyle/>
          <a:p>
            <a:r>
              <a:rPr lang="fa-IR" sz="3200"/>
              <a:t>ثبتهای حسابداری روش ارزش ویژه</a:t>
            </a:r>
            <a:endParaRPr lang="en-US" sz="3200"/>
          </a:p>
        </p:txBody>
      </p:sp>
      <p:sp>
        <p:nvSpPr>
          <p:cNvPr id="427011" name="Rectangle 3"/>
          <p:cNvSpPr>
            <a:spLocks noGrp="1" noChangeArrowheads="1"/>
          </p:cNvSpPr>
          <p:nvPr>
            <p:ph type="body" idx="1"/>
          </p:nvPr>
        </p:nvSpPr>
        <p:spPr/>
        <p:txBody>
          <a:bodyPr/>
          <a:lstStyle/>
          <a:p>
            <a:r>
              <a:rPr lang="fa-IR"/>
              <a:t>ثبت مربوط به دریافت سود سرمایه گذاری</a:t>
            </a:r>
            <a:endParaRPr lang="en-US"/>
          </a:p>
        </p:txBody>
      </p:sp>
      <p:pic>
        <p:nvPicPr>
          <p:cNvPr id="427013" name="Picture 5" descr="Picture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581400"/>
            <a:ext cx="5969000" cy="157162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427013"/>
                                        </p:tgtEl>
                                        <p:attrNameLst>
                                          <p:attrName>style.visibility</p:attrName>
                                        </p:attrNameLst>
                                      </p:cBhvr>
                                      <p:to>
                                        <p:strVal val="visible"/>
                                      </p:to>
                                    </p:set>
                                    <p:animEffect transition="in" filter="blinds(horizontal)">
                                      <p:cBhvr>
                                        <p:cTn id="7" dur="500"/>
                                        <p:tgtEl>
                                          <p:spTgt spid="427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EF8B14CE-52EF-4333-B0DC-142DEB66CB94}" type="slidenum">
              <a:rPr lang="ar-SA"/>
              <a:pPr/>
              <a:t>216</a:t>
            </a:fld>
            <a:endParaRPr lang="en-US"/>
          </a:p>
        </p:txBody>
      </p:sp>
      <p:sp>
        <p:nvSpPr>
          <p:cNvPr id="398338" name="Rectangle 2"/>
          <p:cNvSpPr>
            <a:spLocks noGrp="1" noChangeArrowheads="1"/>
          </p:cNvSpPr>
          <p:nvPr>
            <p:ph type="title"/>
          </p:nvPr>
        </p:nvSpPr>
        <p:spPr/>
        <p:txBody>
          <a:bodyPr/>
          <a:lstStyle/>
          <a:p>
            <a:r>
              <a:rPr lang="fa-IR" sz="3200"/>
              <a:t>ثبتهای حسابداری روش بهای تمام شده</a:t>
            </a:r>
            <a:endParaRPr lang="en-US" sz="3200"/>
          </a:p>
        </p:txBody>
      </p:sp>
      <p:sp>
        <p:nvSpPr>
          <p:cNvPr id="398339" name="Rectangle 3"/>
          <p:cNvSpPr>
            <a:spLocks noGrp="1" noChangeArrowheads="1"/>
          </p:cNvSpPr>
          <p:nvPr>
            <p:ph type="body" idx="1"/>
          </p:nvPr>
        </p:nvSpPr>
        <p:spPr/>
        <p:txBody>
          <a:bodyPr/>
          <a:lstStyle/>
          <a:p>
            <a:r>
              <a:rPr lang="fa-IR"/>
              <a:t>ثبت مربوط به فروش سرمایه گذاری</a:t>
            </a:r>
            <a:endParaRPr lang="en-US"/>
          </a:p>
        </p:txBody>
      </p:sp>
      <p:pic>
        <p:nvPicPr>
          <p:cNvPr id="398341" name="Picture 5" descr="Picture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276600"/>
            <a:ext cx="6105525" cy="1608138"/>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398341"/>
                                        </p:tgtEl>
                                        <p:attrNameLst>
                                          <p:attrName>style.visibility</p:attrName>
                                        </p:attrNameLst>
                                      </p:cBhvr>
                                      <p:to>
                                        <p:strVal val="visible"/>
                                      </p:to>
                                    </p:set>
                                    <p:anim calcmode="lin" valueType="num">
                                      <p:cBhvr additive="base">
                                        <p:cTn id="7" dur="1000" fill="hold"/>
                                        <p:tgtEl>
                                          <p:spTgt spid="398341"/>
                                        </p:tgtEl>
                                        <p:attrNameLst>
                                          <p:attrName>ppt_x</p:attrName>
                                        </p:attrNameLst>
                                      </p:cBhvr>
                                      <p:tavLst>
                                        <p:tav tm="0">
                                          <p:val>
                                            <p:strVal val="#ppt_x"/>
                                          </p:val>
                                        </p:tav>
                                        <p:tav tm="100000">
                                          <p:val>
                                            <p:strVal val="#ppt_x"/>
                                          </p:val>
                                        </p:tav>
                                      </p:tavLst>
                                    </p:anim>
                                    <p:anim calcmode="lin" valueType="num">
                                      <p:cBhvr additive="base">
                                        <p:cTn id="8" dur="1000" fill="hold"/>
                                        <p:tgtEl>
                                          <p:spTgt spid="3983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A8BD1F20-57B1-4675-9E53-211522F3E7EA}" type="slidenum">
              <a:rPr lang="ar-SA"/>
              <a:pPr/>
              <a:t>217</a:t>
            </a:fld>
            <a:endParaRPr lang="en-US"/>
          </a:p>
        </p:txBody>
      </p:sp>
      <p:sp>
        <p:nvSpPr>
          <p:cNvPr id="399362" name="Rectangle 2"/>
          <p:cNvSpPr>
            <a:spLocks noGrp="1" noChangeArrowheads="1"/>
          </p:cNvSpPr>
          <p:nvPr>
            <p:ph type="title"/>
          </p:nvPr>
        </p:nvSpPr>
        <p:spPr/>
        <p:txBody>
          <a:bodyPr/>
          <a:lstStyle/>
          <a:p>
            <a:r>
              <a:rPr lang="fa-IR" sz="3200"/>
              <a:t>ثبتهای حسابداری روش ارزش ویژه</a:t>
            </a:r>
            <a:endParaRPr lang="en-US" sz="3200"/>
          </a:p>
        </p:txBody>
      </p:sp>
      <p:sp>
        <p:nvSpPr>
          <p:cNvPr id="399363" name="Rectangle 3"/>
          <p:cNvSpPr>
            <a:spLocks noGrp="1" noChangeArrowheads="1"/>
          </p:cNvSpPr>
          <p:nvPr>
            <p:ph type="body" idx="1"/>
          </p:nvPr>
        </p:nvSpPr>
        <p:spPr/>
        <p:txBody>
          <a:bodyPr/>
          <a:lstStyle/>
          <a:p>
            <a:r>
              <a:rPr lang="fa-IR"/>
              <a:t>ثبت مربوط به خرید سرمایه گذاری</a:t>
            </a:r>
            <a:endParaRPr lang="en-US"/>
          </a:p>
        </p:txBody>
      </p:sp>
      <p:pic>
        <p:nvPicPr>
          <p:cNvPr id="399364" name="Picture 4" descr="Pictur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429000"/>
            <a:ext cx="6105525" cy="1617663"/>
          </a:xfrm>
          <a:prstGeom prst="rect">
            <a:avLst/>
          </a:prstGeom>
          <a:solidFill>
            <a:srgbClr val="99CC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399364"/>
                                        </p:tgtEl>
                                        <p:attrNameLst>
                                          <p:attrName>style.visibility</p:attrName>
                                        </p:attrNameLst>
                                      </p:cBhvr>
                                      <p:to>
                                        <p:strVal val="visible"/>
                                      </p:to>
                                    </p:set>
                                    <p:animEffect transition="in" filter="dissolve">
                                      <p:cBhvr>
                                        <p:cTn id="7" dur="1000"/>
                                        <p:tgtEl>
                                          <p:spTgt spid="399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B5C86120-F9FF-4784-97B1-AD4ADAC4B4FA}" type="slidenum">
              <a:rPr lang="ar-SA"/>
              <a:pPr/>
              <a:t>218</a:t>
            </a:fld>
            <a:endParaRPr lang="en-US"/>
          </a:p>
        </p:txBody>
      </p:sp>
      <p:sp>
        <p:nvSpPr>
          <p:cNvPr id="400386" name="Rectangle 2"/>
          <p:cNvSpPr>
            <a:spLocks noGrp="1" noChangeArrowheads="1"/>
          </p:cNvSpPr>
          <p:nvPr>
            <p:ph type="title"/>
          </p:nvPr>
        </p:nvSpPr>
        <p:spPr/>
        <p:txBody>
          <a:bodyPr/>
          <a:lstStyle/>
          <a:p>
            <a:r>
              <a:rPr lang="fa-IR" sz="3200"/>
              <a:t>ثبتهای حسابداری روش ارزش ویژه</a:t>
            </a:r>
            <a:endParaRPr lang="en-US" sz="3200"/>
          </a:p>
        </p:txBody>
      </p:sp>
      <p:sp>
        <p:nvSpPr>
          <p:cNvPr id="400387" name="Rectangle 3"/>
          <p:cNvSpPr>
            <a:spLocks noGrp="1" noChangeArrowheads="1"/>
          </p:cNvSpPr>
          <p:nvPr>
            <p:ph type="body" idx="1"/>
          </p:nvPr>
        </p:nvSpPr>
        <p:spPr/>
        <p:txBody>
          <a:bodyPr/>
          <a:lstStyle/>
          <a:p>
            <a:r>
              <a:rPr lang="fa-IR"/>
              <a:t>ثبت مربوط به شناسایی سود سرمایه گذاری</a:t>
            </a:r>
            <a:endParaRPr lang="en-US"/>
          </a:p>
        </p:txBody>
      </p:sp>
      <p:pic>
        <p:nvPicPr>
          <p:cNvPr id="400389" name="Picture 5" descr="Picture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200400"/>
            <a:ext cx="5969000" cy="157162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400389"/>
                                        </p:tgtEl>
                                        <p:attrNameLst>
                                          <p:attrName>style.visibility</p:attrName>
                                        </p:attrNameLst>
                                      </p:cBhvr>
                                      <p:to>
                                        <p:strVal val="visible"/>
                                      </p:to>
                                    </p:set>
                                    <p:animEffect transition="in" filter="barn(inHorizontal)">
                                      <p:cBhvr>
                                        <p:cTn id="7" dur="1000"/>
                                        <p:tgtEl>
                                          <p:spTgt spid="400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FFC3AB7B-7C60-41D9-8C3E-4EBE30D333BC}" type="slidenum">
              <a:rPr lang="ar-SA"/>
              <a:pPr/>
              <a:t>219</a:t>
            </a:fld>
            <a:endParaRPr lang="en-US"/>
          </a:p>
        </p:txBody>
      </p:sp>
      <p:sp>
        <p:nvSpPr>
          <p:cNvPr id="401410" name="Rectangle 2"/>
          <p:cNvSpPr>
            <a:spLocks noGrp="1" noChangeArrowheads="1"/>
          </p:cNvSpPr>
          <p:nvPr>
            <p:ph type="title"/>
          </p:nvPr>
        </p:nvSpPr>
        <p:spPr/>
        <p:txBody>
          <a:bodyPr/>
          <a:lstStyle/>
          <a:p>
            <a:r>
              <a:rPr lang="fa-IR" sz="3200"/>
              <a:t>ثبتهای حسابداری روش ارزش ویژه</a:t>
            </a:r>
            <a:endParaRPr lang="en-US" sz="3200"/>
          </a:p>
        </p:txBody>
      </p:sp>
      <p:sp>
        <p:nvSpPr>
          <p:cNvPr id="401411" name="Rectangle 3"/>
          <p:cNvSpPr>
            <a:spLocks noGrp="1" noChangeArrowheads="1"/>
          </p:cNvSpPr>
          <p:nvPr>
            <p:ph type="body" idx="1"/>
          </p:nvPr>
        </p:nvSpPr>
        <p:spPr/>
        <p:txBody>
          <a:bodyPr/>
          <a:lstStyle/>
          <a:p>
            <a:r>
              <a:rPr lang="fa-IR"/>
              <a:t>ثبت مربوط به دریافت سود سرمایه گذاری</a:t>
            </a:r>
            <a:endParaRPr lang="en-US"/>
          </a:p>
        </p:txBody>
      </p:sp>
      <p:pic>
        <p:nvPicPr>
          <p:cNvPr id="401412" name="Picture 4" descr="Picture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276600"/>
            <a:ext cx="6105525" cy="1608138"/>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401412"/>
                                        </p:tgtEl>
                                        <p:attrNameLst>
                                          <p:attrName>style.visibility</p:attrName>
                                        </p:attrNameLst>
                                      </p:cBhvr>
                                      <p:to>
                                        <p:strVal val="visible"/>
                                      </p:to>
                                    </p:set>
                                    <p:anim calcmode="lin" valueType="num">
                                      <p:cBhvr additive="base">
                                        <p:cTn id="7" dur="1000" fill="hold"/>
                                        <p:tgtEl>
                                          <p:spTgt spid="401412"/>
                                        </p:tgtEl>
                                        <p:attrNameLst>
                                          <p:attrName>ppt_x</p:attrName>
                                        </p:attrNameLst>
                                      </p:cBhvr>
                                      <p:tavLst>
                                        <p:tav tm="0">
                                          <p:val>
                                            <p:strVal val="#ppt_x"/>
                                          </p:val>
                                        </p:tav>
                                        <p:tav tm="100000">
                                          <p:val>
                                            <p:strVal val="#ppt_x"/>
                                          </p:val>
                                        </p:tav>
                                      </p:tavLst>
                                    </p:anim>
                                    <p:anim calcmode="lin" valueType="num">
                                      <p:cBhvr additive="base">
                                        <p:cTn id="8" dur="1000" fill="hold"/>
                                        <p:tgtEl>
                                          <p:spTgt spid="4014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D6FE6B81-27E7-421C-8D0F-00DE8BDCEE2F}" type="slidenum">
              <a:rPr lang="ar-SA"/>
              <a:pPr/>
              <a:t>22</a:t>
            </a:fld>
            <a:endParaRPr lang="en-US"/>
          </a:p>
        </p:txBody>
      </p:sp>
      <p:sp>
        <p:nvSpPr>
          <p:cNvPr id="129026" name="Rectangle 2"/>
          <p:cNvSpPr>
            <a:spLocks noGrp="1" noChangeArrowheads="1"/>
          </p:cNvSpPr>
          <p:nvPr>
            <p:ph type="title"/>
          </p:nvPr>
        </p:nvSpPr>
        <p:spPr/>
        <p:txBody>
          <a:bodyPr/>
          <a:lstStyle/>
          <a:p>
            <a:r>
              <a:rPr lang="fa-IR" b="0"/>
              <a:t>سیستم متمرکز- روش بهای تمام شده</a:t>
            </a:r>
            <a:endParaRPr lang="en-US" b="0"/>
          </a:p>
        </p:txBody>
      </p:sp>
      <p:pic>
        <p:nvPicPr>
          <p:cNvPr id="129028" name="Picture 4" descr="Picture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0613" y="2362200"/>
            <a:ext cx="7367587" cy="2119313"/>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29028"/>
                                        </p:tgtEl>
                                        <p:attrNameLst>
                                          <p:attrName>style.visibility</p:attrName>
                                        </p:attrNameLst>
                                      </p:cBhvr>
                                      <p:to>
                                        <p:strVal val="visible"/>
                                      </p:to>
                                    </p:set>
                                    <p:animEffect transition="in" filter="dissolve">
                                      <p:cBhvr>
                                        <p:cTn id="7" dur="500"/>
                                        <p:tgtEl>
                                          <p:spTgt spid="129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ACF644B-90D5-4DD8-BA17-B158F891DB36}" type="slidenum">
              <a:rPr lang="ar-SA"/>
              <a:pPr/>
              <a:t>220</a:t>
            </a:fld>
            <a:endParaRPr lang="en-US"/>
          </a:p>
        </p:txBody>
      </p:sp>
      <p:sp>
        <p:nvSpPr>
          <p:cNvPr id="402434" name="Rectangle 2"/>
          <p:cNvSpPr>
            <a:spLocks noGrp="1" noChangeArrowheads="1"/>
          </p:cNvSpPr>
          <p:nvPr>
            <p:ph type="title"/>
          </p:nvPr>
        </p:nvSpPr>
        <p:spPr/>
        <p:txBody>
          <a:bodyPr/>
          <a:lstStyle/>
          <a:p>
            <a:r>
              <a:rPr lang="fa-IR" sz="3200"/>
              <a:t>ثبتهای حسابداری روش ارزش ویژه</a:t>
            </a:r>
            <a:endParaRPr lang="en-US" sz="3200"/>
          </a:p>
        </p:txBody>
      </p:sp>
      <p:sp>
        <p:nvSpPr>
          <p:cNvPr id="402435" name="Rectangle 3"/>
          <p:cNvSpPr>
            <a:spLocks noGrp="1" noChangeArrowheads="1"/>
          </p:cNvSpPr>
          <p:nvPr>
            <p:ph type="body" idx="1"/>
          </p:nvPr>
        </p:nvSpPr>
        <p:spPr/>
        <p:txBody>
          <a:bodyPr/>
          <a:lstStyle/>
          <a:p>
            <a:r>
              <a:rPr lang="fa-IR"/>
              <a:t>ثبت مربوط به فروش سرمایه گذاری</a:t>
            </a:r>
            <a:endParaRPr lang="en-US"/>
          </a:p>
        </p:txBody>
      </p:sp>
      <p:pic>
        <p:nvPicPr>
          <p:cNvPr id="402436" name="Picture 4" descr="Picture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276600"/>
            <a:ext cx="6105525" cy="1608138"/>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402436"/>
                                        </p:tgtEl>
                                        <p:attrNameLst>
                                          <p:attrName>style.visibility</p:attrName>
                                        </p:attrNameLst>
                                      </p:cBhvr>
                                      <p:to>
                                        <p:strVal val="visible"/>
                                      </p:to>
                                    </p:set>
                                    <p:anim calcmode="lin" valueType="num">
                                      <p:cBhvr additive="base">
                                        <p:cTn id="7" dur="1000" fill="hold"/>
                                        <p:tgtEl>
                                          <p:spTgt spid="402436"/>
                                        </p:tgtEl>
                                        <p:attrNameLst>
                                          <p:attrName>ppt_x</p:attrName>
                                        </p:attrNameLst>
                                      </p:cBhvr>
                                      <p:tavLst>
                                        <p:tav tm="0">
                                          <p:val>
                                            <p:strVal val="#ppt_x"/>
                                          </p:val>
                                        </p:tav>
                                        <p:tav tm="100000">
                                          <p:val>
                                            <p:strVal val="#ppt_x"/>
                                          </p:val>
                                        </p:tav>
                                      </p:tavLst>
                                    </p:anim>
                                    <p:anim calcmode="lin" valueType="num">
                                      <p:cBhvr additive="base">
                                        <p:cTn id="8" dur="1000" fill="hold"/>
                                        <p:tgtEl>
                                          <p:spTgt spid="4024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8C3746B-F0BC-466F-8619-F9F26BB97CC6}" type="slidenum">
              <a:rPr lang="ar-SA"/>
              <a:pPr/>
              <a:t>221</a:t>
            </a:fld>
            <a:endParaRPr lang="en-US"/>
          </a:p>
        </p:txBody>
      </p:sp>
      <p:sp>
        <p:nvSpPr>
          <p:cNvPr id="403458" name="Rectangle 2"/>
          <p:cNvSpPr>
            <a:spLocks noGrp="1" noChangeArrowheads="1"/>
          </p:cNvSpPr>
          <p:nvPr>
            <p:ph type="title"/>
          </p:nvPr>
        </p:nvSpPr>
        <p:spPr/>
        <p:txBody>
          <a:bodyPr/>
          <a:lstStyle/>
          <a:p>
            <a:r>
              <a:rPr lang="fa-IR" sz="3200"/>
              <a:t>صورتهای مالی تلفیقی </a:t>
            </a:r>
            <a:endParaRPr lang="en-US" sz="3200"/>
          </a:p>
        </p:txBody>
      </p:sp>
      <p:sp>
        <p:nvSpPr>
          <p:cNvPr id="403459" name="Rectangle 3"/>
          <p:cNvSpPr>
            <a:spLocks noGrp="1" noChangeArrowheads="1"/>
          </p:cNvSpPr>
          <p:nvPr>
            <p:ph type="body" idx="1"/>
          </p:nvPr>
        </p:nvSpPr>
        <p:spPr/>
        <p:txBody>
          <a:bodyPr/>
          <a:lstStyle/>
          <a:p>
            <a:pPr algn="just"/>
            <a:r>
              <a:rPr lang="fa-IR"/>
              <a:t>در مواردی که شرکت سرمایه گذار بیش از 50 درصد سهام شرکت سرمایه پذیر را در اختیار دارد فرض بر این است که می تواند بر فعالیتهای واحد سرمایه پذیر کنترل داشته باشد.</a:t>
            </a:r>
            <a:r>
              <a:rPr lang="en-US"/>
              <a:t> </a:t>
            </a:r>
          </a:p>
        </p:txBody>
      </p:sp>
    </p:spTree>
  </p:cSld>
  <p:clrMapOvr>
    <a:masterClrMapping/>
  </p:clrMapOvr>
  <p:transition>
    <p:zoom dir="in"/>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E82BAF3-0D32-4BD5-9EDA-255D7671A9C0}" type="slidenum">
              <a:rPr lang="ar-SA"/>
              <a:pPr/>
              <a:t>222</a:t>
            </a:fld>
            <a:endParaRPr lang="en-US"/>
          </a:p>
        </p:txBody>
      </p:sp>
      <p:sp>
        <p:nvSpPr>
          <p:cNvPr id="515074" name="Rectangle 2"/>
          <p:cNvSpPr>
            <a:spLocks noGrp="1" noChangeArrowheads="1"/>
          </p:cNvSpPr>
          <p:nvPr>
            <p:ph type="title"/>
          </p:nvPr>
        </p:nvSpPr>
        <p:spPr/>
        <p:txBody>
          <a:bodyPr/>
          <a:lstStyle/>
          <a:p>
            <a:r>
              <a:rPr lang="fa-IR" sz="3200"/>
              <a:t>صورتهای مالی تلفیقی </a:t>
            </a:r>
            <a:endParaRPr lang="en-US" sz="3200"/>
          </a:p>
        </p:txBody>
      </p:sp>
      <p:sp>
        <p:nvSpPr>
          <p:cNvPr id="515075" name="Rectangle 3"/>
          <p:cNvSpPr>
            <a:spLocks noGrp="1" noChangeArrowheads="1"/>
          </p:cNvSpPr>
          <p:nvPr>
            <p:ph type="body" idx="1"/>
          </p:nvPr>
        </p:nvSpPr>
        <p:spPr/>
        <p:txBody>
          <a:bodyPr/>
          <a:lstStyle/>
          <a:p>
            <a:pPr lvl="1" algn="just"/>
            <a:r>
              <a:rPr lang="fa-IR"/>
              <a:t>شرکت سرمایه گذار به عنوان شرکت اصلی </a:t>
            </a:r>
          </a:p>
          <a:p>
            <a:pPr lvl="1" algn="just"/>
            <a:r>
              <a:rPr lang="fa-IR"/>
              <a:t> شرکت سرمایه پذیر به عنوان شرکت فرعی </a:t>
            </a:r>
            <a:endParaRPr lang="en-US"/>
          </a:p>
        </p:txBody>
      </p:sp>
    </p:spTree>
  </p:cSld>
  <p:clrMapOvr>
    <a:masterClrMapping/>
  </p:clrMapOvr>
  <p:transition>
    <p:zoom dir="in"/>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9654FB6-A6DC-4C05-B3BE-C438E671D7C5}" type="slidenum">
              <a:rPr lang="ar-SA"/>
              <a:pPr/>
              <a:t>223</a:t>
            </a:fld>
            <a:endParaRPr lang="en-US"/>
          </a:p>
        </p:txBody>
      </p:sp>
      <p:sp>
        <p:nvSpPr>
          <p:cNvPr id="407554" name="Rectangle 2"/>
          <p:cNvSpPr>
            <a:spLocks noGrp="1" noChangeArrowheads="1"/>
          </p:cNvSpPr>
          <p:nvPr>
            <p:ph type="title"/>
          </p:nvPr>
        </p:nvSpPr>
        <p:spPr/>
        <p:txBody>
          <a:bodyPr/>
          <a:lstStyle/>
          <a:p>
            <a:r>
              <a:rPr lang="fa-IR" sz="3200"/>
              <a:t>صورتهای مالی تلفیقی </a:t>
            </a:r>
            <a:endParaRPr lang="en-US" sz="3200"/>
          </a:p>
        </p:txBody>
      </p:sp>
      <p:sp>
        <p:nvSpPr>
          <p:cNvPr id="407555" name="Rectangle 3"/>
          <p:cNvSpPr>
            <a:spLocks noGrp="1" noChangeArrowheads="1"/>
          </p:cNvSpPr>
          <p:nvPr>
            <p:ph type="body" idx="1"/>
          </p:nvPr>
        </p:nvSpPr>
        <p:spPr/>
        <p:txBody>
          <a:bodyPr/>
          <a:lstStyle/>
          <a:p>
            <a:pPr algn="just"/>
            <a:r>
              <a:rPr lang="fa-IR"/>
              <a:t>مثال:</a:t>
            </a:r>
          </a:p>
          <a:p>
            <a:pPr lvl="1" algn="just"/>
            <a:r>
              <a:rPr lang="fa-IR"/>
              <a:t>فرض کنید شرکت آلفا با پرداخت مبلغ  500.000 ریال 100 درصد سهام شرکت بتا را خریداری نمود. ترازنامه دو شرکت به شرح ذیل می باشد.(شرکت بتا تازه تاسیس می باشد)</a:t>
            </a:r>
            <a:endParaRPr lang="en-US"/>
          </a:p>
        </p:txBody>
      </p:sp>
    </p:spTree>
  </p:cSld>
  <p:clrMapOvr>
    <a:masterClrMapping/>
  </p:clrMapOvr>
  <p:transition>
    <p:zoom dir="in"/>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4"/>
          <p:cNvSpPr>
            <a:spLocks noGrp="1"/>
          </p:cNvSpPr>
          <p:nvPr>
            <p:ph type="sldNum" sz="quarter" idx="11"/>
          </p:nvPr>
        </p:nvSpPr>
        <p:spPr/>
        <p:txBody>
          <a:bodyPr/>
          <a:lstStyle/>
          <a:p>
            <a:fld id="{42CA5342-77F4-4212-BF2C-E808877314B5}" type="slidenum">
              <a:rPr lang="ar-SA"/>
              <a:pPr/>
              <a:t>224</a:t>
            </a:fld>
            <a:endParaRPr lang="en-US"/>
          </a:p>
        </p:txBody>
      </p:sp>
      <p:pic>
        <p:nvPicPr>
          <p:cNvPr id="404486" name="Picture 6" descr="Picture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0"/>
            <a:ext cx="7348538" cy="6858000"/>
          </a:xfrm>
          <a:prstGeom prst="rect">
            <a:avLst/>
          </a:prstGeom>
          <a:solidFill>
            <a:srgbClr val="99CCFF"/>
          </a:solidFill>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04486"/>
                                        </p:tgtEl>
                                        <p:attrNameLst>
                                          <p:attrName>style.visibility</p:attrName>
                                        </p:attrNameLst>
                                      </p:cBhvr>
                                      <p:to>
                                        <p:strVal val="visible"/>
                                      </p:to>
                                    </p:set>
                                    <p:animEffect transition="in" filter="dissolve">
                                      <p:cBhvr>
                                        <p:cTn id="7" dur="500"/>
                                        <p:tgtEl>
                                          <p:spTgt spid="404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4"/>
          <p:cNvSpPr>
            <a:spLocks noGrp="1"/>
          </p:cNvSpPr>
          <p:nvPr>
            <p:ph type="sldNum" sz="quarter" idx="11"/>
          </p:nvPr>
        </p:nvSpPr>
        <p:spPr/>
        <p:txBody>
          <a:bodyPr/>
          <a:lstStyle/>
          <a:p>
            <a:fld id="{E912E3B8-4348-4A5A-9D10-B88BC7377A13}" type="slidenum">
              <a:rPr lang="ar-SA"/>
              <a:pPr/>
              <a:t>225</a:t>
            </a:fld>
            <a:endParaRPr lang="en-US"/>
          </a:p>
        </p:txBody>
      </p:sp>
      <p:pic>
        <p:nvPicPr>
          <p:cNvPr id="405507" name="Picture 3" descr="Picture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0"/>
            <a:ext cx="7467600" cy="6858000"/>
          </a:xfrm>
          <a:prstGeom prst="rect">
            <a:avLst/>
          </a:prstGeom>
          <a:solidFill>
            <a:srgbClr val="99CCFF"/>
          </a:solidFill>
        </p:spPr>
      </p:pic>
    </p:spTree>
  </p:cSld>
  <p:clrMapOvr>
    <a:masterClrMapping/>
  </p:clrMapOvr>
  <p:transition>
    <p:zoom dir="in"/>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4"/>
          <p:cNvSpPr>
            <a:spLocks noGrp="1"/>
          </p:cNvSpPr>
          <p:nvPr>
            <p:ph type="sldNum" sz="quarter" idx="11"/>
          </p:nvPr>
        </p:nvSpPr>
        <p:spPr/>
        <p:txBody>
          <a:bodyPr/>
          <a:lstStyle/>
          <a:p>
            <a:fld id="{F5B4A23E-3A76-462C-A708-ED81819E7FBB}" type="slidenum">
              <a:rPr lang="ar-SA"/>
              <a:pPr/>
              <a:t>226</a:t>
            </a:fld>
            <a:endParaRPr lang="en-US"/>
          </a:p>
        </p:txBody>
      </p:sp>
      <p:pic>
        <p:nvPicPr>
          <p:cNvPr id="406531" name="Picture 3" descr="Picture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0"/>
            <a:ext cx="7467600" cy="6858000"/>
          </a:xfrm>
          <a:prstGeom prst="rect">
            <a:avLst/>
          </a:prstGeom>
          <a:solidFill>
            <a:srgbClr val="99CCFF"/>
          </a:solidFill>
        </p:spPr>
      </p:pic>
    </p:spTree>
  </p:cSld>
  <p:clrMapOvr>
    <a:masterClrMapping/>
  </p:clrMapOvr>
  <p:transition>
    <p:zoom dir="in"/>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fld id="{63DBCF40-E711-48EB-997F-2DC628E695D0}" type="slidenum">
              <a:rPr lang="ar-SA"/>
              <a:pPr/>
              <a:t>227</a:t>
            </a:fld>
            <a:endParaRPr lang="en-US"/>
          </a:p>
        </p:txBody>
      </p:sp>
      <p:sp>
        <p:nvSpPr>
          <p:cNvPr id="410626" name="Rectangle 2"/>
          <p:cNvSpPr>
            <a:spLocks noGrp="1" noChangeArrowheads="1"/>
          </p:cNvSpPr>
          <p:nvPr>
            <p:ph type="title"/>
          </p:nvPr>
        </p:nvSpPr>
        <p:spPr/>
        <p:txBody>
          <a:bodyPr/>
          <a:lstStyle/>
          <a:p>
            <a:r>
              <a:rPr lang="fa-IR" sz="3200"/>
              <a:t>صورتهای مالی تلفیقی </a:t>
            </a:r>
            <a:endParaRPr lang="en-US" sz="3200"/>
          </a:p>
        </p:txBody>
      </p:sp>
      <p:sp>
        <p:nvSpPr>
          <p:cNvPr id="410627" name="Rectangle 3"/>
          <p:cNvSpPr>
            <a:spLocks noGrp="1" noChangeArrowheads="1"/>
          </p:cNvSpPr>
          <p:nvPr>
            <p:ph type="body" idx="1"/>
          </p:nvPr>
        </p:nvSpPr>
        <p:spPr/>
        <p:txBody>
          <a:bodyPr/>
          <a:lstStyle/>
          <a:p>
            <a:pPr algn="just"/>
            <a:r>
              <a:rPr lang="fa-IR"/>
              <a:t>مثال:</a:t>
            </a:r>
          </a:p>
          <a:p>
            <a:pPr lvl="1" algn="just"/>
            <a:r>
              <a:rPr lang="fa-IR"/>
              <a:t>فرض کنید شرکت آلفا با پرداخت مبلغ  1.000.000 ریال 100 درصد سهام شرکت بتا را خریداری نمود. ترازنامه دو شرکت به شرح ذیل می باشد.</a:t>
            </a:r>
            <a:endParaRPr lang="en-US"/>
          </a:p>
        </p:txBody>
      </p:sp>
      <p:grpSp>
        <p:nvGrpSpPr>
          <p:cNvPr id="410633" name="Group 9"/>
          <p:cNvGrpSpPr>
            <a:grpSpLocks/>
          </p:cNvGrpSpPr>
          <p:nvPr/>
        </p:nvGrpSpPr>
        <p:grpSpPr bwMode="auto">
          <a:xfrm>
            <a:off x="1752600" y="4546600"/>
            <a:ext cx="1990725" cy="1744663"/>
            <a:chOff x="2321" y="2736"/>
            <a:chExt cx="1254" cy="1099"/>
          </a:xfrm>
        </p:grpSpPr>
        <p:graphicFrame>
          <p:nvGraphicFramePr>
            <p:cNvPr id="410634" name="Object 10">
              <a:hlinkClick r:id="" action="ppaction://ole?verb=0"/>
            </p:cNvPr>
            <p:cNvGraphicFramePr>
              <a:graphicFrameLocks/>
            </p:cNvGraphicFramePr>
            <p:nvPr/>
          </p:nvGraphicFramePr>
          <p:xfrm>
            <a:off x="2429" y="2736"/>
            <a:ext cx="1039" cy="799"/>
          </p:xfrm>
          <a:graphic>
            <a:graphicData uri="http://schemas.openxmlformats.org/presentationml/2006/ole">
              <mc:AlternateContent xmlns:mc="http://schemas.openxmlformats.org/markup-compatibility/2006">
                <mc:Choice xmlns:v="urn:schemas-microsoft-com:vml" Requires="v">
                  <p:oleObj spid="_x0000_s410655" name="Clip" r:id="rId3" imgW="4516200" imgH="3468600" progId="MS_ClipArt_Gallery.2">
                    <p:embed/>
                  </p:oleObj>
                </mc:Choice>
                <mc:Fallback>
                  <p:oleObj name="Clip" r:id="rId3" imgW="4516200" imgH="3468600" progId="MS_ClipArt_Gallery.2">
                    <p:embed/>
                    <p:pic>
                      <p:nvPicPr>
                        <p:cNvPr id="0" name="Object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9" y="2736"/>
                          <a:ext cx="1039" cy="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635" name="Rectangle 11"/>
            <p:cNvSpPr>
              <a:spLocks noChangeArrowheads="1"/>
            </p:cNvSpPr>
            <p:nvPr/>
          </p:nvSpPr>
          <p:spPr bwMode="auto">
            <a:xfrm>
              <a:off x="2321" y="3549"/>
              <a:ext cx="1254"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rtl="1">
                <a:spcBef>
                  <a:spcPct val="50000"/>
                </a:spcBef>
              </a:pPr>
              <a:r>
                <a:rPr lang="fa-IR" sz="2400" b="1">
                  <a:cs typeface="B Nazanin" panose="00000400000000000000" pitchFamily="2" charset="-78"/>
                </a:rPr>
                <a:t>شرکت بتا</a:t>
              </a:r>
              <a:endParaRPr lang="en-US" sz="2400" b="1">
                <a:cs typeface="B Nazanin" panose="00000400000000000000" pitchFamily="2" charset="-78"/>
              </a:endParaRPr>
            </a:p>
          </p:txBody>
        </p:sp>
      </p:grpSp>
      <p:grpSp>
        <p:nvGrpSpPr>
          <p:cNvPr id="410644" name="Group 20"/>
          <p:cNvGrpSpPr>
            <a:grpSpLocks/>
          </p:cNvGrpSpPr>
          <p:nvPr/>
        </p:nvGrpSpPr>
        <p:grpSpPr bwMode="auto">
          <a:xfrm>
            <a:off x="5324475" y="4452938"/>
            <a:ext cx="2752725" cy="1795462"/>
            <a:chOff x="3157" y="880"/>
            <a:chExt cx="1734" cy="1131"/>
          </a:xfrm>
        </p:grpSpPr>
        <p:graphicFrame>
          <p:nvGraphicFramePr>
            <p:cNvPr id="410645" name="Object 21">
              <a:hlinkClick r:id="" action="ppaction://ole?verb=0"/>
            </p:cNvPr>
            <p:cNvGraphicFramePr>
              <a:graphicFrameLocks/>
            </p:cNvGraphicFramePr>
            <p:nvPr/>
          </p:nvGraphicFramePr>
          <p:xfrm>
            <a:off x="3256" y="880"/>
            <a:ext cx="1537" cy="848"/>
          </p:xfrm>
          <a:graphic>
            <a:graphicData uri="http://schemas.openxmlformats.org/presentationml/2006/ole">
              <mc:AlternateContent xmlns:mc="http://schemas.openxmlformats.org/markup-compatibility/2006">
                <mc:Choice xmlns:v="urn:schemas-microsoft-com:vml" Requires="v">
                  <p:oleObj spid="_x0000_s410656" name="Clip" r:id="rId5" imgW="4595760" imgH="2539800" progId="MS_ClipArt_Gallery.2">
                    <p:embed/>
                  </p:oleObj>
                </mc:Choice>
                <mc:Fallback>
                  <p:oleObj name="Clip" r:id="rId5" imgW="4595760" imgH="2539800" progId="MS_ClipArt_Gallery.2">
                    <p:embed/>
                    <p:pic>
                      <p:nvPicPr>
                        <p:cNvPr id="0" name="Object 2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6" y="880"/>
                          <a:ext cx="1537" cy="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646" name="Rectangle 22"/>
            <p:cNvSpPr>
              <a:spLocks noChangeArrowheads="1"/>
            </p:cNvSpPr>
            <p:nvPr/>
          </p:nvSpPr>
          <p:spPr bwMode="auto">
            <a:xfrm>
              <a:off x="3157" y="1725"/>
              <a:ext cx="1734"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rtl="1">
                <a:spcBef>
                  <a:spcPct val="50000"/>
                </a:spcBef>
              </a:pPr>
              <a:r>
                <a:rPr lang="fa-IR" sz="2400" b="1">
                  <a:cs typeface="B Nazanin" panose="00000400000000000000" pitchFamily="2" charset="-78"/>
                </a:rPr>
                <a:t>شرکت آلفا</a:t>
              </a:r>
              <a:endParaRPr lang="en-US" sz="2400" b="1">
                <a:cs typeface="B Nazanin" panose="00000400000000000000" pitchFamily="2" charset="-78"/>
              </a:endParaRPr>
            </a:p>
          </p:txBody>
        </p:sp>
      </p:grpSp>
      <p:grpSp>
        <p:nvGrpSpPr>
          <p:cNvPr id="410648" name="Group 24"/>
          <p:cNvGrpSpPr>
            <a:grpSpLocks/>
          </p:cNvGrpSpPr>
          <p:nvPr/>
        </p:nvGrpSpPr>
        <p:grpSpPr bwMode="auto">
          <a:xfrm>
            <a:off x="3581400" y="4727575"/>
            <a:ext cx="1676400" cy="987425"/>
            <a:chOff x="2496" y="2978"/>
            <a:chExt cx="1056" cy="622"/>
          </a:xfrm>
        </p:grpSpPr>
        <p:sp>
          <p:nvSpPr>
            <p:cNvPr id="410637" name="Line 13"/>
            <p:cNvSpPr>
              <a:spLocks noChangeShapeType="1"/>
            </p:cNvSpPr>
            <p:nvPr/>
          </p:nvSpPr>
          <p:spPr bwMode="auto">
            <a:xfrm flipH="1">
              <a:off x="2592" y="3312"/>
              <a:ext cx="960" cy="0"/>
            </a:xfrm>
            <a:prstGeom prst="line">
              <a:avLst/>
            </a:prstGeom>
            <a:noFill/>
            <a:ln w="381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410641" name="Rectangle 17"/>
            <p:cNvSpPr>
              <a:spLocks noChangeArrowheads="1"/>
            </p:cNvSpPr>
            <p:nvPr/>
          </p:nvSpPr>
          <p:spPr bwMode="auto">
            <a:xfrm>
              <a:off x="2496" y="2978"/>
              <a:ext cx="1056"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r" rtl="1">
                <a:spcBef>
                  <a:spcPct val="50000"/>
                </a:spcBef>
              </a:pPr>
              <a:r>
                <a:rPr lang="fa-IR" sz="2400" b="1">
                  <a:solidFill>
                    <a:schemeClr val="tx2"/>
                  </a:solidFill>
                  <a:latin typeface="Times New Roman" panose="02020603050405020304" pitchFamily="18" charset="0"/>
                  <a:cs typeface="B Nazanin" panose="00000400000000000000" pitchFamily="2" charset="-78"/>
                </a:rPr>
                <a:t>درصد مالکیت</a:t>
              </a:r>
              <a:endParaRPr lang="en-US" sz="2400" b="1">
                <a:solidFill>
                  <a:schemeClr val="tx2"/>
                </a:solidFill>
                <a:latin typeface="Times New Roman" panose="02020603050405020304" pitchFamily="18" charset="0"/>
                <a:cs typeface="B Nazanin" panose="00000400000000000000" pitchFamily="2" charset="-78"/>
              </a:endParaRPr>
            </a:p>
          </p:txBody>
        </p:sp>
        <p:sp>
          <p:nvSpPr>
            <p:cNvPr id="410647" name="Rectangle 23"/>
            <p:cNvSpPr>
              <a:spLocks noChangeArrowheads="1"/>
            </p:cNvSpPr>
            <p:nvPr/>
          </p:nvSpPr>
          <p:spPr bwMode="auto">
            <a:xfrm>
              <a:off x="2496" y="3314"/>
              <a:ext cx="1056"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rtl="1">
                <a:spcBef>
                  <a:spcPct val="50000"/>
                </a:spcBef>
              </a:pPr>
              <a:r>
                <a:rPr lang="fa-IR" sz="2400" b="1">
                  <a:solidFill>
                    <a:schemeClr val="tx2"/>
                  </a:solidFill>
                  <a:latin typeface="Times New Roman" panose="02020603050405020304" pitchFamily="18" charset="0"/>
                  <a:cs typeface="B Nazanin" panose="00000400000000000000" pitchFamily="2" charset="-78"/>
                </a:rPr>
                <a:t>100%</a:t>
              </a:r>
              <a:endParaRPr lang="en-US" sz="2400" b="1">
                <a:solidFill>
                  <a:schemeClr val="tx2"/>
                </a:solidFill>
                <a:latin typeface="Times New Roman" panose="02020603050405020304" pitchFamily="18" charset="0"/>
                <a:cs typeface="B Nazanin" panose="00000400000000000000" pitchFamily="2" charset="-78"/>
              </a:endParaRPr>
            </a:p>
          </p:txBody>
        </p:sp>
      </p:gr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410644"/>
                                        </p:tgtEl>
                                        <p:attrNameLst>
                                          <p:attrName>style.visibility</p:attrName>
                                        </p:attrNameLst>
                                      </p:cBhvr>
                                      <p:to>
                                        <p:strVal val="visible"/>
                                      </p:to>
                                    </p:set>
                                    <p:animEffect transition="in" filter="blinds(horizontal)">
                                      <p:cBhvr>
                                        <p:cTn id="7" dur="1000"/>
                                        <p:tgtEl>
                                          <p:spTgt spid="410644"/>
                                        </p:tgtEl>
                                      </p:cBhvr>
                                    </p:animEffect>
                                  </p:childTnLst>
                                </p:cTn>
                              </p:par>
                            </p:childTnLst>
                          </p:cTn>
                        </p:par>
                        <p:par>
                          <p:cTn id="8" fill="hold" nodeType="afterGroup">
                            <p:stCondLst>
                              <p:cond delay="1000"/>
                            </p:stCondLst>
                            <p:childTnLst>
                              <p:par>
                                <p:cTn id="9" presetID="3" presetClass="entr" presetSubtype="10" fill="hold" nodeType="afterEffect">
                                  <p:stCondLst>
                                    <p:cond delay="0"/>
                                  </p:stCondLst>
                                  <p:childTnLst>
                                    <p:set>
                                      <p:cBhvr>
                                        <p:cTn id="10" dur="1" fill="hold">
                                          <p:stCondLst>
                                            <p:cond delay="0"/>
                                          </p:stCondLst>
                                        </p:cTn>
                                        <p:tgtEl>
                                          <p:spTgt spid="410648"/>
                                        </p:tgtEl>
                                        <p:attrNameLst>
                                          <p:attrName>style.visibility</p:attrName>
                                        </p:attrNameLst>
                                      </p:cBhvr>
                                      <p:to>
                                        <p:strVal val="visible"/>
                                      </p:to>
                                    </p:set>
                                    <p:animEffect transition="in" filter="blinds(horizontal)">
                                      <p:cBhvr>
                                        <p:cTn id="11" dur="1000"/>
                                        <p:tgtEl>
                                          <p:spTgt spid="410648"/>
                                        </p:tgtEl>
                                      </p:cBhvr>
                                    </p:animEffect>
                                  </p:childTnLst>
                                </p:cTn>
                              </p:par>
                            </p:childTnLst>
                          </p:cTn>
                        </p:par>
                        <p:par>
                          <p:cTn id="12" fill="hold" nodeType="afterGroup">
                            <p:stCondLst>
                              <p:cond delay="2000"/>
                            </p:stCondLst>
                            <p:childTnLst>
                              <p:par>
                                <p:cTn id="13" presetID="3" presetClass="entr" presetSubtype="10" fill="hold" nodeType="afterEffect">
                                  <p:stCondLst>
                                    <p:cond delay="0"/>
                                  </p:stCondLst>
                                  <p:childTnLst>
                                    <p:set>
                                      <p:cBhvr>
                                        <p:cTn id="14" dur="1" fill="hold">
                                          <p:stCondLst>
                                            <p:cond delay="0"/>
                                          </p:stCondLst>
                                        </p:cTn>
                                        <p:tgtEl>
                                          <p:spTgt spid="410633"/>
                                        </p:tgtEl>
                                        <p:attrNameLst>
                                          <p:attrName>style.visibility</p:attrName>
                                        </p:attrNameLst>
                                      </p:cBhvr>
                                      <p:to>
                                        <p:strVal val="visible"/>
                                      </p:to>
                                    </p:set>
                                    <p:animEffect transition="in" filter="blinds(horizontal)">
                                      <p:cBhvr>
                                        <p:cTn id="15" dur="1000"/>
                                        <p:tgtEl>
                                          <p:spTgt spid="4106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1FA917A-122A-4959-9BD2-E4D924BE9747}" type="slidenum">
              <a:rPr lang="ar-SA"/>
              <a:pPr/>
              <a:t>228</a:t>
            </a:fld>
            <a:endParaRPr lang="en-US"/>
          </a:p>
        </p:txBody>
      </p:sp>
      <p:sp>
        <p:nvSpPr>
          <p:cNvPr id="419842" name="Rectangle 2"/>
          <p:cNvSpPr>
            <a:spLocks noGrp="1" noChangeArrowheads="1"/>
          </p:cNvSpPr>
          <p:nvPr>
            <p:ph type="title"/>
          </p:nvPr>
        </p:nvSpPr>
        <p:spPr/>
        <p:txBody>
          <a:bodyPr/>
          <a:lstStyle/>
          <a:p>
            <a:r>
              <a:rPr lang="fa-IR"/>
              <a:t>ثبت مربوط به حذفیات</a:t>
            </a:r>
            <a:endParaRPr lang="en-US"/>
          </a:p>
        </p:txBody>
      </p:sp>
      <p:pic>
        <p:nvPicPr>
          <p:cNvPr id="419843" name="Picture 3" descr="Picture5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219200" y="3125788"/>
            <a:ext cx="7113588" cy="1936750"/>
          </a:xfrm>
          <a:solidFill>
            <a:srgbClr val="99CCFF"/>
          </a:solid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zoom dir="in"/>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4"/>
          <p:cNvSpPr>
            <a:spLocks noGrp="1"/>
          </p:cNvSpPr>
          <p:nvPr>
            <p:ph type="sldNum" sz="quarter" idx="11"/>
          </p:nvPr>
        </p:nvSpPr>
        <p:spPr/>
        <p:txBody>
          <a:bodyPr/>
          <a:lstStyle/>
          <a:p>
            <a:fld id="{1D167E61-2C77-45A7-A75A-0A6A91ED6F92}" type="slidenum">
              <a:rPr lang="ar-SA"/>
              <a:pPr/>
              <a:t>229</a:t>
            </a:fld>
            <a:endParaRPr lang="en-US"/>
          </a:p>
        </p:txBody>
      </p:sp>
      <p:pic>
        <p:nvPicPr>
          <p:cNvPr id="408580" name="Picture 4" descr="Picture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0"/>
            <a:ext cx="7467600" cy="6858000"/>
          </a:xfrm>
          <a:prstGeom prst="rect">
            <a:avLst/>
          </a:prstGeom>
          <a:solidFill>
            <a:srgbClr val="99CCFF"/>
          </a:solidFill>
        </p:spPr>
      </p:pic>
    </p:spTree>
  </p:cSld>
  <p:clrMapOvr>
    <a:masterClrMapping/>
  </p:clrMapOvr>
  <p:transition>
    <p:zoom dir="in"/>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3F5C3CC-A6A3-40D5-8F12-12366B7607A4}" type="slidenum">
              <a:rPr lang="ar-SA"/>
              <a:pPr/>
              <a:t>23</a:t>
            </a:fld>
            <a:endParaRPr lang="en-US"/>
          </a:p>
        </p:txBody>
      </p:sp>
      <p:sp>
        <p:nvSpPr>
          <p:cNvPr id="131074" name="Rectangle 2"/>
          <p:cNvSpPr>
            <a:spLocks noGrp="1" noChangeArrowheads="1"/>
          </p:cNvSpPr>
          <p:nvPr>
            <p:ph type="title"/>
          </p:nvPr>
        </p:nvSpPr>
        <p:spPr/>
        <p:txBody>
          <a:bodyPr/>
          <a:lstStyle/>
          <a:p>
            <a:r>
              <a:rPr lang="fa-IR" b="0"/>
              <a:t>سیستم متمرکز- روش بهای تمام شده</a:t>
            </a:r>
            <a:endParaRPr lang="en-US" b="0"/>
          </a:p>
        </p:txBody>
      </p:sp>
      <p:pic>
        <p:nvPicPr>
          <p:cNvPr id="131076" name="Picture 4" descr="Picture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189163"/>
            <a:ext cx="7367588" cy="4211637"/>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131076"/>
                                        </p:tgtEl>
                                        <p:attrNameLst>
                                          <p:attrName>style.visibility</p:attrName>
                                        </p:attrNameLst>
                                      </p:cBhvr>
                                      <p:to>
                                        <p:strVal val="visible"/>
                                      </p:to>
                                    </p:set>
                                    <p:animEffect transition="in" filter="blinds(horizontal)">
                                      <p:cBhvr>
                                        <p:cTn id="7" dur="500"/>
                                        <p:tgtEl>
                                          <p:spTgt spid="131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4"/>
          <p:cNvSpPr>
            <a:spLocks noGrp="1"/>
          </p:cNvSpPr>
          <p:nvPr>
            <p:ph type="sldNum" sz="quarter" idx="11"/>
          </p:nvPr>
        </p:nvSpPr>
        <p:spPr/>
        <p:txBody>
          <a:bodyPr/>
          <a:lstStyle/>
          <a:p>
            <a:fld id="{15A61417-C94C-4A09-ABEF-71928DB81573}" type="slidenum">
              <a:rPr lang="ar-SA"/>
              <a:pPr/>
              <a:t>230</a:t>
            </a:fld>
            <a:endParaRPr lang="en-US"/>
          </a:p>
        </p:txBody>
      </p:sp>
      <p:pic>
        <p:nvPicPr>
          <p:cNvPr id="411652" name="Picture 4" descr="Picture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0"/>
            <a:ext cx="7467600" cy="6858000"/>
          </a:xfrm>
          <a:prstGeom prst="rect">
            <a:avLst/>
          </a:prstGeom>
          <a:solidFill>
            <a:srgbClr val="99CCFF"/>
          </a:solidFill>
        </p:spPr>
      </p:pic>
    </p:spTree>
  </p:cSld>
  <p:clrMapOvr>
    <a:masterClrMapping/>
  </p:clrMapOvr>
  <p:transition>
    <p:zoom dir="in"/>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4"/>
          <p:cNvSpPr>
            <a:spLocks noGrp="1"/>
          </p:cNvSpPr>
          <p:nvPr>
            <p:ph type="sldNum" sz="quarter" idx="11"/>
          </p:nvPr>
        </p:nvSpPr>
        <p:spPr/>
        <p:txBody>
          <a:bodyPr/>
          <a:lstStyle/>
          <a:p>
            <a:fld id="{56D1D932-E8F1-4B80-A0C8-72959C86D4FD}" type="slidenum">
              <a:rPr lang="ar-SA"/>
              <a:pPr/>
              <a:t>231</a:t>
            </a:fld>
            <a:endParaRPr lang="en-US"/>
          </a:p>
        </p:txBody>
      </p:sp>
      <p:pic>
        <p:nvPicPr>
          <p:cNvPr id="412676" name="Picture 4" descr="Picture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0"/>
            <a:ext cx="7467600" cy="6858000"/>
          </a:xfrm>
          <a:prstGeom prst="rect">
            <a:avLst/>
          </a:prstGeom>
          <a:solidFill>
            <a:srgbClr val="99CCFF"/>
          </a:solidFill>
        </p:spPr>
      </p:pic>
    </p:spTree>
  </p:cSld>
  <p:clrMapOvr>
    <a:masterClrMapping/>
  </p:clrMapOvr>
  <p:transition>
    <p:zoom dir="in"/>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DEE4BE3-4BBE-4A6D-ACAB-338D10E314F4}" type="slidenum">
              <a:rPr lang="ar-SA"/>
              <a:pPr/>
              <a:t>232</a:t>
            </a:fld>
            <a:endParaRPr lang="en-US"/>
          </a:p>
        </p:txBody>
      </p:sp>
      <p:sp>
        <p:nvSpPr>
          <p:cNvPr id="414722" name="Rectangle 2"/>
          <p:cNvSpPr>
            <a:spLocks noGrp="1" noChangeArrowheads="1"/>
          </p:cNvSpPr>
          <p:nvPr>
            <p:ph type="title"/>
          </p:nvPr>
        </p:nvSpPr>
        <p:spPr>
          <a:xfrm>
            <a:off x="990600" y="609600"/>
            <a:ext cx="7378700" cy="1143000"/>
          </a:xfrm>
        </p:spPr>
        <p:txBody>
          <a:bodyPr/>
          <a:lstStyle/>
          <a:p>
            <a:r>
              <a:rPr lang="fa-IR" sz="3200"/>
              <a:t>خرید کلیه حقوق  صاحبان سهام شرکت فرعی</a:t>
            </a:r>
            <a:br>
              <a:rPr lang="fa-IR" sz="3200"/>
            </a:br>
            <a:r>
              <a:rPr lang="fa-IR" sz="3200"/>
              <a:t> بیش از ارزش دفتری</a:t>
            </a:r>
            <a:r>
              <a:rPr lang="en-US" sz="3200"/>
              <a:t> </a:t>
            </a:r>
          </a:p>
        </p:txBody>
      </p:sp>
      <p:sp>
        <p:nvSpPr>
          <p:cNvPr id="414723" name="Rectangle 3"/>
          <p:cNvSpPr>
            <a:spLocks noGrp="1" noChangeArrowheads="1"/>
          </p:cNvSpPr>
          <p:nvPr>
            <p:ph type="body" idx="1"/>
          </p:nvPr>
        </p:nvSpPr>
        <p:spPr/>
        <p:txBody>
          <a:bodyPr/>
          <a:lstStyle/>
          <a:p>
            <a:pPr algn="just"/>
            <a:r>
              <a:rPr lang="fa-IR"/>
              <a:t>فرض کنید در مثال قبل شرکت آلفا 100 درصد سهام شرکت بتا را به مبلغ 1،200،000 ریال خریداری نموده باشد. همچنین </a:t>
            </a:r>
            <a:r>
              <a:rPr lang="fa-IR" u="sng"/>
              <a:t>ارزش متعارف و ارزش دفتری دارایی</a:t>
            </a:r>
            <a:r>
              <a:rPr lang="fa-IR" u="sng">
                <a:cs typeface="Times New Roman" panose="02020603050405020304" pitchFamily="18" charset="0"/>
              </a:rPr>
              <a:t>‌</a:t>
            </a:r>
            <a:r>
              <a:rPr lang="fa-IR" u="sng"/>
              <a:t>ها و بدهی</a:t>
            </a:r>
            <a:r>
              <a:rPr lang="fa-IR" u="sng">
                <a:cs typeface="Times New Roman" panose="02020603050405020304" pitchFamily="18" charset="0"/>
              </a:rPr>
              <a:t>‌</a:t>
            </a:r>
            <a:r>
              <a:rPr lang="fa-IR" u="sng"/>
              <a:t>ها با یکدیگر برابر باشد.</a:t>
            </a:r>
            <a:r>
              <a:rPr lang="en-US" u="sng"/>
              <a:t> </a:t>
            </a:r>
          </a:p>
        </p:txBody>
      </p:sp>
    </p:spTree>
  </p:cSld>
  <p:clrMapOvr>
    <a:masterClrMapping/>
  </p:clrMapOvr>
  <p:transition>
    <p:zoom dir="in"/>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8CB49BB8-3A5A-44DB-8680-5C57838DAADD}" type="slidenum">
              <a:rPr lang="ar-SA"/>
              <a:pPr/>
              <a:t>233</a:t>
            </a:fld>
            <a:endParaRPr lang="en-US"/>
          </a:p>
        </p:txBody>
      </p:sp>
      <p:sp>
        <p:nvSpPr>
          <p:cNvPr id="415746" name="Rectangle 2"/>
          <p:cNvSpPr>
            <a:spLocks noGrp="1" noChangeArrowheads="1"/>
          </p:cNvSpPr>
          <p:nvPr>
            <p:ph type="title"/>
          </p:nvPr>
        </p:nvSpPr>
        <p:spPr/>
        <p:txBody>
          <a:bodyPr/>
          <a:lstStyle/>
          <a:p>
            <a:r>
              <a:rPr lang="fa-IR" sz="2800"/>
              <a:t>حل مثال</a:t>
            </a:r>
            <a:endParaRPr lang="en-US" sz="2800"/>
          </a:p>
        </p:txBody>
      </p:sp>
      <p:sp>
        <p:nvSpPr>
          <p:cNvPr id="415747" name="Rectangle 3"/>
          <p:cNvSpPr>
            <a:spLocks noGrp="1" noChangeArrowheads="1"/>
          </p:cNvSpPr>
          <p:nvPr>
            <p:ph type="body" idx="1"/>
          </p:nvPr>
        </p:nvSpPr>
        <p:spPr/>
        <p:txBody>
          <a:bodyPr/>
          <a:lstStyle/>
          <a:p>
            <a:pPr algn="just"/>
            <a:r>
              <a:rPr lang="fa-IR" sz="2800"/>
              <a:t>در تاریخ خرید جمع حقوق صاحبان سهام شرکت بتا برابر با 1،000،000 ریال می</a:t>
            </a:r>
            <a:r>
              <a:rPr lang="fa-IR" sz="2800">
                <a:cs typeface="Times New Roman" panose="02020603050405020304" pitchFamily="18" charset="0"/>
              </a:rPr>
              <a:t>‌</a:t>
            </a:r>
            <a:r>
              <a:rPr lang="fa-IR" sz="2800"/>
              <a:t>باشد بنابراین شرکت آلفا برای تحصیل شرکت بتا مبلغ 200،000 ریال بیشتر پرداخت کرده است که تحت عنوان مازاد پرداختی در کاربرگ تلفیق ثبت می</a:t>
            </a:r>
            <a:r>
              <a:rPr lang="fa-IR" sz="2800">
                <a:cs typeface="Times New Roman" panose="02020603050405020304" pitchFamily="18" charset="0"/>
              </a:rPr>
              <a:t>‌</a:t>
            </a:r>
            <a:r>
              <a:rPr lang="fa-IR" sz="2800"/>
              <a:t>گردد. </a:t>
            </a:r>
            <a:endParaRPr lang="en-US" sz="2800"/>
          </a:p>
        </p:txBody>
      </p:sp>
      <p:pic>
        <p:nvPicPr>
          <p:cNvPr id="415748" name="Picture 4" descr="Picture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267200"/>
            <a:ext cx="7138988" cy="2303463"/>
          </a:xfrm>
          <a:prstGeom prst="rect">
            <a:avLst/>
          </a:prstGeom>
          <a:solidFill>
            <a:srgbClr val="99CCFF"/>
          </a:solidFill>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15748"/>
                                        </p:tgtEl>
                                        <p:attrNameLst>
                                          <p:attrName>style.visibility</p:attrName>
                                        </p:attrNameLst>
                                      </p:cBhvr>
                                      <p:to>
                                        <p:strVal val="visible"/>
                                      </p:to>
                                    </p:set>
                                    <p:animEffect transition="in" filter="blinds(horizontal)">
                                      <p:cBhvr>
                                        <p:cTn id="7" dur="500"/>
                                        <p:tgtEl>
                                          <p:spTgt spid="415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B37622FF-0935-44E6-9E8B-9FF436CA5127}" type="slidenum">
              <a:rPr lang="ar-SA"/>
              <a:pPr/>
              <a:t>234</a:t>
            </a:fld>
            <a:endParaRPr lang="en-US"/>
          </a:p>
        </p:txBody>
      </p:sp>
      <p:sp>
        <p:nvSpPr>
          <p:cNvPr id="418818" name="Rectangle 2"/>
          <p:cNvSpPr>
            <a:spLocks noGrp="1" noChangeArrowheads="1"/>
          </p:cNvSpPr>
          <p:nvPr>
            <p:ph type="title"/>
          </p:nvPr>
        </p:nvSpPr>
        <p:spPr/>
        <p:txBody>
          <a:bodyPr/>
          <a:lstStyle/>
          <a:p>
            <a:r>
              <a:rPr lang="fa-IR" sz="2800"/>
              <a:t>حل مثال</a:t>
            </a:r>
            <a:endParaRPr lang="en-US" sz="2800"/>
          </a:p>
        </p:txBody>
      </p:sp>
      <p:sp>
        <p:nvSpPr>
          <p:cNvPr id="418819" name="Rectangle 3"/>
          <p:cNvSpPr>
            <a:spLocks noGrp="1" noChangeArrowheads="1"/>
          </p:cNvSpPr>
          <p:nvPr>
            <p:ph type="body" idx="1"/>
          </p:nvPr>
        </p:nvSpPr>
        <p:spPr/>
        <p:txBody>
          <a:bodyPr/>
          <a:lstStyle/>
          <a:p>
            <a:pPr algn="just"/>
            <a:r>
              <a:rPr lang="fa-IR" sz="2800"/>
              <a:t>با توجه به این نکته که ارزش دفتری و ارزش متعارف داراییها و بدهی ها برابر می باشد می توان نتیجه گرفت که مبلغ مازاد پرداختی بایستی به عنوان سرقفلی در کاربرگ تلفیق گزارش گردد.</a:t>
            </a:r>
            <a:r>
              <a:rPr lang="en-US" sz="2800"/>
              <a:t> </a:t>
            </a:r>
          </a:p>
        </p:txBody>
      </p:sp>
      <p:pic>
        <p:nvPicPr>
          <p:cNvPr id="418821" name="Picture 5" descr="Picture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038600"/>
            <a:ext cx="7112000" cy="1582738"/>
          </a:xfrm>
          <a:prstGeom prst="rect">
            <a:avLst/>
          </a:prstGeom>
          <a:solidFill>
            <a:srgbClr val="99CCFF"/>
          </a:solidFill>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18821"/>
                                        </p:tgtEl>
                                        <p:attrNameLst>
                                          <p:attrName>style.visibility</p:attrName>
                                        </p:attrNameLst>
                                      </p:cBhvr>
                                      <p:to>
                                        <p:strVal val="visible"/>
                                      </p:to>
                                    </p:set>
                                    <p:animEffect transition="in" filter="blinds(horizontal)">
                                      <p:cBhvr>
                                        <p:cTn id="7" dur="500"/>
                                        <p:tgtEl>
                                          <p:spTgt spid="418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lide Number Placeholder 4"/>
          <p:cNvSpPr>
            <a:spLocks noGrp="1"/>
          </p:cNvSpPr>
          <p:nvPr>
            <p:ph type="sldNum" sz="quarter" idx="11"/>
          </p:nvPr>
        </p:nvSpPr>
        <p:spPr/>
        <p:txBody>
          <a:bodyPr/>
          <a:lstStyle/>
          <a:p>
            <a:fld id="{57DF76FF-AF3F-4F29-B4BA-BA8E2748AACA}" type="slidenum">
              <a:rPr lang="ar-SA"/>
              <a:pPr/>
              <a:t>235</a:t>
            </a:fld>
            <a:endParaRPr lang="en-US"/>
          </a:p>
        </p:txBody>
      </p:sp>
      <p:pic>
        <p:nvPicPr>
          <p:cNvPr id="420868" name="Picture 4" descr="Picture57"/>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bwMode="auto">
          <a:xfrm>
            <a:off x="685800" y="0"/>
            <a:ext cx="7459663" cy="6858000"/>
          </a:xfrm>
          <a:solidFill>
            <a:srgbClr val="99CCFF"/>
          </a:solidFill>
          <a:ln/>
          <a:extLst>
            <a:ext uri="{91240B29-F687-4F45-9708-019B960494DF}">
              <a14:hiddenLine xmlns:a14="http://schemas.microsoft.com/office/drawing/2010/main" w="9525">
                <a:solidFill>
                  <a:srgbClr val="000000"/>
                </a:solidFill>
                <a:miter lim="800000"/>
                <a:headEnd/>
                <a:tailEnd/>
              </a14:hiddenLine>
            </a:ext>
          </a:extLst>
        </p:spPr>
      </p:pic>
      <p:sp>
        <p:nvSpPr>
          <p:cNvPr id="420869" name="AutoShape 5"/>
          <p:cNvSpPr>
            <a:spLocks noChangeArrowheads="1"/>
          </p:cNvSpPr>
          <p:nvPr/>
        </p:nvSpPr>
        <p:spPr bwMode="auto">
          <a:xfrm>
            <a:off x="1981200" y="2590800"/>
            <a:ext cx="914400" cy="457200"/>
          </a:xfrm>
          <a:prstGeom prst="roundRect">
            <a:avLst>
              <a:gd name="adj" fmla="val 16667"/>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420870" name="AutoShape 6"/>
          <p:cNvSpPr>
            <a:spLocks noChangeArrowheads="1"/>
          </p:cNvSpPr>
          <p:nvPr/>
        </p:nvSpPr>
        <p:spPr bwMode="auto">
          <a:xfrm>
            <a:off x="2971800" y="5105400"/>
            <a:ext cx="914400" cy="304800"/>
          </a:xfrm>
          <a:prstGeom prst="roundRect">
            <a:avLst>
              <a:gd name="adj" fmla="val 16667"/>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420871" name="AutoShape 7"/>
          <p:cNvSpPr>
            <a:spLocks noChangeArrowheads="1"/>
          </p:cNvSpPr>
          <p:nvPr/>
        </p:nvSpPr>
        <p:spPr bwMode="auto">
          <a:xfrm>
            <a:off x="2971800" y="5486400"/>
            <a:ext cx="914400" cy="304800"/>
          </a:xfrm>
          <a:prstGeom prst="roundRect">
            <a:avLst>
              <a:gd name="adj" fmla="val 16667"/>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420872" name="AutoShape 8"/>
          <p:cNvSpPr>
            <a:spLocks noChangeArrowheads="1"/>
          </p:cNvSpPr>
          <p:nvPr/>
        </p:nvSpPr>
        <p:spPr bwMode="auto">
          <a:xfrm>
            <a:off x="3048000" y="3276600"/>
            <a:ext cx="914400" cy="304800"/>
          </a:xfrm>
          <a:prstGeom prst="roundRect">
            <a:avLst>
              <a:gd name="adj" fmla="val 16667"/>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420873" name="AutoShape 9"/>
          <p:cNvSpPr>
            <a:spLocks noChangeArrowheads="1"/>
          </p:cNvSpPr>
          <p:nvPr/>
        </p:nvSpPr>
        <p:spPr bwMode="auto">
          <a:xfrm>
            <a:off x="1981200" y="3200400"/>
            <a:ext cx="914400" cy="457200"/>
          </a:xfrm>
          <a:prstGeom prst="roundRect">
            <a:avLst>
              <a:gd name="adj" fmla="val 16667"/>
            </a:avLst>
          </a:prstGeom>
          <a:noFill/>
          <a:ln w="28575" algn="ctr">
            <a:solidFill>
              <a:srgbClr val="00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420874" name="AutoShape 10"/>
          <p:cNvSpPr>
            <a:spLocks noChangeArrowheads="1"/>
          </p:cNvSpPr>
          <p:nvPr/>
        </p:nvSpPr>
        <p:spPr bwMode="auto">
          <a:xfrm>
            <a:off x="3048000" y="3581400"/>
            <a:ext cx="914400" cy="381000"/>
          </a:xfrm>
          <a:prstGeom prst="roundRect">
            <a:avLst>
              <a:gd name="adj" fmla="val 16667"/>
            </a:avLst>
          </a:prstGeom>
          <a:noFill/>
          <a:ln w="28575" algn="ctr">
            <a:solidFill>
              <a:srgbClr val="00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0869"/>
                                        </p:tgtEl>
                                        <p:attrNameLst>
                                          <p:attrName>style.visibility</p:attrName>
                                        </p:attrNameLst>
                                      </p:cBhvr>
                                      <p:to>
                                        <p:strVal val="visible"/>
                                      </p:to>
                                    </p:set>
                                    <p:anim calcmode="lin" valueType="num">
                                      <p:cBhvr additive="base">
                                        <p:cTn id="7" dur="500" fill="hold"/>
                                        <p:tgtEl>
                                          <p:spTgt spid="420869"/>
                                        </p:tgtEl>
                                        <p:attrNameLst>
                                          <p:attrName>ppt_x</p:attrName>
                                        </p:attrNameLst>
                                      </p:cBhvr>
                                      <p:tavLst>
                                        <p:tav tm="0">
                                          <p:val>
                                            <p:strVal val="#ppt_x"/>
                                          </p:val>
                                        </p:tav>
                                        <p:tav tm="100000">
                                          <p:val>
                                            <p:strVal val="#ppt_x"/>
                                          </p:val>
                                        </p:tav>
                                      </p:tavLst>
                                    </p:anim>
                                    <p:anim calcmode="lin" valueType="num">
                                      <p:cBhvr additive="base">
                                        <p:cTn id="8" dur="500" fill="hold"/>
                                        <p:tgtEl>
                                          <p:spTgt spid="42086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20872"/>
                                        </p:tgtEl>
                                        <p:attrNameLst>
                                          <p:attrName>style.visibility</p:attrName>
                                        </p:attrNameLst>
                                      </p:cBhvr>
                                      <p:to>
                                        <p:strVal val="visible"/>
                                      </p:to>
                                    </p:set>
                                    <p:anim calcmode="lin" valueType="num">
                                      <p:cBhvr additive="base">
                                        <p:cTn id="11" dur="500" fill="hold"/>
                                        <p:tgtEl>
                                          <p:spTgt spid="420872"/>
                                        </p:tgtEl>
                                        <p:attrNameLst>
                                          <p:attrName>ppt_x</p:attrName>
                                        </p:attrNameLst>
                                      </p:cBhvr>
                                      <p:tavLst>
                                        <p:tav tm="0">
                                          <p:val>
                                            <p:strVal val="#ppt_x"/>
                                          </p:val>
                                        </p:tav>
                                        <p:tav tm="100000">
                                          <p:val>
                                            <p:strVal val="#ppt_x"/>
                                          </p:val>
                                        </p:tav>
                                      </p:tavLst>
                                    </p:anim>
                                    <p:anim calcmode="lin" valueType="num">
                                      <p:cBhvr additive="base">
                                        <p:cTn id="12" dur="500" fill="hold"/>
                                        <p:tgtEl>
                                          <p:spTgt spid="42087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20870"/>
                                        </p:tgtEl>
                                        <p:attrNameLst>
                                          <p:attrName>style.visibility</p:attrName>
                                        </p:attrNameLst>
                                      </p:cBhvr>
                                      <p:to>
                                        <p:strVal val="visible"/>
                                      </p:to>
                                    </p:set>
                                    <p:anim calcmode="lin" valueType="num">
                                      <p:cBhvr additive="base">
                                        <p:cTn id="15" dur="500" fill="hold"/>
                                        <p:tgtEl>
                                          <p:spTgt spid="420870"/>
                                        </p:tgtEl>
                                        <p:attrNameLst>
                                          <p:attrName>ppt_x</p:attrName>
                                        </p:attrNameLst>
                                      </p:cBhvr>
                                      <p:tavLst>
                                        <p:tav tm="0">
                                          <p:val>
                                            <p:strVal val="#ppt_x"/>
                                          </p:val>
                                        </p:tav>
                                        <p:tav tm="100000">
                                          <p:val>
                                            <p:strVal val="#ppt_x"/>
                                          </p:val>
                                        </p:tav>
                                      </p:tavLst>
                                    </p:anim>
                                    <p:anim calcmode="lin" valueType="num">
                                      <p:cBhvr additive="base">
                                        <p:cTn id="16" dur="500" fill="hold"/>
                                        <p:tgtEl>
                                          <p:spTgt spid="4208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20871"/>
                                        </p:tgtEl>
                                        <p:attrNameLst>
                                          <p:attrName>style.visibility</p:attrName>
                                        </p:attrNameLst>
                                      </p:cBhvr>
                                      <p:to>
                                        <p:strVal val="visible"/>
                                      </p:to>
                                    </p:set>
                                    <p:anim calcmode="lin" valueType="num">
                                      <p:cBhvr additive="base">
                                        <p:cTn id="19" dur="500" fill="hold"/>
                                        <p:tgtEl>
                                          <p:spTgt spid="420871"/>
                                        </p:tgtEl>
                                        <p:attrNameLst>
                                          <p:attrName>ppt_x</p:attrName>
                                        </p:attrNameLst>
                                      </p:cBhvr>
                                      <p:tavLst>
                                        <p:tav tm="0">
                                          <p:val>
                                            <p:strVal val="#ppt_x"/>
                                          </p:val>
                                        </p:tav>
                                        <p:tav tm="100000">
                                          <p:val>
                                            <p:strVal val="#ppt_x"/>
                                          </p:val>
                                        </p:tav>
                                      </p:tavLst>
                                    </p:anim>
                                    <p:anim calcmode="lin" valueType="num">
                                      <p:cBhvr additive="base">
                                        <p:cTn id="20" dur="500" fill="hold"/>
                                        <p:tgtEl>
                                          <p:spTgt spid="42087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20873"/>
                                        </p:tgtEl>
                                        <p:attrNameLst>
                                          <p:attrName>style.visibility</p:attrName>
                                        </p:attrNameLst>
                                      </p:cBhvr>
                                      <p:to>
                                        <p:strVal val="visible"/>
                                      </p:to>
                                    </p:set>
                                    <p:anim calcmode="lin" valueType="num">
                                      <p:cBhvr additive="base">
                                        <p:cTn id="25" dur="500" fill="hold"/>
                                        <p:tgtEl>
                                          <p:spTgt spid="420873"/>
                                        </p:tgtEl>
                                        <p:attrNameLst>
                                          <p:attrName>ppt_x</p:attrName>
                                        </p:attrNameLst>
                                      </p:cBhvr>
                                      <p:tavLst>
                                        <p:tav tm="0">
                                          <p:val>
                                            <p:strVal val="#ppt_x"/>
                                          </p:val>
                                        </p:tav>
                                        <p:tav tm="100000">
                                          <p:val>
                                            <p:strVal val="#ppt_x"/>
                                          </p:val>
                                        </p:tav>
                                      </p:tavLst>
                                    </p:anim>
                                    <p:anim calcmode="lin" valueType="num">
                                      <p:cBhvr additive="base">
                                        <p:cTn id="26" dur="500" fill="hold"/>
                                        <p:tgtEl>
                                          <p:spTgt spid="420873"/>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500"/>
                            </p:stCondLst>
                            <p:childTnLst>
                              <p:par>
                                <p:cTn id="28" presetID="2" presetClass="entr" presetSubtype="4" fill="hold" grpId="0" nodeType="afterEffect">
                                  <p:stCondLst>
                                    <p:cond delay="0"/>
                                  </p:stCondLst>
                                  <p:childTnLst>
                                    <p:set>
                                      <p:cBhvr>
                                        <p:cTn id="29" dur="1" fill="hold">
                                          <p:stCondLst>
                                            <p:cond delay="0"/>
                                          </p:stCondLst>
                                        </p:cTn>
                                        <p:tgtEl>
                                          <p:spTgt spid="420874"/>
                                        </p:tgtEl>
                                        <p:attrNameLst>
                                          <p:attrName>style.visibility</p:attrName>
                                        </p:attrNameLst>
                                      </p:cBhvr>
                                      <p:to>
                                        <p:strVal val="visible"/>
                                      </p:to>
                                    </p:set>
                                    <p:anim calcmode="lin" valueType="num">
                                      <p:cBhvr additive="base">
                                        <p:cTn id="30" dur="500" fill="hold"/>
                                        <p:tgtEl>
                                          <p:spTgt spid="420874"/>
                                        </p:tgtEl>
                                        <p:attrNameLst>
                                          <p:attrName>ppt_x</p:attrName>
                                        </p:attrNameLst>
                                      </p:cBhvr>
                                      <p:tavLst>
                                        <p:tav tm="0">
                                          <p:val>
                                            <p:strVal val="#ppt_x"/>
                                          </p:val>
                                        </p:tav>
                                        <p:tav tm="100000">
                                          <p:val>
                                            <p:strVal val="#ppt_x"/>
                                          </p:val>
                                        </p:tav>
                                      </p:tavLst>
                                    </p:anim>
                                    <p:anim calcmode="lin" valueType="num">
                                      <p:cBhvr additive="base">
                                        <p:cTn id="31" dur="500" fill="hold"/>
                                        <p:tgtEl>
                                          <p:spTgt spid="4208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69" grpId="0" animBg="1"/>
      <p:bldP spid="420870" grpId="0" animBg="1"/>
      <p:bldP spid="420871" grpId="0" animBg="1"/>
      <p:bldP spid="420872" grpId="0" animBg="1"/>
      <p:bldP spid="420873" grpId="0" animBg="1"/>
      <p:bldP spid="420874" grpId="0" animBg="1"/>
    </p:bldLst>
  </p:timing>
</p:sld>
</file>

<file path=ppt/slides/slide2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DA41532F-C082-4437-A4EA-8BAB8C1EB249}" type="slidenum">
              <a:rPr lang="ar-SA"/>
              <a:pPr/>
              <a:t>236</a:t>
            </a:fld>
            <a:endParaRPr lang="en-US"/>
          </a:p>
        </p:txBody>
      </p:sp>
      <p:sp>
        <p:nvSpPr>
          <p:cNvPr id="422914" name="Rectangle 2"/>
          <p:cNvSpPr>
            <a:spLocks noGrp="1" noChangeArrowheads="1"/>
          </p:cNvSpPr>
          <p:nvPr>
            <p:ph type="title"/>
          </p:nvPr>
        </p:nvSpPr>
        <p:spPr>
          <a:xfrm>
            <a:off x="1066800" y="685800"/>
            <a:ext cx="7378700" cy="1143000"/>
          </a:xfrm>
        </p:spPr>
        <p:txBody>
          <a:bodyPr/>
          <a:lstStyle/>
          <a:p>
            <a:r>
              <a:rPr lang="fa-IR" sz="3200"/>
              <a:t>خرید کلیه حقوق  صاحبان سهام شرکت فرعی</a:t>
            </a:r>
            <a:br>
              <a:rPr lang="fa-IR" sz="3200"/>
            </a:br>
            <a:r>
              <a:rPr lang="fa-IR" sz="3200"/>
              <a:t> بیش از ارزش دفتری</a:t>
            </a:r>
            <a:r>
              <a:rPr lang="en-US" sz="3200"/>
              <a:t> </a:t>
            </a:r>
          </a:p>
        </p:txBody>
      </p:sp>
      <p:sp>
        <p:nvSpPr>
          <p:cNvPr id="422915" name="Rectangle 3"/>
          <p:cNvSpPr>
            <a:spLocks noGrp="1" noChangeArrowheads="1"/>
          </p:cNvSpPr>
          <p:nvPr>
            <p:ph type="body" idx="1"/>
          </p:nvPr>
        </p:nvSpPr>
        <p:spPr/>
        <p:txBody>
          <a:bodyPr/>
          <a:lstStyle/>
          <a:p>
            <a:pPr algn="just"/>
            <a:r>
              <a:rPr lang="fa-IR"/>
              <a:t>فرض کنید در مثال قبل شرکت آلفا 100 درصد سهام شرکت بتا را به مبلغ 1،200،000 ریال خریداری نموده باشد. همچنین </a:t>
            </a:r>
            <a:r>
              <a:rPr lang="fa-IR" u="sng"/>
              <a:t>ارزش متعارف و ارزش دفتری دارایی</a:t>
            </a:r>
            <a:r>
              <a:rPr lang="fa-IR" u="sng">
                <a:cs typeface="Times New Roman" panose="02020603050405020304" pitchFamily="18" charset="0"/>
              </a:rPr>
              <a:t>‌</a:t>
            </a:r>
            <a:r>
              <a:rPr lang="fa-IR" u="sng"/>
              <a:t>ها و بدهی</a:t>
            </a:r>
            <a:r>
              <a:rPr lang="fa-IR" u="sng">
                <a:cs typeface="Times New Roman" panose="02020603050405020304" pitchFamily="18" charset="0"/>
              </a:rPr>
              <a:t>‌</a:t>
            </a:r>
            <a:r>
              <a:rPr lang="fa-IR" u="sng"/>
              <a:t>ها با یکدیگر برابر نباشد.</a:t>
            </a:r>
            <a:r>
              <a:rPr lang="en-US" u="sng"/>
              <a:t> </a:t>
            </a:r>
          </a:p>
        </p:txBody>
      </p:sp>
      <p:pic>
        <p:nvPicPr>
          <p:cNvPr id="422916" name="Picture 4" descr="Picture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572000"/>
            <a:ext cx="7696200" cy="1481138"/>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22916"/>
                                        </p:tgtEl>
                                        <p:attrNameLst>
                                          <p:attrName>style.visibility</p:attrName>
                                        </p:attrNameLst>
                                      </p:cBhvr>
                                      <p:to>
                                        <p:strVal val="visible"/>
                                      </p:to>
                                    </p:set>
                                    <p:animEffect transition="in" filter="blinds(horizontal)">
                                      <p:cBhvr>
                                        <p:cTn id="7" dur="500"/>
                                        <p:tgtEl>
                                          <p:spTgt spid="422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1AEFF231-2DB8-49B7-8D4A-6332F234C12B}" type="slidenum">
              <a:rPr lang="ar-SA"/>
              <a:pPr/>
              <a:t>237</a:t>
            </a:fld>
            <a:endParaRPr lang="en-US"/>
          </a:p>
        </p:txBody>
      </p:sp>
      <p:sp>
        <p:nvSpPr>
          <p:cNvPr id="423938" name="Rectangle 2"/>
          <p:cNvSpPr>
            <a:spLocks noGrp="1" noChangeArrowheads="1"/>
          </p:cNvSpPr>
          <p:nvPr>
            <p:ph type="title"/>
          </p:nvPr>
        </p:nvSpPr>
        <p:spPr>
          <a:xfrm>
            <a:off x="914400" y="685800"/>
            <a:ext cx="7378700" cy="1143000"/>
          </a:xfrm>
        </p:spPr>
        <p:txBody>
          <a:bodyPr/>
          <a:lstStyle/>
          <a:p>
            <a:r>
              <a:rPr lang="fa-IR" sz="3200"/>
              <a:t>خرید کلیه حقوق  صاحبان سهام شرکت فرعی</a:t>
            </a:r>
            <a:br>
              <a:rPr lang="fa-IR" sz="3200"/>
            </a:br>
            <a:r>
              <a:rPr lang="fa-IR" sz="3200"/>
              <a:t> بیش از ارزش دفتری</a:t>
            </a:r>
            <a:endParaRPr lang="en-US" sz="3200"/>
          </a:p>
        </p:txBody>
      </p:sp>
      <p:sp>
        <p:nvSpPr>
          <p:cNvPr id="423939" name="Rectangle 3"/>
          <p:cNvSpPr>
            <a:spLocks noGrp="1" noChangeArrowheads="1"/>
          </p:cNvSpPr>
          <p:nvPr>
            <p:ph type="body" idx="1"/>
          </p:nvPr>
        </p:nvSpPr>
        <p:spPr/>
        <p:txBody>
          <a:bodyPr/>
          <a:lstStyle/>
          <a:p>
            <a:pPr algn="just"/>
            <a:r>
              <a:rPr lang="fa-IR"/>
              <a:t>فرض کنید در مثال قبل در ابتدای سال 1384 دارایی های شرکت بتا به صورت زیر ارزیابی گردید. حسابهای دریافتنی 350،000 ریال ، موجودی کالا 580.000 ریال و دارایی ثابت 1،120،000 ریال. </a:t>
            </a:r>
            <a:endParaRPr lang="en-US"/>
          </a:p>
        </p:txBody>
      </p:sp>
    </p:spTree>
  </p:cSld>
  <p:clrMapOvr>
    <a:masterClrMapping/>
  </p:clrMapOvr>
  <p:transition>
    <p:zoom dir="in"/>
  </p:transition>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13AE83BD-A2FE-4ABE-B4F4-880D7F951B48}" type="slidenum">
              <a:rPr lang="ar-SA"/>
              <a:pPr/>
              <a:t>238</a:t>
            </a:fld>
            <a:endParaRPr lang="en-US"/>
          </a:p>
        </p:txBody>
      </p:sp>
      <p:sp>
        <p:nvSpPr>
          <p:cNvPr id="424962" name="Rectangle 2"/>
          <p:cNvSpPr>
            <a:spLocks noGrp="1" noChangeArrowheads="1"/>
          </p:cNvSpPr>
          <p:nvPr>
            <p:ph type="title"/>
          </p:nvPr>
        </p:nvSpPr>
        <p:spPr/>
        <p:txBody>
          <a:bodyPr/>
          <a:lstStyle/>
          <a:p>
            <a:r>
              <a:rPr lang="fa-IR" sz="2800"/>
              <a:t>خرید کلیه حقوق  صاحبان سهام شرکت فرعی بیش از ارزش دفتری</a:t>
            </a:r>
            <a:endParaRPr lang="en-US" sz="2800"/>
          </a:p>
        </p:txBody>
      </p:sp>
      <p:pic>
        <p:nvPicPr>
          <p:cNvPr id="424964" name="Picture 4" descr="Picture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913" y="2127250"/>
            <a:ext cx="7888287" cy="465455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24965" name="AutoShape 5"/>
          <p:cNvSpPr>
            <a:spLocks noChangeArrowheads="1"/>
          </p:cNvSpPr>
          <p:nvPr/>
        </p:nvSpPr>
        <p:spPr bwMode="auto">
          <a:xfrm>
            <a:off x="2743200" y="3276600"/>
            <a:ext cx="1295400" cy="2286000"/>
          </a:xfrm>
          <a:prstGeom prst="roundRect">
            <a:avLst>
              <a:gd name="adj" fmla="val 16667"/>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424966" name="AutoShape 6"/>
          <p:cNvSpPr>
            <a:spLocks noChangeArrowheads="1"/>
          </p:cNvSpPr>
          <p:nvPr/>
        </p:nvSpPr>
        <p:spPr bwMode="auto">
          <a:xfrm>
            <a:off x="5486400" y="3276600"/>
            <a:ext cx="1295400" cy="1981200"/>
          </a:xfrm>
          <a:prstGeom prst="roundRect">
            <a:avLst>
              <a:gd name="adj" fmla="val 16667"/>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424967" name="AutoShape 7"/>
          <p:cNvSpPr>
            <a:spLocks noChangeArrowheads="1"/>
          </p:cNvSpPr>
          <p:nvPr/>
        </p:nvSpPr>
        <p:spPr bwMode="auto">
          <a:xfrm>
            <a:off x="4114800" y="3276600"/>
            <a:ext cx="1295400" cy="1981200"/>
          </a:xfrm>
          <a:prstGeom prst="roundRect">
            <a:avLst>
              <a:gd name="adj" fmla="val 16667"/>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424968" name="Oval 8"/>
          <p:cNvSpPr>
            <a:spLocks noChangeArrowheads="1"/>
          </p:cNvSpPr>
          <p:nvPr/>
        </p:nvSpPr>
        <p:spPr bwMode="auto">
          <a:xfrm>
            <a:off x="1447800" y="2743200"/>
            <a:ext cx="1219200" cy="685800"/>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424969" name="Oval 9"/>
          <p:cNvSpPr>
            <a:spLocks noChangeArrowheads="1"/>
          </p:cNvSpPr>
          <p:nvPr/>
        </p:nvSpPr>
        <p:spPr bwMode="auto">
          <a:xfrm>
            <a:off x="1447800" y="5486400"/>
            <a:ext cx="1219200" cy="457200"/>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424972" name="AutoShape 12"/>
          <p:cNvSpPr>
            <a:spLocks noChangeArrowheads="1"/>
          </p:cNvSpPr>
          <p:nvPr/>
        </p:nvSpPr>
        <p:spPr bwMode="auto">
          <a:xfrm>
            <a:off x="1447800" y="6019800"/>
            <a:ext cx="7162800" cy="457200"/>
          </a:xfrm>
          <a:prstGeom prst="roundRect">
            <a:avLst>
              <a:gd name="adj" fmla="val 16667"/>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24966"/>
                                        </p:tgtEl>
                                        <p:attrNameLst>
                                          <p:attrName>style.visibility</p:attrName>
                                        </p:attrNameLst>
                                      </p:cBhvr>
                                      <p:to>
                                        <p:strVal val="visible"/>
                                      </p:to>
                                    </p:set>
                                    <p:animEffect transition="in" filter="blinds(horizontal)">
                                      <p:cBhvr>
                                        <p:cTn id="7" dur="500"/>
                                        <p:tgtEl>
                                          <p:spTgt spid="42496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24967"/>
                                        </p:tgtEl>
                                        <p:attrNameLst>
                                          <p:attrName>style.visibility</p:attrName>
                                        </p:attrNameLst>
                                      </p:cBhvr>
                                      <p:to>
                                        <p:strVal val="visible"/>
                                      </p:to>
                                    </p:set>
                                    <p:animEffect transition="in" filter="blinds(horizontal)">
                                      <p:cBhvr>
                                        <p:cTn id="10" dur="500"/>
                                        <p:tgtEl>
                                          <p:spTgt spid="42496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xit" presetSubtype="16" fill="hold" grpId="1" nodeType="clickEffect">
                                  <p:stCondLst>
                                    <p:cond delay="0"/>
                                  </p:stCondLst>
                                  <p:childTnLst>
                                    <p:animEffect transition="out" filter="box(in)">
                                      <p:cBhvr>
                                        <p:cTn id="14" dur="2000"/>
                                        <p:tgtEl>
                                          <p:spTgt spid="424966"/>
                                        </p:tgtEl>
                                      </p:cBhvr>
                                    </p:animEffect>
                                    <p:set>
                                      <p:cBhvr>
                                        <p:cTn id="15" dur="1" fill="hold">
                                          <p:stCondLst>
                                            <p:cond delay="1999"/>
                                          </p:stCondLst>
                                        </p:cTn>
                                        <p:tgtEl>
                                          <p:spTgt spid="424966"/>
                                        </p:tgtEl>
                                        <p:attrNameLst>
                                          <p:attrName>style.visibility</p:attrName>
                                        </p:attrNameLst>
                                      </p:cBhvr>
                                      <p:to>
                                        <p:strVal val="hidden"/>
                                      </p:to>
                                    </p:set>
                                  </p:childTnLst>
                                </p:cTn>
                              </p:par>
                              <p:par>
                                <p:cTn id="16" presetID="4" presetClass="exit" presetSubtype="16" fill="hold" grpId="1" nodeType="withEffect">
                                  <p:stCondLst>
                                    <p:cond delay="0"/>
                                  </p:stCondLst>
                                  <p:childTnLst>
                                    <p:animEffect transition="out" filter="box(in)">
                                      <p:cBhvr>
                                        <p:cTn id="17" dur="2000"/>
                                        <p:tgtEl>
                                          <p:spTgt spid="424967"/>
                                        </p:tgtEl>
                                      </p:cBhvr>
                                    </p:animEffect>
                                    <p:set>
                                      <p:cBhvr>
                                        <p:cTn id="18" dur="1" fill="hold">
                                          <p:stCondLst>
                                            <p:cond delay="1999"/>
                                          </p:stCondLst>
                                        </p:cTn>
                                        <p:tgtEl>
                                          <p:spTgt spid="424967"/>
                                        </p:tgtEl>
                                        <p:attrNameLst>
                                          <p:attrName>style.visibility</p:attrName>
                                        </p:attrNameLst>
                                      </p:cBhvr>
                                      <p:to>
                                        <p:strVal val="hidden"/>
                                      </p:to>
                                    </p:set>
                                  </p:childTnLst>
                                </p:cTn>
                              </p:par>
                            </p:childTnLst>
                          </p:cTn>
                        </p:par>
                        <p:par>
                          <p:cTn id="19" fill="hold" nodeType="afterGroup">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424965"/>
                                        </p:tgtEl>
                                        <p:attrNameLst>
                                          <p:attrName>style.visibility</p:attrName>
                                        </p:attrNameLst>
                                      </p:cBhvr>
                                      <p:to>
                                        <p:strVal val="visible"/>
                                      </p:to>
                                    </p:set>
                                    <p:animEffect transition="in" filter="dissolve">
                                      <p:cBhvr>
                                        <p:cTn id="22" dur="500"/>
                                        <p:tgtEl>
                                          <p:spTgt spid="42496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xit" presetSubtype="10" fill="hold" grpId="1" nodeType="clickEffect">
                                  <p:stCondLst>
                                    <p:cond delay="0"/>
                                  </p:stCondLst>
                                  <p:childTnLst>
                                    <p:animEffect transition="out" filter="checkerboard(across)">
                                      <p:cBhvr>
                                        <p:cTn id="26" dur="2000"/>
                                        <p:tgtEl>
                                          <p:spTgt spid="424965"/>
                                        </p:tgtEl>
                                      </p:cBhvr>
                                    </p:animEffect>
                                    <p:set>
                                      <p:cBhvr>
                                        <p:cTn id="27" dur="1" fill="hold">
                                          <p:stCondLst>
                                            <p:cond delay="1999"/>
                                          </p:stCondLst>
                                        </p:cTn>
                                        <p:tgtEl>
                                          <p:spTgt spid="424965"/>
                                        </p:tgtEl>
                                        <p:attrNameLst>
                                          <p:attrName>style.visibility</p:attrName>
                                        </p:attrNameLst>
                                      </p:cBhvr>
                                      <p:to>
                                        <p:strVal val="hidden"/>
                                      </p:to>
                                    </p:set>
                                  </p:childTnLst>
                                </p:cTn>
                              </p:par>
                            </p:childTnLst>
                          </p:cTn>
                        </p:par>
                        <p:par>
                          <p:cTn id="28" fill="hold" nodeType="afterGroup">
                            <p:stCondLst>
                              <p:cond delay="2000"/>
                            </p:stCondLst>
                            <p:childTnLst>
                              <p:par>
                                <p:cTn id="29" presetID="3" presetClass="entr" presetSubtype="10" fill="hold" grpId="0" nodeType="afterEffect">
                                  <p:stCondLst>
                                    <p:cond delay="0"/>
                                  </p:stCondLst>
                                  <p:childTnLst>
                                    <p:set>
                                      <p:cBhvr>
                                        <p:cTn id="30" dur="1" fill="hold">
                                          <p:stCondLst>
                                            <p:cond delay="0"/>
                                          </p:stCondLst>
                                        </p:cTn>
                                        <p:tgtEl>
                                          <p:spTgt spid="424968"/>
                                        </p:tgtEl>
                                        <p:attrNameLst>
                                          <p:attrName>style.visibility</p:attrName>
                                        </p:attrNameLst>
                                      </p:cBhvr>
                                      <p:to>
                                        <p:strVal val="visible"/>
                                      </p:to>
                                    </p:set>
                                    <p:animEffect transition="in" filter="blinds(horizontal)">
                                      <p:cBhvr>
                                        <p:cTn id="31" dur="500"/>
                                        <p:tgtEl>
                                          <p:spTgt spid="424968"/>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424969"/>
                                        </p:tgtEl>
                                        <p:attrNameLst>
                                          <p:attrName>style.visibility</p:attrName>
                                        </p:attrNameLst>
                                      </p:cBhvr>
                                      <p:to>
                                        <p:strVal val="visible"/>
                                      </p:to>
                                    </p:set>
                                    <p:animEffect transition="in" filter="blinds(horizontal)">
                                      <p:cBhvr>
                                        <p:cTn id="34" dur="500"/>
                                        <p:tgtEl>
                                          <p:spTgt spid="424969"/>
                                        </p:tgtEl>
                                      </p:cBhvr>
                                    </p:animEffect>
                                  </p:childTnLst>
                                </p:cTn>
                              </p:par>
                            </p:childTnLst>
                          </p:cTn>
                        </p:par>
                        <p:par>
                          <p:cTn id="35" fill="hold" nodeType="afterGroup">
                            <p:stCondLst>
                              <p:cond delay="2500"/>
                            </p:stCondLst>
                            <p:childTnLst>
                              <p:par>
                                <p:cTn id="36" presetID="8" presetClass="exit" presetSubtype="16" fill="hold" grpId="1" nodeType="afterEffect">
                                  <p:stCondLst>
                                    <p:cond delay="0"/>
                                  </p:stCondLst>
                                  <p:childTnLst>
                                    <p:animEffect transition="out" filter="diamond(in)">
                                      <p:cBhvr>
                                        <p:cTn id="37" dur="2000"/>
                                        <p:tgtEl>
                                          <p:spTgt spid="424968"/>
                                        </p:tgtEl>
                                      </p:cBhvr>
                                    </p:animEffect>
                                    <p:set>
                                      <p:cBhvr>
                                        <p:cTn id="38" dur="1" fill="hold">
                                          <p:stCondLst>
                                            <p:cond delay="1999"/>
                                          </p:stCondLst>
                                        </p:cTn>
                                        <p:tgtEl>
                                          <p:spTgt spid="424968"/>
                                        </p:tgtEl>
                                        <p:attrNameLst>
                                          <p:attrName>style.visibility</p:attrName>
                                        </p:attrNameLst>
                                      </p:cBhvr>
                                      <p:to>
                                        <p:strVal val="hidden"/>
                                      </p:to>
                                    </p:set>
                                  </p:childTnLst>
                                </p:cTn>
                              </p:par>
                              <p:par>
                                <p:cTn id="39" presetID="8" presetClass="exit" presetSubtype="16" fill="hold" grpId="1" nodeType="withEffect">
                                  <p:stCondLst>
                                    <p:cond delay="0"/>
                                  </p:stCondLst>
                                  <p:childTnLst>
                                    <p:animEffect transition="out" filter="diamond(in)">
                                      <p:cBhvr>
                                        <p:cTn id="40" dur="2000"/>
                                        <p:tgtEl>
                                          <p:spTgt spid="424969"/>
                                        </p:tgtEl>
                                      </p:cBhvr>
                                    </p:animEffect>
                                    <p:set>
                                      <p:cBhvr>
                                        <p:cTn id="41" dur="1" fill="hold">
                                          <p:stCondLst>
                                            <p:cond delay="1999"/>
                                          </p:stCondLst>
                                        </p:cTn>
                                        <p:tgtEl>
                                          <p:spTgt spid="424969"/>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424972"/>
                                        </p:tgtEl>
                                        <p:attrNameLst>
                                          <p:attrName>style.visibility</p:attrName>
                                        </p:attrNameLst>
                                      </p:cBhvr>
                                      <p:to>
                                        <p:strVal val="visible"/>
                                      </p:to>
                                    </p:set>
                                    <p:animEffect transition="in" filter="dissolve">
                                      <p:cBhvr>
                                        <p:cTn id="46" dur="500"/>
                                        <p:tgtEl>
                                          <p:spTgt spid="424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965" grpId="0" animBg="1"/>
      <p:bldP spid="424965" grpId="1" animBg="1"/>
      <p:bldP spid="424966" grpId="0" animBg="1"/>
      <p:bldP spid="424966" grpId="1" animBg="1"/>
      <p:bldP spid="424967" grpId="0" animBg="1"/>
      <p:bldP spid="424967" grpId="1" animBg="1"/>
      <p:bldP spid="424968" grpId="0" animBg="1"/>
      <p:bldP spid="424968" grpId="1" animBg="1"/>
      <p:bldP spid="424969" grpId="0" animBg="1"/>
      <p:bldP spid="424969" grpId="1" animBg="1"/>
      <p:bldP spid="424972" grpId="0" animBg="1"/>
    </p:bldLst>
  </p:timing>
</p:sld>
</file>

<file path=ppt/slides/slide2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EA52306C-E209-42E9-8FDF-D69E2CCEFB46}" type="slidenum">
              <a:rPr lang="ar-SA"/>
              <a:pPr/>
              <a:t>239</a:t>
            </a:fld>
            <a:endParaRPr lang="en-US"/>
          </a:p>
        </p:txBody>
      </p:sp>
      <p:sp>
        <p:nvSpPr>
          <p:cNvPr id="425986" name="Rectangle 2"/>
          <p:cNvSpPr>
            <a:spLocks noGrp="1" noChangeArrowheads="1"/>
          </p:cNvSpPr>
          <p:nvPr>
            <p:ph type="title"/>
          </p:nvPr>
        </p:nvSpPr>
        <p:spPr/>
        <p:txBody>
          <a:bodyPr/>
          <a:lstStyle/>
          <a:p>
            <a:r>
              <a:rPr lang="fa-IR"/>
              <a:t>ثبت مربوط به حذفیات</a:t>
            </a:r>
            <a:endParaRPr lang="en-US"/>
          </a:p>
        </p:txBody>
      </p:sp>
      <p:pic>
        <p:nvPicPr>
          <p:cNvPr id="425989" name="Picture 5" descr="Picture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133600"/>
            <a:ext cx="7085013" cy="4418013"/>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25989"/>
                                        </p:tgtEl>
                                        <p:attrNameLst>
                                          <p:attrName>style.visibility</p:attrName>
                                        </p:attrNameLst>
                                      </p:cBhvr>
                                      <p:to>
                                        <p:strVal val="visible"/>
                                      </p:to>
                                    </p:set>
                                    <p:animEffect transition="in" filter="dissolve">
                                      <p:cBhvr>
                                        <p:cTn id="7" dur="500"/>
                                        <p:tgtEl>
                                          <p:spTgt spid="425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D3607AD-C32C-4E4A-A6BF-4907901D1998}" type="slidenum">
              <a:rPr lang="ar-SA"/>
              <a:pPr/>
              <a:t>24</a:t>
            </a:fld>
            <a:endParaRPr lang="en-US"/>
          </a:p>
        </p:txBody>
      </p:sp>
      <p:sp>
        <p:nvSpPr>
          <p:cNvPr id="434178" name="Rectangle 2"/>
          <p:cNvSpPr>
            <a:spLocks noGrp="1" noChangeArrowheads="1"/>
          </p:cNvSpPr>
          <p:nvPr>
            <p:ph type="title"/>
          </p:nvPr>
        </p:nvSpPr>
        <p:spPr/>
        <p:txBody>
          <a:bodyPr/>
          <a:lstStyle/>
          <a:p>
            <a:r>
              <a:rPr lang="fa-IR" b="0"/>
              <a:t>مثال)سیستم متمرکز- روش بهای تمام شده</a:t>
            </a:r>
            <a:endParaRPr lang="en-US" b="0"/>
          </a:p>
        </p:txBody>
      </p:sp>
      <p:sp>
        <p:nvSpPr>
          <p:cNvPr id="434179" name="Rectangle 3"/>
          <p:cNvSpPr>
            <a:spLocks noGrp="1" noChangeArrowheads="1"/>
          </p:cNvSpPr>
          <p:nvPr>
            <p:ph type="body" idx="1"/>
          </p:nvPr>
        </p:nvSpPr>
        <p:spPr/>
        <p:txBody>
          <a:bodyPr/>
          <a:lstStyle/>
          <a:p>
            <a:r>
              <a:rPr lang="fa-IR"/>
              <a:t>ارسال کالا از مرکز به شعبه 500،000 ریال</a:t>
            </a:r>
          </a:p>
          <a:p>
            <a:r>
              <a:rPr lang="fa-IR"/>
              <a:t>برگشت کالا از شعبه به مرکز 30،000 ریال</a:t>
            </a:r>
          </a:p>
          <a:p>
            <a:r>
              <a:rPr lang="fa-IR"/>
              <a:t>فروش نقدی شعبه 400،000 ریال و فروش نسیه شعبه 350،000 ریال.</a:t>
            </a:r>
          </a:p>
          <a:p>
            <a:r>
              <a:rPr lang="fa-IR"/>
              <a:t>برگشت از فروش نسیه شعبه 50،000 ریال</a:t>
            </a:r>
          </a:p>
          <a:p>
            <a:r>
              <a:rPr lang="fa-IR"/>
              <a:t>تخفیفات اعطایی به بدهکاران شعبه 20،000 ریال</a:t>
            </a:r>
          </a:p>
          <a:p>
            <a:endParaRPr lang="en-US"/>
          </a:p>
        </p:txBody>
      </p:sp>
    </p:spTree>
  </p:cSld>
  <p:clrMapOvr>
    <a:masterClrMapping/>
  </p:clrMapOvr>
  <p:transition>
    <p:zoom dir="in"/>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4"/>
          <p:cNvSpPr>
            <a:spLocks noGrp="1"/>
          </p:cNvSpPr>
          <p:nvPr>
            <p:ph type="sldNum" sz="quarter" idx="11"/>
          </p:nvPr>
        </p:nvSpPr>
        <p:spPr/>
        <p:txBody>
          <a:bodyPr/>
          <a:lstStyle/>
          <a:p>
            <a:fld id="{4A8B408D-B288-479F-A5B5-7212927CD777}" type="slidenum">
              <a:rPr lang="ar-SA"/>
              <a:pPr/>
              <a:t>240</a:t>
            </a:fld>
            <a:endParaRPr lang="en-US"/>
          </a:p>
        </p:txBody>
      </p:sp>
      <p:pic>
        <p:nvPicPr>
          <p:cNvPr id="428036" name="Picture 4" descr="Picture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
            <a:ext cx="7523163" cy="65532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28037" name="AutoShape 5"/>
          <p:cNvSpPr>
            <a:spLocks noChangeArrowheads="1"/>
          </p:cNvSpPr>
          <p:nvPr/>
        </p:nvSpPr>
        <p:spPr bwMode="auto">
          <a:xfrm>
            <a:off x="1905000" y="2590800"/>
            <a:ext cx="914400" cy="457200"/>
          </a:xfrm>
          <a:prstGeom prst="roundRect">
            <a:avLst>
              <a:gd name="adj" fmla="val 16667"/>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428038" name="AutoShape 6"/>
          <p:cNvSpPr>
            <a:spLocks noChangeArrowheads="1"/>
          </p:cNvSpPr>
          <p:nvPr/>
        </p:nvSpPr>
        <p:spPr bwMode="auto">
          <a:xfrm>
            <a:off x="2971800" y="4876800"/>
            <a:ext cx="914400" cy="838200"/>
          </a:xfrm>
          <a:prstGeom prst="roundRect">
            <a:avLst>
              <a:gd name="adj" fmla="val 16667"/>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428039" name="AutoShape 7"/>
          <p:cNvSpPr>
            <a:spLocks noChangeArrowheads="1"/>
          </p:cNvSpPr>
          <p:nvPr/>
        </p:nvSpPr>
        <p:spPr bwMode="auto">
          <a:xfrm>
            <a:off x="2971800" y="3200400"/>
            <a:ext cx="914400" cy="457200"/>
          </a:xfrm>
          <a:prstGeom prst="roundRect">
            <a:avLst>
              <a:gd name="adj" fmla="val 16667"/>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428040" name="AutoShape 8"/>
          <p:cNvSpPr>
            <a:spLocks noChangeArrowheads="1"/>
          </p:cNvSpPr>
          <p:nvPr/>
        </p:nvSpPr>
        <p:spPr bwMode="auto">
          <a:xfrm>
            <a:off x="1905000" y="3200400"/>
            <a:ext cx="914400" cy="457200"/>
          </a:xfrm>
          <a:prstGeom prst="roundRect">
            <a:avLst>
              <a:gd name="adj" fmla="val 16667"/>
            </a:avLst>
          </a:prstGeom>
          <a:noFill/>
          <a:ln w="28575" algn="ctr">
            <a:solidFill>
              <a:srgbClr val="FF99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428041" name="AutoShape 9"/>
          <p:cNvSpPr>
            <a:spLocks noChangeArrowheads="1"/>
          </p:cNvSpPr>
          <p:nvPr/>
        </p:nvSpPr>
        <p:spPr bwMode="auto">
          <a:xfrm>
            <a:off x="2971800" y="3505200"/>
            <a:ext cx="914400" cy="457200"/>
          </a:xfrm>
          <a:prstGeom prst="roundRect">
            <a:avLst>
              <a:gd name="adj" fmla="val 16667"/>
            </a:avLst>
          </a:prstGeom>
          <a:noFill/>
          <a:ln w="28575" algn="ctr">
            <a:solidFill>
              <a:srgbClr val="FF99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428042" name="AutoShape 10"/>
          <p:cNvSpPr>
            <a:spLocks noChangeArrowheads="1"/>
          </p:cNvSpPr>
          <p:nvPr/>
        </p:nvSpPr>
        <p:spPr bwMode="auto">
          <a:xfrm>
            <a:off x="2971800" y="2819400"/>
            <a:ext cx="914400" cy="457200"/>
          </a:xfrm>
          <a:prstGeom prst="roundRect">
            <a:avLst>
              <a:gd name="adj" fmla="val 16667"/>
            </a:avLst>
          </a:prstGeom>
          <a:noFill/>
          <a:ln w="28575" algn="ctr">
            <a:solidFill>
              <a:srgbClr val="FF99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428043" name="AutoShape 11"/>
          <p:cNvSpPr>
            <a:spLocks noChangeArrowheads="1"/>
          </p:cNvSpPr>
          <p:nvPr/>
        </p:nvSpPr>
        <p:spPr bwMode="auto">
          <a:xfrm>
            <a:off x="2971800" y="2286000"/>
            <a:ext cx="914400" cy="457200"/>
          </a:xfrm>
          <a:prstGeom prst="roundRect">
            <a:avLst>
              <a:gd name="adj" fmla="val 16667"/>
            </a:avLst>
          </a:prstGeom>
          <a:noFill/>
          <a:ln w="28575" algn="ctr">
            <a:solidFill>
              <a:srgbClr val="FF99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428044" name="AutoShape 12"/>
          <p:cNvSpPr>
            <a:spLocks noChangeArrowheads="1"/>
          </p:cNvSpPr>
          <p:nvPr/>
        </p:nvSpPr>
        <p:spPr bwMode="auto">
          <a:xfrm>
            <a:off x="1905000" y="2057400"/>
            <a:ext cx="914400" cy="457200"/>
          </a:xfrm>
          <a:prstGeom prst="roundRect">
            <a:avLst>
              <a:gd name="adj" fmla="val 16667"/>
            </a:avLst>
          </a:prstGeom>
          <a:noFill/>
          <a:ln w="28575" algn="ctr">
            <a:solidFill>
              <a:srgbClr val="FF99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28037"/>
                                        </p:tgtEl>
                                        <p:attrNameLst>
                                          <p:attrName>style.visibility</p:attrName>
                                        </p:attrNameLst>
                                      </p:cBhvr>
                                      <p:to>
                                        <p:strVal val="visible"/>
                                      </p:to>
                                    </p:set>
                                    <p:animEffect transition="in" filter="blinds(horizontal)">
                                      <p:cBhvr>
                                        <p:cTn id="7" dur="500"/>
                                        <p:tgtEl>
                                          <p:spTgt spid="428037"/>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28039"/>
                                        </p:tgtEl>
                                        <p:attrNameLst>
                                          <p:attrName>style.visibility</p:attrName>
                                        </p:attrNameLst>
                                      </p:cBhvr>
                                      <p:to>
                                        <p:strVal val="visible"/>
                                      </p:to>
                                    </p:set>
                                    <p:animEffect transition="in" filter="blinds(horizontal)">
                                      <p:cBhvr>
                                        <p:cTn id="11" dur="500"/>
                                        <p:tgtEl>
                                          <p:spTgt spid="428039"/>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428038"/>
                                        </p:tgtEl>
                                        <p:attrNameLst>
                                          <p:attrName>style.visibility</p:attrName>
                                        </p:attrNameLst>
                                      </p:cBhvr>
                                      <p:to>
                                        <p:strVal val="visible"/>
                                      </p:to>
                                    </p:set>
                                    <p:animEffect transition="in" filter="blinds(horizontal)">
                                      <p:cBhvr>
                                        <p:cTn id="15" dur="500"/>
                                        <p:tgtEl>
                                          <p:spTgt spid="42803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xit" presetSubtype="16" fill="hold" grpId="1" nodeType="clickEffect">
                                  <p:stCondLst>
                                    <p:cond delay="0"/>
                                  </p:stCondLst>
                                  <p:childTnLst>
                                    <p:animEffect transition="out" filter="diamond(in)">
                                      <p:cBhvr>
                                        <p:cTn id="19" dur="2000"/>
                                        <p:tgtEl>
                                          <p:spTgt spid="428037"/>
                                        </p:tgtEl>
                                      </p:cBhvr>
                                    </p:animEffect>
                                    <p:set>
                                      <p:cBhvr>
                                        <p:cTn id="20" dur="1" fill="hold">
                                          <p:stCondLst>
                                            <p:cond delay="1999"/>
                                          </p:stCondLst>
                                        </p:cTn>
                                        <p:tgtEl>
                                          <p:spTgt spid="428037"/>
                                        </p:tgtEl>
                                        <p:attrNameLst>
                                          <p:attrName>style.visibility</p:attrName>
                                        </p:attrNameLst>
                                      </p:cBhvr>
                                      <p:to>
                                        <p:strVal val="hidden"/>
                                      </p:to>
                                    </p:set>
                                  </p:childTnLst>
                                </p:cTn>
                              </p:par>
                              <p:par>
                                <p:cTn id="21" presetID="8" presetClass="exit" presetSubtype="16" fill="hold" grpId="1" nodeType="withEffect">
                                  <p:stCondLst>
                                    <p:cond delay="0"/>
                                  </p:stCondLst>
                                  <p:childTnLst>
                                    <p:animEffect transition="out" filter="diamond(in)">
                                      <p:cBhvr>
                                        <p:cTn id="22" dur="2000"/>
                                        <p:tgtEl>
                                          <p:spTgt spid="428039"/>
                                        </p:tgtEl>
                                      </p:cBhvr>
                                    </p:animEffect>
                                    <p:set>
                                      <p:cBhvr>
                                        <p:cTn id="23" dur="1" fill="hold">
                                          <p:stCondLst>
                                            <p:cond delay="1999"/>
                                          </p:stCondLst>
                                        </p:cTn>
                                        <p:tgtEl>
                                          <p:spTgt spid="428039"/>
                                        </p:tgtEl>
                                        <p:attrNameLst>
                                          <p:attrName>style.visibility</p:attrName>
                                        </p:attrNameLst>
                                      </p:cBhvr>
                                      <p:to>
                                        <p:strVal val="hidden"/>
                                      </p:to>
                                    </p:set>
                                  </p:childTnLst>
                                </p:cTn>
                              </p:par>
                              <p:par>
                                <p:cTn id="24" presetID="8" presetClass="exit" presetSubtype="16" fill="hold" grpId="1" nodeType="withEffect">
                                  <p:stCondLst>
                                    <p:cond delay="0"/>
                                  </p:stCondLst>
                                  <p:childTnLst>
                                    <p:animEffect transition="out" filter="diamond(in)">
                                      <p:cBhvr>
                                        <p:cTn id="25" dur="2000"/>
                                        <p:tgtEl>
                                          <p:spTgt spid="428038"/>
                                        </p:tgtEl>
                                      </p:cBhvr>
                                    </p:animEffect>
                                    <p:set>
                                      <p:cBhvr>
                                        <p:cTn id="26" dur="1" fill="hold">
                                          <p:stCondLst>
                                            <p:cond delay="1999"/>
                                          </p:stCondLst>
                                        </p:cTn>
                                        <p:tgtEl>
                                          <p:spTgt spid="428038"/>
                                        </p:tgtEl>
                                        <p:attrNameLst>
                                          <p:attrName>style.visibility</p:attrName>
                                        </p:attrNameLst>
                                      </p:cBhvr>
                                      <p:to>
                                        <p:strVal val="hidden"/>
                                      </p:to>
                                    </p:set>
                                  </p:childTnLst>
                                </p:cTn>
                              </p:par>
                            </p:childTnLst>
                          </p:cTn>
                        </p:par>
                        <p:par>
                          <p:cTn id="27" fill="hold" nodeType="afterGroup">
                            <p:stCondLst>
                              <p:cond delay="2000"/>
                            </p:stCondLst>
                            <p:childTnLst>
                              <p:par>
                                <p:cTn id="28" presetID="3" presetClass="entr" presetSubtype="10" fill="hold" grpId="0" nodeType="afterEffect">
                                  <p:stCondLst>
                                    <p:cond delay="0"/>
                                  </p:stCondLst>
                                  <p:childTnLst>
                                    <p:set>
                                      <p:cBhvr>
                                        <p:cTn id="29" dur="1" fill="hold">
                                          <p:stCondLst>
                                            <p:cond delay="0"/>
                                          </p:stCondLst>
                                        </p:cTn>
                                        <p:tgtEl>
                                          <p:spTgt spid="428040"/>
                                        </p:tgtEl>
                                        <p:attrNameLst>
                                          <p:attrName>style.visibility</p:attrName>
                                        </p:attrNameLst>
                                      </p:cBhvr>
                                      <p:to>
                                        <p:strVal val="visible"/>
                                      </p:to>
                                    </p:set>
                                    <p:animEffect transition="in" filter="blinds(horizontal)">
                                      <p:cBhvr>
                                        <p:cTn id="30" dur="500"/>
                                        <p:tgtEl>
                                          <p:spTgt spid="428040"/>
                                        </p:tgtEl>
                                      </p:cBhvr>
                                    </p:animEffect>
                                  </p:childTnLst>
                                </p:cTn>
                              </p:par>
                            </p:childTnLst>
                          </p:cTn>
                        </p:par>
                        <p:par>
                          <p:cTn id="31" fill="hold" nodeType="afterGroup">
                            <p:stCondLst>
                              <p:cond delay="2500"/>
                            </p:stCondLst>
                            <p:childTnLst>
                              <p:par>
                                <p:cTn id="32" presetID="3" presetClass="entr" presetSubtype="10" fill="hold" grpId="0" nodeType="afterEffect">
                                  <p:stCondLst>
                                    <p:cond delay="0"/>
                                  </p:stCondLst>
                                  <p:childTnLst>
                                    <p:set>
                                      <p:cBhvr>
                                        <p:cTn id="33" dur="1" fill="hold">
                                          <p:stCondLst>
                                            <p:cond delay="0"/>
                                          </p:stCondLst>
                                        </p:cTn>
                                        <p:tgtEl>
                                          <p:spTgt spid="428044"/>
                                        </p:tgtEl>
                                        <p:attrNameLst>
                                          <p:attrName>style.visibility</p:attrName>
                                        </p:attrNameLst>
                                      </p:cBhvr>
                                      <p:to>
                                        <p:strVal val="visible"/>
                                      </p:to>
                                    </p:set>
                                    <p:animEffect transition="in" filter="blinds(horizontal)">
                                      <p:cBhvr>
                                        <p:cTn id="34" dur="500"/>
                                        <p:tgtEl>
                                          <p:spTgt spid="428044"/>
                                        </p:tgtEl>
                                      </p:cBhvr>
                                    </p:animEffect>
                                  </p:childTnLst>
                                </p:cTn>
                              </p:par>
                            </p:childTnLst>
                          </p:cTn>
                        </p:par>
                        <p:par>
                          <p:cTn id="35" fill="hold" nodeType="afterGroup">
                            <p:stCondLst>
                              <p:cond delay="3000"/>
                            </p:stCondLst>
                            <p:childTnLst>
                              <p:par>
                                <p:cTn id="36" presetID="3" presetClass="entr" presetSubtype="10" fill="hold" grpId="0" nodeType="afterEffect">
                                  <p:stCondLst>
                                    <p:cond delay="0"/>
                                  </p:stCondLst>
                                  <p:childTnLst>
                                    <p:set>
                                      <p:cBhvr>
                                        <p:cTn id="37" dur="1" fill="hold">
                                          <p:stCondLst>
                                            <p:cond delay="0"/>
                                          </p:stCondLst>
                                        </p:cTn>
                                        <p:tgtEl>
                                          <p:spTgt spid="428043"/>
                                        </p:tgtEl>
                                        <p:attrNameLst>
                                          <p:attrName>style.visibility</p:attrName>
                                        </p:attrNameLst>
                                      </p:cBhvr>
                                      <p:to>
                                        <p:strVal val="visible"/>
                                      </p:to>
                                    </p:set>
                                    <p:animEffect transition="in" filter="blinds(horizontal)">
                                      <p:cBhvr>
                                        <p:cTn id="38" dur="500"/>
                                        <p:tgtEl>
                                          <p:spTgt spid="428043"/>
                                        </p:tgtEl>
                                      </p:cBhvr>
                                    </p:animEffect>
                                  </p:childTnLst>
                                </p:cTn>
                              </p:par>
                            </p:childTnLst>
                          </p:cTn>
                        </p:par>
                        <p:par>
                          <p:cTn id="39" fill="hold" nodeType="afterGroup">
                            <p:stCondLst>
                              <p:cond delay="3500"/>
                            </p:stCondLst>
                            <p:childTnLst>
                              <p:par>
                                <p:cTn id="40" presetID="3" presetClass="entr" presetSubtype="10" fill="hold" grpId="0" nodeType="afterEffect">
                                  <p:stCondLst>
                                    <p:cond delay="0"/>
                                  </p:stCondLst>
                                  <p:childTnLst>
                                    <p:set>
                                      <p:cBhvr>
                                        <p:cTn id="41" dur="1" fill="hold">
                                          <p:stCondLst>
                                            <p:cond delay="0"/>
                                          </p:stCondLst>
                                        </p:cTn>
                                        <p:tgtEl>
                                          <p:spTgt spid="428042"/>
                                        </p:tgtEl>
                                        <p:attrNameLst>
                                          <p:attrName>style.visibility</p:attrName>
                                        </p:attrNameLst>
                                      </p:cBhvr>
                                      <p:to>
                                        <p:strVal val="visible"/>
                                      </p:to>
                                    </p:set>
                                    <p:animEffect transition="in" filter="blinds(horizontal)">
                                      <p:cBhvr>
                                        <p:cTn id="42" dur="500"/>
                                        <p:tgtEl>
                                          <p:spTgt spid="428042"/>
                                        </p:tgtEl>
                                      </p:cBhvr>
                                    </p:animEffect>
                                  </p:childTnLst>
                                </p:cTn>
                              </p:par>
                            </p:childTnLst>
                          </p:cTn>
                        </p:par>
                        <p:par>
                          <p:cTn id="43" fill="hold" nodeType="afterGroup">
                            <p:stCondLst>
                              <p:cond delay="4000"/>
                            </p:stCondLst>
                            <p:childTnLst>
                              <p:par>
                                <p:cTn id="44" presetID="3" presetClass="entr" presetSubtype="10" fill="hold" grpId="0" nodeType="afterEffect">
                                  <p:stCondLst>
                                    <p:cond delay="0"/>
                                  </p:stCondLst>
                                  <p:childTnLst>
                                    <p:set>
                                      <p:cBhvr>
                                        <p:cTn id="45" dur="1" fill="hold">
                                          <p:stCondLst>
                                            <p:cond delay="0"/>
                                          </p:stCondLst>
                                        </p:cTn>
                                        <p:tgtEl>
                                          <p:spTgt spid="428041"/>
                                        </p:tgtEl>
                                        <p:attrNameLst>
                                          <p:attrName>style.visibility</p:attrName>
                                        </p:attrNameLst>
                                      </p:cBhvr>
                                      <p:to>
                                        <p:strVal val="visible"/>
                                      </p:to>
                                    </p:set>
                                    <p:animEffect transition="in" filter="blinds(horizontal)">
                                      <p:cBhvr>
                                        <p:cTn id="46" dur="500"/>
                                        <p:tgtEl>
                                          <p:spTgt spid="428041"/>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xit" presetSubtype="4" fill="hold" grpId="1" nodeType="clickEffect">
                                  <p:stCondLst>
                                    <p:cond delay="0"/>
                                  </p:stCondLst>
                                  <p:childTnLst>
                                    <p:anim calcmode="lin" valueType="num">
                                      <p:cBhvr additive="base">
                                        <p:cTn id="50" dur="500"/>
                                        <p:tgtEl>
                                          <p:spTgt spid="428040"/>
                                        </p:tgtEl>
                                        <p:attrNameLst>
                                          <p:attrName>ppt_x</p:attrName>
                                        </p:attrNameLst>
                                      </p:cBhvr>
                                      <p:tavLst>
                                        <p:tav tm="0">
                                          <p:val>
                                            <p:strVal val="ppt_x"/>
                                          </p:val>
                                        </p:tav>
                                        <p:tav tm="100000">
                                          <p:val>
                                            <p:strVal val="ppt_x"/>
                                          </p:val>
                                        </p:tav>
                                      </p:tavLst>
                                    </p:anim>
                                    <p:anim calcmode="lin" valueType="num">
                                      <p:cBhvr additive="base">
                                        <p:cTn id="51" dur="500"/>
                                        <p:tgtEl>
                                          <p:spTgt spid="428040"/>
                                        </p:tgtEl>
                                        <p:attrNameLst>
                                          <p:attrName>ppt_y</p:attrName>
                                        </p:attrNameLst>
                                      </p:cBhvr>
                                      <p:tavLst>
                                        <p:tav tm="0">
                                          <p:val>
                                            <p:strVal val="ppt_y"/>
                                          </p:val>
                                        </p:tav>
                                        <p:tav tm="100000">
                                          <p:val>
                                            <p:strVal val="1+ppt_h/2"/>
                                          </p:val>
                                        </p:tav>
                                      </p:tavLst>
                                    </p:anim>
                                    <p:set>
                                      <p:cBhvr>
                                        <p:cTn id="52" dur="1" fill="hold">
                                          <p:stCondLst>
                                            <p:cond delay="499"/>
                                          </p:stCondLst>
                                        </p:cTn>
                                        <p:tgtEl>
                                          <p:spTgt spid="428040"/>
                                        </p:tgtEl>
                                        <p:attrNameLst>
                                          <p:attrName>style.visibility</p:attrName>
                                        </p:attrNameLst>
                                      </p:cBhvr>
                                      <p:to>
                                        <p:strVal val="hidden"/>
                                      </p:to>
                                    </p:set>
                                  </p:childTnLst>
                                </p:cTn>
                              </p:par>
                              <p:par>
                                <p:cTn id="53" presetID="2" presetClass="exit" presetSubtype="4" fill="hold" grpId="1" nodeType="withEffect">
                                  <p:stCondLst>
                                    <p:cond delay="0"/>
                                  </p:stCondLst>
                                  <p:childTnLst>
                                    <p:anim calcmode="lin" valueType="num">
                                      <p:cBhvr additive="base">
                                        <p:cTn id="54" dur="500"/>
                                        <p:tgtEl>
                                          <p:spTgt spid="428044"/>
                                        </p:tgtEl>
                                        <p:attrNameLst>
                                          <p:attrName>ppt_x</p:attrName>
                                        </p:attrNameLst>
                                      </p:cBhvr>
                                      <p:tavLst>
                                        <p:tav tm="0">
                                          <p:val>
                                            <p:strVal val="ppt_x"/>
                                          </p:val>
                                        </p:tav>
                                        <p:tav tm="100000">
                                          <p:val>
                                            <p:strVal val="ppt_x"/>
                                          </p:val>
                                        </p:tav>
                                      </p:tavLst>
                                    </p:anim>
                                    <p:anim calcmode="lin" valueType="num">
                                      <p:cBhvr additive="base">
                                        <p:cTn id="55" dur="500"/>
                                        <p:tgtEl>
                                          <p:spTgt spid="428044"/>
                                        </p:tgtEl>
                                        <p:attrNameLst>
                                          <p:attrName>ppt_y</p:attrName>
                                        </p:attrNameLst>
                                      </p:cBhvr>
                                      <p:tavLst>
                                        <p:tav tm="0">
                                          <p:val>
                                            <p:strVal val="ppt_y"/>
                                          </p:val>
                                        </p:tav>
                                        <p:tav tm="100000">
                                          <p:val>
                                            <p:strVal val="1+ppt_h/2"/>
                                          </p:val>
                                        </p:tav>
                                      </p:tavLst>
                                    </p:anim>
                                    <p:set>
                                      <p:cBhvr>
                                        <p:cTn id="56" dur="1" fill="hold">
                                          <p:stCondLst>
                                            <p:cond delay="499"/>
                                          </p:stCondLst>
                                        </p:cTn>
                                        <p:tgtEl>
                                          <p:spTgt spid="428044"/>
                                        </p:tgtEl>
                                        <p:attrNameLst>
                                          <p:attrName>style.visibility</p:attrName>
                                        </p:attrNameLst>
                                      </p:cBhvr>
                                      <p:to>
                                        <p:strVal val="hidden"/>
                                      </p:to>
                                    </p:set>
                                  </p:childTnLst>
                                </p:cTn>
                              </p:par>
                              <p:par>
                                <p:cTn id="57" presetID="2" presetClass="exit" presetSubtype="4" fill="hold" grpId="1" nodeType="withEffect">
                                  <p:stCondLst>
                                    <p:cond delay="0"/>
                                  </p:stCondLst>
                                  <p:childTnLst>
                                    <p:anim calcmode="lin" valueType="num">
                                      <p:cBhvr additive="base">
                                        <p:cTn id="58" dur="500"/>
                                        <p:tgtEl>
                                          <p:spTgt spid="428043"/>
                                        </p:tgtEl>
                                        <p:attrNameLst>
                                          <p:attrName>ppt_x</p:attrName>
                                        </p:attrNameLst>
                                      </p:cBhvr>
                                      <p:tavLst>
                                        <p:tav tm="0">
                                          <p:val>
                                            <p:strVal val="ppt_x"/>
                                          </p:val>
                                        </p:tav>
                                        <p:tav tm="100000">
                                          <p:val>
                                            <p:strVal val="ppt_x"/>
                                          </p:val>
                                        </p:tav>
                                      </p:tavLst>
                                    </p:anim>
                                    <p:anim calcmode="lin" valueType="num">
                                      <p:cBhvr additive="base">
                                        <p:cTn id="59" dur="500"/>
                                        <p:tgtEl>
                                          <p:spTgt spid="428043"/>
                                        </p:tgtEl>
                                        <p:attrNameLst>
                                          <p:attrName>ppt_y</p:attrName>
                                        </p:attrNameLst>
                                      </p:cBhvr>
                                      <p:tavLst>
                                        <p:tav tm="0">
                                          <p:val>
                                            <p:strVal val="ppt_y"/>
                                          </p:val>
                                        </p:tav>
                                        <p:tav tm="100000">
                                          <p:val>
                                            <p:strVal val="1+ppt_h/2"/>
                                          </p:val>
                                        </p:tav>
                                      </p:tavLst>
                                    </p:anim>
                                    <p:set>
                                      <p:cBhvr>
                                        <p:cTn id="60" dur="1" fill="hold">
                                          <p:stCondLst>
                                            <p:cond delay="499"/>
                                          </p:stCondLst>
                                        </p:cTn>
                                        <p:tgtEl>
                                          <p:spTgt spid="428043"/>
                                        </p:tgtEl>
                                        <p:attrNameLst>
                                          <p:attrName>style.visibility</p:attrName>
                                        </p:attrNameLst>
                                      </p:cBhvr>
                                      <p:to>
                                        <p:strVal val="hidden"/>
                                      </p:to>
                                    </p:set>
                                  </p:childTnLst>
                                </p:cTn>
                              </p:par>
                              <p:par>
                                <p:cTn id="61" presetID="2" presetClass="exit" presetSubtype="4" fill="hold" grpId="1" nodeType="withEffect">
                                  <p:stCondLst>
                                    <p:cond delay="0"/>
                                  </p:stCondLst>
                                  <p:childTnLst>
                                    <p:anim calcmode="lin" valueType="num">
                                      <p:cBhvr additive="base">
                                        <p:cTn id="62" dur="500"/>
                                        <p:tgtEl>
                                          <p:spTgt spid="428042"/>
                                        </p:tgtEl>
                                        <p:attrNameLst>
                                          <p:attrName>ppt_x</p:attrName>
                                        </p:attrNameLst>
                                      </p:cBhvr>
                                      <p:tavLst>
                                        <p:tav tm="0">
                                          <p:val>
                                            <p:strVal val="ppt_x"/>
                                          </p:val>
                                        </p:tav>
                                        <p:tav tm="100000">
                                          <p:val>
                                            <p:strVal val="ppt_x"/>
                                          </p:val>
                                        </p:tav>
                                      </p:tavLst>
                                    </p:anim>
                                    <p:anim calcmode="lin" valueType="num">
                                      <p:cBhvr additive="base">
                                        <p:cTn id="63" dur="500"/>
                                        <p:tgtEl>
                                          <p:spTgt spid="428042"/>
                                        </p:tgtEl>
                                        <p:attrNameLst>
                                          <p:attrName>ppt_y</p:attrName>
                                        </p:attrNameLst>
                                      </p:cBhvr>
                                      <p:tavLst>
                                        <p:tav tm="0">
                                          <p:val>
                                            <p:strVal val="ppt_y"/>
                                          </p:val>
                                        </p:tav>
                                        <p:tav tm="100000">
                                          <p:val>
                                            <p:strVal val="1+ppt_h/2"/>
                                          </p:val>
                                        </p:tav>
                                      </p:tavLst>
                                    </p:anim>
                                    <p:set>
                                      <p:cBhvr>
                                        <p:cTn id="64" dur="1" fill="hold">
                                          <p:stCondLst>
                                            <p:cond delay="499"/>
                                          </p:stCondLst>
                                        </p:cTn>
                                        <p:tgtEl>
                                          <p:spTgt spid="428042"/>
                                        </p:tgtEl>
                                        <p:attrNameLst>
                                          <p:attrName>style.visibility</p:attrName>
                                        </p:attrNameLst>
                                      </p:cBhvr>
                                      <p:to>
                                        <p:strVal val="hidden"/>
                                      </p:to>
                                    </p:set>
                                  </p:childTnLst>
                                </p:cTn>
                              </p:par>
                              <p:par>
                                <p:cTn id="65" presetID="2" presetClass="exit" presetSubtype="4" fill="hold" grpId="1" nodeType="withEffect">
                                  <p:stCondLst>
                                    <p:cond delay="0"/>
                                  </p:stCondLst>
                                  <p:childTnLst>
                                    <p:anim calcmode="lin" valueType="num">
                                      <p:cBhvr additive="base">
                                        <p:cTn id="66" dur="500"/>
                                        <p:tgtEl>
                                          <p:spTgt spid="428041"/>
                                        </p:tgtEl>
                                        <p:attrNameLst>
                                          <p:attrName>ppt_x</p:attrName>
                                        </p:attrNameLst>
                                      </p:cBhvr>
                                      <p:tavLst>
                                        <p:tav tm="0">
                                          <p:val>
                                            <p:strVal val="ppt_x"/>
                                          </p:val>
                                        </p:tav>
                                        <p:tav tm="100000">
                                          <p:val>
                                            <p:strVal val="ppt_x"/>
                                          </p:val>
                                        </p:tav>
                                      </p:tavLst>
                                    </p:anim>
                                    <p:anim calcmode="lin" valueType="num">
                                      <p:cBhvr additive="base">
                                        <p:cTn id="67" dur="500"/>
                                        <p:tgtEl>
                                          <p:spTgt spid="428041"/>
                                        </p:tgtEl>
                                        <p:attrNameLst>
                                          <p:attrName>ppt_y</p:attrName>
                                        </p:attrNameLst>
                                      </p:cBhvr>
                                      <p:tavLst>
                                        <p:tav tm="0">
                                          <p:val>
                                            <p:strVal val="ppt_y"/>
                                          </p:val>
                                        </p:tav>
                                        <p:tav tm="100000">
                                          <p:val>
                                            <p:strVal val="1+ppt_h/2"/>
                                          </p:val>
                                        </p:tav>
                                      </p:tavLst>
                                    </p:anim>
                                    <p:set>
                                      <p:cBhvr>
                                        <p:cTn id="68" dur="1" fill="hold">
                                          <p:stCondLst>
                                            <p:cond delay="499"/>
                                          </p:stCondLst>
                                        </p:cTn>
                                        <p:tgtEl>
                                          <p:spTgt spid="4280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37" grpId="0" animBg="1"/>
      <p:bldP spid="428037" grpId="1" animBg="1"/>
      <p:bldP spid="428038" grpId="0" animBg="1"/>
      <p:bldP spid="428038" grpId="1" animBg="1"/>
      <p:bldP spid="428039" grpId="0" animBg="1"/>
      <p:bldP spid="428039" grpId="1" animBg="1"/>
      <p:bldP spid="428040" grpId="0" animBg="1"/>
      <p:bldP spid="428040" grpId="1" animBg="1"/>
      <p:bldP spid="428041" grpId="0" animBg="1"/>
      <p:bldP spid="428041" grpId="1" animBg="1"/>
      <p:bldP spid="428042" grpId="0" animBg="1"/>
      <p:bldP spid="428042" grpId="1" animBg="1"/>
      <p:bldP spid="428043" grpId="0" animBg="1"/>
      <p:bldP spid="428043" grpId="1" animBg="1"/>
      <p:bldP spid="428044" grpId="0" animBg="1"/>
      <p:bldP spid="428044" grpId="1" animBg="1"/>
    </p:bldLst>
  </p:timing>
</p:sld>
</file>

<file path=ppt/slides/slide2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6509AA3-5FEE-4336-B755-F7B9636621C0}" type="slidenum">
              <a:rPr lang="ar-SA"/>
              <a:pPr/>
              <a:t>241</a:t>
            </a:fld>
            <a:endParaRPr lang="en-US"/>
          </a:p>
        </p:txBody>
      </p:sp>
      <p:sp>
        <p:nvSpPr>
          <p:cNvPr id="429058" name="Rectangle 2"/>
          <p:cNvSpPr>
            <a:spLocks noGrp="1" noChangeArrowheads="1"/>
          </p:cNvSpPr>
          <p:nvPr>
            <p:ph type="title"/>
          </p:nvPr>
        </p:nvSpPr>
        <p:spPr>
          <a:xfrm>
            <a:off x="990600" y="685800"/>
            <a:ext cx="7378700" cy="1143000"/>
          </a:xfrm>
        </p:spPr>
        <p:txBody>
          <a:bodyPr/>
          <a:lstStyle/>
          <a:p>
            <a:r>
              <a:rPr lang="fa-IR" sz="2800"/>
              <a:t>خرید  بخشی از حقوق  صاحبان سهام شرکت فرعی</a:t>
            </a:r>
            <a:r>
              <a:rPr lang="en-US" sz="3200"/>
              <a:t> </a:t>
            </a:r>
          </a:p>
        </p:txBody>
      </p:sp>
      <p:sp>
        <p:nvSpPr>
          <p:cNvPr id="429059" name="Rectangle 3"/>
          <p:cNvSpPr>
            <a:spLocks noGrp="1" noChangeArrowheads="1"/>
          </p:cNvSpPr>
          <p:nvPr>
            <p:ph type="body" idx="1"/>
          </p:nvPr>
        </p:nvSpPr>
        <p:spPr/>
        <p:txBody>
          <a:bodyPr/>
          <a:lstStyle/>
          <a:p>
            <a:pPr algn="just"/>
            <a:r>
              <a:rPr lang="fa-IR"/>
              <a:t>ممکن است شرکت اصلی  کمتر از 100 درصد سهام شرکت فرعی را تحصیل نماید. در چنین وضعیتی آن بخش از سهام شرکت فرعی که در اختیار شرکت اصلی نمی باشد تحت عنوان حقوق صاحبان سهام اقلیت شناسایی و در کاربرگ ترازنامه تلفیقی نشان داده می شود.</a:t>
            </a:r>
            <a:r>
              <a:rPr lang="en-US"/>
              <a:t> </a:t>
            </a:r>
          </a:p>
        </p:txBody>
      </p:sp>
    </p:spTree>
  </p:cSld>
  <p:clrMapOvr>
    <a:masterClrMapping/>
  </p:clrMapOvr>
  <p:transition>
    <p:zoom dir="in"/>
  </p:transition>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9210A7F0-516B-4EC7-B330-2580B0829B85}" type="slidenum">
              <a:rPr lang="ar-SA"/>
              <a:pPr/>
              <a:t>242</a:t>
            </a:fld>
            <a:endParaRPr lang="en-US"/>
          </a:p>
        </p:txBody>
      </p:sp>
      <p:sp>
        <p:nvSpPr>
          <p:cNvPr id="430082" name="Rectangle 2"/>
          <p:cNvSpPr>
            <a:spLocks noGrp="1" noChangeArrowheads="1"/>
          </p:cNvSpPr>
          <p:nvPr>
            <p:ph type="title"/>
          </p:nvPr>
        </p:nvSpPr>
        <p:spPr>
          <a:xfrm>
            <a:off x="1066800" y="609600"/>
            <a:ext cx="7378700" cy="1143000"/>
          </a:xfrm>
        </p:spPr>
        <p:txBody>
          <a:bodyPr/>
          <a:lstStyle/>
          <a:p>
            <a:r>
              <a:rPr lang="fa-IR" sz="2800"/>
              <a:t>خرید  بخشی از حقوق  صاحبان سهام شرکت فرعی</a:t>
            </a:r>
            <a:r>
              <a:rPr lang="en-US" sz="3200"/>
              <a:t> </a:t>
            </a:r>
          </a:p>
        </p:txBody>
      </p:sp>
      <p:sp>
        <p:nvSpPr>
          <p:cNvPr id="430083" name="Rectangle 3"/>
          <p:cNvSpPr>
            <a:spLocks noGrp="1" noChangeArrowheads="1"/>
          </p:cNvSpPr>
          <p:nvPr>
            <p:ph type="body" idx="1"/>
          </p:nvPr>
        </p:nvSpPr>
        <p:spPr/>
        <p:txBody>
          <a:bodyPr/>
          <a:lstStyle/>
          <a:p>
            <a:pPr algn="just"/>
            <a:r>
              <a:rPr lang="fa-IR"/>
              <a:t>فرض کنید در مثال قبل شرکت آلفا 90 درصد سهام دارای حق رای شرکت بتا را به مبلغ 1،200،000 ریال خریداری نموده است. </a:t>
            </a:r>
            <a:r>
              <a:rPr lang="fa-IR" u="sng"/>
              <a:t>همچنین در این تاریخ ارزش دفتری کلیه داراییها و بدهی های شرکت بتا با ارزش متعارف آن برابر باشد.</a:t>
            </a:r>
            <a:r>
              <a:rPr lang="en-US" u="sng"/>
              <a:t> </a:t>
            </a:r>
          </a:p>
        </p:txBody>
      </p:sp>
    </p:spTree>
  </p:cSld>
  <p:clrMapOvr>
    <a:masterClrMapping/>
  </p:clrMapOvr>
  <p:transition>
    <p:zoom dir="in"/>
  </p:transition>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AEC287D-A379-4EAD-A1C9-8FDC24C76809}" type="slidenum">
              <a:rPr lang="ar-SA"/>
              <a:pPr/>
              <a:t>243</a:t>
            </a:fld>
            <a:endParaRPr lang="en-US"/>
          </a:p>
        </p:txBody>
      </p:sp>
      <p:sp>
        <p:nvSpPr>
          <p:cNvPr id="431106" name="Rectangle 2"/>
          <p:cNvSpPr>
            <a:spLocks noGrp="1" noChangeArrowheads="1"/>
          </p:cNvSpPr>
          <p:nvPr>
            <p:ph type="title"/>
          </p:nvPr>
        </p:nvSpPr>
        <p:spPr/>
        <p:txBody>
          <a:bodyPr/>
          <a:lstStyle/>
          <a:p>
            <a:r>
              <a:rPr lang="fa-IR" sz="3200"/>
              <a:t>حل مثال</a:t>
            </a:r>
            <a:endParaRPr lang="en-US"/>
          </a:p>
        </p:txBody>
      </p:sp>
      <p:sp>
        <p:nvSpPr>
          <p:cNvPr id="431107" name="Rectangle 3"/>
          <p:cNvSpPr>
            <a:spLocks noGrp="1" noChangeArrowheads="1"/>
          </p:cNvSpPr>
          <p:nvPr>
            <p:ph type="body" idx="1"/>
          </p:nvPr>
        </p:nvSpPr>
        <p:spPr/>
        <p:txBody>
          <a:bodyPr/>
          <a:lstStyle/>
          <a:p>
            <a:pPr algn="just"/>
            <a:r>
              <a:rPr lang="fa-IR" sz="2800"/>
              <a:t>خالص دارایی های شرکت فرعی بتا مبلغ 1،000،000 ریال می باشد که شرکت آلفا برای تحصیل 90 درصد آن مبلغ 1،200،000 ریال پرداخت نموده است. بنابراین مازاد پرداختی شرکت آلفا بابت خرید 90 درصد سهام شرکت بتا مبلغ 300،000 ریال می باشد.</a:t>
            </a:r>
            <a:endParaRPr lang="en-US" sz="2800"/>
          </a:p>
        </p:txBody>
      </p:sp>
      <p:pic>
        <p:nvPicPr>
          <p:cNvPr id="431108" name="Picture 4" descr="Picture6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495800"/>
            <a:ext cx="7732713" cy="148907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31108"/>
                                        </p:tgtEl>
                                        <p:attrNameLst>
                                          <p:attrName>style.visibility</p:attrName>
                                        </p:attrNameLst>
                                      </p:cBhvr>
                                      <p:to>
                                        <p:strVal val="visible"/>
                                      </p:to>
                                    </p:set>
                                    <p:animEffect transition="in" filter="dissolve">
                                      <p:cBhvr>
                                        <p:cTn id="7" dur="500"/>
                                        <p:tgtEl>
                                          <p:spTgt spid="431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CE1736F7-2BE8-47D4-B462-DF8E726F6966}" type="slidenum">
              <a:rPr lang="ar-SA"/>
              <a:pPr/>
              <a:t>244</a:t>
            </a:fld>
            <a:endParaRPr lang="en-US"/>
          </a:p>
        </p:txBody>
      </p:sp>
      <p:sp>
        <p:nvSpPr>
          <p:cNvPr id="432130" name="Rectangle 2"/>
          <p:cNvSpPr>
            <a:spLocks noGrp="1" noChangeArrowheads="1"/>
          </p:cNvSpPr>
          <p:nvPr>
            <p:ph type="title"/>
          </p:nvPr>
        </p:nvSpPr>
        <p:spPr/>
        <p:txBody>
          <a:bodyPr/>
          <a:lstStyle/>
          <a:p>
            <a:r>
              <a:rPr lang="fa-IR"/>
              <a:t>ثبت مربوط به حذفیات</a:t>
            </a:r>
            <a:endParaRPr lang="en-US"/>
          </a:p>
        </p:txBody>
      </p:sp>
      <p:pic>
        <p:nvPicPr>
          <p:cNvPr id="432133" name="Picture 5" descr="Picture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070100"/>
            <a:ext cx="7121525" cy="47879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Slide Number Placeholder 4"/>
          <p:cNvSpPr>
            <a:spLocks noGrp="1"/>
          </p:cNvSpPr>
          <p:nvPr>
            <p:ph type="sldNum" sz="quarter" idx="11"/>
          </p:nvPr>
        </p:nvSpPr>
        <p:spPr/>
        <p:txBody>
          <a:bodyPr/>
          <a:lstStyle/>
          <a:p>
            <a:fld id="{650E41CE-D9CA-4612-926E-6ABEACE9F6E0}" type="slidenum">
              <a:rPr lang="ar-SA"/>
              <a:pPr/>
              <a:t>245</a:t>
            </a:fld>
            <a:endParaRPr lang="en-US"/>
          </a:p>
        </p:txBody>
      </p:sp>
      <p:pic>
        <p:nvPicPr>
          <p:cNvPr id="433156" name="Picture 4" descr="Picture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0"/>
            <a:ext cx="7391400" cy="68834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33157" name="AutoShape 5"/>
          <p:cNvSpPr>
            <a:spLocks noChangeArrowheads="1"/>
          </p:cNvSpPr>
          <p:nvPr/>
        </p:nvSpPr>
        <p:spPr bwMode="auto">
          <a:xfrm>
            <a:off x="2008188" y="2667000"/>
            <a:ext cx="963612" cy="228600"/>
          </a:xfrm>
          <a:prstGeom prst="roundRect">
            <a:avLst>
              <a:gd name="adj" fmla="val 16667"/>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433158" name="AutoShape 6"/>
          <p:cNvSpPr>
            <a:spLocks noChangeArrowheads="1"/>
          </p:cNvSpPr>
          <p:nvPr/>
        </p:nvSpPr>
        <p:spPr bwMode="auto">
          <a:xfrm>
            <a:off x="3074988" y="3200400"/>
            <a:ext cx="963612" cy="228600"/>
          </a:xfrm>
          <a:prstGeom prst="roundRect">
            <a:avLst>
              <a:gd name="adj" fmla="val 16667"/>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433159" name="AutoShape 7"/>
          <p:cNvSpPr>
            <a:spLocks noChangeArrowheads="1"/>
          </p:cNvSpPr>
          <p:nvPr/>
        </p:nvSpPr>
        <p:spPr bwMode="auto">
          <a:xfrm>
            <a:off x="3048000" y="4495800"/>
            <a:ext cx="963613" cy="228600"/>
          </a:xfrm>
          <a:prstGeom prst="roundRect">
            <a:avLst>
              <a:gd name="adj" fmla="val 16667"/>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433160" name="AutoShape 8"/>
          <p:cNvSpPr>
            <a:spLocks noChangeArrowheads="1"/>
          </p:cNvSpPr>
          <p:nvPr/>
        </p:nvSpPr>
        <p:spPr bwMode="auto">
          <a:xfrm>
            <a:off x="3048000" y="4876800"/>
            <a:ext cx="963613" cy="228600"/>
          </a:xfrm>
          <a:prstGeom prst="roundRect">
            <a:avLst>
              <a:gd name="adj" fmla="val 16667"/>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433161" name="AutoShape 9"/>
          <p:cNvSpPr>
            <a:spLocks noChangeArrowheads="1"/>
          </p:cNvSpPr>
          <p:nvPr/>
        </p:nvSpPr>
        <p:spPr bwMode="auto">
          <a:xfrm>
            <a:off x="2008188" y="3200400"/>
            <a:ext cx="963612" cy="228600"/>
          </a:xfrm>
          <a:prstGeom prst="roundRect">
            <a:avLst>
              <a:gd name="adj" fmla="val 16667"/>
            </a:avLst>
          </a:prstGeom>
          <a:noFill/>
          <a:ln w="28575" algn="ctr">
            <a:solidFill>
              <a:srgbClr val="FF99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433162" name="AutoShape 10"/>
          <p:cNvSpPr>
            <a:spLocks noChangeArrowheads="1"/>
          </p:cNvSpPr>
          <p:nvPr/>
        </p:nvSpPr>
        <p:spPr bwMode="auto">
          <a:xfrm>
            <a:off x="3074988" y="3505200"/>
            <a:ext cx="963612" cy="228600"/>
          </a:xfrm>
          <a:prstGeom prst="roundRect">
            <a:avLst>
              <a:gd name="adj" fmla="val 16667"/>
            </a:avLst>
          </a:prstGeom>
          <a:noFill/>
          <a:ln w="28575" algn="ctr">
            <a:solidFill>
              <a:srgbClr val="FF99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433163" name="AutoShape 11"/>
          <p:cNvSpPr>
            <a:spLocks noChangeArrowheads="1"/>
          </p:cNvSpPr>
          <p:nvPr/>
        </p:nvSpPr>
        <p:spPr bwMode="auto">
          <a:xfrm>
            <a:off x="3048000" y="4724400"/>
            <a:ext cx="963613" cy="228600"/>
          </a:xfrm>
          <a:prstGeom prst="roundRect">
            <a:avLst>
              <a:gd name="adj" fmla="val 16667"/>
            </a:avLst>
          </a:prstGeom>
          <a:noFill/>
          <a:ln w="28575" algn="ctr">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433164" name="AutoShape 12"/>
          <p:cNvSpPr>
            <a:spLocks noChangeArrowheads="1"/>
          </p:cNvSpPr>
          <p:nvPr/>
        </p:nvSpPr>
        <p:spPr bwMode="auto">
          <a:xfrm>
            <a:off x="3048000" y="5105400"/>
            <a:ext cx="963613" cy="228600"/>
          </a:xfrm>
          <a:prstGeom prst="roundRect">
            <a:avLst>
              <a:gd name="adj" fmla="val 16667"/>
            </a:avLst>
          </a:prstGeom>
          <a:noFill/>
          <a:ln w="28575" algn="ctr">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433165" name="AutoShape 13"/>
          <p:cNvSpPr>
            <a:spLocks noChangeArrowheads="1"/>
          </p:cNvSpPr>
          <p:nvPr/>
        </p:nvSpPr>
        <p:spPr bwMode="auto">
          <a:xfrm>
            <a:off x="2008188" y="5257800"/>
            <a:ext cx="963612" cy="457200"/>
          </a:xfrm>
          <a:prstGeom prst="roundRect">
            <a:avLst>
              <a:gd name="adj" fmla="val 16667"/>
            </a:avLst>
          </a:prstGeom>
          <a:noFill/>
          <a:ln w="28575" algn="ctr">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3157"/>
                                        </p:tgtEl>
                                        <p:attrNameLst>
                                          <p:attrName>style.visibility</p:attrName>
                                        </p:attrNameLst>
                                      </p:cBhvr>
                                      <p:to>
                                        <p:strVal val="visible"/>
                                      </p:to>
                                    </p:set>
                                    <p:animEffect transition="in" filter="blinds(horizontal)">
                                      <p:cBhvr>
                                        <p:cTn id="7" dur="500"/>
                                        <p:tgtEl>
                                          <p:spTgt spid="43315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33158"/>
                                        </p:tgtEl>
                                        <p:attrNameLst>
                                          <p:attrName>style.visibility</p:attrName>
                                        </p:attrNameLst>
                                      </p:cBhvr>
                                      <p:to>
                                        <p:strVal val="visible"/>
                                      </p:to>
                                    </p:set>
                                    <p:animEffect transition="in" filter="blinds(horizontal)">
                                      <p:cBhvr>
                                        <p:cTn id="10" dur="500"/>
                                        <p:tgtEl>
                                          <p:spTgt spid="43315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33159"/>
                                        </p:tgtEl>
                                        <p:attrNameLst>
                                          <p:attrName>style.visibility</p:attrName>
                                        </p:attrNameLst>
                                      </p:cBhvr>
                                      <p:to>
                                        <p:strVal val="visible"/>
                                      </p:to>
                                    </p:set>
                                    <p:animEffect transition="in" filter="blinds(horizontal)">
                                      <p:cBhvr>
                                        <p:cTn id="13" dur="500"/>
                                        <p:tgtEl>
                                          <p:spTgt spid="43315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33160"/>
                                        </p:tgtEl>
                                        <p:attrNameLst>
                                          <p:attrName>style.visibility</p:attrName>
                                        </p:attrNameLst>
                                      </p:cBhvr>
                                      <p:to>
                                        <p:strVal val="visible"/>
                                      </p:to>
                                    </p:set>
                                    <p:animEffect transition="in" filter="blinds(horizontal)">
                                      <p:cBhvr>
                                        <p:cTn id="16" dur="500"/>
                                        <p:tgtEl>
                                          <p:spTgt spid="43316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8" presetClass="exit" presetSubtype="16" fill="hold" grpId="1" nodeType="clickEffect">
                                  <p:stCondLst>
                                    <p:cond delay="0"/>
                                  </p:stCondLst>
                                  <p:childTnLst>
                                    <p:animEffect transition="out" filter="diamond(in)">
                                      <p:cBhvr>
                                        <p:cTn id="20" dur="2000"/>
                                        <p:tgtEl>
                                          <p:spTgt spid="433157"/>
                                        </p:tgtEl>
                                      </p:cBhvr>
                                    </p:animEffect>
                                    <p:set>
                                      <p:cBhvr>
                                        <p:cTn id="21" dur="1" fill="hold">
                                          <p:stCondLst>
                                            <p:cond delay="1999"/>
                                          </p:stCondLst>
                                        </p:cTn>
                                        <p:tgtEl>
                                          <p:spTgt spid="433157"/>
                                        </p:tgtEl>
                                        <p:attrNameLst>
                                          <p:attrName>style.visibility</p:attrName>
                                        </p:attrNameLst>
                                      </p:cBhvr>
                                      <p:to>
                                        <p:strVal val="hidden"/>
                                      </p:to>
                                    </p:set>
                                  </p:childTnLst>
                                </p:cTn>
                              </p:par>
                              <p:par>
                                <p:cTn id="22" presetID="8" presetClass="exit" presetSubtype="16" fill="hold" grpId="1" nodeType="withEffect">
                                  <p:stCondLst>
                                    <p:cond delay="0"/>
                                  </p:stCondLst>
                                  <p:childTnLst>
                                    <p:animEffect transition="out" filter="diamond(in)">
                                      <p:cBhvr>
                                        <p:cTn id="23" dur="2000"/>
                                        <p:tgtEl>
                                          <p:spTgt spid="433158"/>
                                        </p:tgtEl>
                                      </p:cBhvr>
                                    </p:animEffect>
                                    <p:set>
                                      <p:cBhvr>
                                        <p:cTn id="24" dur="1" fill="hold">
                                          <p:stCondLst>
                                            <p:cond delay="1999"/>
                                          </p:stCondLst>
                                        </p:cTn>
                                        <p:tgtEl>
                                          <p:spTgt spid="433158"/>
                                        </p:tgtEl>
                                        <p:attrNameLst>
                                          <p:attrName>style.visibility</p:attrName>
                                        </p:attrNameLst>
                                      </p:cBhvr>
                                      <p:to>
                                        <p:strVal val="hidden"/>
                                      </p:to>
                                    </p:set>
                                  </p:childTnLst>
                                </p:cTn>
                              </p:par>
                              <p:par>
                                <p:cTn id="25" presetID="8" presetClass="exit" presetSubtype="16" fill="hold" grpId="1" nodeType="withEffect">
                                  <p:stCondLst>
                                    <p:cond delay="0"/>
                                  </p:stCondLst>
                                  <p:childTnLst>
                                    <p:animEffect transition="out" filter="diamond(in)">
                                      <p:cBhvr>
                                        <p:cTn id="26" dur="2000"/>
                                        <p:tgtEl>
                                          <p:spTgt spid="433159"/>
                                        </p:tgtEl>
                                      </p:cBhvr>
                                    </p:animEffect>
                                    <p:set>
                                      <p:cBhvr>
                                        <p:cTn id="27" dur="1" fill="hold">
                                          <p:stCondLst>
                                            <p:cond delay="1999"/>
                                          </p:stCondLst>
                                        </p:cTn>
                                        <p:tgtEl>
                                          <p:spTgt spid="433159"/>
                                        </p:tgtEl>
                                        <p:attrNameLst>
                                          <p:attrName>style.visibility</p:attrName>
                                        </p:attrNameLst>
                                      </p:cBhvr>
                                      <p:to>
                                        <p:strVal val="hidden"/>
                                      </p:to>
                                    </p:set>
                                  </p:childTnLst>
                                </p:cTn>
                              </p:par>
                              <p:par>
                                <p:cTn id="28" presetID="8" presetClass="exit" presetSubtype="16" fill="hold" grpId="1" nodeType="withEffect">
                                  <p:stCondLst>
                                    <p:cond delay="0"/>
                                  </p:stCondLst>
                                  <p:childTnLst>
                                    <p:animEffect transition="out" filter="diamond(in)">
                                      <p:cBhvr>
                                        <p:cTn id="29" dur="2000"/>
                                        <p:tgtEl>
                                          <p:spTgt spid="433160"/>
                                        </p:tgtEl>
                                      </p:cBhvr>
                                    </p:animEffect>
                                    <p:set>
                                      <p:cBhvr>
                                        <p:cTn id="30" dur="1" fill="hold">
                                          <p:stCondLst>
                                            <p:cond delay="1999"/>
                                          </p:stCondLst>
                                        </p:cTn>
                                        <p:tgtEl>
                                          <p:spTgt spid="433160"/>
                                        </p:tgtEl>
                                        <p:attrNameLst>
                                          <p:attrName>style.visibility</p:attrName>
                                        </p:attrNameLst>
                                      </p:cBhvr>
                                      <p:to>
                                        <p:strVal val="hidden"/>
                                      </p:to>
                                    </p:set>
                                  </p:childTnLst>
                                </p:cTn>
                              </p:par>
                            </p:childTnLst>
                          </p:cTn>
                        </p:par>
                        <p:par>
                          <p:cTn id="31" fill="hold" nodeType="afterGroup">
                            <p:stCondLst>
                              <p:cond delay="2000"/>
                            </p:stCondLst>
                            <p:childTnLst>
                              <p:par>
                                <p:cTn id="32" presetID="9" presetClass="entr" presetSubtype="0" fill="hold" grpId="0" nodeType="afterEffect">
                                  <p:stCondLst>
                                    <p:cond delay="0"/>
                                  </p:stCondLst>
                                  <p:childTnLst>
                                    <p:set>
                                      <p:cBhvr>
                                        <p:cTn id="33" dur="1" fill="hold">
                                          <p:stCondLst>
                                            <p:cond delay="0"/>
                                          </p:stCondLst>
                                        </p:cTn>
                                        <p:tgtEl>
                                          <p:spTgt spid="433161"/>
                                        </p:tgtEl>
                                        <p:attrNameLst>
                                          <p:attrName>style.visibility</p:attrName>
                                        </p:attrNameLst>
                                      </p:cBhvr>
                                      <p:to>
                                        <p:strVal val="visible"/>
                                      </p:to>
                                    </p:set>
                                    <p:animEffect transition="in" filter="dissolve">
                                      <p:cBhvr>
                                        <p:cTn id="34" dur="500"/>
                                        <p:tgtEl>
                                          <p:spTgt spid="433161"/>
                                        </p:tgtEl>
                                      </p:cBhvr>
                                    </p:animEffect>
                                  </p:childTnLst>
                                </p:cTn>
                              </p:par>
                            </p:childTnLst>
                          </p:cTn>
                        </p:par>
                        <p:par>
                          <p:cTn id="35" fill="hold" nodeType="afterGroup">
                            <p:stCondLst>
                              <p:cond delay="2500"/>
                            </p:stCondLst>
                            <p:childTnLst>
                              <p:par>
                                <p:cTn id="36" presetID="9" presetClass="entr" presetSubtype="0" fill="hold" grpId="0" nodeType="afterEffect">
                                  <p:stCondLst>
                                    <p:cond delay="0"/>
                                  </p:stCondLst>
                                  <p:childTnLst>
                                    <p:set>
                                      <p:cBhvr>
                                        <p:cTn id="37" dur="1" fill="hold">
                                          <p:stCondLst>
                                            <p:cond delay="0"/>
                                          </p:stCondLst>
                                        </p:cTn>
                                        <p:tgtEl>
                                          <p:spTgt spid="433162"/>
                                        </p:tgtEl>
                                        <p:attrNameLst>
                                          <p:attrName>style.visibility</p:attrName>
                                        </p:attrNameLst>
                                      </p:cBhvr>
                                      <p:to>
                                        <p:strVal val="visible"/>
                                      </p:to>
                                    </p:set>
                                    <p:animEffect transition="in" filter="dissolve">
                                      <p:cBhvr>
                                        <p:cTn id="38" dur="500"/>
                                        <p:tgtEl>
                                          <p:spTgt spid="43316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xit" presetSubtype="10" fill="hold" grpId="1" nodeType="clickEffect">
                                  <p:stCondLst>
                                    <p:cond delay="0"/>
                                  </p:stCondLst>
                                  <p:childTnLst>
                                    <p:animEffect transition="out" filter="blinds(horizontal)">
                                      <p:cBhvr>
                                        <p:cTn id="42" dur="500"/>
                                        <p:tgtEl>
                                          <p:spTgt spid="433161"/>
                                        </p:tgtEl>
                                      </p:cBhvr>
                                    </p:animEffect>
                                    <p:set>
                                      <p:cBhvr>
                                        <p:cTn id="43" dur="1" fill="hold">
                                          <p:stCondLst>
                                            <p:cond delay="499"/>
                                          </p:stCondLst>
                                        </p:cTn>
                                        <p:tgtEl>
                                          <p:spTgt spid="433161"/>
                                        </p:tgtEl>
                                        <p:attrNameLst>
                                          <p:attrName>style.visibility</p:attrName>
                                        </p:attrNameLst>
                                      </p:cBhvr>
                                      <p:to>
                                        <p:strVal val="hidden"/>
                                      </p:to>
                                    </p:set>
                                  </p:childTnLst>
                                </p:cTn>
                              </p:par>
                              <p:par>
                                <p:cTn id="44" presetID="3" presetClass="exit" presetSubtype="10" fill="hold" grpId="1" nodeType="withEffect">
                                  <p:stCondLst>
                                    <p:cond delay="0"/>
                                  </p:stCondLst>
                                  <p:childTnLst>
                                    <p:animEffect transition="out" filter="blinds(horizontal)">
                                      <p:cBhvr>
                                        <p:cTn id="45" dur="500"/>
                                        <p:tgtEl>
                                          <p:spTgt spid="433162"/>
                                        </p:tgtEl>
                                      </p:cBhvr>
                                    </p:animEffect>
                                    <p:set>
                                      <p:cBhvr>
                                        <p:cTn id="46" dur="1" fill="hold">
                                          <p:stCondLst>
                                            <p:cond delay="499"/>
                                          </p:stCondLst>
                                        </p:cTn>
                                        <p:tgtEl>
                                          <p:spTgt spid="433162"/>
                                        </p:tgtEl>
                                        <p:attrNameLst>
                                          <p:attrName>style.visibility</p:attrName>
                                        </p:attrNameLst>
                                      </p:cBhvr>
                                      <p:to>
                                        <p:strVal val="hidden"/>
                                      </p:to>
                                    </p:set>
                                  </p:childTnLst>
                                </p:cTn>
                              </p:par>
                            </p:childTnLst>
                          </p:cTn>
                        </p:par>
                        <p:par>
                          <p:cTn id="47" fill="hold" nodeType="afterGroup">
                            <p:stCondLst>
                              <p:cond delay="500"/>
                            </p:stCondLst>
                            <p:childTnLst>
                              <p:par>
                                <p:cTn id="48" presetID="3" presetClass="entr" presetSubtype="10" fill="hold" grpId="0" nodeType="afterEffect">
                                  <p:stCondLst>
                                    <p:cond delay="0"/>
                                  </p:stCondLst>
                                  <p:childTnLst>
                                    <p:set>
                                      <p:cBhvr>
                                        <p:cTn id="49" dur="1" fill="hold">
                                          <p:stCondLst>
                                            <p:cond delay="0"/>
                                          </p:stCondLst>
                                        </p:cTn>
                                        <p:tgtEl>
                                          <p:spTgt spid="433165"/>
                                        </p:tgtEl>
                                        <p:attrNameLst>
                                          <p:attrName>style.visibility</p:attrName>
                                        </p:attrNameLst>
                                      </p:cBhvr>
                                      <p:to>
                                        <p:strVal val="visible"/>
                                      </p:to>
                                    </p:set>
                                    <p:animEffect transition="in" filter="blinds(horizontal)">
                                      <p:cBhvr>
                                        <p:cTn id="50" dur="500"/>
                                        <p:tgtEl>
                                          <p:spTgt spid="433165"/>
                                        </p:tgtEl>
                                      </p:cBhvr>
                                    </p:animEffect>
                                  </p:childTnLst>
                                </p:cTn>
                              </p:par>
                            </p:childTnLst>
                          </p:cTn>
                        </p:par>
                        <p:par>
                          <p:cTn id="51" fill="hold" nodeType="afterGroup">
                            <p:stCondLst>
                              <p:cond delay="1000"/>
                            </p:stCondLst>
                            <p:childTnLst>
                              <p:par>
                                <p:cTn id="52" presetID="3" presetClass="entr" presetSubtype="10" fill="hold" grpId="0" nodeType="afterEffect">
                                  <p:stCondLst>
                                    <p:cond delay="0"/>
                                  </p:stCondLst>
                                  <p:childTnLst>
                                    <p:set>
                                      <p:cBhvr>
                                        <p:cTn id="53" dur="1" fill="hold">
                                          <p:stCondLst>
                                            <p:cond delay="0"/>
                                          </p:stCondLst>
                                        </p:cTn>
                                        <p:tgtEl>
                                          <p:spTgt spid="433163"/>
                                        </p:tgtEl>
                                        <p:attrNameLst>
                                          <p:attrName>style.visibility</p:attrName>
                                        </p:attrNameLst>
                                      </p:cBhvr>
                                      <p:to>
                                        <p:strVal val="visible"/>
                                      </p:to>
                                    </p:set>
                                    <p:animEffect transition="in" filter="blinds(horizontal)">
                                      <p:cBhvr>
                                        <p:cTn id="54" dur="500"/>
                                        <p:tgtEl>
                                          <p:spTgt spid="433163"/>
                                        </p:tgtEl>
                                      </p:cBhvr>
                                    </p:animEffect>
                                  </p:childTnLst>
                                </p:cTn>
                              </p:par>
                            </p:childTnLst>
                          </p:cTn>
                        </p:par>
                        <p:par>
                          <p:cTn id="55" fill="hold" nodeType="afterGroup">
                            <p:stCondLst>
                              <p:cond delay="1500"/>
                            </p:stCondLst>
                            <p:childTnLst>
                              <p:par>
                                <p:cTn id="56" presetID="3" presetClass="entr" presetSubtype="10" fill="hold" grpId="0" nodeType="afterEffect">
                                  <p:stCondLst>
                                    <p:cond delay="0"/>
                                  </p:stCondLst>
                                  <p:childTnLst>
                                    <p:set>
                                      <p:cBhvr>
                                        <p:cTn id="57" dur="1" fill="hold">
                                          <p:stCondLst>
                                            <p:cond delay="0"/>
                                          </p:stCondLst>
                                        </p:cTn>
                                        <p:tgtEl>
                                          <p:spTgt spid="433164"/>
                                        </p:tgtEl>
                                        <p:attrNameLst>
                                          <p:attrName>style.visibility</p:attrName>
                                        </p:attrNameLst>
                                      </p:cBhvr>
                                      <p:to>
                                        <p:strVal val="visible"/>
                                      </p:to>
                                    </p:set>
                                    <p:animEffect transition="in" filter="blinds(horizontal)">
                                      <p:cBhvr>
                                        <p:cTn id="58" dur="500"/>
                                        <p:tgtEl>
                                          <p:spTgt spid="433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57" grpId="0" animBg="1"/>
      <p:bldP spid="433157" grpId="1" animBg="1"/>
      <p:bldP spid="433158" grpId="0" animBg="1"/>
      <p:bldP spid="433158" grpId="1" animBg="1"/>
      <p:bldP spid="433159" grpId="0" animBg="1"/>
      <p:bldP spid="433159" grpId="1" animBg="1"/>
      <p:bldP spid="433160" grpId="0" animBg="1"/>
      <p:bldP spid="433160" grpId="1" animBg="1"/>
      <p:bldP spid="433161" grpId="0" animBg="1"/>
      <p:bldP spid="433161" grpId="1" animBg="1"/>
      <p:bldP spid="433162" grpId="0" animBg="1"/>
      <p:bldP spid="433162" grpId="1" animBg="1"/>
      <p:bldP spid="433163" grpId="0" animBg="1"/>
      <p:bldP spid="433164" grpId="0" animBg="1"/>
      <p:bldP spid="433165"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CC4EA94-AAA3-4BD6-ABE0-0575951DB6B3}" type="slidenum">
              <a:rPr lang="ar-SA"/>
              <a:pPr/>
              <a:t>25</a:t>
            </a:fld>
            <a:endParaRPr lang="en-US"/>
          </a:p>
        </p:txBody>
      </p:sp>
      <p:sp>
        <p:nvSpPr>
          <p:cNvPr id="435202" name="Rectangle 2"/>
          <p:cNvSpPr>
            <a:spLocks noGrp="1" noChangeArrowheads="1"/>
          </p:cNvSpPr>
          <p:nvPr>
            <p:ph type="title"/>
          </p:nvPr>
        </p:nvSpPr>
        <p:spPr/>
        <p:txBody>
          <a:bodyPr/>
          <a:lstStyle/>
          <a:p>
            <a:r>
              <a:rPr lang="fa-IR" b="0"/>
              <a:t>مثال)سیستم متمرکز- روش بهای تمام شده</a:t>
            </a:r>
            <a:endParaRPr lang="en-US" b="0"/>
          </a:p>
        </p:txBody>
      </p:sp>
      <p:sp>
        <p:nvSpPr>
          <p:cNvPr id="435203" name="Rectangle 3"/>
          <p:cNvSpPr>
            <a:spLocks noGrp="1" noChangeArrowheads="1"/>
          </p:cNvSpPr>
          <p:nvPr>
            <p:ph type="body" idx="1"/>
          </p:nvPr>
        </p:nvSpPr>
        <p:spPr/>
        <p:txBody>
          <a:bodyPr/>
          <a:lstStyle/>
          <a:p>
            <a:r>
              <a:rPr lang="fa-IR"/>
              <a:t>دریافتی از مشتریان بابت مطالبات شعبه 250،000 ریال</a:t>
            </a:r>
          </a:p>
          <a:p>
            <a:r>
              <a:rPr lang="fa-IR"/>
              <a:t>مطالبات سوخت شده شعبه 10،000 ریال</a:t>
            </a:r>
          </a:p>
          <a:p>
            <a:r>
              <a:rPr lang="fa-IR"/>
              <a:t>کسری کالای شعبه 30،000 ریال</a:t>
            </a:r>
          </a:p>
          <a:p>
            <a:r>
              <a:rPr lang="fa-IR"/>
              <a:t>کالای بین راهی شعبه 25،000 ریال</a:t>
            </a:r>
          </a:p>
          <a:p>
            <a:r>
              <a:rPr lang="fa-IR"/>
              <a:t>موجودی کالای ابتدای فروردین ماه شعبه 225،000 ریال</a:t>
            </a:r>
          </a:p>
          <a:p>
            <a:r>
              <a:rPr lang="fa-IR"/>
              <a:t>موجودی کالای پایان خرداد ماه شعبه 250،000 ریال</a:t>
            </a:r>
            <a:endParaRPr lang="en-US"/>
          </a:p>
        </p:txBody>
      </p:sp>
    </p:spTree>
  </p:cSld>
  <p:clrMapOvr>
    <a:masterClrMapping/>
  </p:clrMapOvr>
  <p:transition>
    <p:zoom dir="in"/>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953ADA2F-5CD2-4A64-912E-8A54980036AA}" type="slidenum">
              <a:rPr lang="ar-SA"/>
              <a:pPr/>
              <a:t>26</a:t>
            </a:fld>
            <a:endParaRPr lang="en-US"/>
          </a:p>
        </p:txBody>
      </p:sp>
      <p:pic>
        <p:nvPicPr>
          <p:cNvPr id="436228" name="Picture 4" descr="Picture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246313"/>
            <a:ext cx="7413625" cy="4459287"/>
          </a:xfrm>
          <a:prstGeom prst="rect">
            <a:avLst/>
          </a:prstGeom>
          <a:solidFill>
            <a:srgbClr val="99CCFF"/>
          </a:solidFill>
        </p:spPr>
      </p:pic>
      <p:sp>
        <p:nvSpPr>
          <p:cNvPr id="436230" name="Rectangle 6"/>
          <p:cNvSpPr>
            <a:spLocks noGrp="1" noChangeArrowheads="1"/>
          </p:cNvSpPr>
          <p:nvPr>
            <p:ph type="title"/>
          </p:nvPr>
        </p:nvSpPr>
        <p:spPr>
          <a:noFill/>
          <a:ln/>
        </p:spPr>
        <p:txBody>
          <a:bodyPr/>
          <a:lstStyle/>
          <a:p>
            <a:r>
              <a:rPr lang="fa-IR" b="0"/>
              <a:t>مثال)سیستم متمرکز- روش بهای تمام شده</a:t>
            </a:r>
            <a:endParaRPr lang="en-US" b="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36228"/>
                                        </p:tgtEl>
                                        <p:attrNameLst>
                                          <p:attrName>style.visibility</p:attrName>
                                        </p:attrNameLst>
                                      </p:cBhvr>
                                      <p:to>
                                        <p:strVal val="visible"/>
                                      </p:to>
                                    </p:set>
                                    <p:animEffect transition="in" filter="dissolve">
                                      <p:cBhvr>
                                        <p:cTn id="7" dur="500"/>
                                        <p:tgtEl>
                                          <p:spTgt spid="436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98104E4F-9A8B-4097-A6DD-8997EA4E16AA}" type="slidenum">
              <a:rPr lang="ar-SA"/>
              <a:pPr/>
              <a:t>27</a:t>
            </a:fld>
            <a:endParaRPr lang="en-US"/>
          </a:p>
        </p:txBody>
      </p:sp>
      <p:sp>
        <p:nvSpPr>
          <p:cNvPr id="437250" name="Rectangle 2"/>
          <p:cNvSpPr>
            <a:spLocks noGrp="1" noChangeArrowheads="1"/>
          </p:cNvSpPr>
          <p:nvPr>
            <p:ph type="title"/>
          </p:nvPr>
        </p:nvSpPr>
        <p:spPr/>
        <p:txBody>
          <a:bodyPr/>
          <a:lstStyle/>
          <a:p>
            <a:r>
              <a:rPr lang="fa-IR" b="0"/>
              <a:t>مثال)سیستم متمرکز- روش بهای تمام شده</a:t>
            </a:r>
            <a:endParaRPr lang="en-US" b="0"/>
          </a:p>
        </p:txBody>
      </p:sp>
      <p:pic>
        <p:nvPicPr>
          <p:cNvPr id="437252" name="Picture 4" descr="Picture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362200"/>
            <a:ext cx="7413625" cy="4157663"/>
          </a:xfrm>
          <a:prstGeom prst="rect">
            <a:avLst/>
          </a:prstGeom>
          <a:solidFill>
            <a:srgbClr val="99CCFF"/>
          </a:solidFill>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afterEffect">
                                  <p:stCondLst>
                                    <p:cond delay="0"/>
                                  </p:stCondLst>
                                  <p:childTnLst>
                                    <p:set>
                                      <p:cBhvr>
                                        <p:cTn id="6" dur="1" fill="hold">
                                          <p:stCondLst>
                                            <p:cond delay="0"/>
                                          </p:stCondLst>
                                        </p:cTn>
                                        <p:tgtEl>
                                          <p:spTgt spid="437252"/>
                                        </p:tgtEl>
                                        <p:attrNameLst>
                                          <p:attrName>style.visibility</p:attrName>
                                        </p:attrNameLst>
                                      </p:cBhvr>
                                      <p:to>
                                        <p:strVal val="visible"/>
                                      </p:to>
                                    </p:set>
                                    <p:animScale>
                                      <p:cBhvr>
                                        <p:cTn id="7" dur="1000" decel="50000" fill="hold">
                                          <p:stCondLst>
                                            <p:cond delay="0"/>
                                          </p:stCondLst>
                                        </p:cTn>
                                        <p:tgtEl>
                                          <p:spTgt spid="4372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37252"/>
                                        </p:tgtEl>
                                        <p:attrNameLst>
                                          <p:attrName>ppt_x</p:attrName>
                                          <p:attrName>ppt_y</p:attrName>
                                        </p:attrNameLst>
                                      </p:cBhvr>
                                    </p:animMotion>
                                    <p:animEffect transition="in" filter="fade">
                                      <p:cBhvr>
                                        <p:cTn id="9" dur="1000"/>
                                        <p:tgtEl>
                                          <p:spTgt spid="437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4F5F8C9-7AD2-4F8B-BD83-DFA7E578D9AA}" type="slidenum">
              <a:rPr lang="ar-SA"/>
              <a:pPr/>
              <a:t>28</a:t>
            </a:fld>
            <a:endParaRPr lang="en-US"/>
          </a:p>
        </p:txBody>
      </p:sp>
      <p:sp>
        <p:nvSpPr>
          <p:cNvPr id="438274" name="Rectangle 2"/>
          <p:cNvSpPr>
            <a:spLocks noGrp="1" noChangeArrowheads="1"/>
          </p:cNvSpPr>
          <p:nvPr>
            <p:ph type="title"/>
          </p:nvPr>
        </p:nvSpPr>
        <p:spPr/>
        <p:txBody>
          <a:bodyPr/>
          <a:lstStyle/>
          <a:p>
            <a:r>
              <a:rPr lang="fa-IR" b="0"/>
              <a:t>مثال)سیستم متمرکز- روش بهای تمام شده</a:t>
            </a:r>
            <a:endParaRPr lang="en-US" b="0"/>
          </a:p>
        </p:txBody>
      </p:sp>
      <p:pic>
        <p:nvPicPr>
          <p:cNvPr id="438275" name="Picture 3" descr="Picture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379663"/>
            <a:ext cx="7423150" cy="4021137"/>
          </a:xfrm>
          <a:prstGeom prst="rect">
            <a:avLst/>
          </a:prstGeom>
          <a:solidFill>
            <a:srgbClr val="99CCFF"/>
          </a:solidFill>
        </p:spPr>
      </p:pic>
    </p:spTree>
  </p:cSld>
  <p:clrMapOvr>
    <a:masterClrMapping/>
  </p:clrMapOvr>
  <p:transition>
    <p:zoom dir="in"/>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32AFEBA3-4BCB-4ED2-8C97-DB11B3FED98D}" type="slidenum">
              <a:rPr lang="ar-SA"/>
              <a:pPr/>
              <a:t>29</a:t>
            </a:fld>
            <a:endParaRPr lang="en-US"/>
          </a:p>
        </p:txBody>
      </p:sp>
      <p:sp>
        <p:nvSpPr>
          <p:cNvPr id="439298" name="Rectangle 2"/>
          <p:cNvSpPr>
            <a:spLocks noGrp="1" noChangeArrowheads="1"/>
          </p:cNvSpPr>
          <p:nvPr>
            <p:ph type="title"/>
          </p:nvPr>
        </p:nvSpPr>
        <p:spPr/>
        <p:txBody>
          <a:bodyPr/>
          <a:lstStyle/>
          <a:p>
            <a:r>
              <a:rPr lang="fa-IR" sz="2400" b="0"/>
              <a:t>مثال)سیستم متمرکز- روش بهای تمام شده</a:t>
            </a:r>
            <a:endParaRPr lang="en-US" sz="2400" b="0"/>
          </a:p>
        </p:txBody>
      </p:sp>
      <p:pic>
        <p:nvPicPr>
          <p:cNvPr id="439301" name="Picture 5" descr="Picture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125" y="2057400"/>
            <a:ext cx="7331075" cy="48006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39301"/>
                                        </p:tgtEl>
                                        <p:attrNameLst>
                                          <p:attrName>style.visibility</p:attrName>
                                        </p:attrNameLst>
                                      </p:cBhvr>
                                      <p:to>
                                        <p:strVal val="visible"/>
                                      </p:to>
                                    </p:set>
                                    <p:animEffect transition="in" filter="dissolve">
                                      <p:cBhvr>
                                        <p:cTn id="7" dur="500"/>
                                        <p:tgtEl>
                                          <p:spTgt spid="439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2DB8A7-E927-4A25-835D-9A315BADCDB2}" type="slidenum">
              <a:rPr lang="ar-SA"/>
              <a:pPr/>
              <a:t>3</a:t>
            </a:fld>
            <a:endParaRPr lang="en-US"/>
          </a:p>
        </p:txBody>
      </p:sp>
      <p:sp>
        <p:nvSpPr>
          <p:cNvPr id="84994" name="Rectangle 2"/>
          <p:cNvSpPr>
            <a:spLocks noGrp="1" noChangeArrowheads="1"/>
          </p:cNvSpPr>
          <p:nvPr>
            <p:ph type="title" idx="4294967295"/>
          </p:nvPr>
        </p:nvSpPr>
        <p:spPr>
          <a:xfrm>
            <a:off x="1447800" y="609600"/>
            <a:ext cx="7378700" cy="1143000"/>
          </a:xfrm>
        </p:spPr>
        <p:txBody>
          <a:bodyPr/>
          <a:lstStyle/>
          <a:p>
            <a:r>
              <a:rPr lang="fa-IR"/>
              <a:t>طرح درس</a:t>
            </a:r>
            <a:endParaRPr lang="en-US"/>
          </a:p>
        </p:txBody>
      </p:sp>
      <p:sp>
        <p:nvSpPr>
          <p:cNvPr id="84995" name="Rectangle 3"/>
          <p:cNvSpPr>
            <a:spLocks noGrp="1" noChangeArrowheads="1"/>
          </p:cNvSpPr>
          <p:nvPr>
            <p:ph type="body" idx="4294967295"/>
          </p:nvPr>
        </p:nvSpPr>
        <p:spPr>
          <a:xfrm>
            <a:off x="957263" y="2214563"/>
            <a:ext cx="7958137" cy="3881437"/>
          </a:xfrm>
        </p:spPr>
        <p:txBody>
          <a:bodyPr/>
          <a:lstStyle/>
          <a:p>
            <a:pPr>
              <a:lnSpc>
                <a:spcPct val="90000"/>
              </a:lnSpc>
            </a:pPr>
            <a:r>
              <a:rPr lang="fa-IR"/>
              <a:t>حسابداری شعب</a:t>
            </a:r>
          </a:p>
          <a:p>
            <a:pPr>
              <a:lnSpc>
                <a:spcPct val="90000"/>
              </a:lnSpc>
            </a:pPr>
            <a:r>
              <a:rPr lang="fa-IR"/>
              <a:t>حسابداری قیمت تمام شده  و روش هزینه</a:t>
            </a:r>
            <a:r>
              <a:rPr lang="fa-IR">
                <a:cs typeface="Times New Roman" panose="02020603050405020304" pitchFamily="18" charset="0"/>
              </a:rPr>
              <a:t>‌</a:t>
            </a:r>
            <a:r>
              <a:rPr lang="fa-IR"/>
              <a:t>یابی</a:t>
            </a:r>
            <a:r>
              <a:rPr lang="en-US"/>
              <a:t> </a:t>
            </a:r>
            <a:r>
              <a:rPr lang="fa-IR"/>
              <a:t>سفارش کار</a:t>
            </a:r>
          </a:p>
          <a:p>
            <a:pPr>
              <a:lnSpc>
                <a:spcPct val="90000"/>
              </a:lnSpc>
            </a:pPr>
            <a:r>
              <a:rPr lang="fa-IR"/>
              <a:t>هزینه</a:t>
            </a:r>
            <a:r>
              <a:rPr lang="fa-IR">
                <a:cs typeface="Times New Roman" panose="02020603050405020304" pitchFamily="18" charset="0"/>
              </a:rPr>
              <a:t>‌</a:t>
            </a:r>
            <a:r>
              <a:rPr lang="fa-IR"/>
              <a:t>یابی</a:t>
            </a:r>
            <a:r>
              <a:rPr lang="en-US"/>
              <a:t> </a:t>
            </a:r>
            <a:r>
              <a:rPr lang="fa-IR"/>
              <a:t>مرحله</a:t>
            </a:r>
            <a:r>
              <a:rPr lang="fa-IR">
                <a:cs typeface="Times New Roman" panose="02020603050405020304" pitchFamily="18" charset="0"/>
              </a:rPr>
              <a:t>‌</a:t>
            </a:r>
            <a:r>
              <a:rPr lang="fa-IR"/>
              <a:t>ای</a:t>
            </a:r>
          </a:p>
          <a:p>
            <a:pPr>
              <a:lnSpc>
                <a:spcPct val="90000"/>
              </a:lnSpc>
            </a:pPr>
            <a:r>
              <a:rPr lang="fa-IR"/>
              <a:t>هزینه</a:t>
            </a:r>
            <a:r>
              <a:rPr lang="fa-IR">
                <a:cs typeface="Times New Roman" panose="02020603050405020304" pitchFamily="18" charset="0"/>
              </a:rPr>
              <a:t>‌</a:t>
            </a:r>
            <a:r>
              <a:rPr lang="fa-IR"/>
              <a:t>یابی استاندارد</a:t>
            </a:r>
          </a:p>
          <a:p>
            <a:pPr>
              <a:lnSpc>
                <a:spcPct val="90000"/>
              </a:lnSpc>
            </a:pPr>
            <a:r>
              <a:rPr lang="ar-SA"/>
              <a:t>تجزیه و تحلیل هزینه</a:t>
            </a:r>
            <a:r>
              <a:rPr lang="ar-SA">
                <a:cs typeface="Times New Roman" panose="02020603050405020304" pitchFamily="18" charset="0"/>
              </a:rPr>
              <a:t>‌</a:t>
            </a:r>
            <a:r>
              <a:rPr lang="ar-SA"/>
              <a:t>ها</a:t>
            </a:r>
            <a:r>
              <a:rPr lang="en-US"/>
              <a:t> </a:t>
            </a:r>
            <a:r>
              <a:rPr lang="ar-SA"/>
              <a:t>،حجم فعالیت و سود</a:t>
            </a:r>
            <a:endParaRPr lang="fa-IR"/>
          </a:p>
          <a:p>
            <a:pPr>
              <a:lnSpc>
                <a:spcPct val="90000"/>
              </a:lnSpc>
            </a:pPr>
            <a:r>
              <a:rPr lang="fa-IR"/>
              <a:t>گردش وجوه نقد</a:t>
            </a:r>
          </a:p>
          <a:p>
            <a:pPr>
              <a:lnSpc>
                <a:spcPct val="90000"/>
              </a:lnSpc>
            </a:pPr>
            <a:r>
              <a:rPr lang="fa-IR"/>
              <a:t>صورتهای مالی تلفیقی</a:t>
            </a:r>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Effect transition="in" filter="blinds(horizontal)">
                                      <p:cBhvr>
                                        <p:cTn id="7" dur="500"/>
                                        <p:tgtEl>
                                          <p:spTgt spid="84995">
                                            <p:txEl>
                                              <p:pRg st="0" end="0"/>
                                            </p:txEl>
                                          </p:spTgt>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84995">
                                            <p:txEl>
                                              <p:pRg st="1" end="1"/>
                                            </p:txEl>
                                          </p:spTgt>
                                        </p:tgtEl>
                                        <p:attrNameLst>
                                          <p:attrName>style.visibility</p:attrName>
                                        </p:attrNameLst>
                                      </p:cBhvr>
                                      <p:to>
                                        <p:strVal val="visible"/>
                                      </p:to>
                                    </p:set>
                                    <p:animEffect transition="in" filter="blinds(horizontal)">
                                      <p:cBhvr>
                                        <p:cTn id="11" dur="500"/>
                                        <p:tgtEl>
                                          <p:spTgt spid="84995">
                                            <p:txEl>
                                              <p:pRg st="1" end="1"/>
                                            </p:txEl>
                                          </p:spTgt>
                                        </p:tgtEl>
                                      </p:cBhvr>
                                    </p:animEffect>
                                  </p:childTnLst>
                                </p:cTn>
                              </p:par>
                            </p:childTnLst>
                          </p:cTn>
                        </p:par>
                        <p:par>
                          <p:cTn id="12" fill="hold" nodeType="afterGroup">
                            <p:stCondLst>
                              <p:cond delay="1000"/>
                            </p:stCondLst>
                            <p:childTnLst>
                              <p:par>
                                <p:cTn id="13" presetID="3" presetClass="entr" presetSubtype="10" fill="hold" nodeType="afterEffect">
                                  <p:stCondLst>
                                    <p:cond delay="0"/>
                                  </p:stCondLst>
                                  <p:childTnLst>
                                    <p:set>
                                      <p:cBhvr>
                                        <p:cTn id="14" dur="1" fill="hold">
                                          <p:stCondLst>
                                            <p:cond delay="0"/>
                                          </p:stCondLst>
                                        </p:cTn>
                                        <p:tgtEl>
                                          <p:spTgt spid="84995">
                                            <p:txEl>
                                              <p:pRg st="2" end="2"/>
                                            </p:txEl>
                                          </p:spTgt>
                                        </p:tgtEl>
                                        <p:attrNameLst>
                                          <p:attrName>style.visibility</p:attrName>
                                        </p:attrNameLst>
                                      </p:cBhvr>
                                      <p:to>
                                        <p:strVal val="visible"/>
                                      </p:to>
                                    </p:set>
                                    <p:animEffect transition="in" filter="blinds(horizontal)">
                                      <p:cBhvr>
                                        <p:cTn id="15" dur="500"/>
                                        <p:tgtEl>
                                          <p:spTgt spid="84995">
                                            <p:txEl>
                                              <p:pRg st="2" end="2"/>
                                            </p:txEl>
                                          </p:spTgt>
                                        </p:tgtEl>
                                      </p:cBhvr>
                                    </p:animEffect>
                                  </p:childTnLst>
                                </p:cTn>
                              </p:par>
                            </p:childTnLst>
                          </p:cTn>
                        </p:par>
                        <p:par>
                          <p:cTn id="16" fill="hold" nodeType="afterGroup">
                            <p:stCondLst>
                              <p:cond delay="1500"/>
                            </p:stCondLst>
                            <p:childTnLst>
                              <p:par>
                                <p:cTn id="17" presetID="3" presetClass="entr" presetSubtype="10" fill="hold" nodeType="afterEffect">
                                  <p:stCondLst>
                                    <p:cond delay="0"/>
                                  </p:stCondLst>
                                  <p:childTnLst>
                                    <p:set>
                                      <p:cBhvr>
                                        <p:cTn id="18" dur="1" fill="hold">
                                          <p:stCondLst>
                                            <p:cond delay="0"/>
                                          </p:stCondLst>
                                        </p:cTn>
                                        <p:tgtEl>
                                          <p:spTgt spid="84995">
                                            <p:txEl>
                                              <p:pRg st="3" end="3"/>
                                            </p:txEl>
                                          </p:spTgt>
                                        </p:tgtEl>
                                        <p:attrNameLst>
                                          <p:attrName>style.visibility</p:attrName>
                                        </p:attrNameLst>
                                      </p:cBhvr>
                                      <p:to>
                                        <p:strVal val="visible"/>
                                      </p:to>
                                    </p:set>
                                    <p:animEffect transition="in" filter="blinds(horizontal)">
                                      <p:cBhvr>
                                        <p:cTn id="19" dur="500"/>
                                        <p:tgtEl>
                                          <p:spTgt spid="84995">
                                            <p:txEl>
                                              <p:pRg st="3" end="3"/>
                                            </p:txEl>
                                          </p:spTgt>
                                        </p:tgtEl>
                                      </p:cBhvr>
                                    </p:animEffect>
                                  </p:childTnLst>
                                </p:cTn>
                              </p:par>
                            </p:childTnLst>
                          </p:cTn>
                        </p:par>
                        <p:par>
                          <p:cTn id="20" fill="hold" nodeType="afterGroup">
                            <p:stCondLst>
                              <p:cond delay="2000"/>
                            </p:stCondLst>
                            <p:childTnLst>
                              <p:par>
                                <p:cTn id="21" presetID="3" presetClass="entr" presetSubtype="10" fill="hold" nodeType="afterEffect">
                                  <p:stCondLst>
                                    <p:cond delay="0"/>
                                  </p:stCondLst>
                                  <p:childTnLst>
                                    <p:set>
                                      <p:cBhvr>
                                        <p:cTn id="22" dur="1" fill="hold">
                                          <p:stCondLst>
                                            <p:cond delay="0"/>
                                          </p:stCondLst>
                                        </p:cTn>
                                        <p:tgtEl>
                                          <p:spTgt spid="84995">
                                            <p:txEl>
                                              <p:pRg st="4" end="4"/>
                                            </p:txEl>
                                          </p:spTgt>
                                        </p:tgtEl>
                                        <p:attrNameLst>
                                          <p:attrName>style.visibility</p:attrName>
                                        </p:attrNameLst>
                                      </p:cBhvr>
                                      <p:to>
                                        <p:strVal val="visible"/>
                                      </p:to>
                                    </p:set>
                                    <p:animEffect transition="in" filter="blinds(horizontal)">
                                      <p:cBhvr>
                                        <p:cTn id="23" dur="500"/>
                                        <p:tgtEl>
                                          <p:spTgt spid="84995">
                                            <p:txEl>
                                              <p:pRg st="4" end="4"/>
                                            </p:txEl>
                                          </p:spTgt>
                                        </p:tgtEl>
                                      </p:cBhvr>
                                    </p:animEffect>
                                  </p:childTnLst>
                                </p:cTn>
                              </p:par>
                            </p:childTnLst>
                          </p:cTn>
                        </p:par>
                        <p:par>
                          <p:cTn id="24" fill="hold" nodeType="afterGroup">
                            <p:stCondLst>
                              <p:cond delay="2500"/>
                            </p:stCondLst>
                            <p:childTnLst>
                              <p:par>
                                <p:cTn id="25" presetID="3" presetClass="entr" presetSubtype="10" fill="hold" nodeType="afterEffect">
                                  <p:stCondLst>
                                    <p:cond delay="0"/>
                                  </p:stCondLst>
                                  <p:childTnLst>
                                    <p:set>
                                      <p:cBhvr>
                                        <p:cTn id="26" dur="1" fill="hold">
                                          <p:stCondLst>
                                            <p:cond delay="0"/>
                                          </p:stCondLst>
                                        </p:cTn>
                                        <p:tgtEl>
                                          <p:spTgt spid="84995">
                                            <p:txEl>
                                              <p:pRg st="5" end="5"/>
                                            </p:txEl>
                                          </p:spTgt>
                                        </p:tgtEl>
                                        <p:attrNameLst>
                                          <p:attrName>style.visibility</p:attrName>
                                        </p:attrNameLst>
                                      </p:cBhvr>
                                      <p:to>
                                        <p:strVal val="visible"/>
                                      </p:to>
                                    </p:set>
                                    <p:animEffect transition="in" filter="blinds(horizontal)">
                                      <p:cBhvr>
                                        <p:cTn id="27" dur="500"/>
                                        <p:tgtEl>
                                          <p:spTgt spid="84995">
                                            <p:txEl>
                                              <p:pRg st="5" end="5"/>
                                            </p:txEl>
                                          </p:spTgt>
                                        </p:tgtEl>
                                      </p:cBhvr>
                                    </p:animEffect>
                                  </p:childTnLst>
                                </p:cTn>
                              </p:par>
                            </p:childTnLst>
                          </p:cTn>
                        </p:par>
                        <p:par>
                          <p:cTn id="28" fill="hold" nodeType="afterGroup">
                            <p:stCondLst>
                              <p:cond delay="3000"/>
                            </p:stCondLst>
                            <p:childTnLst>
                              <p:par>
                                <p:cTn id="29" presetID="3" presetClass="entr" presetSubtype="10" fill="hold" nodeType="afterEffect">
                                  <p:stCondLst>
                                    <p:cond delay="0"/>
                                  </p:stCondLst>
                                  <p:childTnLst>
                                    <p:set>
                                      <p:cBhvr>
                                        <p:cTn id="30" dur="1" fill="hold">
                                          <p:stCondLst>
                                            <p:cond delay="0"/>
                                          </p:stCondLst>
                                        </p:cTn>
                                        <p:tgtEl>
                                          <p:spTgt spid="84995">
                                            <p:txEl>
                                              <p:pRg st="6" end="6"/>
                                            </p:txEl>
                                          </p:spTgt>
                                        </p:tgtEl>
                                        <p:attrNameLst>
                                          <p:attrName>style.visibility</p:attrName>
                                        </p:attrNameLst>
                                      </p:cBhvr>
                                      <p:to>
                                        <p:strVal val="visible"/>
                                      </p:to>
                                    </p:set>
                                    <p:animEffect transition="in" filter="blinds(horizontal)">
                                      <p:cBhvr>
                                        <p:cTn id="31" dur="500"/>
                                        <p:tgtEl>
                                          <p:spTgt spid="849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B420413-8104-4AF4-84E9-53AF8429EE44}" type="slidenum">
              <a:rPr lang="ar-SA"/>
              <a:pPr/>
              <a:t>30</a:t>
            </a:fld>
            <a:endParaRPr lang="en-US"/>
          </a:p>
        </p:txBody>
      </p:sp>
      <p:sp>
        <p:nvSpPr>
          <p:cNvPr id="440322" name="Rectangle 2"/>
          <p:cNvSpPr>
            <a:spLocks noGrp="1" noChangeArrowheads="1"/>
          </p:cNvSpPr>
          <p:nvPr>
            <p:ph type="title"/>
          </p:nvPr>
        </p:nvSpPr>
        <p:spPr/>
        <p:txBody>
          <a:bodyPr/>
          <a:lstStyle/>
          <a:p>
            <a:r>
              <a:rPr lang="fa-IR" b="0"/>
              <a:t>مثال)سیستم متمرکز- روش بهای تمام شده</a:t>
            </a:r>
            <a:endParaRPr lang="en-US" b="0"/>
          </a:p>
        </p:txBody>
      </p:sp>
      <p:pic>
        <p:nvPicPr>
          <p:cNvPr id="440324" name="Picture 4" descr="Picture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819400"/>
            <a:ext cx="6445250" cy="2641600"/>
          </a:xfrm>
          <a:prstGeom prst="rect">
            <a:avLst/>
          </a:prstGeom>
          <a:solidFill>
            <a:srgbClr val="99CCFF"/>
          </a:solidFill>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40324"/>
                                        </p:tgtEl>
                                        <p:attrNameLst>
                                          <p:attrName>style.visibility</p:attrName>
                                        </p:attrNameLst>
                                      </p:cBhvr>
                                      <p:to>
                                        <p:strVal val="visible"/>
                                      </p:to>
                                    </p:set>
                                    <p:animEffect transition="in" filter="dissolve">
                                      <p:cBhvr>
                                        <p:cTn id="7" dur="500"/>
                                        <p:tgtEl>
                                          <p:spTgt spid="440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9B31A578-2D9A-4120-82F1-59FA66C7775A}" type="slidenum">
              <a:rPr lang="ar-SA"/>
              <a:pPr/>
              <a:t>31</a:t>
            </a:fld>
            <a:endParaRPr lang="en-US"/>
          </a:p>
        </p:txBody>
      </p:sp>
      <p:sp>
        <p:nvSpPr>
          <p:cNvPr id="441346" name="Rectangle 2"/>
          <p:cNvSpPr>
            <a:spLocks noGrp="1" noChangeArrowheads="1"/>
          </p:cNvSpPr>
          <p:nvPr>
            <p:ph type="title"/>
          </p:nvPr>
        </p:nvSpPr>
        <p:spPr/>
        <p:txBody>
          <a:bodyPr/>
          <a:lstStyle/>
          <a:p>
            <a:r>
              <a:rPr lang="fa-IR" b="0"/>
              <a:t>مثال)سیستم متمرکز- روش بهای تمام شده</a:t>
            </a:r>
            <a:endParaRPr lang="en-US" b="0"/>
          </a:p>
        </p:txBody>
      </p:sp>
      <p:pic>
        <p:nvPicPr>
          <p:cNvPr id="441348" name="Picture 4" descr="Picture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362200"/>
            <a:ext cx="6362700" cy="4216400"/>
          </a:xfrm>
          <a:prstGeom prst="rect">
            <a:avLst/>
          </a:prstGeom>
          <a:solidFill>
            <a:srgbClr val="99CCFF"/>
          </a:solidFill>
        </p:spPr>
      </p:pic>
    </p:spTree>
  </p:cSld>
  <p:clrMapOvr>
    <a:masterClrMapping/>
  </p:clrMapOvr>
  <p:transition>
    <p:zoom dir="in"/>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305D7DC-6A3E-4F59-A9C1-AB82E4DFA557}" type="slidenum">
              <a:rPr lang="ar-SA"/>
              <a:pPr/>
              <a:t>32</a:t>
            </a:fld>
            <a:endParaRPr lang="en-US"/>
          </a:p>
        </p:txBody>
      </p:sp>
      <p:sp>
        <p:nvSpPr>
          <p:cNvPr id="443394" name="Rectangle 2"/>
          <p:cNvSpPr>
            <a:spLocks noGrp="1" noChangeArrowheads="1"/>
          </p:cNvSpPr>
          <p:nvPr>
            <p:ph type="title"/>
          </p:nvPr>
        </p:nvSpPr>
        <p:spPr>
          <a:xfrm>
            <a:off x="1219200" y="609600"/>
            <a:ext cx="7378700" cy="1143000"/>
          </a:xfrm>
        </p:spPr>
        <p:txBody>
          <a:bodyPr/>
          <a:lstStyle/>
          <a:p>
            <a:r>
              <a:rPr lang="fa-IR" b="0"/>
              <a:t>مثال)سیستم متمرکز- روش بهای تمام شده</a:t>
            </a:r>
            <a:endParaRPr lang="en-US" b="0"/>
          </a:p>
        </p:txBody>
      </p:sp>
      <p:pic>
        <p:nvPicPr>
          <p:cNvPr id="443396" name="Picture 4" descr="Picture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100263"/>
            <a:ext cx="6838950" cy="4681537"/>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43396"/>
                                        </p:tgtEl>
                                        <p:attrNameLst>
                                          <p:attrName>style.visibility</p:attrName>
                                        </p:attrNameLst>
                                      </p:cBhvr>
                                      <p:to>
                                        <p:strVal val="visible"/>
                                      </p:to>
                                    </p:set>
                                    <p:animEffect transition="in" filter="dissolve">
                                      <p:cBhvr>
                                        <p:cTn id="7" dur="500"/>
                                        <p:tgtEl>
                                          <p:spTgt spid="443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A8A540F6-A263-48CD-905B-EAF97DC285DA}" type="slidenum">
              <a:rPr lang="ar-SA"/>
              <a:pPr/>
              <a:t>33</a:t>
            </a:fld>
            <a:endParaRPr lang="en-US"/>
          </a:p>
        </p:txBody>
      </p:sp>
      <p:sp>
        <p:nvSpPr>
          <p:cNvPr id="133122" name="Rectangle 2"/>
          <p:cNvSpPr>
            <a:spLocks noGrp="1" noChangeArrowheads="1"/>
          </p:cNvSpPr>
          <p:nvPr>
            <p:ph type="title"/>
          </p:nvPr>
        </p:nvSpPr>
        <p:spPr>
          <a:xfrm>
            <a:off x="1371600" y="762000"/>
            <a:ext cx="7378700" cy="1143000"/>
          </a:xfrm>
        </p:spPr>
        <p:txBody>
          <a:bodyPr/>
          <a:lstStyle/>
          <a:p>
            <a:r>
              <a:rPr lang="fa-IR" sz="3200" b="0"/>
              <a:t>سیستم متمرکز- روش بهای تمام شده بعلاوه چند درصد</a:t>
            </a:r>
            <a:endParaRPr lang="en-US" sz="3200" b="0"/>
          </a:p>
        </p:txBody>
      </p:sp>
      <p:pic>
        <p:nvPicPr>
          <p:cNvPr id="133124" name="Picture 4" descr="Picture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133600"/>
            <a:ext cx="6934200" cy="214947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3125" name="Picture 5" descr="Picture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4343400"/>
            <a:ext cx="6934200" cy="214947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133124"/>
                                        </p:tgtEl>
                                        <p:attrNameLst>
                                          <p:attrName>style.visibility</p:attrName>
                                        </p:attrNameLst>
                                      </p:cBhvr>
                                      <p:to>
                                        <p:strVal val="visible"/>
                                      </p:to>
                                    </p:set>
                                    <p:animEffect transition="in" filter="blinds(horizontal)">
                                      <p:cBhvr>
                                        <p:cTn id="7" dur="500"/>
                                        <p:tgtEl>
                                          <p:spTgt spid="1331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33125"/>
                                        </p:tgtEl>
                                        <p:attrNameLst>
                                          <p:attrName>style.visibility</p:attrName>
                                        </p:attrNameLst>
                                      </p:cBhvr>
                                      <p:to>
                                        <p:strVal val="visible"/>
                                      </p:to>
                                    </p:set>
                                    <p:anim calcmode="lin" valueType="num">
                                      <p:cBhvr additive="base">
                                        <p:cTn id="12" dur="500" fill="hold"/>
                                        <p:tgtEl>
                                          <p:spTgt spid="133125"/>
                                        </p:tgtEl>
                                        <p:attrNameLst>
                                          <p:attrName>ppt_x</p:attrName>
                                        </p:attrNameLst>
                                      </p:cBhvr>
                                      <p:tavLst>
                                        <p:tav tm="0">
                                          <p:val>
                                            <p:strVal val="#ppt_x"/>
                                          </p:val>
                                        </p:tav>
                                        <p:tav tm="100000">
                                          <p:val>
                                            <p:strVal val="#ppt_x"/>
                                          </p:val>
                                        </p:tav>
                                      </p:tavLst>
                                    </p:anim>
                                    <p:anim calcmode="lin" valueType="num">
                                      <p:cBhvr additive="base">
                                        <p:cTn id="13" dur="500" fill="hold"/>
                                        <p:tgtEl>
                                          <p:spTgt spid="1331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BC03D89B-ACC9-4497-AFD7-AA3703551840}" type="slidenum">
              <a:rPr lang="ar-SA"/>
              <a:pPr/>
              <a:t>34</a:t>
            </a:fld>
            <a:endParaRPr lang="en-US"/>
          </a:p>
        </p:txBody>
      </p:sp>
      <p:sp>
        <p:nvSpPr>
          <p:cNvPr id="135170" name="Rectangle 2"/>
          <p:cNvSpPr>
            <a:spLocks noGrp="1" noChangeArrowheads="1"/>
          </p:cNvSpPr>
          <p:nvPr>
            <p:ph type="title"/>
          </p:nvPr>
        </p:nvSpPr>
        <p:spPr>
          <a:xfrm>
            <a:off x="1219200" y="762000"/>
            <a:ext cx="7378700" cy="1143000"/>
          </a:xfrm>
        </p:spPr>
        <p:txBody>
          <a:bodyPr/>
          <a:lstStyle/>
          <a:p>
            <a:r>
              <a:rPr lang="fa-IR" sz="3200" b="0"/>
              <a:t>سیستم متمرکز- روش بهای تمام شده بعلاوه چند درصد</a:t>
            </a:r>
            <a:endParaRPr lang="en-US" sz="3200" b="0"/>
          </a:p>
        </p:txBody>
      </p:sp>
      <p:pic>
        <p:nvPicPr>
          <p:cNvPr id="135173" name="Picture 5" descr="Picture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209800"/>
            <a:ext cx="6992938" cy="200977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5174" name="Picture 6" descr="Pictur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5888" y="4267200"/>
            <a:ext cx="6996112" cy="199072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135173"/>
                                        </p:tgtEl>
                                        <p:attrNameLst>
                                          <p:attrName>style.visibility</p:attrName>
                                        </p:attrNameLst>
                                      </p:cBhvr>
                                      <p:to>
                                        <p:strVal val="visible"/>
                                      </p:to>
                                    </p:set>
                                    <p:animEffect transition="in" filter="slide(fromBottom)">
                                      <p:cBhvr>
                                        <p:cTn id="7" dur="500"/>
                                        <p:tgtEl>
                                          <p:spTgt spid="1351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35174"/>
                                        </p:tgtEl>
                                        <p:attrNameLst>
                                          <p:attrName>style.visibility</p:attrName>
                                        </p:attrNameLst>
                                      </p:cBhvr>
                                      <p:to>
                                        <p:strVal val="visible"/>
                                      </p:to>
                                    </p:set>
                                    <p:animEffect transition="in" filter="box(in)">
                                      <p:cBhvr>
                                        <p:cTn id="12" dur="500"/>
                                        <p:tgtEl>
                                          <p:spTgt spid="135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35622A1-DCAC-4CD6-BD0C-87E8526DE358}" type="slidenum">
              <a:rPr lang="ar-SA"/>
              <a:pPr/>
              <a:t>35</a:t>
            </a:fld>
            <a:endParaRPr lang="en-US"/>
          </a:p>
        </p:txBody>
      </p:sp>
      <p:sp>
        <p:nvSpPr>
          <p:cNvPr id="137218" name="Rectangle 2"/>
          <p:cNvSpPr>
            <a:spLocks noGrp="1" noChangeArrowheads="1"/>
          </p:cNvSpPr>
          <p:nvPr>
            <p:ph type="title"/>
          </p:nvPr>
        </p:nvSpPr>
        <p:spPr>
          <a:xfrm>
            <a:off x="1219200" y="762000"/>
            <a:ext cx="7378700" cy="1143000"/>
          </a:xfrm>
        </p:spPr>
        <p:txBody>
          <a:bodyPr/>
          <a:lstStyle/>
          <a:p>
            <a:r>
              <a:rPr lang="fa-IR" sz="3200" b="0"/>
              <a:t>سیستم متمرکز- روش بهای تمام شده بعلاوه چند درصد</a:t>
            </a:r>
            <a:endParaRPr lang="en-US" sz="3200" b="0"/>
          </a:p>
        </p:txBody>
      </p:sp>
      <p:pic>
        <p:nvPicPr>
          <p:cNvPr id="137222" name="Picture 6" descr="Pictur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209800"/>
            <a:ext cx="6919913" cy="1990725"/>
          </a:xfrm>
          <a:prstGeom prst="rect">
            <a:avLst/>
          </a:prstGeom>
          <a:solidFill>
            <a:srgbClr val="99CCFF"/>
          </a:solidFill>
        </p:spPr>
      </p:pic>
      <p:pic>
        <p:nvPicPr>
          <p:cNvPr id="137221" name="Picture 5" descr="Picture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4267200"/>
            <a:ext cx="6919913" cy="1990725"/>
          </a:xfrm>
          <a:prstGeom prst="rect">
            <a:avLst/>
          </a:prstGeom>
          <a:solidFill>
            <a:srgbClr val="99CCFF"/>
          </a:solidFill>
        </p:spPr>
      </p:pic>
      <p:sp>
        <p:nvSpPr>
          <p:cNvPr id="137223" name="Rectangle 7"/>
          <p:cNvSpPr>
            <a:spLocks noChangeArrowheads="1"/>
          </p:cNvSpPr>
          <p:nvPr/>
        </p:nvSpPr>
        <p:spPr bwMode="auto">
          <a:xfrm>
            <a:off x="0" y="228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a-I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0"/>
                                  </p:stCondLst>
                                  <p:childTnLst>
                                    <p:set>
                                      <p:cBhvr>
                                        <p:cTn id="6" dur="1" fill="hold">
                                          <p:stCondLst>
                                            <p:cond delay="0"/>
                                          </p:stCondLst>
                                        </p:cTn>
                                        <p:tgtEl>
                                          <p:spTgt spid="137222"/>
                                        </p:tgtEl>
                                        <p:attrNameLst>
                                          <p:attrName>style.visibility</p:attrName>
                                        </p:attrNameLst>
                                      </p:cBhvr>
                                      <p:to>
                                        <p:strVal val="visible"/>
                                      </p:to>
                                    </p:set>
                                    <p:animEffect transition="in" filter="wedge">
                                      <p:cBhvr>
                                        <p:cTn id="7" dur="2000"/>
                                        <p:tgtEl>
                                          <p:spTgt spid="1372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37221"/>
                                        </p:tgtEl>
                                        <p:attrNameLst>
                                          <p:attrName>style.visibility</p:attrName>
                                        </p:attrNameLst>
                                      </p:cBhvr>
                                      <p:to>
                                        <p:strVal val="visible"/>
                                      </p:to>
                                    </p:set>
                                    <p:animEffect transition="in" filter="box(in)">
                                      <p:cBhvr>
                                        <p:cTn id="12" dur="500"/>
                                        <p:tgtEl>
                                          <p:spTgt spid="137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13ADCFF-03D7-4460-984A-1B61AB3323D9}" type="slidenum">
              <a:rPr lang="ar-SA"/>
              <a:pPr/>
              <a:t>36</a:t>
            </a:fld>
            <a:endParaRPr lang="en-US"/>
          </a:p>
        </p:txBody>
      </p:sp>
      <p:sp>
        <p:nvSpPr>
          <p:cNvPr id="139266" name="Rectangle 2"/>
          <p:cNvSpPr>
            <a:spLocks noGrp="1" noChangeArrowheads="1"/>
          </p:cNvSpPr>
          <p:nvPr>
            <p:ph type="title"/>
          </p:nvPr>
        </p:nvSpPr>
        <p:spPr>
          <a:xfrm>
            <a:off x="1219200" y="762000"/>
            <a:ext cx="7378700" cy="1143000"/>
          </a:xfrm>
        </p:spPr>
        <p:txBody>
          <a:bodyPr/>
          <a:lstStyle/>
          <a:p>
            <a:r>
              <a:rPr lang="fa-IR" sz="3200" b="0"/>
              <a:t>سیستم متمرکز- روش بهای تمام شده بعلاوه چند درصد</a:t>
            </a:r>
            <a:endParaRPr lang="en-US" sz="3200" b="0"/>
          </a:p>
        </p:txBody>
      </p:sp>
      <p:sp>
        <p:nvSpPr>
          <p:cNvPr id="139269" name="Rectangle 5"/>
          <p:cNvSpPr>
            <a:spLocks noChangeArrowheads="1"/>
          </p:cNvSpPr>
          <p:nvPr/>
        </p:nvSpPr>
        <p:spPr bwMode="auto">
          <a:xfrm>
            <a:off x="0" y="228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a-IR"/>
          </a:p>
        </p:txBody>
      </p:sp>
      <p:pic>
        <p:nvPicPr>
          <p:cNvPr id="139270" name="Picture 6" descr="Picture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133600"/>
            <a:ext cx="6705600" cy="1839913"/>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9271" name="Picture 7" descr="Picture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4022725"/>
            <a:ext cx="6694488" cy="230187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139270"/>
                                        </p:tgtEl>
                                        <p:attrNameLst>
                                          <p:attrName>style.visibility</p:attrName>
                                        </p:attrNameLst>
                                      </p:cBhvr>
                                      <p:to>
                                        <p:strVal val="visible"/>
                                      </p:to>
                                    </p:set>
                                    <p:animEffect transition="in" filter="wheel(4)">
                                      <p:cBhvr>
                                        <p:cTn id="7" dur="2000"/>
                                        <p:tgtEl>
                                          <p:spTgt spid="1392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39271"/>
                                        </p:tgtEl>
                                        <p:attrNameLst>
                                          <p:attrName>style.visibility</p:attrName>
                                        </p:attrNameLst>
                                      </p:cBhvr>
                                      <p:to>
                                        <p:strVal val="visible"/>
                                      </p:to>
                                    </p:set>
                                    <p:animEffect transition="in" filter="blinds(horizontal)">
                                      <p:cBhvr>
                                        <p:cTn id="12" dur="500"/>
                                        <p:tgtEl>
                                          <p:spTgt spid="139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59FF57F-3E51-4246-B246-64B78B23DCDD}" type="slidenum">
              <a:rPr lang="ar-SA"/>
              <a:pPr/>
              <a:t>37</a:t>
            </a:fld>
            <a:endParaRPr lang="en-US"/>
          </a:p>
        </p:txBody>
      </p:sp>
      <p:sp>
        <p:nvSpPr>
          <p:cNvPr id="141314" name="Rectangle 2"/>
          <p:cNvSpPr>
            <a:spLocks noGrp="1" noChangeArrowheads="1"/>
          </p:cNvSpPr>
          <p:nvPr>
            <p:ph type="title"/>
          </p:nvPr>
        </p:nvSpPr>
        <p:spPr>
          <a:xfrm>
            <a:off x="1155700" y="685800"/>
            <a:ext cx="7378700" cy="1143000"/>
          </a:xfrm>
        </p:spPr>
        <p:txBody>
          <a:bodyPr/>
          <a:lstStyle/>
          <a:p>
            <a:r>
              <a:rPr lang="fa-IR" sz="3200" b="0"/>
              <a:t>سیستم متمرکز- روش بهای تمام شده بعلاوه چند درصد</a:t>
            </a:r>
            <a:endParaRPr lang="en-US" sz="3200" b="0"/>
          </a:p>
        </p:txBody>
      </p:sp>
      <p:sp>
        <p:nvSpPr>
          <p:cNvPr id="141315" name="Rectangle 3"/>
          <p:cNvSpPr>
            <a:spLocks noChangeArrowheads="1"/>
          </p:cNvSpPr>
          <p:nvPr/>
        </p:nvSpPr>
        <p:spPr bwMode="auto">
          <a:xfrm>
            <a:off x="0" y="228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a-IR"/>
          </a:p>
        </p:txBody>
      </p:sp>
      <p:pic>
        <p:nvPicPr>
          <p:cNvPr id="141318" name="Picture 6" descr="Picture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133600"/>
            <a:ext cx="6934200" cy="214947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41319" name="Picture 7" descr="Picture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343400"/>
            <a:ext cx="6934200" cy="214947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1318"/>
                                        </p:tgtEl>
                                        <p:attrNameLst>
                                          <p:attrName>style.visibility</p:attrName>
                                        </p:attrNameLst>
                                      </p:cBhvr>
                                      <p:to>
                                        <p:strVal val="visible"/>
                                      </p:to>
                                    </p:set>
                                    <p:anim calcmode="lin" valueType="num">
                                      <p:cBhvr additive="base">
                                        <p:cTn id="7" dur="500" fill="hold"/>
                                        <p:tgtEl>
                                          <p:spTgt spid="141318"/>
                                        </p:tgtEl>
                                        <p:attrNameLst>
                                          <p:attrName>ppt_x</p:attrName>
                                        </p:attrNameLst>
                                      </p:cBhvr>
                                      <p:tavLst>
                                        <p:tav tm="0">
                                          <p:val>
                                            <p:strVal val="#ppt_x"/>
                                          </p:val>
                                        </p:tav>
                                        <p:tav tm="100000">
                                          <p:val>
                                            <p:strVal val="#ppt_x"/>
                                          </p:val>
                                        </p:tav>
                                      </p:tavLst>
                                    </p:anim>
                                    <p:anim calcmode="lin" valueType="num">
                                      <p:cBhvr additive="base">
                                        <p:cTn id="8" dur="500" fill="hold"/>
                                        <p:tgtEl>
                                          <p:spTgt spid="14131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8" presetClass="entr" presetSubtype="12" fill="hold" nodeType="clickEffect">
                                  <p:stCondLst>
                                    <p:cond delay="0"/>
                                  </p:stCondLst>
                                  <p:childTnLst>
                                    <p:set>
                                      <p:cBhvr>
                                        <p:cTn id="12" dur="1" fill="hold">
                                          <p:stCondLst>
                                            <p:cond delay="0"/>
                                          </p:stCondLst>
                                        </p:cTn>
                                        <p:tgtEl>
                                          <p:spTgt spid="141319"/>
                                        </p:tgtEl>
                                        <p:attrNameLst>
                                          <p:attrName>style.visibility</p:attrName>
                                        </p:attrNameLst>
                                      </p:cBhvr>
                                      <p:to>
                                        <p:strVal val="visible"/>
                                      </p:to>
                                    </p:set>
                                    <p:animEffect transition="in" filter="strips(downLeft)">
                                      <p:cBhvr>
                                        <p:cTn id="13" dur="500"/>
                                        <p:tgtEl>
                                          <p:spTgt spid="141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D8B1F8D-877D-48E6-9319-C1E4551D4DD2}" type="slidenum">
              <a:rPr lang="ar-SA"/>
              <a:pPr/>
              <a:t>38</a:t>
            </a:fld>
            <a:endParaRPr lang="en-US"/>
          </a:p>
        </p:txBody>
      </p:sp>
      <p:sp>
        <p:nvSpPr>
          <p:cNvPr id="151554" name="Rectangle 2"/>
          <p:cNvSpPr>
            <a:spLocks noGrp="1" noChangeArrowheads="1"/>
          </p:cNvSpPr>
          <p:nvPr>
            <p:ph type="title"/>
          </p:nvPr>
        </p:nvSpPr>
        <p:spPr>
          <a:xfrm>
            <a:off x="1219200" y="762000"/>
            <a:ext cx="7378700" cy="1143000"/>
          </a:xfrm>
        </p:spPr>
        <p:txBody>
          <a:bodyPr/>
          <a:lstStyle/>
          <a:p>
            <a:r>
              <a:rPr lang="fa-IR" sz="3200" b="0"/>
              <a:t>سیستم متمرکز- روش بهای تمام شده بعلاوه چند درصد</a:t>
            </a:r>
            <a:endParaRPr lang="en-US" sz="3200" b="0"/>
          </a:p>
        </p:txBody>
      </p:sp>
      <p:sp>
        <p:nvSpPr>
          <p:cNvPr id="151555" name="Rectangle 3"/>
          <p:cNvSpPr>
            <a:spLocks noChangeArrowheads="1"/>
          </p:cNvSpPr>
          <p:nvPr/>
        </p:nvSpPr>
        <p:spPr bwMode="auto">
          <a:xfrm>
            <a:off x="0" y="228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a-IR"/>
          </a:p>
        </p:txBody>
      </p:sp>
      <p:pic>
        <p:nvPicPr>
          <p:cNvPr id="151558" name="Picture 6" descr="Picture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209800"/>
            <a:ext cx="6791325" cy="2449513"/>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1559" name="Rectangle 7"/>
          <p:cNvSpPr>
            <a:spLocks noGrp="1" noChangeArrowheads="1"/>
          </p:cNvSpPr>
          <p:nvPr>
            <p:ph type="body" idx="1"/>
          </p:nvPr>
        </p:nvSpPr>
        <p:spPr>
          <a:xfrm>
            <a:off x="809625" y="4876800"/>
            <a:ext cx="7958138" cy="1676400"/>
          </a:xfrm>
          <a:noFill/>
          <a:ln/>
        </p:spPr>
        <p:txBody>
          <a:bodyPr/>
          <a:lstStyle/>
          <a:p>
            <a:pPr marL="609600" indent="-609600" algn="just"/>
            <a:r>
              <a:rPr lang="fa-IR" sz="2800"/>
              <a:t>در این روش مانده حساب موجودی کالای شعبه نشان دهنده سود یا زیان ظاهری شعبه می باشد و به حساب سود تحقق نیافته بسته می شود. </a:t>
            </a:r>
            <a:endParaRPr lang="en-US" sz="240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151558"/>
                                        </p:tgtEl>
                                        <p:attrNameLst>
                                          <p:attrName>style.visibility</p:attrName>
                                        </p:attrNameLst>
                                      </p:cBhvr>
                                      <p:to>
                                        <p:strVal val="visible"/>
                                      </p:to>
                                    </p:set>
                                    <p:animEffect transition="in" filter="blinds(horizontal)">
                                      <p:cBhvr>
                                        <p:cTn id="7" dur="500"/>
                                        <p:tgtEl>
                                          <p:spTgt spid="1515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1559">
                                            <p:txEl>
                                              <p:pRg st="0" end="0"/>
                                            </p:txEl>
                                          </p:spTgt>
                                        </p:tgtEl>
                                        <p:attrNameLst>
                                          <p:attrName>style.visibility</p:attrName>
                                        </p:attrNameLst>
                                      </p:cBhvr>
                                      <p:to>
                                        <p:strVal val="visible"/>
                                      </p:to>
                                    </p:set>
                                    <p:animEffect transition="in" filter="dissolve">
                                      <p:cBhvr>
                                        <p:cTn id="12" dur="500"/>
                                        <p:tgtEl>
                                          <p:spTgt spid="1515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9"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06BB0C5-EE53-476A-8650-48B8D839F378}" type="slidenum">
              <a:rPr lang="ar-SA"/>
              <a:pPr/>
              <a:t>39</a:t>
            </a:fld>
            <a:endParaRPr lang="en-US"/>
          </a:p>
        </p:txBody>
      </p:sp>
      <p:sp>
        <p:nvSpPr>
          <p:cNvPr id="143362" name="Rectangle 2"/>
          <p:cNvSpPr>
            <a:spLocks noGrp="1" noChangeArrowheads="1"/>
          </p:cNvSpPr>
          <p:nvPr>
            <p:ph type="title"/>
          </p:nvPr>
        </p:nvSpPr>
        <p:spPr>
          <a:xfrm>
            <a:off x="1219200" y="762000"/>
            <a:ext cx="7378700" cy="1143000"/>
          </a:xfrm>
        </p:spPr>
        <p:txBody>
          <a:bodyPr/>
          <a:lstStyle/>
          <a:p>
            <a:r>
              <a:rPr lang="fa-IR" sz="3200" b="0"/>
              <a:t>سیستم متمرکز- روش بهای تمام شده بعلاوه چند درصد</a:t>
            </a:r>
            <a:endParaRPr lang="en-US" sz="3200" b="0"/>
          </a:p>
        </p:txBody>
      </p:sp>
      <p:sp>
        <p:nvSpPr>
          <p:cNvPr id="143363" name="Rectangle 3"/>
          <p:cNvSpPr>
            <a:spLocks noChangeArrowheads="1"/>
          </p:cNvSpPr>
          <p:nvPr/>
        </p:nvSpPr>
        <p:spPr bwMode="auto">
          <a:xfrm>
            <a:off x="0" y="228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a-IR"/>
          </a:p>
        </p:txBody>
      </p:sp>
      <p:pic>
        <p:nvPicPr>
          <p:cNvPr id="143366" name="Picture 6" descr="Picture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498725"/>
            <a:ext cx="6672263" cy="192087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43367" name="Picture 7" descr="Picture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4556125"/>
            <a:ext cx="6672263" cy="192087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43366"/>
                                        </p:tgtEl>
                                        <p:attrNameLst>
                                          <p:attrName>style.visibility</p:attrName>
                                        </p:attrNameLst>
                                      </p:cBhvr>
                                      <p:to>
                                        <p:strVal val="visible"/>
                                      </p:to>
                                    </p:set>
                                    <p:animEffect transition="in" filter="dissolve">
                                      <p:cBhvr>
                                        <p:cTn id="7" dur="500"/>
                                        <p:tgtEl>
                                          <p:spTgt spid="143366"/>
                                        </p:tgtEl>
                                      </p:cBhvr>
                                    </p:animEffect>
                                  </p:childTnLst>
                                </p:cTn>
                              </p:par>
                              <p:par>
                                <p:cTn id="8" presetID="9" presetClass="entr" presetSubtype="0" fill="hold" nodeType="withEffect">
                                  <p:stCondLst>
                                    <p:cond delay="0"/>
                                  </p:stCondLst>
                                  <p:childTnLst>
                                    <p:set>
                                      <p:cBhvr>
                                        <p:cTn id="9" dur="1" fill="hold">
                                          <p:stCondLst>
                                            <p:cond delay="0"/>
                                          </p:stCondLst>
                                        </p:cTn>
                                        <p:tgtEl>
                                          <p:spTgt spid="143367"/>
                                        </p:tgtEl>
                                        <p:attrNameLst>
                                          <p:attrName>style.visibility</p:attrName>
                                        </p:attrNameLst>
                                      </p:cBhvr>
                                      <p:to>
                                        <p:strVal val="visible"/>
                                      </p:to>
                                    </p:set>
                                    <p:animEffect transition="in" filter="dissolve">
                                      <p:cBhvr>
                                        <p:cTn id="10" dur="500"/>
                                        <p:tgtEl>
                                          <p:spTgt spid="143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4E89C21-AF62-4BAA-A8D6-E676EB1088B0}" type="slidenum">
              <a:rPr lang="ar-SA"/>
              <a:pPr/>
              <a:t>4</a:t>
            </a:fld>
            <a:endParaRPr lang="en-US"/>
          </a:p>
        </p:txBody>
      </p:sp>
      <p:sp>
        <p:nvSpPr>
          <p:cNvPr id="11266" name="Rectangle 2"/>
          <p:cNvSpPr>
            <a:spLocks noGrp="1" noChangeArrowheads="1"/>
          </p:cNvSpPr>
          <p:nvPr>
            <p:ph type="title" idx="4294967295"/>
          </p:nvPr>
        </p:nvSpPr>
        <p:spPr/>
        <p:txBody>
          <a:bodyPr/>
          <a:lstStyle/>
          <a:p>
            <a:r>
              <a:rPr lang="fa-IR"/>
              <a:t>اهداف درس</a:t>
            </a:r>
            <a:endParaRPr lang="en-US"/>
          </a:p>
        </p:txBody>
      </p:sp>
      <p:sp>
        <p:nvSpPr>
          <p:cNvPr id="11307" name="Rectangle 43"/>
          <p:cNvSpPr>
            <a:spLocks noChangeArrowheads="1"/>
          </p:cNvSpPr>
          <p:nvPr/>
        </p:nvSpPr>
        <p:spPr bwMode="auto">
          <a:xfrm>
            <a:off x="914400" y="2214563"/>
            <a:ext cx="79581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B Nazanin" panose="00000400000000000000" pitchFamily="2" charset="-78"/>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B Nazanin" panose="00000400000000000000" pitchFamily="2" charset="-78"/>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B Nazanin" panose="00000400000000000000" pitchFamily="2" charset="-78"/>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B Nazanin" panose="00000400000000000000" pitchFamily="2" charset="-78"/>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B Nazanin" panose="00000400000000000000" pitchFamily="2" charset="-78"/>
              </a:defRPr>
            </a:lvl5pPr>
            <a:lvl6pPr marL="2228850" indent="-228600"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B Nazanin" panose="00000400000000000000" pitchFamily="2" charset="-78"/>
              </a:defRPr>
            </a:lvl6pPr>
            <a:lvl7pPr marL="2686050" indent="-228600"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B Nazanin" panose="00000400000000000000" pitchFamily="2" charset="-78"/>
              </a:defRPr>
            </a:lvl7pPr>
            <a:lvl8pPr marL="3143250" indent="-228600"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B Nazanin" panose="00000400000000000000" pitchFamily="2" charset="-78"/>
              </a:defRPr>
            </a:lvl8pPr>
            <a:lvl9pPr marL="3600450" indent="-228600"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B Nazanin" panose="00000400000000000000" pitchFamily="2" charset="-78"/>
              </a:defRPr>
            </a:lvl9pPr>
          </a:lstStyle>
          <a:p>
            <a:pPr algn="just" eaLnBrk="1" hangingPunct="1"/>
            <a:r>
              <a:rPr lang="fa-IR"/>
              <a:t>آشنایی با مباحث حسابداری مالی شامل حسابداری شعب، گردش وجوه</a:t>
            </a:r>
            <a:r>
              <a:rPr lang="fa-IR">
                <a:cs typeface="Times New Roman" panose="02020603050405020304" pitchFamily="18" charset="0"/>
              </a:rPr>
              <a:t>‌</a:t>
            </a:r>
            <a:r>
              <a:rPr lang="fa-IR"/>
              <a:t>نقد، سرمایه</a:t>
            </a:r>
            <a:r>
              <a:rPr lang="fa-IR">
                <a:cs typeface="Times New Roman" panose="02020603050405020304" pitchFamily="18" charset="0"/>
              </a:rPr>
              <a:t>‌</a:t>
            </a:r>
            <a:r>
              <a:rPr lang="fa-IR"/>
              <a:t>گذاریها و صورتهای مالی تلفیقی</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307">
                                            <p:txEl>
                                              <p:pRg st="0" end="0"/>
                                            </p:txEl>
                                          </p:spTgt>
                                        </p:tgtEl>
                                        <p:attrNameLst>
                                          <p:attrName>style.visibility</p:attrName>
                                        </p:attrNameLst>
                                      </p:cBhvr>
                                      <p:to>
                                        <p:strVal val="visible"/>
                                      </p:to>
                                    </p:set>
                                    <p:animEffect transition="in" filter="blinds(horizontal)">
                                      <p:cBhvr>
                                        <p:cTn id="7" dur="500"/>
                                        <p:tgtEl>
                                          <p:spTgt spid="113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0EC27A4-3716-4484-8857-9EDF9969066E}" type="slidenum">
              <a:rPr lang="ar-SA"/>
              <a:pPr/>
              <a:t>40</a:t>
            </a:fld>
            <a:endParaRPr lang="en-US"/>
          </a:p>
        </p:txBody>
      </p:sp>
      <p:sp>
        <p:nvSpPr>
          <p:cNvPr id="145410" name="Rectangle 2"/>
          <p:cNvSpPr>
            <a:spLocks noGrp="1" noChangeArrowheads="1"/>
          </p:cNvSpPr>
          <p:nvPr>
            <p:ph type="title"/>
          </p:nvPr>
        </p:nvSpPr>
        <p:spPr>
          <a:xfrm>
            <a:off x="1219200" y="762000"/>
            <a:ext cx="7378700" cy="1143000"/>
          </a:xfrm>
        </p:spPr>
        <p:txBody>
          <a:bodyPr/>
          <a:lstStyle/>
          <a:p>
            <a:r>
              <a:rPr lang="fa-IR" sz="3200" b="0"/>
              <a:t>سیستم متمرکز- روش بهای تمام شده بعلاوه چند درصد</a:t>
            </a:r>
            <a:endParaRPr lang="en-US" sz="3200" b="0"/>
          </a:p>
        </p:txBody>
      </p:sp>
      <p:sp>
        <p:nvSpPr>
          <p:cNvPr id="145411" name="Rectangle 3"/>
          <p:cNvSpPr>
            <a:spLocks noChangeArrowheads="1"/>
          </p:cNvSpPr>
          <p:nvPr/>
        </p:nvSpPr>
        <p:spPr bwMode="auto">
          <a:xfrm>
            <a:off x="0" y="228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a-IR"/>
          </a:p>
        </p:txBody>
      </p:sp>
      <p:pic>
        <p:nvPicPr>
          <p:cNvPr id="145414" name="Picture 6" descr="Picture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291013"/>
            <a:ext cx="6800850" cy="1957387"/>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45415" name="Rectangle 7"/>
          <p:cNvSpPr>
            <a:spLocks noGrp="1" noChangeArrowheads="1"/>
          </p:cNvSpPr>
          <p:nvPr>
            <p:ph type="body" idx="1"/>
          </p:nvPr>
        </p:nvSpPr>
        <p:spPr>
          <a:xfrm>
            <a:off x="809625" y="2214563"/>
            <a:ext cx="7958138" cy="2127250"/>
          </a:xfrm>
          <a:noFill/>
          <a:ln/>
        </p:spPr>
        <p:txBody>
          <a:bodyPr/>
          <a:lstStyle/>
          <a:p>
            <a:pPr marL="609600" indent="-609600" algn="just"/>
            <a:r>
              <a:rPr lang="fa-IR"/>
              <a:t>در این روش مانده حساب سود تحقق نیافته کالای شعبه نشان دهنده سود یا زیان ناویژه شعبه می باشد. مانده بستانکار نشان دهنده سود ناویژه و مانده بدهکار نشان دهنده زیان ناویژه می باشد.</a:t>
            </a:r>
            <a:endParaRPr lang="en-US"/>
          </a:p>
          <a:p>
            <a:pPr marL="609600" indent="-609600" algn="just">
              <a:buFont typeface="Wingdings" panose="05000000000000000000" pitchFamily="2" charset="2"/>
              <a:buNone/>
            </a:pPr>
            <a:endParaRPr lang="en-US" sz="280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afterEffect">
                                  <p:stCondLst>
                                    <p:cond delay="0"/>
                                  </p:stCondLst>
                                  <p:childTnLst>
                                    <p:set>
                                      <p:cBhvr>
                                        <p:cTn id="6" dur="1" fill="hold">
                                          <p:stCondLst>
                                            <p:cond delay="0"/>
                                          </p:stCondLst>
                                        </p:cTn>
                                        <p:tgtEl>
                                          <p:spTgt spid="145415">
                                            <p:txEl>
                                              <p:pRg st="0" end="0"/>
                                            </p:txEl>
                                          </p:spTgt>
                                        </p:tgtEl>
                                        <p:attrNameLst>
                                          <p:attrName>style.visibility</p:attrName>
                                        </p:attrNameLst>
                                      </p:cBhvr>
                                      <p:to>
                                        <p:strVal val="visible"/>
                                      </p:to>
                                    </p:set>
                                    <p:anim to="" calcmode="lin" valueType="num">
                                      <p:cBhvr>
                                        <p:cTn id="7" dur="1" fill="hold"/>
                                        <p:tgtEl>
                                          <p:spTgt spid="145415">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45414"/>
                                        </p:tgtEl>
                                        <p:attrNameLst>
                                          <p:attrName>style.visibility</p:attrName>
                                        </p:attrNameLst>
                                      </p:cBhvr>
                                      <p:to>
                                        <p:strVal val="visible"/>
                                      </p:to>
                                    </p:set>
                                    <p:animEffect transition="in" filter="checkerboard(across)">
                                      <p:cBhvr>
                                        <p:cTn id="12" dur="500"/>
                                        <p:tgtEl>
                                          <p:spTgt spid="145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29861053-6B81-4612-A05B-996638908BFB}" type="slidenum">
              <a:rPr lang="ar-SA"/>
              <a:pPr/>
              <a:t>41</a:t>
            </a:fld>
            <a:endParaRPr lang="en-US"/>
          </a:p>
        </p:txBody>
      </p:sp>
      <p:sp>
        <p:nvSpPr>
          <p:cNvPr id="147458" name="Rectangle 2"/>
          <p:cNvSpPr>
            <a:spLocks noGrp="1" noChangeArrowheads="1"/>
          </p:cNvSpPr>
          <p:nvPr>
            <p:ph type="title"/>
          </p:nvPr>
        </p:nvSpPr>
        <p:spPr>
          <a:xfrm>
            <a:off x="1219200" y="762000"/>
            <a:ext cx="7378700" cy="1143000"/>
          </a:xfrm>
        </p:spPr>
        <p:txBody>
          <a:bodyPr/>
          <a:lstStyle/>
          <a:p>
            <a:r>
              <a:rPr lang="fa-IR" sz="3200" b="0"/>
              <a:t>سیستم متمرکز- روش بهای تمام شده بعلاوه چند درصد</a:t>
            </a:r>
            <a:endParaRPr lang="en-US" sz="3200" b="0"/>
          </a:p>
        </p:txBody>
      </p:sp>
      <p:sp>
        <p:nvSpPr>
          <p:cNvPr id="147459" name="Rectangle 3"/>
          <p:cNvSpPr>
            <a:spLocks noChangeArrowheads="1"/>
          </p:cNvSpPr>
          <p:nvPr/>
        </p:nvSpPr>
        <p:spPr bwMode="auto">
          <a:xfrm>
            <a:off x="0" y="228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a-IR"/>
          </a:p>
        </p:txBody>
      </p:sp>
      <p:pic>
        <p:nvPicPr>
          <p:cNvPr id="147461" name="Picture 5" descr="Picture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514600"/>
            <a:ext cx="6791325" cy="3429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147461"/>
                                        </p:tgtEl>
                                        <p:attrNameLst>
                                          <p:attrName>style.visibility</p:attrName>
                                        </p:attrNameLst>
                                      </p:cBhvr>
                                      <p:to>
                                        <p:strVal val="visible"/>
                                      </p:to>
                                    </p:set>
                                    <p:animEffect transition="in" filter="blinds(horizontal)">
                                      <p:cBhvr>
                                        <p:cTn id="7" dur="500"/>
                                        <p:tgtEl>
                                          <p:spTgt spid="147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4E8A20C-B5A3-4C9D-949E-36B0BA58D653}" type="slidenum">
              <a:rPr lang="ar-SA"/>
              <a:pPr/>
              <a:t>42</a:t>
            </a:fld>
            <a:endParaRPr lang="en-US"/>
          </a:p>
        </p:txBody>
      </p:sp>
      <p:sp>
        <p:nvSpPr>
          <p:cNvPr id="149506" name="Rectangle 2"/>
          <p:cNvSpPr>
            <a:spLocks noGrp="1" noChangeArrowheads="1"/>
          </p:cNvSpPr>
          <p:nvPr>
            <p:ph type="title"/>
          </p:nvPr>
        </p:nvSpPr>
        <p:spPr>
          <a:xfrm>
            <a:off x="1231900" y="762000"/>
            <a:ext cx="7378700" cy="1143000"/>
          </a:xfrm>
        </p:spPr>
        <p:txBody>
          <a:bodyPr/>
          <a:lstStyle/>
          <a:p>
            <a:r>
              <a:rPr lang="fa-IR" sz="3200" b="0"/>
              <a:t>سیستم متمرکز- روش بهای تمام شده بعلاوه چند درصد</a:t>
            </a:r>
            <a:endParaRPr lang="en-US" sz="3200" b="0"/>
          </a:p>
        </p:txBody>
      </p:sp>
      <p:sp>
        <p:nvSpPr>
          <p:cNvPr id="149507" name="Rectangle 3"/>
          <p:cNvSpPr>
            <a:spLocks noChangeArrowheads="1"/>
          </p:cNvSpPr>
          <p:nvPr/>
        </p:nvSpPr>
        <p:spPr bwMode="auto">
          <a:xfrm>
            <a:off x="0" y="228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a-IR"/>
          </a:p>
        </p:txBody>
      </p:sp>
      <p:pic>
        <p:nvPicPr>
          <p:cNvPr id="149509" name="Picture 5" descr="Picture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209800"/>
            <a:ext cx="6718300" cy="193357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49510" name="Picture 6" descr="Picture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4191000"/>
            <a:ext cx="6718300" cy="193357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149509"/>
                                        </p:tgtEl>
                                        <p:attrNameLst>
                                          <p:attrName>style.visibility</p:attrName>
                                        </p:attrNameLst>
                                      </p:cBhvr>
                                      <p:to>
                                        <p:strVal val="visible"/>
                                      </p:to>
                                    </p:set>
                                    <p:animEffect transition="in" filter="barn(inHorizontal)">
                                      <p:cBhvr>
                                        <p:cTn id="7" dur="500"/>
                                        <p:tgtEl>
                                          <p:spTgt spid="1495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49510"/>
                                        </p:tgtEl>
                                        <p:attrNameLst>
                                          <p:attrName>style.visibility</p:attrName>
                                        </p:attrNameLst>
                                      </p:cBhvr>
                                      <p:to>
                                        <p:strVal val="visible"/>
                                      </p:to>
                                    </p:set>
                                    <p:animEffect transition="in" filter="dissolve">
                                      <p:cBhvr>
                                        <p:cTn id="12" dur="500"/>
                                        <p:tgtEl>
                                          <p:spTgt spid="149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1F444D89-173E-4313-9865-23BA825F36D9}" type="slidenum">
              <a:rPr lang="ar-SA"/>
              <a:pPr/>
              <a:t>43</a:t>
            </a:fld>
            <a:endParaRPr lang="en-US"/>
          </a:p>
        </p:txBody>
      </p:sp>
      <p:sp>
        <p:nvSpPr>
          <p:cNvPr id="444418" name="Rectangle 2"/>
          <p:cNvSpPr>
            <a:spLocks noGrp="1" noChangeArrowheads="1"/>
          </p:cNvSpPr>
          <p:nvPr>
            <p:ph type="title"/>
          </p:nvPr>
        </p:nvSpPr>
        <p:spPr>
          <a:xfrm>
            <a:off x="1219200" y="609600"/>
            <a:ext cx="7378700" cy="1143000"/>
          </a:xfrm>
        </p:spPr>
        <p:txBody>
          <a:bodyPr/>
          <a:lstStyle/>
          <a:p>
            <a:r>
              <a:rPr lang="fa-IR" b="0"/>
              <a:t>مثال) روش بهای تمام شده بعلاوه چند درصد</a:t>
            </a:r>
            <a:endParaRPr lang="en-US" b="0"/>
          </a:p>
        </p:txBody>
      </p:sp>
      <p:sp>
        <p:nvSpPr>
          <p:cNvPr id="444419" name="Rectangle 3"/>
          <p:cNvSpPr>
            <a:spLocks noChangeArrowheads="1"/>
          </p:cNvSpPr>
          <p:nvPr/>
        </p:nvSpPr>
        <p:spPr bwMode="auto">
          <a:xfrm>
            <a:off x="0" y="228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a-IR"/>
          </a:p>
        </p:txBody>
      </p:sp>
      <p:sp>
        <p:nvSpPr>
          <p:cNvPr id="444422" name="Rectangle 6"/>
          <p:cNvSpPr>
            <a:spLocks noGrp="1" noChangeArrowheads="1"/>
          </p:cNvSpPr>
          <p:nvPr>
            <p:ph type="body" idx="1"/>
          </p:nvPr>
        </p:nvSpPr>
        <p:spPr>
          <a:noFill/>
          <a:ln/>
        </p:spPr>
        <p:txBody>
          <a:bodyPr/>
          <a:lstStyle/>
          <a:p>
            <a:pPr algn="just"/>
            <a:r>
              <a:rPr lang="fa-IR"/>
              <a:t>روش قیمت گذاری کالای ارسالی به شعبه بهای تمام شده بعلاوه 25 می باشد</a:t>
            </a:r>
            <a:r>
              <a:rPr lang="en-US"/>
              <a:t> </a:t>
            </a:r>
            <a:endParaRPr lang="fa-IR"/>
          </a:p>
          <a:p>
            <a:pPr algn="just"/>
            <a:r>
              <a:rPr lang="fa-IR"/>
              <a:t>ارسال کالا از مرکز به شعبه (قیمت سیاهه) 500،000 ریال</a:t>
            </a:r>
          </a:p>
          <a:p>
            <a:pPr algn="just"/>
            <a:r>
              <a:rPr lang="fa-IR"/>
              <a:t>برگشت کالا از شعبه به مرکز (قیمت سیاهه)  30،000 ریال</a:t>
            </a:r>
          </a:p>
        </p:txBody>
      </p:sp>
    </p:spTree>
  </p:cSld>
  <p:clrMapOvr>
    <a:masterClrMapping/>
  </p:clrMapOvr>
  <p:transition>
    <p:zoom dir="in"/>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26534779-4134-455A-A6F5-BFD5DF625584}" type="slidenum">
              <a:rPr lang="ar-SA"/>
              <a:pPr/>
              <a:t>44</a:t>
            </a:fld>
            <a:endParaRPr lang="en-US"/>
          </a:p>
        </p:txBody>
      </p:sp>
      <p:sp>
        <p:nvSpPr>
          <p:cNvPr id="548866" name="Rectangle 2"/>
          <p:cNvSpPr>
            <a:spLocks noGrp="1" noChangeArrowheads="1"/>
          </p:cNvSpPr>
          <p:nvPr>
            <p:ph type="title"/>
          </p:nvPr>
        </p:nvSpPr>
        <p:spPr>
          <a:xfrm>
            <a:off x="1219200" y="609600"/>
            <a:ext cx="7378700" cy="1143000"/>
          </a:xfrm>
        </p:spPr>
        <p:txBody>
          <a:bodyPr/>
          <a:lstStyle/>
          <a:p>
            <a:r>
              <a:rPr lang="fa-IR" b="0"/>
              <a:t>مثال) روش بهای تمام شده بعلاوه چند درصد</a:t>
            </a:r>
            <a:endParaRPr lang="en-US" b="0"/>
          </a:p>
        </p:txBody>
      </p:sp>
      <p:sp>
        <p:nvSpPr>
          <p:cNvPr id="548867" name="Rectangle 3"/>
          <p:cNvSpPr>
            <a:spLocks noChangeArrowheads="1"/>
          </p:cNvSpPr>
          <p:nvPr/>
        </p:nvSpPr>
        <p:spPr bwMode="auto">
          <a:xfrm>
            <a:off x="0" y="228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a-IR"/>
          </a:p>
        </p:txBody>
      </p:sp>
      <p:sp>
        <p:nvSpPr>
          <p:cNvPr id="548868" name="Rectangle 4"/>
          <p:cNvSpPr>
            <a:spLocks noGrp="1" noChangeArrowheads="1"/>
          </p:cNvSpPr>
          <p:nvPr>
            <p:ph type="body" idx="1"/>
          </p:nvPr>
        </p:nvSpPr>
        <p:spPr>
          <a:noFill/>
          <a:ln/>
        </p:spPr>
        <p:txBody>
          <a:bodyPr/>
          <a:lstStyle/>
          <a:p>
            <a:pPr algn="just"/>
            <a:r>
              <a:rPr lang="fa-IR"/>
              <a:t>فروش نقدی شعبه 400،000 ریال و فروش نسیه شعبه 350،000 ریال.</a:t>
            </a:r>
          </a:p>
          <a:p>
            <a:pPr algn="just"/>
            <a:r>
              <a:rPr lang="fa-IR"/>
              <a:t>برگشت از فروش نسیه شعبه 50،000 ریال</a:t>
            </a:r>
          </a:p>
          <a:p>
            <a:pPr algn="just"/>
            <a:r>
              <a:rPr lang="fa-IR"/>
              <a:t>تخفیفات اعطایی به بدهکاران شعبه 20،000 ریال</a:t>
            </a:r>
          </a:p>
        </p:txBody>
      </p:sp>
    </p:spTree>
  </p:cSld>
  <p:clrMapOvr>
    <a:masterClrMapping/>
  </p:clrMapOvr>
  <p:transition>
    <p:zoom dir="in"/>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F385A22D-890A-401D-9824-5BE4D1D45D2D}" type="slidenum">
              <a:rPr lang="ar-SA"/>
              <a:pPr/>
              <a:t>45</a:t>
            </a:fld>
            <a:endParaRPr lang="en-US"/>
          </a:p>
        </p:txBody>
      </p:sp>
      <p:sp>
        <p:nvSpPr>
          <p:cNvPr id="446466" name="Rectangle 2"/>
          <p:cNvSpPr>
            <a:spLocks noGrp="1" noChangeArrowheads="1"/>
          </p:cNvSpPr>
          <p:nvPr>
            <p:ph type="title"/>
          </p:nvPr>
        </p:nvSpPr>
        <p:spPr>
          <a:xfrm>
            <a:off x="1219200" y="609600"/>
            <a:ext cx="7378700" cy="1143000"/>
          </a:xfrm>
        </p:spPr>
        <p:txBody>
          <a:bodyPr/>
          <a:lstStyle/>
          <a:p>
            <a:r>
              <a:rPr lang="fa-IR" b="0"/>
              <a:t>مثال) روش بهای تمام شده بعلاوه چند درصد</a:t>
            </a:r>
            <a:endParaRPr lang="en-US" b="0"/>
          </a:p>
        </p:txBody>
      </p:sp>
      <p:sp>
        <p:nvSpPr>
          <p:cNvPr id="446467" name="Rectangle 3"/>
          <p:cNvSpPr>
            <a:spLocks noChangeArrowheads="1"/>
          </p:cNvSpPr>
          <p:nvPr/>
        </p:nvSpPr>
        <p:spPr bwMode="auto">
          <a:xfrm>
            <a:off x="0" y="228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a-IR"/>
          </a:p>
        </p:txBody>
      </p:sp>
      <p:sp>
        <p:nvSpPr>
          <p:cNvPr id="446468" name="Rectangle 4"/>
          <p:cNvSpPr>
            <a:spLocks noGrp="1" noChangeArrowheads="1"/>
          </p:cNvSpPr>
          <p:nvPr>
            <p:ph type="body" idx="1"/>
          </p:nvPr>
        </p:nvSpPr>
        <p:spPr>
          <a:noFill/>
          <a:ln/>
        </p:spPr>
        <p:txBody>
          <a:bodyPr/>
          <a:lstStyle/>
          <a:p>
            <a:pPr algn="just"/>
            <a:r>
              <a:rPr lang="fa-IR"/>
              <a:t>دریافتی از مشتریان بابت مطالبات شعبه 250،000 ریال</a:t>
            </a:r>
          </a:p>
          <a:p>
            <a:pPr algn="just"/>
            <a:r>
              <a:rPr lang="fa-IR"/>
              <a:t>مطالبات سوخت شده شعبه 10،000 ریال</a:t>
            </a:r>
          </a:p>
          <a:p>
            <a:pPr algn="just"/>
            <a:r>
              <a:rPr lang="fa-IR"/>
              <a:t>کسری کالای شعبه (قیمت سیاهه)  30،000 ریال</a:t>
            </a:r>
          </a:p>
          <a:p>
            <a:pPr algn="just"/>
            <a:r>
              <a:rPr lang="fa-IR"/>
              <a:t>کالای بین راهی شعبه ( قیمت سیاهه)  25،000 ریال</a:t>
            </a:r>
          </a:p>
        </p:txBody>
      </p:sp>
    </p:spTree>
  </p:cSld>
  <p:clrMapOvr>
    <a:masterClrMapping/>
  </p:clrMapOvr>
  <p:transition>
    <p:zoom dir="in"/>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39839ABE-11C5-464B-A864-891E24D700E0}" type="slidenum">
              <a:rPr lang="ar-SA"/>
              <a:pPr/>
              <a:t>46</a:t>
            </a:fld>
            <a:endParaRPr lang="en-US"/>
          </a:p>
        </p:txBody>
      </p:sp>
      <p:sp>
        <p:nvSpPr>
          <p:cNvPr id="448514" name="Rectangle 2"/>
          <p:cNvSpPr>
            <a:spLocks noGrp="1" noChangeArrowheads="1"/>
          </p:cNvSpPr>
          <p:nvPr>
            <p:ph type="title"/>
          </p:nvPr>
        </p:nvSpPr>
        <p:spPr>
          <a:xfrm>
            <a:off x="1219200" y="609600"/>
            <a:ext cx="7378700" cy="1143000"/>
          </a:xfrm>
        </p:spPr>
        <p:txBody>
          <a:bodyPr/>
          <a:lstStyle/>
          <a:p>
            <a:r>
              <a:rPr lang="fa-IR" b="0"/>
              <a:t>مثال) روش بهای تمام شده بعلاوه چند درصد</a:t>
            </a:r>
            <a:endParaRPr lang="en-US" b="0"/>
          </a:p>
        </p:txBody>
      </p:sp>
      <p:sp>
        <p:nvSpPr>
          <p:cNvPr id="448515" name="Rectangle 3"/>
          <p:cNvSpPr>
            <a:spLocks noChangeArrowheads="1"/>
          </p:cNvSpPr>
          <p:nvPr/>
        </p:nvSpPr>
        <p:spPr bwMode="auto">
          <a:xfrm>
            <a:off x="0" y="228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a-IR"/>
          </a:p>
        </p:txBody>
      </p:sp>
      <p:sp>
        <p:nvSpPr>
          <p:cNvPr id="448516" name="Rectangle 4"/>
          <p:cNvSpPr>
            <a:spLocks noGrp="1" noChangeArrowheads="1"/>
          </p:cNvSpPr>
          <p:nvPr>
            <p:ph type="body" idx="1"/>
          </p:nvPr>
        </p:nvSpPr>
        <p:spPr>
          <a:noFill/>
          <a:ln/>
        </p:spPr>
        <p:txBody>
          <a:bodyPr/>
          <a:lstStyle/>
          <a:p>
            <a:pPr algn="just"/>
            <a:r>
              <a:rPr lang="fa-IR"/>
              <a:t>موجودی کالای ابتدای فروردین ماه شعبه (قیمت سیاهه)  225،000 ریال</a:t>
            </a:r>
          </a:p>
          <a:p>
            <a:pPr algn="just"/>
            <a:r>
              <a:rPr lang="fa-IR"/>
              <a:t>موجودی کالای پایان خرداد ماه شعبه (قیمت سیاهه)  250،000 ریال</a:t>
            </a:r>
          </a:p>
        </p:txBody>
      </p:sp>
    </p:spTree>
  </p:cSld>
  <p:clrMapOvr>
    <a:masterClrMapping/>
  </p:clrMapOvr>
  <p:transition>
    <p:zoom dir="in"/>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8CE43D1-9BA9-48D3-B04B-BB1CC99D5DCA}" type="slidenum">
              <a:rPr lang="ar-SA"/>
              <a:pPr/>
              <a:t>47</a:t>
            </a:fld>
            <a:endParaRPr lang="en-US"/>
          </a:p>
        </p:txBody>
      </p:sp>
      <p:sp>
        <p:nvSpPr>
          <p:cNvPr id="450562" name="Rectangle 2"/>
          <p:cNvSpPr>
            <a:spLocks noGrp="1" noChangeArrowheads="1"/>
          </p:cNvSpPr>
          <p:nvPr>
            <p:ph type="title"/>
          </p:nvPr>
        </p:nvSpPr>
        <p:spPr>
          <a:xfrm>
            <a:off x="1219200" y="609600"/>
            <a:ext cx="7378700" cy="1143000"/>
          </a:xfrm>
        </p:spPr>
        <p:txBody>
          <a:bodyPr/>
          <a:lstStyle/>
          <a:p>
            <a:r>
              <a:rPr lang="fa-IR" b="0"/>
              <a:t>مثال) روش بهای تمام شده بعلاوه چند درصد</a:t>
            </a:r>
            <a:endParaRPr lang="en-US" b="0"/>
          </a:p>
        </p:txBody>
      </p:sp>
      <p:sp>
        <p:nvSpPr>
          <p:cNvPr id="450563" name="Rectangle 3"/>
          <p:cNvSpPr>
            <a:spLocks noChangeArrowheads="1"/>
          </p:cNvSpPr>
          <p:nvPr/>
        </p:nvSpPr>
        <p:spPr bwMode="auto">
          <a:xfrm>
            <a:off x="0" y="228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a-IR"/>
          </a:p>
        </p:txBody>
      </p:sp>
      <p:sp>
        <p:nvSpPr>
          <p:cNvPr id="450564" name="Rectangle 4"/>
          <p:cNvSpPr>
            <a:spLocks noGrp="1" noChangeArrowheads="1"/>
          </p:cNvSpPr>
          <p:nvPr>
            <p:ph type="body" idx="1"/>
          </p:nvPr>
        </p:nvSpPr>
        <p:spPr>
          <a:noFill/>
          <a:ln/>
        </p:spPr>
        <p:txBody>
          <a:bodyPr/>
          <a:lstStyle/>
          <a:p>
            <a:pPr algn="just"/>
            <a:r>
              <a:rPr lang="fa-IR" sz="2800"/>
              <a:t>در مثال فوق قیمت سیاهه داده شده است برای محاسبه بهای تمام شده به صورت زیر عمل می کنیم. به عنوان مثال در مورد کالای ارسالی از مرکز قیمت سیاهه 500،000 ریال می باشد </a:t>
            </a:r>
          </a:p>
        </p:txBody>
      </p:sp>
      <p:pic>
        <p:nvPicPr>
          <p:cNvPr id="450565" name="Picture 5" descr="Picture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886200"/>
            <a:ext cx="5476875" cy="2424113"/>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50565"/>
                                        </p:tgtEl>
                                        <p:attrNameLst>
                                          <p:attrName>style.visibility</p:attrName>
                                        </p:attrNameLst>
                                      </p:cBhvr>
                                      <p:to>
                                        <p:strVal val="visible"/>
                                      </p:to>
                                    </p:set>
                                    <p:anim calcmode="lin" valueType="num">
                                      <p:cBhvr additive="base">
                                        <p:cTn id="7" dur="500" fill="hold"/>
                                        <p:tgtEl>
                                          <p:spTgt spid="450565"/>
                                        </p:tgtEl>
                                        <p:attrNameLst>
                                          <p:attrName>ppt_x</p:attrName>
                                        </p:attrNameLst>
                                      </p:cBhvr>
                                      <p:tavLst>
                                        <p:tav tm="0">
                                          <p:val>
                                            <p:strVal val="#ppt_x"/>
                                          </p:val>
                                        </p:tav>
                                        <p:tav tm="100000">
                                          <p:val>
                                            <p:strVal val="#ppt_x"/>
                                          </p:val>
                                        </p:tav>
                                      </p:tavLst>
                                    </p:anim>
                                    <p:anim calcmode="lin" valueType="num">
                                      <p:cBhvr additive="base">
                                        <p:cTn id="8" dur="500" fill="hold"/>
                                        <p:tgtEl>
                                          <p:spTgt spid="4505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3FD7A2A-392C-482A-958D-2C58D12D058E}" type="slidenum">
              <a:rPr lang="ar-SA"/>
              <a:pPr/>
              <a:t>48</a:t>
            </a:fld>
            <a:endParaRPr lang="en-US"/>
          </a:p>
        </p:txBody>
      </p:sp>
      <p:sp>
        <p:nvSpPr>
          <p:cNvPr id="452610" name="Rectangle 2"/>
          <p:cNvSpPr>
            <a:spLocks noGrp="1" noChangeArrowheads="1"/>
          </p:cNvSpPr>
          <p:nvPr>
            <p:ph type="title"/>
          </p:nvPr>
        </p:nvSpPr>
        <p:spPr>
          <a:xfrm>
            <a:off x="1219200" y="609600"/>
            <a:ext cx="7378700" cy="1143000"/>
          </a:xfrm>
        </p:spPr>
        <p:txBody>
          <a:bodyPr/>
          <a:lstStyle/>
          <a:p>
            <a:r>
              <a:rPr lang="fa-IR" b="0"/>
              <a:t>مثال) روش بهای تمام شده بعلاوه چند درصد</a:t>
            </a:r>
            <a:endParaRPr lang="en-US" b="0"/>
          </a:p>
        </p:txBody>
      </p:sp>
      <p:sp>
        <p:nvSpPr>
          <p:cNvPr id="452611" name="Rectangle 3"/>
          <p:cNvSpPr>
            <a:spLocks noChangeArrowheads="1"/>
          </p:cNvSpPr>
          <p:nvPr/>
        </p:nvSpPr>
        <p:spPr bwMode="auto">
          <a:xfrm>
            <a:off x="0" y="228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a-IR"/>
          </a:p>
        </p:txBody>
      </p:sp>
      <p:pic>
        <p:nvPicPr>
          <p:cNvPr id="45261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286000"/>
            <a:ext cx="7394575" cy="4376738"/>
          </a:xfrm>
          <a:prstGeom prst="rect">
            <a:avLst/>
          </a:prstGeom>
          <a:solidFill>
            <a:srgbClr val="99CCFF"/>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52616"/>
                                        </p:tgtEl>
                                        <p:attrNameLst>
                                          <p:attrName>style.visibility</p:attrName>
                                        </p:attrNameLst>
                                      </p:cBhvr>
                                      <p:to>
                                        <p:strVal val="visible"/>
                                      </p:to>
                                    </p:set>
                                    <p:animEffect transition="in" filter="dissolve">
                                      <p:cBhvr>
                                        <p:cTn id="7" dur="500"/>
                                        <p:tgtEl>
                                          <p:spTgt spid="4526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C2D208C-AA19-413A-A486-71E8459B65BD}" type="slidenum">
              <a:rPr lang="ar-SA"/>
              <a:pPr/>
              <a:t>49</a:t>
            </a:fld>
            <a:endParaRPr lang="en-US"/>
          </a:p>
        </p:txBody>
      </p:sp>
      <p:sp>
        <p:nvSpPr>
          <p:cNvPr id="454658" name="Rectangle 2"/>
          <p:cNvSpPr>
            <a:spLocks noGrp="1" noChangeArrowheads="1"/>
          </p:cNvSpPr>
          <p:nvPr>
            <p:ph type="title"/>
          </p:nvPr>
        </p:nvSpPr>
        <p:spPr>
          <a:xfrm>
            <a:off x="1219200" y="609600"/>
            <a:ext cx="7378700" cy="1143000"/>
          </a:xfrm>
        </p:spPr>
        <p:txBody>
          <a:bodyPr/>
          <a:lstStyle/>
          <a:p>
            <a:r>
              <a:rPr lang="fa-IR" b="0"/>
              <a:t>مثال) روش بهای تمام شده بعلاوه چند درصد</a:t>
            </a:r>
            <a:endParaRPr lang="en-US" b="0"/>
          </a:p>
        </p:txBody>
      </p:sp>
      <p:sp>
        <p:nvSpPr>
          <p:cNvPr id="454659" name="Rectangle 3"/>
          <p:cNvSpPr>
            <a:spLocks noChangeArrowheads="1"/>
          </p:cNvSpPr>
          <p:nvPr/>
        </p:nvSpPr>
        <p:spPr bwMode="auto">
          <a:xfrm>
            <a:off x="0" y="228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a-IR"/>
          </a:p>
        </p:txBody>
      </p:sp>
      <p:pic>
        <p:nvPicPr>
          <p:cNvPr id="4546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514600"/>
            <a:ext cx="7413625" cy="3962400"/>
          </a:xfrm>
          <a:prstGeom prst="rect">
            <a:avLst/>
          </a:prstGeom>
          <a:solidFill>
            <a:srgbClr val="99CCFF"/>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54661"/>
                                        </p:tgtEl>
                                        <p:attrNameLst>
                                          <p:attrName>style.visibility</p:attrName>
                                        </p:attrNameLst>
                                      </p:cBhvr>
                                      <p:to>
                                        <p:strVal val="visible"/>
                                      </p:to>
                                    </p:set>
                                    <p:animEffect transition="in" filter="dissolve">
                                      <p:cBhvr>
                                        <p:cTn id="7" dur="500"/>
                                        <p:tgtEl>
                                          <p:spTgt spid="454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CFEC6C6-5D07-4C91-B7D5-0425424CA125}" type="slidenum">
              <a:rPr lang="ar-SA"/>
              <a:pPr/>
              <a:t>5</a:t>
            </a:fld>
            <a:endParaRPr lang="en-US"/>
          </a:p>
        </p:txBody>
      </p:sp>
      <p:sp>
        <p:nvSpPr>
          <p:cNvPr id="546818" name="Rectangle 2"/>
          <p:cNvSpPr>
            <a:spLocks noGrp="1" noChangeArrowheads="1"/>
          </p:cNvSpPr>
          <p:nvPr>
            <p:ph type="title" idx="4294967295"/>
          </p:nvPr>
        </p:nvSpPr>
        <p:spPr/>
        <p:txBody>
          <a:bodyPr/>
          <a:lstStyle/>
          <a:p>
            <a:r>
              <a:rPr lang="fa-IR"/>
              <a:t>اهداف درس</a:t>
            </a:r>
            <a:endParaRPr lang="en-US"/>
          </a:p>
        </p:txBody>
      </p:sp>
      <p:sp>
        <p:nvSpPr>
          <p:cNvPr id="546819" name="Rectangle 3"/>
          <p:cNvSpPr>
            <a:spLocks noChangeArrowheads="1"/>
          </p:cNvSpPr>
          <p:nvPr/>
        </p:nvSpPr>
        <p:spPr bwMode="auto">
          <a:xfrm>
            <a:off x="914400" y="2214563"/>
            <a:ext cx="79581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B Nazanin" panose="00000400000000000000" pitchFamily="2" charset="-78"/>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B Nazanin" panose="00000400000000000000" pitchFamily="2" charset="-78"/>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B Nazanin" panose="00000400000000000000" pitchFamily="2" charset="-78"/>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B Nazanin" panose="00000400000000000000" pitchFamily="2" charset="-78"/>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B Nazanin" panose="00000400000000000000" pitchFamily="2" charset="-78"/>
              </a:defRPr>
            </a:lvl5pPr>
            <a:lvl6pPr marL="2228850" indent="-228600"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B Nazanin" panose="00000400000000000000" pitchFamily="2" charset="-78"/>
              </a:defRPr>
            </a:lvl6pPr>
            <a:lvl7pPr marL="2686050" indent="-228600"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B Nazanin" panose="00000400000000000000" pitchFamily="2" charset="-78"/>
              </a:defRPr>
            </a:lvl7pPr>
            <a:lvl8pPr marL="3143250" indent="-228600"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B Nazanin" panose="00000400000000000000" pitchFamily="2" charset="-78"/>
              </a:defRPr>
            </a:lvl8pPr>
            <a:lvl9pPr marL="3600450" indent="-228600"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B Nazanin" panose="00000400000000000000" pitchFamily="2" charset="-78"/>
              </a:defRPr>
            </a:lvl9pPr>
          </a:lstStyle>
          <a:p>
            <a:pPr algn="just" eaLnBrk="1" hangingPunct="1"/>
            <a:r>
              <a:rPr lang="fa-IR"/>
              <a:t>آشنایی با مباحث حسابداری مدیریت شامل هزینه</a:t>
            </a:r>
            <a:r>
              <a:rPr lang="fa-IR">
                <a:cs typeface="Times New Roman" panose="02020603050405020304" pitchFamily="18" charset="0"/>
              </a:rPr>
              <a:t>‌</a:t>
            </a:r>
            <a:r>
              <a:rPr lang="fa-IR"/>
              <a:t>یابی سفارش</a:t>
            </a:r>
            <a:r>
              <a:rPr lang="fa-IR">
                <a:cs typeface="Times New Roman" panose="02020603050405020304" pitchFamily="18" charset="0"/>
              </a:rPr>
              <a:t>‌</a:t>
            </a:r>
            <a:r>
              <a:rPr lang="fa-IR"/>
              <a:t>کار، مرحله</a:t>
            </a:r>
            <a:r>
              <a:rPr lang="fa-IR">
                <a:cs typeface="Times New Roman" panose="02020603050405020304" pitchFamily="18" charset="0"/>
              </a:rPr>
              <a:t>‌</a:t>
            </a:r>
            <a:r>
              <a:rPr lang="fa-IR"/>
              <a:t>ای و استاندارد و </a:t>
            </a:r>
            <a:r>
              <a:rPr lang="ar-SA"/>
              <a:t>تجزیه و تحلیل هزینه</a:t>
            </a:r>
            <a:r>
              <a:rPr lang="ar-SA">
                <a:cs typeface="Times New Roman" panose="02020603050405020304" pitchFamily="18" charset="0"/>
              </a:rPr>
              <a:t>‌</a:t>
            </a:r>
            <a:r>
              <a:rPr lang="ar-SA"/>
              <a:t>ها،</a:t>
            </a:r>
            <a:r>
              <a:rPr lang="en-US"/>
              <a:t> </a:t>
            </a:r>
            <a:r>
              <a:rPr lang="ar-SA"/>
              <a:t>حجم فعالیت و سود</a:t>
            </a:r>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46819">
                                            <p:txEl>
                                              <p:pRg st="0" end="0"/>
                                            </p:txEl>
                                          </p:spTgt>
                                        </p:tgtEl>
                                        <p:attrNameLst>
                                          <p:attrName>style.visibility</p:attrName>
                                        </p:attrNameLst>
                                      </p:cBhvr>
                                      <p:to>
                                        <p:strVal val="visible"/>
                                      </p:to>
                                    </p:set>
                                    <p:animEffect transition="in" filter="diamond(in)">
                                      <p:cBhvr>
                                        <p:cTn id="7" dur="2000"/>
                                        <p:tgtEl>
                                          <p:spTgt spid="5468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5373F7CC-E987-4560-9E5E-F66A87F01998}" type="slidenum">
              <a:rPr lang="ar-SA"/>
              <a:pPr/>
              <a:t>50</a:t>
            </a:fld>
            <a:endParaRPr lang="en-US"/>
          </a:p>
        </p:txBody>
      </p:sp>
      <p:sp>
        <p:nvSpPr>
          <p:cNvPr id="456706" name="Rectangle 2"/>
          <p:cNvSpPr>
            <a:spLocks noGrp="1" noChangeArrowheads="1"/>
          </p:cNvSpPr>
          <p:nvPr>
            <p:ph type="title"/>
          </p:nvPr>
        </p:nvSpPr>
        <p:spPr>
          <a:xfrm>
            <a:off x="1219200" y="609600"/>
            <a:ext cx="7378700" cy="1143000"/>
          </a:xfrm>
        </p:spPr>
        <p:txBody>
          <a:bodyPr/>
          <a:lstStyle/>
          <a:p>
            <a:r>
              <a:rPr lang="fa-IR" b="0"/>
              <a:t>مثال) روش بهای تمام شده بعلاوه چند درصد</a:t>
            </a:r>
            <a:endParaRPr lang="en-US" b="0"/>
          </a:p>
        </p:txBody>
      </p:sp>
      <p:sp>
        <p:nvSpPr>
          <p:cNvPr id="456707" name="Rectangle 3"/>
          <p:cNvSpPr>
            <a:spLocks noChangeArrowheads="1"/>
          </p:cNvSpPr>
          <p:nvPr/>
        </p:nvSpPr>
        <p:spPr bwMode="auto">
          <a:xfrm>
            <a:off x="0" y="228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a-IR"/>
          </a:p>
        </p:txBody>
      </p:sp>
      <p:pic>
        <p:nvPicPr>
          <p:cNvPr id="4567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286000"/>
            <a:ext cx="7413625" cy="4191000"/>
          </a:xfrm>
          <a:prstGeom prst="rect">
            <a:avLst/>
          </a:prstGeom>
          <a:solidFill>
            <a:srgbClr val="99CCFF"/>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56709"/>
                                        </p:tgtEl>
                                        <p:attrNameLst>
                                          <p:attrName>style.visibility</p:attrName>
                                        </p:attrNameLst>
                                      </p:cBhvr>
                                      <p:to>
                                        <p:strVal val="visible"/>
                                      </p:to>
                                    </p:set>
                                    <p:animEffect transition="in" filter="dissolve">
                                      <p:cBhvr>
                                        <p:cTn id="7" dur="500"/>
                                        <p:tgtEl>
                                          <p:spTgt spid="4567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F0FEA39C-EB2D-43F7-9560-B98687EF020F}" type="slidenum">
              <a:rPr lang="ar-SA"/>
              <a:pPr/>
              <a:t>51</a:t>
            </a:fld>
            <a:endParaRPr lang="en-US"/>
          </a:p>
        </p:txBody>
      </p:sp>
      <p:sp>
        <p:nvSpPr>
          <p:cNvPr id="458754" name="Rectangle 2"/>
          <p:cNvSpPr>
            <a:spLocks noGrp="1" noChangeArrowheads="1"/>
          </p:cNvSpPr>
          <p:nvPr>
            <p:ph type="title"/>
          </p:nvPr>
        </p:nvSpPr>
        <p:spPr>
          <a:xfrm>
            <a:off x="1219200" y="609600"/>
            <a:ext cx="7378700" cy="1143000"/>
          </a:xfrm>
        </p:spPr>
        <p:txBody>
          <a:bodyPr/>
          <a:lstStyle/>
          <a:p>
            <a:r>
              <a:rPr lang="fa-IR" b="0"/>
              <a:t>مثال) روش بهای تمام شده بعلاوه چند درصد</a:t>
            </a:r>
            <a:endParaRPr lang="en-US" b="0"/>
          </a:p>
        </p:txBody>
      </p:sp>
      <p:sp>
        <p:nvSpPr>
          <p:cNvPr id="458755" name="Rectangle 3"/>
          <p:cNvSpPr>
            <a:spLocks noChangeArrowheads="1"/>
          </p:cNvSpPr>
          <p:nvPr/>
        </p:nvSpPr>
        <p:spPr bwMode="auto">
          <a:xfrm>
            <a:off x="0" y="228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a-IR"/>
          </a:p>
        </p:txBody>
      </p:sp>
      <p:pic>
        <p:nvPicPr>
          <p:cNvPr id="45875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209800"/>
            <a:ext cx="7413625" cy="4343400"/>
          </a:xfrm>
          <a:prstGeom prst="rect">
            <a:avLst/>
          </a:prstGeom>
          <a:solidFill>
            <a:srgbClr val="99CCFF"/>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58758"/>
                                        </p:tgtEl>
                                        <p:attrNameLst>
                                          <p:attrName>style.visibility</p:attrName>
                                        </p:attrNameLst>
                                      </p:cBhvr>
                                      <p:to>
                                        <p:strVal val="visible"/>
                                      </p:to>
                                    </p:set>
                                    <p:animEffect transition="in" filter="dissolve">
                                      <p:cBhvr>
                                        <p:cTn id="7" dur="500"/>
                                        <p:tgtEl>
                                          <p:spTgt spid="4587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CD1FDE76-BEB0-411F-8398-ACF4A165209C}" type="slidenum">
              <a:rPr lang="ar-SA"/>
              <a:pPr/>
              <a:t>52</a:t>
            </a:fld>
            <a:endParaRPr lang="en-US"/>
          </a:p>
        </p:txBody>
      </p:sp>
      <p:sp>
        <p:nvSpPr>
          <p:cNvPr id="460802" name="Rectangle 2"/>
          <p:cNvSpPr>
            <a:spLocks noGrp="1" noChangeArrowheads="1"/>
          </p:cNvSpPr>
          <p:nvPr>
            <p:ph type="title"/>
          </p:nvPr>
        </p:nvSpPr>
        <p:spPr>
          <a:xfrm>
            <a:off x="1219200" y="609600"/>
            <a:ext cx="7378700" cy="1143000"/>
          </a:xfrm>
        </p:spPr>
        <p:txBody>
          <a:bodyPr/>
          <a:lstStyle/>
          <a:p>
            <a:r>
              <a:rPr lang="fa-IR" sz="3200" b="0"/>
              <a:t>مثال) روش بهای تمام شده بعلاوه چند درصد</a:t>
            </a:r>
            <a:endParaRPr lang="en-US" sz="3200" b="0"/>
          </a:p>
        </p:txBody>
      </p:sp>
      <p:sp>
        <p:nvSpPr>
          <p:cNvPr id="460803" name="Rectangle 3"/>
          <p:cNvSpPr>
            <a:spLocks noChangeArrowheads="1"/>
          </p:cNvSpPr>
          <p:nvPr/>
        </p:nvSpPr>
        <p:spPr bwMode="auto">
          <a:xfrm>
            <a:off x="0" y="228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a-IR"/>
          </a:p>
        </p:txBody>
      </p:sp>
      <p:pic>
        <p:nvPicPr>
          <p:cNvPr id="4608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209800"/>
            <a:ext cx="7423150" cy="4572000"/>
          </a:xfrm>
          <a:prstGeom prst="rect">
            <a:avLst/>
          </a:prstGeom>
          <a:solidFill>
            <a:srgbClr val="99CCFF"/>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60805"/>
                                        </p:tgtEl>
                                        <p:attrNameLst>
                                          <p:attrName>style.visibility</p:attrName>
                                        </p:attrNameLst>
                                      </p:cBhvr>
                                      <p:to>
                                        <p:strVal val="visible"/>
                                      </p:to>
                                    </p:set>
                                    <p:animEffect transition="in" filter="dissolve">
                                      <p:cBhvr>
                                        <p:cTn id="7" dur="500"/>
                                        <p:tgtEl>
                                          <p:spTgt spid="460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39885598-EBC5-411E-B462-A41D8DB36447}" type="slidenum">
              <a:rPr lang="ar-SA"/>
              <a:pPr/>
              <a:t>53</a:t>
            </a:fld>
            <a:endParaRPr lang="en-US"/>
          </a:p>
        </p:txBody>
      </p:sp>
      <p:sp>
        <p:nvSpPr>
          <p:cNvPr id="462850" name="Rectangle 2"/>
          <p:cNvSpPr>
            <a:spLocks noGrp="1" noChangeArrowheads="1"/>
          </p:cNvSpPr>
          <p:nvPr>
            <p:ph type="title"/>
          </p:nvPr>
        </p:nvSpPr>
        <p:spPr>
          <a:xfrm>
            <a:off x="1219200" y="609600"/>
            <a:ext cx="7378700" cy="1143000"/>
          </a:xfrm>
        </p:spPr>
        <p:txBody>
          <a:bodyPr/>
          <a:lstStyle/>
          <a:p>
            <a:r>
              <a:rPr lang="fa-IR" b="0"/>
              <a:t>مثال) روش بهای تمام شده بعلاوه چند درصد</a:t>
            </a:r>
            <a:endParaRPr lang="en-US" b="0"/>
          </a:p>
        </p:txBody>
      </p:sp>
      <p:sp>
        <p:nvSpPr>
          <p:cNvPr id="462851" name="Rectangle 3"/>
          <p:cNvSpPr>
            <a:spLocks noChangeArrowheads="1"/>
          </p:cNvSpPr>
          <p:nvPr/>
        </p:nvSpPr>
        <p:spPr bwMode="auto">
          <a:xfrm>
            <a:off x="0" y="228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a-IR"/>
          </a:p>
        </p:txBody>
      </p:sp>
      <p:pic>
        <p:nvPicPr>
          <p:cNvPr id="4628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209800"/>
            <a:ext cx="7523163" cy="4441825"/>
          </a:xfrm>
          <a:prstGeom prst="rect">
            <a:avLst/>
          </a:prstGeom>
          <a:solidFill>
            <a:srgbClr val="99CCFF"/>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62854"/>
                                        </p:tgtEl>
                                        <p:attrNameLst>
                                          <p:attrName>style.visibility</p:attrName>
                                        </p:attrNameLst>
                                      </p:cBhvr>
                                      <p:to>
                                        <p:strVal val="visible"/>
                                      </p:to>
                                    </p:set>
                                    <p:animEffect transition="in" filter="dissolve">
                                      <p:cBhvr>
                                        <p:cTn id="7" dur="500"/>
                                        <p:tgtEl>
                                          <p:spTgt spid="462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FE101DCD-0DD8-40D1-A97C-9D805CCB5591}" type="slidenum">
              <a:rPr lang="ar-SA"/>
              <a:pPr/>
              <a:t>54</a:t>
            </a:fld>
            <a:endParaRPr lang="en-US"/>
          </a:p>
        </p:txBody>
      </p:sp>
      <p:sp>
        <p:nvSpPr>
          <p:cNvPr id="464898" name="Rectangle 2"/>
          <p:cNvSpPr>
            <a:spLocks noGrp="1" noChangeArrowheads="1"/>
          </p:cNvSpPr>
          <p:nvPr>
            <p:ph type="title"/>
          </p:nvPr>
        </p:nvSpPr>
        <p:spPr>
          <a:xfrm>
            <a:off x="1219200" y="609600"/>
            <a:ext cx="7378700" cy="1143000"/>
          </a:xfrm>
        </p:spPr>
        <p:txBody>
          <a:bodyPr/>
          <a:lstStyle/>
          <a:p>
            <a:r>
              <a:rPr lang="fa-IR" b="0"/>
              <a:t>مثال) روش بهای تمام شده بعلاوه چند درصد</a:t>
            </a:r>
            <a:endParaRPr lang="en-US" b="0"/>
          </a:p>
        </p:txBody>
      </p:sp>
      <p:sp>
        <p:nvSpPr>
          <p:cNvPr id="464899" name="Rectangle 3"/>
          <p:cNvSpPr>
            <a:spLocks noChangeArrowheads="1"/>
          </p:cNvSpPr>
          <p:nvPr/>
        </p:nvSpPr>
        <p:spPr bwMode="auto">
          <a:xfrm>
            <a:off x="0" y="228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a-IR"/>
          </a:p>
        </p:txBody>
      </p:sp>
      <p:pic>
        <p:nvPicPr>
          <p:cNvPr id="4649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525" y="2438400"/>
            <a:ext cx="7940675" cy="4114800"/>
          </a:xfrm>
          <a:prstGeom prst="rect">
            <a:avLst/>
          </a:prstGeom>
          <a:solidFill>
            <a:srgbClr val="99CCFF"/>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64901"/>
                                        </p:tgtEl>
                                        <p:attrNameLst>
                                          <p:attrName>style.visibility</p:attrName>
                                        </p:attrNameLst>
                                      </p:cBhvr>
                                      <p:to>
                                        <p:strVal val="visible"/>
                                      </p:to>
                                    </p:set>
                                    <p:animEffect transition="in" filter="dissolve">
                                      <p:cBhvr>
                                        <p:cTn id="7" dur="500"/>
                                        <p:tgtEl>
                                          <p:spTgt spid="464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B3B00222-DB4B-4ECC-9BC2-B1B0F278C3EB}" type="slidenum">
              <a:rPr lang="ar-SA"/>
              <a:pPr/>
              <a:t>55</a:t>
            </a:fld>
            <a:endParaRPr lang="en-US"/>
          </a:p>
        </p:txBody>
      </p:sp>
      <p:sp>
        <p:nvSpPr>
          <p:cNvPr id="466946" name="Rectangle 2"/>
          <p:cNvSpPr>
            <a:spLocks noGrp="1" noChangeArrowheads="1"/>
          </p:cNvSpPr>
          <p:nvPr>
            <p:ph type="title"/>
          </p:nvPr>
        </p:nvSpPr>
        <p:spPr>
          <a:xfrm>
            <a:off x="1219200" y="609600"/>
            <a:ext cx="7378700" cy="1143000"/>
          </a:xfrm>
        </p:spPr>
        <p:txBody>
          <a:bodyPr/>
          <a:lstStyle/>
          <a:p>
            <a:r>
              <a:rPr lang="fa-IR" b="0"/>
              <a:t>مثال) روش بهای تمام شده بعلاوه چند درصد</a:t>
            </a:r>
            <a:endParaRPr lang="en-US" b="0"/>
          </a:p>
        </p:txBody>
      </p:sp>
      <p:sp>
        <p:nvSpPr>
          <p:cNvPr id="466947" name="Rectangle 3"/>
          <p:cNvSpPr>
            <a:spLocks noChangeArrowheads="1"/>
          </p:cNvSpPr>
          <p:nvPr/>
        </p:nvSpPr>
        <p:spPr bwMode="auto">
          <a:xfrm>
            <a:off x="0" y="228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a-IR"/>
          </a:p>
        </p:txBody>
      </p:sp>
      <p:pic>
        <p:nvPicPr>
          <p:cNvPr id="4669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050" y="2286000"/>
            <a:ext cx="7778750" cy="4343400"/>
          </a:xfrm>
          <a:prstGeom prst="rect">
            <a:avLst/>
          </a:prstGeom>
          <a:solidFill>
            <a:srgbClr val="99CCFF"/>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66949"/>
                                        </p:tgtEl>
                                        <p:attrNameLst>
                                          <p:attrName>style.visibility</p:attrName>
                                        </p:attrNameLst>
                                      </p:cBhvr>
                                      <p:to>
                                        <p:strVal val="visible"/>
                                      </p:to>
                                    </p:set>
                                    <p:animEffect transition="in" filter="dissolve">
                                      <p:cBhvr>
                                        <p:cTn id="7" dur="500"/>
                                        <p:tgtEl>
                                          <p:spTgt spid="466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E64693E-8BE2-4E36-8544-A58254F5630E}" type="slidenum">
              <a:rPr lang="ar-SA"/>
              <a:pPr/>
              <a:t>56</a:t>
            </a:fld>
            <a:endParaRPr lang="en-US"/>
          </a:p>
        </p:txBody>
      </p:sp>
      <p:sp>
        <p:nvSpPr>
          <p:cNvPr id="155650" name="Rectangle 2"/>
          <p:cNvSpPr>
            <a:spLocks noGrp="1" noChangeArrowheads="1"/>
          </p:cNvSpPr>
          <p:nvPr>
            <p:ph type="title"/>
          </p:nvPr>
        </p:nvSpPr>
        <p:spPr/>
        <p:txBody>
          <a:bodyPr/>
          <a:lstStyle/>
          <a:p>
            <a:r>
              <a:rPr lang="fa-IR" b="0"/>
              <a:t>سیستم متمرکز- </a:t>
            </a:r>
            <a:r>
              <a:rPr lang="fa-IR" sz="3200" b="0"/>
              <a:t>روش فروش</a:t>
            </a:r>
            <a:endParaRPr lang="en-US" sz="3200" b="0"/>
          </a:p>
        </p:txBody>
      </p:sp>
      <p:sp>
        <p:nvSpPr>
          <p:cNvPr id="155651" name="Rectangle 3"/>
          <p:cNvSpPr>
            <a:spLocks noChangeArrowheads="1"/>
          </p:cNvSpPr>
          <p:nvPr/>
        </p:nvSpPr>
        <p:spPr bwMode="auto">
          <a:xfrm>
            <a:off x="0" y="228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a-IR"/>
          </a:p>
        </p:txBody>
      </p:sp>
      <p:pic>
        <p:nvPicPr>
          <p:cNvPr id="155654" name="Picture 6" descr="Picture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3013" y="2147888"/>
            <a:ext cx="7367587" cy="211931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5655" name="Picture 7" descr="Picture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3013" y="4357688"/>
            <a:ext cx="7367587" cy="211931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155654"/>
                                        </p:tgtEl>
                                        <p:attrNameLst>
                                          <p:attrName>style.visibility</p:attrName>
                                        </p:attrNameLst>
                                      </p:cBhvr>
                                      <p:to>
                                        <p:strVal val="visible"/>
                                      </p:to>
                                    </p:set>
                                    <p:animEffect transition="in" filter="blinds(horizontal)">
                                      <p:cBhvr>
                                        <p:cTn id="7" dur="500"/>
                                        <p:tgtEl>
                                          <p:spTgt spid="1556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55655"/>
                                        </p:tgtEl>
                                        <p:attrNameLst>
                                          <p:attrName>style.visibility</p:attrName>
                                        </p:attrNameLst>
                                      </p:cBhvr>
                                      <p:to>
                                        <p:strVal val="visible"/>
                                      </p:to>
                                    </p:set>
                                    <p:animEffect transition="in" filter="dissolve">
                                      <p:cBhvr>
                                        <p:cTn id="12" dur="500"/>
                                        <p:tgtEl>
                                          <p:spTgt spid="155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C4E07DC7-F9E5-4922-B5A7-3171BEFA4034}" type="slidenum">
              <a:rPr lang="ar-SA"/>
              <a:pPr/>
              <a:t>57</a:t>
            </a:fld>
            <a:endParaRPr lang="en-US"/>
          </a:p>
        </p:txBody>
      </p:sp>
      <p:sp>
        <p:nvSpPr>
          <p:cNvPr id="157698" name="Rectangle 2"/>
          <p:cNvSpPr>
            <a:spLocks noGrp="1" noChangeArrowheads="1"/>
          </p:cNvSpPr>
          <p:nvPr>
            <p:ph type="title"/>
          </p:nvPr>
        </p:nvSpPr>
        <p:spPr/>
        <p:txBody>
          <a:bodyPr/>
          <a:lstStyle/>
          <a:p>
            <a:r>
              <a:rPr lang="fa-IR" sz="4000" b="0"/>
              <a:t>سیستم متمرکز- </a:t>
            </a:r>
            <a:r>
              <a:rPr lang="fa-IR" b="0"/>
              <a:t>روش فروش</a:t>
            </a:r>
            <a:endParaRPr lang="en-US" b="0"/>
          </a:p>
        </p:txBody>
      </p:sp>
      <p:pic>
        <p:nvPicPr>
          <p:cNvPr id="157703" name="Picture 7" descr="Picture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133600"/>
            <a:ext cx="7407275" cy="2122488"/>
          </a:xfrm>
          <a:prstGeom prst="rect">
            <a:avLst/>
          </a:prstGeom>
          <a:solidFill>
            <a:srgbClr val="99CCFF"/>
          </a:solidFill>
        </p:spPr>
      </p:pic>
      <p:pic>
        <p:nvPicPr>
          <p:cNvPr id="157702" name="Picture 6" descr="Pictur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354513"/>
            <a:ext cx="7407275" cy="2122487"/>
          </a:xfrm>
          <a:prstGeom prst="rect">
            <a:avLst/>
          </a:prstGeom>
          <a:solidFill>
            <a:srgbClr val="99CCFF"/>
          </a:solidFill>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57703"/>
                                        </p:tgtEl>
                                        <p:attrNameLst>
                                          <p:attrName>style.visibility</p:attrName>
                                        </p:attrNameLst>
                                      </p:cBhvr>
                                      <p:to>
                                        <p:strVal val="visible"/>
                                      </p:to>
                                    </p:set>
                                    <p:animEffect transition="in" filter="dissolve">
                                      <p:cBhvr>
                                        <p:cTn id="7" dur="500"/>
                                        <p:tgtEl>
                                          <p:spTgt spid="1577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157702"/>
                                        </p:tgtEl>
                                        <p:attrNameLst>
                                          <p:attrName>style.visibility</p:attrName>
                                        </p:attrNameLst>
                                      </p:cBhvr>
                                      <p:to>
                                        <p:strVal val="visible"/>
                                      </p:to>
                                    </p:set>
                                    <p:animEffect transition="in" filter="wheel(4)">
                                      <p:cBhvr>
                                        <p:cTn id="12" dur="2000"/>
                                        <p:tgtEl>
                                          <p:spTgt spid="157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9359481-858F-4B3B-9CD3-C31A9396F9E3}" type="slidenum">
              <a:rPr lang="ar-SA"/>
              <a:pPr/>
              <a:t>58</a:t>
            </a:fld>
            <a:endParaRPr lang="en-US"/>
          </a:p>
        </p:txBody>
      </p:sp>
      <p:sp>
        <p:nvSpPr>
          <p:cNvPr id="159746" name="Rectangle 2"/>
          <p:cNvSpPr>
            <a:spLocks noGrp="1" noChangeArrowheads="1"/>
          </p:cNvSpPr>
          <p:nvPr>
            <p:ph type="title"/>
          </p:nvPr>
        </p:nvSpPr>
        <p:spPr/>
        <p:txBody>
          <a:bodyPr/>
          <a:lstStyle/>
          <a:p>
            <a:r>
              <a:rPr lang="fa-IR" sz="4000" b="0"/>
              <a:t>سیستم متمرکز- </a:t>
            </a:r>
            <a:r>
              <a:rPr lang="fa-IR" b="0"/>
              <a:t>روش فروش</a:t>
            </a:r>
            <a:endParaRPr lang="en-US" b="0"/>
          </a:p>
        </p:txBody>
      </p:sp>
      <p:pic>
        <p:nvPicPr>
          <p:cNvPr id="159749" name="Picture 5" descr="Pictur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0613" y="2133600"/>
            <a:ext cx="7367587" cy="2119313"/>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9750" name="Picture 6" descr="Picture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0613" y="4281488"/>
            <a:ext cx="7367587" cy="211931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afterEffect">
                                  <p:stCondLst>
                                    <p:cond delay="0"/>
                                  </p:stCondLst>
                                  <p:childTnLst>
                                    <p:set>
                                      <p:cBhvr>
                                        <p:cTn id="6" dur="1" fill="hold">
                                          <p:stCondLst>
                                            <p:cond delay="0"/>
                                          </p:stCondLst>
                                        </p:cTn>
                                        <p:tgtEl>
                                          <p:spTgt spid="159749"/>
                                        </p:tgtEl>
                                        <p:attrNameLst>
                                          <p:attrName>style.visibility</p:attrName>
                                        </p:attrNameLst>
                                      </p:cBhvr>
                                      <p:to>
                                        <p:strVal val="visible"/>
                                      </p:to>
                                    </p:set>
                                    <p:animEffect transition="in" filter="strips(downLeft)">
                                      <p:cBhvr>
                                        <p:cTn id="7" dur="500"/>
                                        <p:tgtEl>
                                          <p:spTgt spid="1597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59750"/>
                                        </p:tgtEl>
                                        <p:attrNameLst>
                                          <p:attrName>style.visibility</p:attrName>
                                        </p:attrNameLst>
                                      </p:cBhvr>
                                      <p:to>
                                        <p:strVal val="visible"/>
                                      </p:to>
                                    </p:set>
                                    <p:animEffect transition="in" filter="blinds(horizontal)">
                                      <p:cBhvr>
                                        <p:cTn id="12" dur="500"/>
                                        <p:tgtEl>
                                          <p:spTgt spid="159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FAECF84C-9CFE-48D3-9625-FF676132984C}" type="slidenum">
              <a:rPr lang="ar-SA"/>
              <a:pPr/>
              <a:t>59</a:t>
            </a:fld>
            <a:endParaRPr lang="en-US"/>
          </a:p>
        </p:txBody>
      </p:sp>
      <p:sp>
        <p:nvSpPr>
          <p:cNvPr id="161794" name="Rectangle 2"/>
          <p:cNvSpPr>
            <a:spLocks noGrp="1" noChangeArrowheads="1"/>
          </p:cNvSpPr>
          <p:nvPr>
            <p:ph type="title"/>
          </p:nvPr>
        </p:nvSpPr>
        <p:spPr/>
        <p:txBody>
          <a:bodyPr/>
          <a:lstStyle/>
          <a:p>
            <a:r>
              <a:rPr lang="fa-IR" sz="4000" b="0"/>
              <a:t>سیستم متمرکز- </a:t>
            </a:r>
            <a:r>
              <a:rPr lang="fa-IR" b="0"/>
              <a:t>روش فروش</a:t>
            </a:r>
            <a:endParaRPr lang="en-US" b="0"/>
          </a:p>
        </p:txBody>
      </p:sp>
      <p:pic>
        <p:nvPicPr>
          <p:cNvPr id="161797" name="Picture 5" descr="Picture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133600"/>
            <a:ext cx="7367588" cy="2119313"/>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61798" name="Picture 6" descr="Picture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281488"/>
            <a:ext cx="7367588" cy="211931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61797"/>
                                        </p:tgtEl>
                                        <p:attrNameLst>
                                          <p:attrName>style.visibility</p:attrName>
                                        </p:attrNameLst>
                                      </p:cBhvr>
                                      <p:to>
                                        <p:strVal val="visible"/>
                                      </p:to>
                                    </p:set>
                                    <p:animEffect transition="in" filter="dissolve">
                                      <p:cBhvr>
                                        <p:cTn id="7" dur="500"/>
                                        <p:tgtEl>
                                          <p:spTgt spid="1617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61798"/>
                                        </p:tgtEl>
                                        <p:attrNameLst>
                                          <p:attrName>style.visibility</p:attrName>
                                        </p:attrNameLst>
                                      </p:cBhvr>
                                      <p:to>
                                        <p:strVal val="visible"/>
                                      </p:to>
                                    </p:set>
                                    <p:animEffect transition="in" filter="dissolve">
                                      <p:cBhvr>
                                        <p:cTn id="12" dur="500"/>
                                        <p:tgtEl>
                                          <p:spTgt spid="161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41BF5E4-82B1-4C5A-9A4A-DD3F862D1FE5}" type="slidenum">
              <a:rPr lang="ar-SA"/>
              <a:pPr/>
              <a:t>6</a:t>
            </a:fld>
            <a:endParaRPr lang="en-US"/>
          </a:p>
        </p:txBody>
      </p:sp>
      <p:sp>
        <p:nvSpPr>
          <p:cNvPr id="86018" name="Rectangle 2"/>
          <p:cNvSpPr>
            <a:spLocks noGrp="1" noChangeArrowheads="1"/>
          </p:cNvSpPr>
          <p:nvPr>
            <p:ph type="title" idx="4294967295"/>
          </p:nvPr>
        </p:nvSpPr>
        <p:spPr/>
        <p:txBody>
          <a:bodyPr/>
          <a:lstStyle/>
          <a:p>
            <a:r>
              <a:rPr lang="fa-IR"/>
              <a:t>جایگاه درس</a:t>
            </a:r>
            <a:endParaRPr lang="en-US"/>
          </a:p>
        </p:txBody>
      </p:sp>
      <p:sp>
        <p:nvSpPr>
          <p:cNvPr id="86019" name="Rectangle 3"/>
          <p:cNvSpPr>
            <a:spLocks noChangeArrowheads="1"/>
          </p:cNvSpPr>
          <p:nvPr/>
        </p:nvSpPr>
        <p:spPr bwMode="auto">
          <a:xfrm>
            <a:off x="914400" y="2214563"/>
            <a:ext cx="79581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B Nazanin" panose="00000400000000000000" pitchFamily="2" charset="-78"/>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B Nazanin" panose="00000400000000000000" pitchFamily="2" charset="-78"/>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B Nazanin" panose="00000400000000000000" pitchFamily="2" charset="-78"/>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B Nazanin" panose="00000400000000000000" pitchFamily="2" charset="-78"/>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B Nazanin" panose="00000400000000000000" pitchFamily="2" charset="-78"/>
              </a:defRPr>
            </a:lvl5pPr>
            <a:lvl6pPr marL="2228850" indent="-228600"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B Nazanin" panose="00000400000000000000" pitchFamily="2" charset="-78"/>
              </a:defRPr>
            </a:lvl6pPr>
            <a:lvl7pPr marL="2686050" indent="-228600"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B Nazanin" panose="00000400000000000000" pitchFamily="2" charset="-78"/>
              </a:defRPr>
            </a:lvl7pPr>
            <a:lvl8pPr marL="3143250" indent="-228600"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B Nazanin" panose="00000400000000000000" pitchFamily="2" charset="-78"/>
              </a:defRPr>
            </a:lvl8pPr>
            <a:lvl9pPr marL="3600450" indent="-228600"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B Nazanin" panose="00000400000000000000" pitchFamily="2" charset="-78"/>
              </a:defRPr>
            </a:lvl9pPr>
          </a:lstStyle>
          <a:p>
            <a:pPr algn="just" eaLnBrk="1" hangingPunct="1"/>
            <a:r>
              <a:rPr lang="fa-IR"/>
              <a:t>درس اصول حسابداری 3 از دروس اصلی رشته حسابداری است و پیش</a:t>
            </a:r>
            <a:r>
              <a:rPr lang="fa-IR">
                <a:cs typeface="Times New Roman" panose="02020603050405020304" pitchFamily="18" charset="0"/>
              </a:rPr>
              <a:t>‌</a:t>
            </a:r>
            <a:r>
              <a:rPr lang="fa-IR"/>
              <a:t>نیاز دروس حسابداری میانه ، حسابداری صنعتی و حسابرسی می باشد.</a:t>
            </a:r>
            <a:endParaRPr lang="en-US"/>
          </a:p>
        </p:txBody>
      </p:sp>
    </p:spTree>
  </p:cSld>
  <p:clrMapOvr>
    <a:masterClrMapping/>
  </p:clrMapOvr>
  <p:transition>
    <p:zoom dir="in"/>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747FE291-9742-4B90-82AB-7A921F23B76E}" type="slidenum">
              <a:rPr lang="ar-SA"/>
              <a:pPr/>
              <a:t>60</a:t>
            </a:fld>
            <a:endParaRPr lang="en-US"/>
          </a:p>
        </p:txBody>
      </p:sp>
      <p:sp>
        <p:nvSpPr>
          <p:cNvPr id="163842" name="Rectangle 2"/>
          <p:cNvSpPr>
            <a:spLocks noGrp="1" noChangeArrowheads="1"/>
          </p:cNvSpPr>
          <p:nvPr>
            <p:ph type="title"/>
          </p:nvPr>
        </p:nvSpPr>
        <p:spPr/>
        <p:txBody>
          <a:bodyPr/>
          <a:lstStyle/>
          <a:p>
            <a:r>
              <a:rPr lang="fa-IR" sz="4000" b="0"/>
              <a:t>سیستم متمرکز- </a:t>
            </a:r>
            <a:r>
              <a:rPr lang="fa-IR" b="0"/>
              <a:t>روش فروش</a:t>
            </a:r>
            <a:endParaRPr lang="en-US" b="0"/>
          </a:p>
        </p:txBody>
      </p:sp>
      <p:pic>
        <p:nvPicPr>
          <p:cNvPr id="163845" name="Picture 5" descr="Picture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147888"/>
            <a:ext cx="7367588" cy="211931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63846" name="Picture 6" descr="Picture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4357688"/>
            <a:ext cx="7367588" cy="211931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163845"/>
                                        </p:tgtEl>
                                        <p:attrNameLst>
                                          <p:attrName>style.visibility</p:attrName>
                                        </p:attrNameLst>
                                      </p:cBhvr>
                                      <p:to>
                                        <p:strVal val="visible"/>
                                      </p:to>
                                    </p:set>
                                    <p:animEffect transition="in" filter="blinds(horizontal)">
                                      <p:cBhvr>
                                        <p:cTn id="7" dur="500"/>
                                        <p:tgtEl>
                                          <p:spTgt spid="1638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163846"/>
                                        </p:tgtEl>
                                        <p:attrNameLst>
                                          <p:attrName>style.visibility</p:attrName>
                                        </p:attrNameLst>
                                      </p:cBhvr>
                                      <p:to>
                                        <p:strVal val="visible"/>
                                      </p:to>
                                    </p:set>
                                    <p:animEffect transition="in" filter="wedge">
                                      <p:cBhvr>
                                        <p:cTn id="12" dur="2000"/>
                                        <p:tgtEl>
                                          <p:spTgt spid="163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EB33CED3-689D-4627-A7E1-58B0FCB24627}" type="slidenum">
              <a:rPr lang="ar-SA"/>
              <a:pPr/>
              <a:t>61</a:t>
            </a:fld>
            <a:endParaRPr lang="en-US"/>
          </a:p>
        </p:txBody>
      </p:sp>
      <p:sp>
        <p:nvSpPr>
          <p:cNvPr id="165890" name="Rectangle 2"/>
          <p:cNvSpPr>
            <a:spLocks noGrp="1" noChangeArrowheads="1"/>
          </p:cNvSpPr>
          <p:nvPr>
            <p:ph type="title"/>
          </p:nvPr>
        </p:nvSpPr>
        <p:spPr/>
        <p:txBody>
          <a:bodyPr/>
          <a:lstStyle/>
          <a:p>
            <a:r>
              <a:rPr lang="fa-IR" sz="4000" b="0"/>
              <a:t>سیستم متمرکز- </a:t>
            </a:r>
            <a:r>
              <a:rPr lang="fa-IR" b="0"/>
              <a:t>روش فروش</a:t>
            </a:r>
            <a:endParaRPr lang="en-US" b="0"/>
          </a:p>
        </p:txBody>
      </p:sp>
      <p:pic>
        <p:nvPicPr>
          <p:cNvPr id="165893" name="Picture 5" descr="Picture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362200"/>
            <a:ext cx="7350125" cy="3709988"/>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65893"/>
                                        </p:tgtEl>
                                        <p:attrNameLst>
                                          <p:attrName>style.visibility</p:attrName>
                                        </p:attrNameLst>
                                      </p:cBhvr>
                                      <p:to>
                                        <p:strVal val="visible"/>
                                      </p:to>
                                    </p:set>
                                    <p:animEffect transition="in" filter="dissolve">
                                      <p:cBhvr>
                                        <p:cTn id="7" dur="500"/>
                                        <p:tgtEl>
                                          <p:spTgt spid="165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ECE998DA-64AD-4D4C-BC1D-144B9761160C}" type="slidenum">
              <a:rPr lang="ar-SA"/>
              <a:pPr/>
              <a:t>62</a:t>
            </a:fld>
            <a:endParaRPr lang="en-US"/>
          </a:p>
        </p:txBody>
      </p:sp>
      <p:sp>
        <p:nvSpPr>
          <p:cNvPr id="167938" name="Rectangle 2"/>
          <p:cNvSpPr>
            <a:spLocks noGrp="1" noChangeArrowheads="1"/>
          </p:cNvSpPr>
          <p:nvPr>
            <p:ph type="title"/>
          </p:nvPr>
        </p:nvSpPr>
        <p:spPr/>
        <p:txBody>
          <a:bodyPr/>
          <a:lstStyle/>
          <a:p>
            <a:r>
              <a:rPr lang="fa-IR" sz="4000" b="0"/>
              <a:t>سیستم متمرکز- </a:t>
            </a:r>
            <a:r>
              <a:rPr lang="fa-IR" b="0"/>
              <a:t>روش فروش</a:t>
            </a:r>
            <a:endParaRPr lang="en-US" b="0"/>
          </a:p>
        </p:txBody>
      </p:sp>
      <p:pic>
        <p:nvPicPr>
          <p:cNvPr id="167940" name="Picture 4" descr="Picture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667000"/>
            <a:ext cx="7367588" cy="2119313"/>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67942" name="Rectangle 6"/>
          <p:cNvSpPr>
            <a:spLocks noGrp="1" noChangeArrowheads="1"/>
          </p:cNvSpPr>
          <p:nvPr>
            <p:ph type="body" idx="1"/>
          </p:nvPr>
        </p:nvSpPr>
        <p:spPr>
          <a:xfrm>
            <a:off x="838200" y="5410200"/>
            <a:ext cx="7958138" cy="757238"/>
          </a:xfrm>
          <a:noFill/>
          <a:ln/>
        </p:spPr>
        <p:txBody>
          <a:bodyPr/>
          <a:lstStyle/>
          <a:p>
            <a:pPr marL="609600" indent="-609600" algn="justLow"/>
            <a:r>
              <a:rPr lang="fa-IR"/>
              <a:t>بقیه حسابها مثل روشهای قبل بسته می شود. </a:t>
            </a:r>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67940"/>
                                        </p:tgtEl>
                                        <p:attrNameLst>
                                          <p:attrName>style.visibility</p:attrName>
                                        </p:attrNameLst>
                                      </p:cBhvr>
                                      <p:to>
                                        <p:strVal val="visible"/>
                                      </p:to>
                                    </p:set>
                                    <p:animEffect transition="in" filter="dissolve">
                                      <p:cBhvr>
                                        <p:cTn id="7" dur="500"/>
                                        <p:tgtEl>
                                          <p:spTgt spid="1679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67942">
                                            <p:txEl>
                                              <p:pRg st="0" end="0"/>
                                            </p:txEl>
                                          </p:spTgt>
                                        </p:tgtEl>
                                        <p:attrNameLst>
                                          <p:attrName>style.visibility</p:attrName>
                                        </p:attrNameLst>
                                      </p:cBhvr>
                                      <p:to>
                                        <p:strVal val="visible"/>
                                      </p:to>
                                    </p:set>
                                    <p:anim to="" calcmode="lin" valueType="num">
                                      <p:cBhvr>
                                        <p:cTn id="12" dur="1" fill="hold"/>
                                        <p:tgtEl>
                                          <p:spTgt spid="167942">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D3774693-3CA9-4848-92C4-A033A57DB2E5}" type="slidenum">
              <a:rPr lang="ar-SA"/>
              <a:pPr/>
              <a:t>63</a:t>
            </a:fld>
            <a:endParaRPr lang="en-US"/>
          </a:p>
        </p:txBody>
      </p:sp>
      <p:sp>
        <p:nvSpPr>
          <p:cNvPr id="468994" name="Rectangle 2"/>
          <p:cNvSpPr>
            <a:spLocks noGrp="1" noChangeArrowheads="1"/>
          </p:cNvSpPr>
          <p:nvPr>
            <p:ph type="title"/>
          </p:nvPr>
        </p:nvSpPr>
        <p:spPr/>
        <p:txBody>
          <a:bodyPr/>
          <a:lstStyle/>
          <a:p>
            <a:r>
              <a:rPr lang="fa-IR" sz="4000" b="0"/>
              <a:t>مثال) سیستم متمرکز- </a:t>
            </a:r>
            <a:r>
              <a:rPr lang="fa-IR" b="0"/>
              <a:t>روش فروش</a:t>
            </a:r>
            <a:endParaRPr lang="en-US" b="0"/>
          </a:p>
        </p:txBody>
      </p:sp>
      <p:sp>
        <p:nvSpPr>
          <p:cNvPr id="468997" name="Rectangle 5"/>
          <p:cNvSpPr>
            <a:spLocks noGrp="1" noChangeArrowheads="1"/>
          </p:cNvSpPr>
          <p:nvPr>
            <p:ph type="body" idx="1"/>
          </p:nvPr>
        </p:nvSpPr>
        <p:spPr/>
        <p:txBody>
          <a:bodyPr/>
          <a:lstStyle/>
          <a:p>
            <a:r>
              <a:rPr lang="fa-IR"/>
              <a:t>ارسال کالا از مرکز به شعبه (قیمت فروش) 500،000 ریال</a:t>
            </a:r>
          </a:p>
          <a:p>
            <a:r>
              <a:rPr lang="fa-IR"/>
              <a:t>برگشت کالا از شعبه به مرکز (قیمت فروش)  30،000 ریال</a:t>
            </a:r>
          </a:p>
          <a:p>
            <a:r>
              <a:rPr lang="fa-IR"/>
              <a:t>فروش نقدی شعبه 300،000 ریال و فروش نسیه شعبه 180،000 ریال.</a:t>
            </a:r>
          </a:p>
          <a:p>
            <a:r>
              <a:rPr lang="fa-IR"/>
              <a:t>برگشت از فروش نسیه شعبه 50،000 ریال</a:t>
            </a:r>
          </a:p>
          <a:p>
            <a:r>
              <a:rPr lang="fa-IR"/>
              <a:t>تخفیفات اعطایی به بدهکاران شعبه 20،000 ریال</a:t>
            </a:r>
            <a:r>
              <a:rPr lang="en-US"/>
              <a:t> </a:t>
            </a:r>
          </a:p>
        </p:txBody>
      </p:sp>
    </p:spTree>
  </p:cSld>
  <p:clrMapOvr>
    <a:masterClrMapping/>
  </p:clrMapOvr>
  <p:transition>
    <p:zoom dir="in"/>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3DB06DB6-ABA8-4FF4-B4E1-2B8329F57CE4}" type="slidenum">
              <a:rPr lang="ar-SA"/>
              <a:pPr/>
              <a:t>64</a:t>
            </a:fld>
            <a:endParaRPr lang="en-US"/>
          </a:p>
        </p:txBody>
      </p:sp>
      <p:sp>
        <p:nvSpPr>
          <p:cNvPr id="471042" name="Rectangle 2"/>
          <p:cNvSpPr>
            <a:spLocks noGrp="1" noChangeArrowheads="1"/>
          </p:cNvSpPr>
          <p:nvPr>
            <p:ph type="title"/>
          </p:nvPr>
        </p:nvSpPr>
        <p:spPr/>
        <p:txBody>
          <a:bodyPr/>
          <a:lstStyle/>
          <a:p>
            <a:r>
              <a:rPr lang="fa-IR" sz="4000" b="0"/>
              <a:t>مثال) سیستم متمرکز- </a:t>
            </a:r>
            <a:r>
              <a:rPr lang="fa-IR" b="0"/>
              <a:t>روش فروش</a:t>
            </a:r>
            <a:endParaRPr lang="en-US" b="0"/>
          </a:p>
        </p:txBody>
      </p:sp>
      <p:sp>
        <p:nvSpPr>
          <p:cNvPr id="471043" name="Rectangle 3"/>
          <p:cNvSpPr>
            <a:spLocks noGrp="1" noChangeArrowheads="1"/>
          </p:cNvSpPr>
          <p:nvPr>
            <p:ph type="body" idx="1"/>
          </p:nvPr>
        </p:nvSpPr>
        <p:spPr/>
        <p:txBody>
          <a:bodyPr/>
          <a:lstStyle/>
          <a:p>
            <a:pPr>
              <a:lnSpc>
                <a:spcPct val="90000"/>
              </a:lnSpc>
            </a:pPr>
            <a:r>
              <a:rPr lang="fa-IR"/>
              <a:t>دریافتی از مشتریان بابت مطالبات شعبه 100،000 ریال</a:t>
            </a:r>
          </a:p>
          <a:p>
            <a:pPr>
              <a:lnSpc>
                <a:spcPct val="90000"/>
              </a:lnSpc>
            </a:pPr>
            <a:r>
              <a:rPr lang="fa-IR"/>
              <a:t>مطالبات سوخت شده شعبه 10،000 ریال</a:t>
            </a:r>
          </a:p>
          <a:p>
            <a:pPr>
              <a:lnSpc>
                <a:spcPct val="90000"/>
              </a:lnSpc>
            </a:pPr>
            <a:r>
              <a:rPr lang="fa-IR"/>
              <a:t>کالای بین راهی شعبه ( قیمت فروش)  25،000 ریال</a:t>
            </a:r>
          </a:p>
          <a:p>
            <a:pPr>
              <a:lnSpc>
                <a:spcPct val="90000"/>
              </a:lnSpc>
            </a:pPr>
            <a:r>
              <a:rPr lang="fa-IR"/>
              <a:t>موجودی کالای ابتدای فروردین ماه شعبه (قیمت فروش)  225،000 ریال</a:t>
            </a:r>
          </a:p>
          <a:p>
            <a:pPr>
              <a:lnSpc>
                <a:spcPct val="90000"/>
              </a:lnSpc>
            </a:pPr>
            <a:r>
              <a:rPr lang="fa-IR"/>
              <a:t>موجودی کالای پایان خرداد ماه شعبه (قیمت فروش)  250،000 ریال</a:t>
            </a:r>
            <a:r>
              <a:rPr lang="en-US"/>
              <a:t> </a:t>
            </a:r>
          </a:p>
        </p:txBody>
      </p:sp>
    </p:spTree>
  </p:cSld>
  <p:clrMapOvr>
    <a:masterClrMapping/>
  </p:clrMapOvr>
  <p:transition>
    <p:zoom dir="in"/>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90ED1CC-7C6B-41A7-A87A-0877E5BCEA6F}" type="slidenum">
              <a:rPr lang="ar-SA"/>
              <a:pPr/>
              <a:t>65</a:t>
            </a:fld>
            <a:endParaRPr lang="en-US"/>
          </a:p>
        </p:txBody>
      </p:sp>
      <p:sp>
        <p:nvSpPr>
          <p:cNvPr id="473090" name="Rectangle 2"/>
          <p:cNvSpPr>
            <a:spLocks noGrp="1" noChangeArrowheads="1"/>
          </p:cNvSpPr>
          <p:nvPr>
            <p:ph type="title"/>
          </p:nvPr>
        </p:nvSpPr>
        <p:spPr/>
        <p:txBody>
          <a:bodyPr/>
          <a:lstStyle/>
          <a:p>
            <a:r>
              <a:rPr lang="fa-IR" sz="4000" b="0"/>
              <a:t>مثال) سیستم متمرکز- </a:t>
            </a:r>
            <a:r>
              <a:rPr lang="fa-IR" b="0"/>
              <a:t>روش فروش</a:t>
            </a:r>
            <a:endParaRPr lang="en-US" b="0"/>
          </a:p>
        </p:txBody>
      </p:sp>
      <p:sp>
        <p:nvSpPr>
          <p:cNvPr id="473091" name="Rectangle 3"/>
          <p:cNvSpPr>
            <a:spLocks noGrp="1" noChangeArrowheads="1"/>
          </p:cNvSpPr>
          <p:nvPr>
            <p:ph type="body" idx="1"/>
          </p:nvPr>
        </p:nvSpPr>
        <p:spPr/>
        <p:txBody>
          <a:bodyPr/>
          <a:lstStyle/>
          <a:p>
            <a:pPr algn="justLow"/>
            <a:r>
              <a:rPr lang="fa-IR"/>
              <a:t>روش قیمت گذاری کالای ارسالی به شعبه قیمت فروش می</a:t>
            </a:r>
            <a:r>
              <a:rPr lang="fa-IR">
                <a:cs typeface="Times New Roman" panose="02020603050405020304" pitchFamily="18" charset="0"/>
              </a:rPr>
              <a:t>‌</a:t>
            </a:r>
            <a:r>
              <a:rPr lang="fa-IR"/>
              <a:t>باشد.</a:t>
            </a:r>
            <a:r>
              <a:rPr lang="en-US"/>
              <a:t> </a:t>
            </a:r>
            <a:r>
              <a:rPr lang="fa-IR"/>
              <a:t>مرکز قیمت فروش را براساس 25 درصد سود ناویژه نسبت به بهای تمام شده در نظر می گیرد. </a:t>
            </a:r>
            <a:endParaRPr lang="en-US"/>
          </a:p>
        </p:txBody>
      </p:sp>
    </p:spTree>
  </p:cSld>
  <p:clrMapOvr>
    <a:masterClrMapping/>
  </p:clrMapOvr>
  <p:transition>
    <p:zoom dir="in"/>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DDA197E-F3D0-4B64-BCFF-51CC6AEB5511}" type="slidenum">
              <a:rPr lang="ar-SA"/>
              <a:pPr/>
              <a:t>66</a:t>
            </a:fld>
            <a:endParaRPr lang="en-US"/>
          </a:p>
        </p:txBody>
      </p:sp>
      <p:sp>
        <p:nvSpPr>
          <p:cNvPr id="475138" name="Rectangle 2"/>
          <p:cNvSpPr>
            <a:spLocks noGrp="1" noChangeArrowheads="1"/>
          </p:cNvSpPr>
          <p:nvPr>
            <p:ph type="title"/>
          </p:nvPr>
        </p:nvSpPr>
        <p:spPr/>
        <p:txBody>
          <a:bodyPr/>
          <a:lstStyle/>
          <a:p>
            <a:r>
              <a:rPr lang="fa-IR" sz="4000" b="0"/>
              <a:t>مثال) سیستم متمرکز- </a:t>
            </a:r>
            <a:r>
              <a:rPr lang="fa-IR" b="0"/>
              <a:t>روش فروش</a:t>
            </a:r>
            <a:endParaRPr lang="en-US" b="0"/>
          </a:p>
        </p:txBody>
      </p:sp>
      <p:pic>
        <p:nvPicPr>
          <p:cNvPr id="4751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362200"/>
            <a:ext cx="7423150" cy="4124325"/>
          </a:xfrm>
          <a:prstGeom prst="rect">
            <a:avLst/>
          </a:prstGeom>
          <a:solidFill>
            <a:srgbClr val="99CCFF"/>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75141"/>
                                        </p:tgtEl>
                                        <p:attrNameLst>
                                          <p:attrName>style.visibility</p:attrName>
                                        </p:attrNameLst>
                                      </p:cBhvr>
                                      <p:to>
                                        <p:strVal val="visible"/>
                                      </p:to>
                                    </p:set>
                                    <p:animEffect transition="in" filter="dissolve">
                                      <p:cBhvr>
                                        <p:cTn id="7" dur="500"/>
                                        <p:tgtEl>
                                          <p:spTgt spid="475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9513982-CF64-4CC8-A2F9-BDF3615EA8A7}" type="slidenum">
              <a:rPr lang="ar-SA"/>
              <a:pPr/>
              <a:t>67</a:t>
            </a:fld>
            <a:endParaRPr lang="en-US"/>
          </a:p>
        </p:txBody>
      </p:sp>
      <p:sp>
        <p:nvSpPr>
          <p:cNvPr id="477186" name="Rectangle 2"/>
          <p:cNvSpPr>
            <a:spLocks noGrp="1" noChangeArrowheads="1"/>
          </p:cNvSpPr>
          <p:nvPr>
            <p:ph type="title"/>
          </p:nvPr>
        </p:nvSpPr>
        <p:spPr/>
        <p:txBody>
          <a:bodyPr/>
          <a:lstStyle/>
          <a:p>
            <a:r>
              <a:rPr lang="fa-IR" sz="4000" b="0"/>
              <a:t>مثال) سیستم متمرکز- </a:t>
            </a:r>
            <a:r>
              <a:rPr lang="fa-IR" b="0"/>
              <a:t>روش فروش</a:t>
            </a:r>
            <a:endParaRPr lang="en-US" b="0"/>
          </a:p>
        </p:txBody>
      </p:sp>
      <p:pic>
        <p:nvPicPr>
          <p:cNvPr id="4771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375" y="2362200"/>
            <a:ext cx="7413625" cy="3619500"/>
          </a:xfrm>
          <a:prstGeom prst="rect">
            <a:avLst/>
          </a:prstGeom>
          <a:solidFill>
            <a:srgbClr val="99CCFF"/>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77188"/>
                                        </p:tgtEl>
                                        <p:attrNameLst>
                                          <p:attrName>style.visibility</p:attrName>
                                        </p:attrNameLst>
                                      </p:cBhvr>
                                      <p:to>
                                        <p:strVal val="visible"/>
                                      </p:to>
                                    </p:set>
                                    <p:animEffect transition="in" filter="dissolve">
                                      <p:cBhvr>
                                        <p:cTn id="7" dur="500"/>
                                        <p:tgtEl>
                                          <p:spTgt spid="477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C5C5229-1963-4961-98E2-D59618B67621}" type="slidenum">
              <a:rPr lang="ar-SA"/>
              <a:pPr/>
              <a:t>68</a:t>
            </a:fld>
            <a:endParaRPr lang="en-US"/>
          </a:p>
        </p:txBody>
      </p:sp>
      <p:sp>
        <p:nvSpPr>
          <p:cNvPr id="479234" name="Rectangle 2"/>
          <p:cNvSpPr>
            <a:spLocks noGrp="1" noChangeArrowheads="1"/>
          </p:cNvSpPr>
          <p:nvPr>
            <p:ph type="title"/>
          </p:nvPr>
        </p:nvSpPr>
        <p:spPr/>
        <p:txBody>
          <a:bodyPr/>
          <a:lstStyle/>
          <a:p>
            <a:r>
              <a:rPr lang="fa-IR" sz="4000" b="0"/>
              <a:t>مثال) سیستم متمرکز- </a:t>
            </a:r>
            <a:r>
              <a:rPr lang="fa-IR" b="0"/>
              <a:t>روش فروش</a:t>
            </a:r>
            <a:endParaRPr lang="en-US" b="0"/>
          </a:p>
        </p:txBody>
      </p:sp>
      <p:pic>
        <p:nvPicPr>
          <p:cNvPr id="4792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667000"/>
            <a:ext cx="7391400" cy="2747963"/>
          </a:xfrm>
          <a:prstGeom prst="rect">
            <a:avLst/>
          </a:prstGeom>
          <a:solidFill>
            <a:srgbClr val="99CCFF"/>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79236"/>
                                        </p:tgtEl>
                                        <p:attrNameLst>
                                          <p:attrName>style.visibility</p:attrName>
                                        </p:attrNameLst>
                                      </p:cBhvr>
                                      <p:to>
                                        <p:strVal val="visible"/>
                                      </p:to>
                                    </p:set>
                                    <p:animEffect transition="in" filter="dissolve">
                                      <p:cBhvr>
                                        <p:cTn id="7" dur="500"/>
                                        <p:tgtEl>
                                          <p:spTgt spid="479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611D6DE-7D46-401A-9458-C96BED76962C}" type="slidenum">
              <a:rPr lang="ar-SA"/>
              <a:pPr/>
              <a:t>69</a:t>
            </a:fld>
            <a:endParaRPr lang="en-US"/>
          </a:p>
        </p:txBody>
      </p:sp>
      <p:sp>
        <p:nvSpPr>
          <p:cNvPr id="481282" name="Rectangle 2"/>
          <p:cNvSpPr>
            <a:spLocks noGrp="1" noChangeArrowheads="1"/>
          </p:cNvSpPr>
          <p:nvPr>
            <p:ph type="title"/>
          </p:nvPr>
        </p:nvSpPr>
        <p:spPr/>
        <p:txBody>
          <a:bodyPr/>
          <a:lstStyle/>
          <a:p>
            <a:r>
              <a:rPr lang="fa-IR" b="0"/>
              <a:t>مثال) سیستم متمرکز- </a:t>
            </a:r>
            <a:r>
              <a:rPr lang="fa-IR" sz="3200" b="0"/>
              <a:t>روش فروش</a:t>
            </a:r>
            <a:endParaRPr lang="en-US" sz="3200" b="0"/>
          </a:p>
        </p:txBody>
      </p:sp>
      <p:pic>
        <p:nvPicPr>
          <p:cNvPr id="481284" name="Picture 4" descr="Picture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590800"/>
            <a:ext cx="7781925" cy="31242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81284"/>
                                        </p:tgtEl>
                                        <p:attrNameLst>
                                          <p:attrName>style.visibility</p:attrName>
                                        </p:attrNameLst>
                                      </p:cBhvr>
                                      <p:to>
                                        <p:strVal val="visible"/>
                                      </p:to>
                                    </p:set>
                                    <p:animEffect transition="in" filter="dissolve">
                                      <p:cBhvr>
                                        <p:cTn id="7" dur="500"/>
                                        <p:tgtEl>
                                          <p:spTgt spid="481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8386" name="Rectangle 2"/>
          <p:cNvSpPr>
            <a:spLocks noGrp="1" noChangeArrowheads="1"/>
          </p:cNvSpPr>
          <p:nvPr>
            <p:ph type="ctrTitle"/>
          </p:nvPr>
        </p:nvSpPr>
        <p:spPr>
          <a:xfrm>
            <a:off x="1169988" y="1371600"/>
            <a:ext cx="7380287" cy="1084263"/>
          </a:xfrm>
        </p:spPr>
        <p:txBody>
          <a:bodyPr/>
          <a:lstStyle/>
          <a:p>
            <a:pPr>
              <a:lnSpc>
                <a:spcPct val="115000"/>
              </a:lnSpc>
            </a:pPr>
            <a:r>
              <a:rPr lang="fa-IR" sz="3200" b="0"/>
              <a:t>فصل اول</a:t>
            </a:r>
            <a:br>
              <a:rPr lang="fa-IR" sz="3200" b="0"/>
            </a:br>
            <a:r>
              <a:rPr lang="fa-IR" sz="2800"/>
              <a:t>حسابداری شعب</a:t>
            </a:r>
            <a:endParaRPr lang="en-US" sz="2800"/>
          </a:p>
        </p:txBody>
      </p:sp>
    </p:spTree>
  </p:cSld>
  <p:clrMapOvr>
    <a:masterClrMapping/>
  </p:clrMapOvr>
  <p:transition>
    <p:zoom dir="in"/>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2E2C136-317C-46E5-B3AE-91CF5316D87E}" type="slidenum">
              <a:rPr lang="ar-SA"/>
              <a:pPr/>
              <a:t>70</a:t>
            </a:fld>
            <a:endParaRPr lang="en-US"/>
          </a:p>
        </p:txBody>
      </p:sp>
      <p:sp>
        <p:nvSpPr>
          <p:cNvPr id="483330" name="Rectangle 2"/>
          <p:cNvSpPr>
            <a:spLocks noGrp="1" noChangeArrowheads="1"/>
          </p:cNvSpPr>
          <p:nvPr>
            <p:ph type="title"/>
          </p:nvPr>
        </p:nvSpPr>
        <p:spPr/>
        <p:txBody>
          <a:bodyPr/>
          <a:lstStyle/>
          <a:p>
            <a:r>
              <a:rPr lang="fa-IR" sz="4000" b="0"/>
              <a:t>مثال) سیستم متمرکز- </a:t>
            </a:r>
            <a:r>
              <a:rPr lang="fa-IR" b="0"/>
              <a:t>روش فروش</a:t>
            </a:r>
            <a:endParaRPr lang="en-US" b="0"/>
          </a:p>
        </p:txBody>
      </p:sp>
      <p:pic>
        <p:nvPicPr>
          <p:cNvPr id="483332" name="Picture 4" descr="Picture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786063"/>
            <a:ext cx="7423150" cy="2624137"/>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83332"/>
                                        </p:tgtEl>
                                        <p:attrNameLst>
                                          <p:attrName>style.visibility</p:attrName>
                                        </p:attrNameLst>
                                      </p:cBhvr>
                                      <p:to>
                                        <p:strVal val="visible"/>
                                      </p:to>
                                    </p:set>
                                    <p:animEffect transition="in" filter="dissolve">
                                      <p:cBhvr>
                                        <p:cTn id="7" dur="500"/>
                                        <p:tgtEl>
                                          <p:spTgt spid="483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C40571D-62AB-42CC-8A70-F4007804ABCB}" type="slidenum">
              <a:rPr lang="ar-SA"/>
              <a:pPr/>
              <a:t>71</a:t>
            </a:fld>
            <a:endParaRPr lang="en-US"/>
          </a:p>
        </p:txBody>
      </p:sp>
      <p:sp>
        <p:nvSpPr>
          <p:cNvPr id="485378" name="Rectangle 2"/>
          <p:cNvSpPr>
            <a:spLocks noGrp="1" noChangeArrowheads="1"/>
          </p:cNvSpPr>
          <p:nvPr>
            <p:ph type="title"/>
          </p:nvPr>
        </p:nvSpPr>
        <p:spPr/>
        <p:txBody>
          <a:bodyPr/>
          <a:lstStyle/>
          <a:p>
            <a:r>
              <a:rPr lang="fa-IR" sz="4000" b="0"/>
              <a:t>مثال) سیستم متمرکز- </a:t>
            </a:r>
            <a:r>
              <a:rPr lang="fa-IR" b="0"/>
              <a:t>روش فروش</a:t>
            </a:r>
            <a:endParaRPr lang="en-US" b="0"/>
          </a:p>
        </p:txBody>
      </p:sp>
      <p:pic>
        <p:nvPicPr>
          <p:cNvPr id="4853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667000"/>
            <a:ext cx="7423150" cy="2339975"/>
          </a:xfrm>
          <a:prstGeom prst="rect">
            <a:avLst/>
          </a:prstGeom>
          <a:solidFill>
            <a:srgbClr val="99CCFF"/>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85380"/>
                                        </p:tgtEl>
                                        <p:attrNameLst>
                                          <p:attrName>style.visibility</p:attrName>
                                        </p:attrNameLst>
                                      </p:cBhvr>
                                      <p:to>
                                        <p:strVal val="visible"/>
                                      </p:to>
                                    </p:set>
                                    <p:animEffect transition="in" filter="dissolve">
                                      <p:cBhvr>
                                        <p:cTn id="7" dur="500"/>
                                        <p:tgtEl>
                                          <p:spTgt spid="485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4AD5564-52D8-4BDF-985A-43FCCC2F3138}" type="slidenum">
              <a:rPr lang="ar-SA"/>
              <a:pPr/>
              <a:t>72</a:t>
            </a:fld>
            <a:endParaRPr lang="en-US"/>
          </a:p>
        </p:txBody>
      </p:sp>
      <p:sp>
        <p:nvSpPr>
          <p:cNvPr id="487426" name="Rectangle 2"/>
          <p:cNvSpPr>
            <a:spLocks noGrp="1" noChangeArrowheads="1"/>
          </p:cNvSpPr>
          <p:nvPr>
            <p:ph type="title"/>
          </p:nvPr>
        </p:nvSpPr>
        <p:spPr/>
        <p:txBody>
          <a:bodyPr/>
          <a:lstStyle/>
          <a:p>
            <a:r>
              <a:rPr lang="fa-IR" sz="4000" b="0"/>
              <a:t>مثال) سیستم متمرکز- </a:t>
            </a:r>
            <a:r>
              <a:rPr lang="fa-IR" b="0"/>
              <a:t>روش فروش</a:t>
            </a:r>
            <a:endParaRPr lang="en-US" b="0"/>
          </a:p>
        </p:txBody>
      </p:sp>
      <p:pic>
        <p:nvPicPr>
          <p:cNvPr id="4874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590800"/>
            <a:ext cx="7413625" cy="3657600"/>
          </a:xfrm>
          <a:prstGeom prst="rect">
            <a:avLst/>
          </a:prstGeom>
          <a:solidFill>
            <a:srgbClr val="99CCFF"/>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87428"/>
                                        </p:tgtEl>
                                        <p:attrNameLst>
                                          <p:attrName>style.visibility</p:attrName>
                                        </p:attrNameLst>
                                      </p:cBhvr>
                                      <p:to>
                                        <p:strVal val="visible"/>
                                      </p:to>
                                    </p:set>
                                    <p:animEffect transition="in" filter="dissolve">
                                      <p:cBhvr>
                                        <p:cTn id="7" dur="500"/>
                                        <p:tgtEl>
                                          <p:spTgt spid="487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942F6CE-D559-4FD6-A036-8DAA8D058643}" type="slidenum">
              <a:rPr lang="ar-SA"/>
              <a:pPr/>
              <a:t>73</a:t>
            </a:fld>
            <a:endParaRPr lang="en-US"/>
          </a:p>
        </p:txBody>
      </p:sp>
      <p:sp>
        <p:nvSpPr>
          <p:cNvPr id="489474" name="Rectangle 2"/>
          <p:cNvSpPr>
            <a:spLocks noGrp="1" noChangeArrowheads="1"/>
          </p:cNvSpPr>
          <p:nvPr>
            <p:ph type="title"/>
          </p:nvPr>
        </p:nvSpPr>
        <p:spPr/>
        <p:txBody>
          <a:bodyPr/>
          <a:lstStyle/>
          <a:p>
            <a:r>
              <a:rPr lang="fa-IR" sz="2400" b="0"/>
              <a:t>مثال) سیستم متمرکز- </a:t>
            </a:r>
            <a:r>
              <a:rPr lang="fa-IR" sz="2000" b="0"/>
              <a:t>روش فروش</a:t>
            </a:r>
            <a:endParaRPr lang="en-US" sz="2000" b="0"/>
          </a:p>
        </p:txBody>
      </p:sp>
      <p:pic>
        <p:nvPicPr>
          <p:cNvPr id="4894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286000"/>
            <a:ext cx="5988050" cy="3667125"/>
          </a:xfrm>
          <a:prstGeom prst="rect">
            <a:avLst/>
          </a:prstGeom>
          <a:solidFill>
            <a:srgbClr val="99CCFF"/>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zoom dir="in"/>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5B13D93-D366-440D-AFC9-36ABA66BF378}" type="slidenum">
              <a:rPr lang="ar-SA"/>
              <a:pPr/>
              <a:t>74</a:t>
            </a:fld>
            <a:endParaRPr lang="en-US"/>
          </a:p>
        </p:txBody>
      </p:sp>
      <p:sp>
        <p:nvSpPr>
          <p:cNvPr id="491522" name="Rectangle 2"/>
          <p:cNvSpPr>
            <a:spLocks noGrp="1" noChangeArrowheads="1"/>
          </p:cNvSpPr>
          <p:nvPr>
            <p:ph type="title"/>
          </p:nvPr>
        </p:nvSpPr>
        <p:spPr/>
        <p:txBody>
          <a:bodyPr/>
          <a:lstStyle/>
          <a:p>
            <a:r>
              <a:rPr lang="fa-IR" sz="4000" b="0"/>
              <a:t>مثال) سیستم متمرکز- </a:t>
            </a:r>
            <a:r>
              <a:rPr lang="fa-IR" b="0"/>
              <a:t>روش فروش</a:t>
            </a:r>
            <a:endParaRPr lang="en-US" b="0"/>
          </a:p>
        </p:txBody>
      </p:sp>
      <p:pic>
        <p:nvPicPr>
          <p:cNvPr id="4915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851150"/>
            <a:ext cx="5995988" cy="2101850"/>
          </a:xfrm>
          <a:prstGeom prst="rect">
            <a:avLst/>
          </a:prstGeom>
          <a:solidFill>
            <a:srgbClr val="99CCFF"/>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91524"/>
                                        </p:tgtEl>
                                        <p:attrNameLst>
                                          <p:attrName>style.visibility</p:attrName>
                                        </p:attrNameLst>
                                      </p:cBhvr>
                                      <p:to>
                                        <p:strVal val="visible"/>
                                      </p:to>
                                    </p:set>
                                    <p:animEffect transition="in" filter="dissolve">
                                      <p:cBhvr>
                                        <p:cTn id="7" dur="500"/>
                                        <p:tgtEl>
                                          <p:spTgt spid="4915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9410" name="Rectangle 2"/>
          <p:cNvSpPr>
            <a:spLocks noGrp="1" noChangeArrowheads="1"/>
          </p:cNvSpPr>
          <p:nvPr>
            <p:ph type="ctrTitle"/>
          </p:nvPr>
        </p:nvSpPr>
        <p:spPr>
          <a:xfrm>
            <a:off x="1169988" y="1371600"/>
            <a:ext cx="7380287" cy="1084263"/>
          </a:xfrm>
        </p:spPr>
        <p:txBody>
          <a:bodyPr/>
          <a:lstStyle/>
          <a:p>
            <a:pPr>
              <a:lnSpc>
                <a:spcPct val="115000"/>
              </a:lnSpc>
            </a:pPr>
            <a:r>
              <a:rPr lang="fa-IR" sz="3200" b="0"/>
              <a:t>فصل دوم</a:t>
            </a:r>
            <a:br>
              <a:rPr lang="fa-IR" sz="3200" b="0"/>
            </a:br>
            <a:r>
              <a:rPr lang="fa-IR" sz="2800"/>
              <a:t>حسابداری بهای تمام شده و روشهای هزینه یابی سفارشات</a:t>
            </a:r>
            <a:endParaRPr lang="en-US" sz="2800"/>
          </a:p>
        </p:txBody>
      </p:sp>
    </p:spTree>
  </p:cSld>
  <p:clrMapOvr>
    <a:masterClrMapping/>
  </p:clrMapOvr>
  <p:transition>
    <p:zoom dir="in"/>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1EACA1E2-D6F3-4662-896A-75360AEE7BF8}" type="slidenum">
              <a:rPr lang="ar-SA"/>
              <a:pPr/>
              <a:t>76</a:t>
            </a:fld>
            <a:endParaRPr lang="en-US"/>
          </a:p>
        </p:txBody>
      </p:sp>
      <p:sp>
        <p:nvSpPr>
          <p:cNvPr id="172034" name="Rectangle 2"/>
          <p:cNvSpPr>
            <a:spLocks noGrp="1" noChangeArrowheads="1"/>
          </p:cNvSpPr>
          <p:nvPr>
            <p:ph type="title"/>
          </p:nvPr>
        </p:nvSpPr>
        <p:spPr/>
        <p:txBody>
          <a:bodyPr/>
          <a:lstStyle/>
          <a:p>
            <a:r>
              <a:rPr lang="ar-SA" sz="3200" b="0"/>
              <a:t>حسابداری مالی چیست؟</a:t>
            </a:r>
            <a:endParaRPr lang="en-US" sz="3200" b="0"/>
          </a:p>
        </p:txBody>
      </p:sp>
      <p:sp>
        <p:nvSpPr>
          <p:cNvPr id="172037" name="Rectangle 5"/>
          <p:cNvSpPr>
            <a:spLocks noGrp="1" noChangeArrowheads="1"/>
          </p:cNvSpPr>
          <p:nvPr>
            <p:ph type="body" idx="1"/>
          </p:nvPr>
        </p:nvSpPr>
        <p:spPr/>
        <p:txBody>
          <a:bodyPr/>
          <a:lstStyle/>
          <a:p>
            <a:pPr algn="just"/>
            <a:r>
              <a:rPr lang="ar-SA"/>
              <a:t>حسابداری مالی</a:t>
            </a:r>
            <a:r>
              <a:rPr lang="fa-IR"/>
              <a:t> </a:t>
            </a:r>
            <a:r>
              <a:rPr lang="ar-SA"/>
              <a:t>بخشی از حسابداری است که وظیفه آن فراهم کردن اطلاعات مالی برای اشخاص و گروههای خارج از سازمان</a:t>
            </a:r>
            <a:r>
              <a:rPr lang="fa-IR"/>
              <a:t> </a:t>
            </a:r>
            <a:r>
              <a:rPr lang="ar-SA"/>
              <a:t>می</a:t>
            </a:r>
            <a:r>
              <a:rPr lang="ar-SA">
                <a:cs typeface="Times New Roman" panose="02020603050405020304" pitchFamily="18" charset="0"/>
              </a:rPr>
              <a:t>‌</a:t>
            </a:r>
            <a:r>
              <a:rPr lang="ar-SA"/>
              <a:t>باشد.</a:t>
            </a:r>
            <a:endParaRPr lang="en-US"/>
          </a:p>
          <a:p>
            <a:pPr algn="just">
              <a:buFont typeface="Wingdings" panose="05000000000000000000" pitchFamily="2" charset="2"/>
              <a:buNone/>
            </a:pPr>
            <a:r>
              <a:rPr lang="en-US"/>
              <a:t> </a:t>
            </a:r>
            <a:br>
              <a:rPr lang="en-US"/>
            </a:br>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2037">
                                            <p:txEl>
                                              <p:pRg st="0" end="0"/>
                                            </p:txEl>
                                          </p:spTgt>
                                        </p:tgtEl>
                                        <p:attrNameLst>
                                          <p:attrName>style.visibility</p:attrName>
                                        </p:attrNameLst>
                                      </p:cBhvr>
                                      <p:to>
                                        <p:strVal val="visible"/>
                                      </p:to>
                                    </p:set>
                                    <p:animEffect transition="in" filter="dissolve">
                                      <p:cBhvr>
                                        <p:cTn id="7" dur="500"/>
                                        <p:tgtEl>
                                          <p:spTgt spid="17203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2037">
                                            <p:txEl>
                                              <p:pRg st="1" end="1"/>
                                            </p:txEl>
                                          </p:spTgt>
                                        </p:tgtEl>
                                        <p:attrNameLst>
                                          <p:attrName>style.visibility</p:attrName>
                                        </p:attrNameLst>
                                      </p:cBhvr>
                                      <p:to>
                                        <p:strVal val="visible"/>
                                      </p:to>
                                    </p:set>
                                    <p:animEffect transition="in" filter="dissolve">
                                      <p:cBhvr>
                                        <p:cTn id="12" dur="500"/>
                                        <p:tgtEl>
                                          <p:spTgt spid="1720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7" grpId="0" build="p"/>
    </p:bld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CEE3878E-6A7B-48E1-B97F-0C5328C64C9B}" type="slidenum">
              <a:rPr lang="ar-SA"/>
              <a:pPr/>
              <a:t>77</a:t>
            </a:fld>
            <a:endParaRPr lang="en-US"/>
          </a:p>
        </p:txBody>
      </p:sp>
      <p:sp>
        <p:nvSpPr>
          <p:cNvPr id="174082" name="Rectangle 2"/>
          <p:cNvSpPr>
            <a:spLocks noGrp="1" noChangeArrowheads="1"/>
          </p:cNvSpPr>
          <p:nvPr>
            <p:ph type="title"/>
          </p:nvPr>
        </p:nvSpPr>
        <p:spPr/>
        <p:txBody>
          <a:bodyPr/>
          <a:lstStyle/>
          <a:p>
            <a:r>
              <a:rPr lang="ar-SA" sz="3200" b="0"/>
              <a:t>حسابداری </a:t>
            </a:r>
            <a:r>
              <a:rPr lang="fa-IR" sz="3200" b="0"/>
              <a:t>مدیریت</a:t>
            </a:r>
            <a:r>
              <a:rPr lang="ar-SA" sz="3200" b="0"/>
              <a:t> چیست؟</a:t>
            </a:r>
            <a:endParaRPr lang="en-US" sz="3200" b="0"/>
          </a:p>
        </p:txBody>
      </p:sp>
      <p:sp>
        <p:nvSpPr>
          <p:cNvPr id="174083" name="Rectangle 3"/>
          <p:cNvSpPr>
            <a:spLocks noGrp="1" noChangeArrowheads="1"/>
          </p:cNvSpPr>
          <p:nvPr>
            <p:ph type="body" idx="1"/>
          </p:nvPr>
        </p:nvSpPr>
        <p:spPr/>
        <p:txBody>
          <a:bodyPr/>
          <a:lstStyle/>
          <a:p>
            <a:pPr algn="just"/>
            <a:r>
              <a:rPr lang="ar-SA"/>
              <a:t>بخشی از حسابداری است که با فراهم آوردن اطلاعات مالی مفید برای مدیران سازمانها آنها را در جهت اتخاذ تصمیمات صحیح در زمینه برنامه</a:t>
            </a:r>
            <a:r>
              <a:rPr lang="ar-SA">
                <a:cs typeface="Times New Roman" panose="02020603050405020304" pitchFamily="18" charset="0"/>
              </a:rPr>
              <a:t>‌</a:t>
            </a:r>
            <a:r>
              <a:rPr lang="ar-SA"/>
              <a:t>ریزی و کنترل فعالیتهای واحد تجاری کمک می کند.</a:t>
            </a:r>
            <a:r>
              <a:rPr lang="en-US"/>
              <a:t> </a:t>
            </a:r>
            <a:endParaRPr lang="fa-IR"/>
          </a:p>
          <a:p>
            <a:pPr algn="just">
              <a:buFont typeface="Wingdings" panose="05000000000000000000" pitchFamily="2" charset="2"/>
              <a:buNone/>
            </a:pPr>
            <a:r>
              <a:rPr lang="en-US"/>
              <a:t/>
            </a:r>
            <a:br>
              <a:rPr lang="en-US"/>
            </a:br>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animEffect transition="in" filter="dissolve">
                                      <p:cBhvr>
                                        <p:cTn id="7" dur="500"/>
                                        <p:tgtEl>
                                          <p:spTgt spid="1740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uiExpand="1" build="p"/>
    </p:bld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F03C1F7-7E39-4506-97F2-522EFAA58272}" type="slidenum">
              <a:rPr lang="ar-SA"/>
              <a:pPr/>
              <a:t>78</a:t>
            </a:fld>
            <a:endParaRPr lang="en-US"/>
          </a:p>
        </p:txBody>
      </p:sp>
      <p:sp>
        <p:nvSpPr>
          <p:cNvPr id="176130" name="Rectangle 2"/>
          <p:cNvSpPr>
            <a:spLocks noGrp="1" noChangeArrowheads="1"/>
          </p:cNvSpPr>
          <p:nvPr>
            <p:ph type="title"/>
          </p:nvPr>
        </p:nvSpPr>
        <p:spPr/>
        <p:txBody>
          <a:bodyPr/>
          <a:lstStyle/>
          <a:p>
            <a:r>
              <a:rPr lang="ar-SA" sz="3200" b="0"/>
              <a:t>حسابداری </a:t>
            </a:r>
            <a:r>
              <a:rPr lang="fa-IR" sz="3200" b="0"/>
              <a:t>صنعتی</a:t>
            </a:r>
            <a:r>
              <a:rPr lang="ar-SA" sz="3200" b="0"/>
              <a:t> چیست؟</a:t>
            </a:r>
            <a:endParaRPr lang="en-US" sz="3200" b="0"/>
          </a:p>
        </p:txBody>
      </p:sp>
      <p:sp>
        <p:nvSpPr>
          <p:cNvPr id="176131" name="Rectangle 3"/>
          <p:cNvSpPr>
            <a:spLocks noGrp="1" noChangeArrowheads="1"/>
          </p:cNvSpPr>
          <p:nvPr>
            <p:ph type="body" idx="1"/>
          </p:nvPr>
        </p:nvSpPr>
        <p:spPr>
          <a:xfrm>
            <a:off x="809625" y="2214563"/>
            <a:ext cx="8334375" cy="3881437"/>
          </a:xfrm>
        </p:spPr>
        <p:txBody>
          <a:bodyPr/>
          <a:lstStyle/>
          <a:p>
            <a:pPr algn="just"/>
            <a:r>
              <a:rPr lang="ar-SA"/>
              <a:t>بخش دیگری از حسابداری،</a:t>
            </a:r>
            <a:r>
              <a:rPr lang="en-US"/>
              <a:t> </a:t>
            </a:r>
            <a:r>
              <a:rPr lang="ar-SA"/>
              <a:t>حسابداری بهای</a:t>
            </a:r>
            <a:r>
              <a:rPr lang="en-US"/>
              <a:t> </a:t>
            </a:r>
            <a:r>
              <a:rPr lang="ar-SA"/>
              <a:t>تمام شده نامیده می</a:t>
            </a:r>
            <a:r>
              <a:rPr lang="ar-SA">
                <a:cs typeface="Times New Roman" panose="02020603050405020304" pitchFamily="18" charset="0"/>
              </a:rPr>
              <a:t>‌</a:t>
            </a:r>
            <a:r>
              <a:rPr lang="ar-SA"/>
              <a:t>شود. حسابداری صنعتی فرایند هزینه</a:t>
            </a:r>
            <a:r>
              <a:rPr lang="ar-SA">
                <a:cs typeface="Times New Roman" panose="02020603050405020304" pitchFamily="18" charset="0"/>
              </a:rPr>
              <a:t>‌</a:t>
            </a:r>
            <a:r>
              <a:rPr lang="ar-SA"/>
              <a:t>یابی محصول است و اطلاعاتی را فراهم می</a:t>
            </a:r>
            <a:r>
              <a:rPr lang="ar-SA">
                <a:cs typeface="Times New Roman" panose="02020603050405020304" pitchFamily="18" charset="0"/>
              </a:rPr>
              <a:t>‌</a:t>
            </a:r>
            <a:r>
              <a:rPr lang="ar-SA"/>
              <a:t>کند که در برنامه</a:t>
            </a:r>
            <a:r>
              <a:rPr lang="ar-SA">
                <a:cs typeface="Times New Roman" panose="02020603050405020304" pitchFamily="18" charset="0"/>
              </a:rPr>
              <a:t>‌</a:t>
            </a:r>
            <a:r>
              <a:rPr lang="ar-SA"/>
              <a:t>ریزی</a:t>
            </a:r>
            <a:r>
              <a:rPr lang="fa-IR"/>
              <a:t> </a:t>
            </a:r>
            <a:r>
              <a:rPr lang="ar-SA"/>
              <a:t>عملیات آتی واحد تولیدی و</a:t>
            </a:r>
            <a:r>
              <a:rPr lang="en-US"/>
              <a:t> </a:t>
            </a:r>
            <a:r>
              <a:rPr lang="ar-SA"/>
              <a:t>کنترل هزینه</a:t>
            </a:r>
            <a:r>
              <a:rPr lang="ar-SA">
                <a:cs typeface="Times New Roman" panose="02020603050405020304" pitchFamily="18" charset="0"/>
              </a:rPr>
              <a:t>‌</a:t>
            </a:r>
            <a:r>
              <a:rPr lang="ar-SA"/>
              <a:t>ها</a:t>
            </a:r>
            <a:r>
              <a:rPr lang="en-US"/>
              <a:t> </a:t>
            </a:r>
            <a:r>
              <a:rPr lang="ar-SA"/>
              <a:t>مفید می</a:t>
            </a:r>
            <a:r>
              <a:rPr lang="ar-SA">
                <a:cs typeface="Times New Roman" panose="02020603050405020304" pitchFamily="18" charset="0"/>
              </a:rPr>
              <a:t>‌</a:t>
            </a:r>
            <a:r>
              <a:rPr lang="ar-SA"/>
              <a:t>باشد.</a:t>
            </a:r>
            <a:r>
              <a:rPr lang="en-US"/>
              <a:t> </a:t>
            </a:r>
            <a:endParaRPr lang="fa-IR"/>
          </a:p>
          <a:p>
            <a:pPr algn="just">
              <a:buFont typeface="Wingdings" panose="05000000000000000000" pitchFamily="2" charset="2"/>
              <a:buNone/>
            </a:pPr>
            <a:r>
              <a:rPr lang="en-US"/>
              <a:t/>
            </a:r>
            <a:br>
              <a:rPr lang="en-US"/>
            </a:br>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6131">
                                            <p:txEl>
                                              <p:pRg st="0" end="0"/>
                                            </p:txEl>
                                          </p:spTgt>
                                        </p:tgtEl>
                                        <p:attrNameLst>
                                          <p:attrName>style.visibility</p:attrName>
                                        </p:attrNameLst>
                                      </p:cBhvr>
                                      <p:to>
                                        <p:strVal val="visible"/>
                                      </p:to>
                                    </p:set>
                                    <p:animEffect transition="in" filter="blinds(horizontal)">
                                      <p:cBhvr>
                                        <p:cTn id="7" dur="500"/>
                                        <p:tgtEl>
                                          <p:spTgt spid="1761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uiExpand="1" build="p"/>
    </p:bldLst>
  </p:timing>
</p:sld>
</file>

<file path=ppt/slides/slide7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 name="Slide Number Placeholder 5"/>
          <p:cNvSpPr>
            <a:spLocks noGrp="1"/>
          </p:cNvSpPr>
          <p:nvPr>
            <p:ph type="sldNum" sz="quarter" idx="12"/>
          </p:nvPr>
        </p:nvSpPr>
        <p:spPr/>
        <p:txBody>
          <a:bodyPr/>
          <a:lstStyle/>
          <a:p>
            <a:fld id="{EBFB7609-7F7B-4F29-A165-C67BD7F40E0C}" type="slidenum">
              <a:rPr lang="ar-SA"/>
              <a:pPr/>
              <a:t>79</a:t>
            </a:fld>
            <a:endParaRPr lang="en-US"/>
          </a:p>
        </p:txBody>
      </p:sp>
      <p:sp>
        <p:nvSpPr>
          <p:cNvPr id="178178" name="Rectangle 2"/>
          <p:cNvSpPr>
            <a:spLocks noGrp="1" noChangeArrowheads="1"/>
          </p:cNvSpPr>
          <p:nvPr>
            <p:ph type="title"/>
          </p:nvPr>
        </p:nvSpPr>
        <p:spPr>
          <a:xfrm>
            <a:off x="1219200" y="762000"/>
            <a:ext cx="7378700" cy="1143000"/>
          </a:xfrm>
        </p:spPr>
        <p:txBody>
          <a:bodyPr/>
          <a:lstStyle/>
          <a:p>
            <a:r>
              <a:rPr lang="fa-IR" sz="2800" b="0"/>
              <a:t>محاسبه </a:t>
            </a:r>
            <a:r>
              <a:rPr lang="ar-SA" sz="2800" b="0">
                <a:cs typeface="Times New Roman" panose="02020603050405020304" pitchFamily="18" charset="0"/>
              </a:rPr>
              <a:t>بهای تمام شده کالای فروش رفته</a:t>
            </a:r>
            <a:r>
              <a:rPr lang="en-US" sz="2800" b="0">
                <a:cs typeface="Times New Roman" panose="02020603050405020304" pitchFamily="18" charset="0"/>
              </a:rPr>
              <a:t> </a:t>
            </a:r>
            <a:r>
              <a:rPr lang="fa-IR" sz="2800" b="0">
                <a:cs typeface="Times New Roman" panose="02020603050405020304" pitchFamily="18" charset="0"/>
              </a:rPr>
              <a:t>در</a:t>
            </a:r>
            <a:r>
              <a:rPr lang="ar-SA" sz="2800" b="0"/>
              <a:t> موسسات بازرگانی</a:t>
            </a:r>
            <a:endParaRPr lang="en-US" sz="2800" b="0"/>
          </a:p>
        </p:txBody>
      </p:sp>
      <p:graphicFrame>
        <p:nvGraphicFramePr>
          <p:cNvPr id="178226" name="Group 50"/>
          <p:cNvGraphicFramePr>
            <a:graphicFrameLocks noGrp="1"/>
          </p:cNvGraphicFramePr>
          <p:nvPr>
            <p:ph idx="1"/>
          </p:nvPr>
        </p:nvGraphicFramePr>
        <p:xfrm>
          <a:off x="1830388" y="2057400"/>
          <a:ext cx="5138737" cy="3686175"/>
        </p:xfrm>
        <a:graphic>
          <a:graphicData uri="http://schemas.openxmlformats.org/drawingml/2006/table">
            <a:tbl>
              <a:tblPr rtl="1"/>
              <a:tblGrid>
                <a:gridCol w="4137025">
                  <a:extLst>
                    <a:ext uri="{9D8B030D-6E8A-4147-A177-3AD203B41FA5}">
                      <a16:colId xmlns:a16="http://schemas.microsoft.com/office/drawing/2014/main" val="20000"/>
                    </a:ext>
                  </a:extLst>
                </a:gridCol>
                <a:gridCol w="1001712">
                  <a:extLst>
                    <a:ext uri="{9D8B030D-6E8A-4147-A177-3AD203B41FA5}">
                      <a16:colId xmlns:a16="http://schemas.microsoft.com/office/drawing/2014/main" val="20001"/>
                    </a:ext>
                  </a:extLst>
                </a:gridCol>
              </a:tblGrid>
              <a:tr h="944563">
                <a:tc>
                  <a:txBody>
                    <a:bodyPr/>
                    <a:lstStyle>
                      <a:lvl1pPr marL="342900" indent="-342900"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marL="742950" indent="-285750"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marL="1085850" indent="-22860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marL="1428750" indent="-22860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marL="1771650" indent="-22860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marL="22288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marL="26860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marL="31432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marL="36004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بهای تمام شده کالای فروش رفته:</a:t>
                      </a:r>
                      <a:endParaRPr kumimoji="0" lang="ar-SA"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cap="flat">
                      <a:noFill/>
                    </a:lnL>
                    <a:lnR>
                      <a:noFill/>
                    </a:lnR>
                    <a:lnT cap="flat">
                      <a:noFill/>
                    </a:lnT>
                    <a:lnB>
                      <a:noFill/>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marL="20002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marL="24574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marL="29146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marL="33718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0" marR="0" lvl="0" indent="0" algn="r" defTabSz="914400" rtl="1"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fa-IR" sz="28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47688">
                <a:tc>
                  <a:txBody>
                    <a:bodyPr/>
                    <a:lstStyle>
                      <a:lvl1pPr marL="342900" indent="-342900"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marL="742950" indent="-285750"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marL="1085850" indent="-22860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marL="1428750" indent="-22860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marL="1771650" indent="-22860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marL="22288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marL="26860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marL="31432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marL="36004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موجودی کالای ابتدای دوره</a:t>
                      </a:r>
                    </a:p>
                  </a:txBody>
                  <a:tcPr horzOverflow="overflow">
                    <a:lnL cap="flat">
                      <a:noFill/>
                    </a:lnL>
                    <a:lnR>
                      <a:noFill/>
                    </a:lnR>
                    <a:lnT>
                      <a:noFill/>
                    </a:lnT>
                    <a:lnB>
                      <a:noFill/>
                    </a:lnB>
                    <a:lnTlToBr>
                      <a:noFill/>
                    </a:lnTlToBr>
                    <a:lnBlToTr>
                      <a:noFill/>
                    </a:lnBlToTr>
                    <a:noFill/>
                  </a:tcPr>
                </a:tc>
                <a:tc>
                  <a:txBody>
                    <a:bodyPr/>
                    <a:lstStyle>
                      <a:lvl1pPr marL="342900" indent="-342900"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marL="742950" indent="-285750"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marL="1085850" indent="-22860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marL="1428750" indent="-22860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marL="1771650" indent="-22860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marL="22288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marL="26860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marL="31432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marL="36004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549275">
                <a:tc>
                  <a:txBody>
                    <a:bodyPr/>
                    <a:lstStyle>
                      <a:lvl1pPr marL="342900" indent="-342900"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marL="742950" indent="-285750"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marL="1085850" indent="-22860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marL="1428750" indent="-22860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marL="1771650" indent="-22860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marL="22288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marL="26860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marL="31432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marL="36004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خرید خالص</a:t>
                      </a:r>
                    </a:p>
                  </a:txBody>
                  <a:tcPr horzOverflow="overflow">
                    <a:lnL cap="flat">
                      <a:noFill/>
                    </a:lnL>
                    <a:lnR>
                      <a:noFill/>
                    </a:lnR>
                    <a:lnT>
                      <a:noFill/>
                    </a:lnT>
                    <a:lnB>
                      <a:noFill/>
                    </a:lnB>
                    <a:lnTlToBr>
                      <a:noFill/>
                    </a:lnTlToBr>
                    <a:lnBlToTr>
                      <a:noFill/>
                    </a:lnBlToTr>
                    <a:solidFill>
                      <a:srgbClr val="FF0000"/>
                    </a:solidFill>
                  </a:tcPr>
                </a:tc>
                <a:tc>
                  <a:txBody>
                    <a:bodyPr/>
                    <a:lstStyle>
                      <a:lvl1pPr marL="342900" indent="-342900"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marL="742950" indent="-285750"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marL="1085850" indent="-22860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marL="1428750" indent="-22860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marL="1771650" indent="-22860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marL="22288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marL="26860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marL="31432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marL="36004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p>
                  </a:txBody>
                  <a:tcP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2"/>
                  </a:ext>
                </a:extLst>
              </a:tr>
              <a:tr h="547688">
                <a:tc>
                  <a:txBody>
                    <a:bodyPr/>
                    <a:lstStyle>
                      <a:lvl1pPr marL="342900" indent="-342900"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marL="742950" indent="-285750"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marL="1085850" indent="-22860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marL="1428750" indent="-22860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marL="1771650" indent="-22860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marL="22288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marL="26860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marL="31432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marL="36004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کالای آماده برای فروش</a:t>
                      </a:r>
                    </a:p>
                  </a:txBody>
                  <a:tcPr horzOverflow="overflow">
                    <a:lnL cap="flat">
                      <a:noFill/>
                    </a:lnL>
                    <a:lnR>
                      <a:noFill/>
                    </a:lnR>
                    <a:lnT>
                      <a:noFill/>
                    </a:lnT>
                    <a:lnB>
                      <a:noFill/>
                    </a:lnB>
                    <a:lnTlToBr>
                      <a:noFill/>
                    </a:lnTlToBr>
                    <a:lnBlToTr>
                      <a:noFill/>
                    </a:lnBlToTr>
                    <a:noFill/>
                  </a:tcPr>
                </a:tc>
                <a:tc>
                  <a:txBody>
                    <a:bodyPr/>
                    <a:lstStyle>
                      <a:lvl1pPr marL="342900" indent="-342900"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marL="742950" indent="-285750"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marL="1085850" indent="-22860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marL="1428750" indent="-22860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marL="1771650" indent="-22860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marL="22288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marL="26860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marL="31432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marL="36004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p>
                  </a:txBody>
                  <a:tcP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3"/>
                  </a:ext>
                </a:extLst>
              </a:tr>
              <a:tr h="549275">
                <a:tc>
                  <a:txBody>
                    <a:bodyPr/>
                    <a:lstStyle>
                      <a:lvl1pPr marL="342900" indent="-342900"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marL="742950" indent="-285750"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marL="1085850" indent="-22860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marL="1428750" indent="-22860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marL="1771650" indent="-22860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marL="22288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marL="26860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marL="31432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marL="36004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موجودی کالای پایان دوره</a:t>
                      </a:r>
                    </a:p>
                  </a:txBody>
                  <a:tcPr horzOverflow="overflow">
                    <a:lnL cap="flat">
                      <a:noFill/>
                    </a:lnL>
                    <a:lnR>
                      <a:noFill/>
                    </a:lnR>
                    <a:lnT>
                      <a:noFill/>
                    </a:lnT>
                    <a:lnB>
                      <a:noFill/>
                    </a:lnB>
                    <a:lnTlToBr>
                      <a:noFill/>
                    </a:lnTlToBr>
                    <a:lnBlToTr>
                      <a:noFill/>
                    </a:lnBlToTr>
                    <a:noFill/>
                  </a:tcPr>
                </a:tc>
                <a:tc>
                  <a:txBody>
                    <a:bodyPr/>
                    <a:lstStyle>
                      <a:lvl1pPr marL="342900" indent="-342900"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marL="742950" indent="-285750"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marL="1085850" indent="-22860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marL="1428750" indent="-22860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marL="1771650" indent="-22860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marL="22288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marL="26860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marL="31432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marL="36004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p>
                  </a:txBody>
                  <a:tcP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47688">
                <a:tc>
                  <a:txBody>
                    <a:bodyPr/>
                    <a:lstStyle>
                      <a:lvl1pPr marL="342900" indent="-342900"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marL="742950" indent="-285750"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marL="1085850" indent="-22860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marL="1428750" indent="-22860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marL="1771650" indent="-22860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marL="22288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marL="26860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marL="31432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marL="36004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بهای تمام شده کالای فروش رفته</a:t>
                      </a:r>
                    </a:p>
                  </a:txBody>
                  <a:tcPr horzOverflow="overflow">
                    <a:lnL cap="flat">
                      <a:noFill/>
                    </a:lnL>
                    <a:lnR>
                      <a:noFill/>
                    </a:lnR>
                    <a:lnT>
                      <a:noFill/>
                    </a:lnT>
                    <a:lnB cap="flat">
                      <a:noFill/>
                    </a:lnB>
                    <a:lnTlToBr>
                      <a:noFill/>
                    </a:lnTlToBr>
                    <a:lnBlToTr>
                      <a:noFill/>
                    </a:lnBlToTr>
                    <a:noFill/>
                  </a:tcPr>
                </a:tc>
                <a:tc>
                  <a:txBody>
                    <a:bodyPr/>
                    <a:lstStyle>
                      <a:lvl1pPr marL="342900" indent="-342900"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marL="742950" indent="-285750"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marL="1085850" indent="-22860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marL="1428750" indent="-22860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marL="1771650" indent="-22860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marL="22288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marL="26860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marL="31432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marL="36004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p>
                  </a:txBody>
                  <a:tcPr horzOverflow="overflow">
                    <a:lnL>
                      <a:noFill/>
                    </a:lnL>
                    <a:lnR cap="flat">
                      <a:noFill/>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178226"/>
                                        </p:tgtEl>
                                        <p:attrNameLst>
                                          <p:attrName>style.visibility</p:attrName>
                                        </p:attrNameLst>
                                      </p:cBhvr>
                                      <p:to>
                                        <p:strVal val="visible"/>
                                      </p:to>
                                    </p:set>
                                    <p:animEffect transition="in" filter="barn(inHorizontal)">
                                      <p:cBhvr>
                                        <p:cTn id="7" dur="500"/>
                                        <p:tgtEl>
                                          <p:spTgt spid="178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266054B-63C1-4362-936E-B6804F36A45A}" type="slidenum">
              <a:rPr lang="ar-SA"/>
              <a:pPr/>
              <a:t>8</a:t>
            </a:fld>
            <a:endParaRPr lang="en-US"/>
          </a:p>
        </p:txBody>
      </p:sp>
      <p:sp>
        <p:nvSpPr>
          <p:cNvPr id="15362" name="Rectangle 2"/>
          <p:cNvSpPr>
            <a:spLocks noGrp="1" noChangeArrowheads="1"/>
          </p:cNvSpPr>
          <p:nvPr>
            <p:ph type="title"/>
          </p:nvPr>
        </p:nvSpPr>
        <p:spPr/>
        <p:txBody>
          <a:bodyPr/>
          <a:lstStyle/>
          <a:p>
            <a:r>
              <a:rPr lang="fa-IR"/>
              <a:t>هدف از ایجاد شعب</a:t>
            </a:r>
            <a:endParaRPr lang="en-US"/>
          </a:p>
        </p:txBody>
      </p:sp>
      <p:sp>
        <p:nvSpPr>
          <p:cNvPr id="15363" name="Rectangle 3"/>
          <p:cNvSpPr>
            <a:spLocks noGrp="1" noChangeArrowheads="1"/>
          </p:cNvSpPr>
          <p:nvPr>
            <p:ph type="body" idx="1"/>
          </p:nvPr>
        </p:nvSpPr>
        <p:spPr>
          <a:xfrm>
            <a:off x="957263" y="2214563"/>
            <a:ext cx="7958137" cy="3881437"/>
          </a:xfrm>
        </p:spPr>
        <p:txBody>
          <a:bodyPr/>
          <a:lstStyle/>
          <a:p>
            <a:pPr algn="just"/>
            <a:r>
              <a:rPr lang="fa-IR"/>
              <a:t>موسسات تجاری به منظور دستیابی به یک بازار گسترده و کسب سود بیشتر اقدام به ایجاد شعبه در نقاط مختلف یک شهر یا کشور می</a:t>
            </a:r>
            <a:r>
              <a:rPr lang="fa-IR">
                <a:cs typeface="Times New Roman" panose="02020603050405020304" pitchFamily="18" charset="0"/>
              </a:rPr>
              <a:t>‌</a:t>
            </a:r>
            <a:r>
              <a:rPr lang="fa-IR"/>
              <a:t>کنند.</a:t>
            </a:r>
            <a:r>
              <a:rPr lang="en-US"/>
              <a:t> </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Slide Number Placeholder 5"/>
          <p:cNvSpPr>
            <a:spLocks noGrp="1"/>
          </p:cNvSpPr>
          <p:nvPr>
            <p:ph type="sldNum" sz="quarter" idx="12"/>
          </p:nvPr>
        </p:nvSpPr>
        <p:spPr/>
        <p:txBody>
          <a:bodyPr/>
          <a:lstStyle/>
          <a:p>
            <a:fld id="{B404DE54-6DD1-4391-ADB9-4CBF0FE9841C}" type="slidenum">
              <a:rPr lang="ar-SA"/>
              <a:pPr/>
              <a:t>80</a:t>
            </a:fld>
            <a:endParaRPr lang="en-US"/>
          </a:p>
        </p:txBody>
      </p:sp>
      <p:sp>
        <p:nvSpPr>
          <p:cNvPr id="181250" name="Rectangle 2"/>
          <p:cNvSpPr>
            <a:spLocks noGrp="1" noChangeArrowheads="1"/>
          </p:cNvSpPr>
          <p:nvPr>
            <p:ph type="title"/>
          </p:nvPr>
        </p:nvSpPr>
        <p:spPr>
          <a:xfrm>
            <a:off x="1219200" y="762000"/>
            <a:ext cx="7378700" cy="1143000"/>
          </a:xfrm>
        </p:spPr>
        <p:txBody>
          <a:bodyPr/>
          <a:lstStyle/>
          <a:p>
            <a:r>
              <a:rPr lang="fa-IR" sz="2800" b="0"/>
              <a:t>محاسبه </a:t>
            </a:r>
            <a:r>
              <a:rPr lang="ar-SA" sz="2800" b="0">
                <a:cs typeface="Times New Roman" panose="02020603050405020304" pitchFamily="18" charset="0"/>
              </a:rPr>
              <a:t>بهای تمام شده کالای فروش رفته</a:t>
            </a:r>
            <a:r>
              <a:rPr lang="en-US" sz="2800" b="0">
                <a:cs typeface="Times New Roman" panose="02020603050405020304" pitchFamily="18" charset="0"/>
              </a:rPr>
              <a:t> </a:t>
            </a:r>
            <a:r>
              <a:rPr lang="fa-IR" sz="2800" b="0">
                <a:cs typeface="Times New Roman" panose="02020603050405020304" pitchFamily="18" charset="0"/>
              </a:rPr>
              <a:t>در</a:t>
            </a:r>
            <a:r>
              <a:rPr lang="ar-SA" sz="2800" b="0"/>
              <a:t> موسسات </a:t>
            </a:r>
            <a:r>
              <a:rPr lang="fa-IR" sz="2800" b="0"/>
              <a:t>تولیدی</a:t>
            </a:r>
            <a:endParaRPr lang="en-US" sz="2800" b="0"/>
          </a:p>
        </p:txBody>
      </p:sp>
      <p:graphicFrame>
        <p:nvGraphicFramePr>
          <p:cNvPr id="181314" name="Group 66"/>
          <p:cNvGraphicFramePr>
            <a:graphicFrameLocks noGrp="1"/>
          </p:cNvGraphicFramePr>
          <p:nvPr>
            <p:ph idx="1"/>
          </p:nvPr>
        </p:nvGraphicFramePr>
        <p:xfrm>
          <a:off x="1677988" y="2509838"/>
          <a:ext cx="5945187" cy="3357562"/>
        </p:xfrm>
        <a:graphic>
          <a:graphicData uri="http://schemas.openxmlformats.org/drawingml/2006/table">
            <a:tbl>
              <a:tblPr rtl="1"/>
              <a:tblGrid>
                <a:gridCol w="4784725">
                  <a:extLst>
                    <a:ext uri="{9D8B030D-6E8A-4147-A177-3AD203B41FA5}">
                      <a16:colId xmlns:a16="http://schemas.microsoft.com/office/drawing/2014/main" val="20000"/>
                    </a:ext>
                  </a:extLst>
                </a:gridCol>
                <a:gridCol w="1160462">
                  <a:extLst>
                    <a:ext uri="{9D8B030D-6E8A-4147-A177-3AD203B41FA5}">
                      <a16:colId xmlns:a16="http://schemas.microsoft.com/office/drawing/2014/main" val="20001"/>
                    </a:ext>
                  </a:extLst>
                </a:gridCol>
              </a:tblGrid>
              <a:tr h="769938">
                <a:tc>
                  <a:txBody>
                    <a:bodyPr/>
                    <a:lstStyle>
                      <a:lvl1pPr marL="342900" indent="-342900"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marL="742950" indent="-285750"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marL="1085850" indent="-22860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marL="1428750" indent="-22860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marL="1771650" indent="-22860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marL="22288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marL="26860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marL="31432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marL="36004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342900" marR="0" lvl="0" indent="-342900" algn="justLow" defTabSz="914400" rtl="1" eaLnBrk="1" fontAlgn="base" latinLnBrk="0" hangingPunct="1">
                        <a:lnSpc>
                          <a:spcPct val="100000"/>
                        </a:lnSpc>
                        <a:spcBef>
                          <a:spcPct val="0"/>
                        </a:spcBef>
                        <a:spcAft>
                          <a:spcPct val="0"/>
                        </a:spcAft>
                        <a:buClr>
                          <a:schemeClr val="bg1"/>
                        </a:buClr>
                        <a:buSzTx/>
                        <a:buFont typeface="Times New Roman" panose="02020603050405020304" pitchFamily="18" charset="0"/>
                        <a:buNone/>
                        <a:tabLst/>
                      </a:pPr>
                      <a:r>
                        <a:rPr kumimoji="0" lang="ar-SA" sz="2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بهای تمام شده کالای فروش رفته:</a:t>
                      </a:r>
                      <a:endParaRPr kumimoji="0" lang="ar-SA"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cap="flat">
                      <a:noFill/>
                    </a:lnL>
                    <a:lnR>
                      <a:noFill/>
                    </a:lnR>
                    <a:lnT cap="flat">
                      <a:noFill/>
                    </a:lnT>
                    <a:lnB>
                      <a:noFill/>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marL="20002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marL="24574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marL="29146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marL="33718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0" marR="0" lvl="0" indent="0" algn="r" defTabSz="914400" rtl="1"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fa-IR" sz="28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17525">
                <a:tc>
                  <a:txBody>
                    <a:bodyPr/>
                    <a:lstStyle>
                      <a:lvl1pPr marL="342900" indent="-342900"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marL="742950" indent="-285750"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marL="1085850" indent="-22860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marL="1428750" indent="-22860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marL="1771650" indent="-22860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marL="22288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marL="26860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marL="31432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marL="36004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342900" marR="0" lvl="0" indent="-342900" algn="justLow" defTabSz="914400" rtl="1" eaLnBrk="1" fontAlgn="base" latinLnBrk="0" hangingPunct="1">
                        <a:lnSpc>
                          <a:spcPct val="100000"/>
                        </a:lnSpc>
                        <a:spcBef>
                          <a:spcPct val="0"/>
                        </a:spcBef>
                        <a:spcAft>
                          <a:spcPct val="0"/>
                        </a:spcAft>
                        <a:buClr>
                          <a:schemeClr val="bg1"/>
                        </a:buClr>
                        <a:buSzTx/>
                        <a:buFont typeface="Times New Roman" panose="02020603050405020304" pitchFamily="18" charset="0"/>
                        <a:buNone/>
                        <a:tabLst/>
                      </a:pPr>
                      <a:r>
                        <a:rPr kumimoji="0" lang="ar-SA"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موجودی کالای ابتدای دوره</a:t>
                      </a:r>
                    </a:p>
                  </a:txBody>
                  <a:tcPr horzOverflow="overflow">
                    <a:lnL cap="flat">
                      <a:noFill/>
                    </a:lnL>
                    <a:lnR>
                      <a:noFill/>
                    </a:lnR>
                    <a:lnT>
                      <a:noFill/>
                    </a:lnT>
                    <a:lnB>
                      <a:noFill/>
                    </a:lnB>
                    <a:lnTlToBr>
                      <a:noFill/>
                    </a:lnTlToBr>
                    <a:lnBlToTr>
                      <a:noFill/>
                    </a:lnBlToTr>
                    <a:noFill/>
                  </a:tcPr>
                </a:tc>
                <a:tc>
                  <a:txBody>
                    <a:bodyPr/>
                    <a:lstStyle>
                      <a:lvl1pPr marL="342900" indent="-342900"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marL="742950" indent="-285750"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marL="1085850" indent="-22860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marL="1428750" indent="-22860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marL="1771650" indent="-22860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marL="22288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marL="26860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marL="31432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marL="36004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342900" marR="0" lvl="0" indent="-342900" algn="ctr" defTabSz="914400" rtl="1" eaLnBrk="1" fontAlgn="base" latinLnBrk="0" hangingPunct="1">
                        <a:lnSpc>
                          <a:spcPct val="100000"/>
                        </a:lnSpc>
                        <a:spcBef>
                          <a:spcPct val="0"/>
                        </a:spcBef>
                        <a:spcAft>
                          <a:spcPct val="0"/>
                        </a:spcAft>
                        <a:buClr>
                          <a:schemeClr val="bg1"/>
                        </a:buClr>
                        <a:buSzTx/>
                        <a:buFont typeface="Times New Roman" panose="02020603050405020304" pitchFamily="18" charset="0"/>
                        <a:buNone/>
                        <a:tabLst/>
                      </a:pPr>
                      <a:r>
                        <a:rPr kumimoji="0" lang="ar-SA"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517525">
                <a:tc>
                  <a:txBody>
                    <a:bodyPr/>
                    <a:lstStyle>
                      <a:lvl1pPr marL="342900" indent="-342900"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marL="742950" indent="-285750"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marL="1085850" indent="-22860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marL="1428750" indent="-22860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marL="1771650" indent="-22860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marL="22288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marL="26860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marL="31432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marL="36004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342900" marR="0" lvl="0" indent="-342900" algn="justLow" defTabSz="914400" rtl="1" eaLnBrk="1" fontAlgn="base" latinLnBrk="0" hangingPunct="1">
                        <a:lnSpc>
                          <a:spcPct val="100000"/>
                        </a:lnSpc>
                        <a:spcBef>
                          <a:spcPct val="0"/>
                        </a:spcBef>
                        <a:spcAft>
                          <a:spcPct val="0"/>
                        </a:spcAft>
                        <a:buClr>
                          <a:schemeClr val="bg1"/>
                        </a:buClr>
                        <a:buSzTx/>
                        <a:buFont typeface="Times New Roman" panose="02020603050405020304" pitchFamily="18" charset="0"/>
                        <a:buNone/>
                        <a:tabLst/>
                      </a:pPr>
                      <a:r>
                        <a:rPr kumimoji="0" lang="ar-SA"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بهای تمام شده کالای ساخته شده</a:t>
                      </a:r>
                    </a:p>
                  </a:txBody>
                  <a:tcPr horzOverflow="overflow">
                    <a:lnL cap="flat">
                      <a:noFill/>
                    </a:lnL>
                    <a:lnR>
                      <a:noFill/>
                    </a:lnR>
                    <a:lnT>
                      <a:noFill/>
                    </a:lnT>
                    <a:lnB>
                      <a:noFill/>
                    </a:lnB>
                    <a:lnTlToBr>
                      <a:noFill/>
                    </a:lnTlToBr>
                    <a:lnBlToTr>
                      <a:noFill/>
                    </a:lnBlToTr>
                    <a:solidFill>
                      <a:srgbClr val="FF0000"/>
                    </a:solidFill>
                  </a:tcPr>
                </a:tc>
                <a:tc>
                  <a:txBody>
                    <a:bodyPr/>
                    <a:lstStyle>
                      <a:lvl1pPr marL="342900" indent="-342900"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marL="742950" indent="-285750"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marL="1085850" indent="-22860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marL="1428750" indent="-22860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marL="1771650" indent="-22860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marL="22288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marL="26860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marL="31432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marL="36004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342900" marR="0" lvl="0" indent="-342900" algn="ctr" defTabSz="914400" rtl="1" eaLnBrk="1" fontAlgn="base" latinLnBrk="0" hangingPunct="1">
                        <a:lnSpc>
                          <a:spcPct val="100000"/>
                        </a:lnSpc>
                        <a:spcBef>
                          <a:spcPct val="0"/>
                        </a:spcBef>
                        <a:spcAft>
                          <a:spcPct val="0"/>
                        </a:spcAft>
                        <a:buClr>
                          <a:schemeClr val="bg1"/>
                        </a:buClr>
                        <a:buSzTx/>
                        <a:buFont typeface="Times New Roman" panose="02020603050405020304" pitchFamily="18" charset="0"/>
                        <a:buNone/>
                        <a:tabLst/>
                      </a:pPr>
                      <a:r>
                        <a:rPr kumimoji="0" lang="ar-SA"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p>
                  </a:txBody>
                  <a:tcP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2"/>
                  </a:ext>
                </a:extLst>
              </a:tr>
              <a:tr h="517525">
                <a:tc>
                  <a:txBody>
                    <a:bodyPr/>
                    <a:lstStyle>
                      <a:lvl1pPr marL="342900" indent="-342900"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marL="742950" indent="-285750"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marL="1085850" indent="-22860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marL="1428750" indent="-22860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marL="1771650" indent="-22860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marL="22288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marL="26860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marL="31432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marL="36004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342900" marR="0" lvl="0" indent="-342900" algn="justLow" defTabSz="914400" rtl="1" eaLnBrk="1" fontAlgn="base" latinLnBrk="0" hangingPunct="1">
                        <a:lnSpc>
                          <a:spcPct val="100000"/>
                        </a:lnSpc>
                        <a:spcBef>
                          <a:spcPct val="0"/>
                        </a:spcBef>
                        <a:spcAft>
                          <a:spcPct val="0"/>
                        </a:spcAft>
                        <a:buClr>
                          <a:schemeClr val="bg1"/>
                        </a:buClr>
                        <a:buSzTx/>
                        <a:buFont typeface="Times New Roman" panose="02020603050405020304" pitchFamily="18" charset="0"/>
                        <a:buNone/>
                        <a:tabLst/>
                      </a:pPr>
                      <a:r>
                        <a:rPr kumimoji="0" lang="ar-SA"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کالای آماده برای فروش</a:t>
                      </a:r>
                    </a:p>
                  </a:txBody>
                  <a:tcPr horzOverflow="overflow">
                    <a:lnL cap="flat">
                      <a:noFill/>
                    </a:lnL>
                    <a:lnR>
                      <a:noFill/>
                    </a:lnR>
                    <a:lnT>
                      <a:noFill/>
                    </a:lnT>
                    <a:lnB>
                      <a:noFill/>
                    </a:lnB>
                    <a:lnTlToBr>
                      <a:noFill/>
                    </a:lnTlToBr>
                    <a:lnBlToTr>
                      <a:noFill/>
                    </a:lnBlToTr>
                    <a:noFill/>
                  </a:tcPr>
                </a:tc>
                <a:tc>
                  <a:txBody>
                    <a:bodyPr/>
                    <a:lstStyle>
                      <a:lvl1pPr marL="342900" indent="-342900"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marL="742950" indent="-285750"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marL="1085850" indent="-22860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marL="1428750" indent="-22860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marL="1771650" indent="-22860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marL="22288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marL="26860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marL="31432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marL="36004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342900" marR="0" lvl="0" indent="-342900" algn="ctr" defTabSz="914400" rtl="1" eaLnBrk="1" fontAlgn="base" latinLnBrk="0" hangingPunct="1">
                        <a:lnSpc>
                          <a:spcPct val="100000"/>
                        </a:lnSpc>
                        <a:spcBef>
                          <a:spcPct val="0"/>
                        </a:spcBef>
                        <a:spcAft>
                          <a:spcPct val="0"/>
                        </a:spcAft>
                        <a:buClr>
                          <a:schemeClr val="bg1"/>
                        </a:buClr>
                        <a:buSzTx/>
                        <a:buFont typeface="Times New Roman" panose="02020603050405020304" pitchFamily="18" charset="0"/>
                        <a:buNone/>
                        <a:tabLst/>
                      </a:pPr>
                      <a:r>
                        <a:rPr kumimoji="0" lang="ar-SA"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p>
                  </a:txBody>
                  <a:tcP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3"/>
                  </a:ext>
                </a:extLst>
              </a:tr>
              <a:tr h="517525">
                <a:tc>
                  <a:txBody>
                    <a:bodyPr/>
                    <a:lstStyle>
                      <a:lvl1pPr marL="342900" indent="-342900"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marL="742950" indent="-285750"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marL="1085850" indent="-22860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marL="1428750" indent="-22860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marL="1771650" indent="-22860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marL="22288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marL="26860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marL="31432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marL="36004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342900" marR="0" lvl="0" indent="-342900" algn="justLow" defTabSz="914400" rtl="1" eaLnBrk="1" fontAlgn="base" latinLnBrk="0" hangingPunct="1">
                        <a:lnSpc>
                          <a:spcPct val="100000"/>
                        </a:lnSpc>
                        <a:spcBef>
                          <a:spcPct val="0"/>
                        </a:spcBef>
                        <a:spcAft>
                          <a:spcPct val="0"/>
                        </a:spcAft>
                        <a:buClr>
                          <a:schemeClr val="bg1"/>
                        </a:buClr>
                        <a:buSzTx/>
                        <a:buFont typeface="Times New Roman" panose="02020603050405020304" pitchFamily="18" charset="0"/>
                        <a:buNone/>
                        <a:tabLst/>
                      </a:pPr>
                      <a:r>
                        <a:rPr kumimoji="0" lang="ar-SA"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موجودی کالای پایان دوره</a:t>
                      </a:r>
                    </a:p>
                  </a:txBody>
                  <a:tcPr horzOverflow="overflow">
                    <a:lnL cap="flat">
                      <a:noFill/>
                    </a:lnL>
                    <a:lnR>
                      <a:noFill/>
                    </a:lnR>
                    <a:lnT>
                      <a:noFill/>
                    </a:lnT>
                    <a:lnB>
                      <a:noFill/>
                    </a:lnB>
                    <a:lnTlToBr>
                      <a:noFill/>
                    </a:lnTlToBr>
                    <a:lnBlToTr>
                      <a:noFill/>
                    </a:lnBlToTr>
                    <a:noFill/>
                  </a:tcPr>
                </a:tc>
                <a:tc>
                  <a:txBody>
                    <a:bodyPr/>
                    <a:lstStyle>
                      <a:lvl1pPr marL="342900" indent="-342900"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marL="742950" indent="-285750"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marL="1085850" indent="-22860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marL="1428750" indent="-22860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marL="1771650" indent="-22860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marL="22288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marL="26860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marL="31432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marL="36004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342900" marR="0" lvl="0" indent="-342900" algn="ctr" defTabSz="914400" rtl="1" eaLnBrk="1" fontAlgn="base" latinLnBrk="0" hangingPunct="1">
                        <a:lnSpc>
                          <a:spcPct val="100000"/>
                        </a:lnSpc>
                        <a:spcBef>
                          <a:spcPct val="0"/>
                        </a:spcBef>
                        <a:spcAft>
                          <a:spcPct val="0"/>
                        </a:spcAft>
                        <a:buClr>
                          <a:schemeClr val="bg1"/>
                        </a:buClr>
                        <a:buSzTx/>
                        <a:buFont typeface="Times New Roman" panose="02020603050405020304" pitchFamily="18" charset="0"/>
                        <a:buNone/>
                        <a:tabLst/>
                      </a:pPr>
                      <a:r>
                        <a:rPr kumimoji="0" lang="ar-SA"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p>
                  </a:txBody>
                  <a:tcP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7525">
                <a:tc>
                  <a:txBody>
                    <a:bodyPr/>
                    <a:lstStyle>
                      <a:lvl1pPr marL="342900" indent="-342900"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marL="742950" indent="-285750"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marL="1085850" indent="-22860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marL="1428750" indent="-22860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marL="1771650" indent="-22860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marL="22288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marL="26860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marL="31432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marL="36004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342900" marR="0" lvl="0" indent="-342900" algn="justLow" defTabSz="914400" rtl="1" eaLnBrk="1" fontAlgn="base" latinLnBrk="0" hangingPunct="1">
                        <a:lnSpc>
                          <a:spcPct val="100000"/>
                        </a:lnSpc>
                        <a:spcBef>
                          <a:spcPct val="0"/>
                        </a:spcBef>
                        <a:spcAft>
                          <a:spcPct val="0"/>
                        </a:spcAft>
                        <a:buClr>
                          <a:schemeClr val="bg1"/>
                        </a:buClr>
                        <a:buSzTx/>
                        <a:buFont typeface="Times New Roman" panose="02020603050405020304" pitchFamily="18" charset="0"/>
                        <a:buNone/>
                        <a:tabLst/>
                      </a:pPr>
                      <a:r>
                        <a:rPr kumimoji="0" lang="ar-SA"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بهای تمام شده کالای فروش رفته</a:t>
                      </a:r>
                    </a:p>
                  </a:txBody>
                  <a:tcPr horzOverflow="overflow">
                    <a:lnL cap="flat">
                      <a:noFill/>
                    </a:lnL>
                    <a:lnR>
                      <a:noFill/>
                    </a:lnR>
                    <a:lnT>
                      <a:noFill/>
                    </a:lnT>
                    <a:lnB cap="flat">
                      <a:noFill/>
                    </a:lnB>
                    <a:lnTlToBr>
                      <a:noFill/>
                    </a:lnTlToBr>
                    <a:lnBlToTr>
                      <a:noFill/>
                    </a:lnBlToTr>
                    <a:noFill/>
                  </a:tcPr>
                </a:tc>
                <a:tc>
                  <a:txBody>
                    <a:bodyPr/>
                    <a:lstStyle>
                      <a:lvl1pPr marL="342900" indent="-342900"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marL="742950" indent="-285750"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marL="1085850" indent="-22860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marL="1428750" indent="-22860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marL="1771650" indent="-22860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marL="22288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marL="26860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marL="31432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marL="36004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342900" marR="0" lvl="0" indent="-342900" algn="ctr" defTabSz="914400" rtl="1" eaLnBrk="1" fontAlgn="base" latinLnBrk="0" hangingPunct="1">
                        <a:lnSpc>
                          <a:spcPct val="100000"/>
                        </a:lnSpc>
                        <a:spcBef>
                          <a:spcPct val="0"/>
                        </a:spcBef>
                        <a:spcAft>
                          <a:spcPct val="0"/>
                        </a:spcAft>
                        <a:buClr>
                          <a:schemeClr val="bg1"/>
                        </a:buClr>
                        <a:buSzTx/>
                        <a:buFont typeface="Times New Roman" panose="02020603050405020304" pitchFamily="18" charset="0"/>
                        <a:buNone/>
                        <a:tabLst/>
                      </a:pPr>
                      <a:r>
                        <a:rPr kumimoji="0" lang="ar-SA"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p>
                  </a:txBody>
                  <a:tcPr horzOverflow="overflow">
                    <a:lnL>
                      <a:noFill/>
                    </a:lnL>
                    <a:lnR cap="flat">
                      <a:noFill/>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81314"/>
                                        </p:tgtEl>
                                        <p:attrNameLst>
                                          <p:attrName>style.visibility</p:attrName>
                                        </p:attrNameLst>
                                      </p:cBhvr>
                                      <p:to>
                                        <p:strVal val="visible"/>
                                      </p:to>
                                    </p:set>
                                    <p:animEffect transition="in" filter="dissolve">
                                      <p:cBhvr>
                                        <p:cTn id="7" dur="500"/>
                                        <p:tgtEl>
                                          <p:spTgt spid="181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 name="Slide Number Placeholder 5"/>
          <p:cNvSpPr>
            <a:spLocks noGrp="1"/>
          </p:cNvSpPr>
          <p:nvPr>
            <p:ph type="sldNum" sz="quarter" idx="12"/>
          </p:nvPr>
        </p:nvSpPr>
        <p:spPr/>
        <p:txBody>
          <a:bodyPr/>
          <a:lstStyle/>
          <a:p>
            <a:fld id="{DBF41F3B-8884-4CD0-BE30-27AA0C14BE4E}" type="slidenum">
              <a:rPr lang="ar-SA"/>
              <a:pPr/>
              <a:t>81</a:t>
            </a:fld>
            <a:endParaRPr lang="en-US"/>
          </a:p>
        </p:txBody>
      </p:sp>
      <p:sp>
        <p:nvSpPr>
          <p:cNvPr id="183298" name="Rectangle 2"/>
          <p:cNvSpPr>
            <a:spLocks noGrp="1" noChangeArrowheads="1"/>
          </p:cNvSpPr>
          <p:nvPr>
            <p:ph type="title"/>
          </p:nvPr>
        </p:nvSpPr>
        <p:spPr/>
        <p:txBody>
          <a:bodyPr/>
          <a:lstStyle/>
          <a:p>
            <a:r>
              <a:rPr lang="fa-IR" sz="2800" b="0"/>
              <a:t>مقایسه موجودی کالا</a:t>
            </a:r>
            <a:r>
              <a:rPr lang="en-US" sz="2800" b="0">
                <a:cs typeface="Times New Roman" panose="02020603050405020304" pitchFamily="18" charset="0"/>
              </a:rPr>
              <a:t> </a:t>
            </a:r>
            <a:r>
              <a:rPr lang="fa-IR" sz="2800" b="0">
                <a:cs typeface="Times New Roman" panose="02020603050405020304" pitchFamily="18" charset="0"/>
              </a:rPr>
              <a:t>در</a:t>
            </a:r>
            <a:r>
              <a:rPr lang="ar-SA" sz="2800" b="0"/>
              <a:t> موسسات </a:t>
            </a:r>
            <a:r>
              <a:rPr lang="fa-IR" sz="2800" b="0"/>
              <a:t>تولیدی و بازرگانی</a:t>
            </a:r>
            <a:endParaRPr lang="en-US" sz="2800" b="0"/>
          </a:p>
        </p:txBody>
      </p:sp>
      <p:graphicFrame>
        <p:nvGraphicFramePr>
          <p:cNvPr id="183445" name="Group 149"/>
          <p:cNvGraphicFramePr>
            <a:graphicFrameLocks noGrp="1"/>
          </p:cNvGraphicFramePr>
          <p:nvPr>
            <p:ph idx="1"/>
          </p:nvPr>
        </p:nvGraphicFramePr>
        <p:xfrm>
          <a:off x="685800" y="1981200"/>
          <a:ext cx="8382000" cy="4140200"/>
        </p:xfrm>
        <a:graphic>
          <a:graphicData uri="http://schemas.openxmlformats.org/drawingml/2006/table">
            <a:tbl>
              <a:tblPr rtl="1"/>
              <a:tblGrid>
                <a:gridCol w="1630362">
                  <a:extLst>
                    <a:ext uri="{9D8B030D-6E8A-4147-A177-3AD203B41FA5}">
                      <a16:colId xmlns:a16="http://schemas.microsoft.com/office/drawing/2014/main" val="20000"/>
                    </a:ext>
                  </a:extLst>
                </a:gridCol>
                <a:gridCol w="1579563">
                  <a:extLst>
                    <a:ext uri="{9D8B030D-6E8A-4147-A177-3AD203B41FA5}">
                      <a16:colId xmlns:a16="http://schemas.microsoft.com/office/drawing/2014/main" val="20001"/>
                    </a:ext>
                  </a:extLst>
                </a:gridCol>
                <a:gridCol w="831850">
                  <a:extLst>
                    <a:ext uri="{9D8B030D-6E8A-4147-A177-3AD203B41FA5}">
                      <a16:colId xmlns:a16="http://schemas.microsoft.com/office/drawing/2014/main" val="20002"/>
                    </a:ext>
                  </a:extLst>
                </a:gridCol>
                <a:gridCol w="2716212">
                  <a:extLst>
                    <a:ext uri="{9D8B030D-6E8A-4147-A177-3AD203B41FA5}">
                      <a16:colId xmlns:a16="http://schemas.microsoft.com/office/drawing/2014/main" val="20003"/>
                    </a:ext>
                  </a:extLst>
                </a:gridCol>
                <a:gridCol w="812800">
                  <a:extLst>
                    <a:ext uri="{9D8B030D-6E8A-4147-A177-3AD203B41FA5}">
                      <a16:colId xmlns:a16="http://schemas.microsoft.com/office/drawing/2014/main" val="20004"/>
                    </a:ext>
                  </a:extLst>
                </a:gridCol>
                <a:gridCol w="811213">
                  <a:extLst>
                    <a:ext uri="{9D8B030D-6E8A-4147-A177-3AD203B41FA5}">
                      <a16:colId xmlns:a16="http://schemas.microsoft.com/office/drawing/2014/main" val="20005"/>
                    </a:ext>
                  </a:extLst>
                </a:gridCol>
              </a:tblGrid>
              <a:tr h="274638">
                <a:tc gridSpan="2">
                  <a:txBody>
                    <a:bodyPr/>
                    <a:lstStyle>
                      <a:lvl1pPr marL="342900" indent="-342900"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marL="742950" indent="-285750"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marL="1085850" indent="-22860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marL="1428750" indent="-22860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marL="1771650" indent="-22860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marL="22288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marL="26860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marL="31432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marL="36004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342900" marR="0" lvl="0" indent="-342900" algn="ctr" defTabSz="914400" rtl="1" eaLnBrk="1" fontAlgn="base" latinLnBrk="0" hangingPunct="1">
                        <a:lnSpc>
                          <a:spcPct val="100000"/>
                        </a:lnSpc>
                        <a:spcBef>
                          <a:spcPct val="0"/>
                        </a:spcBef>
                        <a:spcAft>
                          <a:spcPct val="0"/>
                        </a:spcAft>
                        <a:buClr>
                          <a:schemeClr val="bg1"/>
                        </a:buClr>
                        <a:buSzTx/>
                        <a:buFont typeface="Times New Roman" panose="02020603050405020304" pitchFamily="18" charset="0"/>
                        <a:buNone/>
                        <a:tabLst/>
                      </a:pPr>
                      <a:r>
                        <a:rPr kumimoji="0" lang="fa-IR"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ترازنامه موسسات بازرگانی</a:t>
                      </a:r>
                    </a:p>
                  </a:txBody>
                  <a:tcPr horzOverflow="overflow">
                    <a:lnL cap="flat">
                      <a:noFill/>
                    </a:lnL>
                    <a:lnR>
                      <a:noFill/>
                    </a:lnR>
                    <a:lnT cap="flat">
                      <a:noFill/>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pPr rtl="1"/>
                      <a:endParaRPr lang="fa-IR"/>
                    </a:p>
                  </a:txBody>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marL="20002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marL="24574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marL="29146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marL="33718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0" marR="0" lvl="0" indent="0" algn="r" defTabSz="914400" rtl="1"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fa-IR" sz="28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a:noFill/>
                    </a:lnL>
                    <a:lnR>
                      <a:noFill/>
                    </a:lnR>
                    <a:lnT cap="flat">
                      <a:noFill/>
                    </a:lnT>
                    <a:lnB>
                      <a:noFill/>
                    </a:lnB>
                    <a:lnTlToBr>
                      <a:noFill/>
                    </a:lnTlToBr>
                    <a:lnBlToTr>
                      <a:noFill/>
                    </a:lnBlToTr>
                    <a:noFill/>
                  </a:tcPr>
                </a:tc>
                <a:tc gridSpan="3">
                  <a:txBody>
                    <a:bodyPr/>
                    <a:lstStyle>
                      <a:lvl1pPr marL="342900" indent="-342900"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marL="742950" indent="-285750"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marL="1085850" indent="-22860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marL="1428750" indent="-22860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marL="1771650" indent="-22860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marL="22288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marL="26860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marL="31432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marL="36004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342900" marR="0" lvl="0" indent="-342900" algn="ctr" defTabSz="914400" rtl="1" eaLnBrk="1" fontAlgn="base" latinLnBrk="0" hangingPunct="1">
                        <a:lnSpc>
                          <a:spcPct val="100000"/>
                        </a:lnSpc>
                        <a:spcBef>
                          <a:spcPct val="0"/>
                        </a:spcBef>
                        <a:spcAft>
                          <a:spcPct val="0"/>
                        </a:spcAft>
                        <a:buClr>
                          <a:schemeClr val="bg1"/>
                        </a:buClr>
                        <a:buSzTx/>
                        <a:buFont typeface="Times New Roman" panose="02020603050405020304" pitchFamily="18" charset="0"/>
                        <a:buNone/>
                        <a:tabLst/>
                      </a:pPr>
                      <a:r>
                        <a:rPr kumimoji="0" lang="ar-SA"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ترازنامه موسسات تولیدی</a:t>
                      </a:r>
                    </a:p>
                  </a:txBody>
                  <a:tcPr horzOverflow="overflow">
                    <a:lnL>
                      <a:noFill/>
                    </a:lnL>
                    <a:lnR cap="flat">
                      <a:noFill/>
                    </a:lnR>
                    <a:lnT cap="flat">
                      <a:noFill/>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val="10000"/>
                  </a:ext>
                </a:extLst>
              </a:tr>
              <a:tr h="274638">
                <a:tc>
                  <a:txBody>
                    <a:bodyPr/>
                    <a:lstStyle>
                      <a:lvl1pPr marL="342900" indent="-342900"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marL="742950" indent="-285750"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marL="1085850" indent="-22860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marL="1428750" indent="-22860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marL="1771650" indent="-22860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marL="22288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marL="26860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marL="31432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marL="36004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342900" marR="0" lvl="0" indent="-342900" algn="ctr" defTabSz="914400" rtl="1" eaLnBrk="1" fontAlgn="base" latinLnBrk="0" hangingPunct="1">
                        <a:lnSpc>
                          <a:spcPct val="100000"/>
                        </a:lnSpc>
                        <a:spcBef>
                          <a:spcPct val="0"/>
                        </a:spcBef>
                        <a:spcAft>
                          <a:spcPct val="0"/>
                        </a:spcAft>
                        <a:buClr>
                          <a:schemeClr val="bg1"/>
                        </a:buClr>
                        <a:buSzTx/>
                        <a:buFont typeface="Times New Roman" panose="02020603050405020304" pitchFamily="18" charset="0"/>
                        <a:buNone/>
                        <a:tabLst/>
                      </a:pPr>
                      <a:r>
                        <a:rPr kumimoji="0" lang="ar-SA"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دارایی جاری:</a:t>
                      </a:r>
                    </a:p>
                  </a:txBody>
                  <a:tcPr horzOverflow="overflow">
                    <a:lnL cap="flat">
                      <a:noFill/>
                    </a:lnL>
                    <a:lnR>
                      <a:noFill/>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marL="20002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marL="24574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marL="29146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marL="33718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0" marR="0" lvl="0" indent="0" algn="r" defTabSz="914400" rtl="1"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fa-IR" sz="28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marL="20002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marL="24574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marL="29146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marL="33718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0" marR="0" lvl="0" indent="0" algn="r" defTabSz="914400" rtl="1"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fa-IR" sz="28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a:noFill/>
                    </a:lnL>
                    <a:lnR>
                      <a:noFill/>
                    </a:lnR>
                    <a:lnT>
                      <a:noFill/>
                    </a:lnT>
                    <a:lnB>
                      <a:noFill/>
                    </a:lnB>
                    <a:lnTlToBr>
                      <a:noFill/>
                    </a:lnTlToBr>
                    <a:lnBlToTr>
                      <a:noFill/>
                    </a:lnBlToTr>
                    <a:noFill/>
                  </a:tcPr>
                </a:tc>
                <a:tc>
                  <a:txBody>
                    <a:bodyPr/>
                    <a:lstStyle>
                      <a:lvl1pPr marL="342900" indent="-342900"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marL="742950" indent="-285750"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marL="1085850" indent="-22860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marL="1428750" indent="-22860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marL="1771650" indent="-22860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marL="22288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marL="26860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marL="31432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marL="36004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342900" marR="0" lvl="0" indent="-342900" algn="justLow" defTabSz="914400" rtl="1" eaLnBrk="1" fontAlgn="base" latinLnBrk="0" hangingPunct="1">
                        <a:lnSpc>
                          <a:spcPct val="100000"/>
                        </a:lnSpc>
                        <a:spcBef>
                          <a:spcPct val="0"/>
                        </a:spcBef>
                        <a:spcAft>
                          <a:spcPct val="0"/>
                        </a:spcAft>
                        <a:buClr>
                          <a:schemeClr val="bg1"/>
                        </a:buClr>
                        <a:buSzTx/>
                        <a:buFont typeface="Times New Roman" panose="02020603050405020304" pitchFamily="18" charset="0"/>
                        <a:buNone/>
                        <a:tabLst/>
                      </a:pPr>
                      <a:r>
                        <a:rPr kumimoji="0" lang="ar-SA"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دارایی جاری:</a:t>
                      </a:r>
                    </a:p>
                  </a:txBody>
                  <a:tcP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marL="20002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marL="24574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marL="29146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marL="33718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0" marR="0" lvl="0" indent="0" algn="r" defTabSz="914400" rtl="1"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fa-IR" sz="28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marL="20002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marL="24574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marL="29146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marL="33718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0" marR="0" lvl="0" indent="0" algn="r" defTabSz="914400" rtl="1"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fa-IR" sz="28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a:noFill/>
                    </a:lnL>
                    <a:lnR cap="flat">
                      <a:noFill/>
                    </a:lnR>
                    <a:lnT w="254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0">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marL="20002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marL="24574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marL="29146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marL="33718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0" marR="0" lvl="0" indent="0" algn="r" defTabSz="914400" rtl="1"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fa-IR" sz="28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cap="flat">
                      <a:noFill/>
                    </a:lnL>
                    <a:lnR>
                      <a:noFill/>
                    </a:lnR>
                    <a:lnT>
                      <a:noFill/>
                    </a:lnT>
                    <a:lnB>
                      <a:noFill/>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marL="20002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marL="24574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marL="29146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marL="33718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0" marR="0" lvl="0" indent="0" algn="r" defTabSz="914400" rtl="1"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fa-IR" sz="28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a:noFill/>
                    </a:lnL>
                    <a:lnR>
                      <a:noFill/>
                    </a:lnR>
                    <a:lnT>
                      <a:noFill/>
                    </a:lnT>
                    <a:lnB>
                      <a:noFill/>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marL="20002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marL="24574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marL="29146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marL="33718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0" marR="0" lvl="0" indent="0" algn="r" defTabSz="914400" rtl="1"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fa-IR" sz="28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a:noFill/>
                    </a:lnL>
                    <a:lnR>
                      <a:noFill/>
                    </a:lnR>
                    <a:lnT>
                      <a:noFill/>
                    </a:lnT>
                    <a:lnB>
                      <a:noFill/>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marL="20002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marL="24574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marL="29146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marL="33718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0" marR="0" lvl="0" indent="0" algn="r" defTabSz="914400" rtl="1"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fa-IR" sz="28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a:noFill/>
                    </a:lnL>
                    <a:lnR>
                      <a:noFill/>
                    </a:lnR>
                    <a:lnT>
                      <a:noFill/>
                    </a:lnT>
                    <a:lnB>
                      <a:noFill/>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marL="20002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marL="24574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marL="29146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marL="33718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0" marR="0" lvl="0" indent="0" algn="r" defTabSz="914400" rtl="1"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fa-IR" sz="28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a:noFill/>
                    </a:lnL>
                    <a:lnR>
                      <a:noFill/>
                    </a:lnR>
                    <a:lnT>
                      <a:noFill/>
                    </a:lnT>
                    <a:lnB>
                      <a:noFill/>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marL="20002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marL="24574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marL="29146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marL="33718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0" marR="0" lvl="0" indent="0" algn="r" defTabSz="914400" rtl="1"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fa-IR" sz="28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274638">
                <a:tc>
                  <a:txBody>
                    <a:bodyPr/>
                    <a:lstStyle>
                      <a:lvl1pPr marL="342900" indent="-342900"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marL="742950" indent="-285750"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marL="1085850" indent="-22860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marL="1428750" indent="-22860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marL="1771650" indent="-22860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marL="22288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marL="26860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marL="31432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marL="36004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342900" marR="0" lvl="0" indent="-342900" algn="ctr" defTabSz="914400" rtl="1" eaLnBrk="1" fontAlgn="base" latinLnBrk="0" hangingPunct="1">
                        <a:lnSpc>
                          <a:spcPct val="100000"/>
                        </a:lnSpc>
                        <a:spcBef>
                          <a:spcPct val="0"/>
                        </a:spcBef>
                        <a:spcAft>
                          <a:spcPct val="0"/>
                        </a:spcAft>
                        <a:buClr>
                          <a:schemeClr val="bg1"/>
                        </a:buClr>
                        <a:buSzTx/>
                        <a:buFont typeface="Times New Roman" panose="02020603050405020304" pitchFamily="18" charset="0"/>
                        <a:buNone/>
                        <a:tabLst/>
                      </a:pPr>
                      <a:r>
                        <a:rPr kumimoji="0" lang="ar-SA" sz="2800" b="0"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موجودیها</a:t>
                      </a:r>
                      <a:endParaRPr kumimoji="0" lang="ar-SA"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cap="flat">
                      <a:noFill/>
                    </a:lnL>
                    <a:lnR>
                      <a:noFill/>
                    </a:lnR>
                    <a:lnT>
                      <a:noFill/>
                    </a:lnT>
                    <a:lnB>
                      <a:noFill/>
                    </a:lnB>
                    <a:lnTlToBr>
                      <a:noFill/>
                    </a:lnTlToBr>
                    <a:lnBlToTr>
                      <a:noFill/>
                    </a:lnBlToTr>
                    <a:noFill/>
                  </a:tcPr>
                </a:tc>
                <a:tc>
                  <a:txBody>
                    <a:bodyPr/>
                    <a:lstStyle>
                      <a:lvl1pPr marL="342900" indent="-342900"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marL="742950" indent="-285750"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marL="1085850" indent="-22860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marL="1428750" indent="-22860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marL="1771650" indent="-22860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marL="22288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marL="26860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marL="31432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marL="36004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342900" marR="0" lvl="0" indent="-342900" algn="ctr" defTabSz="914400" rtl="1" eaLnBrk="1" fontAlgn="base" latinLnBrk="0" hangingPunct="1">
                        <a:lnSpc>
                          <a:spcPct val="100000"/>
                        </a:lnSpc>
                        <a:spcBef>
                          <a:spcPct val="0"/>
                        </a:spcBef>
                        <a:spcAft>
                          <a:spcPct val="0"/>
                        </a:spcAft>
                        <a:buClr>
                          <a:schemeClr val="bg1"/>
                        </a:buClr>
                        <a:buSzTx/>
                        <a:buFont typeface="Times New Roman" panose="02020603050405020304" pitchFamily="18" charset="0"/>
                        <a:buNone/>
                        <a:tabLst/>
                      </a:pPr>
                      <a:r>
                        <a:rPr kumimoji="0" lang="ar-SA"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p>
                  </a:txBody>
                  <a:tcPr horzOverflow="overflow">
                    <a:lnL>
                      <a:noFill/>
                    </a:lnL>
                    <a:lnR>
                      <a:noFill/>
                    </a:lnR>
                    <a:lnT>
                      <a:noFill/>
                    </a:lnT>
                    <a:lnB>
                      <a:noFill/>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marL="20002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marL="24574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marL="29146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marL="33718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0" marR="0" lvl="0" indent="0" algn="r" defTabSz="914400" rtl="1"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fa-IR" sz="28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a:noFill/>
                    </a:lnL>
                    <a:lnR>
                      <a:noFill/>
                    </a:lnR>
                    <a:lnT>
                      <a:noFill/>
                    </a:lnT>
                    <a:lnB>
                      <a:noFill/>
                    </a:lnB>
                    <a:lnTlToBr>
                      <a:noFill/>
                    </a:lnTlToBr>
                    <a:lnBlToTr>
                      <a:noFill/>
                    </a:lnBlToTr>
                    <a:noFill/>
                  </a:tcPr>
                </a:tc>
                <a:tc>
                  <a:txBody>
                    <a:bodyPr/>
                    <a:lstStyle>
                      <a:lvl1pPr marL="342900" indent="-342900"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marL="742950" indent="-285750"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marL="1085850" indent="-22860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marL="1428750" indent="-22860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marL="1771650" indent="-22860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marL="22288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marL="26860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marL="31432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marL="36004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342900" marR="0" lvl="0" indent="-342900" algn="justLow" defTabSz="914400" rtl="1" eaLnBrk="1" fontAlgn="base" latinLnBrk="0" hangingPunct="1">
                        <a:lnSpc>
                          <a:spcPct val="100000"/>
                        </a:lnSpc>
                        <a:spcBef>
                          <a:spcPct val="0"/>
                        </a:spcBef>
                        <a:spcAft>
                          <a:spcPct val="0"/>
                        </a:spcAft>
                        <a:buClr>
                          <a:schemeClr val="bg1"/>
                        </a:buClr>
                        <a:buSzTx/>
                        <a:buFont typeface="Times New Roman" panose="02020603050405020304" pitchFamily="18" charset="0"/>
                        <a:buNone/>
                        <a:tabLst/>
                      </a:pPr>
                      <a:r>
                        <a:rPr kumimoji="0" lang="ar-SA" sz="2800" b="0"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موجودی مواد و کالا:</a:t>
                      </a:r>
                      <a:endParaRPr kumimoji="0" lang="ar-SA"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a:noFill/>
                    </a:lnL>
                    <a:lnR>
                      <a:noFill/>
                    </a:lnR>
                    <a:lnT>
                      <a:noFill/>
                    </a:lnT>
                    <a:lnB>
                      <a:noFill/>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marL="20002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marL="24574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marL="29146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marL="33718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0" marR="0" lvl="0" indent="0" algn="r" defTabSz="914400" rtl="1"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fa-IR" sz="28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a:noFill/>
                    </a:lnL>
                    <a:lnR>
                      <a:noFill/>
                    </a:lnR>
                    <a:lnT>
                      <a:noFill/>
                    </a:lnT>
                    <a:lnB>
                      <a:noFill/>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marL="20002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marL="24574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marL="29146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marL="33718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0" marR="0" lvl="0" indent="0" algn="r" defTabSz="914400" rtl="1"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fa-IR" sz="28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274638">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marL="20002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marL="24574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marL="29146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marL="33718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0" marR="0" lvl="0" indent="0" algn="r" defTabSz="914400" rtl="1"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fa-IR" sz="28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cap="flat">
                      <a:noFill/>
                    </a:lnL>
                    <a:lnR>
                      <a:noFill/>
                    </a:lnR>
                    <a:lnT>
                      <a:noFill/>
                    </a:lnT>
                    <a:lnB>
                      <a:noFill/>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marL="20002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marL="24574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marL="29146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marL="33718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0" marR="0" lvl="0" indent="0" algn="r" defTabSz="914400" rtl="1"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fa-IR" sz="28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a:noFill/>
                    </a:lnL>
                    <a:lnR>
                      <a:noFill/>
                    </a:lnR>
                    <a:lnT>
                      <a:noFill/>
                    </a:lnT>
                    <a:lnB>
                      <a:noFill/>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marL="20002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marL="24574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marL="29146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marL="33718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0" marR="0" lvl="0" indent="0" algn="r" defTabSz="914400" rtl="1"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fa-IR" sz="28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a:noFill/>
                    </a:lnL>
                    <a:lnR>
                      <a:noFill/>
                    </a:lnR>
                    <a:lnT>
                      <a:noFill/>
                    </a:lnT>
                    <a:lnB>
                      <a:noFill/>
                    </a:lnB>
                    <a:lnTlToBr>
                      <a:noFill/>
                    </a:lnTlToBr>
                    <a:lnBlToTr>
                      <a:noFill/>
                    </a:lnBlToTr>
                    <a:noFill/>
                  </a:tcPr>
                </a:tc>
                <a:tc>
                  <a:txBody>
                    <a:bodyPr/>
                    <a:lstStyle>
                      <a:lvl1pPr marL="342900" indent="-342900"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marL="742950" indent="-285750"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marL="1085850" indent="-22860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marL="1428750" indent="-22860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marL="1771650" indent="-22860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marL="22288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marL="26860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marL="31432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marL="36004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342900" marR="0" lvl="0" indent="-342900" algn="justLow" defTabSz="914400" rtl="1" eaLnBrk="1" fontAlgn="base" latinLnBrk="0" hangingPunct="1">
                        <a:lnSpc>
                          <a:spcPct val="100000"/>
                        </a:lnSpc>
                        <a:spcBef>
                          <a:spcPct val="0"/>
                        </a:spcBef>
                        <a:spcAft>
                          <a:spcPct val="0"/>
                        </a:spcAft>
                        <a:buClr>
                          <a:schemeClr val="bg1"/>
                        </a:buClr>
                        <a:buSzTx/>
                        <a:buFont typeface="Times New Roman" panose="02020603050405020304" pitchFamily="18" charset="0"/>
                        <a:buNone/>
                        <a:tabLst/>
                      </a:pPr>
                      <a:r>
                        <a:rPr kumimoji="0" lang="ar-SA"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مواد خام</a:t>
                      </a:r>
                    </a:p>
                  </a:txBody>
                  <a:tcPr horzOverflow="overflow">
                    <a:lnL>
                      <a:noFill/>
                    </a:lnL>
                    <a:lnR>
                      <a:noFill/>
                    </a:lnR>
                    <a:lnT>
                      <a:noFill/>
                    </a:lnT>
                    <a:lnB>
                      <a:noFill/>
                    </a:lnB>
                    <a:lnTlToBr>
                      <a:noFill/>
                    </a:lnTlToBr>
                    <a:lnBlToTr>
                      <a:noFill/>
                    </a:lnBlToTr>
                    <a:noFill/>
                  </a:tcPr>
                </a:tc>
                <a:tc>
                  <a:txBody>
                    <a:bodyPr/>
                    <a:lstStyle>
                      <a:lvl1pPr marL="342900" indent="-342900"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marL="742950" indent="-285750"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marL="1085850" indent="-22860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marL="1428750" indent="-22860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marL="1771650" indent="-22860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marL="22288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marL="26860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marL="31432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marL="36004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342900" marR="0" lvl="0" indent="-342900" algn="ctr" defTabSz="914400" rtl="1" eaLnBrk="1" fontAlgn="base" latinLnBrk="0" hangingPunct="1">
                        <a:lnSpc>
                          <a:spcPct val="100000"/>
                        </a:lnSpc>
                        <a:spcBef>
                          <a:spcPct val="0"/>
                        </a:spcBef>
                        <a:spcAft>
                          <a:spcPct val="0"/>
                        </a:spcAft>
                        <a:buClr>
                          <a:schemeClr val="bg1"/>
                        </a:buClr>
                        <a:buSzTx/>
                        <a:buFont typeface="Times New Roman" panose="02020603050405020304" pitchFamily="18" charset="0"/>
                        <a:buNone/>
                        <a:tabLst/>
                      </a:pPr>
                      <a:r>
                        <a:rPr kumimoji="0" lang="ar-SA"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p>
                  </a:txBody>
                  <a:tcPr horzOverflow="overflow">
                    <a:lnL>
                      <a:noFill/>
                    </a:lnL>
                    <a:lnR>
                      <a:noFill/>
                    </a:lnR>
                    <a:lnT>
                      <a:noFill/>
                    </a:lnT>
                    <a:lnB>
                      <a:noFill/>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marL="20002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marL="24574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marL="29146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marL="33718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0" marR="0" lvl="0" indent="0" algn="r" defTabSz="914400" rtl="1"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fa-IR" sz="28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274638">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marL="20002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marL="24574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marL="29146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marL="33718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0" marR="0" lvl="0" indent="0" algn="r" defTabSz="914400" rtl="1"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fa-IR" sz="28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cap="flat">
                      <a:noFill/>
                    </a:lnL>
                    <a:lnR>
                      <a:noFill/>
                    </a:lnR>
                    <a:lnT>
                      <a:noFill/>
                    </a:lnT>
                    <a:lnB>
                      <a:noFill/>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marL="20002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marL="24574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marL="29146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marL="33718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0" marR="0" lvl="0" indent="0" algn="r" defTabSz="914400" rtl="1"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fa-IR" sz="28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a:noFill/>
                    </a:lnL>
                    <a:lnR>
                      <a:noFill/>
                    </a:lnR>
                    <a:lnT>
                      <a:noFill/>
                    </a:lnT>
                    <a:lnB>
                      <a:noFill/>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marL="20002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marL="24574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marL="29146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marL="33718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0" marR="0" lvl="0" indent="0" algn="r" defTabSz="914400" rtl="1"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fa-IR" sz="28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a:noFill/>
                    </a:lnL>
                    <a:lnR>
                      <a:noFill/>
                    </a:lnR>
                    <a:lnT>
                      <a:noFill/>
                    </a:lnT>
                    <a:lnB>
                      <a:noFill/>
                    </a:lnB>
                    <a:lnTlToBr>
                      <a:noFill/>
                    </a:lnTlToBr>
                    <a:lnBlToTr>
                      <a:noFill/>
                    </a:lnBlToTr>
                    <a:noFill/>
                  </a:tcPr>
                </a:tc>
                <a:tc>
                  <a:txBody>
                    <a:bodyPr/>
                    <a:lstStyle>
                      <a:lvl1pPr marL="342900" indent="-342900"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marL="742950" indent="-285750"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marL="1085850" indent="-22860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marL="1428750" indent="-22860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marL="1771650" indent="-22860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marL="22288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marL="26860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marL="31432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marL="36004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342900" marR="0" lvl="0" indent="-342900" algn="justLow" defTabSz="914400" rtl="1" eaLnBrk="1" fontAlgn="base" latinLnBrk="0" hangingPunct="1">
                        <a:lnSpc>
                          <a:spcPct val="100000"/>
                        </a:lnSpc>
                        <a:spcBef>
                          <a:spcPct val="0"/>
                        </a:spcBef>
                        <a:spcAft>
                          <a:spcPct val="0"/>
                        </a:spcAft>
                        <a:buClr>
                          <a:schemeClr val="bg1"/>
                        </a:buClr>
                        <a:buSzTx/>
                        <a:buFont typeface="Times New Roman" panose="02020603050405020304" pitchFamily="18" charset="0"/>
                        <a:buNone/>
                        <a:tabLst/>
                      </a:pPr>
                      <a:r>
                        <a:rPr kumimoji="0" lang="ar-SA"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کالای در جریان ساخت</a:t>
                      </a:r>
                    </a:p>
                  </a:txBody>
                  <a:tcPr horzOverflow="overflow">
                    <a:lnL>
                      <a:noFill/>
                    </a:lnL>
                    <a:lnR>
                      <a:noFill/>
                    </a:lnR>
                    <a:lnT>
                      <a:noFill/>
                    </a:lnT>
                    <a:lnB>
                      <a:noFill/>
                    </a:lnB>
                    <a:lnTlToBr>
                      <a:noFill/>
                    </a:lnTlToBr>
                    <a:lnBlToTr>
                      <a:noFill/>
                    </a:lnBlToTr>
                    <a:noFill/>
                  </a:tcPr>
                </a:tc>
                <a:tc>
                  <a:txBody>
                    <a:bodyPr/>
                    <a:lstStyle>
                      <a:lvl1pPr marL="342900" indent="-342900"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marL="742950" indent="-285750"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marL="1085850" indent="-22860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marL="1428750" indent="-22860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marL="1771650" indent="-22860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marL="22288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marL="26860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marL="31432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marL="36004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342900" marR="0" lvl="0" indent="-342900" algn="ctr" defTabSz="914400" rtl="1" eaLnBrk="1" fontAlgn="base" latinLnBrk="0" hangingPunct="1">
                        <a:lnSpc>
                          <a:spcPct val="100000"/>
                        </a:lnSpc>
                        <a:spcBef>
                          <a:spcPct val="0"/>
                        </a:spcBef>
                        <a:spcAft>
                          <a:spcPct val="0"/>
                        </a:spcAft>
                        <a:buClr>
                          <a:schemeClr val="bg1"/>
                        </a:buClr>
                        <a:buSzTx/>
                        <a:buFont typeface="Times New Roman" panose="02020603050405020304" pitchFamily="18" charset="0"/>
                        <a:buNone/>
                        <a:tabLst/>
                      </a:pPr>
                      <a:r>
                        <a:rPr kumimoji="0" lang="ar-SA"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p>
                  </a:txBody>
                  <a:tcPr horzOverflow="overflow">
                    <a:lnL>
                      <a:noFill/>
                    </a:lnL>
                    <a:lnR>
                      <a:noFill/>
                    </a:lnR>
                    <a:lnT>
                      <a:noFill/>
                    </a:lnT>
                    <a:lnB>
                      <a:noFill/>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marL="20002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marL="24574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marL="29146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marL="33718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0" marR="0" lvl="0" indent="0" algn="r" defTabSz="914400" rtl="1"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fa-IR" sz="28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274638">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marL="20002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marL="24574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marL="29146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marL="33718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0" marR="0" lvl="0" indent="0" algn="r" defTabSz="914400" rtl="1"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fa-IR" sz="28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cap="flat">
                      <a:noFill/>
                    </a:lnL>
                    <a:lnR>
                      <a:noFill/>
                    </a:lnR>
                    <a:lnT>
                      <a:noFill/>
                    </a:lnT>
                    <a:lnB>
                      <a:noFill/>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marL="20002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marL="24574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marL="29146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marL="33718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0" marR="0" lvl="0" indent="0" algn="r" defTabSz="914400" rtl="1"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fa-IR" sz="28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a:noFill/>
                    </a:lnL>
                    <a:lnR>
                      <a:noFill/>
                    </a:lnR>
                    <a:lnT>
                      <a:noFill/>
                    </a:lnT>
                    <a:lnB>
                      <a:noFill/>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marL="20002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marL="24574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marL="29146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marL="33718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0" marR="0" lvl="0" indent="0" algn="r" defTabSz="914400" rtl="1"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fa-IR" sz="28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a:noFill/>
                    </a:lnL>
                    <a:lnR>
                      <a:noFill/>
                    </a:lnR>
                    <a:lnT>
                      <a:noFill/>
                    </a:lnT>
                    <a:lnB>
                      <a:noFill/>
                    </a:lnB>
                    <a:lnTlToBr>
                      <a:noFill/>
                    </a:lnTlToBr>
                    <a:lnBlToTr>
                      <a:noFill/>
                    </a:lnBlToTr>
                    <a:noFill/>
                  </a:tcPr>
                </a:tc>
                <a:tc>
                  <a:txBody>
                    <a:bodyPr/>
                    <a:lstStyle>
                      <a:lvl1pPr marL="342900" indent="-342900"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marL="742950" indent="-285750"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marL="1085850" indent="-22860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marL="1428750" indent="-22860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marL="1771650" indent="-22860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marL="22288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marL="26860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marL="31432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marL="36004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342900" marR="0" lvl="0" indent="-342900" algn="justLow" defTabSz="914400" rtl="1" eaLnBrk="1" fontAlgn="base" latinLnBrk="0" hangingPunct="1">
                        <a:lnSpc>
                          <a:spcPct val="100000"/>
                        </a:lnSpc>
                        <a:spcBef>
                          <a:spcPct val="0"/>
                        </a:spcBef>
                        <a:spcAft>
                          <a:spcPct val="0"/>
                        </a:spcAft>
                        <a:buClr>
                          <a:schemeClr val="bg1"/>
                        </a:buClr>
                        <a:buSzTx/>
                        <a:buFont typeface="Times New Roman" panose="02020603050405020304" pitchFamily="18" charset="0"/>
                        <a:buNone/>
                        <a:tabLst/>
                      </a:pPr>
                      <a:r>
                        <a:rPr kumimoji="0" lang="ar-SA"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کالای ساخته شده</a:t>
                      </a:r>
                    </a:p>
                  </a:txBody>
                  <a:tcPr horzOverflow="overflow">
                    <a:lnL>
                      <a:noFill/>
                    </a:lnL>
                    <a:lnR>
                      <a:noFill/>
                    </a:lnR>
                    <a:lnT>
                      <a:noFill/>
                    </a:lnT>
                    <a:lnB>
                      <a:noFill/>
                    </a:lnB>
                    <a:lnTlToBr>
                      <a:noFill/>
                    </a:lnTlToBr>
                    <a:lnBlToTr>
                      <a:noFill/>
                    </a:lnBlToTr>
                    <a:noFill/>
                  </a:tcPr>
                </a:tc>
                <a:tc>
                  <a:txBody>
                    <a:bodyPr/>
                    <a:lstStyle>
                      <a:lvl1pPr marL="342900" indent="-342900"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marL="742950" indent="-285750"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marL="1085850" indent="-22860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marL="1428750" indent="-22860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marL="1771650" indent="-22860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marL="22288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marL="26860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marL="31432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marL="36004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342900" marR="0" lvl="0" indent="-342900" algn="ctr" defTabSz="914400" rtl="1" eaLnBrk="1" fontAlgn="base" latinLnBrk="0" hangingPunct="1">
                        <a:lnSpc>
                          <a:spcPct val="100000"/>
                        </a:lnSpc>
                        <a:spcBef>
                          <a:spcPct val="0"/>
                        </a:spcBef>
                        <a:spcAft>
                          <a:spcPct val="0"/>
                        </a:spcAft>
                        <a:buClr>
                          <a:schemeClr val="bg1"/>
                        </a:buClr>
                        <a:buSzTx/>
                        <a:buFont typeface="Times New Roman" panose="02020603050405020304" pitchFamily="18" charset="0"/>
                        <a:buNone/>
                        <a:tabLst/>
                      </a:pPr>
                      <a:r>
                        <a:rPr kumimoji="0" lang="ar-SA"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marL="20002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marL="24574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marL="29146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marL="33718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0" marR="0" lvl="0" indent="0" algn="r" defTabSz="914400" rtl="1"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fa-IR" sz="28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274638">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marL="20002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marL="24574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marL="29146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marL="33718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0" marR="0" lvl="0" indent="0" algn="r" defTabSz="914400" rtl="1"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fa-IR" sz="28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cap="flat">
                      <a:noFill/>
                    </a:lnL>
                    <a:lnR>
                      <a:noFill/>
                    </a:lnR>
                    <a:lnT>
                      <a:noFill/>
                    </a:lnT>
                    <a:lnB cap="flat">
                      <a:noFill/>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marL="20002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marL="24574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marL="29146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marL="33718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0" marR="0" lvl="0" indent="0" algn="r" defTabSz="914400" rtl="1"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fa-IR" sz="28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a:noFill/>
                    </a:lnL>
                    <a:lnR>
                      <a:noFill/>
                    </a:lnR>
                    <a:lnT>
                      <a:noFill/>
                    </a:lnT>
                    <a:lnB cap="flat">
                      <a:noFill/>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marL="20002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marL="24574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marL="29146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marL="33718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0" marR="0" lvl="0" indent="0" algn="r" defTabSz="914400" rtl="1"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fa-IR" sz="28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a:noFill/>
                    </a:lnL>
                    <a:lnR>
                      <a:noFill/>
                    </a:lnR>
                    <a:lnT>
                      <a:noFill/>
                    </a:lnT>
                    <a:lnB cap="flat">
                      <a:noFill/>
                    </a:lnB>
                    <a:lnTlToBr>
                      <a:noFill/>
                    </a:lnTlToBr>
                    <a:lnBlToTr>
                      <a:noFill/>
                    </a:lnBlToTr>
                    <a:noFill/>
                  </a:tcPr>
                </a:tc>
                <a:tc>
                  <a:txBody>
                    <a:bodyPr/>
                    <a:lstStyle>
                      <a:lvl1pPr marL="342900" indent="-342900"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marL="742950" indent="-285750"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marL="1085850" indent="-22860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marL="1428750" indent="-22860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marL="1771650" indent="-22860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marL="22288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marL="26860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marL="31432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marL="36004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342900" marR="0" lvl="0" indent="-342900" algn="justLow" defTabSz="914400" rtl="1" eaLnBrk="1" fontAlgn="base" latinLnBrk="0" hangingPunct="1">
                        <a:lnSpc>
                          <a:spcPct val="100000"/>
                        </a:lnSpc>
                        <a:spcBef>
                          <a:spcPct val="0"/>
                        </a:spcBef>
                        <a:spcAft>
                          <a:spcPct val="0"/>
                        </a:spcAft>
                        <a:buClr>
                          <a:schemeClr val="bg1"/>
                        </a:buClr>
                        <a:buSzTx/>
                        <a:buFont typeface="Times New Roman" panose="02020603050405020304" pitchFamily="18" charset="0"/>
                        <a:buNone/>
                        <a:tabLst/>
                      </a:pPr>
                      <a:r>
                        <a:rPr kumimoji="0" lang="ar-SA"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موجودی مواد و کالا</a:t>
                      </a:r>
                    </a:p>
                  </a:txBody>
                  <a:tcPr horzOverflow="overflow">
                    <a:lnL>
                      <a:noFill/>
                    </a:lnL>
                    <a:lnR>
                      <a:noFill/>
                    </a:lnR>
                    <a:lnT>
                      <a:noFill/>
                    </a:lnT>
                    <a:lnB cap="flat">
                      <a:noFill/>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marL="20002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marL="24574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marL="29146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marL="33718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0" marR="0" lvl="0" indent="0" algn="r" defTabSz="914400" rtl="1"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fa-IR" sz="28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marL="342900" indent="-342900"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B Nazanin" panose="00000400000000000000" pitchFamily="2" charset="-78"/>
                        </a:defRPr>
                      </a:lvl1pPr>
                      <a:lvl2pPr marL="742950" indent="-285750"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B Nazanin" panose="00000400000000000000" pitchFamily="2" charset="-78"/>
                        </a:defRPr>
                      </a:lvl2pPr>
                      <a:lvl3pPr marL="1085850" indent="-22860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B Nazanin" panose="00000400000000000000" pitchFamily="2" charset="-78"/>
                        </a:defRPr>
                      </a:lvl3pPr>
                      <a:lvl4pPr marL="1428750" indent="-22860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B Nazanin" panose="00000400000000000000" pitchFamily="2" charset="-78"/>
                        </a:defRPr>
                      </a:lvl4pPr>
                      <a:lvl5pPr marL="1771650" indent="-22860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5pPr>
                      <a:lvl6pPr marL="22288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6pPr>
                      <a:lvl7pPr marL="26860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7pPr>
                      <a:lvl8pPr marL="31432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8pPr>
                      <a:lvl9pPr marL="3600450" indent="-22860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B Nazanin" panose="00000400000000000000" pitchFamily="2" charset="-78"/>
                        </a:defRPr>
                      </a:lvl9pPr>
                    </a:lstStyle>
                    <a:p>
                      <a:pPr marL="342900" marR="0" lvl="0" indent="-342900" algn="justLow" defTabSz="914400" rtl="1" eaLnBrk="1" fontAlgn="base" latinLnBrk="0" hangingPunct="1">
                        <a:lnSpc>
                          <a:spcPct val="100000"/>
                        </a:lnSpc>
                        <a:spcBef>
                          <a:spcPct val="0"/>
                        </a:spcBef>
                        <a:spcAft>
                          <a:spcPct val="0"/>
                        </a:spcAft>
                        <a:buClr>
                          <a:schemeClr val="bg1"/>
                        </a:buClr>
                        <a:buSzTx/>
                        <a:buFont typeface="Times New Roman" panose="02020603050405020304" pitchFamily="18" charset="0"/>
                        <a:buNone/>
                        <a:tabLst/>
                      </a:pPr>
                      <a:r>
                        <a:rPr kumimoji="0" lang="ar-SA"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7"/>
                  </a:ext>
                </a:extLst>
              </a:tr>
            </a:tbl>
          </a:graphicData>
        </a:graphic>
      </p:graphicFrame>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83445"/>
                                        </p:tgtEl>
                                        <p:attrNameLst>
                                          <p:attrName>style.visibility</p:attrName>
                                        </p:attrNameLst>
                                      </p:cBhvr>
                                      <p:to>
                                        <p:strVal val="visible"/>
                                      </p:to>
                                    </p:set>
                                    <p:animEffect transition="in" filter="dissolve">
                                      <p:cBhvr>
                                        <p:cTn id="7" dur="500"/>
                                        <p:tgtEl>
                                          <p:spTgt spid="183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DDA01D6E-271E-4354-818A-A66F2D70017A}" type="slidenum">
              <a:rPr lang="ar-SA"/>
              <a:pPr/>
              <a:t>82</a:t>
            </a:fld>
            <a:endParaRPr lang="en-US"/>
          </a:p>
        </p:txBody>
      </p:sp>
      <p:sp>
        <p:nvSpPr>
          <p:cNvPr id="205826" name="Rectangle 2"/>
          <p:cNvSpPr>
            <a:spLocks noGrp="1" noChangeArrowheads="1"/>
          </p:cNvSpPr>
          <p:nvPr>
            <p:ph type="title"/>
          </p:nvPr>
        </p:nvSpPr>
        <p:spPr/>
        <p:txBody>
          <a:bodyPr/>
          <a:lstStyle/>
          <a:p>
            <a:r>
              <a:rPr lang="fa-IR" b="0"/>
              <a:t>هزینه های تولید</a:t>
            </a:r>
            <a:endParaRPr lang="en-US" b="0"/>
          </a:p>
        </p:txBody>
      </p:sp>
      <p:sp>
        <p:nvSpPr>
          <p:cNvPr id="205827" name="Rectangle 3"/>
          <p:cNvSpPr>
            <a:spLocks noGrp="1" noChangeArrowheads="1"/>
          </p:cNvSpPr>
          <p:nvPr>
            <p:ph type="body" idx="1"/>
          </p:nvPr>
        </p:nvSpPr>
        <p:spPr>
          <a:noFill/>
          <a:ln/>
        </p:spPr>
        <p:txBody>
          <a:bodyPr/>
          <a:lstStyle/>
          <a:p>
            <a:pPr marL="609600" indent="-609600" algn="just"/>
            <a:r>
              <a:rPr lang="fa-IR" b="1"/>
              <a:t>هزینه های مستقیم :</a:t>
            </a:r>
          </a:p>
          <a:p>
            <a:pPr marL="990600" lvl="1" indent="-533400" algn="just"/>
            <a:r>
              <a:rPr lang="ar-SA"/>
              <a:t>آن دسته از هزینه</a:t>
            </a:r>
            <a:r>
              <a:rPr lang="ar-SA">
                <a:cs typeface="Times New Roman" panose="02020603050405020304" pitchFamily="18" charset="0"/>
              </a:rPr>
              <a:t>‌</a:t>
            </a:r>
            <a:r>
              <a:rPr lang="ar-SA"/>
              <a:t>های تولید که می</a:t>
            </a:r>
            <a:r>
              <a:rPr lang="ar-SA">
                <a:cs typeface="Times New Roman" panose="02020603050405020304" pitchFamily="18" charset="0"/>
              </a:rPr>
              <a:t>‌</a:t>
            </a:r>
            <a:r>
              <a:rPr lang="ar-SA"/>
              <a:t>توان آنرا به یک محصول خاص ردیابی</a:t>
            </a:r>
            <a:r>
              <a:rPr lang="fa-IR"/>
              <a:t> </a:t>
            </a:r>
            <a:r>
              <a:rPr lang="ar-SA"/>
              <a:t>نمو</a:t>
            </a:r>
            <a:r>
              <a:rPr lang="fa-IR"/>
              <a:t>د مانند</a:t>
            </a:r>
            <a:r>
              <a:rPr lang="ar-SA"/>
              <a:t> هزینه مواد مستقیم و هزینه دستمزد مستقیم </a:t>
            </a:r>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205827">
                                            <p:txEl>
                                              <p:pRg st="0" end="0"/>
                                            </p:txEl>
                                          </p:spTgt>
                                        </p:tgtEl>
                                        <p:attrNameLst>
                                          <p:attrName>style.visibility</p:attrName>
                                        </p:attrNameLst>
                                      </p:cBhvr>
                                      <p:to>
                                        <p:strVal val="visible"/>
                                      </p:to>
                                    </p:set>
                                    <p:animEffect transition="in" filter="blinds(horizontal)">
                                      <p:cBhvr>
                                        <p:cTn id="7" dur="500"/>
                                        <p:tgtEl>
                                          <p:spTgt spid="2058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05827">
                                            <p:txEl>
                                              <p:pRg st="1" end="1"/>
                                            </p:txEl>
                                          </p:spTgt>
                                        </p:tgtEl>
                                        <p:attrNameLst>
                                          <p:attrName>style.visibility</p:attrName>
                                        </p:attrNameLst>
                                      </p:cBhvr>
                                      <p:to>
                                        <p:strVal val="visible"/>
                                      </p:to>
                                    </p:set>
                                    <p:animEffect transition="in" filter="dissolve">
                                      <p:cBhvr>
                                        <p:cTn id="12" dur="500"/>
                                        <p:tgtEl>
                                          <p:spTgt spid="2058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33401F86-88BA-4310-BA53-C2CED2E9F963}" type="slidenum">
              <a:rPr lang="ar-SA"/>
              <a:pPr/>
              <a:t>83</a:t>
            </a:fld>
            <a:endParaRPr lang="en-US"/>
          </a:p>
        </p:txBody>
      </p:sp>
      <p:sp>
        <p:nvSpPr>
          <p:cNvPr id="550914" name="Rectangle 2"/>
          <p:cNvSpPr>
            <a:spLocks noGrp="1" noChangeArrowheads="1"/>
          </p:cNvSpPr>
          <p:nvPr>
            <p:ph type="title"/>
          </p:nvPr>
        </p:nvSpPr>
        <p:spPr/>
        <p:txBody>
          <a:bodyPr/>
          <a:lstStyle/>
          <a:p>
            <a:r>
              <a:rPr lang="fa-IR" b="0"/>
              <a:t>هزینه های تولید</a:t>
            </a:r>
            <a:endParaRPr lang="en-US" b="0"/>
          </a:p>
        </p:txBody>
      </p:sp>
      <p:sp>
        <p:nvSpPr>
          <p:cNvPr id="550915" name="Rectangle 3"/>
          <p:cNvSpPr>
            <a:spLocks noGrp="1" noChangeArrowheads="1"/>
          </p:cNvSpPr>
          <p:nvPr>
            <p:ph type="body" idx="1"/>
          </p:nvPr>
        </p:nvSpPr>
        <p:spPr>
          <a:noFill/>
          <a:ln/>
        </p:spPr>
        <p:txBody>
          <a:bodyPr/>
          <a:lstStyle/>
          <a:p>
            <a:pPr marL="609600" indent="-609600" algn="just"/>
            <a:r>
              <a:rPr lang="fa-IR" b="1"/>
              <a:t>هزینه های غیرمستقیم :</a:t>
            </a:r>
          </a:p>
          <a:p>
            <a:pPr marL="990600" lvl="1" indent="-533400" algn="just"/>
            <a:r>
              <a:rPr lang="ar-SA"/>
              <a:t>آن دسته از هزینه</a:t>
            </a:r>
            <a:r>
              <a:rPr lang="ar-SA">
                <a:cs typeface="Times New Roman" panose="02020603050405020304" pitchFamily="18" charset="0"/>
              </a:rPr>
              <a:t>‌</a:t>
            </a:r>
            <a:r>
              <a:rPr lang="ar-SA"/>
              <a:t>های تولید که نمی</a:t>
            </a:r>
            <a:r>
              <a:rPr lang="ar-SA">
                <a:cs typeface="Times New Roman" panose="02020603050405020304" pitchFamily="18" charset="0"/>
              </a:rPr>
              <a:t>‌</a:t>
            </a:r>
            <a:r>
              <a:rPr lang="ar-SA"/>
              <a:t>توان آنها را به یک محصول خاص ردیابی نمود مانند هزینه مواد غیرمستقیم ، دستمزد غیرمستقیم و سایر هزینه</a:t>
            </a:r>
            <a:r>
              <a:rPr lang="ar-SA">
                <a:cs typeface="Times New Roman" panose="02020603050405020304" pitchFamily="18" charset="0"/>
              </a:rPr>
              <a:t>‌</a:t>
            </a:r>
            <a:r>
              <a:rPr lang="ar-SA"/>
              <a:t>های سربار کارخانه.</a:t>
            </a:r>
            <a:endParaRPr lang="fa-I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50915">
                                            <p:txEl>
                                              <p:pRg st="0" end="0"/>
                                            </p:txEl>
                                          </p:spTgt>
                                        </p:tgtEl>
                                        <p:attrNameLst>
                                          <p:attrName>style.visibility</p:attrName>
                                        </p:attrNameLst>
                                      </p:cBhvr>
                                      <p:to>
                                        <p:strVal val="visible"/>
                                      </p:to>
                                    </p:set>
                                    <p:animEffect transition="in" filter="blinds(horizontal)">
                                      <p:cBhvr>
                                        <p:cTn id="7" dur="500"/>
                                        <p:tgtEl>
                                          <p:spTgt spid="5509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50915">
                                            <p:txEl>
                                              <p:pRg st="1" end="1"/>
                                            </p:txEl>
                                          </p:spTgt>
                                        </p:tgtEl>
                                        <p:attrNameLst>
                                          <p:attrName>style.visibility</p:attrName>
                                        </p:attrNameLst>
                                      </p:cBhvr>
                                      <p:to>
                                        <p:strVal val="visible"/>
                                      </p:to>
                                    </p:set>
                                    <p:animEffect transition="in" filter="dissolve">
                                      <p:cBhvr>
                                        <p:cTn id="12" dur="500"/>
                                        <p:tgtEl>
                                          <p:spTgt spid="5509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4A12A92-F764-419C-AD63-0714E77BA99C}" type="slidenum">
              <a:rPr lang="ar-SA"/>
              <a:pPr/>
              <a:t>84</a:t>
            </a:fld>
            <a:endParaRPr lang="en-US"/>
          </a:p>
        </p:txBody>
      </p:sp>
      <p:sp>
        <p:nvSpPr>
          <p:cNvPr id="209922" name="Rectangle 2"/>
          <p:cNvSpPr>
            <a:spLocks noGrp="1" noChangeArrowheads="1"/>
          </p:cNvSpPr>
          <p:nvPr>
            <p:ph type="title"/>
          </p:nvPr>
        </p:nvSpPr>
        <p:spPr/>
        <p:txBody>
          <a:bodyPr/>
          <a:lstStyle/>
          <a:p>
            <a:r>
              <a:rPr lang="fa-IR" b="0"/>
              <a:t>هزینه مواد مستقیم</a:t>
            </a:r>
            <a:endParaRPr lang="en-US" b="0"/>
          </a:p>
        </p:txBody>
      </p:sp>
      <p:sp>
        <p:nvSpPr>
          <p:cNvPr id="209923" name="Rectangle 3"/>
          <p:cNvSpPr>
            <a:spLocks noGrp="1" noChangeArrowheads="1"/>
          </p:cNvSpPr>
          <p:nvPr>
            <p:ph type="body" idx="1"/>
          </p:nvPr>
        </p:nvSpPr>
        <p:spPr>
          <a:noFill/>
          <a:ln/>
        </p:spPr>
        <p:txBody>
          <a:bodyPr/>
          <a:lstStyle/>
          <a:p>
            <a:pPr marL="609600" indent="-609600" algn="just"/>
            <a:r>
              <a:rPr lang="fa-IR"/>
              <a:t>آن </a:t>
            </a:r>
            <a:r>
              <a:rPr lang="ar-SA"/>
              <a:t>بخش از مواد خام که </a:t>
            </a:r>
            <a:r>
              <a:rPr lang="ar-SA" b="1" i="1" u="sng"/>
              <a:t>قابلیت ردیابی</a:t>
            </a:r>
            <a:r>
              <a:rPr lang="ar-SA"/>
              <a:t> به یک محصول خاص را دارا باشد و از نظر مبلغ نیز </a:t>
            </a:r>
            <a:r>
              <a:rPr lang="ar-SA" b="1" i="1" u="sng"/>
              <a:t>با اهمیت</a:t>
            </a:r>
            <a:r>
              <a:rPr lang="ar-SA"/>
              <a:t> باش</a:t>
            </a:r>
            <a:r>
              <a:rPr lang="fa-IR"/>
              <a:t>د.</a:t>
            </a:r>
          </a:p>
          <a:p>
            <a:pPr marL="723900" lvl="1" indent="22225" algn="just"/>
            <a:r>
              <a:rPr lang="fa-IR"/>
              <a:t> </a:t>
            </a:r>
            <a:r>
              <a:rPr lang="ar-SA"/>
              <a:t>چوب در ساخت یک میز</a:t>
            </a:r>
            <a:endParaRPr lang="fa-IR"/>
          </a:p>
          <a:p>
            <a:pPr marL="723900" lvl="1" indent="22225" algn="just"/>
            <a:r>
              <a:rPr lang="fa-IR"/>
              <a:t> </a:t>
            </a:r>
            <a:r>
              <a:rPr lang="ar-SA"/>
              <a:t>شیر در تولید بستنی </a:t>
            </a:r>
            <a:endParaRPr lang="fa-IR"/>
          </a:p>
          <a:p>
            <a:pPr marL="723900" lvl="1" indent="22225" algn="just"/>
            <a:r>
              <a:rPr lang="fa-IR"/>
              <a:t> </a:t>
            </a:r>
            <a:r>
              <a:rPr lang="ar-SA"/>
              <a:t>کاغذ در تولید کتاب </a:t>
            </a:r>
            <a:endParaRPr lang="fa-I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9923">
                                            <p:txEl>
                                              <p:pRg st="0" end="0"/>
                                            </p:txEl>
                                          </p:spTgt>
                                        </p:tgtEl>
                                        <p:attrNameLst>
                                          <p:attrName>style.visibility</p:attrName>
                                        </p:attrNameLst>
                                      </p:cBhvr>
                                      <p:to>
                                        <p:strVal val="visible"/>
                                      </p:to>
                                    </p:set>
                                    <p:animEffect transition="in" filter="dissolve">
                                      <p:cBhvr>
                                        <p:cTn id="7" dur="500"/>
                                        <p:tgtEl>
                                          <p:spTgt spid="20992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09923">
                                            <p:txEl>
                                              <p:pRg st="1" end="1"/>
                                            </p:txEl>
                                          </p:spTgt>
                                        </p:tgtEl>
                                        <p:attrNameLst>
                                          <p:attrName>style.visibility</p:attrName>
                                        </p:attrNameLst>
                                      </p:cBhvr>
                                      <p:to>
                                        <p:strVal val="visible"/>
                                      </p:to>
                                    </p:set>
                                    <p:animEffect transition="in" filter="dissolve">
                                      <p:cBhvr>
                                        <p:cTn id="10" dur="500"/>
                                        <p:tgtEl>
                                          <p:spTgt spid="20992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09923">
                                            <p:txEl>
                                              <p:pRg st="2" end="2"/>
                                            </p:txEl>
                                          </p:spTgt>
                                        </p:tgtEl>
                                        <p:attrNameLst>
                                          <p:attrName>style.visibility</p:attrName>
                                        </p:attrNameLst>
                                      </p:cBhvr>
                                      <p:to>
                                        <p:strVal val="visible"/>
                                      </p:to>
                                    </p:set>
                                    <p:animEffect transition="in" filter="dissolve">
                                      <p:cBhvr>
                                        <p:cTn id="13" dur="500"/>
                                        <p:tgtEl>
                                          <p:spTgt spid="20992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09923">
                                            <p:txEl>
                                              <p:pRg st="3" end="3"/>
                                            </p:txEl>
                                          </p:spTgt>
                                        </p:tgtEl>
                                        <p:attrNameLst>
                                          <p:attrName>style.visibility</p:attrName>
                                        </p:attrNameLst>
                                      </p:cBhvr>
                                      <p:to>
                                        <p:strVal val="visible"/>
                                      </p:to>
                                    </p:set>
                                    <p:animEffect transition="in" filter="dissolve">
                                      <p:cBhvr>
                                        <p:cTn id="16" dur="500"/>
                                        <p:tgtEl>
                                          <p:spTgt spid="2099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3" grpId="0" build="p"/>
    </p:bld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DCFB27C-E67C-4AAE-BBC5-0F646692FDC7}" type="slidenum">
              <a:rPr lang="ar-SA"/>
              <a:pPr/>
              <a:t>85</a:t>
            </a:fld>
            <a:endParaRPr lang="en-US"/>
          </a:p>
        </p:txBody>
      </p:sp>
      <p:sp>
        <p:nvSpPr>
          <p:cNvPr id="203778" name="Rectangle 2"/>
          <p:cNvSpPr>
            <a:spLocks noGrp="1" noChangeArrowheads="1"/>
          </p:cNvSpPr>
          <p:nvPr>
            <p:ph type="title"/>
          </p:nvPr>
        </p:nvSpPr>
        <p:spPr/>
        <p:txBody>
          <a:bodyPr/>
          <a:lstStyle/>
          <a:p>
            <a:r>
              <a:rPr lang="fa-IR" b="0"/>
              <a:t>هزینه مواد غیرمستقیم</a:t>
            </a:r>
            <a:endParaRPr lang="en-US" b="0"/>
          </a:p>
        </p:txBody>
      </p:sp>
      <p:sp>
        <p:nvSpPr>
          <p:cNvPr id="203789" name="Rectangle 13"/>
          <p:cNvSpPr>
            <a:spLocks noGrp="1" noChangeArrowheads="1"/>
          </p:cNvSpPr>
          <p:nvPr>
            <p:ph type="body" idx="1"/>
          </p:nvPr>
        </p:nvSpPr>
        <p:spPr>
          <a:noFill/>
          <a:ln/>
        </p:spPr>
        <p:txBody>
          <a:bodyPr/>
          <a:lstStyle/>
          <a:p>
            <a:pPr marL="609600" indent="-609600" algn="just"/>
            <a:r>
              <a:rPr lang="fa-IR"/>
              <a:t>آن </a:t>
            </a:r>
            <a:r>
              <a:rPr lang="ar-SA"/>
              <a:t>بخش از مواد خام که </a:t>
            </a:r>
            <a:r>
              <a:rPr lang="ar-SA" b="1" i="1" u="sng"/>
              <a:t>قابلیت ردیابی</a:t>
            </a:r>
            <a:r>
              <a:rPr lang="ar-SA"/>
              <a:t> به یک محصول خاص را دارا </a:t>
            </a:r>
            <a:r>
              <a:rPr lang="fa-IR"/>
              <a:t>ن</a:t>
            </a:r>
            <a:r>
              <a:rPr lang="ar-SA"/>
              <a:t>باشد و از نظر مبلغ نیز </a:t>
            </a:r>
            <a:r>
              <a:rPr lang="fa-IR" b="1" i="1" u="sng"/>
              <a:t>کم</a:t>
            </a:r>
            <a:r>
              <a:rPr lang="ar-SA" b="1" i="1" u="sng"/>
              <a:t> اهمیت</a:t>
            </a:r>
            <a:r>
              <a:rPr lang="ar-SA"/>
              <a:t> باش</a:t>
            </a:r>
            <a:r>
              <a:rPr lang="fa-IR"/>
              <a:t>د.</a:t>
            </a:r>
          </a:p>
          <a:p>
            <a:pPr marL="723900" lvl="1" indent="22225" algn="just"/>
            <a:r>
              <a:rPr lang="fa-IR"/>
              <a:t> مانند میخ</a:t>
            </a:r>
          </a:p>
          <a:p>
            <a:pPr marL="723900" lvl="1" indent="22225" algn="just"/>
            <a:r>
              <a:rPr lang="fa-IR"/>
              <a:t> چسب چوب</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3789">
                                            <p:txEl>
                                              <p:pRg st="0" end="0"/>
                                            </p:txEl>
                                          </p:spTgt>
                                        </p:tgtEl>
                                        <p:attrNameLst>
                                          <p:attrName>style.visibility</p:attrName>
                                        </p:attrNameLst>
                                      </p:cBhvr>
                                      <p:to>
                                        <p:strVal val="visible"/>
                                      </p:to>
                                    </p:set>
                                    <p:anim calcmode="lin" valueType="num">
                                      <p:cBhvr additive="base">
                                        <p:cTn id="7" dur="500" fill="hold"/>
                                        <p:tgtEl>
                                          <p:spTgt spid="20378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3789">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03789">
                                            <p:txEl>
                                              <p:pRg st="1" end="1"/>
                                            </p:txEl>
                                          </p:spTgt>
                                        </p:tgtEl>
                                        <p:attrNameLst>
                                          <p:attrName>style.visibility</p:attrName>
                                        </p:attrNameLst>
                                      </p:cBhvr>
                                      <p:to>
                                        <p:strVal val="visible"/>
                                      </p:to>
                                    </p:set>
                                    <p:anim calcmode="lin" valueType="num">
                                      <p:cBhvr additive="base">
                                        <p:cTn id="12" dur="500" fill="hold"/>
                                        <p:tgtEl>
                                          <p:spTgt spid="203789">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03789">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03789">
                                            <p:txEl>
                                              <p:pRg st="2" end="2"/>
                                            </p:txEl>
                                          </p:spTgt>
                                        </p:tgtEl>
                                        <p:attrNameLst>
                                          <p:attrName>style.visibility</p:attrName>
                                        </p:attrNameLst>
                                      </p:cBhvr>
                                      <p:to>
                                        <p:strVal val="visible"/>
                                      </p:to>
                                    </p:set>
                                    <p:anim calcmode="lin" valueType="num">
                                      <p:cBhvr additive="base">
                                        <p:cTn id="17" dur="500" fill="hold"/>
                                        <p:tgtEl>
                                          <p:spTgt spid="20378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0378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9" grpId="0" build="p"/>
    </p:bld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4D5EF3A-F6D0-4BAA-B4FB-DD5337013A5E}" type="slidenum">
              <a:rPr lang="ar-SA"/>
              <a:pPr/>
              <a:t>86</a:t>
            </a:fld>
            <a:endParaRPr lang="en-US"/>
          </a:p>
        </p:txBody>
      </p:sp>
      <p:sp>
        <p:nvSpPr>
          <p:cNvPr id="207874" name="Rectangle 2"/>
          <p:cNvSpPr>
            <a:spLocks noGrp="1" noChangeArrowheads="1"/>
          </p:cNvSpPr>
          <p:nvPr>
            <p:ph type="title"/>
          </p:nvPr>
        </p:nvSpPr>
        <p:spPr/>
        <p:txBody>
          <a:bodyPr/>
          <a:lstStyle/>
          <a:p>
            <a:r>
              <a:rPr lang="fa-IR" b="0"/>
              <a:t>هزینه دستمزد مستقیم</a:t>
            </a:r>
            <a:endParaRPr lang="en-US" b="0"/>
          </a:p>
        </p:txBody>
      </p:sp>
      <p:sp>
        <p:nvSpPr>
          <p:cNvPr id="207875" name="Rectangle 3"/>
          <p:cNvSpPr>
            <a:spLocks noGrp="1" noChangeArrowheads="1"/>
          </p:cNvSpPr>
          <p:nvPr>
            <p:ph type="body" idx="1"/>
          </p:nvPr>
        </p:nvSpPr>
        <p:spPr>
          <a:noFill/>
          <a:ln/>
        </p:spPr>
        <p:txBody>
          <a:bodyPr/>
          <a:lstStyle/>
          <a:p>
            <a:pPr marL="609600" indent="-609600" algn="just"/>
            <a:r>
              <a:rPr lang="ar-SA"/>
              <a:t>آن بخش از هزینه حقوق و دستمزد که می</a:t>
            </a:r>
            <a:r>
              <a:rPr lang="ar-SA">
                <a:cs typeface="Times New Roman" panose="02020603050405020304" pitchFamily="18" charset="0"/>
              </a:rPr>
              <a:t>‌</a:t>
            </a:r>
            <a:r>
              <a:rPr lang="ar-SA"/>
              <a:t>توان آنها را به یک محصول خاص </a:t>
            </a:r>
            <a:r>
              <a:rPr lang="ar-SA" b="1" i="1" u="sng"/>
              <a:t>ردیابی</a:t>
            </a:r>
            <a:r>
              <a:rPr lang="ar-SA"/>
              <a:t> نمود و مربوط به کارگرانی می</a:t>
            </a:r>
            <a:r>
              <a:rPr lang="ar-SA">
                <a:cs typeface="Times New Roman" panose="02020603050405020304" pitchFamily="18" charset="0"/>
              </a:rPr>
              <a:t>‌</a:t>
            </a:r>
            <a:r>
              <a:rPr lang="ar-SA"/>
              <a:t>شود که مستقیما بر روی محصولات کار می کنند یا در تبدیل مواد مستقیم به محصول نقش مستقیم دارند</a:t>
            </a:r>
            <a:r>
              <a:rPr lang="fa-IR"/>
              <a:t>.</a:t>
            </a:r>
          </a:p>
          <a:p>
            <a:pPr marL="990600" lvl="1" indent="-533400" algn="just">
              <a:buFont typeface="Wingdings" panose="05000000000000000000" pitchFamily="2" charset="2"/>
              <a:buNone/>
            </a:pPr>
            <a:r>
              <a:rPr lang="en-US"/>
              <a:t> </a:t>
            </a:r>
            <a:endParaRPr lang="fa-I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207875">
                                            <p:txEl>
                                              <p:pRg st="0" end="0"/>
                                            </p:txEl>
                                          </p:spTgt>
                                        </p:tgtEl>
                                        <p:attrNameLst>
                                          <p:attrName>style.visibility</p:attrName>
                                        </p:attrNameLst>
                                      </p:cBhvr>
                                      <p:to>
                                        <p:strVal val="visible"/>
                                      </p:to>
                                    </p:set>
                                    <p:animEffect transition="in" filter="blinds(horizontal)">
                                      <p:cBhvr>
                                        <p:cTn id="7" dur="500"/>
                                        <p:tgtEl>
                                          <p:spTgt spid="2078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07875">
                                            <p:txEl>
                                              <p:pRg st="1" end="1"/>
                                            </p:txEl>
                                          </p:spTgt>
                                        </p:tgtEl>
                                        <p:attrNameLst>
                                          <p:attrName>style.visibility</p:attrName>
                                        </p:attrNameLst>
                                      </p:cBhvr>
                                      <p:to>
                                        <p:strVal val="visible"/>
                                      </p:to>
                                    </p:set>
                                    <p:animEffect transition="in" filter="blinds(horizontal)">
                                      <p:cBhvr>
                                        <p:cTn id="12" dur="500"/>
                                        <p:tgtEl>
                                          <p:spTgt spid="2078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9533AFDF-B977-49C9-B288-59CF1BA7218E}" type="slidenum">
              <a:rPr lang="ar-SA"/>
              <a:pPr/>
              <a:t>87</a:t>
            </a:fld>
            <a:endParaRPr lang="en-US"/>
          </a:p>
        </p:txBody>
      </p:sp>
      <p:sp>
        <p:nvSpPr>
          <p:cNvPr id="211970" name="Rectangle 2"/>
          <p:cNvSpPr>
            <a:spLocks noGrp="1" noChangeArrowheads="1"/>
          </p:cNvSpPr>
          <p:nvPr>
            <p:ph type="title"/>
          </p:nvPr>
        </p:nvSpPr>
        <p:spPr/>
        <p:txBody>
          <a:bodyPr/>
          <a:lstStyle/>
          <a:p>
            <a:r>
              <a:rPr lang="fa-IR" b="0"/>
              <a:t>هزینه دستمزد  غیرمستقیم</a:t>
            </a:r>
            <a:endParaRPr lang="en-US" b="0"/>
          </a:p>
        </p:txBody>
      </p:sp>
      <p:sp>
        <p:nvSpPr>
          <p:cNvPr id="211971" name="Rectangle 3"/>
          <p:cNvSpPr>
            <a:spLocks noGrp="1" noChangeArrowheads="1"/>
          </p:cNvSpPr>
          <p:nvPr>
            <p:ph type="body" idx="1"/>
          </p:nvPr>
        </p:nvSpPr>
        <p:spPr>
          <a:noFill/>
          <a:ln/>
        </p:spPr>
        <p:txBody>
          <a:bodyPr/>
          <a:lstStyle/>
          <a:p>
            <a:pPr marL="609600" indent="-609600" algn="just"/>
            <a:r>
              <a:rPr lang="ar-SA"/>
              <a:t>حقوق و دستمزد کارگرانی که مستقیما روی محصول کار نمی</a:t>
            </a:r>
            <a:r>
              <a:rPr lang="ar-SA">
                <a:cs typeface="Times New Roman" panose="02020603050405020304" pitchFamily="18" charset="0"/>
              </a:rPr>
              <a:t>‌</a:t>
            </a:r>
            <a:r>
              <a:rPr lang="ar-SA"/>
              <a:t>کنند اما خدماتی که ارائه می</a:t>
            </a:r>
            <a:r>
              <a:rPr lang="ar-SA">
                <a:cs typeface="Times New Roman" panose="02020603050405020304" pitchFamily="18" charset="0"/>
              </a:rPr>
              <a:t>‌</a:t>
            </a:r>
            <a:r>
              <a:rPr lang="ar-SA"/>
              <a:t>دهند</a:t>
            </a:r>
            <a:r>
              <a:rPr lang="en-US"/>
              <a:t> </a:t>
            </a:r>
            <a:r>
              <a:rPr lang="ar-SA"/>
              <a:t>از نظر فرایند ساخت ضروری محسوب می</a:t>
            </a:r>
            <a:r>
              <a:rPr lang="ar-SA">
                <a:cs typeface="Times New Roman" panose="02020603050405020304" pitchFamily="18" charset="0"/>
              </a:rPr>
              <a:t>‌</a:t>
            </a:r>
            <a:r>
              <a:rPr lang="ar-SA"/>
              <a:t>شود</a:t>
            </a:r>
            <a:r>
              <a:rPr lang="en-US"/>
              <a:t>  </a:t>
            </a:r>
          </a:p>
          <a:p>
            <a:pPr marL="990600" lvl="1" indent="-533400" algn="just"/>
            <a:r>
              <a:rPr lang="ar-SA"/>
              <a:t>مثلا حقوق سرپرست تولید و نگهبان کارخانه</a:t>
            </a:r>
            <a:r>
              <a:rPr lang="en-US" sz="3200"/>
              <a:t> </a:t>
            </a:r>
            <a:endParaRPr lang="fa-IR" sz="320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211971">
                                            <p:txEl>
                                              <p:pRg st="0" end="0"/>
                                            </p:txEl>
                                          </p:spTgt>
                                        </p:tgtEl>
                                        <p:attrNameLst>
                                          <p:attrName>style.visibility</p:attrName>
                                        </p:attrNameLst>
                                      </p:cBhvr>
                                      <p:to>
                                        <p:strVal val="visible"/>
                                      </p:to>
                                    </p:set>
                                    <p:animEffect transition="in" filter="blinds(horizontal)">
                                      <p:cBhvr>
                                        <p:cTn id="7" dur="500"/>
                                        <p:tgtEl>
                                          <p:spTgt spid="2119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11971">
                                            <p:txEl>
                                              <p:pRg st="1" end="1"/>
                                            </p:txEl>
                                          </p:spTgt>
                                        </p:tgtEl>
                                        <p:attrNameLst>
                                          <p:attrName>style.visibility</p:attrName>
                                        </p:attrNameLst>
                                      </p:cBhvr>
                                      <p:to>
                                        <p:strVal val="visible"/>
                                      </p:to>
                                    </p:set>
                                    <p:animEffect transition="in" filter="blinds(horizontal)">
                                      <p:cBhvr>
                                        <p:cTn id="12" dur="500"/>
                                        <p:tgtEl>
                                          <p:spTgt spid="2119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AA4750B-5E37-44A0-8E9A-0590E090B8B4}" type="slidenum">
              <a:rPr lang="ar-SA"/>
              <a:pPr/>
              <a:t>88</a:t>
            </a:fld>
            <a:endParaRPr lang="en-US"/>
          </a:p>
        </p:txBody>
      </p:sp>
      <p:sp>
        <p:nvSpPr>
          <p:cNvPr id="214018" name="Rectangle 2"/>
          <p:cNvSpPr>
            <a:spLocks noGrp="1" noChangeArrowheads="1"/>
          </p:cNvSpPr>
          <p:nvPr>
            <p:ph type="title"/>
          </p:nvPr>
        </p:nvSpPr>
        <p:spPr/>
        <p:txBody>
          <a:bodyPr/>
          <a:lstStyle/>
          <a:p>
            <a:r>
              <a:rPr lang="ar-SA" sz="3200" b="0"/>
              <a:t>هزینه</a:t>
            </a:r>
            <a:r>
              <a:rPr lang="ar-SA" sz="3200" b="0">
                <a:cs typeface="Times New Roman" panose="02020603050405020304" pitchFamily="18" charset="0"/>
              </a:rPr>
              <a:t>‌</a:t>
            </a:r>
            <a:r>
              <a:rPr lang="ar-SA" sz="3200" b="0"/>
              <a:t>های سربار کارخانه</a:t>
            </a:r>
            <a:r>
              <a:rPr lang="ar-SA" sz="3200"/>
              <a:t> </a:t>
            </a:r>
            <a:endParaRPr lang="en-US" sz="3200"/>
          </a:p>
        </p:txBody>
      </p:sp>
      <p:sp>
        <p:nvSpPr>
          <p:cNvPr id="214019" name="Rectangle 3"/>
          <p:cNvSpPr>
            <a:spLocks noGrp="1" noChangeArrowheads="1"/>
          </p:cNvSpPr>
          <p:nvPr>
            <p:ph type="body" idx="1"/>
          </p:nvPr>
        </p:nvSpPr>
        <p:spPr>
          <a:noFill/>
          <a:ln/>
        </p:spPr>
        <p:txBody>
          <a:bodyPr/>
          <a:lstStyle/>
          <a:p>
            <a:pPr marL="609600" indent="-609600" algn="just"/>
            <a:r>
              <a:rPr lang="ar-SA"/>
              <a:t>هزینه</a:t>
            </a:r>
            <a:r>
              <a:rPr lang="ar-SA">
                <a:cs typeface="Times New Roman" panose="02020603050405020304" pitchFamily="18" charset="0"/>
              </a:rPr>
              <a:t>‌</a:t>
            </a:r>
            <a:r>
              <a:rPr lang="ar-SA"/>
              <a:t>هایی که نمی</a:t>
            </a:r>
            <a:r>
              <a:rPr lang="ar-SA">
                <a:cs typeface="Times New Roman" panose="02020603050405020304" pitchFamily="18" charset="0"/>
              </a:rPr>
              <a:t>‌</a:t>
            </a:r>
            <a:r>
              <a:rPr lang="ar-SA"/>
              <a:t>توان آنها را به آسانی به یک محصول خاص یا سفارش معین ردیابی نمود</a:t>
            </a:r>
            <a:r>
              <a:rPr lang="en-US"/>
              <a:t> </a:t>
            </a:r>
          </a:p>
          <a:p>
            <a:pPr marL="990600" lvl="1" indent="-533400"/>
            <a:r>
              <a:rPr lang="ar-SA"/>
              <a:t>هزینه مواد غیرمستقیم </a:t>
            </a:r>
            <a:r>
              <a:rPr lang="fa-IR"/>
              <a:t>و</a:t>
            </a:r>
            <a:r>
              <a:rPr lang="ar-SA"/>
              <a:t> دستمزد غیرمستقیم </a:t>
            </a:r>
            <a:endParaRPr lang="fa-IR"/>
          </a:p>
          <a:p>
            <a:pPr marL="990600" lvl="1" indent="-533400"/>
            <a:r>
              <a:rPr lang="ar-SA"/>
              <a:t>هزینه بیمه ماشین آلات کارخانه </a:t>
            </a:r>
            <a:endParaRPr lang="fa-IR"/>
          </a:p>
          <a:p>
            <a:pPr marL="990600" lvl="1" indent="-533400"/>
            <a:r>
              <a:rPr lang="ar-SA"/>
              <a:t>هزینه استهلاک ماشین آلات</a:t>
            </a:r>
            <a:r>
              <a:rPr lang="fa-IR"/>
              <a:t> و ..</a:t>
            </a:r>
            <a:r>
              <a:rPr lang="ar-SA"/>
              <a:t> </a:t>
            </a:r>
          </a:p>
          <a:p>
            <a:pPr marL="990600" lvl="1" indent="-533400"/>
            <a:r>
              <a:rPr lang="ar-SA"/>
              <a:t>هزینه آب و برق و تلفن کارخانه</a:t>
            </a:r>
            <a:endParaRPr lang="fa-I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214019">
                                            <p:txEl>
                                              <p:pRg st="0" end="0"/>
                                            </p:txEl>
                                          </p:spTgt>
                                        </p:tgtEl>
                                        <p:attrNameLst>
                                          <p:attrName>style.visibility</p:attrName>
                                        </p:attrNameLst>
                                      </p:cBhvr>
                                      <p:to>
                                        <p:strVal val="visible"/>
                                      </p:to>
                                    </p:set>
                                    <p:animEffect transition="in" filter="blinds(horizontal)">
                                      <p:cBhvr>
                                        <p:cTn id="7" dur="500"/>
                                        <p:tgtEl>
                                          <p:spTgt spid="2140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14019">
                                            <p:txEl>
                                              <p:pRg st="1" end="1"/>
                                            </p:txEl>
                                          </p:spTgt>
                                        </p:tgtEl>
                                        <p:attrNameLst>
                                          <p:attrName>style.visibility</p:attrName>
                                        </p:attrNameLst>
                                      </p:cBhvr>
                                      <p:to>
                                        <p:strVal val="visible"/>
                                      </p:to>
                                    </p:set>
                                    <p:animEffect transition="in" filter="blinds(horizontal)">
                                      <p:cBhvr>
                                        <p:cTn id="12" dur="500"/>
                                        <p:tgtEl>
                                          <p:spTgt spid="2140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14019">
                                            <p:txEl>
                                              <p:pRg st="2" end="2"/>
                                            </p:txEl>
                                          </p:spTgt>
                                        </p:tgtEl>
                                        <p:attrNameLst>
                                          <p:attrName>style.visibility</p:attrName>
                                        </p:attrNameLst>
                                      </p:cBhvr>
                                      <p:to>
                                        <p:strVal val="visible"/>
                                      </p:to>
                                    </p:set>
                                    <p:animEffect transition="in" filter="blinds(horizontal)">
                                      <p:cBhvr>
                                        <p:cTn id="17" dur="500"/>
                                        <p:tgtEl>
                                          <p:spTgt spid="2140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14019">
                                            <p:txEl>
                                              <p:pRg st="3" end="3"/>
                                            </p:txEl>
                                          </p:spTgt>
                                        </p:tgtEl>
                                        <p:attrNameLst>
                                          <p:attrName>style.visibility</p:attrName>
                                        </p:attrNameLst>
                                      </p:cBhvr>
                                      <p:to>
                                        <p:strVal val="visible"/>
                                      </p:to>
                                    </p:set>
                                    <p:animEffect transition="in" filter="blinds(horizontal)">
                                      <p:cBhvr>
                                        <p:cTn id="22" dur="500"/>
                                        <p:tgtEl>
                                          <p:spTgt spid="21401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14019">
                                            <p:txEl>
                                              <p:pRg st="4" end="4"/>
                                            </p:txEl>
                                          </p:spTgt>
                                        </p:tgtEl>
                                        <p:attrNameLst>
                                          <p:attrName>style.visibility</p:attrName>
                                        </p:attrNameLst>
                                      </p:cBhvr>
                                      <p:to>
                                        <p:strVal val="visible"/>
                                      </p:to>
                                    </p:set>
                                    <p:animEffect transition="in" filter="blinds(horizontal)">
                                      <p:cBhvr>
                                        <p:cTn id="27" dur="500"/>
                                        <p:tgtEl>
                                          <p:spTgt spid="2140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E69C78BD-742D-4AFE-A8A2-68A2CC3B4133}" type="slidenum">
              <a:rPr lang="ar-SA"/>
              <a:pPr/>
              <a:t>89</a:t>
            </a:fld>
            <a:endParaRPr lang="en-US"/>
          </a:p>
        </p:txBody>
      </p:sp>
      <p:sp>
        <p:nvSpPr>
          <p:cNvPr id="216066" name="Rectangle 2"/>
          <p:cNvSpPr>
            <a:spLocks noGrp="1" noChangeArrowheads="1"/>
          </p:cNvSpPr>
          <p:nvPr>
            <p:ph type="title"/>
          </p:nvPr>
        </p:nvSpPr>
        <p:spPr/>
        <p:txBody>
          <a:bodyPr/>
          <a:lstStyle/>
          <a:p>
            <a:r>
              <a:rPr lang="ar-SA" sz="4000" b="0"/>
              <a:t>هزینه</a:t>
            </a:r>
            <a:r>
              <a:rPr lang="ar-SA" sz="4000" b="0">
                <a:cs typeface="Times New Roman" panose="02020603050405020304" pitchFamily="18" charset="0"/>
              </a:rPr>
              <a:t>‌</a:t>
            </a:r>
            <a:r>
              <a:rPr lang="ar-SA" sz="4000" b="0"/>
              <a:t>های سربار کارخانه</a:t>
            </a:r>
            <a:r>
              <a:rPr lang="ar-SA" sz="4000"/>
              <a:t> </a:t>
            </a:r>
            <a:endParaRPr lang="en-US" sz="4000"/>
          </a:p>
        </p:txBody>
      </p:sp>
      <p:sp>
        <p:nvSpPr>
          <p:cNvPr id="216067" name="Rectangle 3"/>
          <p:cNvSpPr>
            <a:spLocks noGrp="1" noChangeArrowheads="1"/>
          </p:cNvSpPr>
          <p:nvPr>
            <p:ph type="body" idx="1"/>
          </p:nvPr>
        </p:nvSpPr>
        <p:spPr>
          <a:noFill/>
          <a:ln/>
        </p:spPr>
        <p:txBody>
          <a:bodyPr/>
          <a:lstStyle/>
          <a:p>
            <a:pPr marL="609600" indent="-609600" algn="just"/>
            <a:r>
              <a:rPr lang="ar-SA"/>
              <a:t>هزینه</a:t>
            </a:r>
            <a:r>
              <a:rPr lang="ar-SA">
                <a:cs typeface="Times New Roman" panose="02020603050405020304" pitchFamily="18" charset="0"/>
              </a:rPr>
              <a:t>‌</a:t>
            </a:r>
            <a:r>
              <a:rPr lang="ar-SA"/>
              <a:t>هایی که نمی</a:t>
            </a:r>
            <a:r>
              <a:rPr lang="ar-SA">
                <a:cs typeface="Times New Roman" panose="02020603050405020304" pitchFamily="18" charset="0"/>
              </a:rPr>
              <a:t>‌</a:t>
            </a:r>
            <a:r>
              <a:rPr lang="ar-SA"/>
              <a:t>توان آنها را به آسانی به یک محصول خاص یا سفارش معین ردیابی نمود</a:t>
            </a:r>
            <a:r>
              <a:rPr lang="en-US"/>
              <a:t> </a:t>
            </a:r>
          </a:p>
          <a:p>
            <a:pPr marL="990600" lvl="1" indent="-533400"/>
            <a:r>
              <a:rPr lang="ar-SA"/>
              <a:t>هزینه مواد غیرمستقیم </a:t>
            </a:r>
            <a:r>
              <a:rPr lang="fa-IR"/>
              <a:t>و</a:t>
            </a:r>
            <a:r>
              <a:rPr lang="ar-SA"/>
              <a:t> دستمزد غیرمستقیم </a:t>
            </a:r>
            <a:endParaRPr lang="fa-IR"/>
          </a:p>
          <a:p>
            <a:pPr marL="990600" lvl="1" indent="-533400"/>
            <a:r>
              <a:rPr lang="ar-SA"/>
              <a:t>هزینه بیمه ماشین آلات کارخانه </a:t>
            </a:r>
            <a:endParaRPr lang="fa-IR"/>
          </a:p>
          <a:p>
            <a:pPr marL="990600" lvl="1" indent="-533400"/>
            <a:r>
              <a:rPr lang="ar-SA"/>
              <a:t>هزینه استهلاک ماشین آلات</a:t>
            </a:r>
            <a:r>
              <a:rPr lang="fa-IR"/>
              <a:t> و ..</a:t>
            </a:r>
            <a:r>
              <a:rPr lang="ar-SA"/>
              <a:t> </a:t>
            </a:r>
          </a:p>
          <a:p>
            <a:pPr marL="990600" lvl="1" indent="-533400"/>
            <a:r>
              <a:rPr lang="ar-SA"/>
              <a:t>هزینه آب و برق و تلفن کارخانه</a:t>
            </a:r>
            <a:endParaRPr lang="fa-I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216067">
                                            <p:txEl>
                                              <p:pRg st="0" end="0"/>
                                            </p:txEl>
                                          </p:spTgt>
                                        </p:tgtEl>
                                        <p:attrNameLst>
                                          <p:attrName>style.visibility</p:attrName>
                                        </p:attrNameLst>
                                      </p:cBhvr>
                                      <p:to>
                                        <p:strVal val="visible"/>
                                      </p:to>
                                    </p:set>
                                    <p:animEffect transition="in" filter="blinds(horizontal)">
                                      <p:cBhvr>
                                        <p:cTn id="7" dur="500"/>
                                        <p:tgtEl>
                                          <p:spTgt spid="2160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16067">
                                            <p:txEl>
                                              <p:pRg st="1" end="1"/>
                                            </p:txEl>
                                          </p:spTgt>
                                        </p:tgtEl>
                                        <p:attrNameLst>
                                          <p:attrName>style.visibility</p:attrName>
                                        </p:attrNameLst>
                                      </p:cBhvr>
                                      <p:to>
                                        <p:strVal val="visible"/>
                                      </p:to>
                                    </p:set>
                                    <p:animEffect transition="in" filter="blinds(horizontal)">
                                      <p:cBhvr>
                                        <p:cTn id="12" dur="500"/>
                                        <p:tgtEl>
                                          <p:spTgt spid="2160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16067">
                                            <p:txEl>
                                              <p:pRg st="2" end="2"/>
                                            </p:txEl>
                                          </p:spTgt>
                                        </p:tgtEl>
                                        <p:attrNameLst>
                                          <p:attrName>style.visibility</p:attrName>
                                        </p:attrNameLst>
                                      </p:cBhvr>
                                      <p:to>
                                        <p:strVal val="visible"/>
                                      </p:to>
                                    </p:set>
                                    <p:animEffect transition="in" filter="blinds(horizontal)">
                                      <p:cBhvr>
                                        <p:cTn id="17" dur="500"/>
                                        <p:tgtEl>
                                          <p:spTgt spid="2160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16067">
                                            <p:txEl>
                                              <p:pRg st="3" end="3"/>
                                            </p:txEl>
                                          </p:spTgt>
                                        </p:tgtEl>
                                        <p:attrNameLst>
                                          <p:attrName>style.visibility</p:attrName>
                                        </p:attrNameLst>
                                      </p:cBhvr>
                                      <p:to>
                                        <p:strVal val="visible"/>
                                      </p:to>
                                    </p:set>
                                    <p:animEffect transition="in" filter="blinds(horizontal)">
                                      <p:cBhvr>
                                        <p:cTn id="22" dur="500"/>
                                        <p:tgtEl>
                                          <p:spTgt spid="21606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16067">
                                            <p:txEl>
                                              <p:pRg st="4" end="4"/>
                                            </p:txEl>
                                          </p:spTgt>
                                        </p:tgtEl>
                                        <p:attrNameLst>
                                          <p:attrName>style.visibility</p:attrName>
                                        </p:attrNameLst>
                                      </p:cBhvr>
                                      <p:to>
                                        <p:strVal val="visible"/>
                                      </p:to>
                                    </p:set>
                                    <p:animEffect transition="in" filter="blinds(horizontal)">
                                      <p:cBhvr>
                                        <p:cTn id="27" dur="500"/>
                                        <p:tgtEl>
                                          <p:spTgt spid="2160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B7E81B8-D834-49CA-860C-F1821C8E6FCF}" type="slidenum">
              <a:rPr lang="ar-SA"/>
              <a:pPr/>
              <a:t>9</a:t>
            </a:fld>
            <a:endParaRPr lang="en-US"/>
          </a:p>
        </p:txBody>
      </p:sp>
      <p:sp>
        <p:nvSpPr>
          <p:cNvPr id="103426" name="Rectangle 2"/>
          <p:cNvSpPr>
            <a:spLocks noGrp="1" noChangeArrowheads="1"/>
          </p:cNvSpPr>
          <p:nvPr>
            <p:ph type="title"/>
          </p:nvPr>
        </p:nvSpPr>
        <p:spPr/>
        <p:txBody>
          <a:bodyPr/>
          <a:lstStyle/>
          <a:p>
            <a:r>
              <a:rPr lang="fa-IR"/>
              <a:t>سیستم کنترلی شعبه</a:t>
            </a:r>
            <a:endParaRPr lang="en-US"/>
          </a:p>
        </p:txBody>
      </p:sp>
      <p:sp>
        <p:nvSpPr>
          <p:cNvPr id="103427" name="Rectangle 3"/>
          <p:cNvSpPr>
            <a:spLocks noGrp="1" noChangeArrowheads="1"/>
          </p:cNvSpPr>
          <p:nvPr>
            <p:ph type="body" idx="1"/>
          </p:nvPr>
        </p:nvSpPr>
        <p:spPr/>
        <p:txBody>
          <a:bodyPr/>
          <a:lstStyle/>
          <a:p>
            <a:pPr algn="just"/>
            <a:r>
              <a:rPr lang="fa-IR"/>
              <a:t>کنترل شعبه :</a:t>
            </a:r>
          </a:p>
          <a:p>
            <a:pPr lvl="1" algn="just"/>
            <a:r>
              <a:rPr lang="fa-IR"/>
              <a:t>نحوه عملکرد شعبه توسط مرکز کنترل می گردد به عبارت دیگر سیاستهای کلی شعبه توسط مرکز تعیین می گردد.</a:t>
            </a:r>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animEffect transition="in" filter="blinds(horizontal)">
                                      <p:cBhvr>
                                        <p:cTn id="7" dur="500"/>
                                        <p:tgtEl>
                                          <p:spTgt spid="10342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3427">
                                            <p:txEl>
                                              <p:pRg st="1" end="1"/>
                                            </p:txEl>
                                          </p:spTgt>
                                        </p:tgtEl>
                                        <p:attrNameLst>
                                          <p:attrName>style.visibility</p:attrName>
                                        </p:attrNameLst>
                                      </p:cBhvr>
                                      <p:to>
                                        <p:strVal val="visible"/>
                                      </p:to>
                                    </p:set>
                                    <p:animEffect transition="in" filter="blinds(horizontal)">
                                      <p:cBhvr>
                                        <p:cTn id="10" dur="500"/>
                                        <p:tgtEl>
                                          <p:spTgt spid="1034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DC025617-ADEA-45CF-9A3B-23D1B2FCE5BF}" type="slidenum">
              <a:rPr lang="ar-SA"/>
              <a:pPr/>
              <a:t>90</a:t>
            </a:fld>
            <a:endParaRPr lang="en-US"/>
          </a:p>
        </p:txBody>
      </p:sp>
      <p:sp>
        <p:nvSpPr>
          <p:cNvPr id="218114" name="Rectangle 2"/>
          <p:cNvSpPr>
            <a:spLocks noGrp="1" noChangeArrowheads="1"/>
          </p:cNvSpPr>
          <p:nvPr>
            <p:ph type="title"/>
          </p:nvPr>
        </p:nvSpPr>
        <p:spPr/>
        <p:txBody>
          <a:bodyPr/>
          <a:lstStyle/>
          <a:p>
            <a:r>
              <a:rPr lang="ar-SA" b="0"/>
              <a:t>هزینه</a:t>
            </a:r>
            <a:r>
              <a:rPr lang="ar-SA" b="0">
                <a:cs typeface="Times New Roman" panose="02020603050405020304" pitchFamily="18" charset="0"/>
              </a:rPr>
              <a:t>‌</a:t>
            </a:r>
            <a:r>
              <a:rPr lang="ar-SA" b="0"/>
              <a:t>های اولیه و هزینه</a:t>
            </a:r>
            <a:r>
              <a:rPr lang="ar-SA" b="0">
                <a:cs typeface="Times New Roman" panose="02020603050405020304" pitchFamily="18" charset="0"/>
              </a:rPr>
              <a:t>‌</a:t>
            </a:r>
            <a:r>
              <a:rPr lang="ar-SA" b="0"/>
              <a:t>های تبدیل</a:t>
            </a:r>
            <a:endParaRPr lang="en-US" b="0" i="1"/>
          </a:p>
        </p:txBody>
      </p:sp>
      <p:sp>
        <p:nvSpPr>
          <p:cNvPr id="218117" name="Rectangle 5"/>
          <p:cNvSpPr>
            <a:spLocks noChangeArrowheads="1"/>
          </p:cNvSpPr>
          <p:nvPr/>
        </p:nvSpPr>
        <p:spPr bwMode="auto">
          <a:xfrm>
            <a:off x="0" y="3276600"/>
            <a:ext cx="9144000" cy="0"/>
          </a:xfrm>
          <a:prstGeom prst="rect">
            <a:avLst/>
          </a:prstGeom>
          <a:solidFill>
            <a:srgbClr val="E6E6E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a-IR"/>
          </a:p>
        </p:txBody>
      </p:sp>
      <p:sp>
        <p:nvSpPr>
          <p:cNvPr id="218147" name="Rectangle 35"/>
          <p:cNvSpPr>
            <a:spLocks noChangeArrowheads="1"/>
          </p:cNvSpPr>
          <p:nvPr/>
        </p:nvSpPr>
        <p:spPr bwMode="auto">
          <a:xfrm>
            <a:off x="0" y="3276600"/>
            <a:ext cx="9144000" cy="0"/>
          </a:xfrm>
          <a:prstGeom prst="rect">
            <a:avLst/>
          </a:prstGeom>
          <a:solidFill>
            <a:srgbClr val="E6E6E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a-IR"/>
          </a:p>
        </p:txBody>
      </p:sp>
      <p:sp>
        <p:nvSpPr>
          <p:cNvPr id="218157" name="Rectangle 45"/>
          <p:cNvSpPr>
            <a:spLocks noChangeArrowheads="1"/>
          </p:cNvSpPr>
          <p:nvPr/>
        </p:nvSpPr>
        <p:spPr bwMode="auto">
          <a:xfrm>
            <a:off x="0" y="3276600"/>
            <a:ext cx="9144000" cy="0"/>
          </a:xfrm>
          <a:prstGeom prst="rect">
            <a:avLst/>
          </a:prstGeom>
          <a:solidFill>
            <a:srgbClr val="E6E6E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a-IR"/>
          </a:p>
        </p:txBody>
      </p:sp>
      <p:pic>
        <p:nvPicPr>
          <p:cNvPr id="218172" name="Picture 60" descr="Picture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590800"/>
            <a:ext cx="7761288" cy="35179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0"/>
                                  </p:stCondLst>
                                  <p:childTnLst>
                                    <p:set>
                                      <p:cBhvr>
                                        <p:cTn id="6" dur="1" fill="hold">
                                          <p:stCondLst>
                                            <p:cond delay="0"/>
                                          </p:stCondLst>
                                        </p:cTn>
                                        <p:tgtEl>
                                          <p:spTgt spid="218172"/>
                                        </p:tgtEl>
                                        <p:attrNameLst>
                                          <p:attrName>style.visibility</p:attrName>
                                        </p:attrNameLst>
                                      </p:cBhvr>
                                      <p:to>
                                        <p:strVal val="visible"/>
                                      </p:to>
                                    </p:set>
                                    <p:animEffect transition="in" filter="wedge">
                                      <p:cBhvr>
                                        <p:cTn id="7" dur="2000"/>
                                        <p:tgtEl>
                                          <p:spTgt spid="218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ECA37CD8-951B-45B1-9B26-28965D76AB81}" type="slidenum">
              <a:rPr lang="ar-SA"/>
              <a:pPr/>
              <a:t>91</a:t>
            </a:fld>
            <a:endParaRPr lang="en-US"/>
          </a:p>
        </p:txBody>
      </p:sp>
      <p:sp>
        <p:nvSpPr>
          <p:cNvPr id="222210" name="Rectangle 2"/>
          <p:cNvSpPr>
            <a:spLocks noGrp="1" noChangeArrowheads="1"/>
          </p:cNvSpPr>
          <p:nvPr>
            <p:ph type="title"/>
          </p:nvPr>
        </p:nvSpPr>
        <p:spPr/>
        <p:txBody>
          <a:bodyPr/>
          <a:lstStyle/>
          <a:p>
            <a:r>
              <a:rPr lang="ar-SA" b="0"/>
              <a:t>بهای تمام شده هر واحد محصول</a:t>
            </a:r>
            <a:r>
              <a:rPr lang="ar-SA"/>
              <a:t> </a:t>
            </a:r>
            <a:endParaRPr lang="en-US"/>
          </a:p>
        </p:txBody>
      </p:sp>
      <p:sp>
        <p:nvSpPr>
          <p:cNvPr id="222211" name="Rectangle 3"/>
          <p:cNvSpPr>
            <a:spLocks noChangeArrowheads="1"/>
          </p:cNvSpPr>
          <p:nvPr/>
        </p:nvSpPr>
        <p:spPr bwMode="auto">
          <a:xfrm>
            <a:off x="0" y="3276600"/>
            <a:ext cx="9144000" cy="0"/>
          </a:xfrm>
          <a:prstGeom prst="rect">
            <a:avLst/>
          </a:prstGeom>
          <a:solidFill>
            <a:srgbClr val="E6E6E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a-IR"/>
          </a:p>
        </p:txBody>
      </p:sp>
      <p:sp>
        <p:nvSpPr>
          <p:cNvPr id="222212" name="Rectangle 4"/>
          <p:cNvSpPr>
            <a:spLocks noChangeArrowheads="1"/>
          </p:cNvSpPr>
          <p:nvPr/>
        </p:nvSpPr>
        <p:spPr bwMode="auto">
          <a:xfrm>
            <a:off x="0" y="3276600"/>
            <a:ext cx="9144000" cy="0"/>
          </a:xfrm>
          <a:prstGeom prst="rect">
            <a:avLst/>
          </a:prstGeom>
          <a:solidFill>
            <a:srgbClr val="E6E6E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a-IR"/>
          </a:p>
        </p:txBody>
      </p:sp>
      <p:sp>
        <p:nvSpPr>
          <p:cNvPr id="222213" name="Rectangle 5"/>
          <p:cNvSpPr>
            <a:spLocks noChangeArrowheads="1"/>
          </p:cNvSpPr>
          <p:nvPr/>
        </p:nvSpPr>
        <p:spPr bwMode="auto">
          <a:xfrm>
            <a:off x="0" y="3276600"/>
            <a:ext cx="9144000" cy="0"/>
          </a:xfrm>
          <a:prstGeom prst="rect">
            <a:avLst/>
          </a:prstGeom>
          <a:solidFill>
            <a:srgbClr val="E6E6E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a-IR"/>
          </a:p>
        </p:txBody>
      </p:sp>
      <p:pic>
        <p:nvPicPr>
          <p:cNvPr id="222215" name="Picture 7" descr="Pictu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525" y="3276600"/>
            <a:ext cx="8372475" cy="92392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222215"/>
                                        </p:tgtEl>
                                        <p:attrNameLst>
                                          <p:attrName>style.visibility</p:attrName>
                                        </p:attrNameLst>
                                      </p:cBhvr>
                                      <p:to>
                                        <p:strVal val="visible"/>
                                      </p:to>
                                    </p:set>
                                    <p:animEffect transition="in" filter="blinds(horizontal)">
                                      <p:cBhvr>
                                        <p:cTn id="7" dur="500"/>
                                        <p:tgtEl>
                                          <p:spTgt spid="222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DF898BE9-BD7D-4AF0-A937-7FF09DBC7ABD}" type="slidenum">
              <a:rPr lang="ar-SA"/>
              <a:pPr/>
              <a:t>92</a:t>
            </a:fld>
            <a:endParaRPr lang="en-US"/>
          </a:p>
        </p:txBody>
      </p:sp>
      <p:sp>
        <p:nvSpPr>
          <p:cNvPr id="493570" name="Rectangle 2"/>
          <p:cNvSpPr>
            <a:spLocks noGrp="1" noChangeArrowheads="1"/>
          </p:cNvSpPr>
          <p:nvPr>
            <p:ph type="title"/>
          </p:nvPr>
        </p:nvSpPr>
        <p:spPr/>
        <p:txBody>
          <a:bodyPr/>
          <a:lstStyle/>
          <a:p>
            <a:r>
              <a:rPr lang="ar-SA" b="0"/>
              <a:t>هزینه</a:t>
            </a:r>
            <a:r>
              <a:rPr lang="ar-SA" b="0">
                <a:cs typeface="Times New Roman" panose="02020603050405020304" pitchFamily="18" charset="0"/>
              </a:rPr>
              <a:t>‌</a:t>
            </a:r>
            <a:r>
              <a:rPr lang="ar-SA" b="0"/>
              <a:t>های </a:t>
            </a:r>
            <a:r>
              <a:rPr lang="fa-IR" b="0"/>
              <a:t>محصول</a:t>
            </a:r>
            <a:endParaRPr lang="en-US"/>
          </a:p>
        </p:txBody>
      </p:sp>
      <p:sp>
        <p:nvSpPr>
          <p:cNvPr id="493571" name="Rectangle 3"/>
          <p:cNvSpPr>
            <a:spLocks noGrp="1" noChangeArrowheads="1"/>
          </p:cNvSpPr>
          <p:nvPr>
            <p:ph type="body" idx="1"/>
          </p:nvPr>
        </p:nvSpPr>
        <p:spPr>
          <a:noFill/>
          <a:ln/>
        </p:spPr>
        <p:txBody>
          <a:bodyPr/>
          <a:lstStyle/>
          <a:p>
            <a:pPr marL="609600" indent="-609600" algn="just"/>
            <a:r>
              <a:rPr lang="fa-IR"/>
              <a:t>هزینه قابل تخصیص به کالاهایی است که به منظور فروش، خریداری یا ساخته می شوند و تحت عنوان موجودی کالا در ترازنامه نشان داده می شوند.</a:t>
            </a:r>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493571">
                                            <p:txEl>
                                              <p:pRg st="0" end="0"/>
                                            </p:txEl>
                                          </p:spTgt>
                                        </p:tgtEl>
                                        <p:attrNameLst>
                                          <p:attrName>style.visibility</p:attrName>
                                        </p:attrNameLst>
                                      </p:cBhvr>
                                      <p:to>
                                        <p:strVal val="visible"/>
                                      </p:to>
                                    </p:set>
                                    <p:animEffect transition="in" filter="blinds(horizontal)">
                                      <p:cBhvr>
                                        <p:cTn id="7" dur="500"/>
                                        <p:tgtEl>
                                          <p:spTgt spid="4935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0576FC6-0E66-4A52-B108-80A9DE82E33D}" type="slidenum">
              <a:rPr lang="ar-SA"/>
              <a:pPr/>
              <a:t>93</a:t>
            </a:fld>
            <a:endParaRPr lang="en-US"/>
          </a:p>
        </p:txBody>
      </p:sp>
      <p:sp>
        <p:nvSpPr>
          <p:cNvPr id="226306" name="Rectangle 2"/>
          <p:cNvSpPr>
            <a:spLocks noGrp="1" noChangeArrowheads="1"/>
          </p:cNvSpPr>
          <p:nvPr>
            <p:ph type="title"/>
          </p:nvPr>
        </p:nvSpPr>
        <p:spPr/>
        <p:txBody>
          <a:bodyPr/>
          <a:lstStyle/>
          <a:p>
            <a:r>
              <a:rPr lang="ar-SA" b="0"/>
              <a:t>هزینه</a:t>
            </a:r>
            <a:r>
              <a:rPr lang="ar-SA" b="0">
                <a:cs typeface="Times New Roman" panose="02020603050405020304" pitchFamily="18" charset="0"/>
              </a:rPr>
              <a:t>‌</a:t>
            </a:r>
            <a:r>
              <a:rPr lang="ar-SA" b="0"/>
              <a:t>های </a:t>
            </a:r>
            <a:r>
              <a:rPr lang="fa-IR" b="0"/>
              <a:t>دوره</a:t>
            </a:r>
            <a:endParaRPr lang="en-US"/>
          </a:p>
        </p:txBody>
      </p:sp>
      <p:sp>
        <p:nvSpPr>
          <p:cNvPr id="226307" name="Rectangle 3"/>
          <p:cNvSpPr>
            <a:spLocks noGrp="1" noChangeArrowheads="1"/>
          </p:cNvSpPr>
          <p:nvPr>
            <p:ph type="body" idx="1"/>
          </p:nvPr>
        </p:nvSpPr>
        <p:spPr>
          <a:noFill/>
          <a:ln/>
        </p:spPr>
        <p:txBody>
          <a:bodyPr/>
          <a:lstStyle/>
          <a:p>
            <a:pPr marL="609600" indent="-609600" algn="just"/>
            <a:r>
              <a:rPr lang="ar-SA"/>
              <a:t>هزینه</a:t>
            </a:r>
            <a:r>
              <a:rPr lang="ar-SA">
                <a:cs typeface="Times New Roman" panose="02020603050405020304" pitchFamily="18" charset="0"/>
              </a:rPr>
              <a:t>‌</a:t>
            </a:r>
            <a:r>
              <a:rPr lang="ar-SA"/>
              <a:t>هایی که نمی</a:t>
            </a:r>
            <a:r>
              <a:rPr lang="ar-SA">
                <a:cs typeface="Times New Roman" panose="02020603050405020304" pitchFamily="18" charset="0"/>
              </a:rPr>
              <a:t>‌</a:t>
            </a:r>
            <a:r>
              <a:rPr lang="ar-SA"/>
              <a:t>توان آنها را جزء هزینه محصول منظور نمود،</a:t>
            </a:r>
            <a:r>
              <a:rPr lang="en-US"/>
              <a:t> </a:t>
            </a:r>
            <a:r>
              <a:rPr lang="ar-SA"/>
              <a:t>این هزینه ها به جای اینکه با کالای ساخته شده یا خریداری شده ارتباط داشته باشند به نوعی با زمان وقوع هزینه ارتباط دارند</a:t>
            </a:r>
            <a:r>
              <a:rPr lang="en-US"/>
              <a:t>. </a:t>
            </a:r>
          </a:p>
          <a:p>
            <a:pPr marL="609600" indent="-609600" algn="just"/>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226307">
                                            <p:txEl>
                                              <p:pRg st="0" end="0"/>
                                            </p:txEl>
                                          </p:spTgt>
                                        </p:tgtEl>
                                        <p:attrNameLst>
                                          <p:attrName>style.visibility</p:attrName>
                                        </p:attrNameLst>
                                      </p:cBhvr>
                                      <p:to>
                                        <p:strVal val="visible"/>
                                      </p:to>
                                    </p:set>
                                    <p:animEffect transition="in" filter="blinds(horizontal)">
                                      <p:cBhvr>
                                        <p:cTn id="7" dur="500"/>
                                        <p:tgtEl>
                                          <p:spTgt spid="2263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59FF2B2-EC92-47D4-8502-CBC1733C5AD9}" type="slidenum">
              <a:rPr lang="ar-SA"/>
              <a:pPr/>
              <a:t>94</a:t>
            </a:fld>
            <a:endParaRPr lang="en-US"/>
          </a:p>
        </p:txBody>
      </p:sp>
      <p:sp>
        <p:nvSpPr>
          <p:cNvPr id="224258" name="Rectangle 2"/>
          <p:cNvSpPr>
            <a:spLocks noGrp="1" noChangeArrowheads="1"/>
          </p:cNvSpPr>
          <p:nvPr>
            <p:ph type="title"/>
          </p:nvPr>
        </p:nvSpPr>
        <p:spPr/>
        <p:txBody>
          <a:bodyPr/>
          <a:lstStyle/>
          <a:p>
            <a:r>
              <a:rPr lang="fa-IR" sz="3200" b="0"/>
              <a:t>مثال</a:t>
            </a:r>
            <a:endParaRPr lang="en-US" sz="3200"/>
          </a:p>
        </p:txBody>
      </p:sp>
      <p:sp>
        <p:nvSpPr>
          <p:cNvPr id="224259" name="Rectangle 3"/>
          <p:cNvSpPr>
            <a:spLocks noGrp="1" noChangeArrowheads="1"/>
          </p:cNvSpPr>
          <p:nvPr>
            <p:ph type="body" idx="1"/>
          </p:nvPr>
        </p:nvSpPr>
        <p:spPr>
          <a:noFill/>
          <a:ln/>
        </p:spPr>
        <p:txBody>
          <a:bodyPr/>
          <a:lstStyle/>
          <a:p>
            <a:pPr marL="609600" indent="-609600" algn="just"/>
            <a:r>
              <a:rPr lang="fa-IR"/>
              <a:t>موجودی کالای ساخته شده ابتدای دوره 0</a:t>
            </a:r>
          </a:p>
          <a:p>
            <a:pPr marL="609600" indent="-609600" algn="just"/>
            <a:r>
              <a:rPr lang="ar-SA"/>
              <a:t>مواد اولیه</a:t>
            </a:r>
            <a:r>
              <a:rPr lang="fa-IR"/>
              <a:t> </a:t>
            </a:r>
            <a:r>
              <a:rPr lang="ar-SA"/>
              <a:t>مصرف</a:t>
            </a:r>
            <a:r>
              <a:rPr lang="fa-IR"/>
              <a:t> شده</a:t>
            </a:r>
            <a:r>
              <a:rPr lang="ar-SA"/>
              <a:t> به مبلغ 10 میلیون ریال</a:t>
            </a:r>
            <a:endParaRPr lang="fa-IR"/>
          </a:p>
          <a:p>
            <a:pPr marL="609600" indent="-609600" algn="just"/>
            <a:r>
              <a:rPr lang="ar-SA"/>
              <a:t>هزینه دستمزد مستقیم شرکت 12 میلیون ریال</a:t>
            </a:r>
            <a:endParaRPr lang="fa-IR"/>
          </a:p>
          <a:p>
            <a:pPr marL="609600" indent="-609600" algn="just"/>
            <a:r>
              <a:rPr lang="ar-SA"/>
              <a:t>هزینه</a:t>
            </a:r>
            <a:r>
              <a:rPr lang="ar-SA">
                <a:cs typeface="Times New Roman" panose="02020603050405020304" pitchFamily="18" charset="0"/>
              </a:rPr>
              <a:t>‌</a:t>
            </a:r>
            <a:r>
              <a:rPr lang="ar-SA"/>
              <a:t>های سربار 8 میلیون ریال</a:t>
            </a:r>
            <a:endParaRPr lang="fa-IR"/>
          </a:p>
          <a:p>
            <a:pPr marL="609600" indent="-609600" algn="just"/>
            <a:r>
              <a:rPr lang="ar-SA"/>
              <a:t>تعداد محصولات تولید شده</a:t>
            </a:r>
            <a:r>
              <a:rPr lang="fa-IR"/>
              <a:t> و فروخته شده</a:t>
            </a:r>
            <a:r>
              <a:rPr lang="ar-SA"/>
              <a:t> 10000 واحد </a:t>
            </a:r>
            <a:endParaRPr lang="fa-I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224259">
                                            <p:txEl>
                                              <p:pRg st="0" end="0"/>
                                            </p:txEl>
                                          </p:spTgt>
                                        </p:tgtEl>
                                        <p:attrNameLst>
                                          <p:attrName>style.visibility</p:attrName>
                                        </p:attrNameLst>
                                      </p:cBhvr>
                                      <p:to>
                                        <p:strVal val="visible"/>
                                      </p:to>
                                    </p:set>
                                    <p:animEffect transition="in" filter="blinds(horizontal)">
                                      <p:cBhvr>
                                        <p:cTn id="7" dur="500"/>
                                        <p:tgtEl>
                                          <p:spTgt spid="2242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24259">
                                            <p:txEl>
                                              <p:pRg st="1" end="1"/>
                                            </p:txEl>
                                          </p:spTgt>
                                        </p:tgtEl>
                                        <p:attrNameLst>
                                          <p:attrName>style.visibility</p:attrName>
                                        </p:attrNameLst>
                                      </p:cBhvr>
                                      <p:to>
                                        <p:strVal val="visible"/>
                                      </p:to>
                                    </p:set>
                                    <p:animEffect transition="in" filter="blinds(horizontal)">
                                      <p:cBhvr>
                                        <p:cTn id="12" dur="500"/>
                                        <p:tgtEl>
                                          <p:spTgt spid="2242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24259">
                                            <p:txEl>
                                              <p:pRg st="2" end="2"/>
                                            </p:txEl>
                                          </p:spTgt>
                                        </p:tgtEl>
                                        <p:attrNameLst>
                                          <p:attrName>style.visibility</p:attrName>
                                        </p:attrNameLst>
                                      </p:cBhvr>
                                      <p:to>
                                        <p:strVal val="visible"/>
                                      </p:to>
                                    </p:set>
                                    <p:animEffect transition="in" filter="blinds(horizontal)">
                                      <p:cBhvr>
                                        <p:cTn id="17" dur="500"/>
                                        <p:tgtEl>
                                          <p:spTgt spid="2242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24259">
                                            <p:txEl>
                                              <p:pRg st="3" end="3"/>
                                            </p:txEl>
                                          </p:spTgt>
                                        </p:tgtEl>
                                        <p:attrNameLst>
                                          <p:attrName>style.visibility</p:attrName>
                                        </p:attrNameLst>
                                      </p:cBhvr>
                                      <p:to>
                                        <p:strVal val="visible"/>
                                      </p:to>
                                    </p:set>
                                    <p:animEffect transition="in" filter="blinds(horizontal)">
                                      <p:cBhvr>
                                        <p:cTn id="22" dur="500"/>
                                        <p:tgtEl>
                                          <p:spTgt spid="22425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24259">
                                            <p:txEl>
                                              <p:pRg st="4" end="4"/>
                                            </p:txEl>
                                          </p:spTgt>
                                        </p:tgtEl>
                                        <p:attrNameLst>
                                          <p:attrName>style.visibility</p:attrName>
                                        </p:attrNameLst>
                                      </p:cBhvr>
                                      <p:to>
                                        <p:strVal val="visible"/>
                                      </p:to>
                                    </p:set>
                                    <p:animEffect transition="in" filter="blinds(horizontal)">
                                      <p:cBhvr>
                                        <p:cTn id="27" dur="500"/>
                                        <p:tgtEl>
                                          <p:spTgt spid="2242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C5B51EE9-80BD-41C1-8B6E-B74CCC943CCB}" type="slidenum">
              <a:rPr lang="ar-SA"/>
              <a:pPr/>
              <a:t>95</a:t>
            </a:fld>
            <a:endParaRPr lang="en-US"/>
          </a:p>
        </p:txBody>
      </p:sp>
      <p:sp>
        <p:nvSpPr>
          <p:cNvPr id="495618" name="Rectangle 2"/>
          <p:cNvSpPr>
            <a:spLocks noGrp="1" noChangeArrowheads="1"/>
          </p:cNvSpPr>
          <p:nvPr>
            <p:ph type="title"/>
          </p:nvPr>
        </p:nvSpPr>
        <p:spPr/>
        <p:txBody>
          <a:bodyPr/>
          <a:lstStyle/>
          <a:p>
            <a:r>
              <a:rPr lang="fa-IR" sz="3200" b="0"/>
              <a:t>مثال</a:t>
            </a:r>
            <a:endParaRPr lang="en-US" sz="3200"/>
          </a:p>
        </p:txBody>
      </p:sp>
      <p:sp>
        <p:nvSpPr>
          <p:cNvPr id="495619" name="Rectangle 3"/>
          <p:cNvSpPr>
            <a:spLocks noGrp="1" noChangeArrowheads="1"/>
          </p:cNvSpPr>
          <p:nvPr>
            <p:ph type="body" idx="1"/>
          </p:nvPr>
        </p:nvSpPr>
        <p:spPr>
          <a:noFill/>
          <a:ln/>
        </p:spPr>
        <p:txBody>
          <a:bodyPr/>
          <a:lstStyle/>
          <a:p>
            <a:pPr marL="609600" indent="-609600" algn="just"/>
            <a:r>
              <a:rPr lang="ar-SA"/>
              <a:t>مبلغ</a:t>
            </a:r>
            <a:r>
              <a:rPr lang="fa-IR"/>
              <a:t> فروش</a:t>
            </a:r>
            <a:r>
              <a:rPr lang="ar-SA"/>
              <a:t> هر واحد</a:t>
            </a:r>
            <a:r>
              <a:rPr lang="fa-IR"/>
              <a:t> محصول</a:t>
            </a:r>
            <a:r>
              <a:rPr lang="ar-SA"/>
              <a:t> 5000 ریال</a:t>
            </a:r>
            <a:endParaRPr lang="fa-IR"/>
          </a:p>
          <a:p>
            <a:pPr marL="609600" indent="-609600" algn="just"/>
            <a:r>
              <a:rPr lang="ar-SA"/>
              <a:t>هزینه</a:t>
            </a:r>
            <a:r>
              <a:rPr lang="ar-SA">
                <a:cs typeface="Times New Roman" panose="02020603050405020304" pitchFamily="18" charset="0"/>
              </a:rPr>
              <a:t>‌</a:t>
            </a:r>
            <a:r>
              <a:rPr lang="ar-SA"/>
              <a:t>های عمومی و اداری مبلغ 3 میلیون ریال</a:t>
            </a:r>
            <a:endParaRPr lang="fa-IR"/>
          </a:p>
          <a:p>
            <a:pPr marL="609600" indent="-609600" algn="just"/>
            <a:r>
              <a:rPr lang="ar-SA"/>
              <a:t>هزینه</a:t>
            </a:r>
            <a:r>
              <a:rPr lang="ar-SA">
                <a:cs typeface="Times New Roman" panose="02020603050405020304" pitchFamily="18" charset="0"/>
              </a:rPr>
              <a:t>‌</a:t>
            </a:r>
            <a:r>
              <a:rPr lang="ar-SA"/>
              <a:t>های توزیع و فروش 4 میلیون ریال</a:t>
            </a:r>
            <a:endParaRPr lang="en-US"/>
          </a:p>
          <a:p>
            <a:pPr marL="609600" indent="-609600" algn="just"/>
            <a:r>
              <a:rPr lang="fa-IR"/>
              <a:t>مطلوبست:</a:t>
            </a:r>
          </a:p>
          <a:p>
            <a:pPr marL="990600" lvl="1" indent="-533400" algn="just"/>
            <a:r>
              <a:rPr lang="fa-IR"/>
              <a:t>محاسبه بهای تمام شده یک واحد</a:t>
            </a:r>
          </a:p>
          <a:p>
            <a:pPr marL="990600" lvl="1" indent="-533400" algn="just"/>
            <a:r>
              <a:rPr lang="fa-IR"/>
              <a:t>تهیه صورت سود و زیان</a:t>
            </a:r>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495619">
                                            <p:txEl>
                                              <p:pRg st="1" end="1"/>
                                            </p:txEl>
                                          </p:spTgt>
                                        </p:tgtEl>
                                        <p:attrNameLst>
                                          <p:attrName>style.visibility</p:attrName>
                                        </p:attrNameLst>
                                      </p:cBhvr>
                                      <p:to>
                                        <p:strVal val="visible"/>
                                      </p:to>
                                    </p:set>
                                    <p:animEffect transition="in" filter="blinds(horizontal)">
                                      <p:cBhvr>
                                        <p:cTn id="7" dur="500"/>
                                        <p:tgtEl>
                                          <p:spTgt spid="495619">
                                            <p:txEl>
                                              <p:pRg st="1" end="1"/>
                                            </p:txEl>
                                          </p:spTgt>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495619">
                                            <p:txEl>
                                              <p:pRg st="0" end="0"/>
                                            </p:txEl>
                                          </p:spTgt>
                                        </p:tgtEl>
                                        <p:attrNameLst>
                                          <p:attrName>style.visibility</p:attrName>
                                        </p:attrNameLst>
                                      </p:cBhvr>
                                      <p:to>
                                        <p:strVal val="visible"/>
                                      </p:to>
                                    </p:set>
                                    <p:animEffect transition="in" filter="blinds(horizontal)">
                                      <p:cBhvr>
                                        <p:cTn id="11" dur="500"/>
                                        <p:tgtEl>
                                          <p:spTgt spid="495619">
                                            <p:txEl>
                                              <p:pRg st="0" end="0"/>
                                            </p:txEl>
                                          </p:spTgt>
                                        </p:tgtEl>
                                      </p:cBhvr>
                                    </p:animEffect>
                                  </p:childTnLst>
                                </p:cTn>
                              </p:par>
                            </p:childTnLst>
                          </p:cTn>
                        </p:par>
                        <p:par>
                          <p:cTn id="12" fill="hold" nodeType="afterGroup">
                            <p:stCondLst>
                              <p:cond delay="1000"/>
                            </p:stCondLst>
                            <p:childTnLst>
                              <p:par>
                                <p:cTn id="13" presetID="3" presetClass="entr" presetSubtype="10" fill="hold" nodeType="afterEffect">
                                  <p:stCondLst>
                                    <p:cond delay="0"/>
                                  </p:stCondLst>
                                  <p:childTnLst>
                                    <p:set>
                                      <p:cBhvr>
                                        <p:cTn id="14" dur="1" fill="hold">
                                          <p:stCondLst>
                                            <p:cond delay="0"/>
                                          </p:stCondLst>
                                        </p:cTn>
                                        <p:tgtEl>
                                          <p:spTgt spid="495619">
                                            <p:txEl>
                                              <p:pRg st="2" end="2"/>
                                            </p:txEl>
                                          </p:spTgt>
                                        </p:tgtEl>
                                        <p:attrNameLst>
                                          <p:attrName>style.visibility</p:attrName>
                                        </p:attrNameLst>
                                      </p:cBhvr>
                                      <p:to>
                                        <p:strVal val="visible"/>
                                      </p:to>
                                    </p:set>
                                    <p:animEffect transition="in" filter="blinds(horizontal)">
                                      <p:cBhvr>
                                        <p:cTn id="15" dur="500"/>
                                        <p:tgtEl>
                                          <p:spTgt spid="495619">
                                            <p:txEl>
                                              <p:pRg st="2" end="2"/>
                                            </p:txEl>
                                          </p:spTgt>
                                        </p:tgtEl>
                                      </p:cBhvr>
                                    </p:animEffect>
                                  </p:childTnLst>
                                </p:cTn>
                              </p:par>
                            </p:childTnLst>
                          </p:cTn>
                        </p:par>
                        <p:par>
                          <p:cTn id="16" fill="hold" nodeType="afterGroup">
                            <p:stCondLst>
                              <p:cond delay="1500"/>
                            </p:stCondLst>
                            <p:childTnLst>
                              <p:par>
                                <p:cTn id="17" presetID="3" presetClass="entr" presetSubtype="10" fill="hold" nodeType="afterEffect">
                                  <p:stCondLst>
                                    <p:cond delay="0"/>
                                  </p:stCondLst>
                                  <p:childTnLst>
                                    <p:set>
                                      <p:cBhvr>
                                        <p:cTn id="18" dur="1" fill="hold">
                                          <p:stCondLst>
                                            <p:cond delay="0"/>
                                          </p:stCondLst>
                                        </p:cTn>
                                        <p:tgtEl>
                                          <p:spTgt spid="495619">
                                            <p:txEl>
                                              <p:pRg st="3" end="3"/>
                                            </p:txEl>
                                          </p:spTgt>
                                        </p:tgtEl>
                                        <p:attrNameLst>
                                          <p:attrName>style.visibility</p:attrName>
                                        </p:attrNameLst>
                                      </p:cBhvr>
                                      <p:to>
                                        <p:strVal val="visible"/>
                                      </p:to>
                                    </p:set>
                                    <p:animEffect transition="in" filter="blinds(horizontal)">
                                      <p:cBhvr>
                                        <p:cTn id="19" dur="500"/>
                                        <p:tgtEl>
                                          <p:spTgt spid="495619">
                                            <p:txEl>
                                              <p:pRg st="3" end="3"/>
                                            </p:txEl>
                                          </p:spTgt>
                                        </p:tgtEl>
                                      </p:cBhvr>
                                    </p:animEffect>
                                  </p:childTnLst>
                                </p:cTn>
                              </p:par>
                            </p:childTnLst>
                          </p:cTn>
                        </p:par>
                        <p:par>
                          <p:cTn id="20" fill="hold" nodeType="afterGroup">
                            <p:stCondLst>
                              <p:cond delay="2000"/>
                            </p:stCondLst>
                            <p:childTnLst>
                              <p:par>
                                <p:cTn id="21" presetID="3" presetClass="entr" presetSubtype="10" fill="hold" nodeType="afterEffect">
                                  <p:stCondLst>
                                    <p:cond delay="0"/>
                                  </p:stCondLst>
                                  <p:childTnLst>
                                    <p:set>
                                      <p:cBhvr>
                                        <p:cTn id="22" dur="1" fill="hold">
                                          <p:stCondLst>
                                            <p:cond delay="0"/>
                                          </p:stCondLst>
                                        </p:cTn>
                                        <p:tgtEl>
                                          <p:spTgt spid="495619">
                                            <p:txEl>
                                              <p:pRg st="4" end="4"/>
                                            </p:txEl>
                                          </p:spTgt>
                                        </p:tgtEl>
                                        <p:attrNameLst>
                                          <p:attrName>style.visibility</p:attrName>
                                        </p:attrNameLst>
                                      </p:cBhvr>
                                      <p:to>
                                        <p:strVal val="visible"/>
                                      </p:to>
                                    </p:set>
                                    <p:animEffect transition="in" filter="blinds(horizontal)">
                                      <p:cBhvr>
                                        <p:cTn id="23" dur="500"/>
                                        <p:tgtEl>
                                          <p:spTgt spid="495619">
                                            <p:txEl>
                                              <p:pRg st="4" end="4"/>
                                            </p:txEl>
                                          </p:spTgt>
                                        </p:tgtEl>
                                      </p:cBhvr>
                                    </p:animEffect>
                                  </p:childTnLst>
                                </p:cTn>
                              </p:par>
                            </p:childTnLst>
                          </p:cTn>
                        </p:par>
                        <p:par>
                          <p:cTn id="24" fill="hold" nodeType="afterGroup">
                            <p:stCondLst>
                              <p:cond delay="2500"/>
                            </p:stCondLst>
                            <p:childTnLst>
                              <p:par>
                                <p:cTn id="25" presetID="3" presetClass="entr" presetSubtype="10" fill="hold" nodeType="afterEffect">
                                  <p:stCondLst>
                                    <p:cond delay="0"/>
                                  </p:stCondLst>
                                  <p:childTnLst>
                                    <p:set>
                                      <p:cBhvr>
                                        <p:cTn id="26" dur="1" fill="hold">
                                          <p:stCondLst>
                                            <p:cond delay="0"/>
                                          </p:stCondLst>
                                        </p:cTn>
                                        <p:tgtEl>
                                          <p:spTgt spid="495619">
                                            <p:txEl>
                                              <p:pRg st="5" end="5"/>
                                            </p:txEl>
                                          </p:spTgt>
                                        </p:tgtEl>
                                        <p:attrNameLst>
                                          <p:attrName>style.visibility</p:attrName>
                                        </p:attrNameLst>
                                      </p:cBhvr>
                                      <p:to>
                                        <p:strVal val="visible"/>
                                      </p:to>
                                    </p:set>
                                    <p:animEffect transition="in" filter="blinds(horizontal)">
                                      <p:cBhvr>
                                        <p:cTn id="27" dur="500"/>
                                        <p:tgtEl>
                                          <p:spTgt spid="4956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8F46E203-3880-41E1-9E89-E8F0277EBF1B}" type="slidenum">
              <a:rPr lang="ar-SA"/>
              <a:pPr/>
              <a:t>96</a:t>
            </a:fld>
            <a:endParaRPr lang="en-US"/>
          </a:p>
        </p:txBody>
      </p:sp>
      <p:sp>
        <p:nvSpPr>
          <p:cNvPr id="497666" name="Rectangle 2"/>
          <p:cNvSpPr>
            <a:spLocks noGrp="1" noChangeArrowheads="1"/>
          </p:cNvSpPr>
          <p:nvPr>
            <p:ph type="title"/>
          </p:nvPr>
        </p:nvSpPr>
        <p:spPr/>
        <p:txBody>
          <a:bodyPr/>
          <a:lstStyle/>
          <a:p>
            <a:r>
              <a:rPr lang="fa-IR" b="0"/>
              <a:t>مثال</a:t>
            </a:r>
            <a:endParaRPr lang="en-US"/>
          </a:p>
        </p:txBody>
      </p:sp>
      <p:pic>
        <p:nvPicPr>
          <p:cNvPr id="497668" name="Picture 4" descr="Pictu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675" y="2514600"/>
            <a:ext cx="8086725" cy="950913"/>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97670" name="Picture 6" descr="Pictur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962400"/>
            <a:ext cx="8077200" cy="86042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497668"/>
                                        </p:tgtEl>
                                        <p:attrNameLst>
                                          <p:attrName>style.visibility</p:attrName>
                                        </p:attrNameLst>
                                      </p:cBhvr>
                                      <p:to>
                                        <p:strVal val="visible"/>
                                      </p:to>
                                    </p:set>
                                    <p:animEffect transition="in" filter="blinds(horizontal)">
                                      <p:cBhvr>
                                        <p:cTn id="7" dur="500"/>
                                        <p:tgtEl>
                                          <p:spTgt spid="497668"/>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497670"/>
                                        </p:tgtEl>
                                        <p:attrNameLst>
                                          <p:attrName>style.visibility</p:attrName>
                                        </p:attrNameLst>
                                      </p:cBhvr>
                                      <p:to>
                                        <p:strVal val="visible"/>
                                      </p:to>
                                    </p:set>
                                    <p:animEffect transition="in" filter="dissolve">
                                      <p:cBhvr>
                                        <p:cTn id="11" dur="500"/>
                                        <p:tgtEl>
                                          <p:spTgt spid="4976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5C0EDDD9-3105-438D-A7EC-C100F9160016}" type="slidenum">
              <a:rPr lang="ar-SA"/>
              <a:pPr/>
              <a:t>97</a:t>
            </a:fld>
            <a:endParaRPr lang="en-US"/>
          </a:p>
        </p:txBody>
      </p:sp>
      <p:sp>
        <p:nvSpPr>
          <p:cNvPr id="499714" name="Rectangle 2"/>
          <p:cNvSpPr>
            <a:spLocks noGrp="1" noChangeArrowheads="1"/>
          </p:cNvSpPr>
          <p:nvPr>
            <p:ph type="title"/>
          </p:nvPr>
        </p:nvSpPr>
        <p:spPr/>
        <p:txBody>
          <a:bodyPr/>
          <a:lstStyle/>
          <a:p>
            <a:r>
              <a:rPr lang="fa-IR" b="0"/>
              <a:t>مثال</a:t>
            </a:r>
            <a:endParaRPr lang="en-US"/>
          </a:p>
        </p:txBody>
      </p:sp>
      <p:pic>
        <p:nvPicPr>
          <p:cNvPr id="49971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286000"/>
            <a:ext cx="7529513" cy="4319588"/>
          </a:xfrm>
          <a:prstGeom prst="rect">
            <a:avLst/>
          </a:prstGeom>
          <a:solidFill>
            <a:srgbClr val="99CCFF"/>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9720" name="Rectangle 8"/>
          <p:cNvSpPr>
            <a:spLocks noChangeArrowheads="1"/>
          </p:cNvSpPr>
          <p:nvPr/>
        </p:nvSpPr>
        <p:spPr bwMode="auto">
          <a:xfrm>
            <a:off x="5029200" y="3733800"/>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sz="1800" b="1">
                <a:solidFill>
                  <a:srgbClr val="FF0000"/>
                </a:solidFill>
                <a:cs typeface="B Nazanin" panose="00000400000000000000" pitchFamily="2" charset="-78"/>
              </a:rPr>
              <a:t>هزینه محصول</a:t>
            </a:r>
            <a:endParaRPr lang="en-US" sz="1800" b="1">
              <a:solidFill>
                <a:srgbClr val="FF0000"/>
              </a:solidFill>
              <a:cs typeface="B Nazanin" panose="00000400000000000000" pitchFamily="2" charset="-78"/>
            </a:endParaRPr>
          </a:p>
        </p:txBody>
      </p:sp>
      <p:sp>
        <p:nvSpPr>
          <p:cNvPr id="499722" name="Line 10"/>
          <p:cNvSpPr>
            <a:spLocks noChangeShapeType="1"/>
          </p:cNvSpPr>
          <p:nvPr/>
        </p:nvSpPr>
        <p:spPr bwMode="auto">
          <a:xfrm flipH="1" flipV="1">
            <a:off x="3124200" y="3352800"/>
            <a:ext cx="1981200" cy="5334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499723" name="Rectangle 11"/>
          <p:cNvSpPr>
            <a:spLocks noChangeArrowheads="1"/>
          </p:cNvSpPr>
          <p:nvPr/>
        </p:nvSpPr>
        <p:spPr bwMode="auto">
          <a:xfrm>
            <a:off x="5181600" y="5867400"/>
            <a:ext cx="1044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sz="1800" b="1">
                <a:solidFill>
                  <a:srgbClr val="FF0000"/>
                </a:solidFill>
                <a:cs typeface="B Nazanin" panose="00000400000000000000" pitchFamily="2" charset="-78"/>
              </a:rPr>
              <a:t>هزینه دوره</a:t>
            </a:r>
            <a:endParaRPr lang="en-US" sz="1800" b="1">
              <a:solidFill>
                <a:srgbClr val="FF0000"/>
              </a:solidFill>
              <a:cs typeface="B Nazanin" panose="00000400000000000000" pitchFamily="2" charset="-78"/>
            </a:endParaRPr>
          </a:p>
        </p:txBody>
      </p:sp>
      <p:sp>
        <p:nvSpPr>
          <p:cNvPr id="499724" name="Line 12"/>
          <p:cNvSpPr>
            <a:spLocks noChangeShapeType="1"/>
          </p:cNvSpPr>
          <p:nvPr/>
        </p:nvSpPr>
        <p:spPr bwMode="auto">
          <a:xfrm flipH="1" flipV="1">
            <a:off x="3048000" y="5486400"/>
            <a:ext cx="2133600" cy="4572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499725" name="Oval 13"/>
          <p:cNvSpPr>
            <a:spLocks noChangeArrowheads="1"/>
          </p:cNvSpPr>
          <p:nvPr/>
        </p:nvSpPr>
        <p:spPr bwMode="auto">
          <a:xfrm>
            <a:off x="4038600" y="2971800"/>
            <a:ext cx="2133600" cy="533400"/>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9720"/>
                                        </p:tgtEl>
                                        <p:attrNameLst>
                                          <p:attrName>style.visibility</p:attrName>
                                        </p:attrNameLst>
                                      </p:cBhvr>
                                      <p:to>
                                        <p:strVal val="visible"/>
                                      </p:to>
                                    </p:set>
                                    <p:animEffect transition="in" filter="blinds(horizontal)">
                                      <p:cBhvr>
                                        <p:cTn id="7" dur="500"/>
                                        <p:tgtEl>
                                          <p:spTgt spid="4997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99722"/>
                                        </p:tgtEl>
                                        <p:attrNameLst>
                                          <p:attrName>style.visibility</p:attrName>
                                        </p:attrNameLst>
                                      </p:cBhvr>
                                      <p:to>
                                        <p:strVal val="visible"/>
                                      </p:to>
                                    </p:set>
                                    <p:animEffect transition="in" filter="blinds(horizontal)">
                                      <p:cBhvr>
                                        <p:cTn id="10" dur="500"/>
                                        <p:tgtEl>
                                          <p:spTgt spid="49972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99723"/>
                                        </p:tgtEl>
                                        <p:attrNameLst>
                                          <p:attrName>style.visibility</p:attrName>
                                        </p:attrNameLst>
                                      </p:cBhvr>
                                      <p:to>
                                        <p:strVal val="visible"/>
                                      </p:to>
                                    </p:set>
                                    <p:animEffect transition="in" filter="blinds(horizontal)">
                                      <p:cBhvr>
                                        <p:cTn id="13" dur="500"/>
                                        <p:tgtEl>
                                          <p:spTgt spid="49972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99724"/>
                                        </p:tgtEl>
                                        <p:attrNameLst>
                                          <p:attrName>style.visibility</p:attrName>
                                        </p:attrNameLst>
                                      </p:cBhvr>
                                      <p:to>
                                        <p:strVal val="visible"/>
                                      </p:to>
                                    </p:set>
                                    <p:animEffect transition="in" filter="blinds(horizontal)">
                                      <p:cBhvr>
                                        <p:cTn id="16" dur="500"/>
                                        <p:tgtEl>
                                          <p:spTgt spid="499724"/>
                                        </p:tgtEl>
                                      </p:cBhvr>
                                    </p:animEffect>
                                  </p:childTnLst>
                                </p:cTn>
                              </p:par>
                            </p:childTnLst>
                          </p:cTn>
                        </p:par>
                        <p:par>
                          <p:cTn id="17" fill="hold" nodeType="afterGroup">
                            <p:stCondLst>
                              <p:cond delay="500"/>
                            </p:stCondLst>
                            <p:childTnLst>
                              <p:par>
                                <p:cTn id="18" presetID="3" presetClass="entr" presetSubtype="10" fill="hold" grpId="0" nodeType="afterEffect">
                                  <p:stCondLst>
                                    <p:cond delay="0"/>
                                  </p:stCondLst>
                                  <p:childTnLst>
                                    <p:set>
                                      <p:cBhvr>
                                        <p:cTn id="19" dur="1" fill="hold">
                                          <p:stCondLst>
                                            <p:cond delay="0"/>
                                          </p:stCondLst>
                                        </p:cTn>
                                        <p:tgtEl>
                                          <p:spTgt spid="499725"/>
                                        </p:tgtEl>
                                        <p:attrNameLst>
                                          <p:attrName>style.visibility</p:attrName>
                                        </p:attrNameLst>
                                      </p:cBhvr>
                                      <p:to>
                                        <p:strVal val="visible"/>
                                      </p:to>
                                    </p:set>
                                    <p:animEffect transition="in" filter="blinds(horizontal)">
                                      <p:cBhvr>
                                        <p:cTn id="20" dur="500"/>
                                        <p:tgtEl>
                                          <p:spTgt spid="499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9720" grpId="0"/>
      <p:bldP spid="499722" grpId="0" animBg="1"/>
      <p:bldP spid="499723" grpId="0"/>
      <p:bldP spid="499724" grpId="0" animBg="1"/>
      <p:bldP spid="499725" grpId="0" animBg="1"/>
    </p:bld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2F43D7C4-BB09-4889-8352-3B3B41F09556}" type="slidenum">
              <a:rPr lang="ar-SA"/>
              <a:pPr/>
              <a:t>98</a:t>
            </a:fld>
            <a:endParaRPr lang="en-US"/>
          </a:p>
        </p:txBody>
      </p:sp>
      <p:sp>
        <p:nvSpPr>
          <p:cNvPr id="501762" name="Rectangle 2"/>
          <p:cNvSpPr>
            <a:spLocks noGrp="1" noChangeArrowheads="1"/>
          </p:cNvSpPr>
          <p:nvPr>
            <p:ph type="title"/>
          </p:nvPr>
        </p:nvSpPr>
        <p:spPr/>
        <p:txBody>
          <a:bodyPr/>
          <a:lstStyle/>
          <a:p>
            <a:r>
              <a:rPr lang="fa-IR" b="0"/>
              <a:t>مثال</a:t>
            </a:r>
            <a:endParaRPr lang="en-US"/>
          </a:p>
        </p:txBody>
      </p:sp>
      <p:sp>
        <p:nvSpPr>
          <p:cNvPr id="501768" name="Rectangle 8"/>
          <p:cNvSpPr>
            <a:spLocks noGrp="1" noChangeArrowheads="1"/>
          </p:cNvSpPr>
          <p:nvPr>
            <p:ph type="body" idx="1"/>
          </p:nvPr>
        </p:nvSpPr>
        <p:spPr>
          <a:noFill/>
          <a:ln/>
        </p:spPr>
        <p:txBody>
          <a:bodyPr/>
          <a:lstStyle/>
          <a:p>
            <a:pPr marL="609600" indent="-609600" algn="just"/>
            <a:r>
              <a:rPr lang="fa-IR"/>
              <a:t>فرض کنید تعداد محصول فروخته شده 8000 واحد باشد بنابراین تعداد موجو.دی کالای ساخته  شده پایان دوره 2000 واحد می باشد.</a:t>
            </a:r>
            <a:endParaRPr lang="en-US"/>
          </a:p>
        </p:txBody>
      </p:sp>
      <p:pic>
        <p:nvPicPr>
          <p:cNvPr id="501769" name="Picture 9" descr="Picture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114800"/>
            <a:ext cx="8229600" cy="9144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501768">
                                            <p:txEl>
                                              <p:pRg st="0" end="0"/>
                                            </p:txEl>
                                          </p:spTgt>
                                        </p:tgtEl>
                                        <p:attrNameLst>
                                          <p:attrName>style.visibility</p:attrName>
                                        </p:attrNameLst>
                                      </p:cBhvr>
                                      <p:to>
                                        <p:strVal val="visible"/>
                                      </p:to>
                                    </p:set>
                                    <p:animEffect transition="in" filter="blinds(horizontal)">
                                      <p:cBhvr>
                                        <p:cTn id="7" dur="500"/>
                                        <p:tgtEl>
                                          <p:spTgt spid="50176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01769"/>
                                        </p:tgtEl>
                                        <p:attrNameLst>
                                          <p:attrName>style.visibility</p:attrName>
                                        </p:attrNameLst>
                                      </p:cBhvr>
                                      <p:to>
                                        <p:strVal val="visible"/>
                                      </p:to>
                                    </p:set>
                                    <p:animEffect transition="in" filter="dissolve">
                                      <p:cBhvr>
                                        <p:cTn id="12" dur="500"/>
                                        <p:tgtEl>
                                          <p:spTgt spid="501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BFC633B7-45DA-4858-85AC-9B5A246EE1F7}" type="slidenum">
              <a:rPr lang="ar-SA"/>
              <a:pPr/>
              <a:t>99</a:t>
            </a:fld>
            <a:endParaRPr lang="en-US"/>
          </a:p>
        </p:txBody>
      </p:sp>
      <p:sp>
        <p:nvSpPr>
          <p:cNvPr id="503810" name="Rectangle 2"/>
          <p:cNvSpPr>
            <a:spLocks noGrp="1" noChangeArrowheads="1"/>
          </p:cNvSpPr>
          <p:nvPr>
            <p:ph type="title"/>
          </p:nvPr>
        </p:nvSpPr>
        <p:spPr/>
        <p:txBody>
          <a:bodyPr/>
          <a:lstStyle/>
          <a:p>
            <a:r>
              <a:rPr lang="fa-IR" sz="4000" b="0"/>
              <a:t>مثال</a:t>
            </a:r>
            <a:endParaRPr lang="en-US" sz="4000"/>
          </a:p>
        </p:txBody>
      </p:sp>
      <p:pic>
        <p:nvPicPr>
          <p:cNvPr id="50381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365375"/>
            <a:ext cx="7224713" cy="4187825"/>
          </a:xfrm>
          <a:prstGeom prst="rect">
            <a:avLst/>
          </a:prstGeom>
          <a:solidFill>
            <a:srgbClr val="99CCFF"/>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3818" name="Rectangle 10"/>
          <p:cNvSpPr>
            <a:spLocks noChangeArrowheads="1"/>
          </p:cNvSpPr>
          <p:nvPr/>
        </p:nvSpPr>
        <p:spPr bwMode="auto">
          <a:xfrm>
            <a:off x="5029200" y="3965575"/>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sz="1800" b="1">
                <a:solidFill>
                  <a:srgbClr val="FF0000"/>
                </a:solidFill>
                <a:cs typeface="B Nazanin" panose="00000400000000000000" pitchFamily="2" charset="-78"/>
              </a:rPr>
              <a:t>هزینه محصول</a:t>
            </a:r>
            <a:endParaRPr lang="en-US" sz="1800" b="1">
              <a:solidFill>
                <a:srgbClr val="FF0000"/>
              </a:solidFill>
              <a:cs typeface="B Nazanin" panose="00000400000000000000" pitchFamily="2" charset="-78"/>
            </a:endParaRPr>
          </a:p>
        </p:txBody>
      </p:sp>
      <p:sp>
        <p:nvSpPr>
          <p:cNvPr id="503819" name="Line 11"/>
          <p:cNvSpPr>
            <a:spLocks noChangeShapeType="1"/>
          </p:cNvSpPr>
          <p:nvPr/>
        </p:nvSpPr>
        <p:spPr bwMode="auto">
          <a:xfrm flipH="1" flipV="1">
            <a:off x="3200400" y="3432175"/>
            <a:ext cx="1905000" cy="6858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03820" name="Rectangle 12"/>
          <p:cNvSpPr>
            <a:spLocks noChangeArrowheads="1"/>
          </p:cNvSpPr>
          <p:nvPr/>
        </p:nvSpPr>
        <p:spPr bwMode="auto">
          <a:xfrm>
            <a:off x="5029200" y="6022975"/>
            <a:ext cx="1044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sz="1800" b="1">
                <a:solidFill>
                  <a:srgbClr val="FF0000"/>
                </a:solidFill>
                <a:cs typeface="B Nazanin" panose="00000400000000000000" pitchFamily="2" charset="-78"/>
              </a:rPr>
              <a:t>هزینه دوره</a:t>
            </a:r>
            <a:endParaRPr lang="en-US" sz="1800" b="1">
              <a:solidFill>
                <a:srgbClr val="FF0000"/>
              </a:solidFill>
              <a:cs typeface="B Nazanin" panose="00000400000000000000" pitchFamily="2" charset="-78"/>
            </a:endParaRPr>
          </a:p>
        </p:txBody>
      </p:sp>
      <p:sp>
        <p:nvSpPr>
          <p:cNvPr id="503821" name="Line 13"/>
          <p:cNvSpPr>
            <a:spLocks noChangeShapeType="1"/>
          </p:cNvSpPr>
          <p:nvPr/>
        </p:nvSpPr>
        <p:spPr bwMode="auto">
          <a:xfrm flipH="1" flipV="1">
            <a:off x="3048000" y="5565775"/>
            <a:ext cx="2133600" cy="5334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03822" name="Oval 14"/>
          <p:cNvSpPr>
            <a:spLocks noChangeArrowheads="1"/>
          </p:cNvSpPr>
          <p:nvPr/>
        </p:nvSpPr>
        <p:spPr bwMode="auto">
          <a:xfrm>
            <a:off x="4419600" y="3051175"/>
            <a:ext cx="1752600" cy="533400"/>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03818"/>
                                        </p:tgtEl>
                                        <p:attrNameLst>
                                          <p:attrName>style.visibility</p:attrName>
                                        </p:attrNameLst>
                                      </p:cBhvr>
                                      <p:to>
                                        <p:strVal val="visible"/>
                                      </p:to>
                                    </p:set>
                                    <p:animEffect transition="in" filter="blinds(horizontal)">
                                      <p:cBhvr>
                                        <p:cTn id="7" dur="500"/>
                                        <p:tgtEl>
                                          <p:spTgt spid="5038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03819"/>
                                        </p:tgtEl>
                                        <p:attrNameLst>
                                          <p:attrName>style.visibility</p:attrName>
                                        </p:attrNameLst>
                                      </p:cBhvr>
                                      <p:to>
                                        <p:strVal val="visible"/>
                                      </p:to>
                                    </p:set>
                                    <p:animEffect transition="in" filter="blinds(horizontal)">
                                      <p:cBhvr>
                                        <p:cTn id="10" dur="500"/>
                                        <p:tgtEl>
                                          <p:spTgt spid="50381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03820"/>
                                        </p:tgtEl>
                                        <p:attrNameLst>
                                          <p:attrName>style.visibility</p:attrName>
                                        </p:attrNameLst>
                                      </p:cBhvr>
                                      <p:to>
                                        <p:strVal val="visible"/>
                                      </p:to>
                                    </p:set>
                                    <p:animEffect transition="in" filter="blinds(horizontal)">
                                      <p:cBhvr>
                                        <p:cTn id="13" dur="500"/>
                                        <p:tgtEl>
                                          <p:spTgt spid="50382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03821"/>
                                        </p:tgtEl>
                                        <p:attrNameLst>
                                          <p:attrName>style.visibility</p:attrName>
                                        </p:attrNameLst>
                                      </p:cBhvr>
                                      <p:to>
                                        <p:strVal val="visible"/>
                                      </p:to>
                                    </p:set>
                                    <p:animEffect transition="in" filter="blinds(horizontal)">
                                      <p:cBhvr>
                                        <p:cTn id="16" dur="500"/>
                                        <p:tgtEl>
                                          <p:spTgt spid="503821"/>
                                        </p:tgtEl>
                                      </p:cBhvr>
                                    </p:animEffect>
                                  </p:childTnLst>
                                </p:cTn>
                              </p:par>
                            </p:childTnLst>
                          </p:cTn>
                        </p:par>
                        <p:par>
                          <p:cTn id="17" fill="hold" nodeType="afterGroup">
                            <p:stCondLst>
                              <p:cond delay="500"/>
                            </p:stCondLst>
                            <p:childTnLst>
                              <p:par>
                                <p:cTn id="18" presetID="3" presetClass="entr" presetSubtype="10" fill="hold" grpId="0" nodeType="afterEffect">
                                  <p:stCondLst>
                                    <p:cond delay="0"/>
                                  </p:stCondLst>
                                  <p:childTnLst>
                                    <p:set>
                                      <p:cBhvr>
                                        <p:cTn id="19" dur="1" fill="hold">
                                          <p:stCondLst>
                                            <p:cond delay="0"/>
                                          </p:stCondLst>
                                        </p:cTn>
                                        <p:tgtEl>
                                          <p:spTgt spid="503822"/>
                                        </p:tgtEl>
                                        <p:attrNameLst>
                                          <p:attrName>style.visibility</p:attrName>
                                        </p:attrNameLst>
                                      </p:cBhvr>
                                      <p:to>
                                        <p:strVal val="visible"/>
                                      </p:to>
                                    </p:set>
                                    <p:animEffect transition="in" filter="blinds(horizontal)">
                                      <p:cBhvr>
                                        <p:cTn id="20" dur="500"/>
                                        <p:tgtEl>
                                          <p:spTgt spid="503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18" grpId="0"/>
      <p:bldP spid="503819" grpId="0" animBg="1"/>
      <p:bldP spid="503820" grpId="0"/>
      <p:bldP spid="503821" grpId="0" animBg="1"/>
      <p:bldP spid="503822" grpId="0" animBg="1"/>
    </p:bldLst>
  </p:timing>
</p:sld>
</file>

<file path=ppt/theme/theme1.xml><?xml version="1.0" encoding="utf-8"?>
<a:theme xmlns:a="http://schemas.openxmlformats.org/drawingml/2006/main" name="Straight Edge">
  <a:themeElements>
    <a:clrScheme name="Straight Edge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fontScheme name="Straight Edge">
      <a:majorFont>
        <a:latin typeface="Times New Roman"/>
        <a:ea typeface=""/>
        <a:cs typeface="B Nazanin"/>
      </a:majorFont>
      <a:minorFont>
        <a:latin typeface="Times New Roman"/>
        <a:ea typeface=""/>
        <a:cs typeface="B Nazani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Straight Edge 1">
        <a:dk1>
          <a:srgbClr val="008080"/>
        </a:dk1>
        <a:lt1>
          <a:srgbClr val="FFFFCC"/>
        </a:lt1>
        <a:dk2>
          <a:srgbClr val="009999"/>
        </a:dk2>
        <a:lt2>
          <a:srgbClr val="FFFF99"/>
        </a:lt2>
        <a:accent1>
          <a:srgbClr val="336699"/>
        </a:accent1>
        <a:accent2>
          <a:srgbClr val="FFFF99"/>
        </a:accent2>
        <a:accent3>
          <a:srgbClr val="AACACA"/>
        </a:accent3>
        <a:accent4>
          <a:srgbClr val="DADAAE"/>
        </a:accent4>
        <a:accent5>
          <a:srgbClr val="ADB8CA"/>
        </a:accent5>
        <a:accent6>
          <a:srgbClr val="E7E78A"/>
        </a:accent6>
        <a:hlink>
          <a:srgbClr val="FFFFCC"/>
        </a:hlink>
        <a:folHlink>
          <a:srgbClr val="DDDDDD"/>
        </a:folHlink>
      </a:clrScheme>
      <a:clrMap bg1="dk2" tx1="lt1" bg2="dk1" tx2="lt2" accent1="accent1" accent2="accent2" accent3="accent3" accent4="accent4" accent5="accent5" accent6="accent6" hlink="hlink" folHlink="folHlink"/>
    </a:extraClrScheme>
    <a:extraClrScheme>
      <a:clrScheme name="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Straight Edge 3">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Straight Edge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traight Edge">
  <a:themeElements>
    <a:clrScheme name="1_Straight Edge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fontScheme name="1_Straight Edge">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1_Straight Edge 1">
        <a:dk1>
          <a:srgbClr val="008080"/>
        </a:dk1>
        <a:lt1>
          <a:srgbClr val="FFFFCC"/>
        </a:lt1>
        <a:dk2>
          <a:srgbClr val="009999"/>
        </a:dk2>
        <a:lt2>
          <a:srgbClr val="FFFF99"/>
        </a:lt2>
        <a:accent1>
          <a:srgbClr val="336699"/>
        </a:accent1>
        <a:accent2>
          <a:srgbClr val="FFFF99"/>
        </a:accent2>
        <a:accent3>
          <a:srgbClr val="AACACA"/>
        </a:accent3>
        <a:accent4>
          <a:srgbClr val="DADAAE"/>
        </a:accent4>
        <a:accent5>
          <a:srgbClr val="ADB8CA"/>
        </a:accent5>
        <a:accent6>
          <a:srgbClr val="E7E78A"/>
        </a:accent6>
        <a:hlink>
          <a:srgbClr val="FFFFCC"/>
        </a:hlink>
        <a:folHlink>
          <a:srgbClr val="DDDDDD"/>
        </a:folHlink>
      </a:clrScheme>
      <a:clrMap bg1="dk2" tx1="lt1" bg2="dk1" tx2="lt2" accent1="accent1" accent2="accent2" accent3="accent3" accent4="accent4" accent5="accent5" accent6="accent6" hlink="hlink" folHlink="folHlink"/>
    </a:extraClrScheme>
    <a:extraClrScheme>
      <a:clrScheme name="1_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1_Straight Edge 3">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1_Straight Edge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Straight Edge">
  <a:themeElements>
    <a:clrScheme name="2_Straight Edge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fontScheme name="2_Straight Edge">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2_Straight Edge 1">
        <a:dk1>
          <a:srgbClr val="008080"/>
        </a:dk1>
        <a:lt1>
          <a:srgbClr val="FFFFCC"/>
        </a:lt1>
        <a:dk2>
          <a:srgbClr val="009999"/>
        </a:dk2>
        <a:lt2>
          <a:srgbClr val="FFFF99"/>
        </a:lt2>
        <a:accent1>
          <a:srgbClr val="336699"/>
        </a:accent1>
        <a:accent2>
          <a:srgbClr val="FFFF99"/>
        </a:accent2>
        <a:accent3>
          <a:srgbClr val="AACACA"/>
        </a:accent3>
        <a:accent4>
          <a:srgbClr val="DADAAE"/>
        </a:accent4>
        <a:accent5>
          <a:srgbClr val="ADB8CA"/>
        </a:accent5>
        <a:accent6>
          <a:srgbClr val="E7E78A"/>
        </a:accent6>
        <a:hlink>
          <a:srgbClr val="FFFFCC"/>
        </a:hlink>
        <a:folHlink>
          <a:srgbClr val="DDDDDD"/>
        </a:folHlink>
      </a:clrScheme>
      <a:clrMap bg1="dk2" tx1="lt1" bg2="dk1" tx2="lt2" accent1="accent1" accent2="accent2" accent3="accent3" accent4="accent4" accent5="accent5" accent6="accent6" hlink="hlink" folHlink="folHlink"/>
    </a:extraClrScheme>
    <a:extraClrScheme>
      <a:clrScheme name="2_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2_Straight Edge 3">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2_Straight Edge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14304</TotalTime>
  <Words>6002</Words>
  <Application>Microsoft Office PowerPoint</Application>
  <PresentationFormat>On-screen Show (4:3)</PresentationFormat>
  <Paragraphs>1343</Paragraphs>
  <Slides>245</Slides>
  <Notes>91</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245</vt:i4>
      </vt:variant>
    </vt:vector>
  </HeadingPairs>
  <TitlesOfParts>
    <vt:vector size="257" baseType="lpstr">
      <vt:lpstr>Arial</vt:lpstr>
      <vt:lpstr>B Nazanin</vt:lpstr>
      <vt:lpstr>B Titr</vt:lpstr>
      <vt:lpstr>Monotype Sorts</vt:lpstr>
      <vt:lpstr>Tahoma</vt:lpstr>
      <vt:lpstr>Times New Roman</vt:lpstr>
      <vt:lpstr>Trebuchet MS</vt:lpstr>
      <vt:lpstr>Wingdings</vt:lpstr>
      <vt:lpstr>Straight Edge</vt:lpstr>
      <vt:lpstr>1_Straight Edge</vt:lpstr>
      <vt:lpstr>2_Straight Edge</vt:lpstr>
      <vt:lpstr>Clip</vt:lpstr>
      <vt:lpstr>PowerPoint Presentation</vt:lpstr>
      <vt:lpstr>اصول حسابداری  3 رشته حسابداری</vt:lpstr>
      <vt:lpstr>طرح درس</vt:lpstr>
      <vt:lpstr>اهداف درس</vt:lpstr>
      <vt:lpstr>اهداف درس</vt:lpstr>
      <vt:lpstr>جایگاه درس</vt:lpstr>
      <vt:lpstr>فصل اول حسابداری شعب</vt:lpstr>
      <vt:lpstr>هدف از ایجاد شعب</vt:lpstr>
      <vt:lpstr>سیستم کنترلی شعبه</vt:lpstr>
      <vt:lpstr>سیستم کنترلی شعبه</vt:lpstr>
      <vt:lpstr>سیستم عملیات حسابداری متمرکز</vt:lpstr>
      <vt:lpstr>سیستم عملیات حسابداری غیرمتمرکز</vt:lpstr>
      <vt:lpstr>روشهای قیمت گذاری کالای ارسالی به شعبه:</vt:lpstr>
      <vt:lpstr>سیستم متمرکز- روش بهای تمام شده</vt:lpstr>
      <vt:lpstr>سیستم متمرکز- روش بهای تمام شده</vt:lpstr>
      <vt:lpstr>سیستم متمرکز- روش بهای تمام شده</vt:lpstr>
      <vt:lpstr>سیستم متمرکز- روش بهای تمام شده</vt:lpstr>
      <vt:lpstr>سیستم متمرکز- روش بهای تمام شده</vt:lpstr>
      <vt:lpstr>سیستم متمرکز- روش بهای تمام شده</vt:lpstr>
      <vt:lpstr>سیستم متمرکز- روش بهای تمام شده</vt:lpstr>
      <vt:lpstr>سیستم متمرکز- روش بهای تمام شده</vt:lpstr>
      <vt:lpstr>سیستم متمرکز- روش بهای تمام شده</vt:lpstr>
      <vt:lpstr>سیستم متمرکز- روش بهای تمام شده</vt:lpstr>
      <vt:lpstr>مثال)سیستم متمرکز- روش بهای تمام شده</vt:lpstr>
      <vt:lpstr>مثال)سیستم متمرکز- روش بهای تمام شده</vt:lpstr>
      <vt:lpstr>مثال)سیستم متمرکز- روش بهای تمام شده</vt:lpstr>
      <vt:lpstr>مثال)سیستم متمرکز- روش بهای تمام شده</vt:lpstr>
      <vt:lpstr>مثال)سیستم متمرکز- روش بهای تمام شده</vt:lpstr>
      <vt:lpstr>مثال)سیستم متمرکز- روش بهای تمام شده</vt:lpstr>
      <vt:lpstr>مثال)سیستم متمرکز- روش بهای تمام شده</vt:lpstr>
      <vt:lpstr>مثال)سیستم متمرکز- روش بهای تمام شده</vt:lpstr>
      <vt:lpstr>مثال)سیستم متمرکز- روش بهای تمام شده</vt:lpstr>
      <vt:lpstr>سیستم متمرکز- روش بهای تمام شده بعلاوه چند درصد</vt:lpstr>
      <vt:lpstr>سیستم متمرکز- روش بهای تمام شده بعلاوه چند درصد</vt:lpstr>
      <vt:lpstr>سیستم متمرکز- روش بهای تمام شده بعلاوه چند درصد</vt:lpstr>
      <vt:lpstr>سیستم متمرکز- روش بهای تمام شده بعلاوه چند درصد</vt:lpstr>
      <vt:lpstr>سیستم متمرکز- روش بهای تمام شده بعلاوه چند درصد</vt:lpstr>
      <vt:lpstr>سیستم متمرکز- روش بهای تمام شده بعلاوه چند درصد</vt:lpstr>
      <vt:lpstr>سیستم متمرکز- روش بهای تمام شده بعلاوه چند درصد</vt:lpstr>
      <vt:lpstr>سیستم متمرکز- روش بهای تمام شده بعلاوه چند درصد</vt:lpstr>
      <vt:lpstr>سیستم متمرکز- روش بهای تمام شده بعلاوه چند درصد</vt:lpstr>
      <vt:lpstr>سیستم متمرکز- روش بهای تمام شده بعلاوه چند درصد</vt:lpstr>
      <vt:lpstr>مثال) روش بهای تمام شده بعلاوه چند درصد</vt:lpstr>
      <vt:lpstr>مثال) روش بهای تمام شده بعلاوه چند درصد</vt:lpstr>
      <vt:lpstr>مثال) روش بهای تمام شده بعلاوه چند درصد</vt:lpstr>
      <vt:lpstr>مثال) روش بهای تمام شده بعلاوه چند درصد</vt:lpstr>
      <vt:lpstr>مثال) روش بهای تمام شده بعلاوه چند درصد</vt:lpstr>
      <vt:lpstr>مثال) روش بهای تمام شده بعلاوه چند درصد</vt:lpstr>
      <vt:lpstr>مثال) روش بهای تمام شده بعلاوه چند درصد</vt:lpstr>
      <vt:lpstr>مثال) روش بهای تمام شده بعلاوه چند درصد</vt:lpstr>
      <vt:lpstr>مثال) روش بهای تمام شده بعلاوه چند درصد</vt:lpstr>
      <vt:lpstr>مثال) روش بهای تمام شده بعلاوه چند درصد</vt:lpstr>
      <vt:lpstr>مثال) روش بهای تمام شده بعلاوه چند درصد</vt:lpstr>
      <vt:lpstr>مثال) روش بهای تمام شده بعلاوه چند درصد</vt:lpstr>
      <vt:lpstr>مثال) روش بهای تمام شده بعلاوه چند درصد</vt:lpstr>
      <vt:lpstr>سیستم متمرکز- روش فروش</vt:lpstr>
      <vt:lpstr>سیستم متمرکز- روش فروش</vt:lpstr>
      <vt:lpstr>سیستم متمرکز- روش فروش</vt:lpstr>
      <vt:lpstr>سیستم متمرکز- روش فروش</vt:lpstr>
      <vt:lpstr>سیستم متمرکز- روش فروش</vt:lpstr>
      <vt:lpstr>سیستم متمرکز- روش فروش</vt:lpstr>
      <vt:lpstr>سیستم متمرکز- روش فروش</vt:lpstr>
      <vt:lpstr>مثال) سیستم متمرکز- روش فروش</vt:lpstr>
      <vt:lpstr>مثال) سیستم متمرکز- روش فروش</vt:lpstr>
      <vt:lpstr>مثال) سیستم متمرکز- روش فروش</vt:lpstr>
      <vt:lpstr>مثال) سیستم متمرکز- روش فروش</vt:lpstr>
      <vt:lpstr>مثال) سیستم متمرکز- روش فروش</vt:lpstr>
      <vt:lpstr>مثال) سیستم متمرکز- روش فروش</vt:lpstr>
      <vt:lpstr>مثال) سیستم متمرکز- روش فروش</vt:lpstr>
      <vt:lpstr>مثال) سیستم متمرکز- روش فروش</vt:lpstr>
      <vt:lpstr>مثال) سیستم متمرکز- روش فروش</vt:lpstr>
      <vt:lpstr>مثال) سیستم متمرکز- روش فروش</vt:lpstr>
      <vt:lpstr>مثال) سیستم متمرکز- روش فروش</vt:lpstr>
      <vt:lpstr>مثال) سیستم متمرکز- روش فروش</vt:lpstr>
      <vt:lpstr>فصل دوم حسابداری بهای تمام شده و روشهای هزینه یابی سفارشات</vt:lpstr>
      <vt:lpstr>حسابداری مالی چیست؟</vt:lpstr>
      <vt:lpstr>حسابداری مدیریت چیست؟</vt:lpstr>
      <vt:lpstr>حسابداری صنعتی چیست؟</vt:lpstr>
      <vt:lpstr>محاسبه بهای تمام شده کالای فروش رفته در موسسات بازرگانی</vt:lpstr>
      <vt:lpstr>محاسبه بهای تمام شده کالای فروش رفته در موسسات تولیدی</vt:lpstr>
      <vt:lpstr>مقایسه موجودی کالا در موسسات تولیدی و بازرگانی</vt:lpstr>
      <vt:lpstr>هزینه های تولید</vt:lpstr>
      <vt:lpstr>هزینه های تولید</vt:lpstr>
      <vt:lpstr>هزینه مواد مستقیم</vt:lpstr>
      <vt:lpstr>هزینه مواد غیرمستقیم</vt:lpstr>
      <vt:lpstr>هزینه دستمزد مستقیم</vt:lpstr>
      <vt:lpstr>هزینه دستمزد  غیرمستقیم</vt:lpstr>
      <vt:lpstr>هزینه‌های سربار کارخانه </vt:lpstr>
      <vt:lpstr>هزینه‌های سربار کارخانه </vt:lpstr>
      <vt:lpstr>هزینه‌های اولیه و هزینه‌های تبدیل</vt:lpstr>
      <vt:lpstr>بهای تمام شده هر واحد محصول </vt:lpstr>
      <vt:lpstr>هزینه‌های محصول</vt:lpstr>
      <vt:lpstr>هزینه‌های دوره</vt:lpstr>
      <vt:lpstr>مثال</vt:lpstr>
      <vt:lpstr>مثال</vt:lpstr>
      <vt:lpstr>مثال</vt:lpstr>
      <vt:lpstr>مثال</vt:lpstr>
      <vt:lpstr>مثال</vt:lpstr>
      <vt:lpstr>مثال</vt:lpstr>
      <vt:lpstr>سیستم حسابداری در موسسات تولیدی</vt:lpstr>
      <vt:lpstr>سیستم حسابداری در موسسات تولیدی</vt:lpstr>
      <vt:lpstr>مثال هزینه دستمزد</vt:lpstr>
      <vt:lpstr>سیستم حسابداری در موسسات تولیدی</vt:lpstr>
      <vt:lpstr>مثال</vt:lpstr>
      <vt:lpstr>مثال</vt:lpstr>
      <vt:lpstr>PowerPoint Presentation</vt:lpstr>
      <vt:lpstr>مثال</vt:lpstr>
      <vt:lpstr>PowerPoint Presentation</vt:lpstr>
      <vt:lpstr>حل مسئله</vt:lpstr>
      <vt:lpstr>حل مسئله</vt:lpstr>
      <vt:lpstr>حل مسئله</vt:lpstr>
      <vt:lpstr>PowerPoint Presentation</vt:lpstr>
      <vt:lpstr>سیستم حسابداری در موسسات تولیدی</vt:lpstr>
      <vt:lpstr>سیستم حسابداری در موسسات تولیدی</vt:lpstr>
      <vt:lpstr>سیستم حسابداری در موسسات تولیدی</vt:lpstr>
      <vt:lpstr>سیستم حسابداری در موسسات تولیدی</vt:lpstr>
      <vt:lpstr>سیستم حسابداری در موسسات تولیدی</vt:lpstr>
      <vt:lpstr>سیستم حسابداری در موسسات تولیدی</vt:lpstr>
      <vt:lpstr>اضافه یا کسر جذب سربار</vt:lpstr>
      <vt:lpstr>PowerPoint Presentation</vt:lpstr>
      <vt:lpstr>PowerPoint Presentation</vt:lpstr>
      <vt:lpstr>سیستم هزینه‌یایی سفارش کار</vt:lpstr>
      <vt:lpstr>سیستم هزینه‌یایی سفارش کار</vt:lpstr>
      <vt:lpstr>PowerPoint Presentation</vt:lpstr>
      <vt:lpstr>ثبت‌‌های هزینه‌یابی سفارش کار </vt:lpstr>
      <vt:lpstr>ثبت‌‌های هزینه‌یابی سفارش کار </vt:lpstr>
      <vt:lpstr>ثبت‌‌های هزینه‌یابی سفارش کار </vt:lpstr>
      <vt:lpstr>ثبت‌‌های هزینه‌یابی سفارش کار </vt:lpstr>
      <vt:lpstr>ثبت‌‌های هزینه‌یابی سفارش کار </vt:lpstr>
      <vt:lpstr>ثبت‌‌های هزینه‌یابی سفارش کار </vt:lpstr>
      <vt:lpstr>ثبت‌‌های هزینه‌یابی سفارش کار </vt:lpstr>
      <vt:lpstr>ثبت‌‌های هزینه‌یابی سفارش کار </vt:lpstr>
      <vt:lpstr>فصل سوم هزینه یابی مرحله ای</vt:lpstr>
      <vt:lpstr>هزینه‌‌یابی مرحله‌ای </vt:lpstr>
      <vt:lpstr>PowerPoint Presentation</vt:lpstr>
      <vt:lpstr>مراحل تهیه گزارش هزینه تولید </vt:lpstr>
      <vt:lpstr>مرحله اول: تهیه جدول مقداری تولید</vt:lpstr>
      <vt:lpstr>مرحله دوم: تهیه جدول معادل آحاد تکمیل </vt:lpstr>
      <vt:lpstr>مرحله سوم: تهیه جدول هزینه ها </vt:lpstr>
      <vt:lpstr>مرحله چهارم: محاسبه بهای تمام شده هر واحد </vt:lpstr>
      <vt:lpstr>مرحله پنجم: جدول تخصیص هزینه ها </vt:lpstr>
      <vt:lpstr>مرحله پنجم: جدول تخصیص هزینه ها </vt:lpstr>
      <vt:lpstr>مرحله پنجم: جدول تخصیص هزینه ها </vt:lpstr>
      <vt:lpstr>فصل چهارم هزینه یابی استاندارد</vt:lpstr>
      <vt:lpstr>سیستم هزینه یابی استاندارد</vt:lpstr>
      <vt:lpstr>مقایسه روشهای هزینه یابی </vt:lpstr>
      <vt:lpstr>مدیریت هزینه</vt:lpstr>
      <vt:lpstr>انحرافات مواد</vt:lpstr>
      <vt:lpstr>انحرافات مواد</vt:lpstr>
      <vt:lpstr>انحرافات دستمزد</vt:lpstr>
      <vt:lpstr>انحرافات دستمزد</vt:lpstr>
      <vt:lpstr>فصل پنجم  تجزیه و تحلیل هزینه ها،حجم فعالیت و سود</vt:lpstr>
      <vt:lpstr>تجزیه و تحلیل هزینه ها،حجم فعالیت و سود</vt:lpstr>
      <vt:lpstr>طبقه بندی هزینه ها براساس گرایش هزینه ها </vt:lpstr>
      <vt:lpstr>هزینه ثابت کل</vt:lpstr>
      <vt:lpstr>نمودار هزینه ثابت کل</vt:lpstr>
      <vt:lpstr>هزینه ثابت یک واحد</vt:lpstr>
      <vt:lpstr>نمودار هزینه ثابت یک واحد</vt:lpstr>
      <vt:lpstr>هزینه های متغیر کل </vt:lpstr>
      <vt:lpstr>نمودار هزینه های متغیر کل</vt:lpstr>
      <vt:lpstr>هزینه متغیر یک واحد</vt:lpstr>
      <vt:lpstr>نمودار هزینه های متغیر یک واحد</vt:lpstr>
      <vt:lpstr>هزینه‌‌های نیمه‌متغیر </vt:lpstr>
      <vt:lpstr>قیمت فروش</vt:lpstr>
      <vt:lpstr>نمودار قیمت فروش یک واحد محصول</vt:lpstr>
      <vt:lpstr>نمودار درآمد کل</vt:lpstr>
      <vt:lpstr>هزینه کل</vt:lpstr>
      <vt:lpstr>حاشیه سود</vt:lpstr>
      <vt:lpstr>نقطه سر به سر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حاشیه ایمنی </vt:lpstr>
      <vt:lpstr>تعداد حاشیه ایمنی </vt:lpstr>
      <vt:lpstr> مبلغ حاشیه ایمنی </vt:lpstr>
      <vt:lpstr> نسبت حاشیه ایمنی </vt:lpstr>
      <vt:lpstr>محاسبه سود عملیاتی</vt:lpstr>
      <vt:lpstr>فصل هفتم صورت گردش وجوه نقد</vt:lpstr>
      <vt:lpstr>صورت گردش وجوه نقد </vt:lpstr>
      <vt:lpstr>هدف از تهیه صورت گردش وجوه نقد</vt:lpstr>
      <vt:lpstr>هدف از تهیه صورت گردش وجوه نقد</vt:lpstr>
      <vt:lpstr>ساختار صورت گردش وجوه نقد: </vt:lpstr>
      <vt:lpstr>مفهوم صورت گردش وجوه نقد</vt:lpstr>
      <vt:lpstr>فعالیتهای عملیاتی </vt:lpstr>
      <vt:lpstr>فعالیتهای عملیاتی </vt:lpstr>
      <vt:lpstr>فعالیتهای عملیاتی </vt:lpstr>
      <vt:lpstr>فعالیتهای سرمایه گذاری </vt:lpstr>
      <vt:lpstr>فعالیتهای سرمایه گذاری </vt:lpstr>
      <vt:lpstr>فعالیتهای تامین مالی </vt:lpstr>
      <vt:lpstr>فعالیتهای تامین مالی </vt:lpstr>
      <vt:lpstr>روشهاي گزارشگري جريانهاي نقدي ناشي از فعاليتهاي عملياتي</vt:lpstr>
      <vt:lpstr>فعالیتهای عملیاتی – روش مستقیم </vt:lpstr>
      <vt:lpstr>فعالیتهای عملیاتی – روش مستقیم </vt:lpstr>
      <vt:lpstr>فعالیتهای عملیاتی – روش مستقیم </vt:lpstr>
      <vt:lpstr>فعالیتهای عملیاتی – روش مستقیم </vt:lpstr>
      <vt:lpstr>فعالیتهای عملیاتی – روش مستقیم </vt:lpstr>
      <vt:lpstr>فعالیتهای عملیاتی – روش مستقیم </vt:lpstr>
      <vt:lpstr>فعالیتهای عملیاتی – روش مستقیم </vt:lpstr>
      <vt:lpstr>فعالیتهای عملیاتی – روش مستقیم </vt:lpstr>
      <vt:lpstr>فعالیتهای عملیاتی – روش مستقیم </vt:lpstr>
      <vt:lpstr>فعالیتهای سرمایه گذاری </vt:lpstr>
      <vt:lpstr>فعالیتهای تامین مالی </vt:lpstr>
      <vt:lpstr>صورت گردش وجوه نقد</vt:lpstr>
      <vt:lpstr>فصل هشتم سرمایه گذاریها و صورتهای مالی تلفیقی</vt:lpstr>
      <vt:lpstr>سرمایه گذاریها و صورتهای مالی تلفیقی </vt:lpstr>
      <vt:lpstr>انواع سرمایه گذاریها</vt:lpstr>
      <vt:lpstr>سرمایه گذاری  در سهام</vt:lpstr>
      <vt:lpstr>طبقه بندی سرمایه گذاری  در سهام بر اساس  درصد سرمایه گذاری</vt:lpstr>
      <vt:lpstr>ثبتهای حسابداری روش بهای تمام شده</vt:lpstr>
      <vt:lpstr>ثبتهای حسابداری روش بهای تمام شده</vt:lpstr>
      <vt:lpstr>ثبتهای حسابداری روش ارزش ویژه</vt:lpstr>
      <vt:lpstr>ثبتهای حسابداری روش بهای تمام شده</vt:lpstr>
      <vt:lpstr>ثبتهای حسابداری روش ارزش ویژه</vt:lpstr>
      <vt:lpstr>ثبتهای حسابداری روش ارزش ویژه</vt:lpstr>
      <vt:lpstr>ثبتهای حسابداری روش ارزش ویژه</vt:lpstr>
      <vt:lpstr>ثبتهای حسابداری روش ارزش ویژه</vt:lpstr>
      <vt:lpstr>صورتهای مالی تلفیقی </vt:lpstr>
      <vt:lpstr>صورتهای مالی تلفیقی </vt:lpstr>
      <vt:lpstr>صورتهای مالی تلفیقی </vt:lpstr>
      <vt:lpstr>PowerPoint Presentation</vt:lpstr>
      <vt:lpstr>PowerPoint Presentation</vt:lpstr>
      <vt:lpstr>PowerPoint Presentation</vt:lpstr>
      <vt:lpstr>صورتهای مالی تلفیقی </vt:lpstr>
      <vt:lpstr>ثبت مربوط به حذفیات</vt:lpstr>
      <vt:lpstr>PowerPoint Presentation</vt:lpstr>
      <vt:lpstr>PowerPoint Presentation</vt:lpstr>
      <vt:lpstr>PowerPoint Presentation</vt:lpstr>
      <vt:lpstr>خرید کلیه حقوق  صاحبان سهام شرکت فرعی  بیش از ارزش دفتری </vt:lpstr>
      <vt:lpstr>حل مثال</vt:lpstr>
      <vt:lpstr>حل مثال</vt:lpstr>
      <vt:lpstr>PowerPoint Presentation</vt:lpstr>
      <vt:lpstr>خرید کلیه حقوق  صاحبان سهام شرکت فرعی  بیش از ارزش دفتری </vt:lpstr>
      <vt:lpstr>خرید کلیه حقوق  صاحبان سهام شرکت فرعی  بیش از ارزش دفتری</vt:lpstr>
      <vt:lpstr>خرید کلیه حقوق  صاحبان سهام شرکت فرعی بیش از ارزش دفتری</vt:lpstr>
      <vt:lpstr>ثبت مربوط به حذفیات</vt:lpstr>
      <vt:lpstr>PowerPoint Presentation</vt:lpstr>
      <vt:lpstr>خرید  بخشی از حقوق  صاحبان سهام شرکت فرعی </vt:lpstr>
      <vt:lpstr>خرید  بخشی از حقوق  صاحبان سهام شرکت فرعی </vt:lpstr>
      <vt:lpstr>حل مثال</vt:lpstr>
      <vt:lpstr>ثبت مربوط به حذفیات</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Pre-Accounting Principles &amp; Theory Seminar</dc:title>
  <dc:creator>Leola Bennett</dc:creator>
  <cp:lastModifiedBy>Shiva</cp:lastModifiedBy>
  <cp:revision>47</cp:revision>
  <dcterms:created xsi:type="dcterms:W3CDTF">2002-09-13T14:58:36Z</dcterms:created>
  <dcterms:modified xsi:type="dcterms:W3CDTF">2023-05-02T20:01:26Z</dcterms:modified>
</cp:coreProperties>
</file>