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2"/>
  </p:notesMasterIdLst>
  <p:sldIdLst>
    <p:sldId id="335" r:id="rId2"/>
    <p:sldId id="258" r:id="rId3"/>
    <p:sldId id="330" r:id="rId4"/>
    <p:sldId id="33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86" r:id="rId20"/>
    <p:sldId id="274" r:id="rId21"/>
    <p:sldId id="275" r:id="rId22"/>
    <p:sldId id="276" r:id="rId23"/>
    <p:sldId id="287" r:id="rId24"/>
    <p:sldId id="288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75" autoAdjust="0"/>
  </p:normalViewPr>
  <p:slideViewPr>
    <p:cSldViewPr>
      <p:cViewPr varScale="1">
        <p:scale>
          <a:sx n="61" d="100"/>
          <a:sy n="61" d="100"/>
        </p:scale>
        <p:origin x="66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BD86157-0D49-43C1-8E4A-E5B9CBD976F8}" type="datetimeFigureOut">
              <a:rPr lang="fa-IR" smtClean="0"/>
              <a:t>08/19/1444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FE000CF4-84AD-4001-8830-90A60231EB7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376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9939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9940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39941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39942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39943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39944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</p:grpSp>
        <p:sp>
          <p:nvSpPr>
            <p:cNvPr id="39945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39946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399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altLang="fa-IR" noProof="0" smtClean="0"/>
              <a:t>Click to edit Master title style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fa-IR" noProof="0" smtClean="0"/>
              <a:t>Click to edit Master subtitle style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3995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39951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5937BF4-EE80-42FB-94DF-1E96CA1BBD16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16" name="Rectangle 4"/>
          <p:cNvSpPr>
            <a:spLocks noChangeArrowheads="1"/>
          </p:cNvSpPr>
          <p:nvPr userDrawn="1"/>
        </p:nvSpPr>
        <p:spPr bwMode="auto">
          <a:xfrm>
            <a:off x="0" y="-47078"/>
            <a:ext cx="43576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685800"/>
            <a:r>
              <a:rPr lang="fa-IR" altLang="fa-IR" sz="2000" dirty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کانال تلگرامی بانک پاور </a:t>
            </a:r>
            <a:r>
              <a:rPr lang="fa-IR" altLang="fa-IR" sz="2000" dirty="0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پوینت</a:t>
            </a:r>
            <a:r>
              <a:rPr lang="fa-IR" altLang="fa-IR" sz="2000" baseline="0" dirty="0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  </a:t>
            </a:r>
            <a:r>
              <a:rPr lang="en-US" altLang="fa-IR" sz="2000" dirty="0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@</a:t>
            </a:r>
            <a:r>
              <a:rPr lang="en-US" altLang="fa-IR" sz="2000" dirty="0" err="1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PptBank</a:t>
            </a:r>
            <a:endParaRPr lang="en-US" altLang="fa-IR" sz="2000" dirty="0">
              <a:solidFill>
                <a:srgbClr val="FF0000"/>
              </a:solidFill>
              <a:latin typeface="Tahoma" pitchFamily="34" charset="0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52DD1F-7F97-4858-B2EE-EE17F47F20E0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89904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B6D3F4-899A-4555-A8BA-6D2BE4CB2025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90128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B4627A-D95E-433C-9BA7-AEA79D198086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96068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7C3C8B-C3C1-4788-9378-3BB7AE1312ED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419545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D8E103-B042-4842-81D6-0450272AD5F5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5852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FFBD71-1BDB-4D4A-A1F4-C41283525B29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86492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5B9E4F-171E-4949-8E6E-3D6FBE822E5F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54046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B41DD0-829B-4E06-BB33-DB90D50234A1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92598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30B663-BAA2-4067-94CF-D31DA186D0A7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95149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90EA3F-C69B-412D-982E-A9B848FAA0A5}" type="slidenum">
              <a:rPr lang="ar-SA" altLang="fa-IR"/>
              <a:pPr/>
              <a:t>‹#›</a:t>
            </a:fld>
            <a:endParaRPr lang="en-US" altLang="fa-I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87600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fa-I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D8D5358-3A82-4848-98C5-73E64E67BC10}" type="slidenum">
              <a:rPr lang="ar-SA" altLang="fa-IR"/>
              <a:pPr/>
              <a:t>‹#›</a:t>
            </a:fld>
            <a:endParaRPr lang="en-US" altLang="fa-IR"/>
          </a:p>
        </p:txBody>
      </p:sp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8917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89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389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389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3892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389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</p:grpSp>
        <p:sp>
          <p:nvSpPr>
            <p:cNvPr id="389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3892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389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smtClean="0"/>
              <a:t>Click to edit Master title style</a:t>
            </a:r>
          </a:p>
        </p:txBody>
      </p:sp>
      <p:sp>
        <p:nvSpPr>
          <p:cNvPr id="389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fa-IR"/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smtClean="0"/>
              <a:t>Click to edit Master text styles</a:t>
            </a:r>
          </a:p>
          <a:p>
            <a:pPr lvl="1"/>
            <a:r>
              <a:rPr lang="en-US" altLang="fa-IR" smtClean="0"/>
              <a:t>Second level</a:t>
            </a:r>
          </a:p>
          <a:p>
            <a:pPr lvl="2"/>
            <a:r>
              <a:rPr lang="en-US" altLang="fa-IR" smtClean="0"/>
              <a:t>Third level</a:t>
            </a:r>
          </a:p>
          <a:p>
            <a:pPr lvl="3"/>
            <a:r>
              <a:rPr lang="en-US" altLang="fa-IR" smtClean="0"/>
              <a:t>Fourth level</a:t>
            </a:r>
          </a:p>
          <a:p>
            <a:pPr lvl="4"/>
            <a:r>
              <a:rPr lang="en-US" altLang="fa-IR" smtClean="0"/>
              <a:t>Fifth level</a:t>
            </a:r>
          </a:p>
        </p:txBody>
      </p:sp>
      <p:sp>
        <p:nvSpPr>
          <p:cNvPr id="16" name="Rectangle 4"/>
          <p:cNvSpPr>
            <a:spLocks noChangeArrowheads="1"/>
          </p:cNvSpPr>
          <p:nvPr userDrawn="1"/>
        </p:nvSpPr>
        <p:spPr bwMode="auto">
          <a:xfrm>
            <a:off x="0" y="-47078"/>
            <a:ext cx="43576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685800"/>
            <a:r>
              <a:rPr lang="fa-IR" altLang="fa-IR" sz="2000" dirty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کانال تلگرامی بانک پاور </a:t>
            </a:r>
            <a:r>
              <a:rPr lang="fa-IR" altLang="fa-IR" sz="2000" dirty="0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پوینت</a:t>
            </a:r>
            <a:r>
              <a:rPr lang="fa-IR" altLang="fa-IR" sz="2000" baseline="0" dirty="0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  </a:t>
            </a:r>
            <a:r>
              <a:rPr lang="en-US" altLang="fa-IR" sz="2000" dirty="0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@</a:t>
            </a:r>
            <a:r>
              <a:rPr lang="en-US" altLang="fa-IR" sz="2000" dirty="0" err="1" smtClean="0">
                <a:solidFill>
                  <a:srgbClr val="FF0000"/>
                </a:solidFill>
                <a:latin typeface="Tahoma" pitchFamily="34" charset="0"/>
                <a:cs typeface="B Titr" pitchFamily="2" charset="-78"/>
              </a:rPr>
              <a:t>PptBank</a:t>
            </a:r>
            <a:endParaRPr lang="en-US" altLang="fa-IR" sz="2000" dirty="0">
              <a:solidFill>
                <a:srgbClr val="FF0000"/>
              </a:solidFill>
              <a:latin typeface="Tahoma" pitchFamily="34" charset="0"/>
              <a:cs typeface="B Titr" pitchFamily="2" charset="-78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RASA\Besmelah\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693" y="7770"/>
            <a:ext cx="9144000" cy="6850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0096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903913"/>
          </a:xfrm>
        </p:spPr>
        <p:txBody>
          <a:bodyPr/>
          <a:lstStyle/>
          <a:p>
            <a:pPr algn="r" rt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a-IR" altLang="fa-IR" sz="4000"/>
              <a:t>         تشکیل جلسه :</a:t>
            </a:r>
          </a:p>
          <a:p>
            <a:pPr algn="r" rt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fa-IR" altLang="fa-IR" sz="4000"/>
          </a:p>
          <a:p>
            <a:pPr algn="r" rtl="1">
              <a:lnSpc>
                <a:spcPct val="80000"/>
              </a:lnSpc>
            </a:pPr>
            <a:r>
              <a:rPr lang="fa-IR" altLang="fa-IR"/>
              <a:t>از ضرورت تشکیل جلسه مطمئن باشید.</a:t>
            </a:r>
          </a:p>
          <a:p>
            <a:pPr algn="r" rtl="1">
              <a:lnSpc>
                <a:spcPct val="80000"/>
              </a:lnSpc>
            </a:pPr>
            <a:r>
              <a:rPr lang="fa-IR" altLang="fa-IR"/>
              <a:t>صاحبان فرایند را دعوت نمائید.</a:t>
            </a:r>
          </a:p>
          <a:p>
            <a:pPr algn="r" rtl="1">
              <a:lnSpc>
                <a:spcPct val="80000"/>
              </a:lnSpc>
            </a:pPr>
            <a:r>
              <a:rPr lang="fa-IR" altLang="fa-IR"/>
              <a:t>جلسه هیچگاه اتلاف وقت نیست اگر درست برگزار شود.</a:t>
            </a:r>
          </a:p>
          <a:p>
            <a:pPr algn="r" rtl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fa-IR" altLang="fa-IR"/>
              <a:t>(تعیین اهداف ،تهیه دستور جلسه  ، تعیین نقش افراد ،اعلام قواعد بحث،هدایت مباحث، شروع و خاتمه بموقع و....)</a:t>
            </a:r>
          </a:p>
          <a:p>
            <a:pPr algn="r" rtl="1">
              <a:lnSpc>
                <a:spcPct val="80000"/>
              </a:lnSpc>
            </a:pPr>
            <a:r>
              <a:rPr lang="fa-IR" altLang="fa-IR"/>
              <a:t>مدیر جلسه و مخبر جلسه مشخص شود .</a:t>
            </a:r>
          </a:p>
          <a:p>
            <a:pPr algn="r" rtl="1">
              <a:lnSpc>
                <a:spcPct val="80000"/>
              </a:lnSpc>
            </a:pPr>
            <a:r>
              <a:rPr lang="fa-IR" altLang="fa-IR"/>
              <a:t>مدیر به همه وقت مساوی برای اظهار نظر بدهد .</a:t>
            </a:r>
          </a:p>
          <a:p>
            <a:pPr algn="r" rtl="1">
              <a:lnSpc>
                <a:spcPct val="80000"/>
              </a:lnSpc>
            </a:pPr>
            <a:r>
              <a:rPr lang="fa-IR" altLang="fa-IR"/>
              <a:t>در صورت وجود نظر اضافی ،وقت مشخص برای افراد در نظر گرفته شود .</a:t>
            </a:r>
          </a:p>
          <a:p>
            <a:pPr algn="r" rtl="1">
              <a:lnSpc>
                <a:spcPct val="80000"/>
              </a:lnSpc>
            </a:pPr>
            <a:r>
              <a:rPr lang="fa-IR" altLang="fa-IR"/>
              <a:t> وقت هر دستور جلسه مشخص شود</a:t>
            </a:r>
            <a:endParaRPr lang="en-US" alt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2163" y="284163"/>
            <a:ext cx="7777162" cy="650875"/>
          </a:xfrm>
        </p:spPr>
        <p:txBody>
          <a:bodyPr/>
          <a:lstStyle/>
          <a:p>
            <a:r>
              <a:rPr lang="en-US" altLang="fa-IR" sz="4800" b="0" i="1">
                <a:cs typeface="Titr" pitchFamily="2" charset="0"/>
              </a:rPr>
              <a:t>Brain Storming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1600200"/>
            <a:ext cx="7745412" cy="4525963"/>
          </a:xfrm>
        </p:spPr>
        <p:txBody>
          <a:bodyPr/>
          <a:lstStyle/>
          <a:p>
            <a:pPr indent="38100" algn="ctr" rtl="1">
              <a:buFont typeface="Wingdings" panose="05000000000000000000" pitchFamily="2" charset="2"/>
              <a:buNone/>
            </a:pPr>
            <a:endParaRPr lang="fa-IR" altLang="fa-IR" b="1">
              <a:cs typeface="Nazanin" pitchFamily="2" charset="0"/>
            </a:endParaRPr>
          </a:p>
          <a:p>
            <a:pPr indent="38100" algn="ctr" rtl="1">
              <a:buFont typeface="Wingdings" panose="05000000000000000000" pitchFamily="2" charset="2"/>
              <a:buNone/>
            </a:pPr>
            <a:r>
              <a:rPr lang="fa-IR" altLang="fa-IR" b="1">
                <a:cs typeface="Nazanin" pitchFamily="2" charset="0"/>
              </a:rPr>
              <a:t>( بارش افكار)</a:t>
            </a:r>
          </a:p>
          <a:p>
            <a:pPr indent="38100" algn="r" rtl="1">
              <a:buFont typeface="Wingdings" panose="05000000000000000000" pitchFamily="2" charset="2"/>
              <a:buNone/>
            </a:pPr>
            <a:endParaRPr lang="fa-IR" altLang="fa-IR" b="1">
              <a:cs typeface="Nazanin" pitchFamily="2" charset="0"/>
            </a:endParaRPr>
          </a:p>
          <a:p>
            <a:pPr indent="38100" algn="r" rtl="1">
              <a:buFont typeface="Wingdings" panose="05000000000000000000" pitchFamily="2" charset="2"/>
              <a:buNone/>
            </a:pPr>
            <a:r>
              <a:rPr lang="fa-IR" altLang="fa-IR" b="1">
                <a:cs typeface="Nazanin" pitchFamily="2" charset="0"/>
              </a:rPr>
              <a:t>يك روش کار تيمي مي باشد (مدل علمي واستاندارد)</a:t>
            </a:r>
          </a:p>
          <a:p>
            <a:pPr indent="38100" algn="r" rtl="1">
              <a:buFont typeface="Wingdings" panose="05000000000000000000" pitchFamily="2" charset="2"/>
              <a:buNone/>
            </a:pPr>
            <a:endParaRPr lang="en-US" altLang="fa-IR" b="1">
              <a:cs typeface="Nazani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/>
              <a:t>نمونه قوانین بارش افکار</a:t>
            </a:r>
            <a:endParaRPr lang="en-US" altLang="fa-I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fa-IR" sz="4000"/>
              <a:t>وظایف مدیر جلسه:</a:t>
            </a:r>
          </a:p>
          <a:p>
            <a:pPr algn="r" rtl="1">
              <a:buFont typeface="Wingdings" panose="05000000000000000000" pitchFamily="2" charset="2"/>
              <a:buNone/>
            </a:pPr>
            <a:r>
              <a:rPr lang="fa-IR" altLang="fa-IR"/>
              <a:t>      شروع جلسه (به موقع ،اعلام دستور جلسه ، زمان)</a:t>
            </a:r>
          </a:p>
          <a:p>
            <a:pPr algn="r" rtl="1">
              <a:buFont typeface="Wingdings" panose="05000000000000000000" pitchFamily="2" charset="2"/>
              <a:buNone/>
            </a:pPr>
            <a:r>
              <a:rPr lang="fa-IR" altLang="fa-IR"/>
              <a:t>      هدایت قاطعانه ،منصفانه  واقع بینانه جلسه</a:t>
            </a:r>
          </a:p>
          <a:p>
            <a:pPr algn="r" rtl="1">
              <a:buFont typeface="Wingdings" panose="05000000000000000000" pitchFamily="2" charset="2"/>
              <a:buNone/>
            </a:pPr>
            <a:r>
              <a:rPr lang="fa-IR" altLang="fa-IR"/>
              <a:t>      رعایت زمان صحبت افراد ، زمان دستورجلسات ،اعلام ساعت هر 15 دقیقه ،رعایت نوبت افراد </a:t>
            </a:r>
          </a:p>
          <a:p>
            <a:pPr algn="r" rtl="1">
              <a:buFont typeface="Wingdings" panose="05000000000000000000" pitchFamily="2" charset="2"/>
              <a:buNone/>
            </a:pPr>
            <a:r>
              <a:rPr lang="fa-IR" altLang="fa-IR"/>
              <a:t>      بررسی موافقت گروه ، جمع بندی کامل دستور جلسات </a:t>
            </a:r>
          </a:p>
          <a:p>
            <a:pPr algn="r" rtl="1">
              <a:buFont typeface="Wingdings" panose="05000000000000000000" pitchFamily="2" charset="2"/>
              <a:buNone/>
            </a:pPr>
            <a:r>
              <a:rPr lang="fa-IR" altLang="fa-IR"/>
              <a:t>     </a:t>
            </a:r>
            <a:endParaRPr lang="en-US" alt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/>
              <a:t>نمونه قوانین بارش افکار</a:t>
            </a:r>
            <a:endParaRPr lang="en-US" altLang="fa-I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fa-IR" sz="4000"/>
              <a:t>وظایف مخبر جلسه :</a:t>
            </a:r>
          </a:p>
          <a:p>
            <a:pPr algn="r" rtl="1"/>
            <a:r>
              <a:rPr lang="fa-IR" altLang="fa-IR"/>
              <a:t>تنظیم  دستور جلسات و اعلام به شرکت کنندگان </a:t>
            </a:r>
          </a:p>
          <a:p>
            <a:pPr algn="r" rtl="1"/>
            <a:r>
              <a:rPr lang="fa-IR" altLang="fa-IR"/>
              <a:t>تدوین نظر اعضاء و مصوبات </a:t>
            </a:r>
          </a:p>
          <a:p>
            <a:pPr algn="r" rtl="1"/>
            <a:r>
              <a:rPr lang="fa-IR" altLang="fa-IR"/>
              <a:t>تدوین صورت جلسات و ارسال به اعضاء و واحدها </a:t>
            </a:r>
          </a:p>
          <a:p>
            <a:pPr algn="r" rtl="1"/>
            <a:r>
              <a:rPr lang="fa-IR" altLang="fa-IR"/>
              <a:t>پیگیری مصوبات  </a:t>
            </a:r>
          </a:p>
          <a:p>
            <a:pPr algn="r" rtl="1"/>
            <a:r>
              <a:rPr lang="fa-IR" altLang="fa-IR"/>
              <a:t>گزارش فعالیت ها به جلسه </a:t>
            </a:r>
            <a:endParaRPr lang="en-US" alt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/>
              <a:t>وظایف اعضاء جلسه :</a:t>
            </a:r>
            <a:endParaRPr lang="en-US" altLang="fa-I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fa-IR"/>
              <a:t>حضور به موقع </a:t>
            </a:r>
          </a:p>
          <a:p>
            <a:pPr algn="r" rtl="1"/>
            <a:r>
              <a:rPr lang="fa-IR" altLang="fa-IR"/>
              <a:t>اعلام نظر در وقت مشخص شده </a:t>
            </a:r>
          </a:p>
          <a:p>
            <a:pPr algn="r" rtl="1"/>
            <a:r>
              <a:rPr lang="fa-IR" altLang="fa-IR"/>
              <a:t>عدم انتقاد از سایرین </a:t>
            </a:r>
          </a:p>
          <a:p>
            <a:pPr algn="r" rtl="1"/>
            <a:r>
              <a:rPr lang="fa-IR" altLang="fa-IR"/>
              <a:t>توضیح دادن و توضیح خواستن در موقع نیاز </a:t>
            </a:r>
          </a:p>
          <a:p>
            <a:pPr algn="r" rtl="1"/>
            <a:r>
              <a:rPr lang="fa-IR" altLang="fa-IR"/>
              <a:t>حساسیت به دستور جلسات </a:t>
            </a:r>
          </a:p>
          <a:p>
            <a:pPr algn="r" rtl="1"/>
            <a:r>
              <a:rPr lang="fa-IR" altLang="fa-IR"/>
              <a:t>پیگیری وظایف بر اساس دستور جلسات </a:t>
            </a:r>
            <a:endParaRPr lang="en-US" alt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608013"/>
            <a:ext cx="7772400" cy="690562"/>
          </a:xfrm>
        </p:spPr>
        <p:txBody>
          <a:bodyPr/>
          <a:lstStyle/>
          <a:p>
            <a:pPr rtl="1"/>
            <a:r>
              <a:rPr lang="fa-IR" altLang="fa-IR" sz="4000" b="0">
                <a:cs typeface="Titr" pitchFamily="2" charset="0"/>
              </a:rPr>
              <a:t>بعضي از مشكلات جلسات تيم:</a:t>
            </a:r>
            <a:endParaRPr lang="en-US" altLang="fa-IR" sz="4000" b="0">
              <a:cs typeface="Titr" pitchFamily="2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0038"/>
          </a:xfrm>
        </p:spPr>
        <p:txBody>
          <a:bodyPr/>
          <a:lstStyle/>
          <a:p>
            <a:pPr algn="r" rtl="1"/>
            <a:r>
              <a:rPr lang="fa-IR" altLang="fa-IR" sz="3600" b="1">
                <a:cs typeface="Nazanin" pitchFamily="2" charset="0"/>
              </a:rPr>
              <a:t>عضو پرصحبت تيم</a:t>
            </a:r>
          </a:p>
          <a:p>
            <a:pPr algn="r" rtl="1"/>
            <a:r>
              <a:rPr lang="fa-IR" altLang="fa-IR" sz="3600" b="1">
                <a:cs typeface="Nazanin" pitchFamily="2" charset="0"/>
              </a:rPr>
              <a:t>عضو برجسته تيم</a:t>
            </a:r>
          </a:p>
          <a:p>
            <a:pPr algn="r" rtl="1"/>
            <a:r>
              <a:rPr lang="fa-IR" altLang="fa-IR" sz="3600" b="1">
                <a:cs typeface="Nazanin" pitchFamily="2" charset="0"/>
              </a:rPr>
              <a:t>عضو ناراضي تيم</a:t>
            </a:r>
          </a:p>
          <a:p>
            <a:pPr algn="r" rtl="1"/>
            <a:r>
              <a:rPr lang="fa-IR" altLang="fa-IR" sz="3600" b="1">
                <a:cs typeface="Nazanin" pitchFamily="2" charset="0"/>
              </a:rPr>
              <a:t>عضو مشاجره كننده تيم</a:t>
            </a:r>
          </a:p>
          <a:p>
            <a:pPr algn="r" rtl="1"/>
            <a:r>
              <a:rPr lang="fa-IR" altLang="fa-IR" sz="3600" b="1">
                <a:cs typeface="Nazanin" pitchFamily="2" charset="0"/>
              </a:rPr>
              <a:t>عدم تمركز تيم</a:t>
            </a:r>
            <a:endParaRPr lang="en-US" altLang="fa-IR" sz="3600" b="1">
              <a:cs typeface="Nazani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298450"/>
            <a:ext cx="7772400" cy="690563"/>
          </a:xfrm>
        </p:spPr>
        <p:txBody>
          <a:bodyPr/>
          <a:lstStyle/>
          <a:p>
            <a:r>
              <a:rPr lang="fa-IR" altLang="fa-IR" sz="3200" b="0">
                <a:cs typeface="Titr" pitchFamily="2" charset="0"/>
              </a:rPr>
              <a:t>مهارتهاي اصلي افزايش راندمان و هم افزايي تيم:</a:t>
            </a:r>
            <a:endParaRPr lang="en-US" altLang="fa-IR" sz="3200" b="0">
              <a:cs typeface="Titr" pitchFamily="2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343400"/>
          </a:xfrm>
        </p:spPr>
        <p:txBody>
          <a:bodyPr/>
          <a:lstStyle/>
          <a:p>
            <a:pPr algn="r" rtl="1"/>
            <a:r>
              <a:rPr lang="fa-IR" altLang="fa-IR" sz="2800" b="1">
                <a:cs typeface="Nazanin" pitchFamily="2" charset="0"/>
              </a:rPr>
              <a:t>گوش دادن و توجه كردن (راههاي درست گوش كردن)</a:t>
            </a:r>
          </a:p>
          <a:p>
            <a:pPr algn="r" rtl="1"/>
            <a:r>
              <a:rPr lang="fa-IR" altLang="fa-IR" sz="2800" b="1">
                <a:cs typeface="Nazanin" pitchFamily="2" charset="0"/>
              </a:rPr>
              <a:t>حمايت (تشويق افراد به صحبت كردن)</a:t>
            </a:r>
          </a:p>
          <a:p>
            <a:pPr algn="r" rtl="1"/>
            <a:r>
              <a:rPr lang="fa-IR" altLang="fa-IR" sz="2800" b="1">
                <a:cs typeface="Nazanin" pitchFamily="2" charset="0"/>
              </a:rPr>
              <a:t>روبرو شدن با مغايرت ها</a:t>
            </a:r>
          </a:p>
          <a:p>
            <a:pPr algn="r" rtl="1"/>
            <a:r>
              <a:rPr lang="fa-IR" altLang="fa-IR" sz="2800" b="1">
                <a:cs typeface="Nazanin" pitchFamily="2" charset="0"/>
              </a:rPr>
              <a:t>توجه به كيفيت</a:t>
            </a:r>
          </a:p>
          <a:p>
            <a:pPr algn="r" rtl="1"/>
            <a:r>
              <a:rPr lang="fa-IR" altLang="fa-IR" sz="2800" b="1">
                <a:cs typeface="Nazanin" pitchFamily="2" charset="0"/>
              </a:rPr>
              <a:t>پذيرش</a:t>
            </a:r>
          </a:p>
          <a:p>
            <a:pPr algn="r" rtl="1"/>
            <a:r>
              <a:rPr lang="fa-IR" altLang="fa-IR" sz="2800" b="1">
                <a:cs typeface="Nazanin" pitchFamily="2" charset="0"/>
              </a:rPr>
              <a:t>بررسي و ارزيابي بازدهي تيم</a:t>
            </a:r>
          </a:p>
          <a:p>
            <a:pPr algn="r" rtl="1"/>
            <a:r>
              <a:rPr lang="fa-IR" altLang="fa-IR" sz="2800" b="1">
                <a:cs typeface="Nazanin" pitchFamily="2" charset="0"/>
              </a:rPr>
              <a:t>تعداد مناسب افراد تيم</a:t>
            </a:r>
          </a:p>
          <a:p>
            <a:pPr algn="r" rtl="1"/>
            <a:r>
              <a:rPr lang="fa-IR" altLang="fa-IR" sz="2800" b="1">
                <a:cs typeface="Nazanin" pitchFamily="2" charset="0"/>
              </a:rPr>
              <a:t>عضويت داوطلبانه</a:t>
            </a:r>
          </a:p>
          <a:p>
            <a:pPr algn="r" rtl="1">
              <a:buFont typeface="Wingdings" panose="05000000000000000000" pitchFamily="2" charset="2"/>
              <a:buNone/>
            </a:pPr>
            <a:endParaRPr lang="en-US" altLang="fa-IR" sz="2800" b="1">
              <a:cs typeface="Nazani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fa-IR" altLang="fa-IR"/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971550" y="1700213"/>
            <a:ext cx="7704138" cy="4105275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endParaRPr lang="fa-IR" altLang="fa-IR">
              <a:solidFill>
                <a:srgbClr val="CCFFCC"/>
              </a:solidFill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0" y="1773238"/>
            <a:ext cx="6300788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fa-IR" altLang="fa-IR">
              <a:latin typeface="Arial" panose="020B0604020202020204" pitchFamily="34" charset="0"/>
            </a:endParaRPr>
          </a:p>
          <a:p>
            <a:pPr algn="r">
              <a:spcBef>
                <a:spcPct val="50000"/>
              </a:spcBef>
            </a:pPr>
            <a:endParaRPr lang="fa-IR" altLang="fa-IR">
              <a:latin typeface="Arial" panose="020B0604020202020204" pitchFamily="34" charset="0"/>
            </a:endParaRPr>
          </a:p>
          <a:p>
            <a:pPr algn="r">
              <a:spcBef>
                <a:spcPct val="50000"/>
              </a:spcBef>
            </a:pPr>
            <a:endParaRPr lang="fa-IR" altLang="fa-IR">
              <a:latin typeface="Arial" panose="020B0604020202020204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n-US" altLang="fa-IR" sz="4000" b="1">
                <a:solidFill>
                  <a:srgbClr val="FF9900"/>
                </a:solidFill>
                <a:latin typeface="Arial" panose="020B0604020202020204" pitchFamily="34" charset="0"/>
                <a:cs typeface="Titr Mazar" pitchFamily="2" charset="0"/>
              </a:rPr>
              <a:t> </a:t>
            </a:r>
            <a:r>
              <a:rPr lang="fa-IR" altLang="fa-IR" sz="4000" b="1">
                <a:solidFill>
                  <a:schemeClr val="hlink"/>
                </a:solidFill>
                <a:latin typeface="Arial" panose="020B0604020202020204" pitchFamily="34" charset="0"/>
                <a:cs typeface="Titr Mazar" pitchFamily="2" charset="0"/>
              </a:rPr>
              <a:t>مهارتهای</a:t>
            </a:r>
            <a:r>
              <a:rPr lang="fa-IR" altLang="fa-IR" sz="4000" b="1">
                <a:solidFill>
                  <a:srgbClr val="FF9900"/>
                </a:solidFill>
                <a:latin typeface="Arial" panose="020B0604020202020204" pitchFamily="34" charset="0"/>
                <a:cs typeface="Titr Mazar" pitchFamily="2" charset="0"/>
              </a:rPr>
              <a:t> </a:t>
            </a:r>
            <a:r>
              <a:rPr lang="fa-IR" altLang="fa-IR" sz="4000" b="1">
                <a:solidFill>
                  <a:schemeClr val="hlink"/>
                </a:solidFill>
                <a:latin typeface="Arial" panose="020B0604020202020204" pitchFamily="34" charset="0"/>
                <a:cs typeface="Titr Mazar" pitchFamily="2" charset="0"/>
              </a:rPr>
              <a:t>ارتباطي</a:t>
            </a:r>
            <a:r>
              <a:rPr lang="en-US" altLang="fa-IR" sz="4000" b="1">
                <a:solidFill>
                  <a:srgbClr val="FF9900"/>
                </a:solidFill>
                <a:latin typeface="Arial" panose="020B0604020202020204" pitchFamily="34" charset="0"/>
                <a:cs typeface="Titr Mazar" pitchFamily="2" charset="0"/>
              </a:rPr>
              <a:t>    </a:t>
            </a:r>
            <a:endParaRPr lang="fa-IR" altLang="fa-IR" sz="4000" b="1">
              <a:solidFill>
                <a:srgbClr val="FF9900"/>
              </a:solidFill>
              <a:latin typeface="Arial" panose="020B0604020202020204" pitchFamily="34" charset="0"/>
              <a:cs typeface="Titr Mazar" pitchFamily="2" charset="0"/>
            </a:endParaRPr>
          </a:p>
          <a:p>
            <a:pPr algn="r">
              <a:spcBef>
                <a:spcPct val="50000"/>
              </a:spcBef>
            </a:pPr>
            <a:endParaRPr lang="fa-IR" altLang="fa-IR" sz="2400" b="1">
              <a:solidFill>
                <a:srgbClr val="FF9900"/>
              </a:solidFill>
              <a:latin typeface="Arial" panose="020B0604020202020204" pitchFamily="34" charset="0"/>
              <a:cs typeface="Titr Mazar" pitchFamily="2" charset="0"/>
            </a:endParaRPr>
          </a:p>
          <a:p>
            <a:pPr algn="r">
              <a:spcBef>
                <a:spcPct val="50000"/>
              </a:spcBef>
            </a:pPr>
            <a:r>
              <a:rPr lang="fa-IR" altLang="fa-IR" sz="2400" b="1">
                <a:solidFill>
                  <a:srgbClr val="FF9900"/>
                </a:solidFill>
                <a:latin typeface="Arial" panose="020B0604020202020204" pitchFamily="34" charset="0"/>
                <a:cs typeface="Titr Mazar" pitchFamily="2" charset="0"/>
              </a:rPr>
              <a:t>     دکتر آیت اله سهرابی</a:t>
            </a:r>
            <a:r>
              <a:rPr lang="en-US" altLang="fa-IR" sz="4000" b="1">
                <a:solidFill>
                  <a:srgbClr val="FF9900"/>
                </a:solidFill>
                <a:latin typeface="Arial" panose="020B0604020202020204" pitchFamily="34" charset="0"/>
                <a:cs typeface="Titr Mazar" pitchFamily="2" charset="0"/>
              </a:rPr>
              <a:t>  </a:t>
            </a:r>
            <a:endParaRPr lang="fa-IR" altLang="fa-IR">
              <a:latin typeface="Arial" panose="020B0604020202020204" pitchFamily="34" charset="0"/>
            </a:endParaRPr>
          </a:p>
          <a:p>
            <a:pPr algn="r">
              <a:spcBef>
                <a:spcPct val="50000"/>
              </a:spcBef>
            </a:pPr>
            <a:endParaRPr lang="it-CH" altLang="fa-IR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/>
              <a:t>فرایند ارتباط</a:t>
            </a:r>
            <a:endParaRPr lang="en-US" altLang="fa-I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None/>
            </a:pPr>
            <a:endParaRPr lang="fa-IR" altLang="fa-IR"/>
          </a:p>
          <a:p>
            <a:pPr lvl="1" algn="r" rtl="1">
              <a:buFont typeface="Wingdings" panose="05000000000000000000" pitchFamily="2" charset="2"/>
              <a:buNone/>
            </a:pPr>
            <a:r>
              <a:rPr lang="fa-IR" altLang="fa-IR"/>
              <a:t>                            پیام</a:t>
            </a:r>
          </a:p>
          <a:p>
            <a:pPr lvl="1" algn="r" rtl="1"/>
            <a:endParaRPr lang="fa-IR" altLang="fa-IR"/>
          </a:p>
          <a:p>
            <a:pPr lvl="1" algn="r" rtl="1">
              <a:buFont typeface="Wingdings" panose="05000000000000000000" pitchFamily="2" charset="2"/>
              <a:buNone/>
            </a:pPr>
            <a:r>
              <a:rPr lang="fa-IR" altLang="fa-IR"/>
              <a:t>پیام دهنده                                      پیام گیرنده</a:t>
            </a:r>
          </a:p>
          <a:p>
            <a:pPr lvl="1" algn="r" rtl="1">
              <a:buFont typeface="Wingdings" panose="05000000000000000000" pitchFamily="2" charset="2"/>
              <a:buNone/>
            </a:pPr>
            <a:endParaRPr lang="fa-IR" altLang="fa-IR"/>
          </a:p>
          <a:p>
            <a:pPr lvl="1" algn="r" rtl="1">
              <a:buFont typeface="Wingdings" panose="05000000000000000000" pitchFamily="2" charset="2"/>
              <a:buNone/>
            </a:pPr>
            <a:r>
              <a:rPr lang="fa-IR" altLang="fa-IR"/>
              <a:t>                          بازخورد</a:t>
            </a:r>
            <a:endParaRPr lang="en-US" altLang="fa-IR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795963" y="3644900"/>
            <a:ext cx="1871662" cy="936625"/>
          </a:xfrm>
          <a:custGeom>
            <a:avLst/>
            <a:gdLst>
              <a:gd name="G0" fmla="+- 14373 0 0"/>
              <a:gd name="G1" fmla="+- 18446 0 0"/>
              <a:gd name="G2" fmla="+- 11715 0 0"/>
              <a:gd name="G3" fmla="*/ 14373 1 2"/>
              <a:gd name="G4" fmla="+- G3 10800 0"/>
              <a:gd name="G5" fmla="+- 21600 14373 18446"/>
              <a:gd name="G6" fmla="+- 18446 11715 0"/>
              <a:gd name="G7" fmla="*/ G6 1 2"/>
              <a:gd name="G8" fmla="*/ 18446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446 1 2"/>
              <a:gd name="G15" fmla="+- G5 0 G4"/>
              <a:gd name="G16" fmla="+- G0 0 G4"/>
              <a:gd name="G17" fmla="*/ G2 G15 G16"/>
              <a:gd name="T0" fmla="*/ 17987 w 21600"/>
              <a:gd name="T1" fmla="*/ 0 h 21600"/>
              <a:gd name="T2" fmla="*/ 14373 w 21600"/>
              <a:gd name="T3" fmla="*/ 11715 h 21600"/>
              <a:gd name="T4" fmla="*/ 0 w 21600"/>
              <a:gd name="T5" fmla="*/ 21063 h 21600"/>
              <a:gd name="T6" fmla="*/ 9223 w 21600"/>
              <a:gd name="T7" fmla="*/ 21600 h 21600"/>
              <a:gd name="T8" fmla="*/ 18446 w 21600"/>
              <a:gd name="T9" fmla="*/ 17660 h 21600"/>
              <a:gd name="T10" fmla="*/ 21600 w 21600"/>
              <a:gd name="T11" fmla="*/ 11715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987" y="0"/>
                </a:moveTo>
                <a:lnTo>
                  <a:pt x="14373" y="11715"/>
                </a:lnTo>
                <a:lnTo>
                  <a:pt x="17527" y="11715"/>
                </a:lnTo>
                <a:lnTo>
                  <a:pt x="17527" y="20524"/>
                </a:lnTo>
                <a:lnTo>
                  <a:pt x="0" y="20524"/>
                </a:lnTo>
                <a:lnTo>
                  <a:pt x="0" y="21600"/>
                </a:lnTo>
                <a:lnTo>
                  <a:pt x="18446" y="21600"/>
                </a:lnTo>
                <a:lnTo>
                  <a:pt x="18446" y="11715"/>
                </a:lnTo>
                <a:lnTo>
                  <a:pt x="21600" y="1171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>
            <a:off x="2502694" y="3410744"/>
            <a:ext cx="1077913" cy="1546225"/>
          </a:xfrm>
          <a:custGeom>
            <a:avLst/>
            <a:gdLst>
              <a:gd name="G0" fmla="+- 10936 0 0"/>
              <a:gd name="G1" fmla="+- 16789 0 0"/>
              <a:gd name="G2" fmla="+- 6786 0 0"/>
              <a:gd name="G3" fmla="*/ 10936 1 2"/>
              <a:gd name="G4" fmla="+- G3 10800 0"/>
              <a:gd name="G5" fmla="+- 21600 10936 16789"/>
              <a:gd name="G6" fmla="+- 16789 6786 0"/>
              <a:gd name="G7" fmla="*/ G6 1 2"/>
              <a:gd name="G8" fmla="*/ 16789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6789 1 2"/>
              <a:gd name="G15" fmla="+- G5 0 G4"/>
              <a:gd name="G16" fmla="+- G0 0 G4"/>
              <a:gd name="G17" fmla="*/ G2 G15 G16"/>
              <a:gd name="T0" fmla="*/ 16268 w 21600"/>
              <a:gd name="T1" fmla="*/ 0 h 21600"/>
              <a:gd name="T2" fmla="*/ 10936 w 21600"/>
              <a:gd name="T3" fmla="*/ 6786 h 21600"/>
              <a:gd name="T4" fmla="*/ 0 w 21600"/>
              <a:gd name="T5" fmla="*/ 20930 h 21600"/>
              <a:gd name="T6" fmla="*/ 8395 w 21600"/>
              <a:gd name="T7" fmla="*/ 21600 h 21600"/>
              <a:gd name="T8" fmla="*/ 16789 w 21600"/>
              <a:gd name="T9" fmla="*/ 15166 h 21600"/>
              <a:gd name="T10" fmla="*/ 21600 w 21600"/>
              <a:gd name="T11" fmla="*/ 678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68" y="0"/>
                </a:moveTo>
                <a:lnTo>
                  <a:pt x="10936" y="6786"/>
                </a:lnTo>
                <a:lnTo>
                  <a:pt x="15747" y="6786"/>
                </a:lnTo>
                <a:lnTo>
                  <a:pt x="15747" y="20259"/>
                </a:lnTo>
                <a:lnTo>
                  <a:pt x="0" y="20259"/>
                </a:lnTo>
                <a:lnTo>
                  <a:pt x="0" y="21600"/>
                </a:lnTo>
                <a:lnTo>
                  <a:pt x="16789" y="21600"/>
                </a:lnTo>
                <a:lnTo>
                  <a:pt x="16789" y="6786"/>
                </a:lnTo>
                <a:lnTo>
                  <a:pt x="21600" y="678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563938" y="3284538"/>
            <a:ext cx="3024187" cy="215900"/>
          </a:xfrm>
          <a:prstGeom prst="leftArrow">
            <a:avLst>
              <a:gd name="adj1" fmla="val 50000"/>
              <a:gd name="adj2" fmla="val 350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altLang="fa-IR"/>
              <a:t>ارتباط مناسب</a:t>
            </a:r>
            <a:endParaRPr lang="en-US" altLang="fa-I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fa-IR" altLang="fa-IR"/>
          </a:p>
          <a:p>
            <a:pPr algn="r" rtl="1"/>
            <a:endParaRPr lang="fa-IR" altLang="fa-IR"/>
          </a:p>
          <a:p>
            <a:pPr algn="r" rtl="1"/>
            <a:endParaRPr lang="fa-IR" altLang="fa-IR"/>
          </a:p>
          <a:p>
            <a:pPr algn="r" rtl="1"/>
            <a:r>
              <a:rPr lang="fa-IR" altLang="fa-IR" sz="6000"/>
              <a:t>انتقال پیام از فرستنده به گیرنده  با همان منظور فرستنده  </a:t>
            </a:r>
          </a:p>
          <a:p>
            <a:pPr algn="r" rtl="1"/>
            <a:endParaRPr lang="fa-IR" altLang="fa-IR" sz="6000"/>
          </a:p>
          <a:p>
            <a:pPr algn="r" rtl="1"/>
            <a:endParaRPr lang="en-US" altLang="fa-IR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a-IR"/>
              <a:t>TEAM WORK</a:t>
            </a:r>
            <a:br>
              <a:rPr lang="en-US" altLang="fa-IR"/>
            </a:br>
            <a:r>
              <a:rPr lang="fa-IR" altLang="fa-IR">
                <a:cs typeface="Zar" pitchFamily="2" charset="0"/>
              </a:rPr>
              <a:t>اصول كارتيمي</a:t>
            </a:r>
            <a:r>
              <a:rPr lang="fa-IR" altLang="fa-IR"/>
              <a:t> </a:t>
            </a:r>
            <a:endParaRPr lang="en-US" altLang="fa-I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fa-IR" altLang="fa-IR" sz="2800"/>
          </a:p>
          <a:p>
            <a:pPr>
              <a:lnSpc>
                <a:spcPct val="80000"/>
              </a:lnSpc>
            </a:pPr>
            <a:r>
              <a:rPr lang="fa-IR" altLang="fa-IR" sz="2800">
                <a:cs typeface="Nazanin" pitchFamily="2" charset="0"/>
              </a:rPr>
              <a:t>دكتر آيت اله سهرابي</a:t>
            </a:r>
          </a:p>
          <a:p>
            <a:pPr>
              <a:lnSpc>
                <a:spcPct val="80000"/>
              </a:lnSpc>
            </a:pPr>
            <a:r>
              <a:rPr lang="en-US" altLang="fa-IR" sz="2800">
                <a:cs typeface="Nazanin" pitchFamily="2" charset="0"/>
              </a:rPr>
              <a:t>MD-MPH</a:t>
            </a:r>
            <a:endParaRPr lang="fa-IR" altLang="fa-IR" sz="2800">
              <a:cs typeface="Nazanin" pitchFamily="2" charset="0"/>
            </a:endParaRPr>
          </a:p>
          <a:p>
            <a:pPr>
              <a:lnSpc>
                <a:spcPct val="80000"/>
              </a:lnSpc>
            </a:pPr>
            <a:r>
              <a:rPr lang="fa-IR" altLang="fa-IR" sz="2800">
                <a:cs typeface="Zar" pitchFamily="2" charset="0"/>
              </a:rPr>
              <a:t>مدرس دانشگاه</a:t>
            </a:r>
            <a:endParaRPr lang="en-US" altLang="fa-IR" sz="2800">
              <a:cs typeface="Z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>اهميت ارتباط با سايرين :</a:t>
            </a:r>
            <a:r>
              <a:rPr lang="fa-IR" altLang="fa-IR" sz="4000">
                <a:solidFill>
                  <a:schemeClr val="hlink"/>
                </a:solidFill>
              </a:rPr>
              <a:t/>
            </a:r>
            <a:br>
              <a:rPr lang="fa-IR" altLang="fa-IR" sz="4000">
                <a:solidFill>
                  <a:schemeClr val="hlink"/>
                </a:solidFill>
              </a:rPr>
            </a:br>
            <a:r>
              <a:rPr lang="fa-IR" altLang="fa-IR" sz="4000">
                <a:solidFill>
                  <a:schemeClr val="hlink"/>
                </a:solidFill>
              </a:rPr>
              <a:t/>
            </a:r>
            <a:br>
              <a:rPr lang="fa-IR" altLang="fa-IR" sz="4000">
                <a:solidFill>
                  <a:schemeClr val="hlink"/>
                </a:solidFill>
              </a:rPr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 b="0">
                <a:cs typeface="Zar" pitchFamily="2" charset="0"/>
              </a:rPr>
              <a:t>زندگی اجتماعی حاصل ارتباطات افراد .</a:t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 b="0">
                <a:cs typeface="Zar" pitchFamily="2" charset="0"/>
              </a:rPr>
              <a:t>انسان موجودی اجتماعی است .</a:t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 b="0">
                <a:cs typeface="Zar" pitchFamily="2" charset="0"/>
              </a:rPr>
              <a:t>ارتباطات برخواسته از شخصيت انسانها</a:t>
            </a:r>
            <a:r>
              <a:rPr lang="fa-IR" altLang="fa-IR" sz="4000"/>
              <a:t> </a:t>
            </a:r>
            <a:endParaRPr lang="it-CH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>يادگيری ارتباط موثر :</a:t>
            </a:r>
            <a:r>
              <a:rPr lang="fa-IR" altLang="fa-IR" sz="4000">
                <a:solidFill>
                  <a:schemeClr val="hlink"/>
                </a:solidFill>
              </a:rPr>
              <a:t/>
            </a:r>
            <a:br>
              <a:rPr lang="fa-IR" altLang="fa-IR" sz="4000">
                <a:solidFill>
                  <a:schemeClr val="hlink"/>
                </a:solidFill>
              </a:rPr>
            </a:br>
            <a:r>
              <a:rPr lang="fa-IR" altLang="fa-IR" sz="4000">
                <a:solidFill>
                  <a:schemeClr val="hlink"/>
                </a:solidFill>
              </a:rPr>
              <a:t/>
            </a:r>
            <a:br>
              <a:rPr lang="fa-IR" altLang="fa-IR" sz="4000">
                <a:solidFill>
                  <a:schemeClr val="hlink"/>
                </a:solidFill>
              </a:rPr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 b="0">
                <a:cs typeface="Zar" pitchFamily="2" charset="0"/>
              </a:rPr>
              <a:t>1) اکتسابی است .</a:t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 b="0">
                <a:cs typeface="Zar" pitchFamily="2" charset="0"/>
              </a:rPr>
              <a:t>2) قابل تغيير است .</a:t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 b="0">
                <a:cs typeface="Zar" pitchFamily="2" charset="0"/>
              </a:rPr>
              <a:t>3) ازبدو تولد شروع ميشود .</a:t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 b="0">
                <a:cs typeface="Zar" pitchFamily="2" charset="0"/>
              </a:rPr>
              <a:t>4) 80% تا 8 سالگی </a:t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 b="0">
                <a:cs typeface="Zar" pitchFamily="2" charset="0"/>
              </a:rPr>
              <a:t>5) 80%(65%) ناشی از رفتار .</a:t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 b="0">
                <a:cs typeface="Zar" pitchFamily="2" charset="0"/>
              </a:rPr>
              <a:t>6) 20% ناشی ازگفتار .</a:t>
            </a:r>
            <a:br>
              <a:rPr lang="fa-IR" altLang="fa-IR" sz="4000" b="0">
                <a:cs typeface="Zar" pitchFamily="2" charset="0"/>
              </a:rPr>
            </a:br>
            <a:endParaRPr lang="it-CH" altLang="fa-IR" sz="4000" b="0">
              <a:cs typeface="Z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/>
            </a:r>
            <a:br>
              <a:rPr lang="fa-IR" altLang="fa-IR" sz="4000">
                <a:solidFill>
                  <a:schemeClr val="hlink"/>
                </a:solidFill>
                <a:cs typeface="Titr Mazar" pitchFamily="2" charset="0"/>
              </a:rPr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/>
            </a:r>
            <a:br>
              <a:rPr lang="fa-IR" altLang="fa-IR" sz="4000">
                <a:solidFill>
                  <a:schemeClr val="hlink"/>
                </a:solidFill>
                <a:cs typeface="Titr Mazar" pitchFamily="2" charset="0"/>
              </a:rPr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/>
            </a:r>
            <a:br>
              <a:rPr lang="fa-IR" altLang="fa-IR" sz="4000">
                <a:solidFill>
                  <a:schemeClr val="hlink"/>
                </a:solidFill>
                <a:cs typeface="Titr Mazar" pitchFamily="2" charset="0"/>
              </a:rPr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/>
            </a:r>
            <a:br>
              <a:rPr lang="fa-IR" altLang="fa-IR" sz="4000">
                <a:solidFill>
                  <a:schemeClr val="hlink"/>
                </a:solidFill>
                <a:cs typeface="Titr Mazar" pitchFamily="2" charset="0"/>
              </a:rPr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/>
            </a:r>
            <a:br>
              <a:rPr lang="fa-IR" altLang="fa-IR" sz="4000">
                <a:solidFill>
                  <a:schemeClr val="hlink"/>
                </a:solidFill>
                <a:cs typeface="Titr Mazar" pitchFamily="2" charset="0"/>
              </a:rPr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/>
            </a:r>
            <a:br>
              <a:rPr lang="fa-IR" altLang="fa-IR" sz="4000">
                <a:solidFill>
                  <a:schemeClr val="hlink"/>
                </a:solidFill>
                <a:cs typeface="Titr Mazar" pitchFamily="2" charset="0"/>
              </a:rPr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/>
            </a:r>
            <a:br>
              <a:rPr lang="fa-IR" altLang="fa-IR" sz="4000">
                <a:solidFill>
                  <a:schemeClr val="hlink"/>
                </a:solidFill>
                <a:cs typeface="Titr Mazar" pitchFamily="2" charset="0"/>
              </a:rPr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/>
            </a:r>
            <a:br>
              <a:rPr lang="fa-IR" altLang="fa-IR" sz="4000">
                <a:solidFill>
                  <a:schemeClr val="hlink"/>
                </a:solidFill>
                <a:cs typeface="Titr Mazar" pitchFamily="2" charset="0"/>
              </a:rPr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/>
            </a:r>
            <a:br>
              <a:rPr lang="fa-IR" altLang="fa-IR" sz="4000">
                <a:solidFill>
                  <a:schemeClr val="hlink"/>
                </a:solidFill>
                <a:cs typeface="Titr Mazar" pitchFamily="2" charset="0"/>
              </a:rPr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/>
            </a:r>
            <a:br>
              <a:rPr lang="fa-IR" altLang="fa-IR" sz="4000">
                <a:solidFill>
                  <a:schemeClr val="hlink"/>
                </a:solidFill>
                <a:cs typeface="Titr Mazar" pitchFamily="2" charset="0"/>
              </a:rPr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/>
            </a:r>
            <a:br>
              <a:rPr lang="fa-IR" altLang="fa-IR" sz="4000">
                <a:solidFill>
                  <a:schemeClr val="hlink"/>
                </a:solidFill>
                <a:cs typeface="Titr Mazar" pitchFamily="2" charset="0"/>
              </a:rPr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>ارتباطات :</a:t>
            </a:r>
            <a:r>
              <a:rPr lang="fa-IR" altLang="fa-IR" sz="4000">
                <a:solidFill>
                  <a:schemeClr val="hlink"/>
                </a:solidFill>
              </a:rPr>
              <a:t> </a:t>
            </a:r>
            <a:br>
              <a:rPr lang="fa-IR" altLang="fa-IR" sz="4000">
                <a:solidFill>
                  <a:schemeClr val="hlink"/>
                </a:solidFill>
              </a:rPr>
            </a:br>
            <a:r>
              <a:rPr lang="fa-IR" altLang="fa-IR" sz="4000" b="0">
                <a:cs typeface="Zar" pitchFamily="2" charset="0"/>
              </a:rPr>
              <a:t/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 b="0">
                <a:cs typeface="Zar" pitchFamily="2" charset="0"/>
              </a:rPr>
              <a:t>کلامی (بیان نوشتاری- بیان دهانی)</a:t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 b="0">
                <a:cs typeface="Zar" pitchFamily="2" charset="0"/>
              </a:rPr>
              <a:t>غير کلامی(آهنگ صدا ،تون صدا ،اصطلاحات ،</a:t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 b="0">
                <a:cs typeface="Zar" pitchFamily="2" charset="0"/>
              </a:rPr>
              <a:t>  ژست ،حالات صورت ،ارتباط چشمی ،....)</a:t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 b="0">
                <a:cs typeface="Zar" pitchFamily="2" charset="0"/>
              </a:rPr>
              <a:t>              </a:t>
            </a:r>
            <a:r>
              <a:rPr lang="fa-IR" altLang="fa-IR" sz="4000"/>
              <a:t> </a:t>
            </a:r>
            <a:endParaRPr lang="it-CH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8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/>
              <a:t>مسائل مهم در ارتباط کلامی </a:t>
            </a:r>
            <a:endParaRPr lang="en-US" altLang="fa-I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fa-IR"/>
              <a:t>دقت </a:t>
            </a:r>
          </a:p>
          <a:p>
            <a:pPr algn="r" rtl="1"/>
            <a:r>
              <a:rPr lang="fa-IR" altLang="fa-IR"/>
              <a:t>اختصار </a:t>
            </a:r>
          </a:p>
          <a:p>
            <a:pPr algn="r" rtl="1"/>
            <a:r>
              <a:rPr lang="fa-IR" altLang="fa-IR"/>
              <a:t>وضوح</a:t>
            </a:r>
            <a:endParaRPr lang="en-US" alt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/>
              <a:t>نکات مهم در ارتباط غیر کلامی</a:t>
            </a:r>
            <a:endParaRPr lang="en-US" altLang="fa-I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fa-IR"/>
              <a:t>برای انتقال احساسات بهتر است .</a:t>
            </a:r>
          </a:p>
          <a:p>
            <a:pPr algn="r" rtl="1"/>
            <a:r>
              <a:rPr lang="fa-IR" altLang="fa-IR"/>
              <a:t>سهم ارتباط غیر کلامی در انتقال پیام 65%است.</a:t>
            </a:r>
          </a:p>
          <a:p>
            <a:pPr algn="r" rtl="1"/>
            <a:r>
              <a:rPr lang="fa-IR" altLang="fa-IR"/>
              <a:t>نقش ارتباط غیر کلامی ،تنظیم جریان مکالمه ،تکمیل و تاکید بر پیام است.</a:t>
            </a:r>
          </a:p>
          <a:p>
            <a:pPr algn="r" rtl="1"/>
            <a:r>
              <a:rPr lang="fa-IR" altLang="fa-IR"/>
              <a:t>مداوم و پیوسته ولی مبهم و پیچیده است.</a:t>
            </a:r>
          </a:p>
          <a:p>
            <a:pPr algn="r" rtl="1">
              <a:buFont typeface="Wingdings" panose="05000000000000000000" pitchFamily="2" charset="2"/>
              <a:buNone/>
            </a:pPr>
            <a:endParaRPr lang="fa-IR" altLang="fa-IR"/>
          </a:p>
          <a:p>
            <a:pPr algn="r" rtl="1"/>
            <a:endParaRPr lang="en-US" alt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>انواع ارتباطات</a:t>
            </a:r>
            <a:r>
              <a:rPr lang="fa-IR" altLang="fa-IR" sz="4000">
                <a:cs typeface="Titr Mazar" pitchFamily="2" charset="0"/>
              </a:rPr>
              <a:t/>
            </a:r>
            <a:br>
              <a:rPr lang="fa-IR" altLang="fa-IR" sz="4000">
                <a:cs typeface="Titr Mazar" pitchFamily="2" charset="0"/>
              </a:rPr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 b="0">
                <a:cs typeface="Zar" pitchFamily="2" charset="0"/>
              </a:rPr>
              <a:t>ناشی از سه شخصيت انسان :</a:t>
            </a:r>
            <a:br>
              <a:rPr lang="fa-IR" altLang="fa-IR" sz="4000" b="0">
                <a:cs typeface="Zar" pitchFamily="2" charset="0"/>
              </a:rPr>
            </a:br>
            <a:r>
              <a:rPr lang="fa-IR" altLang="fa-IR" sz="4000">
                <a:cs typeface="Zar" pitchFamily="2" charset="0"/>
              </a:rPr>
              <a:t/>
            </a:r>
            <a:br>
              <a:rPr lang="fa-IR" altLang="fa-IR" sz="4000">
                <a:cs typeface="Zar" pitchFamily="2" charset="0"/>
              </a:rPr>
            </a:br>
            <a:r>
              <a:rPr lang="en-US" altLang="fa-IR" sz="4000">
                <a:cs typeface="Zar" pitchFamily="2" charset="0"/>
              </a:rPr>
              <a:t> </a:t>
            </a:r>
            <a:r>
              <a:rPr lang="fa-IR" altLang="fa-IR" sz="4000">
                <a:cs typeface="Zar" pitchFamily="2" charset="0"/>
              </a:rPr>
              <a:t> </a:t>
            </a:r>
            <a:r>
              <a:rPr lang="fa-IR" altLang="fa-IR" sz="4000" b="0">
                <a:cs typeface="Zar" pitchFamily="2" charset="0"/>
              </a:rPr>
              <a:t>کودک</a:t>
            </a:r>
            <a:r>
              <a:rPr lang="en-US" altLang="fa-IR" sz="4000">
                <a:cs typeface="Zar" pitchFamily="2" charset="0"/>
              </a:rPr>
              <a:t> </a:t>
            </a:r>
            <a:r>
              <a:rPr lang="fa-IR" altLang="fa-IR" sz="4000">
                <a:cs typeface="Zar" pitchFamily="2" charset="0"/>
              </a:rPr>
              <a:t>(</a:t>
            </a:r>
            <a:r>
              <a:rPr lang="en-US" altLang="fa-IR" sz="4000">
                <a:cs typeface="Zar" pitchFamily="2" charset="0"/>
              </a:rPr>
              <a:t>( child </a:t>
            </a:r>
            <a:br>
              <a:rPr lang="en-US" altLang="fa-IR" sz="4000">
                <a:cs typeface="Zar" pitchFamily="2" charset="0"/>
              </a:rPr>
            </a:br>
            <a:r>
              <a:rPr lang="en-US" altLang="fa-IR" sz="4000">
                <a:cs typeface="Zar" pitchFamily="2" charset="0"/>
              </a:rPr>
              <a:t>   </a:t>
            </a:r>
            <a:r>
              <a:rPr lang="fa-IR" altLang="fa-IR" sz="4000" b="0">
                <a:cs typeface="Zar" pitchFamily="2" charset="0"/>
              </a:rPr>
              <a:t>والد (</a:t>
            </a:r>
            <a:r>
              <a:rPr lang="en-US" altLang="fa-IR" sz="4000">
                <a:cs typeface="Zar" pitchFamily="2" charset="0"/>
              </a:rPr>
              <a:t>(parent</a:t>
            </a:r>
            <a:r>
              <a:rPr lang="fa-IR" altLang="fa-IR" sz="4000" b="0">
                <a:cs typeface="Zar" pitchFamily="2" charset="0"/>
              </a:rPr>
              <a:t> </a:t>
            </a:r>
            <a:r>
              <a:rPr lang="en-US" altLang="fa-IR" sz="4000">
                <a:cs typeface="Zar" pitchFamily="2" charset="0"/>
              </a:rPr>
              <a:t/>
            </a:r>
            <a:br>
              <a:rPr lang="en-US" altLang="fa-IR" sz="4000">
                <a:cs typeface="Zar" pitchFamily="2" charset="0"/>
              </a:rPr>
            </a:br>
            <a:r>
              <a:rPr lang="en-US" altLang="fa-IR" sz="4000">
                <a:cs typeface="Zar" pitchFamily="2" charset="0"/>
              </a:rPr>
              <a:t>   </a:t>
            </a:r>
            <a:r>
              <a:rPr lang="fa-IR" altLang="fa-IR" sz="4000" b="0">
                <a:cs typeface="Zar" pitchFamily="2" charset="0"/>
              </a:rPr>
              <a:t>بالغ  (</a:t>
            </a:r>
            <a:r>
              <a:rPr lang="en-US" altLang="fa-IR" sz="4000">
                <a:cs typeface="Zar" pitchFamily="2" charset="0"/>
              </a:rPr>
              <a:t>(adult</a:t>
            </a:r>
            <a:r>
              <a:rPr lang="fa-IR" altLang="fa-IR" sz="4000" b="0">
                <a:cs typeface="Zar" pitchFamily="2" charset="0"/>
              </a:rPr>
              <a:t> </a:t>
            </a:r>
            <a:r>
              <a:rPr lang="en-US" altLang="fa-IR" sz="4000" b="0">
                <a:cs typeface="Zar" pitchFamily="2" charset="0"/>
              </a:rPr>
              <a:t/>
            </a:r>
            <a:br>
              <a:rPr lang="en-US" altLang="fa-IR" sz="4000" b="0">
                <a:cs typeface="Zar" pitchFamily="2" charset="0"/>
              </a:rPr>
            </a:br>
            <a:endParaRPr lang="it-CH" altLang="fa-IR" sz="4000" b="0">
              <a:cs typeface="Z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r"/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>
                <a:solidFill>
                  <a:schemeClr val="hlink"/>
                </a:solidFill>
                <a:cs typeface="Titr Mazar" pitchFamily="2" charset="0"/>
              </a:rPr>
              <a:t>شخصيتها</a:t>
            </a:r>
            <a:r>
              <a:rPr lang="fa-IR" altLang="fa-IR" sz="4000">
                <a:solidFill>
                  <a:schemeClr val="hlink"/>
                </a:solidFill>
              </a:rPr>
              <a:t> </a:t>
            </a: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>
                <a:cs typeface="Yagut" pitchFamily="2" charset="0"/>
              </a:rPr>
              <a:t>هرسه شخصيت در همه افراد وجود دارد .</a:t>
            </a:r>
            <a:br>
              <a:rPr lang="fa-IR" altLang="fa-IR" sz="4000">
                <a:cs typeface="Yagut" pitchFamily="2" charset="0"/>
              </a:rPr>
            </a:br>
            <a:r>
              <a:rPr lang="fa-IR" altLang="fa-IR" sz="4000">
                <a:cs typeface="Yagut" pitchFamily="2" charset="0"/>
              </a:rPr>
              <a:t>اول شخصيت </a:t>
            </a:r>
            <a:r>
              <a:rPr lang="fa-IR" altLang="fa-IR" sz="4000" b="0">
                <a:solidFill>
                  <a:srgbClr val="00FF00"/>
                </a:solidFill>
                <a:cs typeface="Titr" pitchFamily="2" charset="0"/>
              </a:rPr>
              <a:t>کودک</a:t>
            </a:r>
            <a:r>
              <a:rPr lang="fa-IR" altLang="fa-IR" sz="4000" b="0">
                <a:cs typeface="Titr" pitchFamily="2" charset="0"/>
              </a:rPr>
              <a:t> </a:t>
            </a:r>
            <a:r>
              <a:rPr lang="fa-IR" altLang="fa-IR" sz="4000">
                <a:cs typeface="Yagut" pitchFamily="2" charset="0"/>
              </a:rPr>
              <a:t/>
            </a:r>
            <a:br>
              <a:rPr lang="fa-IR" altLang="fa-IR" sz="4000">
                <a:cs typeface="Yagut" pitchFamily="2" charset="0"/>
              </a:rPr>
            </a:br>
            <a:r>
              <a:rPr lang="fa-IR" altLang="fa-IR" sz="4000">
                <a:cs typeface="Yagut" pitchFamily="2" charset="0"/>
              </a:rPr>
              <a:t>                     - بعد</a:t>
            </a:r>
            <a:r>
              <a:rPr lang="fa-IR" altLang="fa-IR" sz="4000" b="0">
                <a:cs typeface="Yagut" pitchFamily="2" charset="0"/>
              </a:rPr>
              <a:t> </a:t>
            </a:r>
            <a:r>
              <a:rPr lang="fa-IR" altLang="fa-IR" sz="4000" b="0">
                <a:solidFill>
                  <a:srgbClr val="00FF00"/>
                </a:solidFill>
                <a:cs typeface="Titr" pitchFamily="2" charset="0"/>
              </a:rPr>
              <a:t>والد</a:t>
            </a:r>
            <a:r>
              <a:rPr lang="fa-IR" altLang="fa-IR" sz="4000" b="0">
                <a:cs typeface="Yagut" pitchFamily="2" charset="0"/>
              </a:rPr>
              <a:t> </a:t>
            </a:r>
            <a:r>
              <a:rPr lang="fa-IR" altLang="fa-IR" sz="4000">
                <a:cs typeface="Yagut" pitchFamily="2" charset="0"/>
              </a:rPr>
              <a:t/>
            </a:r>
            <a:br>
              <a:rPr lang="fa-IR" altLang="fa-IR" sz="4000">
                <a:cs typeface="Yagut" pitchFamily="2" charset="0"/>
              </a:rPr>
            </a:br>
            <a:r>
              <a:rPr lang="fa-IR" altLang="fa-IR" sz="4000">
                <a:cs typeface="Yagut" pitchFamily="2" charset="0"/>
              </a:rPr>
              <a:t>                            و بعد</a:t>
            </a:r>
            <a:r>
              <a:rPr lang="fa-IR" altLang="fa-IR" sz="4000" b="0">
                <a:cs typeface="Yagut" pitchFamily="2" charset="0"/>
              </a:rPr>
              <a:t> </a:t>
            </a:r>
            <a:r>
              <a:rPr lang="fa-IR" altLang="fa-IR" sz="4000" b="0">
                <a:solidFill>
                  <a:srgbClr val="00FF00"/>
                </a:solidFill>
                <a:cs typeface="Titr" pitchFamily="2" charset="0"/>
              </a:rPr>
              <a:t>بالغ</a:t>
            </a:r>
            <a:r>
              <a:rPr lang="fa-IR" altLang="fa-IR" sz="4000">
                <a:solidFill>
                  <a:srgbClr val="00FF00"/>
                </a:solidFill>
                <a:cs typeface="Titr" pitchFamily="2" charset="0"/>
              </a:rPr>
              <a:t> </a:t>
            </a:r>
            <a:r>
              <a:rPr lang="fa-IR" altLang="fa-IR" sz="4000">
                <a:cs typeface="Yagut" pitchFamily="2" charset="0"/>
              </a:rPr>
              <a:t>شکل می گيرد .</a:t>
            </a:r>
            <a:br>
              <a:rPr lang="fa-IR" altLang="fa-IR" sz="4000">
                <a:cs typeface="Yagut" pitchFamily="2" charset="0"/>
              </a:rPr>
            </a:br>
            <a:endParaRPr lang="it-CH" altLang="fa-IR" sz="4000">
              <a:cs typeface="Yagu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6" grpId="1"/>
      <p:bldP spid="26626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r"/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>
                <a:solidFill>
                  <a:schemeClr val="hlink"/>
                </a:solidFill>
              </a:rPr>
              <a:t>شخصیتها </a:t>
            </a: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افراد مسن با شخصیت کودک </a:t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کودکان با شخصیت والد یا بالغ </a:t>
            </a:r>
            <a:endParaRPr lang="it-CH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0" grpId="1"/>
      <p:bldP spid="27650" grpId="2"/>
      <p:bldP spid="27650" grpId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رفتار ناشی از </a:t>
            </a:r>
            <a:r>
              <a:rPr lang="fa-IR" altLang="fa-IR" sz="4000">
                <a:solidFill>
                  <a:schemeClr val="hlink"/>
                </a:solidFill>
              </a:rPr>
              <a:t>شخصیت کودک</a:t>
            </a:r>
            <a:r>
              <a:rPr lang="fa-IR" altLang="fa-IR" sz="4000"/>
              <a:t> :</a:t>
            </a:r>
            <a:br>
              <a:rPr lang="fa-IR" altLang="fa-IR" sz="4000"/>
            </a:br>
            <a:r>
              <a:rPr lang="fa-IR" altLang="fa-IR" sz="4000"/>
              <a:t>1) انفعال یا ضعف </a:t>
            </a:r>
            <a:br>
              <a:rPr lang="fa-IR" altLang="fa-IR" sz="4000"/>
            </a:br>
            <a:r>
              <a:rPr lang="fa-IR" altLang="fa-IR" sz="4000"/>
              <a:t>2) لج کردن </a:t>
            </a:r>
            <a:br>
              <a:rPr lang="fa-IR" altLang="fa-IR" sz="4000"/>
            </a:br>
            <a:r>
              <a:rPr lang="fa-IR" altLang="fa-IR" sz="4000"/>
              <a:t>3) قهر کردن </a:t>
            </a:r>
            <a:br>
              <a:rPr lang="fa-IR" altLang="fa-IR" sz="4000"/>
            </a:br>
            <a:r>
              <a:rPr lang="fa-IR" altLang="fa-IR" sz="4000"/>
              <a:t>4) گریه کردن </a:t>
            </a:r>
            <a:br>
              <a:rPr lang="fa-IR" altLang="fa-IR" sz="4000"/>
            </a:br>
            <a:r>
              <a:rPr lang="fa-IR" altLang="fa-IR" sz="4000"/>
              <a:t>5) کنجکاوی </a:t>
            </a:r>
            <a:br>
              <a:rPr lang="fa-IR" altLang="fa-IR" sz="4000"/>
            </a:br>
            <a:endParaRPr lang="it-CH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رفتار ناشی از </a:t>
            </a:r>
            <a:r>
              <a:rPr lang="fa-IR" altLang="fa-IR" sz="4000">
                <a:solidFill>
                  <a:srgbClr val="FF9900"/>
                </a:solidFill>
              </a:rPr>
              <a:t>شخصیت والد</a:t>
            </a:r>
            <a:r>
              <a:rPr lang="fa-IR" altLang="fa-IR" sz="4000"/>
              <a:t> :</a:t>
            </a:r>
            <a:br>
              <a:rPr lang="fa-IR" altLang="fa-IR" sz="4000"/>
            </a:br>
            <a:r>
              <a:rPr lang="fa-IR" altLang="fa-IR" sz="4000"/>
              <a:t>1)تحکم کردن ( دستوردادن ) </a:t>
            </a:r>
            <a:br>
              <a:rPr lang="fa-IR" altLang="fa-IR" sz="4000"/>
            </a:br>
            <a:r>
              <a:rPr lang="fa-IR" altLang="fa-IR" sz="4000"/>
              <a:t>2) امرو نهی کردن .</a:t>
            </a:r>
            <a:br>
              <a:rPr lang="fa-IR" altLang="fa-IR" sz="4000"/>
            </a:br>
            <a:r>
              <a:rPr lang="fa-IR" altLang="fa-IR" sz="4000"/>
              <a:t>3) نصیحت کردن </a:t>
            </a:r>
            <a:br>
              <a:rPr lang="fa-IR" altLang="fa-IR" sz="4000"/>
            </a:br>
            <a:r>
              <a:rPr lang="fa-IR" altLang="fa-IR" sz="4000"/>
              <a:t>4) ظلم کردن </a:t>
            </a:r>
            <a:br>
              <a:rPr lang="fa-IR" altLang="fa-IR" sz="4000"/>
            </a:br>
            <a:r>
              <a:rPr lang="fa-IR" altLang="fa-IR" sz="4000"/>
              <a:t>5) خلق قوانین و مقررات و تاکید بر آن </a:t>
            </a:r>
            <a:endParaRPr lang="it-CH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کار مفید : </a:t>
            </a:r>
            <a:br>
              <a:rPr lang="fa-IR" altLang="fa-IR" sz="4000"/>
            </a:br>
            <a:r>
              <a:rPr lang="fa-IR" altLang="fa-IR" sz="4000"/>
              <a:t>کار توام با سلامت </a:t>
            </a:r>
            <a:br>
              <a:rPr lang="fa-IR" altLang="fa-IR" sz="4000"/>
            </a:br>
            <a:r>
              <a:rPr lang="fa-IR" altLang="fa-IR" sz="4000"/>
              <a:t>سلامت : رفاه جسمی روحی اجتماعی محیطی معنوی </a:t>
            </a:r>
            <a:br>
              <a:rPr lang="fa-IR" altLang="fa-IR" sz="4000"/>
            </a:br>
            <a:r>
              <a:rPr lang="en-US" altLang="fa-IR" sz="3200"/>
              <a:t>bio;psycho; socio; speritu ; environmental</a:t>
            </a:r>
            <a:endParaRPr lang="it-CH" altLang="fa-IR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>
                <a:solidFill>
                  <a:schemeClr val="hlink"/>
                </a:solidFill>
              </a:rPr>
              <a:t>شخصیت بالغ : ؟</a:t>
            </a:r>
            <a:br>
              <a:rPr lang="fa-IR" altLang="fa-IR" sz="4000">
                <a:solidFill>
                  <a:schemeClr val="hlink"/>
                </a:solidFill>
              </a:rPr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1) نظر خواهی </a:t>
            </a:r>
            <a:br>
              <a:rPr lang="fa-IR" altLang="fa-IR" sz="4000"/>
            </a:br>
            <a:r>
              <a:rPr lang="fa-IR" altLang="fa-IR" sz="4000"/>
              <a:t>2) بیان نظرات و پیشنهادات </a:t>
            </a:r>
            <a:br>
              <a:rPr lang="fa-IR" altLang="fa-IR" sz="4000"/>
            </a:br>
            <a:r>
              <a:rPr lang="fa-IR" altLang="fa-IR" sz="4000"/>
              <a:t>3) سوال کردن </a:t>
            </a:r>
            <a:br>
              <a:rPr lang="fa-IR" altLang="fa-IR" sz="4000"/>
            </a:br>
            <a:r>
              <a:rPr lang="fa-IR" altLang="fa-IR" sz="4000"/>
              <a:t>4) توضیح دادن </a:t>
            </a:r>
            <a:br>
              <a:rPr lang="fa-IR" altLang="fa-IR" sz="4000"/>
            </a:br>
            <a:r>
              <a:rPr lang="fa-IR" altLang="fa-IR" sz="4000"/>
              <a:t>5) خبر دان </a:t>
            </a:r>
            <a:br>
              <a:rPr lang="fa-IR" altLang="fa-IR" sz="4000"/>
            </a:br>
            <a:r>
              <a:rPr lang="fa-IR" altLang="fa-IR" sz="4000"/>
              <a:t>6) بیان احساس </a:t>
            </a:r>
            <a:endParaRPr lang="it-CH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2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شخصیت ما کدامیک از اینها است ؟</a:t>
            </a:r>
            <a:br>
              <a:rPr lang="fa-IR" altLang="fa-IR" sz="4000"/>
            </a:br>
            <a:r>
              <a:rPr lang="fa-IR" altLang="fa-IR" sz="4000"/>
              <a:t>کدام یک برتر است ؟</a:t>
            </a:r>
            <a:br>
              <a:rPr lang="fa-IR" altLang="fa-IR" sz="4000"/>
            </a:br>
            <a:r>
              <a:rPr lang="fa-IR" altLang="fa-IR" sz="4000"/>
              <a:t>بالغ ؟</a:t>
            </a:r>
            <a:br>
              <a:rPr lang="fa-IR" altLang="fa-IR" sz="4000"/>
            </a:br>
            <a:r>
              <a:rPr lang="fa-IR" altLang="fa-IR" sz="4000"/>
              <a:t>کودک ؟</a:t>
            </a:r>
            <a:br>
              <a:rPr lang="fa-IR" altLang="fa-IR" sz="4000"/>
            </a:br>
            <a:r>
              <a:rPr lang="fa-IR" altLang="fa-IR" sz="4000"/>
              <a:t>والد ؟</a:t>
            </a:r>
            <a:br>
              <a:rPr lang="fa-IR" altLang="fa-IR" sz="4000"/>
            </a:br>
            <a:endParaRPr lang="it-CH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چه شخصيتي در محل کار</a:t>
            </a:r>
            <a:r>
              <a:rPr lang="fa-IR" altLang="fa-IR" sz="4000">
                <a:solidFill>
                  <a:schemeClr val="hlink"/>
                </a:solidFill>
              </a:rPr>
              <a:t> مفيد</a:t>
            </a:r>
            <a:r>
              <a:rPr lang="fa-IR" altLang="fa-IR" sz="4000"/>
              <a:t> است ؟</a:t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کداميک </a:t>
            </a:r>
            <a:r>
              <a:rPr lang="fa-IR" altLang="fa-IR" sz="4000">
                <a:solidFill>
                  <a:schemeClr val="hlink"/>
                </a:solidFill>
              </a:rPr>
              <a:t>استرس را  کاهش</a:t>
            </a:r>
            <a:r>
              <a:rPr lang="fa-IR" altLang="fa-IR" sz="4000"/>
              <a:t> مي دهد ؟</a:t>
            </a:r>
            <a:br>
              <a:rPr lang="fa-IR" altLang="fa-IR" sz="4000"/>
            </a:br>
            <a:r>
              <a:rPr lang="fa-IR" altLang="fa-IR" sz="4000"/>
              <a:t> </a:t>
            </a:r>
            <a:br>
              <a:rPr lang="fa-IR" altLang="fa-IR" sz="4000"/>
            </a:br>
            <a:r>
              <a:rPr lang="fa-IR" altLang="fa-IR" sz="4000"/>
              <a:t>چه شخصيتي </a:t>
            </a:r>
            <a:r>
              <a:rPr lang="fa-IR" altLang="fa-IR" sz="4000">
                <a:solidFill>
                  <a:schemeClr val="hlink"/>
                </a:solidFill>
              </a:rPr>
              <a:t>استرس را افزايش</a:t>
            </a:r>
            <a:r>
              <a:rPr lang="fa-IR" altLang="fa-IR" sz="4000"/>
              <a:t> مي دهد؟</a:t>
            </a:r>
            <a:br>
              <a:rPr lang="fa-IR" altLang="fa-IR" sz="4000"/>
            </a:br>
            <a:endParaRPr lang="en-US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a-IR" altLang="fa-IR">
                <a:solidFill>
                  <a:srgbClr val="FF9900"/>
                </a:solidFill>
                <a:cs typeface="Titr" pitchFamily="2" charset="0"/>
              </a:rPr>
              <a:t>مديريت استرس در محیط کار </a:t>
            </a:r>
            <a:endParaRPr lang="en-US" altLang="fa-IR">
              <a:solidFill>
                <a:srgbClr val="FF9900"/>
              </a:solidFill>
              <a:cs typeface="Titr" pitchFamily="2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fa-IR" altLang="fa-IR" sz="2800"/>
          </a:p>
          <a:p>
            <a:pPr>
              <a:lnSpc>
                <a:spcPct val="80000"/>
              </a:lnSpc>
            </a:pPr>
            <a:r>
              <a:rPr lang="fa-IR" altLang="fa-IR" sz="2800"/>
              <a:t>دکتر آيت اله سهرابي </a:t>
            </a:r>
          </a:p>
          <a:p>
            <a:pPr>
              <a:lnSpc>
                <a:spcPct val="80000"/>
              </a:lnSpc>
            </a:pPr>
            <a:r>
              <a:rPr lang="en-US" altLang="fa-IR" sz="2800"/>
              <a:t>Md –mph</a:t>
            </a:r>
          </a:p>
          <a:p>
            <a:pPr>
              <a:lnSpc>
                <a:spcPct val="80000"/>
              </a:lnSpc>
            </a:pPr>
            <a:r>
              <a:rPr lang="fa-IR" altLang="fa-IR" sz="2800"/>
              <a:t>مدرس دانشگاه </a:t>
            </a:r>
            <a:endParaRPr lang="en-US" altLang="fa-I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 sz="3200">
                <a:solidFill>
                  <a:schemeClr val="hlink"/>
                </a:solidFill>
                <a:cs typeface="Titr" pitchFamily="2" charset="0"/>
              </a:rPr>
              <a:t>زندگي ما چه موقعي در حد قابل قبولي است ؟</a:t>
            </a:r>
            <a:endParaRPr lang="en-US" altLang="fa-IR" sz="3200">
              <a:solidFill>
                <a:schemeClr val="hlink"/>
              </a:solidFill>
              <a:cs typeface="Titr" pitchFamily="2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altLang="fa-IR" sz="2800">
                <a:cs typeface="Titr" pitchFamily="2" charset="0"/>
              </a:rPr>
              <a:t>وقتي که در سلامت جسمي باشيم ؟</a:t>
            </a:r>
          </a:p>
          <a:p>
            <a:r>
              <a:rPr lang="fa-IR" altLang="fa-IR" sz="2800">
                <a:cs typeface="Titr" pitchFamily="2" charset="0"/>
              </a:rPr>
              <a:t>========== روحي باشيم ؟</a:t>
            </a:r>
          </a:p>
          <a:p>
            <a:r>
              <a:rPr lang="fa-IR" altLang="fa-IR" sz="2800">
                <a:cs typeface="Titr" pitchFamily="2" charset="0"/>
              </a:rPr>
              <a:t>========== اجتماعي باشيم ؟</a:t>
            </a:r>
          </a:p>
          <a:p>
            <a:r>
              <a:rPr lang="fa-IR" altLang="fa-IR" sz="2800">
                <a:cs typeface="Titr" pitchFamily="2" charset="0"/>
              </a:rPr>
              <a:t>==========................؟</a:t>
            </a:r>
          </a:p>
          <a:p>
            <a:endParaRPr lang="fa-IR" altLang="fa-IR" sz="2800">
              <a:cs typeface="Titr" pitchFamily="2" charset="0"/>
            </a:endParaRPr>
          </a:p>
          <a:p>
            <a:r>
              <a:rPr lang="fa-IR" altLang="fa-IR" sz="2800">
                <a:solidFill>
                  <a:schemeClr val="hlink"/>
                </a:solidFill>
                <a:cs typeface="Titr" pitchFamily="2" charset="0"/>
              </a:rPr>
              <a:t>تعريف سلامت از نگاه بهداشت جهاني :</a:t>
            </a:r>
          </a:p>
          <a:p>
            <a:r>
              <a:rPr lang="fa-IR" altLang="fa-IR" sz="2800">
                <a:cs typeface="Titr" pitchFamily="2" charset="0"/>
              </a:rPr>
              <a:t>رفاه جسمي ،روحي ،اجتماعي ،محيطي ،معنوي به گونه اي که فرد بتواند از توانمنديهاي خود بطور مفيد استفاده نمايد . </a:t>
            </a:r>
            <a:endParaRPr lang="en-US" altLang="fa-IR" sz="2800">
              <a:cs typeface="Tit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68413"/>
            <a:ext cx="4176713" cy="558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27088" y="0"/>
            <a:ext cx="7847012" cy="1268413"/>
          </a:xfrm>
        </p:spPr>
        <p:txBody>
          <a:bodyPr/>
          <a:lstStyle/>
          <a:p>
            <a:pPr algn="r"/>
            <a:r>
              <a:rPr lang="fa-IR" altLang="fa-IR" sz="5400"/>
              <a:t/>
            </a:r>
            <a:br>
              <a:rPr lang="fa-IR" altLang="fa-IR" sz="5400"/>
            </a:br>
            <a:r>
              <a:rPr lang="fa-IR" altLang="fa-IR" sz="5400"/>
              <a:t/>
            </a:r>
            <a:br>
              <a:rPr lang="fa-IR" altLang="fa-IR" sz="5400"/>
            </a:br>
            <a:r>
              <a:rPr lang="fa-IR" altLang="fa-IR" sz="5400"/>
              <a:t/>
            </a:r>
            <a:br>
              <a:rPr lang="fa-IR" altLang="fa-IR" sz="5400"/>
            </a:br>
            <a:r>
              <a:rPr lang="fa-IR" altLang="fa-IR" sz="5400">
                <a:solidFill>
                  <a:schemeClr val="hlink"/>
                </a:solidFill>
              </a:rPr>
              <a:t>رابطه سلامتي و استرس ؟</a:t>
            </a:r>
            <a:br>
              <a:rPr lang="fa-IR" altLang="fa-IR" sz="5400">
                <a:solidFill>
                  <a:schemeClr val="hlink"/>
                </a:solidFill>
              </a:rPr>
            </a:br>
            <a:r>
              <a:rPr lang="fa-IR" altLang="fa-IR" sz="5400"/>
              <a:t/>
            </a:r>
            <a:br>
              <a:rPr lang="fa-IR" altLang="fa-IR" sz="5400"/>
            </a:br>
            <a:r>
              <a:rPr lang="fa-IR" altLang="fa-IR" sz="5400"/>
              <a:t/>
            </a:r>
            <a:br>
              <a:rPr lang="fa-IR" altLang="fa-IR" sz="5400"/>
            </a:br>
            <a:endParaRPr lang="en-US" altLang="fa-IR" sz="540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716463" y="1628775"/>
            <a:ext cx="3887787" cy="4824413"/>
          </a:xfrm>
        </p:spPr>
        <p:txBody>
          <a:bodyPr/>
          <a:lstStyle/>
          <a:p>
            <a:pPr algn="r"/>
            <a:r>
              <a:rPr lang="fa-IR" altLang="fa-IR" sz="4000"/>
              <a:t>چند مورد  از استرسهاي محيط کار</a:t>
            </a:r>
            <a:br>
              <a:rPr lang="fa-IR" altLang="fa-IR" sz="4000"/>
            </a:br>
            <a:r>
              <a:rPr lang="fa-IR" altLang="fa-IR" sz="4000"/>
              <a:t> و زندگي خود را </a:t>
            </a:r>
            <a:br>
              <a:rPr lang="fa-IR" altLang="fa-IR" sz="4000"/>
            </a:br>
            <a:r>
              <a:rPr lang="fa-IR" altLang="fa-IR" sz="4000"/>
              <a:t>بنويسيد .</a:t>
            </a:r>
            <a:endParaRPr lang="en-US" altLang="fa-IR" sz="4000"/>
          </a:p>
          <a:p>
            <a:endParaRPr lang="en-US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  <p:bldP spid="4710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fa-IR" altLang="fa-IR">
                <a:solidFill>
                  <a:schemeClr val="hlink"/>
                </a:solidFill>
                <a:cs typeface="Titr Mazar" pitchFamily="2" charset="0"/>
              </a:rPr>
              <a:t>استرس :</a:t>
            </a:r>
            <a:endParaRPr lang="en-US" altLang="fa-IR">
              <a:solidFill>
                <a:schemeClr val="hlink"/>
              </a:solidFill>
              <a:cs typeface="Titr Mazar" pitchFamily="2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×"/>
            </a:pPr>
            <a:r>
              <a:rPr lang="fa-IR" altLang="fa-IR" b="1">
                <a:cs typeface="Zar" pitchFamily="2" charset="0"/>
              </a:rPr>
              <a:t>حالتی هيجانی است که فشار روانی به شما وارد ميکند .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×"/>
            </a:pPr>
            <a:r>
              <a:rPr lang="fa-IR" altLang="fa-IR" b="1">
                <a:cs typeface="Zar" pitchFamily="2" charset="0"/>
              </a:rPr>
              <a:t>اضطراب = استرس؟</a:t>
            </a:r>
          </a:p>
          <a:p>
            <a:pPr lvl="1" algn="r" rtl="1">
              <a:buClr>
                <a:schemeClr val="tx1"/>
              </a:buClr>
              <a:buFont typeface="Wingdings" panose="05000000000000000000" pitchFamily="2" charset="2"/>
              <a:buChar char="×"/>
            </a:pPr>
            <a:endParaRPr lang="fa-IR" altLang="fa-IR" b="1">
              <a:cs typeface="Zar" pitchFamily="2" charset="0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×"/>
            </a:pPr>
            <a:r>
              <a:rPr lang="fa-IR" altLang="fa-IR" b="1">
                <a:cs typeface="Zar" pitchFamily="2" charset="0"/>
              </a:rPr>
              <a:t>اضطراب =واکنش روان به عامل آسيب رسان 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×"/>
            </a:pPr>
            <a:endParaRPr lang="fa-IR" altLang="fa-IR" b="1">
              <a:cs typeface="Zar" pitchFamily="2" charset="0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×"/>
            </a:pPr>
            <a:r>
              <a:rPr lang="fa-IR" altLang="fa-IR" b="1">
                <a:cs typeface="Zar" pitchFamily="2" charset="0"/>
              </a:rPr>
              <a:t>استرس =احساس تهديد شدن</a:t>
            </a:r>
            <a:endParaRPr lang="en-US" altLang="fa-IR" b="1">
              <a:cs typeface="Z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>
                <a:solidFill>
                  <a:schemeClr val="hlink"/>
                </a:solidFill>
                <a:cs typeface="Titr Mazar" pitchFamily="2" charset="0"/>
              </a:rPr>
              <a:t>استرس :</a:t>
            </a:r>
            <a:endParaRPr lang="en-US" altLang="fa-IR">
              <a:solidFill>
                <a:schemeClr val="hlink"/>
              </a:solidFill>
              <a:cs typeface="Titr Mazar" pitchFamily="2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Clr>
                <a:schemeClr val="tx1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fa-IR" altLang="fa-IR" b="1">
                <a:cs typeface="Zar" pitchFamily="2" charset="0"/>
              </a:rPr>
              <a:t>هر تغييری در زندگی يک استرس است.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fa-IR" altLang="fa-IR" b="1">
                <a:cs typeface="Zar" pitchFamily="2" charset="0"/>
              </a:rPr>
              <a:t>استرس               اضطراب ،خشم ،.......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Blip>
                <a:blip r:embed="rId2"/>
              </a:buBlip>
            </a:pPr>
            <a:r>
              <a:rPr lang="fa-IR" altLang="fa-IR" b="1">
                <a:cs typeface="Zar" pitchFamily="2" charset="0"/>
              </a:rPr>
              <a:t>کار مثبت  استرس ايجاد می کند.(ازدواج ،اشتغال ؛تولد فرزند و......)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Blip>
                <a:blip r:embed="rId2"/>
              </a:buBlip>
            </a:pPr>
            <a:endParaRPr lang="fa-IR" altLang="fa-IR" b="1">
              <a:cs typeface="Zar" pitchFamily="2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Blip>
                <a:blip r:embed="rId2"/>
              </a:buBlip>
            </a:pPr>
            <a:endParaRPr lang="en-US" altLang="fa-IR" b="1">
              <a:cs typeface="Zar" pitchFamily="2" charset="0"/>
            </a:endParaRP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 flipH="1">
            <a:off x="6011863" y="249237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>
                <a:solidFill>
                  <a:schemeClr val="hlink"/>
                </a:solidFill>
                <a:cs typeface="Zar" pitchFamily="2" charset="0"/>
              </a:rPr>
              <a:t>استرس :</a:t>
            </a:r>
            <a:br>
              <a:rPr lang="fa-IR" altLang="fa-IR">
                <a:solidFill>
                  <a:schemeClr val="hlink"/>
                </a:solidFill>
                <a:cs typeface="Zar" pitchFamily="2" charset="0"/>
              </a:rPr>
            </a:br>
            <a:endParaRPr lang="en-US" altLang="fa-IR">
              <a:solidFill>
                <a:schemeClr val="hlink"/>
              </a:solidFill>
              <a:cs typeface="Zar" pitchFamily="2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9144000" cy="452596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◄"/>
            </a:pPr>
            <a:endParaRPr lang="en-US" altLang="fa-IR" sz="2800"/>
          </a:p>
          <a:p>
            <a:pPr algn="r" rtl="1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◄"/>
            </a:pPr>
            <a:r>
              <a:rPr lang="en-US" altLang="fa-IR" sz="2800" b="1"/>
              <a:t>Distress</a:t>
            </a:r>
            <a:r>
              <a:rPr lang="fa-IR" altLang="fa-IR" sz="2800" b="1"/>
              <a:t> </a:t>
            </a:r>
            <a:r>
              <a:rPr lang="fa-IR" altLang="fa-IR" sz="2800" b="1">
                <a:cs typeface="Yagut" pitchFamily="2" charset="0"/>
              </a:rPr>
              <a:t>(با عواقب منفی)</a:t>
            </a:r>
            <a:endParaRPr lang="en-US" altLang="fa-IR" sz="2800" b="1">
              <a:cs typeface="Yagut" pitchFamily="2" charset="0"/>
            </a:endParaRPr>
          </a:p>
          <a:p>
            <a:pPr algn="r" rtl="1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◄"/>
            </a:pPr>
            <a:r>
              <a:rPr lang="en-US" altLang="fa-IR" sz="2800" b="1">
                <a:cs typeface="Yagut" pitchFamily="2" charset="0"/>
              </a:rPr>
              <a:t>Eustress</a:t>
            </a:r>
            <a:r>
              <a:rPr lang="fa-IR" altLang="fa-IR" sz="2800" b="1">
                <a:cs typeface="Yagut" pitchFamily="2" charset="0"/>
              </a:rPr>
              <a:t>(فيزيو لوژيک)</a:t>
            </a:r>
            <a:endParaRPr lang="en-US" altLang="fa-IR" sz="2800" b="1">
              <a:cs typeface="Yagut" pitchFamily="2" charset="0"/>
            </a:endParaRPr>
          </a:p>
          <a:p>
            <a:pPr algn="r" rtl="1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◄"/>
            </a:pPr>
            <a:endParaRPr lang="en-US" altLang="fa-IR" sz="2800" b="1">
              <a:cs typeface="Yagut" pitchFamily="2" charset="0"/>
            </a:endParaRPr>
          </a:p>
          <a:p>
            <a:pPr algn="r" rtl="1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◄"/>
            </a:pPr>
            <a:r>
              <a:rPr lang="fa-IR" altLang="fa-IR" sz="2800" b="1">
                <a:cs typeface="Yagut" pitchFamily="2" charset="0"/>
              </a:rPr>
              <a:t>واقعی </a:t>
            </a:r>
          </a:p>
          <a:p>
            <a:pPr algn="r" rtl="1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◄"/>
            </a:pPr>
            <a:r>
              <a:rPr lang="fa-IR" altLang="fa-IR" sz="2800" b="1">
                <a:cs typeface="Yagut" pitchFamily="2" charset="0"/>
              </a:rPr>
              <a:t>تصوری (خيالی)</a:t>
            </a:r>
          </a:p>
          <a:p>
            <a:pPr algn="r" rtl="1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◄"/>
            </a:pPr>
            <a:endParaRPr lang="fa-IR" altLang="fa-IR" sz="2800" b="1">
              <a:cs typeface="Yagut" pitchFamily="2" charset="0"/>
            </a:endParaRPr>
          </a:p>
          <a:p>
            <a:pPr algn="r" rtl="1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◄"/>
            </a:pPr>
            <a:r>
              <a:rPr lang="fa-IR" altLang="fa-IR" sz="2800" b="1">
                <a:cs typeface="Yagut" pitchFamily="2" charset="0"/>
              </a:rPr>
              <a:t>خفيف ؛شديد</a:t>
            </a:r>
            <a:endParaRPr lang="en-US" altLang="fa-IR" sz="2800" b="1">
              <a:cs typeface="Yagut" pitchFamily="2" charset="0"/>
            </a:endParaRPr>
          </a:p>
          <a:p>
            <a:pPr algn="r" rtl="1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◄"/>
            </a:pPr>
            <a:endParaRPr lang="en-US" altLang="fa-IR" sz="2800" b="1">
              <a:cs typeface="Yagut" pitchFamily="2" charset="0"/>
            </a:endParaRPr>
          </a:p>
          <a:p>
            <a:pPr algn="r" rtl="1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◄"/>
            </a:pPr>
            <a:r>
              <a:rPr lang="fa-IR" altLang="fa-IR" sz="2800" b="1">
                <a:cs typeface="Yagut" pitchFamily="2" charset="0"/>
              </a:rPr>
              <a:t>حاد و مزمن -    درون زاد ،برون زاد</a:t>
            </a:r>
            <a:endParaRPr lang="en-US" altLang="fa-IR" sz="2800" b="1">
              <a:cs typeface="Yagut" pitchFamily="2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4140200" y="2997200"/>
            <a:ext cx="4535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4067175" y="4292600"/>
            <a:ext cx="460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 flipH="1">
            <a:off x="4067175" y="5157788"/>
            <a:ext cx="4752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>
                <a:solidFill>
                  <a:schemeClr val="hlink"/>
                </a:solidFill>
                <a:cs typeface="Zar" pitchFamily="2" charset="0"/>
              </a:rPr>
              <a:t>استرس :</a:t>
            </a:r>
            <a:br>
              <a:rPr lang="fa-IR" altLang="fa-IR">
                <a:solidFill>
                  <a:schemeClr val="hlink"/>
                </a:solidFill>
                <a:cs typeface="Zar" pitchFamily="2" charset="0"/>
              </a:rPr>
            </a:br>
            <a:endParaRPr lang="en-US" altLang="fa-IR">
              <a:solidFill>
                <a:schemeClr val="hlink"/>
              </a:solidFill>
              <a:cs typeface="Zar" pitchFamily="2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fa-IR" sz="3600" b="1">
                <a:cs typeface="Zar" pitchFamily="2" charset="0"/>
              </a:rPr>
              <a:t>چند استرس خفيف نام ببريد .</a:t>
            </a:r>
          </a:p>
          <a:p>
            <a:pPr algn="r" rtl="1"/>
            <a:r>
              <a:rPr lang="fa-IR" altLang="fa-IR" sz="3600" b="1">
                <a:cs typeface="Zar" pitchFamily="2" charset="0"/>
              </a:rPr>
              <a:t>======مزمن نام ببريد .</a:t>
            </a:r>
          </a:p>
          <a:p>
            <a:endParaRPr lang="fa-IR" altLang="fa-IR" sz="3600" b="1">
              <a:cs typeface="Zar" pitchFamily="2" charset="0"/>
            </a:endParaRPr>
          </a:p>
          <a:p>
            <a:endParaRPr lang="en-US" altLang="fa-IR" sz="3600" b="1">
              <a:cs typeface="Z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شرایط کار از نظر اسلام :</a:t>
            </a:r>
            <a:br>
              <a:rPr lang="fa-IR" altLang="fa-IR" sz="4000"/>
            </a:br>
            <a:r>
              <a:rPr lang="fa-IR" altLang="fa-IR" sz="4000"/>
              <a:t>مشروع و حلال بودن کار </a:t>
            </a:r>
            <a:br>
              <a:rPr lang="fa-IR" altLang="fa-IR" sz="4000"/>
            </a:br>
            <a:r>
              <a:rPr lang="fa-IR" altLang="fa-IR" sz="4000"/>
              <a:t>    (سودمند بودن برای خود ودیگران)</a:t>
            </a:r>
            <a:br>
              <a:rPr lang="fa-IR" altLang="fa-IR" sz="4000"/>
            </a:br>
            <a:r>
              <a:rPr lang="fa-IR" altLang="fa-IR" sz="4000"/>
              <a:t>     (ضرر نرساندن به خود ودیگران )</a:t>
            </a:r>
            <a:br>
              <a:rPr lang="fa-IR" altLang="fa-IR" sz="4000"/>
            </a:br>
            <a:r>
              <a:rPr lang="fa-IR" altLang="fa-IR" sz="4000"/>
              <a:t>پایه گذاری کار روی اصول اخلاقی معنوی و ...</a:t>
            </a:r>
            <a:br>
              <a:rPr lang="fa-IR" altLang="fa-IR" sz="4000"/>
            </a:br>
            <a:r>
              <a:rPr lang="fa-IR" altLang="fa-IR" sz="4000"/>
              <a:t>وفای به تعهدات پذیرفته شده توسط کارمند .</a:t>
            </a:r>
            <a:br>
              <a:rPr lang="fa-IR" altLang="fa-IR" sz="4000"/>
            </a:br>
            <a:r>
              <a:rPr lang="fa-IR" altLang="fa-IR" sz="4000"/>
              <a:t>درجهت رشد تعالی فرد وجامعه بودن .</a:t>
            </a:r>
            <a:br>
              <a:rPr lang="fa-IR" altLang="fa-IR" sz="4000"/>
            </a:br>
            <a:endParaRPr lang="it-CH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>
                <a:solidFill>
                  <a:schemeClr val="hlink"/>
                </a:solidFill>
                <a:cs typeface="Zar" pitchFamily="2" charset="0"/>
              </a:rPr>
              <a:t>عوامل استرس زا :</a:t>
            </a:r>
            <a:endParaRPr lang="en-US" altLang="fa-IR">
              <a:solidFill>
                <a:schemeClr val="hlink"/>
              </a:solidFill>
              <a:cs typeface="Zar" pitchFamily="2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fa-IR" sz="4000">
                <a:solidFill>
                  <a:schemeClr val="folHlink"/>
                </a:solidFill>
              </a:rPr>
              <a:t>نا کامی :</a:t>
            </a:r>
            <a:r>
              <a:rPr lang="fa-IR" altLang="fa-IR"/>
              <a:t>   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/>
              <a:t>         فردی 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/>
              <a:t>         اجتماعی 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/>
              <a:t>         محیطی(شخصي ،خانوادگي،....)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/>
              <a:t> </a:t>
            </a:r>
          </a:p>
          <a:p>
            <a:pPr algn="r" rtl="1"/>
            <a:r>
              <a:rPr lang="fa-IR" altLang="fa-IR" sz="4400">
                <a:solidFill>
                  <a:schemeClr val="folHlink"/>
                </a:solidFill>
              </a:rPr>
              <a:t>تعارضات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 sz="5400">
                <a:solidFill>
                  <a:schemeClr val="hlink"/>
                </a:solidFill>
                <a:cs typeface="Zar" pitchFamily="2" charset="0"/>
              </a:rPr>
              <a:t>اثرات استرس :</a:t>
            </a:r>
            <a:endParaRPr lang="en-US" altLang="fa-IR" sz="5400">
              <a:solidFill>
                <a:schemeClr val="hlink"/>
              </a:solidFill>
              <a:cs typeface="Zar" pitchFamily="2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fa-IR" sz="4000" b="1">
                <a:cs typeface="Zar" pitchFamily="2" charset="0"/>
              </a:rPr>
              <a:t>جسمي (آکنه ،ضعف سيستم ايمني </a:t>
            </a:r>
            <a:r>
              <a:rPr lang="en-US" altLang="fa-IR" sz="4000" b="1">
                <a:cs typeface="Zar" pitchFamily="2" charset="0"/>
              </a:rPr>
              <a:t>(….</a:t>
            </a:r>
            <a:endParaRPr lang="fa-IR" altLang="fa-IR" sz="4000" b="1">
              <a:cs typeface="Zar" pitchFamily="2" charset="0"/>
            </a:endParaRPr>
          </a:p>
          <a:p>
            <a:pPr algn="r" rtl="1"/>
            <a:r>
              <a:rPr lang="fa-IR" altLang="fa-IR" sz="4000" b="1">
                <a:cs typeface="Zar" pitchFamily="2" charset="0"/>
              </a:rPr>
              <a:t>روحي </a:t>
            </a:r>
            <a:r>
              <a:rPr lang="en-US" altLang="fa-IR" sz="4000" b="1">
                <a:cs typeface="Zar" pitchFamily="2" charset="0"/>
              </a:rPr>
              <a:t>)</a:t>
            </a:r>
            <a:r>
              <a:rPr lang="fa-IR" altLang="fa-IR" sz="4000" b="1">
                <a:cs typeface="Zar" pitchFamily="2" charset="0"/>
              </a:rPr>
              <a:t>افسردگي ،اضطراب، ياس ،....)</a:t>
            </a:r>
          </a:p>
          <a:p>
            <a:pPr algn="r" rtl="1"/>
            <a:r>
              <a:rPr lang="fa-IR" altLang="fa-IR" sz="4000" b="1">
                <a:cs typeface="Zar" pitchFamily="2" charset="0"/>
              </a:rPr>
              <a:t> اجتما عي </a:t>
            </a:r>
            <a:r>
              <a:rPr lang="fa-IR" altLang="fa-IR" b="1">
                <a:cs typeface="Zar" pitchFamily="2" charset="0"/>
              </a:rPr>
              <a:t>(خشونت ،پرخاشگري،ترافيک.....)</a:t>
            </a:r>
          </a:p>
          <a:p>
            <a:pPr algn="r" rtl="1"/>
            <a:r>
              <a:rPr lang="fa-IR" altLang="fa-IR" sz="4000" b="1">
                <a:cs typeface="Zar" pitchFamily="2" charset="0"/>
              </a:rPr>
              <a:t>محيطي(آشفتگي محيط کار ،حجم کار....) </a:t>
            </a:r>
          </a:p>
          <a:p>
            <a:pPr algn="r" rtl="1"/>
            <a:r>
              <a:rPr lang="fa-IR" altLang="fa-IR" sz="4000" b="1">
                <a:cs typeface="Zar" pitchFamily="2" charset="0"/>
              </a:rPr>
              <a:t> معنوي </a:t>
            </a:r>
            <a:r>
              <a:rPr lang="fa-IR" altLang="fa-IR" sz="2400" b="1">
                <a:cs typeface="Zar" pitchFamily="2" charset="0"/>
              </a:rPr>
              <a:t>(کاهش انگيزه خدمت ،کم توجهي به ارباب رجوع)</a:t>
            </a:r>
            <a:endParaRPr lang="en-US" altLang="fa-IR" sz="2400" b="1">
              <a:cs typeface="Z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/>
              <a:t>هد ف مهارتهاي غلبه بر استرس :</a:t>
            </a:r>
            <a:endParaRPr lang="en-US" altLang="fa-IR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fa-IR"/>
              <a:t>حذف استرس </a:t>
            </a:r>
          </a:p>
          <a:p>
            <a:pPr algn="r" rtl="1"/>
            <a:r>
              <a:rPr lang="fa-IR" altLang="fa-IR"/>
              <a:t>کاهش استرس</a:t>
            </a:r>
          </a:p>
          <a:p>
            <a:pPr algn="r" rtl="1"/>
            <a:r>
              <a:rPr lang="fa-IR" altLang="fa-IR"/>
              <a:t>انطباق پذيري (تحمل استرس )</a:t>
            </a:r>
            <a:endParaRPr lang="en-US" altLang="fa-I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>
                <a:cs typeface="Zar" pitchFamily="2" charset="0"/>
              </a:rPr>
              <a:t>عوامل مقابله با استرس:</a:t>
            </a:r>
            <a:endParaRPr lang="en-US" altLang="fa-IR">
              <a:cs typeface="Zar" pitchFamily="2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3988"/>
            <a:ext cx="8229600" cy="4525962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/>
              <a:t>                           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/>
              <a:t>                                </a:t>
            </a:r>
            <a:r>
              <a:rPr lang="fa-IR" altLang="fa-IR" b="1">
                <a:solidFill>
                  <a:schemeClr val="hlink"/>
                </a:solidFill>
                <a:cs typeface="Zar" pitchFamily="2" charset="0"/>
              </a:rPr>
              <a:t>محرک تنش زا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fa-IR" altLang="fa-IR" b="1">
              <a:solidFill>
                <a:schemeClr val="hlink"/>
              </a:solidFill>
              <a:cs typeface="Zar" pitchFamily="2" charset="0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fa-IR" altLang="fa-IR">
              <a:solidFill>
                <a:schemeClr val="hlink"/>
              </a:solidFill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fa-IR" altLang="fa-IR"/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fa-IR" altLang="fa-IR"/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/>
              <a:t>         </a:t>
            </a:r>
            <a:r>
              <a:rPr lang="fa-IR" altLang="fa-IR">
                <a:solidFill>
                  <a:schemeClr val="folHlink"/>
                </a:solidFill>
                <a:cs typeface="Zar" pitchFamily="2" charset="0"/>
              </a:rPr>
              <a:t>ويژگيهای شخصی</a:t>
            </a:r>
            <a:r>
              <a:rPr lang="fa-IR" altLang="fa-IR"/>
              <a:t>                    </a:t>
            </a:r>
            <a:r>
              <a:rPr lang="fa-IR" altLang="fa-IR">
                <a:solidFill>
                  <a:srgbClr val="00FF00"/>
                </a:solidFill>
                <a:cs typeface="Zar" pitchFamily="2" charset="0"/>
              </a:rPr>
              <a:t>روشهای مقابله ای</a:t>
            </a:r>
            <a:endParaRPr lang="en-US" altLang="fa-IR">
              <a:solidFill>
                <a:srgbClr val="00FF00"/>
              </a:solidFill>
              <a:cs typeface="Zar" pitchFamily="2" charset="0"/>
            </a:endParaRPr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2051050" y="2565400"/>
            <a:ext cx="4464050" cy="230346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 sz="6000">
                <a:cs typeface="Yagut" pitchFamily="2" charset="0"/>
              </a:rPr>
              <a:t>مقابله با استرس ؟</a:t>
            </a:r>
            <a:br>
              <a:rPr lang="fa-IR" altLang="fa-IR" sz="6000">
                <a:cs typeface="Yagut" pitchFamily="2" charset="0"/>
              </a:rPr>
            </a:br>
            <a:r>
              <a:rPr lang="en-US" altLang="fa-IR" sz="6000">
                <a:cs typeface="Yagut" pitchFamily="2" charset="0"/>
              </a:rPr>
              <a:t>stress coping</a:t>
            </a:r>
            <a:r>
              <a:rPr lang="fa-IR" altLang="fa-IR" sz="4000"/>
              <a:t> </a:t>
            </a:r>
            <a:endParaRPr lang="en-US" altLang="fa-IR" sz="400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fa-IR" sz="4800">
              <a:cs typeface="Zar" pitchFamily="2" charset="0"/>
            </a:endParaRPr>
          </a:p>
          <a:p>
            <a:pPr algn="r" rtl="1"/>
            <a:r>
              <a:rPr lang="fa-IR" altLang="fa-IR" sz="4800">
                <a:cs typeface="Zar" pitchFamily="2" charset="0"/>
              </a:rPr>
              <a:t>مقابله </a:t>
            </a:r>
            <a:r>
              <a:rPr lang="fa-IR" altLang="fa-IR" sz="4800">
                <a:solidFill>
                  <a:schemeClr val="hlink"/>
                </a:solidFill>
                <a:cs typeface="Zar" pitchFamily="2" charset="0"/>
              </a:rPr>
              <a:t>مساله مدارانه(عملي)</a:t>
            </a:r>
          </a:p>
          <a:p>
            <a:pPr algn="r" rtl="1"/>
            <a:r>
              <a:rPr lang="fa-IR" altLang="fa-IR" sz="4800">
                <a:cs typeface="Zar" pitchFamily="2" charset="0"/>
              </a:rPr>
              <a:t>مقابله </a:t>
            </a:r>
            <a:r>
              <a:rPr lang="fa-IR" altLang="fa-IR" sz="4800">
                <a:solidFill>
                  <a:schemeClr val="folHlink"/>
                </a:solidFill>
                <a:cs typeface="Zar" pitchFamily="2" charset="0"/>
              </a:rPr>
              <a:t>هيجان مدارانه</a:t>
            </a:r>
          </a:p>
          <a:p>
            <a:pPr algn="r" rtl="1"/>
            <a:r>
              <a:rPr lang="fa-IR" altLang="fa-IR" sz="4800">
                <a:cs typeface="Zar" pitchFamily="2" charset="0"/>
              </a:rPr>
              <a:t>مقابله</a:t>
            </a:r>
            <a:r>
              <a:rPr lang="fa-IR" altLang="fa-IR" sz="4800">
                <a:solidFill>
                  <a:srgbClr val="00FF00"/>
                </a:solidFill>
                <a:cs typeface="Zar" pitchFamily="2" charset="0"/>
              </a:rPr>
              <a:t> ناسازگار(اجتنابي)</a:t>
            </a:r>
            <a:r>
              <a:rPr lang="fa-IR" altLang="fa-IR" sz="4800">
                <a:cs typeface="Zar" pitchFamily="2" charset="0"/>
              </a:rPr>
              <a:t> </a:t>
            </a:r>
            <a:endParaRPr lang="en-US" altLang="fa-IR" sz="4800">
              <a:cs typeface="Z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/>
              <a:t>مقابله مسئله مدار</a:t>
            </a:r>
            <a:endParaRPr lang="en-US" altLang="fa-IR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 altLang="fa-IR"/>
              <a:t>با استفاده از روش حل مسئله</a:t>
            </a:r>
          </a:p>
          <a:p>
            <a:pPr algn="r" rtl="1">
              <a:lnSpc>
                <a:spcPct val="90000"/>
              </a:lnSpc>
            </a:pPr>
            <a:r>
              <a:rPr lang="fa-IR" altLang="fa-IR"/>
              <a:t>فکر کردن و يافتن راه حل </a:t>
            </a:r>
          </a:p>
          <a:p>
            <a:pPr algn="r" rtl="1">
              <a:lnSpc>
                <a:spcPct val="90000"/>
              </a:lnSpc>
            </a:pPr>
            <a:r>
              <a:rPr lang="fa-IR" altLang="fa-IR"/>
              <a:t>پرداختن به يک مسئله مورد علاقه </a:t>
            </a:r>
          </a:p>
          <a:p>
            <a:pPr algn="r" rtl="1">
              <a:lnSpc>
                <a:spcPct val="90000"/>
              </a:lnSpc>
            </a:pPr>
            <a:r>
              <a:rPr lang="fa-IR" altLang="fa-IR"/>
              <a:t>راهنمايي گرفتن </a:t>
            </a:r>
          </a:p>
          <a:p>
            <a:pPr algn="r" rtl="1">
              <a:lnSpc>
                <a:spcPct val="90000"/>
              </a:lnSpc>
            </a:pPr>
            <a:r>
              <a:rPr lang="fa-IR" altLang="fa-IR"/>
              <a:t>مشورت کردن</a:t>
            </a:r>
          </a:p>
          <a:p>
            <a:pPr algn="r" rtl="1">
              <a:lnSpc>
                <a:spcPct val="90000"/>
              </a:lnSpc>
            </a:pPr>
            <a:r>
              <a:rPr lang="fa-IR" altLang="fa-IR"/>
              <a:t>اقدام به کار استرس زا </a:t>
            </a:r>
          </a:p>
          <a:p>
            <a:pPr algn="r" rtl="1">
              <a:lnSpc>
                <a:spcPct val="90000"/>
              </a:lnSpc>
            </a:pPr>
            <a:r>
              <a:rPr lang="fa-IR" altLang="fa-IR"/>
              <a:t>برنامه داشتن</a:t>
            </a:r>
          </a:p>
          <a:p>
            <a:pPr algn="r" rtl="1">
              <a:lnSpc>
                <a:spcPct val="90000"/>
              </a:lnSpc>
            </a:pPr>
            <a:r>
              <a:rPr lang="fa-IR" altLang="fa-IR"/>
              <a:t>مطاله داشتن و کسب اطلات </a:t>
            </a:r>
            <a:endParaRPr lang="en-US" altLang="fa-I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/>
              <a:t>مقابله هيجان مدار </a:t>
            </a:r>
            <a:endParaRPr lang="en-US" altLang="fa-IR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fa-IR"/>
              <a:t>تمريتنات ذهني  </a:t>
            </a:r>
          </a:p>
          <a:p>
            <a:pPr algn="r" rtl="1"/>
            <a:r>
              <a:rPr lang="fa-IR" altLang="fa-IR"/>
              <a:t>ريلاکسيشن ،و مراقبه</a:t>
            </a:r>
          </a:p>
          <a:p>
            <a:pPr algn="r" rtl="1"/>
            <a:r>
              <a:rPr lang="fa-IR" altLang="fa-IR"/>
              <a:t>دعا و نمايش</a:t>
            </a:r>
          </a:p>
          <a:p>
            <a:pPr algn="r" rtl="1"/>
            <a:r>
              <a:rPr lang="fa-IR" altLang="fa-IR"/>
              <a:t>تخليه احساسا ت </a:t>
            </a:r>
          </a:p>
          <a:p>
            <a:pPr algn="r" rtl="1"/>
            <a:r>
              <a:rPr lang="fa-IR" altLang="fa-IR"/>
              <a:t>اجاد اعتماد به نفس </a:t>
            </a:r>
          </a:p>
          <a:p>
            <a:pPr algn="r" rtl="1"/>
            <a:r>
              <a:rPr lang="fa-IR" altLang="fa-IR"/>
              <a:t>درد دل و با دوستان </a:t>
            </a:r>
          </a:p>
          <a:p>
            <a:pPr algn="r" rtl="1"/>
            <a:r>
              <a:rPr lang="fa-IR" altLang="fa-IR"/>
              <a:t>توکل و صبر</a:t>
            </a:r>
            <a:endParaRPr lang="en-US" altLang="fa-I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 sz="3600">
                <a:cs typeface="Titr Mazar" pitchFamily="2" charset="0"/>
              </a:rPr>
              <a:t>روشهاي مقابله با استرس:</a:t>
            </a:r>
            <a:endParaRPr lang="en-US" altLang="fa-IR" sz="3600">
              <a:cs typeface="Titr Mazar" pitchFamily="2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altLang="fa-IR" sz="3600">
                <a:solidFill>
                  <a:schemeClr val="hlink"/>
                </a:solidFill>
                <a:cs typeface="Yagut" pitchFamily="2" charset="0"/>
              </a:rPr>
              <a:t>روشهاي شناختي</a:t>
            </a:r>
          </a:p>
          <a:p>
            <a:pPr>
              <a:buFont typeface="Wingdings" panose="05000000000000000000" pitchFamily="2" charset="2"/>
              <a:buNone/>
            </a:pPr>
            <a:r>
              <a:rPr lang="fa-IR" altLang="fa-IR">
                <a:cs typeface="Zar" pitchFamily="2" charset="0"/>
              </a:rPr>
              <a:t>         </a:t>
            </a:r>
            <a:r>
              <a:rPr lang="fa-IR" altLang="fa-IR" b="1">
                <a:cs typeface="Zar" pitchFamily="2" charset="0"/>
              </a:rPr>
              <a:t>آگاهي از احساسات خود </a:t>
            </a:r>
          </a:p>
          <a:p>
            <a:pPr>
              <a:buFont typeface="Wingdings" panose="05000000000000000000" pitchFamily="2" charset="2"/>
              <a:buNone/>
            </a:pPr>
            <a:r>
              <a:rPr lang="fa-IR" altLang="fa-IR" b="1">
                <a:cs typeface="Zar" pitchFamily="2" charset="0"/>
              </a:rPr>
              <a:t>          آگاهي از افکار خود </a:t>
            </a:r>
          </a:p>
          <a:p>
            <a:pPr>
              <a:buFont typeface="Wingdings" panose="05000000000000000000" pitchFamily="2" charset="2"/>
              <a:buNone/>
            </a:pPr>
            <a:r>
              <a:rPr lang="fa-IR" altLang="fa-IR" b="1">
                <a:cs typeface="Zar" pitchFamily="2" charset="0"/>
              </a:rPr>
              <a:t>         آگاهي از چگونگي ادراک و تفسير مسائل</a:t>
            </a:r>
          </a:p>
          <a:p>
            <a:r>
              <a:rPr lang="fa-IR" altLang="fa-IR" sz="4000">
                <a:solidFill>
                  <a:schemeClr val="hlink"/>
                </a:solidFill>
                <a:cs typeface="Yagut" pitchFamily="2" charset="0"/>
              </a:rPr>
              <a:t>روشهاي رفتاري</a:t>
            </a:r>
            <a:r>
              <a:rPr lang="fa-IR" altLang="fa-IR">
                <a:cs typeface="Zar" pitchFamily="2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fa-IR" altLang="fa-IR">
                <a:cs typeface="Zar" pitchFamily="2" charset="0"/>
              </a:rPr>
              <a:t>        </a:t>
            </a:r>
            <a:r>
              <a:rPr lang="fa-IR" altLang="fa-IR" b="1">
                <a:cs typeface="Zar" pitchFamily="2" charset="0"/>
              </a:rPr>
              <a:t>نظامهاي پشتيباني</a:t>
            </a:r>
          </a:p>
          <a:p>
            <a:pPr>
              <a:buFont typeface="Wingdings" panose="05000000000000000000" pitchFamily="2" charset="2"/>
              <a:buNone/>
            </a:pPr>
            <a:r>
              <a:rPr lang="fa-IR" altLang="fa-IR" b="1">
                <a:cs typeface="Zar" pitchFamily="2" charset="0"/>
              </a:rPr>
              <a:t>         مشاوران حرفه اي </a:t>
            </a:r>
            <a:endParaRPr lang="en-US" altLang="fa-IR" b="1">
              <a:cs typeface="Z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 sz="3600">
                <a:cs typeface="Titr Mazar" pitchFamily="2" charset="0"/>
              </a:rPr>
              <a:t>روشهاي مقابله با استرس</a:t>
            </a:r>
            <a:r>
              <a:rPr lang="fa-IR" altLang="fa-IR" sz="3600">
                <a:cs typeface="Titr Mazar" pitchFamily="2" charset="0"/>
                <a:sym typeface="Wingdings" panose="05000000000000000000" pitchFamily="2" charset="2"/>
              </a:rPr>
              <a:t> (ادامه)</a:t>
            </a:r>
            <a:endParaRPr lang="en-US" altLang="fa-IR" sz="3600">
              <a:cs typeface="Titr Mazar" pitchFamily="2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fa-IR" sz="4400">
                <a:solidFill>
                  <a:schemeClr val="hlink"/>
                </a:solidFill>
                <a:cs typeface="Yagut" pitchFamily="2" charset="0"/>
              </a:rPr>
              <a:t>روشهاي رفتاري</a:t>
            </a:r>
            <a:r>
              <a:rPr lang="fa-IR" altLang="fa-IR" sz="4400">
                <a:cs typeface="Yagut" pitchFamily="2" charset="0"/>
              </a:rPr>
              <a:t>: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>
                <a:cs typeface="Yagut" pitchFamily="2" charset="0"/>
              </a:rPr>
              <a:t>         </a:t>
            </a:r>
            <a:r>
              <a:rPr lang="fa-IR" altLang="fa-IR" sz="4000" b="1">
                <a:cs typeface="Zar" pitchFamily="2" charset="0"/>
              </a:rPr>
              <a:t>آرامش (تن آرامي )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 sz="4000" b="1">
                <a:cs typeface="Zar" pitchFamily="2" charset="0"/>
              </a:rPr>
              <a:t>         تلقين به خود 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 sz="4000" b="1">
                <a:cs typeface="Zar" pitchFamily="2" charset="0"/>
              </a:rPr>
              <a:t>         شوخ طبعي 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 sz="4000" b="1">
                <a:cs typeface="Zar" pitchFamily="2" charset="0"/>
              </a:rPr>
              <a:t>         ورزش 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fa-IR" altLang="fa-IR" sz="4000" b="1">
                <a:cs typeface="Zar" pitchFamily="2" charset="0"/>
              </a:rPr>
              <a:t>         پاداش به خود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fa-IR" sz="4000" b="1">
              <a:cs typeface="Za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4525" y="2432050"/>
            <a:ext cx="7772400" cy="1470025"/>
          </a:xfrm>
        </p:spPr>
        <p:txBody>
          <a:bodyPr/>
          <a:lstStyle/>
          <a:p>
            <a:r>
              <a:rPr lang="fa-IR" altLang="fa-IR" sz="4900"/>
              <a:t>مهارت مدیریت زمان</a:t>
            </a:r>
            <a:r>
              <a:rPr lang="en-US" altLang="fa-IR" sz="4900"/>
              <a:t/>
            </a:r>
            <a:br>
              <a:rPr lang="en-US" altLang="fa-IR" sz="4900"/>
            </a:br>
            <a:r>
              <a:rPr lang="en-US" altLang="fa-IR" sz="4900"/>
              <a:t/>
            </a:r>
            <a:br>
              <a:rPr lang="en-US" altLang="fa-IR" sz="4900"/>
            </a:br>
            <a:r>
              <a:rPr lang="fa-IR" altLang="fa-IR" sz="4900"/>
              <a:t/>
            </a:r>
            <a:br>
              <a:rPr lang="fa-IR" altLang="fa-IR" sz="4900"/>
            </a:br>
            <a:r>
              <a:rPr lang="fa-IR" altLang="fa-IR" sz="4900"/>
              <a:t> دکتر آیت اله سهرابی </a:t>
            </a:r>
            <a:br>
              <a:rPr lang="fa-IR" altLang="fa-IR" sz="4900"/>
            </a:br>
            <a:r>
              <a:rPr lang="en-US" altLang="fa-IR" sz="4900"/>
              <a:t>MD – MPH</a:t>
            </a:r>
            <a:br>
              <a:rPr lang="en-US" altLang="fa-IR" sz="4900"/>
            </a:br>
            <a:r>
              <a:rPr lang="fa-IR" altLang="fa-IR" sz="4900"/>
              <a:t>مدرس دانشگاه</a:t>
            </a:r>
            <a:r>
              <a:rPr lang="fa-IR" altLang="fa-IR"/>
              <a:t> </a:t>
            </a:r>
            <a:r>
              <a:rPr lang="en-US" altLang="fa-IR"/>
              <a:t/>
            </a:r>
            <a:br>
              <a:rPr lang="en-US" altLang="fa-IR"/>
            </a:br>
            <a:r>
              <a:rPr lang="fa-IR" altLang="fa-IR"/>
              <a:t>  </a:t>
            </a:r>
            <a:endParaRPr lang="it-CH" alt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2163" y="284163"/>
            <a:ext cx="7777162" cy="650875"/>
          </a:xfrm>
        </p:spPr>
        <p:txBody>
          <a:bodyPr/>
          <a:lstStyle/>
          <a:p>
            <a:r>
              <a:rPr lang="fa-IR" altLang="fa-IR" sz="3600">
                <a:cs typeface="Titr" pitchFamily="2" charset="0"/>
              </a:rPr>
              <a:t>خصوصيات يك تيم موثر:</a:t>
            </a:r>
            <a:endParaRPr lang="en-US" altLang="fa-IR" sz="3600">
              <a:cs typeface="Titr" pitchFamily="2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1800"/>
            <a:ext cx="7772400" cy="4775200"/>
          </a:xfrm>
        </p:spPr>
        <p:txBody>
          <a:bodyPr/>
          <a:lstStyle/>
          <a:p>
            <a:pPr marL="962025" indent="-390525" algn="r" rtl="1"/>
            <a:r>
              <a:rPr lang="fa-IR" altLang="fa-IR" sz="2800" b="1">
                <a:cs typeface="Nazanin" pitchFamily="2" charset="0"/>
              </a:rPr>
              <a:t>فضاي غير رسمي، راحت و بدون اضطراب</a:t>
            </a:r>
          </a:p>
          <a:p>
            <a:pPr marL="962025" indent="-390525" algn="r" rtl="1"/>
            <a:r>
              <a:rPr lang="fa-IR" altLang="fa-IR" sz="2800" b="1">
                <a:cs typeface="Nazanin" pitchFamily="2" charset="0"/>
              </a:rPr>
              <a:t>تمركز بر يك بحث مشخص</a:t>
            </a:r>
          </a:p>
          <a:p>
            <a:pPr marL="962025" indent="-390525" algn="r" rtl="1"/>
            <a:r>
              <a:rPr lang="fa-IR" altLang="fa-IR" sz="2800" b="1">
                <a:cs typeface="Nazanin" pitchFamily="2" charset="0"/>
              </a:rPr>
              <a:t>فهم شرح وظايف تيمي و ايجاد تعهد</a:t>
            </a:r>
          </a:p>
          <a:p>
            <a:pPr marL="962025" indent="-390525" algn="r" rtl="1"/>
            <a:r>
              <a:rPr lang="fa-IR" altLang="fa-IR" sz="2800" b="1">
                <a:cs typeface="Nazanin" pitchFamily="2" charset="0"/>
              </a:rPr>
              <a:t>گوش فرا دادن به بحث سايرين</a:t>
            </a:r>
          </a:p>
          <a:p>
            <a:pPr marL="962025" indent="-390525" algn="r" rtl="1"/>
            <a:r>
              <a:rPr lang="fa-IR" altLang="fa-IR" sz="2800" b="1">
                <a:cs typeface="Nazanin" pitchFamily="2" charset="0"/>
              </a:rPr>
              <a:t>برخورد راحت با عقايد مخالف</a:t>
            </a:r>
          </a:p>
          <a:p>
            <a:pPr marL="962025" indent="-390525" algn="r" rtl="1"/>
            <a:r>
              <a:rPr lang="fa-IR" altLang="fa-IR" sz="2800" b="1">
                <a:cs typeface="Nazanin" pitchFamily="2" charset="0"/>
              </a:rPr>
              <a:t>اجماع بر تصميمات</a:t>
            </a:r>
          </a:p>
          <a:p>
            <a:pPr marL="962025" indent="-390525" algn="r" rtl="1"/>
            <a:r>
              <a:rPr lang="fa-IR" altLang="fa-IR" sz="2800" b="1">
                <a:cs typeface="Nazanin" pitchFamily="2" charset="0"/>
              </a:rPr>
              <a:t>انتقاد صادقانه و راحت</a:t>
            </a:r>
          </a:p>
          <a:p>
            <a:pPr marL="962025" indent="-390525" algn="r" rtl="1"/>
            <a:r>
              <a:rPr lang="fa-IR" altLang="fa-IR" sz="2800" b="1">
                <a:cs typeface="Nazanin" pitchFamily="2" charset="0"/>
              </a:rPr>
              <a:t>آزادي عمل افراد براي بيان نقطه نظر</a:t>
            </a:r>
          </a:p>
          <a:p>
            <a:pPr marL="962025" indent="-390525" algn="r" rtl="1"/>
            <a:r>
              <a:rPr lang="fa-IR" altLang="fa-IR" sz="2800" b="1">
                <a:cs typeface="Nazanin" pitchFamily="2" charset="0"/>
              </a:rPr>
              <a:t>اجراي وظايف</a:t>
            </a:r>
          </a:p>
          <a:p>
            <a:pPr marL="962025" indent="-390525" algn="r" rtl="1"/>
            <a:endParaRPr lang="en-US" altLang="fa-IR" sz="2800" b="1">
              <a:cs typeface="Nazani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2171700"/>
            <a:ext cx="8196263" cy="2930525"/>
          </a:xfrm>
        </p:spPr>
        <p:txBody>
          <a:bodyPr/>
          <a:lstStyle/>
          <a:p>
            <a:pPr algn="r"/>
            <a:r>
              <a:rPr lang="fa-IR" altLang="fa-IR" sz="3600"/>
              <a:t/>
            </a:r>
            <a:br>
              <a:rPr lang="fa-IR" altLang="fa-IR" sz="3600"/>
            </a:br>
            <a:r>
              <a:rPr lang="fa-IR" altLang="fa-IR" sz="3600"/>
              <a:t/>
            </a:r>
            <a:br>
              <a:rPr lang="fa-IR" altLang="fa-IR" sz="3600"/>
            </a:br>
            <a:r>
              <a:rPr lang="fa-IR" altLang="fa-IR" sz="3600"/>
              <a:t/>
            </a:r>
            <a:br>
              <a:rPr lang="fa-IR" altLang="fa-IR" sz="3600"/>
            </a:br>
            <a:r>
              <a:rPr lang="fa-IR" altLang="fa-IR" sz="3600"/>
              <a:t/>
            </a:r>
            <a:br>
              <a:rPr lang="fa-IR" altLang="fa-IR" sz="3600"/>
            </a:br>
            <a:r>
              <a:rPr lang="fa-IR" altLang="fa-IR" sz="4800"/>
              <a:t>- کی زمان دیر می گذرد؟</a:t>
            </a:r>
            <a:br>
              <a:rPr lang="fa-IR" altLang="fa-IR" sz="4800"/>
            </a:br>
            <a:r>
              <a:rPr lang="fa-IR" altLang="fa-IR" sz="4800"/>
              <a:t>- کی زمان زود می گذرد؟</a:t>
            </a:r>
            <a:br>
              <a:rPr lang="fa-IR" altLang="fa-IR" sz="4800"/>
            </a:br>
            <a:r>
              <a:rPr lang="fa-IR" altLang="fa-IR" sz="4800"/>
              <a:t>- نحوه</a:t>
            </a:r>
            <a:r>
              <a:rPr lang="fa-IR" altLang="fa-IR" sz="4000" baseline="30000"/>
              <a:t>ء</a:t>
            </a:r>
            <a:r>
              <a:rPr lang="fa-IR" altLang="fa-IR" sz="4800"/>
              <a:t> گذشت زمان یک تجربه</a:t>
            </a:r>
            <a:r>
              <a:rPr lang="fa-IR" altLang="fa-IR" sz="4000" baseline="30000"/>
              <a:t>ء</a:t>
            </a:r>
            <a:r>
              <a:rPr lang="fa-IR" altLang="fa-IR" sz="4800"/>
              <a:t> ذهنی است.</a:t>
            </a:r>
            <a:br>
              <a:rPr lang="fa-IR" altLang="fa-IR" sz="4800"/>
            </a:br>
            <a:r>
              <a:rPr lang="fa-IR" altLang="fa-IR" sz="4800"/>
              <a:t>- چرا وقت طلاست؟</a:t>
            </a:r>
            <a:br>
              <a:rPr lang="fa-IR" altLang="fa-IR" sz="4800"/>
            </a:br>
            <a:r>
              <a:rPr lang="fa-IR" altLang="fa-IR" sz="4800"/>
              <a:t/>
            </a:r>
            <a:br>
              <a:rPr lang="fa-IR" altLang="fa-IR" sz="4800"/>
            </a:br>
            <a:r>
              <a:rPr lang="fa-IR" altLang="fa-IR" sz="4800"/>
              <a:t/>
            </a:r>
            <a:br>
              <a:rPr lang="fa-IR" altLang="fa-IR" sz="4800"/>
            </a:br>
            <a:r>
              <a:rPr lang="fa-IR" altLang="fa-IR" sz="3600"/>
              <a:t/>
            </a:r>
            <a:br>
              <a:rPr lang="fa-IR" altLang="fa-IR" sz="3600"/>
            </a:br>
            <a:r>
              <a:rPr lang="fa-IR" altLang="fa-IR" sz="3600"/>
              <a:t/>
            </a:r>
            <a:br>
              <a:rPr lang="fa-IR" altLang="fa-IR" sz="3600"/>
            </a:br>
            <a:endParaRPr lang="it-CH" altLang="fa-IR" sz="4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1184275"/>
            <a:ext cx="8397875" cy="2743200"/>
          </a:xfrm>
        </p:spPr>
        <p:txBody>
          <a:bodyPr/>
          <a:lstStyle/>
          <a:p>
            <a:pPr algn="r"/>
            <a:r>
              <a:rPr lang="fa-IR" altLang="fa-IR" sz="3600"/>
              <a:t>- چرا نباید زمان را از دست بدهیم؟</a:t>
            </a:r>
            <a:br>
              <a:rPr lang="fa-IR" altLang="fa-IR" sz="3600"/>
            </a:br>
            <a:r>
              <a:rPr lang="fa-IR" altLang="fa-IR" sz="3600"/>
              <a:t>- چند  بار زندگی می کنیم؟</a:t>
            </a:r>
            <a:br>
              <a:rPr lang="fa-IR" altLang="fa-IR" sz="3600"/>
            </a:br>
            <a:r>
              <a:rPr lang="fa-IR" altLang="fa-IR" sz="3600"/>
              <a:t>- فرصت هر کاری مشخص است؟</a:t>
            </a:r>
            <a:br>
              <a:rPr lang="fa-IR" altLang="fa-IR" sz="3600"/>
            </a:br>
            <a:r>
              <a:rPr lang="fa-IR" altLang="fa-IR" sz="3600"/>
              <a:t>- مافرصت ها را تعریف می کنیم؟</a:t>
            </a:r>
            <a:endParaRPr lang="it-CH" altLang="fa-IR" sz="3600"/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547813" y="5157788"/>
            <a:ext cx="5903912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0" tIns="45705" rIns="91410" bIns="4570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827213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2844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7416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1988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6560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a-IR" altLang="fa-IR" sz="180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it-CH" altLang="fa-I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41325" y="685800"/>
            <a:ext cx="8329613" cy="3865563"/>
          </a:xfrm>
        </p:spPr>
        <p:txBody>
          <a:bodyPr/>
          <a:lstStyle/>
          <a:p>
            <a:pPr algn="r"/>
            <a:r>
              <a:rPr lang="fa-IR" altLang="fa-IR" sz="3600"/>
              <a:t> </a:t>
            </a:r>
            <a:r>
              <a:rPr lang="fa-IR" altLang="fa-IR"/>
              <a:t>مدیریت زمان یعنی استفاده  بهینه از زمان به نوعی که رفاه جسمی ، روحی اقتصادی ، فرهنگی ،معنوی  (آسایش  کلی ) افراد تامین شود.</a:t>
            </a:r>
            <a:endParaRPr lang="it-CH" alt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6263" y="2057400"/>
            <a:ext cx="8231187" cy="1141413"/>
          </a:xfrm>
        </p:spPr>
        <p:txBody>
          <a:bodyPr/>
          <a:lstStyle/>
          <a:p>
            <a:pPr algn="r"/>
            <a:r>
              <a:rPr lang="fa-IR" altLang="fa-IR" sz="3600" b="0"/>
              <a:t>استفاده از زمان بسته به نوع موقعیت ، متفاوت است.</a:t>
            </a: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در شهر ،روستا ، اول صبح  ، بعد از ظهر و.............</a:t>
            </a:r>
            <a:br>
              <a:rPr lang="fa-IR" altLang="fa-IR" sz="4000"/>
            </a:b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sz="4000"/>
              <a:t>- چه وقت زمان فوت شده است ؟!</a:t>
            </a:r>
            <a:endParaRPr lang="it-CH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6263" y="2514600"/>
            <a:ext cx="8231187" cy="1143000"/>
          </a:xfrm>
        </p:spPr>
        <p:txBody>
          <a:bodyPr/>
          <a:lstStyle/>
          <a:p>
            <a:pPr algn="r"/>
            <a:r>
              <a:rPr lang="fa-IR" altLang="fa-IR" sz="4600" b="0"/>
              <a:t>تمرین</a:t>
            </a:r>
            <a:r>
              <a:rPr lang="fa-IR" altLang="fa-IR" sz="3800" b="0"/>
              <a:t>:</a:t>
            </a:r>
            <a:r>
              <a:rPr lang="fa-IR" altLang="fa-IR" sz="3800"/>
              <a:t/>
            </a:r>
            <a:br>
              <a:rPr lang="fa-IR" altLang="fa-IR" sz="3800"/>
            </a:br>
            <a:r>
              <a:rPr lang="fa-IR" altLang="fa-IR" sz="3800"/>
              <a:t>آیا احساس می کنید که باید از زمان بهره برداری کرد؟</a:t>
            </a:r>
            <a:br>
              <a:rPr lang="fa-IR" altLang="fa-IR" sz="3800"/>
            </a:br>
            <a:r>
              <a:rPr lang="fa-IR" altLang="fa-IR" sz="3800"/>
              <a:t>دلایل چیست ؟</a:t>
            </a:r>
            <a:br>
              <a:rPr lang="fa-IR" altLang="fa-IR" sz="3800"/>
            </a:br>
            <a:r>
              <a:rPr lang="fa-IR" altLang="fa-IR" sz="3800"/>
              <a:t>اگر برآورده نشود چی ؟</a:t>
            </a:r>
            <a:br>
              <a:rPr lang="fa-IR" altLang="fa-IR" sz="3800"/>
            </a:br>
            <a:r>
              <a:rPr lang="fa-IR" altLang="fa-IR" sz="3800"/>
              <a:t>نتیجه</a:t>
            </a:r>
            <a:r>
              <a:rPr lang="fa-IR" altLang="fa-IR" sz="3400" baseline="30000"/>
              <a:t>ء</a:t>
            </a:r>
            <a:r>
              <a:rPr lang="fa-IR" altLang="fa-IR" sz="3800"/>
              <a:t> آن چیست؟</a:t>
            </a:r>
            <a:endParaRPr lang="en-US" altLang="fa-IR" sz="3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8000" y="2686050"/>
            <a:ext cx="8229600" cy="1143000"/>
          </a:xfrm>
        </p:spPr>
        <p:txBody>
          <a:bodyPr/>
          <a:lstStyle/>
          <a:p>
            <a:pPr algn="r"/>
            <a:r>
              <a:rPr lang="fa-IR" altLang="fa-IR" sz="3600" b="0"/>
              <a:t>اصول مدیریت زمان: (1)</a:t>
            </a:r>
            <a:r>
              <a:rPr lang="fa-IR" altLang="fa-IR" sz="3600"/>
              <a:t> </a:t>
            </a:r>
            <a:br>
              <a:rPr lang="fa-IR" altLang="fa-IR" sz="3600"/>
            </a:br>
            <a:r>
              <a:rPr lang="fa-IR" altLang="fa-IR" sz="3600"/>
              <a:t>1 ) وقت هر کار را کوتاه کنید.</a:t>
            </a:r>
            <a:br>
              <a:rPr lang="fa-IR" altLang="fa-IR" sz="3600"/>
            </a:br>
            <a:r>
              <a:rPr lang="fa-IR" altLang="fa-IR" sz="3600"/>
              <a:t>- با حذف  کار های غیر ضروری .</a:t>
            </a:r>
            <a:br>
              <a:rPr lang="fa-IR" altLang="fa-IR" sz="3600"/>
            </a:br>
            <a:r>
              <a:rPr lang="fa-IR" altLang="fa-IR" sz="3600"/>
              <a:t>- مشخص کردن هدف .</a:t>
            </a:r>
            <a:br>
              <a:rPr lang="fa-IR" altLang="fa-IR" sz="3600"/>
            </a:br>
            <a:r>
              <a:rPr lang="fa-IR" altLang="fa-IR" sz="3600"/>
              <a:t/>
            </a:r>
            <a:br>
              <a:rPr lang="fa-IR" altLang="fa-IR" sz="3600"/>
            </a:br>
            <a:r>
              <a:rPr lang="fa-IR" altLang="fa-IR" sz="3600" b="0"/>
              <a:t>1-1 ) محول کردن کارها</a:t>
            </a:r>
            <a:r>
              <a:rPr lang="fa-IR" altLang="fa-IR" sz="3600"/>
              <a:t> </a:t>
            </a:r>
            <a:br>
              <a:rPr lang="fa-IR" altLang="fa-IR" sz="3600"/>
            </a:br>
            <a:r>
              <a:rPr lang="fa-IR" altLang="fa-IR" sz="3600"/>
              <a:t>به چه کسی ؟</a:t>
            </a:r>
            <a:br>
              <a:rPr lang="fa-IR" altLang="fa-IR" sz="3600"/>
            </a:br>
            <a:r>
              <a:rPr lang="fa-IR" altLang="fa-IR" sz="3600"/>
              <a:t>واگذاری تمام و کمال کار .</a:t>
            </a:r>
            <a:br>
              <a:rPr lang="fa-IR" altLang="fa-IR" sz="3600"/>
            </a:br>
            <a:r>
              <a:rPr lang="fa-IR" altLang="fa-IR" sz="3600"/>
              <a:t>- کارهای  غیر کلیدی.</a:t>
            </a:r>
            <a:endParaRPr lang="it-CH" altLang="fa-IR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73063" y="2555875"/>
            <a:ext cx="8231187" cy="1141413"/>
          </a:xfrm>
        </p:spPr>
        <p:txBody>
          <a:bodyPr/>
          <a:lstStyle/>
          <a:p>
            <a:pPr algn="r"/>
            <a:r>
              <a:rPr lang="fa-IR" altLang="fa-IR" sz="3600" b="0"/>
              <a:t>اصول مدیریت زمان (</a:t>
            </a:r>
            <a:r>
              <a:rPr lang="fa-IR" altLang="fa-IR" sz="3600" b="0">
                <a:sym typeface="Wingdings" panose="05000000000000000000" pitchFamily="2" charset="2"/>
              </a:rPr>
              <a:t>2)</a:t>
            </a:r>
            <a:r>
              <a:rPr lang="fa-IR" altLang="fa-IR" sz="3600">
                <a:sym typeface="Wingdings" panose="05000000000000000000" pitchFamily="2" charset="2"/>
              </a:rPr>
              <a:t/>
            </a:r>
            <a:br>
              <a:rPr lang="fa-IR" altLang="fa-IR" sz="3600">
                <a:sym typeface="Wingdings" panose="05000000000000000000" pitchFamily="2" charset="2"/>
              </a:rPr>
            </a:br>
            <a:r>
              <a:rPr lang="fa-IR" altLang="fa-IR" sz="3600">
                <a:sym typeface="Wingdings" panose="05000000000000000000" pitchFamily="2" charset="2"/>
              </a:rPr>
              <a:t>- به چه کسی کارواگذار شود؟</a:t>
            </a:r>
            <a:br>
              <a:rPr lang="fa-IR" altLang="fa-IR" sz="3600">
                <a:sym typeface="Wingdings" panose="05000000000000000000" pitchFamily="2" charset="2"/>
              </a:rPr>
            </a:br>
            <a:r>
              <a:rPr lang="fa-IR" altLang="fa-IR" sz="3600">
                <a:sym typeface="Wingdings" panose="05000000000000000000" pitchFamily="2" charset="2"/>
              </a:rPr>
              <a:t>- ( آشنا با اهداف ).</a:t>
            </a:r>
            <a:br>
              <a:rPr lang="fa-IR" altLang="fa-IR" sz="3600">
                <a:sym typeface="Wingdings" panose="05000000000000000000" pitchFamily="2" charset="2"/>
              </a:rPr>
            </a:br>
            <a:r>
              <a:rPr lang="fa-IR" altLang="fa-IR" sz="3600">
                <a:sym typeface="Wingdings" panose="05000000000000000000" pitchFamily="2" charset="2"/>
              </a:rPr>
              <a:t>- مسئولیت پذیر باشد.</a:t>
            </a:r>
            <a:br>
              <a:rPr lang="fa-IR" altLang="fa-IR" sz="3600">
                <a:sym typeface="Wingdings" panose="05000000000000000000" pitchFamily="2" charset="2"/>
              </a:rPr>
            </a:br>
            <a:r>
              <a:rPr lang="fa-IR" altLang="fa-IR" sz="3600">
                <a:sym typeface="Wingdings" panose="05000000000000000000" pitchFamily="2" charset="2"/>
              </a:rPr>
              <a:t>- سود بیشتری به شما برسد .</a:t>
            </a:r>
            <a:br>
              <a:rPr lang="fa-IR" altLang="fa-IR" sz="3600">
                <a:sym typeface="Wingdings" panose="05000000000000000000" pitchFamily="2" charset="2"/>
              </a:rPr>
            </a:br>
            <a:r>
              <a:rPr lang="fa-IR" altLang="fa-IR" sz="3600" b="0">
                <a:sym typeface="Wingdings" panose="05000000000000000000" pitchFamily="2" charset="2"/>
              </a:rPr>
              <a:t>1-2 ) کوتاه کردن زمان ملاقات ها.</a:t>
            </a:r>
            <a:r>
              <a:rPr lang="fa-IR" altLang="fa-IR" sz="3600">
                <a:sym typeface="Wingdings" panose="05000000000000000000" pitchFamily="2" charset="2"/>
              </a:rPr>
              <a:t> </a:t>
            </a:r>
            <a:br>
              <a:rPr lang="fa-IR" altLang="fa-IR" sz="3600">
                <a:sym typeface="Wingdings" panose="05000000000000000000" pitchFamily="2" charset="2"/>
              </a:rPr>
            </a:br>
            <a:r>
              <a:rPr lang="fa-IR" altLang="fa-IR" sz="3600">
                <a:sym typeface="Wingdings" panose="05000000000000000000" pitchFamily="2" charset="2"/>
              </a:rPr>
              <a:t>- ملاقاتها با توجه به اهداف .</a:t>
            </a:r>
            <a:br>
              <a:rPr lang="fa-IR" altLang="fa-IR" sz="3600">
                <a:sym typeface="Wingdings" panose="05000000000000000000" pitchFamily="2" charset="2"/>
              </a:rPr>
            </a:br>
            <a:r>
              <a:rPr lang="fa-IR" altLang="fa-IR" sz="3600">
                <a:sym typeface="Wingdings" panose="05000000000000000000" pitchFamily="2" charset="2"/>
              </a:rPr>
              <a:t>- کار تلفنی </a:t>
            </a:r>
            <a:r>
              <a:rPr lang="ar-SA" altLang="fa-IR" sz="3600">
                <a:sym typeface="Wingdings" panose="05000000000000000000" pitchFamily="2" charset="2"/>
              </a:rPr>
              <a:t>–</a:t>
            </a:r>
            <a:r>
              <a:rPr lang="fa-IR" altLang="fa-IR" sz="3600">
                <a:sym typeface="Wingdings" panose="05000000000000000000" pitchFamily="2" charset="2"/>
              </a:rPr>
              <a:t> فاکس.</a:t>
            </a:r>
            <a:br>
              <a:rPr lang="fa-IR" altLang="fa-IR" sz="3600">
                <a:sym typeface="Wingdings" panose="05000000000000000000" pitchFamily="2" charset="2"/>
              </a:rPr>
            </a:br>
            <a:r>
              <a:rPr lang="fa-IR" altLang="fa-IR" sz="3600">
                <a:sym typeface="Wingdings" panose="05000000000000000000" pitchFamily="2" charset="2"/>
              </a:rPr>
              <a:t>- ارزش گذاری ملاقاتها.</a:t>
            </a:r>
            <a:br>
              <a:rPr lang="fa-IR" altLang="fa-IR" sz="3600">
                <a:sym typeface="Wingdings" panose="05000000000000000000" pitchFamily="2" charset="2"/>
              </a:rPr>
            </a:br>
            <a:r>
              <a:rPr lang="fa-IR" altLang="fa-IR" sz="3600">
                <a:sym typeface="Wingdings" panose="05000000000000000000" pitchFamily="2" charset="2"/>
              </a:rPr>
              <a:t>- حاشیه پردازی کردن.</a:t>
            </a:r>
            <a:endParaRPr lang="it-CH" altLang="fa-IR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6263" y="2628900"/>
            <a:ext cx="8231187" cy="1143000"/>
          </a:xfrm>
        </p:spPr>
        <p:txBody>
          <a:bodyPr/>
          <a:lstStyle/>
          <a:p>
            <a:pPr algn="r"/>
            <a:r>
              <a:rPr lang="fa-IR" altLang="fa-IR" sz="4000" b="0"/>
              <a:t>اصول مدیریت زمان (3 )</a:t>
            </a:r>
            <a:r>
              <a:rPr lang="fa-IR" altLang="fa-IR" sz="4000"/>
              <a:t/>
            </a:r>
            <a:br>
              <a:rPr lang="fa-IR" altLang="fa-IR" sz="4000"/>
            </a:br>
            <a:r>
              <a:rPr lang="fa-IR" altLang="fa-IR" b="0"/>
              <a:t>تمرین:</a:t>
            </a:r>
            <a:r>
              <a:rPr lang="fa-IR" altLang="fa-IR"/>
              <a:t/>
            </a:r>
            <a:br>
              <a:rPr lang="fa-IR" altLang="fa-IR"/>
            </a:br>
            <a:r>
              <a:rPr lang="fa-IR" altLang="fa-IR" sz="4000"/>
              <a:t>- لیست تلفن های روزانه خود را بنویسید.</a:t>
            </a:r>
            <a:br>
              <a:rPr lang="fa-IR" altLang="fa-IR" sz="4000"/>
            </a:br>
            <a:r>
              <a:rPr lang="fa-IR" altLang="fa-IR" sz="4000"/>
              <a:t>- ملاقات های فردا را تعیین کنید.</a:t>
            </a:r>
            <a:br>
              <a:rPr lang="fa-IR" altLang="fa-IR" sz="4000"/>
            </a:br>
            <a:r>
              <a:rPr lang="fa-IR" altLang="fa-IR" sz="3600"/>
              <a:t>( آنهایی که ضرورت کمتری دارد رامشخص کنید.)</a:t>
            </a:r>
            <a:br>
              <a:rPr lang="fa-IR" altLang="fa-IR" sz="3600"/>
            </a:br>
            <a:endParaRPr lang="it-CH" altLang="fa-IR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6263" y="2743200"/>
            <a:ext cx="8231187" cy="1143000"/>
          </a:xfrm>
        </p:spPr>
        <p:txBody>
          <a:bodyPr/>
          <a:lstStyle/>
          <a:p>
            <a:pPr algn="r"/>
            <a:r>
              <a:rPr lang="fa-IR" altLang="fa-IR" sz="3700" b="0"/>
              <a:t>اصول مدیریت زمان(4)</a:t>
            </a:r>
            <a:r>
              <a:rPr lang="fa-IR" altLang="fa-IR" sz="4900" b="0"/>
              <a:t/>
            </a:r>
            <a:br>
              <a:rPr lang="fa-IR" altLang="fa-IR" sz="4900" b="0"/>
            </a:br>
            <a:r>
              <a:rPr lang="fa-IR" altLang="fa-IR" sz="4100"/>
              <a:t>1-3- دقت در کار</a:t>
            </a:r>
            <a:r>
              <a:rPr lang="fa-IR" altLang="fa-IR" sz="4100" b="0"/>
              <a:t>  </a:t>
            </a:r>
            <a:br>
              <a:rPr lang="fa-IR" altLang="fa-IR" sz="4100" b="0"/>
            </a:br>
            <a:r>
              <a:rPr lang="fa-IR" altLang="fa-IR" sz="4100"/>
              <a:t>- کار را به موقع انجام دهید.</a:t>
            </a:r>
            <a:br>
              <a:rPr lang="fa-IR" altLang="fa-IR" sz="4100"/>
            </a:br>
            <a:r>
              <a:rPr lang="fa-IR" altLang="fa-IR" sz="4100"/>
              <a:t>- مهارتهای ارتباطی راآموزش ببینید و استفاده کنید.</a:t>
            </a:r>
            <a:r>
              <a:rPr lang="fa-IR" altLang="fa-IR" sz="3700" b="0"/>
              <a:t/>
            </a:r>
            <a:br>
              <a:rPr lang="fa-IR" altLang="fa-IR" sz="3700" b="0"/>
            </a:br>
            <a:endParaRPr lang="it-CH" altLang="fa-IR" sz="37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2457450"/>
            <a:ext cx="8231188" cy="1141413"/>
          </a:xfrm>
        </p:spPr>
        <p:txBody>
          <a:bodyPr/>
          <a:lstStyle/>
          <a:p>
            <a:pPr algn="r"/>
            <a:r>
              <a:rPr lang="fa-IR" altLang="fa-IR" b="0"/>
              <a:t>اصول مدیریت زمان(5)</a:t>
            </a:r>
            <a:br>
              <a:rPr lang="fa-IR" altLang="fa-IR" b="0"/>
            </a:br>
            <a:r>
              <a:rPr lang="fa-IR" altLang="fa-IR" sz="3600"/>
              <a:t>2)بکوشید کارها موثرتر انجام شود.</a:t>
            </a:r>
            <a:br>
              <a:rPr lang="fa-IR" altLang="fa-IR" sz="3600"/>
            </a:br>
            <a:r>
              <a:rPr lang="fa-IR" altLang="fa-IR" sz="3600"/>
              <a:t>- کار را سرسری نگیرید.</a:t>
            </a:r>
            <a:br>
              <a:rPr lang="fa-IR" altLang="fa-IR" sz="3600"/>
            </a:br>
            <a:r>
              <a:rPr lang="fa-IR" altLang="fa-IR" sz="3600"/>
              <a:t>- طرح داشته باشد .</a:t>
            </a:r>
            <a:br>
              <a:rPr lang="fa-IR" altLang="fa-IR" sz="3600"/>
            </a:br>
            <a:r>
              <a:rPr lang="fa-IR" altLang="fa-IR" sz="3600"/>
              <a:t>- کار ها را یادداشت کنید .</a:t>
            </a:r>
            <a:br>
              <a:rPr lang="fa-IR" altLang="fa-IR" sz="3600"/>
            </a:br>
            <a:r>
              <a:rPr lang="fa-IR" altLang="fa-IR" sz="3600"/>
              <a:t>کارها را سازماندهی کنید.</a:t>
            </a:r>
            <a:endParaRPr lang="it-CH" altLang="fa-IR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3400" cy="5410200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None/>
            </a:pPr>
            <a:r>
              <a:rPr lang="fa-IR" altLang="fa-IR" sz="3600" b="1">
                <a:cs typeface="Nazanin" pitchFamily="2" charset="0"/>
              </a:rPr>
              <a:t>تشكيل تيم</a:t>
            </a:r>
          </a:p>
          <a:p>
            <a:pPr algn="r" rtl="1">
              <a:buFont typeface="Wingdings" panose="05000000000000000000" pitchFamily="2" charset="2"/>
              <a:buNone/>
            </a:pPr>
            <a:endParaRPr lang="fa-IR" altLang="fa-IR" sz="3600" b="1">
              <a:cs typeface="Nazanin" pitchFamily="2" charset="0"/>
            </a:endParaRPr>
          </a:p>
          <a:p>
            <a:pPr algn="r" rtl="1">
              <a:buFont typeface="Wingdings" panose="05000000000000000000" pitchFamily="2" charset="2"/>
              <a:buNone/>
            </a:pPr>
            <a:r>
              <a:rPr lang="fa-IR" altLang="fa-IR" sz="2800" b="1">
                <a:cs typeface="Nazanin" pitchFamily="2" charset="0"/>
              </a:rPr>
              <a:t>				سازماندهي تيم و تقسيم وظايف</a:t>
            </a:r>
          </a:p>
          <a:p>
            <a:pPr algn="r" rtl="1">
              <a:buFont typeface="Wingdings" panose="05000000000000000000" pitchFamily="2" charset="2"/>
              <a:buNone/>
            </a:pPr>
            <a:endParaRPr lang="fa-IR" altLang="fa-IR" sz="2800" b="1">
              <a:cs typeface="Nazanin" pitchFamily="2" charset="0"/>
            </a:endParaRPr>
          </a:p>
          <a:p>
            <a:pPr algn="r" rtl="1">
              <a:buFont typeface="Wingdings" panose="05000000000000000000" pitchFamily="2" charset="2"/>
              <a:buNone/>
            </a:pPr>
            <a:endParaRPr lang="fa-IR" altLang="fa-IR" sz="2800" b="1">
              <a:cs typeface="Nazanin" pitchFamily="2" charset="0"/>
            </a:endParaRPr>
          </a:p>
          <a:p>
            <a:pPr algn="r" rtl="1">
              <a:buFont typeface="Wingdings" panose="05000000000000000000" pitchFamily="2" charset="2"/>
              <a:buNone/>
            </a:pPr>
            <a:r>
              <a:rPr lang="fa-IR" altLang="fa-IR" sz="2800" b="1">
                <a:cs typeface="Nazanin" pitchFamily="2" charset="0"/>
              </a:rPr>
              <a:t>				رئيس - مخبر (گزارشگر) - عضو</a:t>
            </a:r>
          </a:p>
          <a:p>
            <a:pPr algn="r" rtl="1">
              <a:buFont typeface="Wingdings" panose="05000000000000000000" pitchFamily="2" charset="2"/>
              <a:buNone/>
            </a:pPr>
            <a:endParaRPr lang="fa-IR" altLang="fa-IR" sz="2800" b="1">
              <a:cs typeface="Nazanin" pitchFamily="2" charset="0"/>
            </a:endParaRPr>
          </a:p>
          <a:p>
            <a:pPr algn="r" rtl="1">
              <a:buFont typeface="Wingdings" panose="05000000000000000000" pitchFamily="2" charset="2"/>
              <a:buNone/>
            </a:pPr>
            <a:endParaRPr lang="fa-IR" altLang="fa-IR" sz="2800" b="1">
              <a:cs typeface="Nazanin" pitchFamily="2" charset="0"/>
            </a:endParaRPr>
          </a:p>
          <a:p>
            <a:pPr algn="r" rtl="1">
              <a:buFont typeface="Wingdings" panose="05000000000000000000" pitchFamily="2" charset="2"/>
              <a:buNone/>
            </a:pPr>
            <a:r>
              <a:rPr lang="fa-IR" altLang="fa-IR" sz="2800" b="1">
                <a:cs typeface="Nazanin" pitchFamily="2" charset="0"/>
              </a:rPr>
              <a:t>                    اولين اقدام: تدوين قوانين تيم</a:t>
            </a:r>
            <a:endParaRPr lang="en-US" altLang="fa-IR" sz="2800" b="1">
              <a:cs typeface="Nazanin" pitchFamily="2" charset="0"/>
            </a:endParaRP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 flipH="1">
            <a:off x="4495800" y="1143000"/>
            <a:ext cx="20574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3962400" y="25146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8125" y="2930525"/>
            <a:ext cx="8229600" cy="1141413"/>
          </a:xfrm>
        </p:spPr>
        <p:txBody>
          <a:bodyPr/>
          <a:lstStyle/>
          <a:p>
            <a:pPr algn="r"/>
            <a:r>
              <a:rPr lang="fa-IR" altLang="fa-IR" b="0"/>
              <a:t>سازماندهی کار؟</a:t>
            </a:r>
            <a:r>
              <a:rPr lang="fa-IR" altLang="fa-IR"/>
              <a:t/>
            </a:r>
            <a:br>
              <a:rPr lang="fa-IR" altLang="fa-IR"/>
            </a:br>
            <a:r>
              <a:rPr lang="fa-IR" altLang="fa-IR" sz="3600"/>
              <a:t>- یادداشت کردن امور.</a:t>
            </a:r>
            <a:br>
              <a:rPr lang="fa-IR" altLang="fa-IR" sz="3600"/>
            </a:br>
            <a:r>
              <a:rPr lang="fa-IR" altLang="fa-IR" sz="3600"/>
              <a:t>- اولویت بندی آنها.</a:t>
            </a:r>
            <a:br>
              <a:rPr lang="fa-IR" altLang="fa-IR" sz="3600"/>
            </a:br>
            <a:r>
              <a:rPr lang="fa-IR" altLang="fa-IR" sz="3600"/>
              <a:t>- دسته بندی کردن آنها.</a:t>
            </a:r>
            <a:br>
              <a:rPr lang="fa-IR" altLang="fa-IR" sz="3600"/>
            </a:br>
            <a:r>
              <a:rPr lang="fa-IR" altLang="fa-IR" sz="3600"/>
              <a:t>- تعیین ترتیب اجرا.</a:t>
            </a:r>
            <a:br>
              <a:rPr lang="fa-IR" altLang="fa-IR" sz="3600"/>
            </a:br>
            <a:r>
              <a:rPr lang="fa-IR" altLang="fa-IR" sz="3600"/>
              <a:t>- کمک گرفتن از دیگران.</a:t>
            </a:r>
            <a:br>
              <a:rPr lang="fa-IR" altLang="fa-IR" sz="3600"/>
            </a:br>
            <a:r>
              <a:rPr lang="fa-IR" altLang="fa-IR" sz="3600"/>
              <a:t>- تفویض اختیار به دیگران.</a:t>
            </a:r>
            <a:br>
              <a:rPr lang="fa-IR" altLang="fa-IR" sz="3600"/>
            </a:br>
            <a:r>
              <a:rPr lang="fa-IR" altLang="fa-IR" sz="3600"/>
              <a:t>- تقسیم کار.</a:t>
            </a:r>
            <a:br>
              <a:rPr lang="fa-IR" altLang="fa-IR" sz="3600"/>
            </a:br>
            <a:r>
              <a:rPr lang="fa-IR" altLang="fa-IR" sz="3600"/>
              <a:t>- نظم داده به تفکر خودتان</a:t>
            </a:r>
            <a:r>
              <a:rPr lang="fa-IR" altLang="fa-IR"/>
              <a:t>.</a:t>
            </a:r>
            <a:endParaRPr lang="it-CH" altLang="fa-I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4" grpId="1"/>
      <p:bldP spid="74754" grpId="2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41325" y="2370138"/>
            <a:ext cx="8245475" cy="1141412"/>
          </a:xfrm>
        </p:spPr>
        <p:txBody>
          <a:bodyPr/>
          <a:lstStyle/>
          <a:p>
            <a:r>
              <a:rPr lang="fa-IR" altLang="fa-IR" sz="4800" b="0"/>
              <a:t>95 % ذهن ما درحال نیست؟</a:t>
            </a:r>
            <a:br>
              <a:rPr lang="fa-IR" altLang="fa-IR" sz="4800" b="0"/>
            </a:br>
            <a:r>
              <a:rPr lang="fa-IR" altLang="fa-IR" sz="4800" b="0"/>
              <a:t/>
            </a:r>
            <a:br>
              <a:rPr lang="fa-IR" altLang="fa-IR" sz="4800" b="0"/>
            </a:br>
            <a:r>
              <a:rPr lang="fa-IR" altLang="fa-IR" sz="4800" b="0"/>
              <a:t/>
            </a:r>
            <a:br>
              <a:rPr lang="fa-IR" altLang="fa-IR" sz="4800" b="0"/>
            </a:br>
            <a:r>
              <a:rPr lang="fa-IR" altLang="fa-IR" sz="4800" b="0"/>
              <a:t>درگذشته است یا درآینده</a:t>
            </a:r>
            <a:endParaRPr lang="it-CH" altLang="fa-IR" sz="4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7588"/>
            <a:ext cx="8231188" cy="1141412"/>
          </a:xfrm>
        </p:spPr>
        <p:txBody>
          <a:bodyPr/>
          <a:lstStyle/>
          <a:p>
            <a:pPr algn="r"/>
            <a:r>
              <a:rPr lang="fa-IR" altLang="fa-IR" sz="3600"/>
              <a:t/>
            </a:r>
            <a:br>
              <a:rPr lang="fa-IR" altLang="fa-IR" sz="3600"/>
            </a:br>
            <a:r>
              <a:rPr lang="fa-IR" altLang="fa-IR" sz="4000"/>
              <a:t>- تمرکز ذهن بر یک موضوع </a:t>
            </a:r>
            <a:br>
              <a:rPr lang="fa-IR" altLang="fa-IR" sz="4000"/>
            </a:br>
            <a:r>
              <a:rPr lang="fa-IR" altLang="fa-IR" sz="4000"/>
              <a:t>- مرتب کردن محیط  پیرامون</a:t>
            </a:r>
            <a:br>
              <a:rPr lang="fa-IR" altLang="fa-IR" sz="4000"/>
            </a:br>
            <a:r>
              <a:rPr lang="fa-IR" altLang="fa-IR" sz="4000"/>
              <a:t>- گاهی دوشاخه تلفن رابکشید!!!!</a:t>
            </a:r>
            <a:br>
              <a:rPr lang="fa-IR" altLang="fa-IR" sz="4000"/>
            </a:br>
            <a:r>
              <a:rPr lang="fa-IR" altLang="fa-IR" sz="4000"/>
              <a:t>- تلفن همراه ؟!</a:t>
            </a:r>
            <a:endParaRPr lang="it-CH" altLang="fa-IR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2228850"/>
            <a:ext cx="8231188" cy="1143000"/>
          </a:xfrm>
        </p:spPr>
        <p:txBody>
          <a:bodyPr/>
          <a:lstStyle/>
          <a:p>
            <a:pPr algn="r"/>
            <a:r>
              <a:rPr lang="fa-IR" altLang="fa-IR" sz="3600"/>
              <a:t>زمان را هدر ندهید!!</a:t>
            </a:r>
            <a:br>
              <a:rPr lang="fa-IR" altLang="fa-IR" sz="3600"/>
            </a:br>
            <a:r>
              <a:rPr lang="fa-IR" altLang="fa-IR" sz="3600"/>
              <a:t>عجله پشت چراغ قرمز    نیم ساعت حرف تلفنی بی مورد</a:t>
            </a:r>
            <a:br>
              <a:rPr lang="fa-IR" altLang="fa-IR" sz="3600"/>
            </a:br>
            <a:r>
              <a:rPr lang="fa-IR" altLang="fa-IR" sz="3600"/>
              <a:t>- فرهنگ ساز در جامعه ( چرا  منتظر یک مدیر می نشینیم؟</a:t>
            </a:r>
            <a:br>
              <a:rPr lang="fa-IR" altLang="fa-IR" sz="3600"/>
            </a:br>
            <a:r>
              <a:rPr lang="fa-IR" altLang="fa-IR" sz="3600"/>
              <a:t>چرا همایشها دیر شروع می شود؟</a:t>
            </a:r>
            <a:endParaRPr lang="en-US" altLang="fa-IR" sz="3600"/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 flipH="1">
            <a:off x="4814888" y="2057400"/>
            <a:ext cx="488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 sz="3600" b="0"/>
              <a:t>مولد تر باشیم</a:t>
            </a:r>
            <a:r>
              <a:rPr lang="fa-IR" altLang="fa-IR" sz="3600"/>
              <a:t> -( کار با سرعت بیشتر )</a:t>
            </a:r>
            <a:endParaRPr lang="en-US" altLang="fa-IR" sz="360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 typeface="Wingdings" panose="05000000000000000000" pitchFamily="2" charset="2"/>
              <a:buNone/>
            </a:pPr>
            <a:r>
              <a:rPr lang="fa-IR" altLang="fa-IR" b="1"/>
              <a:t>- الگوهایتان را بشناسید.</a:t>
            </a:r>
          </a:p>
          <a:p>
            <a:pPr algn="r" rtl="1">
              <a:buFontTx/>
              <a:buNone/>
            </a:pPr>
            <a:r>
              <a:rPr lang="fa-IR" altLang="fa-IR"/>
              <a:t>        (انتخاب الگوی صحیح )</a:t>
            </a:r>
          </a:p>
          <a:p>
            <a:pPr algn="r" rtl="1">
              <a:buFontTx/>
              <a:buNone/>
            </a:pPr>
            <a:r>
              <a:rPr lang="fa-IR" altLang="fa-IR" b="1"/>
              <a:t>کارها را به موقع انجام دهید</a:t>
            </a:r>
            <a:r>
              <a:rPr lang="fa-IR" altLang="fa-IR"/>
              <a:t>.</a:t>
            </a:r>
          </a:p>
          <a:p>
            <a:pPr algn="r" rtl="1">
              <a:buFontTx/>
              <a:buNone/>
            </a:pPr>
            <a:r>
              <a:rPr lang="fa-IR" altLang="fa-IR"/>
              <a:t>(کار امروز  را به فردا مگذار . )</a:t>
            </a:r>
          </a:p>
          <a:p>
            <a:pPr algn="r" rtl="1">
              <a:buFontTx/>
              <a:buNone/>
            </a:pPr>
            <a:r>
              <a:rPr lang="fa-IR" altLang="fa-IR" b="1"/>
              <a:t>- تماس های تلفنی  را یادداشت کنید و در مواقع خاص انجام  دهید </a:t>
            </a:r>
            <a:endParaRPr lang="en-US" altLang="fa-IR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73063" y="2370138"/>
            <a:ext cx="8231187" cy="1141412"/>
          </a:xfrm>
        </p:spPr>
        <p:txBody>
          <a:bodyPr/>
          <a:lstStyle/>
          <a:p>
            <a:pPr algn="r"/>
            <a:r>
              <a:rPr lang="fa-IR" altLang="fa-IR" b="0"/>
              <a:t>اصول مدیریت زمان</a:t>
            </a:r>
            <a:br>
              <a:rPr lang="fa-IR" altLang="fa-IR" b="0"/>
            </a:br>
            <a:r>
              <a:rPr lang="fa-IR" altLang="fa-IR" b="0"/>
              <a:t>- اصل سوم :</a:t>
            </a:r>
            <a:r>
              <a:rPr lang="fa-IR" altLang="fa-IR"/>
              <a:t/>
            </a:r>
            <a:br>
              <a:rPr lang="fa-IR" altLang="fa-IR"/>
            </a:br>
            <a:r>
              <a:rPr lang="fa-IR" altLang="fa-IR"/>
              <a:t>کار درست را انجام دهید.</a:t>
            </a:r>
            <a:br>
              <a:rPr lang="fa-IR" altLang="fa-IR"/>
            </a:br>
            <a:r>
              <a:rPr lang="fa-IR" altLang="fa-IR"/>
              <a:t>( کار درست انجام داده ) با توجه به هدف.</a:t>
            </a:r>
            <a:br>
              <a:rPr lang="fa-IR" altLang="fa-IR"/>
            </a:br>
            <a:r>
              <a:rPr lang="fa-IR" altLang="fa-IR"/>
              <a:t>(کار را درست انجام دادن) با توجه به زمان  یا موقعیت.</a:t>
            </a:r>
            <a:endParaRPr lang="it-CH" alt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73063" y="2743200"/>
            <a:ext cx="8231187" cy="1143000"/>
          </a:xfrm>
        </p:spPr>
        <p:txBody>
          <a:bodyPr/>
          <a:lstStyle/>
          <a:p>
            <a:r>
              <a:rPr lang="fa-IR" altLang="fa-IR" sz="4800"/>
              <a:t>کار می کنید که زندگی کنید،</a:t>
            </a:r>
            <a:br>
              <a:rPr lang="fa-IR" altLang="fa-IR" sz="4800"/>
            </a:br>
            <a:r>
              <a:rPr lang="fa-IR" altLang="fa-IR" sz="4800"/>
              <a:t/>
            </a:r>
            <a:br>
              <a:rPr lang="fa-IR" altLang="fa-IR" sz="4800"/>
            </a:br>
            <a:r>
              <a:rPr lang="fa-IR" altLang="fa-IR" sz="4800"/>
              <a:t>زندگی نمی کنید که کار کنید !</a:t>
            </a:r>
            <a:endParaRPr lang="it-CH" altLang="fa-IR"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47688" y="2630488"/>
            <a:ext cx="8231187" cy="1141412"/>
          </a:xfrm>
        </p:spPr>
        <p:txBody>
          <a:bodyPr/>
          <a:lstStyle/>
          <a:p>
            <a:pPr marL="1028700" indent="-1028700" algn="r" defTabSz="1111250"/>
            <a:r>
              <a:rPr lang="fa-IR" altLang="fa-IR" sz="3600"/>
              <a:t>1- زمانی را برای کار در نظر بگیرید.</a:t>
            </a:r>
            <a:br>
              <a:rPr lang="fa-IR" altLang="fa-IR" sz="3600"/>
            </a:br>
            <a:r>
              <a:rPr lang="fa-IR" altLang="fa-IR" sz="3600"/>
              <a:t> - تمرکز روی کار .</a:t>
            </a:r>
            <a:br>
              <a:rPr lang="fa-IR" altLang="fa-IR" sz="3600"/>
            </a:br>
            <a:r>
              <a:rPr lang="fa-IR" altLang="fa-IR" sz="3600"/>
              <a:t>- مثل نور لیزری</a:t>
            </a:r>
            <a:br>
              <a:rPr lang="fa-IR" altLang="fa-IR" sz="3600"/>
            </a:br>
            <a:r>
              <a:rPr lang="fa-IR" altLang="fa-IR" sz="3600"/>
              <a:t>- هر زمان مخصوص به یک کار.</a:t>
            </a:r>
            <a:br>
              <a:rPr lang="fa-IR" altLang="fa-IR" sz="3600"/>
            </a:br>
            <a:r>
              <a:rPr lang="fa-IR" altLang="fa-IR" sz="3600"/>
              <a:t>2- هدفها راتعیین کنید.</a:t>
            </a:r>
            <a:br>
              <a:rPr lang="fa-IR" altLang="fa-IR" sz="3600"/>
            </a:br>
            <a:r>
              <a:rPr lang="fa-IR" altLang="fa-IR" sz="3600"/>
              <a:t>- اگر هدفها زیاد است اولویت بندی کنید.</a:t>
            </a:r>
            <a:endParaRPr lang="it-CH" altLang="fa-IR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6263" y="2801938"/>
            <a:ext cx="8231187" cy="1141412"/>
          </a:xfrm>
        </p:spPr>
        <p:txBody>
          <a:bodyPr/>
          <a:lstStyle/>
          <a:p>
            <a:pPr algn="r"/>
            <a:r>
              <a:rPr lang="fa-IR" altLang="fa-IR"/>
              <a:t>- هدفها رادر زمان منطقی در نظر بگیرید.</a:t>
            </a:r>
            <a:br>
              <a:rPr lang="fa-IR" altLang="fa-IR"/>
            </a:br>
            <a:r>
              <a:rPr lang="fa-IR" altLang="fa-IR"/>
              <a:t>- زمان صرف شده را قیمت گذاری کنید.</a:t>
            </a:r>
            <a:br>
              <a:rPr lang="fa-IR" altLang="fa-IR"/>
            </a:br>
            <a:r>
              <a:rPr lang="fa-IR" altLang="fa-IR"/>
              <a:t>- پیشرفتهای کاری خود را تعریف کنید.</a:t>
            </a:r>
            <a:endParaRPr lang="it-CH" alt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4525" y="2930525"/>
            <a:ext cx="8229600" cy="1141413"/>
          </a:xfrm>
        </p:spPr>
        <p:txBody>
          <a:bodyPr/>
          <a:lstStyle/>
          <a:p>
            <a:pPr algn="r"/>
            <a:r>
              <a:rPr lang="fa-IR" altLang="fa-IR" b="0"/>
              <a:t>اصل چهارم: انعطاف پذیر باشید.</a:t>
            </a:r>
            <a:br>
              <a:rPr lang="fa-IR" altLang="fa-IR" b="0"/>
            </a:br>
            <a:r>
              <a:rPr lang="fa-IR" altLang="fa-IR" sz="4000"/>
              <a:t>مدیریت زمان در محیط کار یا گروه .</a:t>
            </a:r>
            <a:br>
              <a:rPr lang="fa-IR" altLang="fa-IR" sz="4000"/>
            </a:br>
            <a:r>
              <a:rPr lang="fa-IR" altLang="fa-IR" sz="4000"/>
              <a:t>- تقسیم کار </a:t>
            </a:r>
            <a:br>
              <a:rPr lang="fa-IR" altLang="fa-IR" sz="4000"/>
            </a:br>
            <a:r>
              <a:rPr lang="fa-IR" altLang="fa-IR" sz="4000"/>
              <a:t>- محدود کردن ملاقاتها با توجه  به ارزش </a:t>
            </a:r>
            <a:br>
              <a:rPr lang="fa-IR" altLang="fa-IR" sz="4000"/>
            </a:br>
            <a:r>
              <a:rPr lang="fa-IR" altLang="fa-IR" sz="4000"/>
              <a:t>- یک منشی ورزیده</a:t>
            </a:r>
            <a:br>
              <a:rPr lang="fa-IR" altLang="fa-IR" sz="4000"/>
            </a:br>
            <a:r>
              <a:rPr lang="fa-IR" altLang="fa-IR" sz="4000"/>
              <a:t>- یک رایانه متصل  به اینترنت.</a:t>
            </a:r>
            <a:br>
              <a:rPr lang="fa-IR" altLang="fa-IR" sz="4000"/>
            </a:br>
            <a:r>
              <a:rPr lang="fa-IR" altLang="fa-IR" sz="4000"/>
              <a:t>پست الکترونیک!؟</a:t>
            </a:r>
            <a:br>
              <a:rPr lang="fa-IR" altLang="fa-IR" sz="4000"/>
            </a:br>
            <a:r>
              <a:rPr lang="fa-IR" altLang="fa-IR" sz="4000"/>
              <a:t>کامپیوتر با قدرت دلخواه بالاتر </a:t>
            </a:r>
            <a:br>
              <a:rPr lang="fa-IR" altLang="fa-IR" sz="4000"/>
            </a:br>
            <a:r>
              <a:rPr lang="fa-IR" altLang="fa-IR" sz="4000"/>
              <a:t>نوشتن نکات کلیدی و فوری با</a:t>
            </a:r>
            <a:r>
              <a:rPr lang="en-US" altLang="fa-IR" sz="4000"/>
              <a:t>Emeil</a:t>
            </a:r>
            <a:r>
              <a:rPr lang="fa-IR" altLang="fa-IR" b="0"/>
              <a:t/>
            </a:r>
            <a:br>
              <a:rPr lang="fa-IR" altLang="fa-IR" b="0"/>
            </a:br>
            <a:endParaRPr lang="it-CH" altLang="fa-IR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fa-IR" altLang="fa-IR" sz="2400" b="1">
              <a:cs typeface="Nazanin" pitchFamily="2" charset="0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400" b="1">
                <a:cs typeface="Nazanin" pitchFamily="2" charset="0"/>
              </a:rPr>
              <a:t>سازگار و انعطاف پذير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400" b="1">
                <a:cs typeface="Nazanin" pitchFamily="2" charset="0"/>
              </a:rPr>
              <a:t>هم دست و هم داستان (كار و هدف)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400" b="1">
                <a:cs typeface="Nazanin" pitchFamily="2" charset="0"/>
              </a:rPr>
              <a:t>تعهد پذير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400" b="1">
                <a:cs typeface="Nazanin" pitchFamily="2" charset="0"/>
              </a:rPr>
              <a:t>ارتباط برقرار مي كند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400" b="1">
                <a:cs typeface="Nazanin" pitchFamily="2" charset="0"/>
              </a:rPr>
              <a:t>لايق و با كفايت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400" b="1">
                <a:cs typeface="Nazanin" pitchFamily="2" charset="0"/>
              </a:rPr>
              <a:t>قابل اعتماد هستند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fa-IR" altLang="fa-IR" sz="2400" b="1">
              <a:cs typeface="Nazanin" pitchFamily="2" charset="0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fa-IR" sz="2400" b="1">
              <a:cs typeface="Nazanin" pitchFamily="2" charset="0"/>
            </a:endParaRP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fa-IR" sz="3600">
                <a:cs typeface="Titr" pitchFamily="2" charset="0"/>
              </a:rPr>
              <a:t>17 اصل كار تيمي (جان ماكسول)</a:t>
            </a:r>
            <a:br>
              <a:rPr lang="fa-IR" altLang="fa-IR" sz="3600">
                <a:cs typeface="Titr" pitchFamily="2" charset="0"/>
              </a:rPr>
            </a:br>
            <a:r>
              <a:rPr lang="fa-IR" altLang="fa-IR" sz="2800">
                <a:cs typeface="Titr" pitchFamily="2" charset="0"/>
              </a:rPr>
              <a:t>اهميت كار تيمي (تشكيل تيم) از توليد محصول كمتر نيست</a:t>
            </a:r>
            <a:endParaRPr lang="en-US" altLang="fa-IR" sz="2800">
              <a:cs typeface="Tit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  <p:bldP spid="9219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8000" y="2867025"/>
            <a:ext cx="8229600" cy="1143000"/>
          </a:xfrm>
        </p:spPr>
        <p:txBody>
          <a:bodyPr/>
          <a:lstStyle/>
          <a:p>
            <a:pPr algn="r"/>
            <a:r>
              <a:rPr lang="fa-IR" altLang="fa-IR" sz="3600" b="0"/>
              <a:t>مهارتهایی در خصوص دستیابی به اهداف :</a:t>
            </a:r>
            <a:r>
              <a:rPr lang="fa-IR" altLang="fa-IR" sz="3600"/>
              <a:t/>
            </a:r>
            <a:br>
              <a:rPr lang="fa-IR" altLang="fa-IR" sz="3600"/>
            </a:br>
            <a:r>
              <a:rPr lang="fa-IR" altLang="fa-IR" sz="3600"/>
              <a:t>- تمام فعالیتها در جهت اهداف .</a:t>
            </a:r>
            <a:br>
              <a:rPr lang="fa-IR" altLang="fa-IR" sz="3600"/>
            </a:br>
            <a:r>
              <a:rPr lang="fa-IR" altLang="fa-IR" sz="3600"/>
              <a:t>- هدفها باید قابل اندازه گیری باشد.</a:t>
            </a:r>
            <a:br>
              <a:rPr lang="fa-IR" altLang="fa-IR" sz="3600"/>
            </a:br>
            <a:r>
              <a:rPr lang="fa-IR" altLang="fa-IR" sz="3600"/>
              <a:t>- تعیین جهت  برای رسیدن به هدف . </a:t>
            </a:r>
            <a:br>
              <a:rPr lang="fa-IR" altLang="fa-IR" sz="3600"/>
            </a:br>
            <a:r>
              <a:rPr lang="fa-IR" altLang="fa-IR" sz="3600"/>
              <a:t>- اهداف  کوتاه مدت بیشتر، بلند مدت کمتر .</a:t>
            </a:r>
            <a:br>
              <a:rPr lang="fa-IR" altLang="fa-IR" sz="3600"/>
            </a:br>
            <a:r>
              <a:rPr lang="fa-IR" altLang="fa-IR" sz="3600"/>
              <a:t>- سخت گیری در زمان بندی اهداف.</a:t>
            </a:r>
            <a:br>
              <a:rPr lang="fa-IR" altLang="fa-IR" sz="3600"/>
            </a:br>
            <a:r>
              <a:rPr lang="fa-IR" altLang="fa-IR" sz="3600"/>
              <a:t>- واقع گیرا در زمان بندی اهداف.</a:t>
            </a:r>
            <a:br>
              <a:rPr lang="fa-IR" altLang="fa-IR" sz="3600"/>
            </a:br>
            <a:r>
              <a:rPr lang="fa-IR" altLang="fa-IR" sz="3600"/>
              <a:t>- هر روز مدتی از زمان خود را  صرف رسیدن به هدف بکنید .</a:t>
            </a:r>
            <a:br>
              <a:rPr lang="fa-IR" altLang="fa-IR" sz="3600"/>
            </a:br>
            <a:endParaRPr lang="it-CH" altLang="fa-IR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620713"/>
            <a:ext cx="7772400" cy="5486400"/>
          </a:xfrm>
        </p:spPr>
        <p:txBody>
          <a:bodyPr/>
          <a:lstStyle/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800" b="1">
                <a:cs typeface="Nazanin" pitchFamily="2" charset="0"/>
              </a:rPr>
              <a:t>انضباط دارند</a:t>
            </a:r>
          </a:p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800" b="1">
                <a:cs typeface="Nazanin" pitchFamily="2" charset="0"/>
              </a:rPr>
              <a:t>تيم را بالا مي كشند</a:t>
            </a:r>
          </a:p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800" b="1">
                <a:cs typeface="Nazanin" pitchFamily="2" charset="0"/>
              </a:rPr>
              <a:t>مشتاقند</a:t>
            </a:r>
          </a:p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800" b="1">
                <a:cs typeface="Nazanin" pitchFamily="2" charset="0"/>
              </a:rPr>
              <a:t>قصد و هدف دارند</a:t>
            </a:r>
          </a:p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800" b="1">
                <a:cs typeface="Nazanin" pitchFamily="2" charset="0"/>
              </a:rPr>
              <a:t>احساس رسالت</a:t>
            </a:r>
          </a:p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800" b="1">
                <a:cs typeface="Nazanin" pitchFamily="2" charset="0"/>
              </a:rPr>
              <a:t>با تيم مي جوشند</a:t>
            </a:r>
          </a:p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800" b="1">
                <a:cs typeface="Nazanin" pitchFamily="2" charset="0"/>
              </a:rPr>
              <a:t>آماده اند</a:t>
            </a:r>
          </a:p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800" b="1">
                <a:cs typeface="Nazanin" pitchFamily="2" charset="0"/>
              </a:rPr>
              <a:t>به ارتقاء خويش مي انديشند</a:t>
            </a:r>
          </a:p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800" b="1">
                <a:cs typeface="Nazanin" pitchFamily="2" charset="0"/>
              </a:rPr>
              <a:t>از خود گذشته اند</a:t>
            </a:r>
          </a:p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800" b="1">
                <a:cs typeface="Nazanin" pitchFamily="2" charset="0"/>
              </a:rPr>
              <a:t>مشكل گشايند</a:t>
            </a:r>
          </a:p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fa-IR" altLang="fa-IR" sz="2800" b="1">
                <a:cs typeface="Nazanin" pitchFamily="2" charset="0"/>
              </a:rPr>
              <a:t>پيگير و نستوه اند</a:t>
            </a:r>
          </a:p>
          <a:p>
            <a:pPr marL="1152525" indent="-288925" algn="r" rtl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fa-IR" sz="2800" b="1">
              <a:cs typeface="Nazani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2163" y="284163"/>
            <a:ext cx="7777162" cy="650875"/>
          </a:xfrm>
        </p:spPr>
        <p:txBody>
          <a:bodyPr/>
          <a:lstStyle/>
          <a:p>
            <a:pPr algn="r"/>
            <a:r>
              <a:rPr lang="fa-IR" altLang="fa-IR" sz="3600">
                <a:cs typeface="Titr" pitchFamily="2" charset="0"/>
              </a:rPr>
              <a:t>نمونه قوانين تيم:</a:t>
            </a:r>
            <a:endParaRPr lang="en-US" altLang="fa-IR" sz="3600">
              <a:cs typeface="Titr" pitchFamily="2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700213"/>
            <a:ext cx="7772400" cy="4775200"/>
          </a:xfrm>
        </p:spPr>
        <p:txBody>
          <a:bodyPr/>
          <a:lstStyle/>
          <a:p>
            <a:pPr marL="1152525" indent="-288925" algn="r" rtl="1"/>
            <a:r>
              <a:rPr lang="fa-IR" altLang="fa-IR" sz="2800" b="1">
                <a:cs typeface="Nazanin" pitchFamily="2" charset="0"/>
              </a:rPr>
              <a:t>تشكيل جلسات منظم</a:t>
            </a:r>
          </a:p>
          <a:p>
            <a:pPr marL="1152525" indent="-288925" algn="r" rtl="1"/>
            <a:r>
              <a:rPr lang="fa-IR" altLang="fa-IR" sz="2800" b="1">
                <a:cs typeface="Nazanin" pitchFamily="2" charset="0"/>
              </a:rPr>
              <a:t>شروع جلسات به موقع باشد</a:t>
            </a:r>
          </a:p>
          <a:p>
            <a:pPr marL="1152525" indent="-288925" algn="r" rtl="1"/>
            <a:r>
              <a:rPr lang="fa-IR" altLang="fa-IR" sz="2800" b="1">
                <a:cs typeface="Nazanin" pitchFamily="2" charset="0"/>
              </a:rPr>
              <a:t>با راي سه چهارم اعضاء عضويت يك فرد لغو شد</a:t>
            </a:r>
          </a:p>
          <a:p>
            <a:pPr marL="1152525" indent="-288925" algn="r" rtl="1"/>
            <a:r>
              <a:rPr lang="fa-IR" altLang="fa-IR" sz="2800" b="1">
                <a:cs typeface="Nazanin" pitchFamily="2" charset="0"/>
              </a:rPr>
              <a:t>سرپرستي تيم، ناظر و گزارشگر چرخشي تعيين </a:t>
            </a:r>
            <a:br>
              <a:rPr lang="fa-IR" altLang="fa-IR" sz="2800" b="1">
                <a:cs typeface="Nazanin" pitchFamily="2" charset="0"/>
              </a:rPr>
            </a:br>
            <a:r>
              <a:rPr lang="fa-IR" altLang="fa-IR" sz="2800" b="1">
                <a:cs typeface="Nazanin" pitchFamily="2" charset="0"/>
              </a:rPr>
              <a:t>مي شود</a:t>
            </a:r>
          </a:p>
          <a:p>
            <a:pPr marL="1152525" indent="-288925" algn="r" rtl="1"/>
            <a:r>
              <a:rPr lang="fa-IR" altLang="fa-IR" sz="2800" b="1">
                <a:cs typeface="Nazanin" pitchFamily="2" charset="0"/>
              </a:rPr>
              <a:t>غيبت غير موجه بيش از دوبار افراد         اخراج از تيم</a:t>
            </a:r>
          </a:p>
          <a:p>
            <a:pPr marL="1152525" indent="-288925" algn="r" rtl="1"/>
            <a:r>
              <a:rPr lang="fa-IR" altLang="fa-IR" sz="2800" b="1">
                <a:cs typeface="Nazanin" pitchFamily="2" charset="0"/>
              </a:rPr>
              <a:t>بررسي انتقادات در آخر جلسه</a:t>
            </a:r>
          </a:p>
          <a:p>
            <a:pPr marL="1152525" indent="-288925" algn="r" rtl="1">
              <a:buFont typeface="Wingdings" panose="05000000000000000000" pitchFamily="2" charset="2"/>
              <a:buNone/>
            </a:pPr>
            <a:endParaRPr lang="en-US" altLang="fa-IR" sz="2800" b="1">
              <a:cs typeface="Nazanin" pitchFamily="2" charset="0"/>
            </a:endParaRP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2987675" y="4437063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73</TotalTime>
  <Words>1158</Words>
  <Application>Microsoft Office PowerPoint</Application>
  <PresentationFormat>On-screen Show (4:3)</PresentationFormat>
  <Paragraphs>270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82" baseType="lpstr">
      <vt:lpstr>Arial</vt:lpstr>
      <vt:lpstr>B Titr</vt:lpstr>
      <vt:lpstr>Calibri</vt:lpstr>
      <vt:lpstr>Garamond</vt:lpstr>
      <vt:lpstr>Nazanin</vt:lpstr>
      <vt:lpstr>Tahoma</vt:lpstr>
      <vt:lpstr>Titr</vt:lpstr>
      <vt:lpstr>Titr Mazar</vt:lpstr>
      <vt:lpstr>Wingdings</vt:lpstr>
      <vt:lpstr>Yagut</vt:lpstr>
      <vt:lpstr>Zar</vt:lpstr>
      <vt:lpstr>Stream</vt:lpstr>
      <vt:lpstr>PowerPoint Presentation</vt:lpstr>
      <vt:lpstr>TEAM WORK اصول كارتيمي </vt:lpstr>
      <vt:lpstr>      کار مفید :  کار توام با سلامت  سلامت : رفاه جسمی روحی اجتماعی محیطی معنوی  bio;psycho; socio; speritu ; environmental</vt:lpstr>
      <vt:lpstr>         شرایط کار از نظر اسلام : مشروع و حلال بودن کار      (سودمند بودن برای خود ودیگران)      (ضرر نرساندن به خود ودیگران ) پایه گذاری کار روی اصول اخلاقی معنوی و ... وفای به تعهدات پذیرفته شده توسط کارمند . درجهت رشد تعالی فرد وجامعه بودن . </vt:lpstr>
      <vt:lpstr>خصوصيات يك تيم موثر:</vt:lpstr>
      <vt:lpstr>PowerPoint Presentation</vt:lpstr>
      <vt:lpstr>17 اصل كار تيمي (جان ماكسول) اهميت كار تيمي (تشكيل تيم) از توليد محصول كمتر نيست</vt:lpstr>
      <vt:lpstr>PowerPoint Presentation</vt:lpstr>
      <vt:lpstr>نمونه قوانين تيم:</vt:lpstr>
      <vt:lpstr>PowerPoint Presentation</vt:lpstr>
      <vt:lpstr>Brain Storming</vt:lpstr>
      <vt:lpstr>نمونه قوانین بارش افکار</vt:lpstr>
      <vt:lpstr>نمونه قوانین بارش افکار</vt:lpstr>
      <vt:lpstr>وظایف اعضاء جلسه :</vt:lpstr>
      <vt:lpstr>بعضي از مشكلات جلسات تيم:</vt:lpstr>
      <vt:lpstr>مهارتهاي اصلي افزايش راندمان و هم افزايي تيم:</vt:lpstr>
      <vt:lpstr>PowerPoint Presentation</vt:lpstr>
      <vt:lpstr>فرایند ارتباط</vt:lpstr>
      <vt:lpstr>ارتباط مناسب</vt:lpstr>
      <vt:lpstr>      اهميت ارتباط با سايرين :   زندگی اجتماعی حاصل ارتباطات افراد . انسان موجودی اجتماعی است . ارتباطات برخواسته از شخصيت انسانها </vt:lpstr>
      <vt:lpstr>          يادگيری ارتباط موثر :   1) اکتسابی است . 2) قابل تغيير است . 3) ازبدو تولد شروع ميشود . 4) 80% تا 8 سالگی  5) 80%(65%) ناشی از رفتار . 6) 20% ناشی ازگفتار . </vt:lpstr>
      <vt:lpstr>           ارتباطات :   کلامی (بیان نوشتاری- بیان دهانی) غير کلامی(آهنگ صدا ،تون صدا ،اصطلاحات ،   ژست ،حالات صورت ،ارتباط چشمی ،....)                </vt:lpstr>
      <vt:lpstr>مسائل مهم در ارتباط کلامی </vt:lpstr>
      <vt:lpstr>نکات مهم در ارتباط غیر کلامی</vt:lpstr>
      <vt:lpstr>         انواع ارتباطات   ناشی از سه شخصيت انسان :    کودک (( child     والد ((parent     بالغ  ((adult  </vt:lpstr>
      <vt:lpstr>       شخصيتها    هرسه شخصيت در همه افراد وجود دارد . اول شخصيت کودک                       - بعد والد                              و بعد بالغ شکل می گيرد . </vt:lpstr>
      <vt:lpstr>        شخصیتها   افراد مسن با شخصیت کودک   کودکان با شخصیت والد یا بالغ </vt:lpstr>
      <vt:lpstr>       رفتار ناشی از شخصیت کودک : 1) انفعال یا ضعف  2) لج کردن  3) قهر کردن  4) گریه کردن  5) کنجکاوی  </vt:lpstr>
      <vt:lpstr>      رفتار ناشی از شخصیت والد : 1)تحکم کردن ( دستوردادن )  2) امرو نهی کردن . 3) نصیحت کردن  4) ظلم کردن  5) خلق قوانین و مقررات و تاکید بر آن </vt:lpstr>
      <vt:lpstr>      شخصیت بالغ : ؟  1) نظر خواهی  2) بیان نظرات و پیشنهادات  3) سوال کردن  4) توضیح دادن  5) خبر دان  6) بیان احساس </vt:lpstr>
      <vt:lpstr>         شخصیت ما کدامیک از اینها است ؟ کدام یک برتر است ؟ بالغ ؟ کودک ؟ والد ؟ </vt:lpstr>
      <vt:lpstr>      چه شخصيتي در محل کار مفيد است ؟  کداميک استرس را  کاهش مي دهد ؟   چه شخصيتي استرس را افزايش مي دهد؟ </vt:lpstr>
      <vt:lpstr>مديريت استرس در محیط کار </vt:lpstr>
      <vt:lpstr>زندگي ما چه موقعي در حد قابل قبولي است ؟</vt:lpstr>
      <vt:lpstr>   رابطه سلامتي و استرس ؟   </vt:lpstr>
      <vt:lpstr>استرس :</vt:lpstr>
      <vt:lpstr>استرس :</vt:lpstr>
      <vt:lpstr>استرس : </vt:lpstr>
      <vt:lpstr>استرس : </vt:lpstr>
      <vt:lpstr>عوامل استرس زا :</vt:lpstr>
      <vt:lpstr>اثرات استرس :</vt:lpstr>
      <vt:lpstr>هد ف مهارتهاي غلبه بر استرس :</vt:lpstr>
      <vt:lpstr>عوامل مقابله با استرس:</vt:lpstr>
      <vt:lpstr>مقابله با استرس ؟ stress coping </vt:lpstr>
      <vt:lpstr>مقابله مسئله مدار</vt:lpstr>
      <vt:lpstr>مقابله هيجان مدار </vt:lpstr>
      <vt:lpstr>روشهاي مقابله با استرس:</vt:lpstr>
      <vt:lpstr>روشهاي مقابله با استرس (ادامه)</vt:lpstr>
      <vt:lpstr>مهارت مدیریت زمان    دکتر آیت اله سهرابی  MD – MPH مدرس دانشگاه    </vt:lpstr>
      <vt:lpstr>    - کی زمان دیر می گذرد؟ - کی زمان زود می گذرد؟ - نحوهء گذشت زمان یک تجربهء ذهنی است. - چرا وقت طلاست؟     </vt:lpstr>
      <vt:lpstr>- چرا نباید زمان را از دست بدهیم؟ - چند  بار زندگی می کنیم؟ - فرصت هر کاری مشخص است؟ - مافرصت ها را تعریف می کنیم؟</vt:lpstr>
      <vt:lpstr> مدیریت زمان یعنی استفاده  بهینه از زمان به نوعی که رفاه جسمی ، روحی اقتصادی ، فرهنگی ،معنوی  (آسایش  کلی ) افراد تامین شود.</vt:lpstr>
      <vt:lpstr>استفاده از زمان بسته به نوع موقعیت ، متفاوت است. در شهر ،روستا ، اول صبح  ، بعد از ظهر و.............  - چه وقت زمان فوت شده است ؟!</vt:lpstr>
      <vt:lpstr>تمرین: آیا احساس می کنید که باید از زمان بهره برداری کرد؟ دلایل چیست ؟ اگر برآورده نشود چی ؟ نتیجهء آن چیست؟</vt:lpstr>
      <vt:lpstr>اصول مدیریت زمان: (1)  1 ) وقت هر کار را کوتاه کنید. - با حذف  کار های غیر ضروری . - مشخص کردن هدف .  1-1 ) محول کردن کارها  به چه کسی ؟ واگذاری تمام و کمال کار . - کارهای  غیر کلیدی.</vt:lpstr>
      <vt:lpstr>اصول مدیریت زمان (2) - به چه کسی کارواگذار شود؟ - ( آشنا با اهداف ). - مسئولیت پذیر باشد. - سود بیشتری به شما برسد . 1-2 ) کوتاه کردن زمان ملاقات ها.  - ملاقاتها با توجه به اهداف . - کار تلفنی – فاکس. - ارزش گذاری ملاقاتها. - حاشیه پردازی کردن.</vt:lpstr>
      <vt:lpstr>اصول مدیریت زمان (3 ) تمرین: - لیست تلفن های روزانه خود را بنویسید. - ملاقات های فردا را تعیین کنید. ( آنهایی که ضرورت کمتری دارد رامشخص کنید.) </vt:lpstr>
      <vt:lpstr>اصول مدیریت زمان(4) 1-3- دقت در کار   - کار را به موقع انجام دهید. - مهارتهای ارتباطی راآموزش ببینید و استفاده کنید. </vt:lpstr>
      <vt:lpstr>اصول مدیریت زمان(5) 2)بکوشید کارها موثرتر انجام شود. - کار را سرسری نگیرید. - طرح داشته باشد . - کار ها را یادداشت کنید . کارها را سازماندهی کنید.</vt:lpstr>
      <vt:lpstr>سازماندهی کار؟ - یادداشت کردن امور. - اولویت بندی آنها. - دسته بندی کردن آنها. - تعیین ترتیب اجرا. - کمک گرفتن از دیگران. - تفویض اختیار به دیگران. - تقسیم کار. - نظم داده به تفکر خودتان.</vt:lpstr>
      <vt:lpstr>95 % ذهن ما درحال نیست؟   درگذشته است یا درآینده</vt:lpstr>
      <vt:lpstr> - تمرکز ذهن بر یک موضوع  - مرتب کردن محیط  پیرامون - گاهی دوشاخه تلفن رابکشید!!!! - تلفن همراه ؟!</vt:lpstr>
      <vt:lpstr>زمان را هدر ندهید!! عجله پشت چراغ قرمز    نیم ساعت حرف تلفنی بی مورد - فرهنگ ساز در جامعه ( چرا  منتظر یک مدیر می نشینیم؟ چرا همایشها دیر شروع می شود؟</vt:lpstr>
      <vt:lpstr>مولد تر باشیم -( کار با سرعت بیشتر )</vt:lpstr>
      <vt:lpstr>اصول مدیریت زمان - اصل سوم : کار درست را انجام دهید. ( کار درست انجام داده ) با توجه به هدف. (کار را درست انجام دادن) با توجه به زمان  یا موقعیت.</vt:lpstr>
      <vt:lpstr>کار می کنید که زندگی کنید،  زندگی نمی کنید که کار کنید !</vt:lpstr>
      <vt:lpstr>1- زمانی را برای کار در نظر بگیرید.  - تمرکز روی کار . - مثل نور لیزری - هر زمان مخصوص به یک کار. 2- هدفها راتعیین کنید. - اگر هدفها زیاد است اولویت بندی کنید.</vt:lpstr>
      <vt:lpstr>- هدفها رادر زمان منطقی در نظر بگیرید. - زمان صرف شده را قیمت گذاری کنید. - پیشرفتهای کاری خود را تعریف کنید.</vt:lpstr>
      <vt:lpstr>اصل چهارم: انعطاف پذیر باشید. مدیریت زمان در محیط کار یا گروه . - تقسیم کار  - محدود کردن ملاقاتها با توجه  به ارزش  - یک منشی ورزیده - یک رایانه متصل  به اینترنت. پست الکترونیک!؟ کامپیوتر با قدرت دلخواه بالاتر  نوشتن نکات کلیدی و فوری باEmeil </vt:lpstr>
      <vt:lpstr>مهارتهایی در خصوص دستیابی به اهداف : - تمام فعالیتها در جهت اهداف . - هدفها باید قابل اندازه گیری باشد. - تعیین جهت  برای رسیدن به هدف .  - اهداف  کوتاه مدت بیشتر، بلند مدت کمتر . - سخت گیری در زمان بندی اهداف. - واقع گیرا در زمان بندی اهداف. - هر روز مدتی از زمان خود را  صرف رسیدن به هدف بکنید 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ziarati</dc:creator>
  <cp:lastModifiedBy>Shiva</cp:lastModifiedBy>
  <cp:revision>9</cp:revision>
  <dcterms:created xsi:type="dcterms:W3CDTF">1601-01-01T00:00:00Z</dcterms:created>
  <dcterms:modified xsi:type="dcterms:W3CDTF">2023-03-11T12:09:13Z</dcterms:modified>
</cp:coreProperties>
</file>