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5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348"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49"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9" r:id="rId86"/>
    <p:sldId id="338" r:id="rId87"/>
    <p:sldId id="340" r:id="rId88"/>
    <p:sldId id="341" r:id="rId89"/>
    <p:sldId id="342" r:id="rId90"/>
    <p:sldId id="343" r:id="rId91"/>
    <p:sldId id="344" r:id="rId92"/>
    <p:sldId id="345" r:id="rId93"/>
    <p:sldId id="346" r:id="rId94"/>
    <p:sldId id="347" r:id="rId95"/>
    <p:sldId id="350" r:id="rId9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293" autoAdjust="0"/>
    <p:restoredTop sz="86213" autoAdjust="0"/>
  </p:normalViewPr>
  <p:slideViewPr>
    <p:cSldViewPr>
      <p:cViewPr varScale="1">
        <p:scale>
          <a:sx n="63" d="100"/>
          <a:sy n="63" d="100"/>
        </p:scale>
        <p:origin x="876" y="78"/>
      </p:cViewPr>
      <p:guideLst>
        <p:guide orient="horz" pos="2160"/>
        <p:guide pos="2880"/>
      </p:guideLst>
    </p:cSldViewPr>
  </p:slideViewPr>
  <p:outlineViewPr>
    <p:cViewPr>
      <p:scale>
        <a:sx n="33" d="100"/>
        <a:sy n="33" d="100"/>
      </p:scale>
      <p:origin x="0" y="89238"/>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553200" y="6245225"/>
            <a:ext cx="2133600" cy="476250"/>
          </a:xfrm>
        </p:spPr>
        <p:txBody>
          <a:bodyPr/>
          <a:lstStyle>
            <a:lvl1pPr>
              <a:defRPr/>
            </a:lvl1pPr>
          </a:lstStyle>
          <a:p>
            <a:endParaRPr lang="en-US" dirty="0"/>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457200" y="6245225"/>
            <a:ext cx="2133600" cy="476250"/>
          </a:xfrm>
        </p:spPr>
        <p:txBody>
          <a:bodyPr/>
          <a:lstStyle>
            <a:lvl1pPr>
              <a:defRPr/>
            </a:lvl1pPr>
          </a:lstStyle>
          <a:p>
            <a:fld id="{BD64C34B-009F-48D7-9BCA-9D883829C96E}" type="slidenum">
              <a:rPr lang="ar-SA"/>
              <a:pPr/>
              <a:t>‹#›</a:t>
            </a:fld>
            <a:endParaRPr lang="en-US"/>
          </a:p>
        </p:txBody>
      </p:sp>
    </p:spTree>
    <p:extLst>
      <p:ext uri="{BB962C8B-B14F-4D97-AF65-F5344CB8AC3E}">
        <p14:creationId xmlns:p14="http://schemas.microsoft.com/office/powerpoint/2010/main" val="633704604"/>
      </p:ext>
    </p:extLst>
  </p:cSld>
  <p:clrMapOvr>
    <a:masterClrMapping/>
  </p:clrMapOvr>
  <p:transition advClick="0" advTm="3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7" name="Rectangle 6"/>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4000" advClick="0" advTm="0"/>
    </mc:Choice>
    <mc:Fallback xmlns="">
      <p:transition spd="slow" advClick="0" advTm="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2" descr="C:\Users\sina\Desktop\3735108151706911792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11510"/>
            <a:ext cx="7200800" cy="4169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6594457"/>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normAutofit/>
          </a:bodyPr>
          <a:lstStyle/>
          <a:p>
            <a:pPr algn="r"/>
            <a:r>
              <a:rPr lang="fa-IR" sz="2800" b="1" dirty="0">
                <a:cs typeface="B Nazanin" pitchFamily="2" charset="-78"/>
              </a:rPr>
              <a:t>ب:طبقه‌بندي مؤسسات از لحاظ هدف فعالیت</a:t>
            </a:r>
            <a:endParaRPr lang="en-US" sz="2800" dirty="0">
              <a:cs typeface="B Nazanin" pitchFamily="2" charset="-78"/>
            </a:endParaRPr>
          </a:p>
        </p:txBody>
      </p:sp>
      <p:sp>
        <p:nvSpPr>
          <p:cNvPr id="3" name="Content Placeholder 2"/>
          <p:cNvSpPr>
            <a:spLocks noGrp="1"/>
          </p:cNvSpPr>
          <p:nvPr>
            <p:ph idx="1"/>
          </p:nvPr>
        </p:nvSpPr>
        <p:spPr>
          <a:xfrm>
            <a:off x="457200" y="1600200"/>
            <a:ext cx="7620000" cy="4525963"/>
          </a:xfrm>
        </p:spPr>
        <p:txBody>
          <a:bodyPr>
            <a:normAutofit/>
          </a:bodyPr>
          <a:lstStyle/>
          <a:p>
            <a:pPr marL="0" indent="0" algn="r" rtl="1">
              <a:buNone/>
            </a:pPr>
            <a:r>
              <a:rPr lang="fa-IR" sz="2400" b="1" dirty="0">
                <a:cs typeface="B Nazanin" pitchFamily="2" charset="-78"/>
              </a:rPr>
              <a:t>مؤسسات انتفاعي:</a:t>
            </a:r>
            <a:r>
              <a:rPr lang="fa-IR" sz="2400" dirty="0">
                <a:cs typeface="B Nazanin" pitchFamily="2" charset="-78"/>
              </a:rPr>
              <a:t> مؤسساتي هستند که به قصد کسب سود به فعاليت‌هاي خدماتي، بازرگاني يا توليدي مي‌پردازد.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b="1" dirty="0">
                <a:cs typeface="B Nazanin" pitchFamily="2" charset="-78"/>
              </a:rPr>
              <a:t>مؤسسات غير انتفاعي:</a:t>
            </a:r>
            <a:r>
              <a:rPr lang="fa-IR" sz="2400" dirty="0">
                <a:cs typeface="B Nazanin" pitchFamily="2" charset="-78"/>
              </a:rPr>
              <a:t> مؤسساتي هستند که هدف آنها کسب سود نيست بلکه به منظور دستيابي به هدف‌هايي در راستاي منافع جامعه فعاليت مي‌کنند مانند: سازمان‌ هلال احمر، شهرداري‌ها، وزرات خانه و غيره .</a:t>
            </a: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325125582"/>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normAutofit/>
          </a:bodyPr>
          <a:lstStyle/>
          <a:p>
            <a:pPr algn="r"/>
            <a:r>
              <a:rPr lang="fa-IR" sz="2800" b="1" dirty="0">
                <a:cs typeface="B Nazanin" pitchFamily="2" charset="-78"/>
              </a:rPr>
              <a:t>ج: طبقه‌بندي مؤسسات از لحاظ نوع فعاليت </a:t>
            </a:r>
            <a:r>
              <a:rPr lang="fa-IR" sz="2800" b="1" dirty="0" smtClean="0">
                <a:cs typeface="B Nazanin" pitchFamily="2" charset="-78"/>
              </a:rPr>
              <a:t>:</a:t>
            </a:r>
            <a:endParaRPr lang="en-US" sz="2800" dirty="0">
              <a:cs typeface="B Nazanin" pitchFamily="2" charset="-78"/>
            </a:endParaRPr>
          </a:p>
        </p:txBody>
      </p:sp>
      <p:sp>
        <p:nvSpPr>
          <p:cNvPr id="3" name="Content Placeholder 2"/>
          <p:cNvSpPr>
            <a:spLocks noGrp="1"/>
          </p:cNvSpPr>
          <p:nvPr>
            <p:ph idx="1"/>
          </p:nvPr>
        </p:nvSpPr>
        <p:spPr>
          <a:xfrm>
            <a:off x="457200" y="1600200"/>
            <a:ext cx="7772400" cy="4525963"/>
          </a:xfrm>
        </p:spPr>
        <p:txBody>
          <a:bodyPr>
            <a:normAutofit/>
          </a:bodyPr>
          <a:lstStyle/>
          <a:p>
            <a:pPr marL="0" indent="0" algn="r" rtl="1">
              <a:buNone/>
            </a:pPr>
            <a:r>
              <a:rPr lang="fa-IR" sz="2400" b="1" dirty="0">
                <a:cs typeface="B Nazanin" pitchFamily="2" charset="-78"/>
              </a:rPr>
              <a:t>مؤسسات خدماتي:</a:t>
            </a:r>
            <a:r>
              <a:rPr lang="fa-IR" sz="2400" dirty="0">
                <a:cs typeface="B Nazanin" pitchFamily="2" charset="-78"/>
              </a:rPr>
              <a:t> مؤسساتي هستند که خدمتي را به مشتريان ارائه نموده و درازاي آن کارمزد يا حق الزحمه دريافت مي‌کنند مثل: هتل‌ها، تعميرگاه‌ها و</a:t>
            </a:r>
            <a:r>
              <a:rPr lang="fa-IR" sz="2400" dirty="0" smtClean="0">
                <a:cs typeface="B Nazanin" pitchFamily="2" charset="-78"/>
              </a:rPr>
              <a:t>...</a:t>
            </a:r>
          </a:p>
          <a:p>
            <a:pPr marL="0" indent="0" algn="r" rtl="1">
              <a:buNone/>
            </a:pPr>
            <a:endParaRPr lang="en-US" sz="2400" dirty="0">
              <a:cs typeface="B Nazanin" pitchFamily="2" charset="-78"/>
            </a:endParaRPr>
          </a:p>
          <a:p>
            <a:pPr marL="0" indent="0" algn="r" rtl="1">
              <a:buNone/>
            </a:pPr>
            <a:r>
              <a:rPr lang="fa-IR" sz="2400" b="1" dirty="0">
                <a:cs typeface="B Nazanin" pitchFamily="2" charset="-78"/>
              </a:rPr>
              <a:t>مؤسسات بازرگاني:</a:t>
            </a:r>
            <a:r>
              <a:rPr lang="fa-IR" sz="2400" dirty="0">
                <a:cs typeface="B Nazanin" pitchFamily="2" charset="-78"/>
              </a:rPr>
              <a:t> موسساتي هستند که به خريد و فروش کالا اشتغال دارند بدون آن‌که در کالاي مورد مبادله تغيير ایجاد کنند  مثل: عمده‌فروشان و خرده‌فروشان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b="1" dirty="0">
                <a:cs typeface="B Nazanin" pitchFamily="2" charset="-78"/>
              </a:rPr>
              <a:t>مؤسسات توليدي:</a:t>
            </a:r>
            <a:r>
              <a:rPr lang="fa-IR" sz="2400" dirty="0">
                <a:cs typeface="B Nazanin" pitchFamily="2" charset="-78"/>
              </a:rPr>
              <a:t> مؤسساتي هستند که مواد اوليه و کالايي را خريداري او آنها را تغيير شکل داده و يا به کالاي ديگر تبديل نموده و به فروش مي‌رساند مثل مؤسسات توليد محصولات غذايي، دارویی، و ...</a:t>
            </a: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78113190"/>
      </p:ext>
    </p:extLst>
  </p:cSld>
  <p:clrMapOvr>
    <a:masterClrMapping/>
  </p:clrMapOvr>
  <mc:AlternateContent xmlns:mc="http://schemas.openxmlformats.org/markup-compatibility/2006" xmlns:p14="http://schemas.microsoft.com/office/powerpoint/2010/main">
    <mc:Choice Requires="p14">
      <p:transition spd="slow" p14:dur="4000" advClick="0" advTm="13000"/>
    </mc:Choice>
    <mc:Fallback xmlns="">
      <p:transition spd="slow" advClick="0" advTm="1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normAutofit/>
          </a:bodyPr>
          <a:lstStyle/>
          <a:p>
            <a:pPr algn="r"/>
            <a:r>
              <a:rPr lang="fa-IR" sz="3200" b="1" dirty="0">
                <a:cs typeface="B Nazanin" pitchFamily="2" charset="-78"/>
              </a:rPr>
              <a:t>رشته هاي حسابداري :</a:t>
            </a:r>
            <a:r>
              <a:rPr lang="en-US" sz="3200" dirty="0">
                <a:cs typeface="B Nazanin" pitchFamily="2" charset="-78"/>
              </a:rPr>
              <a:t/>
            </a:r>
            <a:br>
              <a:rPr lang="en-US" sz="3200" dirty="0">
                <a:cs typeface="B Nazanin" pitchFamily="2" charset="-78"/>
              </a:rPr>
            </a:br>
            <a:endParaRPr lang="en-US" sz="3200" dirty="0">
              <a:cs typeface="B Nazanin" pitchFamily="2" charset="-78"/>
            </a:endParaRPr>
          </a:p>
        </p:txBody>
      </p:sp>
      <p:sp>
        <p:nvSpPr>
          <p:cNvPr id="3" name="Content Placeholder 2"/>
          <p:cNvSpPr>
            <a:spLocks noGrp="1"/>
          </p:cNvSpPr>
          <p:nvPr>
            <p:ph idx="1"/>
          </p:nvPr>
        </p:nvSpPr>
        <p:spPr>
          <a:xfrm>
            <a:off x="457200" y="1600200"/>
            <a:ext cx="7696200" cy="4525963"/>
          </a:xfrm>
        </p:spPr>
        <p:txBody>
          <a:bodyPr>
            <a:normAutofit/>
          </a:bodyPr>
          <a:lstStyle/>
          <a:p>
            <a:pPr marL="0" indent="0" algn="r" rtl="1">
              <a:buNone/>
            </a:pPr>
            <a:r>
              <a:rPr lang="fa-IR" sz="2400" dirty="0" smtClean="0">
                <a:cs typeface="B Nazanin" pitchFamily="2" charset="-78"/>
              </a:rPr>
              <a:t>۱</a:t>
            </a:r>
            <a:r>
              <a:rPr lang="fa-IR" sz="2400" b="1" dirty="0" smtClean="0">
                <a:cs typeface="B Nazanin" pitchFamily="2" charset="-78"/>
              </a:rPr>
              <a:t>-حسابداري </a:t>
            </a:r>
            <a:r>
              <a:rPr lang="fa-IR" sz="2400" b="1" dirty="0">
                <a:cs typeface="B Nazanin" pitchFamily="2" charset="-78"/>
              </a:rPr>
              <a:t>مالي:</a:t>
            </a:r>
            <a:r>
              <a:rPr lang="fa-IR" sz="2400" dirty="0">
                <a:cs typeface="B Nazanin" pitchFamily="2" charset="-78"/>
              </a:rPr>
              <a:t> ‌آن بخش از حسابداري است که وظيفه آن گزارش دهی براي استفاده کنندگان برون سازماني است.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dirty="0">
                <a:cs typeface="B Nazanin" pitchFamily="2" charset="-78"/>
              </a:rPr>
              <a:t>۲</a:t>
            </a:r>
            <a:r>
              <a:rPr lang="fa-IR" sz="2400" b="1" dirty="0">
                <a:cs typeface="B Nazanin" pitchFamily="2" charset="-78"/>
              </a:rPr>
              <a:t>-حسابداري مديريت:</a:t>
            </a:r>
            <a:r>
              <a:rPr lang="fa-IR" sz="2400" dirty="0">
                <a:cs typeface="B Nazanin" pitchFamily="2" charset="-78"/>
              </a:rPr>
              <a:t> آن بخش از حسابداري است که وظيفه آن گزارش اطلاعات مورد نياز مديران جهت برنامه‌ريزي، ارزيابي و کنترل عمليات يک مؤسسه است </a:t>
            </a:r>
            <a:r>
              <a:rPr lang="fa-IR" sz="2400" dirty="0" smtClean="0">
                <a:cs typeface="B Nazanin" pitchFamily="2" charset="-78"/>
              </a:rPr>
              <a:t>.</a:t>
            </a:r>
          </a:p>
          <a:p>
            <a:pPr marL="0" indent="0" algn="r" rtl="1">
              <a:buNone/>
            </a:pPr>
            <a:endParaRPr lang="en-US" sz="2400" dirty="0">
              <a:cs typeface="B Nazanin" pitchFamily="2" charset="-78"/>
            </a:endParaRPr>
          </a:p>
          <a:p>
            <a:pPr marL="0" indent="0" algn="r" rtl="1">
              <a:buNone/>
            </a:pPr>
            <a:r>
              <a:rPr lang="fa-IR" sz="2400" dirty="0">
                <a:cs typeface="B Nazanin" pitchFamily="2" charset="-78"/>
              </a:rPr>
              <a:t>۳- سایر رشته های حسابداري مثل حسابداری صنعتي (بهای تمام شده )، حسابداری دولتي، حسابرسي و حسابداري مالياتي مي‌باشد. </a:t>
            </a:r>
            <a:endParaRPr lang="en-US" sz="2400" dirty="0">
              <a:cs typeface="B Nazanin" pitchFamily="2" charset="-78"/>
            </a:endParaRPr>
          </a:p>
          <a:p>
            <a:pPr marL="0" indent="0" algn="r" rtl="1">
              <a:buNone/>
            </a:pPr>
            <a:r>
              <a:rPr lang="fa-IR" sz="2400" dirty="0">
                <a:cs typeface="B Nazanin" pitchFamily="2" charset="-78"/>
              </a:rPr>
              <a:t> </a:t>
            </a: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907677527"/>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153400" cy="792162"/>
          </a:xfrm>
        </p:spPr>
        <p:txBody>
          <a:bodyPr>
            <a:noAutofit/>
          </a:bodyPr>
          <a:lstStyle/>
          <a:p>
            <a:pPr rtl="1"/>
            <a:r>
              <a:rPr lang="fa-IR" sz="3200" dirty="0">
                <a:cs typeface="B Nazanin" pitchFamily="2" charset="-78"/>
              </a:rPr>
              <a:t>مفاهيم اساسي حسابداري و گزارشهاي </a:t>
            </a:r>
            <a:r>
              <a:rPr lang="fa-IR" sz="3200" dirty="0" smtClean="0">
                <a:cs typeface="B Nazanin" pitchFamily="2" charset="-78"/>
              </a:rPr>
              <a:t>مالي:</a:t>
            </a:r>
            <a:r>
              <a:rPr lang="en-US" sz="3200" dirty="0">
                <a:cs typeface="B Nazanin" pitchFamily="2" charset="-78"/>
              </a:rPr>
              <a:t/>
            </a:r>
            <a:br>
              <a:rPr lang="en-US" sz="3200" dirty="0">
                <a:cs typeface="B Nazanin" pitchFamily="2" charset="-78"/>
              </a:rPr>
            </a:br>
            <a:r>
              <a:rPr lang="en-US" sz="3200" dirty="0">
                <a:cs typeface="B Nazanin" pitchFamily="2" charset="-78"/>
              </a:rPr>
              <a:t/>
            </a:r>
            <a:br>
              <a:rPr lang="en-US" sz="3200" dirty="0">
                <a:cs typeface="B Nazanin" pitchFamily="2" charset="-78"/>
              </a:rPr>
            </a:br>
            <a:endParaRPr lang="en-US" sz="3200" dirty="0">
              <a:cs typeface="B Nazanin" pitchFamily="2" charset="-78"/>
            </a:endParaRPr>
          </a:p>
        </p:txBody>
      </p:sp>
      <p:sp>
        <p:nvSpPr>
          <p:cNvPr id="3" name="Content Placeholder 2"/>
          <p:cNvSpPr>
            <a:spLocks noGrp="1"/>
          </p:cNvSpPr>
          <p:nvPr>
            <p:ph idx="1"/>
          </p:nvPr>
        </p:nvSpPr>
        <p:spPr>
          <a:xfrm>
            <a:off x="457200" y="1600200"/>
            <a:ext cx="7467600" cy="4525963"/>
          </a:xfrm>
        </p:spPr>
        <p:txBody>
          <a:bodyPr>
            <a:normAutofit/>
          </a:bodyPr>
          <a:lstStyle/>
          <a:p>
            <a:pPr marL="0" indent="0" algn="r">
              <a:buNone/>
            </a:pPr>
            <a:r>
              <a:rPr lang="fa-IR" sz="2800" dirty="0">
                <a:cs typeface="B Nazanin" pitchFamily="2" charset="-78"/>
              </a:rPr>
              <a:t>حسابداري مانند ساير دانش‌هاي بشري بر مفاهيم ،‌مفروضات و اصول </a:t>
            </a:r>
            <a:endParaRPr lang="en-US" sz="2800" dirty="0" smtClean="0">
              <a:cs typeface="B Nazanin" pitchFamily="2" charset="-78"/>
            </a:endParaRPr>
          </a:p>
          <a:p>
            <a:pPr marL="0" indent="0" algn="r">
              <a:buNone/>
            </a:pPr>
            <a:r>
              <a:rPr lang="fa-IR" sz="2800" dirty="0" smtClean="0">
                <a:cs typeface="B Nazanin" pitchFamily="2" charset="-78"/>
              </a:rPr>
              <a:t>مشخصي </a:t>
            </a:r>
            <a:r>
              <a:rPr lang="fa-IR" sz="2800" dirty="0">
                <a:cs typeface="B Nazanin" pitchFamily="2" charset="-78"/>
              </a:rPr>
              <a:t>مبتني مي باشد که عبارتند </a:t>
            </a:r>
            <a:r>
              <a:rPr lang="fa-IR" sz="2800" dirty="0" smtClean="0">
                <a:cs typeface="B Nazanin" pitchFamily="2" charset="-78"/>
              </a:rPr>
              <a:t>از:‌</a:t>
            </a:r>
            <a:endParaRPr lang="en-US" sz="2800" dirty="0" smtClean="0">
              <a:cs typeface="B Nazanin" pitchFamily="2" charset="-78"/>
            </a:endParaRPr>
          </a:p>
          <a:p>
            <a:pPr marL="0" indent="0" algn="r">
              <a:buNone/>
            </a:pPr>
            <a:endParaRPr lang="en-US" sz="2800" dirty="0" smtClean="0">
              <a:cs typeface="B Nazanin" pitchFamily="2" charset="-78"/>
            </a:endParaRPr>
          </a:p>
          <a:p>
            <a:pPr marL="0" indent="0" algn="r">
              <a:buNone/>
            </a:pPr>
            <a:r>
              <a:rPr lang="fa-IR" sz="2400" dirty="0" smtClean="0"/>
              <a:t>۱-مفروضات حسابداري</a:t>
            </a:r>
            <a:endParaRPr lang="en-US" sz="2400" dirty="0" smtClean="0"/>
          </a:p>
          <a:p>
            <a:pPr marL="0" indent="0" algn="r">
              <a:buNone/>
            </a:pPr>
            <a:endParaRPr lang="en-US" sz="2400" dirty="0" smtClean="0"/>
          </a:p>
          <a:p>
            <a:pPr marL="0" indent="0" algn="r">
              <a:buNone/>
            </a:pPr>
            <a:r>
              <a:rPr lang="fa-IR" sz="2400" dirty="0"/>
              <a:t>	۲-اصول </a:t>
            </a:r>
            <a:r>
              <a:rPr lang="fa-IR" sz="2400" dirty="0" smtClean="0"/>
              <a:t>حسابداري</a:t>
            </a:r>
            <a:endParaRPr lang="en-US" sz="2400" dirty="0" smtClean="0"/>
          </a:p>
          <a:p>
            <a:pPr marL="0" indent="0" algn="r">
              <a:buNone/>
            </a:pPr>
            <a:endParaRPr lang="en-US" sz="2400" dirty="0" smtClean="0"/>
          </a:p>
          <a:p>
            <a:pPr marL="0" indent="0" algn="r">
              <a:buNone/>
            </a:pPr>
            <a:r>
              <a:rPr lang="fa-IR" sz="2400" dirty="0" smtClean="0"/>
              <a:t>۳- </a:t>
            </a:r>
            <a:r>
              <a:rPr lang="fa-IR" sz="2400" dirty="0"/>
              <a:t>(ميثاق‌هاي) محدودکننده حسابداري </a:t>
            </a:r>
            <a:endParaRPr lang="en-US" sz="2400" dirty="0"/>
          </a:p>
          <a:p>
            <a:pPr marL="0" indent="0" algn="r">
              <a:buNone/>
            </a:pPr>
            <a:endParaRPr lang="en-US" sz="2800" dirty="0"/>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850168971"/>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086600" cy="1600200"/>
          </a:xfrm>
        </p:spPr>
        <p:txBody>
          <a:bodyPr>
            <a:noAutofit/>
          </a:bodyPr>
          <a:lstStyle/>
          <a:p>
            <a:pPr algn="r"/>
            <a:r>
              <a:rPr lang="fa-IR" sz="2400" b="1" dirty="0" smtClean="0">
                <a:cs typeface="B Nazanin" pitchFamily="2" charset="-78"/>
              </a:rPr>
              <a:t>1 . مفروضات </a:t>
            </a:r>
            <a:r>
              <a:rPr lang="fa-IR" sz="2400" b="1" dirty="0">
                <a:cs typeface="B Nazanin" pitchFamily="2" charset="-78"/>
              </a:rPr>
              <a:t>حسابداري:</a:t>
            </a:r>
            <a:r>
              <a:rPr lang="fa-IR" sz="2400" dirty="0">
                <a:cs typeface="B Nazanin" pitchFamily="2" charset="-78"/>
              </a:rPr>
              <a:t> دربرگيرنده آن گروه از مفاهيم حسابداري است که جنبه زيربنايي داشته هر علمی دارای مفروضات می باشد مفروضات هر علمی بدون هیچ چون </a:t>
            </a:r>
            <a:r>
              <a:rPr lang="fa-IR" sz="2400" dirty="0" smtClean="0">
                <a:cs typeface="B Nazanin" pitchFamily="2" charset="-78"/>
              </a:rPr>
              <a:t>و </a:t>
            </a:r>
            <a:r>
              <a:rPr lang="fa-IR" sz="2400" dirty="0">
                <a:cs typeface="B Nazanin" pitchFamily="2" charset="-78"/>
              </a:rPr>
              <a:t>چرایی برای همگان قابل قبول می باشد. </a:t>
            </a:r>
            <a:r>
              <a:rPr lang="en-US" sz="2400" dirty="0">
                <a:cs typeface="B Nazanin" pitchFamily="2" charset="-78"/>
              </a:rPr>
              <a:t/>
            </a:r>
            <a:br>
              <a:rPr lang="en-US" sz="2400" dirty="0">
                <a:cs typeface="B Nazanin" pitchFamily="2" charset="-78"/>
              </a:rPr>
            </a:br>
            <a:r>
              <a:rPr lang="en-US" sz="2400" dirty="0">
                <a:cs typeface="B Nazanin" pitchFamily="2" charset="-78"/>
              </a:rPr>
              <a:t/>
            </a:r>
            <a:br>
              <a:rPr lang="en-US" sz="2400" dirty="0">
                <a:cs typeface="B Nazanin" pitchFamily="2" charset="-78"/>
              </a:rPr>
            </a:br>
            <a:endParaRPr lang="en-US" sz="2400" dirty="0">
              <a:cs typeface="B Nazanin" pitchFamily="2" charset="-78"/>
            </a:endParaRPr>
          </a:p>
        </p:txBody>
      </p:sp>
      <p:sp>
        <p:nvSpPr>
          <p:cNvPr id="3" name="Content Placeholder 2"/>
          <p:cNvSpPr>
            <a:spLocks noGrp="1"/>
          </p:cNvSpPr>
          <p:nvPr>
            <p:ph idx="1"/>
          </p:nvPr>
        </p:nvSpPr>
        <p:spPr>
          <a:xfrm>
            <a:off x="381000" y="2362200"/>
            <a:ext cx="7239000" cy="4144963"/>
          </a:xfrm>
        </p:spPr>
        <p:txBody>
          <a:bodyPr>
            <a:noAutofit/>
          </a:bodyPr>
          <a:lstStyle/>
          <a:p>
            <a:pPr marL="0" indent="0" algn="r" rtl="1">
              <a:buNone/>
            </a:pPr>
            <a:r>
              <a:rPr lang="fa-IR" sz="2400" b="1" dirty="0" smtClean="0">
                <a:cs typeface="B Nazanin" pitchFamily="2" charset="-78"/>
              </a:rPr>
              <a:t>فرض </a:t>
            </a:r>
            <a:r>
              <a:rPr lang="fa-IR" sz="2400" b="1" dirty="0">
                <a:cs typeface="B Nazanin" pitchFamily="2" charset="-78"/>
              </a:rPr>
              <a:t>تفکيک شخصيت:</a:t>
            </a:r>
            <a:r>
              <a:rPr lang="fa-IR" sz="2400" dirty="0">
                <a:cs typeface="B Nazanin" pitchFamily="2" charset="-78"/>
              </a:rPr>
              <a:t> براساس اين فرض شخصيت مالک (مالکان) مستقل از شخصیت حقوقی موسسه جدا و مستقل می باشد. </a:t>
            </a:r>
            <a:endParaRPr lang="en-US" sz="2400" dirty="0" smtClean="0">
              <a:cs typeface="B Nazanin" pitchFamily="2" charset="-78"/>
            </a:endParaRPr>
          </a:p>
          <a:p>
            <a:pPr marL="0" indent="0" algn="r" rtl="1">
              <a:buNone/>
            </a:pPr>
            <a:endParaRPr lang="en-US" sz="2400" dirty="0">
              <a:cs typeface="B Nazanin" pitchFamily="2" charset="-78"/>
            </a:endParaRPr>
          </a:p>
          <a:p>
            <a:pPr marL="0" indent="0" algn="r" rtl="1">
              <a:buNone/>
            </a:pPr>
            <a:endParaRPr lang="en-US" sz="2400" dirty="0">
              <a:cs typeface="B Nazanin" pitchFamily="2" charset="-78"/>
            </a:endParaRPr>
          </a:p>
          <a:p>
            <a:pPr marL="0" indent="0" algn="r" rtl="1">
              <a:buNone/>
            </a:pPr>
            <a:r>
              <a:rPr lang="fa-IR" sz="2400" b="1" dirty="0">
                <a:cs typeface="B Nazanin" pitchFamily="2" charset="-78"/>
              </a:rPr>
              <a:t>فرض تعهدي:</a:t>
            </a:r>
            <a:r>
              <a:rPr lang="fa-IR" sz="2400" dirty="0">
                <a:cs typeface="B Nazanin" pitchFamily="2" charset="-78"/>
              </a:rPr>
              <a:t> براساس اين فرض درآمدها به محض تحقق و هزينه ها به محض وقوع بايد شناسايي و در حساب‌ها ثبت شود. </a:t>
            </a: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316933551"/>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7315200" cy="4525963"/>
          </a:xfrm>
        </p:spPr>
        <p:txBody>
          <a:bodyPr>
            <a:normAutofit fontScale="77500" lnSpcReduction="20000"/>
          </a:bodyPr>
          <a:lstStyle/>
          <a:p>
            <a:pPr marL="0" indent="0" algn="r" rtl="1">
              <a:buNone/>
            </a:pPr>
            <a:r>
              <a:rPr lang="fa-IR" b="1" dirty="0">
                <a:cs typeface="B Nazanin" pitchFamily="2" charset="-78"/>
              </a:rPr>
              <a:t>فرض تداوم فعاليت:</a:t>
            </a:r>
            <a:r>
              <a:rPr lang="fa-IR" dirty="0">
                <a:cs typeface="B Nazanin" pitchFamily="2" charset="-78"/>
              </a:rPr>
              <a:t> بدين معني است که عمليات موسسه در آينده قابل پيش‌بيني تداوم خواهد داشت و قصد انحلال مؤسسه يا توقف فعاليت آن وجود ندارد منظور از آينده قابل پيش‌بيني تا زماني است که مؤسسه بتواند برنامه خود را اجرا و تعهدات خود را ايفا کند. </a:t>
            </a:r>
            <a:endParaRPr lang="en-US" dirty="0">
              <a:cs typeface="B Nazanin" pitchFamily="2" charset="-78"/>
            </a:endParaRPr>
          </a:p>
          <a:p>
            <a:pPr marL="0" indent="0" algn="r" rtl="1">
              <a:buNone/>
            </a:pPr>
            <a:endParaRPr lang="en-US" dirty="0">
              <a:cs typeface="B Nazanin" pitchFamily="2" charset="-78"/>
            </a:endParaRPr>
          </a:p>
          <a:p>
            <a:pPr marL="0" indent="0" algn="r" rtl="1">
              <a:buNone/>
            </a:pPr>
            <a:r>
              <a:rPr lang="fa-IR" b="1" dirty="0">
                <a:cs typeface="B Nazanin" pitchFamily="2" charset="-78"/>
              </a:rPr>
              <a:t>فرض واحد اندازه‌گيري:</a:t>
            </a:r>
            <a:r>
              <a:rPr lang="fa-IR" dirty="0">
                <a:cs typeface="B Nazanin" pitchFamily="2" charset="-78"/>
              </a:rPr>
              <a:t> بدين معني است که کليه معاملات ، عمليات و رويدادهاي مالي بر حسب پول مورد سنجش قرار گرفته و گزارش مي‌شود. </a:t>
            </a:r>
            <a:endParaRPr lang="en-US" dirty="0">
              <a:cs typeface="B Nazanin" pitchFamily="2" charset="-78"/>
            </a:endParaRPr>
          </a:p>
          <a:p>
            <a:pPr marL="0" indent="0" algn="r" rtl="1">
              <a:buNone/>
            </a:pPr>
            <a:endParaRPr lang="en-US" dirty="0">
              <a:cs typeface="B Nazanin" pitchFamily="2" charset="-78"/>
            </a:endParaRPr>
          </a:p>
          <a:p>
            <a:pPr marL="0" indent="0" algn="r" rtl="1">
              <a:buNone/>
            </a:pPr>
            <a:r>
              <a:rPr lang="fa-IR" b="1" dirty="0">
                <a:cs typeface="B Nazanin" pitchFamily="2" charset="-78"/>
              </a:rPr>
              <a:t>فرض دوره مالي:</a:t>
            </a:r>
            <a:r>
              <a:rPr lang="fa-IR" dirty="0">
                <a:cs typeface="B Nazanin" pitchFamily="2" charset="-78"/>
              </a:rPr>
              <a:t> براساس اين فرض عمر يک واحد اقتصادي به دوره‌هاي زماني نسبتاً کوتاهي بنام دوره‌هاي حسابداري تقسيم مي‌شود دوره مالي ممکن است يک ماهه ، سه ماهه ، شش ماهه يا يکساله باشد. </a:t>
            </a:r>
            <a:endParaRPr lang="en-US" dirty="0">
              <a:cs typeface="B Nazanin" pitchFamily="2" charset="-78"/>
            </a:endParaRPr>
          </a:p>
        </p:txBody>
      </p:sp>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160518924"/>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89" y="457200"/>
            <a:ext cx="7924800" cy="5592763"/>
          </a:xfrm>
        </p:spPr>
        <p:txBody>
          <a:bodyPr>
            <a:normAutofit/>
          </a:bodyPr>
          <a:lstStyle/>
          <a:p>
            <a:pPr marL="0" indent="0" algn="r" rtl="1">
              <a:buNone/>
            </a:pPr>
            <a:r>
              <a:rPr lang="fa-IR" sz="2800" b="1" dirty="0" smtClean="0">
                <a:cs typeface="B Nazanin" pitchFamily="2" charset="-78"/>
              </a:rPr>
              <a:t>۲</a:t>
            </a:r>
            <a:r>
              <a:rPr lang="en-US" sz="2800" b="1" dirty="0" smtClean="0">
                <a:cs typeface="B Nazanin" pitchFamily="2" charset="-78"/>
              </a:rPr>
              <a:t> . </a:t>
            </a:r>
            <a:r>
              <a:rPr lang="fa-IR" sz="2800" b="1" dirty="0" smtClean="0">
                <a:cs typeface="B Nazanin" pitchFamily="2" charset="-78"/>
              </a:rPr>
              <a:t>اصول حسابداري:</a:t>
            </a:r>
            <a:endParaRPr lang="en-US" sz="2800" b="1" dirty="0" smtClean="0">
              <a:cs typeface="B Nazanin" pitchFamily="2" charset="-78"/>
            </a:endParaRPr>
          </a:p>
          <a:p>
            <a:pPr marL="0" indent="0" algn="r" rtl="1">
              <a:buNone/>
            </a:pPr>
            <a:endParaRPr lang="en-US" sz="2800" b="1" dirty="0" smtClean="0">
              <a:cs typeface="B Nazanin" pitchFamily="2" charset="-78"/>
            </a:endParaRPr>
          </a:p>
          <a:p>
            <a:pPr marL="0" indent="0" algn="r" rtl="1">
              <a:buNone/>
            </a:pPr>
            <a:r>
              <a:rPr lang="fa-IR" sz="2800" dirty="0" smtClean="0">
                <a:cs typeface="B Nazanin" pitchFamily="2" charset="-78"/>
              </a:rPr>
              <a:t> </a:t>
            </a:r>
            <a:r>
              <a:rPr lang="fa-IR" sz="2800" dirty="0">
                <a:cs typeface="B Nazanin" pitchFamily="2" charset="-78"/>
              </a:rPr>
              <a:t>دربرگيرنده آن گروه از مفاهيم حسابداري است که جنبه عملي و کاربردي داشته باشد و رهنمودها و مباني لازم را براي شناسايي اندازه‌گيري ، ثبت  و گزارش اطلاعات مالي ارائه مي‌کند. </a:t>
            </a:r>
            <a:endParaRPr lang="en-US" sz="2800" dirty="0">
              <a:cs typeface="B Nazanin" pitchFamily="2" charset="-78"/>
            </a:endParaRPr>
          </a:p>
          <a:p>
            <a:pPr marL="0" indent="0" algn="r" rtl="1">
              <a:buNone/>
            </a:pPr>
            <a:r>
              <a:rPr lang="fa-IR" sz="2800" dirty="0">
                <a:cs typeface="B Nazanin" pitchFamily="2" charset="-78"/>
              </a:rPr>
              <a:t>اصول حسابداري عبارتنداز: </a:t>
            </a:r>
            <a:endParaRPr lang="en-US" sz="2800" dirty="0" smtClean="0">
              <a:cs typeface="B Nazanin" pitchFamily="2" charset="-78"/>
            </a:endParaRPr>
          </a:p>
          <a:p>
            <a:pPr marL="0" indent="0" algn="r" rtl="1">
              <a:buNone/>
            </a:pPr>
            <a:endParaRPr lang="en-US" sz="2800" dirty="0">
              <a:cs typeface="B Nazanin" pitchFamily="2" charset="-78"/>
            </a:endParaRPr>
          </a:p>
          <a:p>
            <a:pPr algn="r" rtl="1"/>
            <a:r>
              <a:rPr lang="fa-IR" sz="2800" dirty="0" smtClean="0">
                <a:cs typeface="B Nazanin" pitchFamily="2" charset="-78"/>
              </a:rPr>
              <a:t>اصل </a:t>
            </a:r>
            <a:r>
              <a:rPr lang="fa-IR" sz="2800" dirty="0">
                <a:cs typeface="B Nazanin" pitchFamily="2" charset="-78"/>
              </a:rPr>
              <a:t>بهاي تمام شده </a:t>
            </a:r>
            <a:endParaRPr lang="en-US" sz="2800" dirty="0" smtClean="0">
              <a:cs typeface="B Nazanin" pitchFamily="2" charset="-78"/>
            </a:endParaRPr>
          </a:p>
          <a:p>
            <a:pPr algn="r" rtl="1"/>
            <a:r>
              <a:rPr lang="fa-IR" sz="2800" dirty="0" smtClean="0">
                <a:cs typeface="B Nazanin" pitchFamily="2" charset="-78"/>
              </a:rPr>
              <a:t>اصل </a:t>
            </a:r>
            <a:r>
              <a:rPr lang="fa-IR" sz="2800" dirty="0">
                <a:cs typeface="B Nazanin" pitchFamily="2" charset="-78"/>
              </a:rPr>
              <a:t>تحقق درآمد 	</a:t>
            </a:r>
            <a:endParaRPr lang="en-US" sz="2800" dirty="0" smtClean="0">
              <a:cs typeface="B Nazanin" pitchFamily="2" charset="-78"/>
            </a:endParaRPr>
          </a:p>
          <a:p>
            <a:pPr algn="r" rtl="1"/>
            <a:r>
              <a:rPr lang="fa-IR" sz="2800" dirty="0" smtClean="0">
                <a:cs typeface="B Nazanin" pitchFamily="2" charset="-78"/>
              </a:rPr>
              <a:t>اصل </a:t>
            </a:r>
            <a:r>
              <a:rPr lang="fa-IR" sz="2800" dirty="0">
                <a:cs typeface="B Nazanin" pitchFamily="2" charset="-78"/>
              </a:rPr>
              <a:t>تطابق هزينه‌ها با درآمد  </a:t>
            </a:r>
            <a:endParaRPr lang="en-US" sz="2800" dirty="0" smtClean="0">
              <a:cs typeface="B Nazanin" pitchFamily="2" charset="-78"/>
            </a:endParaRPr>
          </a:p>
          <a:p>
            <a:pPr algn="r" rtl="1"/>
            <a:r>
              <a:rPr lang="fa-IR" sz="2800" dirty="0" smtClean="0">
                <a:cs typeface="B Nazanin" pitchFamily="2" charset="-78"/>
              </a:rPr>
              <a:t>اصل </a:t>
            </a:r>
            <a:r>
              <a:rPr lang="fa-IR" sz="2800" dirty="0">
                <a:cs typeface="B Nazanin" pitchFamily="2" charset="-78"/>
              </a:rPr>
              <a:t>افشاء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802359441"/>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467600" cy="6324600"/>
          </a:xfrm>
        </p:spPr>
        <p:txBody>
          <a:bodyPr>
            <a:normAutofit fontScale="70000" lnSpcReduction="20000"/>
          </a:bodyPr>
          <a:lstStyle/>
          <a:p>
            <a:pPr marL="0" indent="0" algn="r" rtl="1">
              <a:buNone/>
            </a:pPr>
            <a:r>
              <a:rPr lang="fa-IR" sz="3800" b="1" dirty="0">
                <a:cs typeface="B Nazanin" pitchFamily="2" charset="-78"/>
              </a:rPr>
              <a:t>اصل بهاي تمام شده:</a:t>
            </a:r>
            <a:r>
              <a:rPr lang="fa-IR" sz="3800" dirty="0">
                <a:cs typeface="B Nazanin" pitchFamily="2" charset="-78"/>
              </a:rPr>
              <a:t> حاکي از آن است که کليه رويدادهاي مالي بايد به بهاي تمام شده در تاريخ وقوع ثبت وگزارش شود. </a:t>
            </a:r>
            <a:endParaRPr lang="fa-IR" sz="3800" dirty="0" smtClean="0">
              <a:cs typeface="B Nazanin" pitchFamily="2" charset="-78"/>
            </a:endParaRPr>
          </a:p>
          <a:p>
            <a:pPr marL="0" indent="0" algn="r" rtl="1">
              <a:buNone/>
            </a:pPr>
            <a:endParaRPr lang="en-US" sz="3800" dirty="0">
              <a:cs typeface="B Nazanin" pitchFamily="2" charset="-78"/>
            </a:endParaRPr>
          </a:p>
          <a:p>
            <a:pPr marL="0" indent="0" algn="r" rtl="1">
              <a:buNone/>
            </a:pPr>
            <a:r>
              <a:rPr lang="fa-IR" sz="3800" b="1" dirty="0">
                <a:cs typeface="B Nazanin" pitchFamily="2" charset="-78"/>
              </a:rPr>
              <a:t>اصل تحقق درآمدها:</a:t>
            </a:r>
            <a:r>
              <a:rPr lang="fa-IR" sz="3800" dirty="0">
                <a:cs typeface="B Nazanin" pitchFamily="2" charset="-78"/>
              </a:rPr>
              <a:t> درآمدها به محض تحقق صرفه نظر از زمان دريافت وجوه آن شناسايي و ثبت مي‌شود. مطابق با اصل فوق سود زماني شناسايي مي‌شود که فرايند کسب درآمد تکميل شده و مبادله اي اتفاق افتاده باشد. </a:t>
            </a:r>
            <a:endParaRPr lang="fa-IR" sz="3800" dirty="0" smtClean="0">
              <a:cs typeface="B Nazanin" pitchFamily="2" charset="-78"/>
            </a:endParaRPr>
          </a:p>
          <a:p>
            <a:pPr marL="0" indent="0" algn="r" rtl="1">
              <a:buNone/>
            </a:pPr>
            <a:endParaRPr lang="en-US" sz="3800" dirty="0">
              <a:cs typeface="B Nazanin" pitchFamily="2" charset="-78"/>
            </a:endParaRPr>
          </a:p>
          <a:p>
            <a:pPr marL="0" indent="0" algn="r" rtl="1">
              <a:buNone/>
            </a:pPr>
            <a:r>
              <a:rPr lang="fa-IR" sz="3800" b="1" dirty="0">
                <a:cs typeface="B Nazanin" pitchFamily="2" charset="-78"/>
              </a:rPr>
              <a:t>اصل تطابق هزينه با درآمد:</a:t>
            </a:r>
            <a:r>
              <a:rPr lang="fa-IR" sz="3800" dirty="0">
                <a:cs typeface="B Nazanin" pitchFamily="2" charset="-78"/>
              </a:rPr>
              <a:t> براساس این اصل براي اندازه‌گيري سود و زيان هر دوره بايد هزينه‌هاي هر دوره با درآمد همان دوره مقايسه نمود</a:t>
            </a:r>
            <a:r>
              <a:rPr lang="fa-IR" sz="3800" dirty="0" smtClean="0">
                <a:cs typeface="B Nazanin" pitchFamily="2" charset="-78"/>
              </a:rPr>
              <a:t>.</a:t>
            </a:r>
          </a:p>
          <a:p>
            <a:pPr marL="0" indent="0" algn="r" rtl="1">
              <a:buNone/>
            </a:pPr>
            <a:endParaRPr lang="en-US" sz="3800" dirty="0">
              <a:cs typeface="B Nazanin" pitchFamily="2" charset="-78"/>
            </a:endParaRPr>
          </a:p>
          <a:p>
            <a:pPr marL="0" indent="0" algn="r" rtl="1">
              <a:buNone/>
            </a:pPr>
            <a:r>
              <a:rPr lang="fa-IR" sz="3800" b="1" dirty="0">
                <a:cs typeface="B Nazanin" pitchFamily="2" charset="-78"/>
              </a:rPr>
              <a:t>اصل افشاء:</a:t>
            </a:r>
            <a:r>
              <a:rPr lang="fa-IR" sz="3800" dirty="0">
                <a:cs typeface="B Nazanin" pitchFamily="2" charset="-78"/>
              </a:rPr>
              <a:t> براساس اصل افشاء بايد تمام اطلاعاتي که به نحوي مي‌تواند برتصميم‌گيري استفاده ‌کنندگان تأثيرگذار باشد افشاء شود. </a:t>
            </a:r>
            <a:endParaRPr lang="en-US" sz="3800" dirty="0">
              <a:cs typeface="B Nazanin" pitchFamily="2" charset="-78"/>
            </a:endParaRPr>
          </a:p>
          <a:p>
            <a:pPr marL="0" indent="0" algn="r" rtl="1">
              <a:buNone/>
            </a:pPr>
            <a:r>
              <a:rPr lang="fa-IR" sz="3800" dirty="0">
                <a:cs typeface="B Nazanin" pitchFamily="2" charset="-78"/>
              </a:rPr>
              <a:t> </a:t>
            </a:r>
            <a:endParaRPr lang="en-US" sz="3800" dirty="0">
              <a:cs typeface="B Nazanin" pitchFamily="2" charset="-78"/>
            </a:endParaRPr>
          </a:p>
          <a:p>
            <a:pPr marL="0" indent="0" algn="r">
              <a:buNone/>
            </a:pPr>
            <a:endParaRPr lang="en-US"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082017297"/>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normAutofit/>
          </a:bodyPr>
          <a:lstStyle/>
          <a:p>
            <a:pPr algn="r"/>
            <a:r>
              <a:rPr lang="fa-IR" sz="2800" b="1" dirty="0" smtClean="0">
                <a:cs typeface="B Nazanin" pitchFamily="2" charset="-78"/>
              </a:rPr>
              <a:t>۳. اصول </a:t>
            </a:r>
            <a:r>
              <a:rPr lang="fa-IR" sz="2800" b="1" dirty="0">
                <a:cs typeface="B Nazanin" pitchFamily="2" charset="-78"/>
              </a:rPr>
              <a:t>يا ميثاق‌هاي محدود کننده حسابداري </a:t>
            </a:r>
            <a:br>
              <a:rPr lang="fa-IR" sz="2800" b="1" dirty="0">
                <a:cs typeface="B Nazanin" pitchFamily="2" charset="-78"/>
              </a:rPr>
            </a:br>
            <a:endParaRPr lang="en-US" sz="2800" dirty="0"/>
          </a:p>
        </p:txBody>
      </p:sp>
      <p:sp>
        <p:nvSpPr>
          <p:cNvPr id="3" name="Content Placeholder 2"/>
          <p:cNvSpPr>
            <a:spLocks noGrp="1"/>
          </p:cNvSpPr>
          <p:nvPr>
            <p:ph idx="1"/>
          </p:nvPr>
        </p:nvSpPr>
        <p:spPr>
          <a:xfrm>
            <a:off x="304800" y="1219200"/>
            <a:ext cx="7467600" cy="5181600"/>
          </a:xfrm>
        </p:spPr>
        <p:txBody>
          <a:bodyPr>
            <a:noAutofit/>
          </a:bodyPr>
          <a:lstStyle/>
          <a:p>
            <a:pPr marL="0" indent="0" algn="r" rtl="1">
              <a:buNone/>
            </a:pPr>
            <a:r>
              <a:rPr lang="fa-IR" sz="2400" b="1" dirty="0" smtClean="0">
                <a:cs typeface="B Nazanin" pitchFamily="2" charset="-78"/>
              </a:rPr>
              <a:t>فزونی </a:t>
            </a:r>
            <a:r>
              <a:rPr lang="fa-IR" sz="2400" b="1" dirty="0">
                <a:cs typeface="B Nazanin" pitchFamily="2" charset="-78"/>
              </a:rPr>
              <a:t>منافع بر مخارج: </a:t>
            </a:r>
            <a:r>
              <a:rPr lang="fa-IR" sz="2400" dirty="0">
                <a:cs typeface="B Nazanin" pitchFamily="2" charset="-78"/>
              </a:rPr>
              <a:t>برای انجام هر محاسبه و اندازه گیری در حسابداری باید به این نکته توجه کرد که آیا منافع حاصل از اندازه گیری بر مخارج آن بیشتر است در صورت مثبت بودن این مورد انجام دادن این اندازه گیری </a:t>
            </a:r>
            <a:r>
              <a:rPr lang="fa-IR" sz="2400" dirty="0" smtClean="0">
                <a:cs typeface="B Nazanin" pitchFamily="2" charset="-78"/>
              </a:rPr>
              <a:t>صحیح </a:t>
            </a:r>
            <a:r>
              <a:rPr lang="fa-IR" sz="2400" dirty="0">
                <a:cs typeface="B Nazanin" pitchFamily="2" charset="-78"/>
              </a:rPr>
              <a:t>می باشد</a:t>
            </a:r>
            <a:r>
              <a:rPr lang="fa-IR" sz="2400" dirty="0" smtClean="0">
                <a:cs typeface="B Nazanin" pitchFamily="2" charset="-78"/>
              </a:rPr>
              <a:t>.</a:t>
            </a:r>
          </a:p>
          <a:p>
            <a:pPr marL="0" indent="0" algn="r" rtl="1">
              <a:buNone/>
            </a:pPr>
            <a:endParaRPr lang="en-US" sz="2400" dirty="0">
              <a:cs typeface="B Nazanin" pitchFamily="2" charset="-78"/>
            </a:endParaRPr>
          </a:p>
          <a:p>
            <a:pPr marL="0" indent="0" algn="r" rtl="1">
              <a:buNone/>
            </a:pPr>
            <a:r>
              <a:rPr lang="fa-IR" sz="2400" b="1" dirty="0">
                <a:cs typeface="B Nazanin" pitchFamily="2" charset="-78"/>
              </a:rPr>
              <a:t>اهمیت:</a:t>
            </a:r>
            <a:r>
              <a:rPr lang="fa-IR" sz="2400" dirty="0">
                <a:cs typeface="B Nazanin" pitchFamily="2" charset="-78"/>
              </a:rPr>
              <a:t> تمامی مبالغی که گزارش می شود با  در نظر گرفتن این نکته باشد که ارزش افشا داشته باشد</a:t>
            </a:r>
            <a:r>
              <a:rPr lang="fa-IR" sz="2400" dirty="0" smtClean="0">
                <a:cs typeface="B Nazanin" pitchFamily="2" charset="-78"/>
              </a:rPr>
              <a:t>.</a:t>
            </a:r>
          </a:p>
          <a:p>
            <a:pPr marL="0" indent="0" algn="r" rtl="1">
              <a:buNone/>
            </a:pPr>
            <a:endParaRPr lang="en-US" sz="2400" dirty="0">
              <a:cs typeface="B Nazanin" pitchFamily="2" charset="-78"/>
            </a:endParaRPr>
          </a:p>
          <a:p>
            <a:pPr marL="0" indent="0" algn="r" rtl="1">
              <a:buNone/>
            </a:pPr>
            <a:r>
              <a:rPr lang="fa-IR" sz="2400" b="1" dirty="0">
                <a:cs typeface="B Nazanin" pitchFamily="2" charset="-78"/>
              </a:rPr>
              <a:t>خصوصیات صنعت:</a:t>
            </a:r>
            <a:r>
              <a:rPr lang="fa-IR" sz="2400" dirty="0">
                <a:cs typeface="B Nazanin" pitchFamily="2" charset="-78"/>
              </a:rPr>
              <a:t> برای گزارش ارقام باید به شاخص و خصوصیات هر صنعت دقت نمود مثلا ممکن است در صنعت نساجی یک سری شاخص خوب باشد که برای صنعت دارویی مناسب نیست</a:t>
            </a:r>
            <a:r>
              <a:rPr lang="fa-IR" sz="2400" dirty="0" smtClean="0">
                <a:cs typeface="B Nazanin" pitchFamily="2" charset="-78"/>
              </a:rPr>
              <a:t>.</a:t>
            </a:r>
          </a:p>
          <a:p>
            <a:pPr marL="0" indent="0" algn="r" rtl="1">
              <a:buNone/>
            </a:pPr>
            <a:endParaRPr lang="en-US" sz="2400" dirty="0">
              <a:cs typeface="B Nazanin" pitchFamily="2" charset="-78"/>
            </a:endParaRPr>
          </a:p>
          <a:p>
            <a:pPr marL="0" indent="0" algn="r">
              <a:buNone/>
            </a:pPr>
            <a:r>
              <a:rPr lang="fa-IR" sz="2400" b="1" dirty="0">
                <a:cs typeface="B Nazanin" pitchFamily="2" charset="-78"/>
              </a:rPr>
              <a:t>محافظه کاری:</a:t>
            </a:r>
            <a:r>
              <a:rPr lang="fa-IR" sz="2400" dirty="0">
                <a:cs typeface="B Nazanin" pitchFamily="2" charset="-78"/>
              </a:rPr>
              <a:t> طبق این اصل بیان می دارد که درآمد را نباید کمتر و هزینه ها </a:t>
            </a:r>
            <a:r>
              <a:rPr lang="en-US" sz="2400" dirty="0" smtClean="0">
                <a:cs typeface="B Nazanin" pitchFamily="2" charset="-78"/>
              </a:rPr>
              <a:t>.</a:t>
            </a:r>
            <a:r>
              <a:rPr lang="fa-IR" sz="2400" dirty="0" smtClean="0">
                <a:cs typeface="B Nazanin" pitchFamily="2" charset="-78"/>
              </a:rPr>
              <a:t>را </a:t>
            </a:r>
            <a:r>
              <a:rPr lang="fa-IR" sz="2400" dirty="0">
                <a:cs typeface="B Nazanin" pitchFamily="2" charset="-78"/>
              </a:rPr>
              <a:t>بیشتر </a:t>
            </a:r>
            <a:r>
              <a:rPr lang="fa-IR" sz="2400" dirty="0" smtClean="0">
                <a:cs typeface="B Nazanin" pitchFamily="2" charset="-78"/>
              </a:rPr>
              <a:t>از </a:t>
            </a:r>
            <a:r>
              <a:rPr lang="fa-IR" sz="2400" dirty="0">
                <a:cs typeface="B Nazanin" pitchFamily="2" charset="-78"/>
              </a:rPr>
              <a:t>آنچه هست نشان داد</a:t>
            </a: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371611498"/>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620000" cy="1143000"/>
          </a:xfrm>
        </p:spPr>
        <p:txBody>
          <a:bodyPr>
            <a:normAutofit fontScale="90000"/>
          </a:bodyPr>
          <a:lstStyle/>
          <a:p>
            <a:r>
              <a:rPr lang="fa-IR" b="1" dirty="0">
                <a:cs typeface="B Nazanin" pitchFamily="2" charset="-78"/>
              </a:rPr>
              <a:t>فصل دوم </a:t>
            </a:r>
            <a:r>
              <a:rPr lang="en-US" dirty="0">
                <a:cs typeface="B Nazanin" pitchFamily="2" charset="-78"/>
              </a:rPr>
              <a:t/>
            </a:r>
            <a:br>
              <a:rPr lang="en-US" dirty="0">
                <a:cs typeface="B Nazanin" pitchFamily="2" charset="-78"/>
              </a:rPr>
            </a:br>
            <a:endParaRPr lang="en-US" dirty="0"/>
          </a:p>
        </p:txBody>
      </p:sp>
      <p:sp>
        <p:nvSpPr>
          <p:cNvPr id="3" name="Content Placeholder 2"/>
          <p:cNvSpPr>
            <a:spLocks noGrp="1"/>
          </p:cNvSpPr>
          <p:nvPr>
            <p:ph idx="1"/>
          </p:nvPr>
        </p:nvSpPr>
        <p:spPr>
          <a:xfrm>
            <a:off x="152400" y="1295400"/>
            <a:ext cx="7696200" cy="4525963"/>
          </a:xfrm>
        </p:spPr>
        <p:txBody>
          <a:bodyPr>
            <a:noAutofit/>
          </a:bodyPr>
          <a:lstStyle/>
          <a:p>
            <a:pPr marL="0" indent="0" algn="r" rtl="1">
              <a:buNone/>
            </a:pPr>
            <a:r>
              <a:rPr lang="fa-IR" sz="2800" dirty="0" smtClean="0">
                <a:cs typeface="B Nazanin" pitchFamily="2" charset="-78"/>
              </a:rPr>
              <a:t>تجزيه </a:t>
            </a:r>
            <a:r>
              <a:rPr lang="fa-IR" sz="2800" dirty="0">
                <a:cs typeface="B Nazanin" pitchFamily="2" charset="-78"/>
              </a:rPr>
              <a:t>و تحليل معاملات و عمليات </a:t>
            </a:r>
            <a:r>
              <a:rPr lang="fa-IR" sz="2800" dirty="0" smtClean="0">
                <a:cs typeface="B Nazanin" pitchFamily="2" charset="-78"/>
              </a:rPr>
              <a:t>حسابداري</a:t>
            </a:r>
            <a:endParaRPr lang="en-US" sz="2800"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b="1" dirty="0">
                <a:cs typeface="B Nazanin" pitchFamily="2" charset="-78"/>
              </a:rPr>
              <a:t>اهداف آموزشی فصل:</a:t>
            </a:r>
            <a:endParaRPr lang="en-US" sz="2800" b="1" dirty="0">
              <a:cs typeface="B Nazanin" pitchFamily="2" charset="-78"/>
            </a:endParaRPr>
          </a:p>
          <a:p>
            <a:pPr algn="r" rtl="1"/>
            <a:r>
              <a:rPr lang="fa-IR" sz="2800" dirty="0" smtClean="0">
                <a:cs typeface="B Nazanin" pitchFamily="2" charset="-78"/>
              </a:rPr>
              <a:t>تعاریف </a:t>
            </a:r>
            <a:r>
              <a:rPr lang="fa-IR" sz="2800" dirty="0">
                <a:cs typeface="B Nazanin" pitchFamily="2" charset="-78"/>
              </a:rPr>
              <a:t>دارایی و بدهی و سرمایه</a:t>
            </a:r>
            <a:endParaRPr lang="en-US" sz="2800" dirty="0">
              <a:cs typeface="B Nazanin" pitchFamily="2" charset="-78"/>
            </a:endParaRPr>
          </a:p>
          <a:p>
            <a:pPr algn="r" rtl="1"/>
            <a:r>
              <a:rPr lang="fa-IR" sz="2800" dirty="0" smtClean="0">
                <a:cs typeface="B Nazanin" pitchFamily="2" charset="-78"/>
              </a:rPr>
              <a:t>آشنایی </a:t>
            </a:r>
            <a:r>
              <a:rPr lang="fa-IR" sz="2800" dirty="0">
                <a:cs typeface="B Nazanin" pitchFamily="2" charset="-78"/>
              </a:rPr>
              <a:t>با معادله اصلی حسابداری</a:t>
            </a:r>
            <a:endParaRPr lang="en-US" sz="2800" dirty="0">
              <a:cs typeface="B Nazanin" pitchFamily="2" charset="-78"/>
            </a:endParaRPr>
          </a:p>
          <a:p>
            <a:pPr algn="r" rtl="1"/>
            <a:r>
              <a:rPr lang="fa-IR" sz="2800" dirty="0" smtClean="0">
                <a:cs typeface="B Nazanin" pitchFamily="2" charset="-78"/>
              </a:rPr>
              <a:t>آشنایی </a:t>
            </a:r>
            <a:r>
              <a:rPr lang="fa-IR" sz="2800" dirty="0">
                <a:cs typeface="B Nazanin" pitchFamily="2" charset="-78"/>
              </a:rPr>
              <a:t>با عناصر معادله حسابداری</a:t>
            </a:r>
            <a:endParaRPr lang="en-US" sz="2800" dirty="0">
              <a:cs typeface="B Nazanin" pitchFamily="2" charset="-78"/>
            </a:endParaRPr>
          </a:p>
          <a:p>
            <a:pPr algn="r" rtl="1"/>
            <a:r>
              <a:rPr lang="fa-IR" sz="2800" dirty="0" smtClean="0">
                <a:cs typeface="B Nazanin" pitchFamily="2" charset="-78"/>
              </a:rPr>
              <a:t>محاسبه </a:t>
            </a:r>
            <a:r>
              <a:rPr lang="fa-IR" sz="2800" dirty="0">
                <a:cs typeface="B Nazanin" pitchFamily="2" charset="-78"/>
              </a:rPr>
              <a:t>اقلام معادله حسابداری</a:t>
            </a:r>
            <a:endParaRPr lang="en-US" sz="2800" dirty="0">
              <a:cs typeface="B Nazanin" pitchFamily="2" charset="-78"/>
            </a:endParaRPr>
          </a:p>
          <a:p>
            <a:pPr algn="r" rtl="1"/>
            <a:r>
              <a:rPr lang="fa-IR" sz="2800" dirty="0" smtClean="0">
                <a:cs typeface="B Nazanin" pitchFamily="2" charset="-78"/>
              </a:rPr>
              <a:t>تهیه </a:t>
            </a:r>
            <a:r>
              <a:rPr lang="fa-IR" sz="2800" dirty="0">
                <a:cs typeface="B Nazanin" pitchFamily="2" charset="-78"/>
              </a:rPr>
              <a:t>و محاسبات مربوط به ترازنامه </a:t>
            </a:r>
            <a:endParaRPr lang="en-US" sz="2800" dirty="0">
              <a:cs typeface="B Nazanin" pitchFamily="2" charset="-78"/>
            </a:endParaRPr>
          </a:p>
          <a:p>
            <a:pPr marL="0" indent="0" algn="r" rtl="1">
              <a:buNone/>
            </a:pPr>
            <a:r>
              <a:rPr lang="fa-IR" sz="2800" b="1" dirty="0">
                <a:cs typeface="B Nazanin" pitchFamily="2" charset="-78"/>
              </a:rPr>
              <a:t> </a:t>
            </a:r>
            <a:endParaRPr lang="en-US" sz="2800" dirty="0">
              <a:cs typeface="B Nazanin" pitchFamily="2" charset="-78"/>
            </a:endParaRPr>
          </a:p>
          <a:p>
            <a:pPr algn="r"/>
            <a:endParaRPr lang="en-US" sz="2800" dirty="0">
              <a:cs typeface="B Nazanin" pitchFamily="2" charset="-78"/>
            </a:endParaRPr>
          </a:p>
        </p:txBody>
      </p:sp>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868939009"/>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6" name="Rectangle 5"/>
          <p:cNvSpPr/>
          <p:nvPr/>
        </p:nvSpPr>
        <p:spPr>
          <a:xfrm rot="5400000">
            <a:off x="4843071" y="2678249"/>
            <a:ext cx="6858001" cy="145654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800" b="1" dirty="0">
                <a:cs typeface="B Nazanin" pitchFamily="2" charset="-78"/>
              </a:rPr>
              <a:t>اصول حسابداری </a:t>
            </a:r>
            <a:r>
              <a:rPr lang="fa-IR" sz="4800" b="1" dirty="0" smtClean="0">
                <a:cs typeface="B Nazanin" pitchFamily="2" charset="-78"/>
              </a:rPr>
              <a:t>۱ </a:t>
            </a:r>
          </a:p>
          <a:p>
            <a:pPr algn="ctr"/>
            <a:r>
              <a:rPr lang="fa-IR" sz="2000" b="1" dirty="0" smtClean="0">
                <a:cs typeface="B Nazanin" pitchFamily="2" charset="-78"/>
              </a:rPr>
              <a:t>(کتایون</a:t>
            </a:r>
            <a:r>
              <a:rPr lang="fa-IR" sz="4000" b="1" dirty="0" smtClean="0">
                <a:cs typeface="B Nazanin" pitchFamily="2" charset="-78"/>
              </a:rPr>
              <a:t> </a:t>
            </a:r>
            <a:r>
              <a:rPr lang="fa-IR" sz="2000" b="1" dirty="0" smtClean="0">
                <a:cs typeface="B Nazanin" pitchFamily="2" charset="-78"/>
              </a:rPr>
              <a:t>تفرشی</a:t>
            </a:r>
            <a:r>
              <a:rPr lang="fa-IR" sz="4000" b="1" dirty="0" smtClean="0">
                <a:cs typeface="B Nazanin" pitchFamily="2" charset="-78"/>
              </a:rPr>
              <a:t> </a:t>
            </a:r>
            <a:r>
              <a:rPr lang="fa-IR" sz="2000" b="1" dirty="0" smtClean="0">
                <a:cs typeface="B Nazanin" pitchFamily="2" charset="-78"/>
              </a:rPr>
              <a:t>راد - مجید کلانتری)</a:t>
            </a:r>
            <a:endParaRPr lang="fa-IR" sz="2000" b="1" dirty="0">
              <a:cs typeface="B Nazanin" pitchFamily="2" charset="-78"/>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52600" y="1146126"/>
            <a:ext cx="4648199" cy="5689396"/>
          </a:xfrm>
          <a:prstGeom prst="rect">
            <a:avLst/>
          </a:prstGeom>
        </p:spPr>
      </p:pic>
      <p:sp>
        <p:nvSpPr>
          <p:cNvPr id="4" name="Title 3"/>
          <p:cNvSpPr>
            <a:spLocks noGrp="1"/>
          </p:cNvSpPr>
          <p:nvPr>
            <p:ph type="title"/>
          </p:nvPr>
        </p:nvSpPr>
        <p:spPr>
          <a:xfrm>
            <a:off x="42471" y="24362"/>
            <a:ext cx="8229600" cy="1143000"/>
          </a:xfrm>
        </p:spPr>
        <p:txBody>
          <a:bodyPr>
            <a:normAutofit/>
          </a:bodyPr>
          <a:lstStyle/>
          <a:p>
            <a:r>
              <a:rPr lang="fa-IR" sz="3200" dirty="0" smtClean="0">
                <a:solidFill>
                  <a:schemeClr val="tx1">
                    <a:lumMod val="75000"/>
                    <a:lumOff val="25000"/>
                  </a:schemeClr>
                </a:solidFill>
                <a:cs typeface="B Nazanin" pitchFamily="2" charset="-78"/>
              </a:rPr>
              <a:t>پاورپوینت کتاب اصول حسابداری 1</a:t>
            </a:r>
            <a:br>
              <a:rPr lang="fa-IR" sz="3200" dirty="0" smtClean="0">
                <a:solidFill>
                  <a:schemeClr val="tx1">
                    <a:lumMod val="75000"/>
                    <a:lumOff val="25000"/>
                  </a:schemeClr>
                </a:solidFill>
                <a:cs typeface="B Nazanin" pitchFamily="2" charset="-78"/>
              </a:rPr>
            </a:br>
            <a:r>
              <a:rPr lang="fa-IR" sz="2400" dirty="0">
                <a:solidFill>
                  <a:schemeClr val="tx1">
                    <a:lumMod val="75000"/>
                    <a:lumOff val="25000"/>
                  </a:schemeClr>
                </a:solidFill>
                <a:cs typeface="B Nazanin" pitchFamily="2" charset="-78"/>
              </a:rPr>
              <a:t>(کتایون تفرشی </a:t>
            </a:r>
            <a:r>
              <a:rPr lang="fa-IR" sz="2400" dirty="0" smtClean="0">
                <a:solidFill>
                  <a:schemeClr val="tx1">
                    <a:lumMod val="75000"/>
                    <a:lumOff val="25000"/>
                  </a:schemeClr>
                </a:solidFill>
                <a:cs typeface="B Nazanin" pitchFamily="2" charset="-78"/>
              </a:rPr>
              <a:t>راد - مجید </a:t>
            </a:r>
            <a:r>
              <a:rPr lang="fa-IR" sz="2400" dirty="0">
                <a:solidFill>
                  <a:schemeClr val="tx1">
                    <a:lumMod val="75000"/>
                    <a:lumOff val="25000"/>
                  </a:schemeClr>
                </a:solidFill>
                <a:cs typeface="B Nazanin" pitchFamily="2" charset="-78"/>
              </a:rPr>
              <a:t>کلانتری</a:t>
            </a:r>
            <a:r>
              <a:rPr lang="fa-IR" sz="2400" dirty="0" smtClean="0">
                <a:solidFill>
                  <a:schemeClr val="tx1">
                    <a:lumMod val="75000"/>
                    <a:lumOff val="25000"/>
                  </a:schemeClr>
                </a:solidFill>
                <a:cs typeface="B Nazanin" pitchFamily="2" charset="-78"/>
              </a:rPr>
              <a:t>)</a:t>
            </a:r>
            <a:endParaRPr lang="en-US" sz="2400" dirty="0">
              <a:solidFill>
                <a:schemeClr val="tx1">
                  <a:lumMod val="75000"/>
                  <a:lumOff val="25000"/>
                </a:schemeClr>
              </a:solidFill>
              <a:cs typeface="B Nazanin" pitchFamily="2" charset="-78"/>
            </a:endParaRPr>
          </a:p>
        </p:txBody>
      </p:sp>
    </p:spTree>
    <p:extLst>
      <p:ext uri="{BB962C8B-B14F-4D97-AF65-F5344CB8AC3E}">
        <p14:creationId xmlns:p14="http://schemas.microsoft.com/office/powerpoint/2010/main" val="595930786"/>
      </p:ext>
    </p:extLst>
  </p:cSld>
  <p:clrMapOvr>
    <a:masterClrMapping/>
  </p:clrMapOvr>
  <mc:AlternateContent xmlns:mc="http://schemas.openxmlformats.org/markup-compatibility/2006" xmlns:p14="http://schemas.microsoft.com/office/powerpoint/2010/main">
    <mc:Choice Requires="p14">
      <p:transition spd="slow" p14:dur="4000" advClick="0" advTm="5000"/>
    </mc:Choice>
    <mc:Fallback xmlns="">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315200" cy="1447800"/>
          </a:xfrm>
        </p:spPr>
        <p:txBody>
          <a:bodyPr>
            <a:noAutofit/>
          </a:bodyPr>
          <a:lstStyle/>
          <a:p>
            <a:pPr algn="r"/>
            <a:r>
              <a:rPr lang="fa-IR" sz="2800" b="1" dirty="0" smtClean="0">
                <a:cs typeface="B Nazanin" pitchFamily="2" charset="-78"/>
              </a:rPr>
              <a:t>معادله </a:t>
            </a:r>
            <a:r>
              <a:rPr lang="fa-IR" sz="2800" b="1" dirty="0">
                <a:cs typeface="B Nazanin" pitchFamily="2" charset="-78"/>
              </a:rPr>
              <a:t>حسابداري</a:t>
            </a:r>
            <a:r>
              <a:rPr lang="fa-IR" sz="2800" b="1" dirty="0" smtClean="0">
                <a:cs typeface="B Nazanin" pitchFamily="2" charset="-78"/>
              </a:rPr>
              <a:t>:</a:t>
            </a:r>
            <a:r>
              <a:rPr lang="en-US" sz="2800" b="1" dirty="0" smtClean="0">
                <a:cs typeface="B Nazanin" pitchFamily="2" charset="-78"/>
              </a:rPr>
              <a:t/>
            </a:r>
            <a:br>
              <a:rPr lang="en-US" sz="2800" b="1" dirty="0" smtClean="0">
                <a:cs typeface="B Nazanin" pitchFamily="2" charset="-78"/>
              </a:rPr>
            </a:br>
            <a:r>
              <a:rPr lang="fa-IR" sz="2800" dirty="0" smtClean="0">
                <a:cs typeface="B Nazanin" pitchFamily="2" charset="-78"/>
              </a:rPr>
              <a:t> </a:t>
            </a:r>
            <a:br>
              <a:rPr lang="fa-IR" sz="2800" dirty="0" smtClean="0">
                <a:cs typeface="B Nazanin" pitchFamily="2" charset="-78"/>
              </a:rPr>
            </a:br>
            <a:r>
              <a:rPr lang="fa-IR" sz="2800" dirty="0" smtClean="0">
                <a:cs typeface="B Nazanin" pitchFamily="2" charset="-78"/>
              </a:rPr>
              <a:t>تساوي </a:t>
            </a:r>
            <a:r>
              <a:rPr lang="fa-IR" sz="2800" dirty="0">
                <a:cs typeface="B Nazanin" pitchFamily="2" charset="-78"/>
              </a:rPr>
              <a:t>جمع دارايي‌ها با جمع بدهي و سرمايه را </a:t>
            </a:r>
            <a:r>
              <a:rPr lang="fa-IR" sz="2800" dirty="0" smtClean="0">
                <a:cs typeface="B Nazanin" pitchFamily="2" charset="-78"/>
              </a:rPr>
              <a:t>معادله </a:t>
            </a:r>
            <a:r>
              <a:rPr lang="fa-IR" sz="2800" dirty="0">
                <a:cs typeface="B Nazanin" pitchFamily="2" charset="-78"/>
              </a:rPr>
              <a:t>حسابداري </a:t>
            </a:r>
            <a:r>
              <a:rPr lang="fa-IR" sz="2800" dirty="0" smtClean="0">
                <a:cs typeface="B Nazanin" pitchFamily="2" charset="-78"/>
              </a:rPr>
              <a:t>مي‌گويند.</a:t>
            </a:r>
            <a:endParaRPr lang="en-US" sz="2800" dirty="0">
              <a:cs typeface="B Nazanin" pitchFamily="2" charset="-78"/>
            </a:endParaRPr>
          </a:p>
        </p:txBody>
      </p:sp>
      <p:sp>
        <p:nvSpPr>
          <p:cNvPr id="3" name="Content Placeholder 2"/>
          <p:cNvSpPr>
            <a:spLocks noGrp="1"/>
          </p:cNvSpPr>
          <p:nvPr>
            <p:ph idx="1"/>
          </p:nvPr>
        </p:nvSpPr>
        <p:spPr>
          <a:xfrm>
            <a:off x="1066800" y="3048000"/>
            <a:ext cx="6781800" cy="1600200"/>
          </a:xfrm>
        </p:spPr>
        <p:txBody>
          <a:bodyPr>
            <a:normAutofit/>
          </a:bodyPr>
          <a:lstStyle/>
          <a:p>
            <a:pPr marL="0" indent="0" algn="ctr" rtl="1">
              <a:buNone/>
            </a:pPr>
            <a:r>
              <a:rPr lang="fa-IR" sz="4000" b="1" dirty="0" smtClean="0">
                <a:cs typeface="B Nazanin" pitchFamily="2" charset="-78"/>
              </a:rPr>
              <a:t>دارايي </a:t>
            </a:r>
            <a:r>
              <a:rPr lang="fa-IR" sz="4000" b="1" dirty="0">
                <a:cs typeface="B Nazanin" pitchFamily="2" charset="-78"/>
              </a:rPr>
              <a:t>= بدهي + سرمايه</a:t>
            </a:r>
            <a:endParaRPr lang="en-US" sz="40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589555290"/>
      </p:ext>
    </p:extLst>
  </p:cSld>
  <p:clrMapOvr>
    <a:masterClrMapping/>
  </p:clrMapOvr>
  <mc:AlternateContent xmlns:mc="http://schemas.openxmlformats.org/markup-compatibility/2006" xmlns:p14="http://schemas.microsoft.com/office/powerpoint/2010/main">
    <mc:Choice Requires="p14">
      <p:transition spd="slow" p14:dur="4000" advClick="0" advTm="8000"/>
    </mc:Choice>
    <mc:Fallback xmlns="">
      <p:transition spd="slow" advClick="0" advTm="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7772400" cy="960438"/>
          </a:xfrm>
        </p:spPr>
        <p:txBody>
          <a:bodyPr>
            <a:normAutofit fontScale="90000"/>
          </a:bodyPr>
          <a:lstStyle/>
          <a:p>
            <a:pPr algn="r"/>
            <a:r>
              <a:rPr lang="fa-IR" b="1" dirty="0">
                <a:cs typeface="B Nazanin" pitchFamily="2" charset="-78"/>
              </a:rPr>
              <a:t>۱. دارايي: </a:t>
            </a:r>
            <a:br>
              <a:rPr lang="fa-IR" b="1" dirty="0">
                <a:cs typeface="B Nazanin" pitchFamily="2" charset="-78"/>
              </a:rPr>
            </a:br>
            <a:endParaRPr lang="en-US" dirty="0"/>
          </a:p>
        </p:txBody>
      </p:sp>
      <p:sp>
        <p:nvSpPr>
          <p:cNvPr id="3" name="Content Placeholder 2"/>
          <p:cNvSpPr>
            <a:spLocks noGrp="1"/>
          </p:cNvSpPr>
          <p:nvPr>
            <p:ph idx="1"/>
          </p:nvPr>
        </p:nvSpPr>
        <p:spPr>
          <a:xfrm>
            <a:off x="457200" y="1676400"/>
            <a:ext cx="7543800" cy="4525963"/>
          </a:xfrm>
        </p:spPr>
        <p:txBody>
          <a:bodyPr>
            <a:normAutofit/>
          </a:bodyPr>
          <a:lstStyle/>
          <a:p>
            <a:pPr marL="0" indent="0" algn="r">
              <a:buNone/>
            </a:pPr>
            <a:r>
              <a:rPr lang="fa-IR" sz="2700" dirty="0" smtClean="0">
                <a:cs typeface="B Nazanin" pitchFamily="2" charset="-78"/>
              </a:rPr>
              <a:t>اموال</a:t>
            </a:r>
            <a:r>
              <a:rPr lang="fa-IR" sz="2700" dirty="0">
                <a:cs typeface="B Nazanin" pitchFamily="2" charset="-78"/>
              </a:rPr>
              <a:t>، مطالبات و ساير منابع اقتصادي متعلق به يک مؤسسه که درنتيجه </a:t>
            </a:r>
            <a:r>
              <a:rPr lang="fa-IR" sz="2700" dirty="0" smtClean="0">
                <a:cs typeface="B Nazanin" pitchFamily="2" charset="-78"/>
              </a:rPr>
              <a:t>معاملات، </a:t>
            </a:r>
            <a:r>
              <a:rPr lang="fa-IR" sz="2700" dirty="0">
                <a:cs typeface="B Nazanin" pitchFamily="2" charset="-78"/>
              </a:rPr>
              <a:t>عمليات مالي ساير رويدادهاي ايجاد شده و قابل تبديل به پول باشد و داراي منافع اقتصادي آتي است دارايي ناميده مي‌شود مؤسسات برحسب نوع و حجم فعاليتشان دارايي‌هاي مختلفي دارند که از جمله مي‌توان به وجوه نقد، مطالبات مؤسسه از ديگران (بدهکاران يا حساب‌هاي دريافتني) موجودي کالا، زمين، ساختمان، </a:t>
            </a:r>
            <a:r>
              <a:rPr lang="fa-IR" sz="2700" dirty="0" smtClean="0">
                <a:cs typeface="B Nazanin" pitchFamily="2" charset="-78"/>
              </a:rPr>
              <a:t>ملزومات، وسائط </a:t>
            </a:r>
            <a:r>
              <a:rPr lang="fa-IR" sz="2700" dirty="0">
                <a:cs typeface="B Nazanin" pitchFamily="2" charset="-78"/>
              </a:rPr>
              <a:t>نقليه و اثاثه نام برد. </a:t>
            </a:r>
            <a:endParaRPr lang="en-US" sz="2700" dirty="0">
              <a:cs typeface="B Nazanin" pitchFamily="2" charset="-78"/>
            </a:endParaRPr>
          </a:p>
          <a:p>
            <a:pPr marL="0" indent="0" algn="r">
              <a:buNone/>
            </a:pPr>
            <a:endParaRPr lang="en-US" sz="27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184342144"/>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normAutofit/>
          </a:bodyPr>
          <a:lstStyle/>
          <a:p>
            <a:pPr algn="r"/>
            <a:r>
              <a:rPr lang="fa-IR" sz="3200" b="1" dirty="0" smtClean="0">
                <a:cs typeface="B Nazanin" pitchFamily="2" charset="-78"/>
              </a:rPr>
              <a:t>۲. بدهي</a:t>
            </a:r>
            <a:r>
              <a:rPr lang="fa-IR" sz="3200" dirty="0" smtClean="0">
                <a:cs typeface="B Nazanin" pitchFamily="2" charset="-78"/>
              </a:rPr>
              <a:t>:</a:t>
            </a:r>
            <a:endParaRPr lang="en-US" sz="3200" dirty="0"/>
          </a:p>
        </p:txBody>
      </p:sp>
      <p:sp>
        <p:nvSpPr>
          <p:cNvPr id="3" name="Content Placeholder 2"/>
          <p:cNvSpPr>
            <a:spLocks noGrp="1"/>
          </p:cNvSpPr>
          <p:nvPr>
            <p:ph idx="1"/>
          </p:nvPr>
        </p:nvSpPr>
        <p:spPr>
          <a:xfrm>
            <a:off x="457200" y="1600200"/>
            <a:ext cx="7467600" cy="4525963"/>
          </a:xfrm>
        </p:spPr>
        <p:txBody>
          <a:bodyPr>
            <a:normAutofit/>
          </a:bodyPr>
          <a:lstStyle/>
          <a:p>
            <a:pPr marL="0" indent="0" algn="r" rtl="1">
              <a:buNone/>
            </a:pPr>
            <a:r>
              <a:rPr lang="fa-IR" sz="2800" dirty="0" smtClean="0">
                <a:cs typeface="B Nazanin" pitchFamily="2" charset="-78"/>
              </a:rPr>
              <a:t>تعهداتي </a:t>
            </a:r>
            <a:r>
              <a:rPr lang="fa-IR" sz="2800" dirty="0">
                <a:cs typeface="B Nazanin" pitchFamily="2" charset="-78"/>
              </a:rPr>
              <a:t>که يک مؤسسه در قبال (مقابل) اشخاص يا مؤسسات ديگر دارد و از معاملات و رويدادهاي گذشته ناشي شده است و بايد از طريق پرداخت پول، تحويل کالا، انجام دادن خدمات يا ساير اقلام دارايي تسويه شوند بدهي ناميده مي‌شوند. </a:t>
            </a:r>
            <a:endParaRPr lang="fa-IR" sz="2800" dirty="0" smtClean="0">
              <a:cs typeface="B Nazanin" pitchFamily="2" charset="-78"/>
            </a:endParaRPr>
          </a:p>
          <a:p>
            <a:pPr marL="0" indent="0" algn="r" rtl="1">
              <a:buNone/>
            </a:pPr>
            <a:endParaRPr lang="en-US" sz="2800" dirty="0">
              <a:cs typeface="B Nazanin" pitchFamily="2" charset="-78"/>
            </a:endParaRPr>
          </a:p>
          <a:p>
            <a:pPr marL="0" indent="0" algn="ctr" rtl="1">
              <a:buNone/>
            </a:pPr>
            <a:r>
              <a:rPr lang="fa-IR" sz="4000" b="1" dirty="0">
                <a:cs typeface="B Nazanin" pitchFamily="2" charset="-78"/>
              </a:rPr>
              <a:t>سرمايه – دارايي = بدهي</a:t>
            </a:r>
            <a:endParaRPr lang="en-US" sz="40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805338948"/>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391400" cy="1143000"/>
          </a:xfrm>
        </p:spPr>
        <p:txBody>
          <a:bodyPr>
            <a:normAutofit fontScale="90000"/>
          </a:bodyPr>
          <a:lstStyle/>
          <a:p>
            <a:pPr algn="r"/>
            <a:r>
              <a:rPr lang="fa-IR" b="1" dirty="0">
                <a:cs typeface="B Nazanin" pitchFamily="2" charset="-78"/>
              </a:rPr>
              <a:t>۳. سرمايه:</a:t>
            </a:r>
            <a:br>
              <a:rPr lang="fa-IR" b="1" dirty="0">
                <a:cs typeface="B Nazanin" pitchFamily="2" charset="-78"/>
              </a:rPr>
            </a:br>
            <a:endParaRPr lang="en-US" dirty="0"/>
          </a:p>
        </p:txBody>
      </p:sp>
      <p:sp>
        <p:nvSpPr>
          <p:cNvPr id="3" name="Content Placeholder 2"/>
          <p:cNvSpPr>
            <a:spLocks noGrp="1"/>
          </p:cNvSpPr>
          <p:nvPr>
            <p:ph idx="1"/>
          </p:nvPr>
        </p:nvSpPr>
        <p:spPr>
          <a:xfrm>
            <a:off x="457200" y="1600200"/>
            <a:ext cx="7315200" cy="4525963"/>
          </a:xfrm>
        </p:spPr>
        <p:txBody>
          <a:bodyPr>
            <a:normAutofit/>
          </a:bodyPr>
          <a:lstStyle/>
          <a:p>
            <a:pPr marL="0" indent="0" algn="r">
              <a:buNone/>
            </a:pPr>
            <a:r>
              <a:rPr lang="fa-IR" sz="2800" dirty="0" smtClean="0">
                <a:cs typeface="B Nazanin" pitchFamily="2" charset="-78"/>
              </a:rPr>
              <a:t>عبارت </a:t>
            </a:r>
            <a:r>
              <a:rPr lang="fa-IR" sz="2800" dirty="0">
                <a:cs typeface="B Nazanin" pitchFamily="2" charset="-78"/>
              </a:rPr>
              <a:t>است از حق مالي صاحب يا صاحبان مؤسسه نسبت به دارايي‌هاي آن مي‌باشد و در هر زمان با کسر کردن بدهي‌هاي يک مؤسسه از دارايي‌هاي آن مؤسسه مبلغ سرمايه بدست مي آيد.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946723380"/>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1143000"/>
          </a:xfrm>
        </p:spPr>
        <p:txBody>
          <a:bodyPr>
            <a:normAutofit fontScale="90000"/>
          </a:bodyPr>
          <a:lstStyle/>
          <a:p>
            <a:pPr algn="r"/>
            <a:r>
              <a:rPr lang="fa-IR" b="1" dirty="0">
                <a:cs typeface="B Nazanin" pitchFamily="2" charset="-78"/>
              </a:rPr>
              <a:t>معاملات و رويدادهاي مالي: </a:t>
            </a:r>
            <a:r>
              <a:rPr lang="en-US" dirty="0">
                <a:cs typeface="B Nazanin" pitchFamily="2" charset="-78"/>
              </a:rPr>
              <a:t/>
            </a:r>
            <a:br>
              <a:rPr lang="en-US" dirty="0">
                <a:cs typeface="B Nazanin" pitchFamily="2" charset="-78"/>
              </a:rPr>
            </a:br>
            <a:endParaRPr lang="en-US" dirty="0"/>
          </a:p>
        </p:txBody>
      </p:sp>
      <p:sp>
        <p:nvSpPr>
          <p:cNvPr id="3" name="Content Placeholder 2"/>
          <p:cNvSpPr>
            <a:spLocks noGrp="1"/>
          </p:cNvSpPr>
          <p:nvPr>
            <p:ph idx="1"/>
          </p:nvPr>
        </p:nvSpPr>
        <p:spPr>
          <a:xfrm>
            <a:off x="457200" y="1219200"/>
            <a:ext cx="7391400" cy="4906963"/>
          </a:xfrm>
        </p:spPr>
        <p:txBody>
          <a:bodyPr>
            <a:noAutofit/>
          </a:bodyPr>
          <a:lstStyle/>
          <a:p>
            <a:pPr marL="0" indent="0" algn="r" rtl="1">
              <a:buNone/>
            </a:pPr>
            <a:r>
              <a:rPr lang="fa-IR" sz="2600" dirty="0" smtClean="0">
                <a:cs typeface="B Nazanin" pitchFamily="2" charset="-78"/>
              </a:rPr>
              <a:t>رويدادهاي </a:t>
            </a:r>
            <a:r>
              <a:rPr lang="fa-IR" sz="2600" dirty="0">
                <a:cs typeface="B Nazanin" pitchFamily="2" charset="-78"/>
              </a:rPr>
              <a:t>مالي، رويدادهايي هستند که حداقل باعث تغييرات در يکي از عناصر معادله حسابداري (دارايي‌ها، بدهي‌ها، سرمايه) مي شوند. </a:t>
            </a:r>
            <a:endParaRPr lang="en-US" sz="2600" dirty="0">
              <a:cs typeface="B Nazanin" pitchFamily="2" charset="-78"/>
            </a:endParaRPr>
          </a:p>
          <a:p>
            <a:pPr marL="0" lvl="0" indent="0" algn="r" rtl="1">
              <a:buNone/>
            </a:pPr>
            <a:r>
              <a:rPr lang="fa-IR" sz="2600" dirty="0">
                <a:cs typeface="B Nazanin" pitchFamily="2" charset="-78"/>
              </a:rPr>
              <a:t>تجزيه و تحليل معاملات و رويدادهاي مالي </a:t>
            </a:r>
            <a:r>
              <a:rPr lang="en-US" sz="2600" dirty="0">
                <a:cs typeface="B Nazanin" pitchFamily="2" charset="-78"/>
              </a:rPr>
              <a:t>:</a:t>
            </a:r>
          </a:p>
          <a:p>
            <a:pPr marL="0" indent="0" algn="r" rtl="1">
              <a:buNone/>
            </a:pPr>
            <a:r>
              <a:rPr lang="fa-IR" sz="2600" dirty="0">
                <a:cs typeface="B Nazanin" pitchFamily="2" charset="-78"/>
              </a:rPr>
              <a:t>فرايند شناسايي و ارزيابي و تأثير يک رويداد مالي بر عناصر تشکيل دهنده معادله حسابداري را تجزيه و تحليل معاملات و رويدادهاي مالي گويند. تجزيه و تحليل معاملات و رويدادهاي مالي داراي اثر دوگانگي بر معادلات حسابداري است به عنوان مثال اگر يک دارايي افزايش يابد يک يا ترکيبي از سه حالت زير ممکن است رخ دهد: </a:t>
            </a:r>
            <a:endParaRPr lang="en-US" sz="2600" dirty="0">
              <a:cs typeface="B Nazanin" pitchFamily="2" charset="-78"/>
            </a:endParaRPr>
          </a:p>
          <a:p>
            <a:pPr marL="0" indent="0" algn="r">
              <a:buNone/>
            </a:pPr>
            <a:r>
              <a:rPr lang="fa-IR" sz="2600" dirty="0">
                <a:cs typeface="B Nazanin" pitchFamily="2" charset="-78"/>
              </a:rPr>
              <a:t>۱-کاهش </a:t>
            </a:r>
            <a:r>
              <a:rPr lang="fa-IR" sz="2600" dirty="0" smtClean="0">
                <a:cs typeface="B Nazanin" pitchFamily="2" charset="-78"/>
              </a:rPr>
              <a:t>دارايي</a:t>
            </a:r>
          </a:p>
          <a:p>
            <a:pPr marL="0" indent="0" algn="r">
              <a:buNone/>
            </a:pPr>
            <a:r>
              <a:rPr lang="fa-IR" sz="2600" dirty="0" smtClean="0">
                <a:cs typeface="B Nazanin" pitchFamily="2" charset="-78"/>
              </a:rPr>
              <a:t>۲-افزايش </a:t>
            </a:r>
            <a:r>
              <a:rPr lang="fa-IR" sz="2600" dirty="0">
                <a:cs typeface="B Nazanin" pitchFamily="2" charset="-78"/>
              </a:rPr>
              <a:t>بدهي   </a:t>
            </a:r>
            <a:endParaRPr lang="fa-IR" sz="2600" dirty="0" smtClean="0">
              <a:cs typeface="B Nazanin" pitchFamily="2" charset="-78"/>
            </a:endParaRPr>
          </a:p>
          <a:p>
            <a:pPr marL="0" indent="0" algn="r">
              <a:buNone/>
            </a:pPr>
            <a:r>
              <a:rPr lang="fa-IR" sz="2600" dirty="0">
                <a:cs typeface="B Nazanin" pitchFamily="2" charset="-78"/>
              </a:rPr>
              <a:t>	۳- افزايش سرمايه </a:t>
            </a:r>
            <a:endParaRPr lang="en-US" sz="26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332278194"/>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543800" cy="1676400"/>
          </a:xfrm>
        </p:spPr>
        <p:txBody>
          <a:bodyPr>
            <a:noAutofit/>
          </a:bodyPr>
          <a:lstStyle/>
          <a:p>
            <a:pPr algn="r" rtl="1"/>
            <a:r>
              <a:rPr lang="fa-IR" sz="2800" b="1" dirty="0">
                <a:cs typeface="B Nazanin" pitchFamily="2" charset="-78"/>
              </a:rPr>
              <a:t>تعريف ترازنامه</a:t>
            </a:r>
            <a:r>
              <a:rPr lang="fa-IR" sz="2800" b="1" dirty="0" smtClean="0">
                <a:cs typeface="B Nazanin" pitchFamily="2" charset="-78"/>
              </a:rPr>
              <a:t>:</a:t>
            </a:r>
            <a:br>
              <a:rPr lang="fa-IR" sz="2800" b="1" dirty="0" smtClean="0">
                <a:cs typeface="B Nazanin" pitchFamily="2" charset="-78"/>
              </a:rPr>
            </a:br>
            <a:r>
              <a:rPr lang="fa-IR" sz="2400" dirty="0" smtClean="0">
                <a:cs typeface="B Nazanin" pitchFamily="2" charset="-78"/>
              </a:rPr>
              <a:t>گزارشي </a:t>
            </a:r>
            <a:r>
              <a:rPr lang="fa-IR" sz="2400" dirty="0">
                <a:cs typeface="B Nazanin" pitchFamily="2" charset="-78"/>
              </a:rPr>
              <a:t>که اطلاعات مربوط به دارايي‌ها  و بدهي‌ها و سرمايه را در يک تاريخ نشان مي‌دهد دارايي‌ها را در سمت راست اين گزارش و بدهي‌ها و سرمايه در سمت چپ آن نمايش داده مي‌شود. </a:t>
            </a:r>
            <a:r>
              <a:rPr lang="en-US" sz="2800" dirty="0">
                <a:cs typeface="B Nazanin" pitchFamily="2" charset="-78"/>
              </a:rPr>
              <a:t/>
            </a:r>
            <a:br>
              <a:rPr lang="en-US" sz="2800" dirty="0">
                <a:cs typeface="B Nazanin" pitchFamily="2" charset="-78"/>
              </a:rPr>
            </a:br>
            <a:r>
              <a:rPr lang="fa-IR" sz="2800" dirty="0">
                <a:cs typeface="B Nazanin" pitchFamily="2" charset="-78"/>
              </a:rPr>
              <a:t> </a:t>
            </a:r>
            <a:r>
              <a:rPr lang="en-US" sz="2800" dirty="0">
                <a:cs typeface="B Nazanin" pitchFamily="2" charset="-78"/>
              </a:rPr>
              <a:t/>
            </a:r>
            <a:br>
              <a:rPr lang="en-US" sz="2800" dirty="0">
                <a:cs typeface="B Nazanin" pitchFamily="2" charset="-78"/>
              </a:rPr>
            </a:br>
            <a:r>
              <a:rPr lang="fa-IR" sz="2800" dirty="0" smtClean="0">
                <a:cs typeface="B Nazanin" pitchFamily="2" charset="-78"/>
              </a:rPr>
              <a:t> </a:t>
            </a:r>
            <a:endParaRPr lang="en-US" sz="2800" dirty="0">
              <a:cs typeface="B Nazanin" pitchFamily="2" charset="-78"/>
            </a:endParaRPr>
          </a:p>
        </p:txBody>
      </p:sp>
      <p:sp>
        <p:nvSpPr>
          <p:cNvPr id="5" name="Rectangle 1"/>
          <p:cNvSpPr>
            <a:spLocks noChangeArrowheads="1"/>
          </p:cNvSpPr>
          <p:nvPr/>
        </p:nvSpPr>
        <p:spPr bwMode="auto">
          <a:xfrm>
            <a:off x="1676401" y="1981200"/>
            <a:ext cx="51816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شرکت ....   </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ترازنامه</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در تاریخ 1393/12/29</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83545954"/>
              </p:ext>
            </p:extLst>
          </p:nvPr>
        </p:nvGraphicFramePr>
        <p:xfrm>
          <a:off x="2057400" y="2819400"/>
          <a:ext cx="5176520" cy="3530600"/>
        </p:xfrm>
        <a:graphic>
          <a:graphicData uri="http://schemas.openxmlformats.org/drawingml/2006/table">
            <a:tbl>
              <a:tblPr rtl="1" firstRow="1" firstCol="1" lastRow="1" lastCol="1" bandRow="1" bandCol="1">
                <a:tableStyleId>{5C22544A-7EE6-4342-B048-85BDC9FD1C3A}</a:tableStyleId>
              </a:tblPr>
              <a:tblGrid>
                <a:gridCol w="2588260">
                  <a:extLst>
                    <a:ext uri="{9D8B030D-6E8A-4147-A177-3AD203B41FA5}">
                      <a16:colId xmlns:a16="http://schemas.microsoft.com/office/drawing/2014/main" val="20000"/>
                    </a:ext>
                  </a:extLst>
                </a:gridCol>
                <a:gridCol w="2588260">
                  <a:extLst>
                    <a:ext uri="{9D8B030D-6E8A-4147-A177-3AD203B41FA5}">
                      <a16:colId xmlns:a16="http://schemas.microsoft.com/office/drawing/2014/main" val="20001"/>
                    </a:ext>
                  </a:extLst>
                </a:gridCol>
              </a:tblGrid>
              <a:tr h="0">
                <a:tc>
                  <a:txBody>
                    <a:bodyPr/>
                    <a:lstStyle/>
                    <a:p>
                      <a:pPr marL="0" marR="0" algn="r" rtl="1">
                        <a:lnSpc>
                          <a:spcPts val="3400"/>
                        </a:lnSpc>
                        <a:spcBef>
                          <a:spcPts val="0"/>
                        </a:spcBef>
                        <a:spcAft>
                          <a:spcPts val="800"/>
                        </a:spcAft>
                      </a:pPr>
                      <a:r>
                        <a:rPr lang="fa-IR" sz="1400" dirty="0">
                          <a:solidFill>
                            <a:schemeClr val="tx1"/>
                          </a:solidFill>
                          <a:effectLst/>
                        </a:rPr>
                        <a:t>دارايي‌ها </a:t>
                      </a:r>
                      <a:r>
                        <a:rPr lang="fa-IR" sz="1400" dirty="0" smtClean="0">
                          <a:solidFill>
                            <a:schemeClr val="tx1"/>
                          </a:solidFill>
                          <a:effectLst/>
                        </a:rPr>
                        <a:t>:</a:t>
                      </a:r>
                      <a:endParaRPr lang="en-US" sz="1100" dirty="0">
                        <a:solidFill>
                          <a:schemeClr val="tx1"/>
                        </a:solidFill>
                        <a:effectLst/>
                      </a:endParaRPr>
                    </a:p>
                    <a:p>
                      <a:pPr marL="0" marR="0" algn="r" rtl="1">
                        <a:lnSpc>
                          <a:spcPts val="3400"/>
                        </a:lnSpc>
                        <a:spcBef>
                          <a:spcPts val="0"/>
                        </a:spcBef>
                        <a:spcAft>
                          <a:spcPts val="800"/>
                        </a:spcAft>
                      </a:pPr>
                      <a:r>
                        <a:rPr lang="fa-IR" sz="1400" dirty="0">
                          <a:solidFill>
                            <a:schemeClr val="tx1"/>
                          </a:solidFill>
                          <a:effectLst/>
                        </a:rPr>
                        <a:t>صندوق                       </a:t>
                      </a:r>
                      <a:r>
                        <a:rPr lang="fa-IR" sz="1400" b="1" dirty="0" smtClean="0">
                          <a:solidFill>
                            <a:schemeClr val="tx1"/>
                          </a:solidFill>
                          <a:effectLst/>
                        </a:rPr>
                        <a:t>××</a:t>
                      </a:r>
                      <a:endParaRPr lang="en-US" sz="1100" b="1" dirty="0">
                        <a:solidFill>
                          <a:schemeClr val="tx1"/>
                        </a:solidFill>
                        <a:effectLst/>
                      </a:endParaRPr>
                    </a:p>
                    <a:p>
                      <a:pPr marL="0" marR="0" algn="r" rtl="1">
                        <a:lnSpc>
                          <a:spcPts val="3400"/>
                        </a:lnSpc>
                        <a:spcBef>
                          <a:spcPts val="0"/>
                        </a:spcBef>
                        <a:spcAft>
                          <a:spcPts val="800"/>
                        </a:spcAft>
                      </a:pPr>
                      <a:r>
                        <a:rPr lang="fa-IR" sz="1400" b="1" dirty="0">
                          <a:solidFill>
                            <a:schemeClr val="tx1"/>
                          </a:solidFill>
                          <a:effectLst/>
                        </a:rPr>
                        <a:t>بانک  </a:t>
                      </a:r>
                      <a:r>
                        <a:rPr lang="fa-IR" sz="1400" b="0" dirty="0">
                          <a:solidFill>
                            <a:schemeClr val="tx1"/>
                          </a:solidFill>
                          <a:effectLst/>
                        </a:rPr>
                        <a:t>                        </a:t>
                      </a:r>
                      <a:r>
                        <a:rPr lang="fa-IR" sz="1400" dirty="0" smtClean="0">
                          <a:solidFill>
                            <a:schemeClr val="tx1"/>
                          </a:solidFill>
                          <a:effectLst/>
                        </a:rPr>
                        <a:t>××</a:t>
                      </a:r>
                      <a:endParaRPr lang="en-US" sz="1100" dirty="0">
                        <a:solidFill>
                          <a:schemeClr val="tx1"/>
                        </a:solidFill>
                        <a:effectLst/>
                      </a:endParaRPr>
                    </a:p>
                    <a:p>
                      <a:pPr marL="0" marR="0" algn="r" rtl="1">
                        <a:lnSpc>
                          <a:spcPts val="3400"/>
                        </a:lnSpc>
                        <a:spcBef>
                          <a:spcPts val="0"/>
                        </a:spcBef>
                        <a:spcAft>
                          <a:spcPts val="800"/>
                        </a:spcAft>
                      </a:pPr>
                      <a:r>
                        <a:rPr lang="fa-IR" sz="1400" dirty="0">
                          <a:solidFill>
                            <a:schemeClr val="tx1"/>
                          </a:solidFill>
                          <a:effectLst/>
                        </a:rPr>
                        <a:t>ملزومات                      </a:t>
                      </a:r>
                      <a:r>
                        <a:rPr lang="fa-IR" sz="1400" dirty="0" smtClean="0">
                          <a:solidFill>
                            <a:schemeClr val="tx1"/>
                          </a:solidFill>
                          <a:effectLst/>
                        </a:rPr>
                        <a:t>××</a:t>
                      </a:r>
                      <a:endParaRPr lang="en-US" sz="1100" dirty="0">
                        <a:solidFill>
                          <a:schemeClr val="tx1"/>
                        </a:solidFill>
                        <a:effectLst/>
                      </a:endParaRPr>
                    </a:p>
                    <a:p>
                      <a:pPr marL="0" marR="0" algn="r" rtl="1">
                        <a:lnSpc>
                          <a:spcPts val="3400"/>
                        </a:lnSpc>
                        <a:spcBef>
                          <a:spcPts val="0"/>
                        </a:spcBef>
                        <a:spcAft>
                          <a:spcPts val="800"/>
                        </a:spcAft>
                      </a:pPr>
                      <a:r>
                        <a:rPr lang="fa-IR" sz="1400" dirty="0">
                          <a:solidFill>
                            <a:schemeClr val="tx1"/>
                          </a:solidFill>
                          <a:effectLst/>
                        </a:rPr>
                        <a:t>..</a:t>
                      </a:r>
                      <a:endParaRPr lang="en-US" sz="1100" dirty="0">
                        <a:solidFill>
                          <a:schemeClr val="tx1"/>
                        </a:solidFill>
                        <a:effectLst/>
                      </a:endParaRPr>
                    </a:p>
                    <a:p>
                      <a:pPr marL="0" marR="0" algn="r" rtl="1">
                        <a:lnSpc>
                          <a:spcPts val="3400"/>
                        </a:lnSpc>
                        <a:spcBef>
                          <a:spcPts val="0"/>
                        </a:spcBef>
                        <a:spcAft>
                          <a:spcPts val="800"/>
                        </a:spcAft>
                      </a:pPr>
                      <a:r>
                        <a:rPr lang="fa-IR" sz="1400" dirty="0">
                          <a:solidFill>
                            <a:schemeClr val="tx1"/>
                          </a:solidFill>
                          <a:effectLst/>
                        </a:rPr>
                        <a:t>.</a:t>
                      </a:r>
                      <a:endParaRPr lang="en-US" sz="11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rtl="1">
                        <a:lnSpc>
                          <a:spcPts val="3400"/>
                        </a:lnSpc>
                        <a:spcBef>
                          <a:spcPts val="0"/>
                        </a:spcBef>
                        <a:spcAft>
                          <a:spcPts val="800"/>
                        </a:spcAft>
                      </a:pPr>
                      <a:r>
                        <a:rPr lang="fa-IR" sz="1400" dirty="0">
                          <a:solidFill>
                            <a:schemeClr val="tx1"/>
                          </a:solidFill>
                          <a:effectLst/>
                        </a:rPr>
                        <a:t>بدهي‌ها: </a:t>
                      </a:r>
                      <a:endParaRPr lang="en-US" sz="1100" dirty="0">
                        <a:solidFill>
                          <a:schemeClr val="tx1"/>
                        </a:solidFill>
                        <a:effectLst/>
                      </a:endParaRPr>
                    </a:p>
                    <a:p>
                      <a:pPr marL="0" marR="0" algn="r" rtl="1">
                        <a:lnSpc>
                          <a:spcPts val="3400"/>
                        </a:lnSpc>
                        <a:spcBef>
                          <a:spcPts val="0"/>
                        </a:spcBef>
                        <a:spcAft>
                          <a:spcPts val="800"/>
                        </a:spcAft>
                      </a:pPr>
                      <a:r>
                        <a:rPr lang="fa-IR" sz="1400" dirty="0">
                          <a:solidFill>
                            <a:schemeClr val="tx1"/>
                          </a:solidFill>
                          <a:effectLst/>
                        </a:rPr>
                        <a:t>بستانکاران               </a:t>
                      </a:r>
                      <a:r>
                        <a:rPr lang="fa-IR" sz="1400" dirty="0" smtClean="0">
                          <a:solidFill>
                            <a:schemeClr val="tx1"/>
                          </a:solidFill>
                          <a:effectLst/>
                        </a:rPr>
                        <a:t>××</a:t>
                      </a:r>
                      <a:endParaRPr lang="en-US" sz="1100" dirty="0">
                        <a:solidFill>
                          <a:schemeClr val="tx1"/>
                        </a:solidFill>
                        <a:effectLst/>
                      </a:endParaRPr>
                    </a:p>
                    <a:p>
                      <a:pPr marL="0" marR="0" algn="r" rtl="1">
                        <a:lnSpc>
                          <a:spcPts val="3400"/>
                        </a:lnSpc>
                        <a:spcBef>
                          <a:spcPts val="0"/>
                        </a:spcBef>
                        <a:spcAft>
                          <a:spcPts val="800"/>
                        </a:spcAft>
                      </a:pPr>
                      <a:r>
                        <a:rPr lang="fa-IR" sz="1400" dirty="0">
                          <a:solidFill>
                            <a:schemeClr val="tx1"/>
                          </a:solidFill>
                          <a:effectLst/>
                        </a:rPr>
                        <a:t>اسناد پرداختي         </a:t>
                      </a:r>
                      <a:r>
                        <a:rPr lang="fa-IR" sz="1400" baseline="0" dirty="0" smtClean="0">
                          <a:solidFill>
                            <a:schemeClr val="tx1"/>
                          </a:solidFill>
                          <a:effectLst/>
                        </a:rPr>
                        <a:t> </a:t>
                      </a:r>
                      <a:r>
                        <a:rPr lang="fa-IR" sz="1400" dirty="0" smtClean="0">
                          <a:solidFill>
                            <a:schemeClr val="tx1"/>
                          </a:solidFill>
                          <a:effectLst/>
                        </a:rPr>
                        <a:t>  ××</a:t>
                      </a:r>
                      <a:endParaRPr lang="en-US" sz="1100" dirty="0">
                        <a:solidFill>
                          <a:schemeClr val="tx1"/>
                        </a:solidFill>
                        <a:effectLst/>
                      </a:endParaRPr>
                    </a:p>
                    <a:p>
                      <a:pPr marL="0" marR="0" algn="r" rtl="1">
                        <a:lnSpc>
                          <a:spcPts val="3400"/>
                        </a:lnSpc>
                        <a:spcBef>
                          <a:spcPts val="0"/>
                        </a:spcBef>
                        <a:spcAft>
                          <a:spcPts val="800"/>
                        </a:spcAft>
                      </a:pPr>
                      <a:r>
                        <a:rPr lang="fa-IR" sz="1400" dirty="0">
                          <a:solidFill>
                            <a:schemeClr val="tx1"/>
                          </a:solidFill>
                          <a:effectLst/>
                        </a:rPr>
                        <a:t>پيش‌دريافت               </a:t>
                      </a:r>
                      <a:r>
                        <a:rPr lang="fa-IR" sz="1400" dirty="0" smtClean="0">
                          <a:solidFill>
                            <a:schemeClr val="tx1"/>
                          </a:solidFill>
                          <a:effectLst/>
                        </a:rPr>
                        <a:t>××</a:t>
                      </a:r>
                      <a:endParaRPr lang="en-US" sz="1100" dirty="0">
                        <a:solidFill>
                          <a:schemeClr val="tx1"/>
                        </a:solidFill>
                        <a:effectLst/>
                      </a:endParaRPr>
                    </a:p>
                    <a:p>
                      <a:pPr marL="0" marR="0" algn="r" rtl="1">
                        <a:lnSpc>
                          <a:spcPts val="3400"/>
                        </a:lnSpc>
                        <a:spcBef>
                          <a:spcPts val="0"/>
                        </a:spcBef>
                        <a:spcAft>
                          <a:spcPts val="800"/>
                        </a:spcAft>
                      </a:pPr>
                      <a:r>
                        <a:rPr lang="fa-IR" sz="1400" dirty="0">
                          <a:solidFill>
                            <a:schemeClr val="tx1"/>
                          </a:solidFill>
                          <a:effectLst/>
                        </a:rPr>
                        <a:t> </a:t>
                      </a:r>
                      <a:endParaRPr lang="en-US" sz="1100" dirty="0">
                        <a:solidFill>
                          <a:schemeClr val="tx1"/>
                        </a:solidFill>
                        <a:effectLst/>
                      </a:endParaRPr>
                    </a:p>
                    <a:p>
                      <a:pPr marL="0" marR="0" algn="r" rtl="1">
                        <a:lnSpc>
                          <a:spcPts val="3400"/>
                        </a:lnSpc>
                        <a:spcBef>
                          <a:spcPts val="0"/>
                        </a:spcBef>
                        <a:spcAft>
                          <a:spcPts val="800"/>
                        </a:spcAft>
                      </a:pPr>
                      <a:r>
                        <a:rPr lang="fa-IR" sz="1400" dirty="0">
                          <a:solidFill>
                            <a:schemeClr val="tx1"/>
                          </a:solidFill>
                          <a:effectLst/>
                        </a:rPr>
                        <a:t>سرمايه                     ××</a:t>
                      </a:r>
                      <a:endParaRPr lang="en-US" sz="11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marL="0" marR="0" algn="r" rtl="1">
                        <a:lnSpc>
                          <a:spcPts val="3400"/>
                        </a:lnSpc>
                        <a:spcBef>
                          <a:spcPts val="0"/>
                        </a:spcBef>
                        <a:spcAft>
                          <a:spcPts val="800"/>
                        </a:spcAft>
                      </a:pPr>
                      <a:r>
                        <a:rPr lang="fa-IR" sz="1400" dirty="0">
                          <a:solidFill>
                            <a:schemeClr val="tx1"/>
                          </a:solidFill>
                          <a:effectLst/>
                        </a:rPr>
                        <a:t>جمع دارايي‌ها:        </a:t>
                      </a:r>
                      <a:r>
                        <a:rPr lang="fa-IR" sz="1400" dirty="0" smtClean="0">
                          <a:solidFill>
                            <a:schemeClr val="tx1"/>
                          </a:solidFill>
                          <a:effectLst/>
                        </a:rPr>
                        <a:t>       </a:t>
                      </a:r>
                      <a:r>
                        <a:rPr lang="fa-IR" sz="1400" dirty="0">
                          <a:solidFill>
                            <a:schemeClr val="tx1"/>
                          </a:solidFill>
                          <a:effectLst/>
                        </a:rPr>
                        <a:t>××</a:t>
                      </a:r>
                      <a:endParaRPr lang="en-US" sz="11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rtl="1">
                        <a:lnSpc>
                          <a:spcPts val="3400"/>
                        </a:lnSpc>
                        <a:spcBef>
                          <a:spcPts val="0"/>
                        </a:spcBef>
                        <a:spcAft>
                          <a:spcPts val="800"/>
                        </a:spcAft>
                      </a:pPr>
                      <a:r>
                        <a:rPr lang="fa-IR" sz="1400" dirty="0">
                          <a:solidFill>
                            <a:schemeClr val="tx1"/>
                          </a:solidFill>
                          <a:effectLst/>
                        </a:rPr>
                        <a:t>جمع بدهي و سرمايه:     ××</a:t>
                      </a:r>
                      <a:endParaRPr lang="en-US" sz="11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8568877"/>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normAutofit/>
          </a:bodyPr>
          <a:lstStyle/>
          <a:p>
            <a:pPr algn="r"/>
            <a:r>
              <a:rPr lang="fa-IR" sz="3200" b="1" dirty="0" smtClean="0">
                <a:cs typeface="B Nazanin" pitchFamily="2" charset="-78"/>
              </a:rPr>
              <a:t>فصل </a:t>
            </a:r>
            <a:r>
              <a:rPr lang="fa-IR" sz="3200" b="1" dirty="0">
                <a:cs typeface="B Nazanin" pitchFamily="2" charset="-78"/>
              </a:rPr>
              <a:t>سوم </a:t>
            </a:r>
            <a:r>
              <a:rPr lang="fa-IR" sz="3200" b="1" dirty="0" smtClean="0">
                <a:cs typeface="B Nazanin" pitchFamily="2" charset="-78"/>
              </a:rPr>
              <a:t>:</a:t>
            </a:r>
            <a:r>
              <a:rPr lang="en-US" sz="3200" dirty="0">
                <a:cs typeface="B Nazanin" pitchFamily="2" charset="-78"/>
              </a:rPr>
              <a:t/>
            </a:r>
            <a:br>
              <a:rPr lang="en-US" sz="3200" dirty="0">
                <a:cs typeface="B Nazanin" pitchFamily="2" charset="-78"/>
              </a:rPr>
            </a:br>
            <a:endParaRPr lang="en-US" sz="3200" dirty="0">
              <a:cs typeface="B Nazanin" pitchFamily="2" charset="-78"/>
            </a:endParaRPr>
          </a:p>
        </p:txBody>
      </p:sp>
      <p:sp>
        <p:nvSpPr>
          <p:cNvPr id="3" name="Content Placeholder 2"/>
          <p:cNvSpPr>
            <a:spLocks noGrp="1"/>
          </p:cNvSpPr>
          <p:nvPr>
            <p:ph idx="1"/>
          </p:nvPr>
        </p:nvSpPr>
        <p:spPr>
          <a:xfrm>
            <a:off x="457200" y="1600200"/>
            <a:ext cx="7543800" cy="4525963"/>
          </a:xfrm>
        </p:spPr>
        <p:txBody>
          <a:bodyPr/>
          <a:lstStyle/>
          <a:p>
            <a:pPr marL="0" indent="0" algn="r" rtl="1">
              <a:buNone/>
            </a:pPr>
            <a:r>
              <a:rPr lang="fa-IR" sz="2800" dirty="0" smtClean="0">
                <a:cs typeface="B Nazanin" pitchFamily="2" charset="-78"/>
              </a:rPr>
              <a:t>جمع </a:t>
            </a:r>
            <a:r>
              <a:rPr lang="fa-IR" sz="2800" dirty="0">
                <a:cs typeface="B Nazanin" pitchFamily="2" charset="-78"/>
              </a:rPr>
              <a:t>آوري اطلاعات مالي </a:t>
            </a:r>
            <a:endParaRPr lang="fa-IR" sz="2800"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b="1" dirty="0">
                <a:cs typeface="B Nazanin" pitchFamily="2" charset="-78"/>
              </a:rPr>
              <a:t>اهداف فصل</a:t>
            </a:r>
            <a:r>
              <a:rPr lang="fa-IR" sz="2800" b="1" dirty="0" smtClean="0">
                <a:cs typeface="B Nazanin" pitchFamily="2" charset="-78"/>
              </a:rPr>
              <a:t>:</a:t>
            </a:r>
          </a:p>
          <a:p>
            <a:pPr marL="0" indent="0" algn="r" rtl="1">
              <a:buNone/>
            </a:pPr>
            <a:endParaRPr lang="en-US" sz="2800" b="1" dirty="0">
              <a:cs typeface="B Nazanin" pitchFamily="2" charset="-78"/>
            </a:endParaRPr>
          </a:p>
          <a:p>
            <a:pPr algn="r" rtl="1"/>
            <a:r>
              <a:rPr lang="fa-IR" sz="2800" dirty="0" smtClean="0">
                <a:cs typeface="B Nazanin" pitchFamily="2" charset="-78"/>
              </a:rPr>
              <a:t>توانایی </a:t>
            </a:r>
            <a:r>
              <a:rPr lang="fa-IR" sz="2800" dirty="0">
                <a:cs typeface="B Nazanin" pitchFamily="2" charset="-78"/>
              </a:rPr>
              <a:t>آنالیز حسابها</a:t>
            </a:r>
            <a:endParaRPr lang="en-US" sz="2800" dirty="0">
              <a:cs typeface="B Nazanin" pitchFamily="2" charset="-78"/>
            </a:endParaRPr>
          </a:p>
          <a:p>
            <a:pPr algn="r" rtl="1"/>
            <a:r>
              <a:rPr lang="fa-IR" sz="2800" dirty="0" smtClean="0">
                <a:cs typeface="B Nazanin" pitchFamily="2" charset="-78"/>
              </a:rPr>
              <a:t>درک </a:t>
            </a:r>
            <a:r>
              <a:rPr lang="fa-IR" sz="2800" dirty="0">
                <a:cs typeface="B Nazanin" pitchFamily="2" charset="-78"/>
              </a:rPr>
              <a:t>فلسفه حسابداری دوطرفه</a:t>
            </a:r>
            <a:endParaRPr lang="en-US" sz="2800" dirty="0">
              <a:cs typeface="B Nazanin" pitchFamily="2" charset="-78"/>
            </a:endParaRPr>
          </a:p>
          <a:p>
            <a:pPr algn="r" rtl="1"/>
            <a:r>
              <a:rPr lang="fa-IR" sz="2800" dirty="0" smtClean="0">
                <a:cs typeface="B Nazanin" pitchFamily="2" charset="-78"/>
              </a:rPr>
              <a:t>ارایه </a:t>
            </a:r>
            <a:r>
              <a:rPr lang="fa-IR" sz="2800" dirty="0">
                <a:cs typeface="B Nazanin" pitchFamily="2" charset="-78"/>
              </a:rPr>
              <a:t>راه کار در مورد تحلیل حساب</a:t>
            </a:r>
            <a:endParaRPr lang="en-US" sz="2800" dirty="0">
              <a:cs typeface="B Nazanin" pitchFamily="2" charset="-78"/>
            </a:endParaRPr>
          </a:p>
          <a:p>
            <a:pPr algn="r" rtl="1"/>
            <a:r>
              <a:rPr lang="fa-IR" sz="2800" dirty="0" smtClean="0">
                <a:cs typeface="B Nazanin" pitchFamily="2" charset="-78"/>
              </a:rPr>
              <a:t>آشنایی </a:t>
            </a:r>
            <a:r>
              <a:rPr lang="fa-IR" sz="2800" dirty="0">
                <a:cs typeface="B Nazanin" pitchFamily="2" charset="-78"/>
              </a:rPr>
              <a:t>با حساب  </a:t>
            </a:r>
            <a:r>
              <a:rPr lang="en-US" sz="2800" dirty="0">
                <a:cs typeface="B Nazanin" pitchFamily="2" charset="-78"/>
              </a:rPr>
              <a:t>T</a:t>
            </a:r>
          </a:p>
          <a:p>
            <a:pPr marL="0" indent="0" algn="r">
              <a:buNone/>
            </a:pPr>
            <a:endParaRPr lang="en-US" dirty="0"/>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863607045"/>
      </p:ext>
    </p:extLst>
  </p:cSld>
  <p:clrMapOvr>
    <a:masterClrMapping/>
  </p:clrMapOvr>
  <mc:AlternateContent xmlns:mc="http://schemas.openxmlformats.org/markup-compatibility/2006" xmlns:p14="http://schemas.microsoft.com/office/powerpoint/2010/main">
    <mc:Choice Requires="p14">
      <p:transition spd="slow" p14:dur="4000" advClick="0" advTm="8000"/>
    </mc:Choice>
    <mc:Fallback xmlns="">
      <p:transition spd="slow" advClick="0" advTm="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315200" cy="5745163"/>
          </a:xfrm>
        </p:spPr>
        <p:txBody>
          <a:bodyPr>
            <a:normAutofit/>
          </a:bodyPr>
          <a:lstStyle/>
          <a:p>
            <a:pPr marL="0" indent="0" algn="r" rtl="1">
              <a:buNone/>
            </a:pPr>
            <a:r>
              <a:rPr lang="fa-IR" sz="2800" dirty="0">
                <a:cs typeface="B Nazanin" pitchFamily="2" charset="-78"/>
              </a:rPr>
              <a:t>از آن جايي که مؤسسات روزانه معاملات و عمليات مالي متعددي انجام مي‌دهند تهيه ترازنامه پس از انجام معامله از نظر اقتصادي مقرون به صرفه نبوده و منطقي به نظر نمي‌رسد لذا در حسابداري معاملات و عمليات مالي ابتدا در مدارک حسابداري ثبت و در پايان دوره مالي از روي مدارک ترازنامه تهيه مي‌شود. </a:t>
            </a:r>
            <a:endParaRPr lang="fa-IR" sz="2800"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b="1" dirty="0">
                <a:cs typeface="B Nazanin" pitchFamily="2" charset="-78"/>
              </a:rPr>
              <a:t>مفهوم حساب: </a:t>
            </a:r>
            <a:endParaRPr lang="fa-IR" sz="2800" b="1" dirty="0" smtClean="0">
              <a:cs typeface="B Nazanin" pitchFamily="2" charset="-78"/>
            </a:endParaRPr>
          </a:p>
          <a:p>
            <a:pPr marL="0" indent="0" algn="r" rtl="1">
              <a:buNone/>
            </a:pPr>
            <a:r>
              <a:rPr lang="fa-IR" sz="2800" dirty="0" smtClean="0">
                <a:cs typeface="B Nazanin" pitchFamily="2" charset="-78"/>
              </a:rPr>
              <a:t>حساب </a:t>
            </a:r>
            <a:r>
              <a:rPr lang="fa-IR" sz="2800" dirty="0">
                <a:cs typeface="B Nazanin" pitchFamily="2" charset="-78"/>
              </a:rPr>
              <a:t>مدرکي است که براي ثبت و نگهداري اطلاعات مربوط به هريک از اقلام ترازنامه (دارايي‌ها، بدهي‌ها، سرمايه) مورد استفاده قرار گيرد.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555445092"/>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744"/>
            <a:ext cx="7543800" cy="1667656"/>
          </a:xfrm>
        </p:spPr>
        <p:txBody>
          <a:bodyPr>
            <a:noAutofit/>
          </a:bodyPr>
          <a:lstStyle/>
          <a:p>
            <a:pPr marL="0" indent="0" algn="r"/>
            <a:r>
              <a:rPr lang="fa-IR" sz="2800" b="1" dirty="0">
                <a:cs typeface="B Nazanin" pitchFamily="2" charset="-78"/>
              </a:rPr>
              <a:t>حساب: </a:t>
            </a:r>
            <a:r>
              <a:rPr lang="fa-IR" sz="2400" dirty="0">
                <a:cs typeface="B Nazanin" pitchFamily="2" charset="-78"/>
              </a:rPr>
              <a:t>ثبت کردن آثار رويدادهاي مالي در حساب‌ها شيوه مؤثري براي جمع‌آوري اطلاعات درباره امور مالي يک مؤسسه است نوع ساده‌اي از حساب که اغلب در مسائل حسابداري و آموزش‌هاي حسابداري مورد استفاده قرار مي </a:t>
            </a:r>
            <a:r>
              <a:rPr lang="fa-IR" sz="2400" dirty="0" smtClean="0">
                <a:cs typeface="B Nazanin" pitchFamily="2" charset="-78"/>
              </a:rPr>
              <a:t>گيرد.</a:t>
            </a:r>
            <a:r>
              <a:rPr lang="en-US" sz="2400" dirty="0" smtClean="0">
                <a:cs typeface="B Nazanin" pitchFamily="2" charset="-78"/>
              </a:rPr>
              <a:t>“T”</a:t>
            </a:r>
            <a:r>
              <a:rPr lang="fa-IR" sz="2400" dirty="0">
                <a:cs typeface="B Nazanin" pitchFamily="2" charset="-78"/>
              </a:rPr>
              <a:t>‌مي‌باشد</a:t>
            </a:r>
            <a:endParaRPr lang="en-US" sz="2400" dirty="0">
              <a:cs typeface="B Nazanin"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05753419"/>
              </p:ext>
            </p:extLst>
          </p:nvPr>
        </p:nvGraphicFramePr>
        <p:xfrm>
          <a:off x="2932430" y="5334000"/>
          <a:ext cx="2364740" cy="1295400"/>
        </p:xfrm>
        <a:graphic>
          <a:graphicData uri="http://schemas.openxmlformats.org/drawingml/2006/table">
            <a:tbl>
              <a:tblPr rtl="1" firstRow="1" firstCol="1" lastRow="1" lastCol="1" bandRow="1" bandCol="1">
                <a:tableStyleId>{5C22544A-7EE6-4342-B048-85BDC9FD1C3A}</a:tableStyleId>
              </a:tblPr>
              <a:tblGrid>
                <a:gridCol w="1107440">
                  <a:extLst>
                    <a:ext uri="{9D8B030D-6E8A-4147-A177-3AD203B41FA5}">
                      <a16:colId xmlns:a16="http://schemas.microsoft.com/office/drawing/2014/main" val="20000"/>
                    </a:ext>
                  </a:extLst>
                </a:gridCol>
                <a:gridCol w="1257300">
                  <a:extLst>
                    <a:ext uri="{9D8B030D-6E8A-4147-A177-3AD203B41FA5}">
                      <a16:colId xmlns:a16="http://schemas.microsoft.com/office/drawing/2014/main" val="20001"/>
                    </a:ext>
                  </a:extLst>
                </a:gridCol>
              </a:tblGrid>
              <a:tr h="355600">
                <a:tc gridSpan="2">
                  <a:txBody>
                    <a:bodyPr/>
                    <a:lstStyle/>
                    <a:p>
                      <a:pPr marL="0" marR="0" algn="ctr" rtl="1">
                        <a:lnSpc>
                          <a:spcPts val="3400"/>
                        </a:lnSpc>
                        <a:spcBef>
                          <a:spcPts val="0"/>
                        </a:spcBef>
                        <a:spcAft>
                          <a:spcPts val="800"/>
                        </a:spcAft>
                      </a:pPr>
                      <a:r>
                        <a:rPr lang="fa-IR" sz="1400" dirty="0">
                          <a:solidFill>
                            <a:schemeClr val="tx1"/>
                          </a:solidFill>
                          <a:effectLst/>
                        </a:rPr>
                        <a:t>نام يا عنوان حساب</a:t>
                      </a:r>
                      <a:endParaRPr lang="en-US" sz="11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355600">
                <a:tc>
                  <a:txBody>
                    <a:bodyPr/>
                    <a:lstStyle/>
                    <a:p>
                      <a:pPr marL="0" marR="0" algn="ctr" rtl="1">
                        <a:lnSpc>
                          <a:spcPts val="3400"/>
                        </a:lnSpc>
                        <a:spcBef>
                          <a:spcPts val="0"/>
                        </a:spcBef>
                        <a:spcAft>
                          <a:spcPts val="800"/>
                        </a:spcAft>
                      </a:pPr>
                      <a:r>
                        <a:rPr lang="fa-IR" sz="1400" dirty="0">
                          <a:solidFill>
                            <a:schemeClr val="tx1"/>
                          </a:solidFill>
                          <a:effectLst/>
                        </a:rPr>
                        <a:t>بدهکار</a:t>
                      </a:r>
                      <a:endParaRPr lang="en-US" sz="11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rtl="1">
                        <a:lnSpc>
                          <a:spcPts val="3400"/>
                        </a:lnSpc>
                        <a:spcBef>
                          <a:spcPts val="0"/>
                        </a:spcBef>
                        <a:spcAft>
                          <a:spcPts val="800"/>
                        </a:spcAft>
                      </a:pPr>
                      <a:r>
                        <a:rPr lang="fa-IR" sz="1400" dirty="0">
                          <a:solidFill>
                            <a:schemeClr val="tx1"/>
                          </a:solidFill>
                          <a:effectLst/>
                        </a:rPr>
                        <a:t>بستانکار</a:t>
                      </a:r>
                      <a:endParaRPr lang="en-US" sz="11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5600">
                <a:tc>
                  <a:txBody>
                    <a:bodyPr/>
                    <a:lstStyle/>
                    <a:p>
                      <a:pPr marL="0" marR="0" algn="ctr" rtl="1">
                        <a:lnSpc>
                          <a:spcPts val="3400"/>
                        </a:lnSpc>
                        <a:spcBef>
                          <a:spcPts val="0"/>
                        </a:spcBef>
                        <a:spcAft>
                          <a:spcPts val="800"/>
                        </a:spcAft>
                      </a:pPr>
                      <a:r>
                        <a:rPr lang="fa-IR" sz="1400" dirty="0">
                          <a:solidFill>
                            <a:schemeClr val="tx1"/>
                          </a:solidFill>
                          <a:effectLst/>
                        </a:rPr>
                        <a:t>مانده بدهکار</a:t>
                      </a:r>
                      <a:endParaRPr lang="en-US" sz="11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rtl="1">
                        <a:lnSpc>
                          <a:spcPts val="3400"/>
                        </a:lnSpc>
                        <a:spcBef>
                          <a:spcPts val="0"/>
                        </a:spcBef>
                        <a:spcAft>
                          <a:spcPts val="800"/>
                        </a:spcAft>
                      </a:pPr>
                      <a:r>
                        <a:rPr lang="fa-IR" sz="1400" dirty="0">
                          <a:solidFill>
                            <a:schemeClr val="tx1"/>
                          </a:solidFill>
                          <a:effectLst/>
                        </a:rPr>
                        <a:t>مانده بستانکار</a:t>
                      </a:r>
                      <a:endParaRPr lang="en-US" sz="11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7" name="Rectangle 2"/>
          <p:cNvSpPr>
            <a:spLocks noChangeArrowheads="1"/>
          </p:cNvSpPr>
          <p:nvPr/>
        </p:nvSpPr>
        <p:spPr bwMode="auto">
          <a:xfrm>
            <a:off x="381000" y="2198132"/>
            <a:ext cx="74676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حساب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T</a:t>
            </a: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‌داراي ۴ عنوان است که عبارتند از: </a:t>
            </a: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۱-عنوان حساب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۲-سمت راست يا بدهکار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۳-سمت چپ يا بستانکار </a:t>
            </a: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۴-مانده حساب</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R="0" lvl="0" algn="r" defTabSz="914400" rtl="0" eaLnBrk="0" fontAlgn="base" latinLnBrk="0" hangingPunct="0">
              <a:lnSpc>
                <a:spcPct val="100000"/>
              </a:lnSpc>
              <a:spcBef>
                <a:spcPct val="0"/>
              </a:spcBef>
              <a:spcAft>
                <a:spcPct val="0"/>
              </a:spcAft>
              <a:buClrTx/>
              <a:buSzTx/>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گاهي حسابداران به جاي بدهکار و بستانکار به ترتيب از «بد» و «بس» استفاده مي‌کنند</a:t>
            </a:r>
            <a:r>
              <a:rPr lang="fa-IR" sz="2400" dirty="0">
                <a:latin typeface="Arial" pitchFamily="34" charset="0"/>
                <a:cs typeface="B Nazanin" pitchFamily="2" charset="-78"/>
              </a:rPr>
              <a:t>.</a:t>
            </a: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626080055"/>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inVertical)">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7620000" cy="5364163"/>
          </a:xfrm>
        </p:spPr>
        <p:txBody>
          <a:bodyPr>
            <a:normAutofit/>
          </a:bodyPr>
          <a:lstStyle/>
          <a:p>
            <a:pPr marL="0" indent="0" algn="r" rtl="1">
              <a:buNone/>
            </a:pPr>
            <a:r>
              <a:rPr lang="fa-IR" sz="2600" b="1" dirty="0">
                <a:cs typeface="B Nazanin" pitchFamily="2" charset="-78"/>
              </a:rPr>
              <a:t>مانده حساب‌ها :</a:t>
            </a:r>
            <a:endParaRPr lang="en-US" sz="2600" dirty="0">
              <a:cs typeface="B Nazanin" pitchFamily="2" charset="-78"/>
            </a:endParaRPr>
          </a:p>
          <a:p>
            <a:pPr marL="0" indent="0" algn="r" rtl="1">
              <a:buNone/>
            </a:pPr>
            <a:r>
              <a:rPr lang="fa-IR" sz="2600" dirty="0">
                <a:cs typeface="B Nazanin" pitchFamily="2" charset="-78"/>
              </a:rPr>
              <a:t>گفته شده که هر حساب دو طرف دارد: ۱-طرف بدهکار ۲- طرف بستانکار </a:t>
            </a:r>
            <a:endParaRPr lang="en-US" sz="2600" dirty="0">
              <a:cs typeface="B Nazanin" pitchFamily="2" charset="-78"/>
            </a:endParaRPr>
          </a:p>
          <a:p>
            <a:pPr marL="0" indent="0" algn="r" rtl="1">
              <a:buNone/>
            </a:pPr>
            <a:r>
              <a:rPr lang="fa-IR" sz="2600" dirty="0">
                <a:cs typeface="B Nazanin" pitchFamily="2" charset="-78"/>
              </a:rPr>
              <a:t>تفاضل بين دو طرف حساب را مانده يا نتيجه مي‌گويند براي مانده‌گيري طرف بدهکار و طرف بستانکار يک حساب را جداگانه جمع مي‌زنيم و سپس جمع کوچکتر از بزرگتر را کم مي‌کنيم باقيمانده اي را که بدين ترتيب مي‌آوريم مانده حساب است. </a:t>
            </a:r>
            <a:endParaRPr lang="fa-IR" sz="2600" dirty="0" smtClean="0">
              <a:cs typeface="B Nazanin" pitchFamily="2" charset="-78"/>
            </a:endParaRPr>
          </a:p>
          <a:p>
            <a:pPr marL="0" indent="0" algn="r" rtl="1">
              <a:buNone/>
            </a:pPr>
            <a:endParaRPr lang="en-US" sz="2600" dirty="0">
              <a:cs typeface="B Nazanin" pitchFamily="2" charset="-78"/>
            </a:endParaRPr>
          </a:p>
          <a:p>
            <a:pPr marL="0" indent="0" algn="r" rtl="1">
              <a:buNone/>
            </a:pPr>
            <a:r>
              <a:rPr lang="fa-IR" sz="2600" b="1" dirty="0">
                <a:cs typeface="B Nazanin" pitchFamily="2" charset="-78"/>
              </a:rPr>
              <a:t>نکته:</a:t>
            </a:r>
            <a:r>
              <a:rPr lang="fa-IR" sz="2600" dirty="0">
                <a:cs typeface="B Nazanin" pitchFamily="2" charset="-78"/>
              </a:rPr>
              <a:t> اگر حسابي تنها يک رقم داشته باشد همان رقم مانده حساب است. </a:t>
            </a:r>
            <a:endParaRPr lang="en-US" sz="2600" dirty="0">
              <a:cs typeface="B Nazanin" pitchFamily="2" charset="-78"/>
            </a:endParaRPr>
          </a:p>
          <a:p>
            <a:pPr marL="0" indent="0" algn="r">
              <a:buNone/>
            </a:pPr>
            <a:endParaRPr lang="en-US" sz="26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448122090"/>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62800" cy="1143000"/>
          </a:xfrm>
        </p:spPr>
        <p:txBody>
          <a:bodyPr>
            <a:normAutofit/>
          </a:bodyPr>
          <a:lstStyle/>
          <a:p>
            <a:pPr algn="r"/>
            <a:r>
              <a:rPr lang="fa-IR" sz="3200" b="1" dirty="0" smtClean="0">
                <a:cs typeface="B Nazanin" pitchFamily="2" charset="-78"/>
              </a:rPr>
              <a:t>فهرست:</a:t>
            </a:r>
            <a:endParaRPr lang="en-US" sz="3200" b="1" dirty="0">
              <a:cs typeface="B Nazanin" pitchFamily="2" charset="-78"/>
            </a:endParaRPr>
          </a:p>
        </p:txBody>
      </p:sp>
      <p:sp>
        <p:nvSpPr>
          <p:cNvPr id="3" name="Content Placeholder 2"/>
          <p:cNvSpPr>
            <a:spLocks noGrp="1"/>
          </p:cNvSpPr>
          <p:nvPr>
            <p:ph idx="1"/>
          </p:nvPr>
        </p:nvSpPr>
        <p:spPr>
          <a:xfrm>
            <a:off x="457200" y="1600200"/>
            <a:ext cx="7315200" cy="4525963"/>
          </a:xfrm>
        </p:spPr>
        <p:txBody>
          <a:bodyPr>
            <a:normAutofit/>
          </a:bodyPr>
          <a:lstStyle/>
          <a:p>
            <a:pPr algn="r" rtl="1"/>
            <a:r>
              <a:rPr lang="fa-IR" sz="2800" dirty="0">
                <a:cs typeface="B Nazanin" pitchFamily="2" charset="-78"/>
              </a:rPr>
              <a:t>فصل اول: کليات و مفاهيم عمومي حسابداري </a:t>
            </a:r>
            <a:endParaRPr lang="en-US" sz="2800" dirty="0">
              <a:cs typeface="B Nazanin" pitchFamily="2" charset="-78"/>
            </a:endParaRPr>
          </a:p>
          <a:p>
            <a:pPr algn="r" rtl="1"/>
            <a:r>
              <a:rPr lang="fa-IR" sz="2800" dirty="0">
                <a:cs typeface="B Nazanin" pitchFamily="2" charset="-78"/>
              </a:rPr>
              <a:t>فصل دوم: تجزيه و تحليل معاملات و عمليات مالي </a:t>
            </a:r>
            <a:endParaRPr lang="en-US" sz="2800" dirty="0">
              <a:cs typeface="B Nazanin" pitchFamily="2" charset="-78"/>
            </a:endParaRPr>
          </a:p>
          <a:p>
            <a:pPr algn="r" rtl="1"/>
            <a:r>
              <a:rPr lang="fa-IR" sz="2800" dirty="0">
                <a:cs typeface="B Nazanin" pitchFamily="2" charset="-78"/>
              </a:rPr>
              <a:t>فصل سوم: جمع‌آوري اطلاعات مالي </a:t>
            </a:r>
            <a:endParaRPr lang="en-US" sz="2800" dirty="0">
              <a:cs typeface="B Nazanin" pitchFamily="2" charset="-78"/>
            </a:endParaRPr>
          </a:p>
          <a:p>
            <a:pPr algn="r" rtl="1"/>
            <a:r>
              <a:rPr lang="fa-IR" sz="2800" dirty="0">
                <a:cs typeface="B Nazanin" pitchFamily="2" charset="-78"/>
              </a:rPr>
              <a:t>فصل چهارم:ثبت رويدادهاي مالي </a:t>
            </a:r>
            <a:endParaRPr lang="en-US" sz="2800" dirty="0">
              <a:cs typeface="B Nazanin" pitchFamily="2" charset="-78"/>
            </a:endParaRPr>
          </a:p>
          <a:p>
            <a:pPr algn="r" rtl="1"/>
            <a:r>
              <a:rPr lang="fa-IR" sz="2800" dirty="0">
                <a:cs typeface="B Nazanin" pitchFamily="2" charset="-78"/>
              </a:rPr>
              <a:t>فصل پنجم: بسط معادله حسابداري </a:t>
            </a:r>
            <a:endParaRPr lang="en-US" sz="2800" dirty="0">
              <a:cs typeface="B Nazanin" pitchFamily="2" charset="-78"/>
            </a:endParaRPr>
          </a:p>
          <a:p>
            <a:pPr algn="r" rtl="1"/>
            <a:r>
              <a:rPr lang="fa-IR" sz="2800" dirty="0">
                <a:cs typeface="B Nazanin" pitchFamily="2" charset="-78"/>
              </a:rPr>
              <a:t>فصل ششم: تکميل چرخه حسابداري </a:t>
            </a:r>
            <a:endParaRPr lang="en-US" sz="2800" dirty="0">
              <a:cs typeface="B Nazanin" pitchFamily="2" charset="-78"/>
            </a:endParaRPr>
          </a:p>
          <a:p>
            <a:pPr algn="r" rtl="1"/>
            <a:r>
              <a:rPr lang="fa-IR" sz="2800" dirty="0">
                <a:cs typeface="B Nazanin" pitchFamily="2" charset="-78"/>
              </a:rPr>
              <a:t>فصل هفتم: تکميل چرخه حسابداري با استفاده از </a:t>
            </a:r>
            <a:r>
              <a:rPr lang="fa-IR" sz="2800" dirty="0" smtClean="0">
                <a:cs typeface="B Nazanin" pitchFamily="2" charset="-78"/>
              </a:rPr>
              <a:t>کاربر</a:t>
            </a:r>
          </a:p>
          <a:p>
            <a:pPr algn="r" rtl="1"/>
            <a:r>
              <a:rPr lang="fa-IR" sz="2800" dirty="0" smtClean="0">
                <a:cs typeface="B Nazanin" pitchFamily="2" charset="-78"/>
              </a:rPr>
              <a:t> </a:t>
            </a:r>
            <a:r>
              <a:rPr lang="fa-IR" sz="2800" dirty="0">
                <a:cs typeface="B Nazanin" pitchFamily="2" charset="-78"/>
              </a:rPr>
              <a:t>فصل هشتم: عمليات حسابداري در مؤسسات بازرگاني </a:t>
            </a:r>
            <a:endParaRPr lang="en-US" sz="2800" dirty="0">
              <a:cs typeface="B Nazanin" pitchFamily="2" charset="-78"/>
            </a:endParaRPr>
          </a:p>
          <a:p>
            <a:pPr algn="r" rtl="1"/>
            <a:endParaRPr lang="fa-IR" sz="2800" dirty="0" smtClean="0">
              <a:cs typeface="B Nazanin" pitchFamily="2" charset="-78"/>
            </a:endParaRPr>
          </a:p>
        </p:txBody>
      </p:sp>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446266255"/>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457200" y="359531"/>
            <a:ext cx="7391400" cy="609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6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ثبت معاملات در حساب‌ها: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6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سيستم حسابداري که امروزه در جهان به کار مي‌رود، سيستم ثبت دوطرفه ناميده مي‌شود. چون هر معامله در يک يا چند حساب به عنوان بدهکار و در يک يا چند حساب به عنوان بستانکار ثبت مي شود به طوري که هميشه جمع اقلام بدهکاريک رويداد مالي با جمع اقلام بستانکار آن مساوي است. </a:t>
            </a:r>
            <a:endPar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6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حسابدارن براي ثبت رويدادهاي مالي در حساب‌هاي يک مؤسسه ۳ سؤال زير را مطرح مي‌کنند: </a:t>
            </a:r>
            <a:endPar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6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۱-چه رویدادی واقع شد است؟ يعني چه حسابي يا حساب‌هايي افزايش و مبلغ افزايش حساب چقدر است و چه حساب و حساب‌هايي کاهش و مبلغ کاهش چقدر است؟ </a:t>
            </a:r>
            <a:endPar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3" name="Rectangle 2"/>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211079876"/>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fade">
                                      <p:cBhvr>
                                        <p:cTn id="19" dur="1000"/>
                                        <p:tgtEl>
                                          <p:spTgt spid="7">
                                            <p:txEl>
                                              <p:pRg st="4" end="4"/>
                                            </p:txEl>
                                          </p:spTgt>
                                        </p:tgtEl>
                                      </p:cBhvr>
                                    </p:animEffect>
                                    <p:anim calcmode="lin" valueType="num">
                                      <p:cBhvr>
                                        <p:cTn id="20"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7">
                                            <p:txEl>
                                              <p:pRg st="6" end="6"/>
                                            </p:txEl>
                                          </p:spTgt>
                                        </p:tgtEl>
                                        <p:attrNameLst>
                                          <p:attrName>style.visibility</p:attrName>
                                        </p:attrNameLst>
                                      </p:cBhvr>
                                      <p:to>
                                        <p:strVal val="visible"/>
                                      </p:to>
                                    </p:set>
                                    <p:animEffect transition="in" filter="fade">
                                      <p:cBhvr>
                                        <p:cTn id="26" dur="1000"/>
                                        <p:tgtEl>
                                          <p:spTgt spid="7">
                                            <p:txEl>
                                              <p:pRg st="6" end="6"/>
                                            </p:txEl>
                                          </p:spTgt>
                                        </p:tgtEl>
                                      </p:cBhvr>
                                    </p:animEffect>
                                    <p:anim calcmode="lin" valueType="num">
                                      <p:cBhvr>
                                        <p:cTn id="27"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6400800"/>
          </a:xfrm>
        </p:spPr>
        <p:txBody>
          <a:bodyPr>
            <a:normAutofit/>
          </a:bodyPr>
          <a:lstStyle/>
          <a:p>
            <a:pPr marL="0" lvl="0" indent="0" algn="justLow" rtl="1" eaLnBrk="0" fontAlgn="base" hangingPunct="0">
              <a:spcBef>
                <a:spcPct val="0"/>
              </a:spcBef>
              <a:spcAft>
                <a:spcPct val="0"/>
              </a:spcAft>
              <a:buNone/>
            </a:pPr>
            <a:r>
              <a:rPr lang="fa-IR" sz="2600" dirty="0">
                <a:latin typeface="Calibri" pitchFamily="34" charset="0"/>
                <a:ea typeface="Times New Roman" pitchFamily="18" charset="0"/>
                <a:cs typeface="B Nazanin" pitchFamily="2" charset="-78"/>
              </a:rPr>
              <a:t>۲-کدام حساب براي بدهکار  و بستانکار هر حساب بايد به کار گرفته شود: به عبارت ديگر مشخص مي‌کنيم که براثر يک رويداد مالي چه تغييري در دارايي، بدهي و سرمايه رخ داده است چون دارايي در سمت راست معادله حسابداري و ترازنامه قرار مي‌گيرد بنابراين افزايش در دارايي در طرف راست ثبت مي‌شود و در مقابل کاهش دارايي در طرف چپ ثبت مي‌شود تا مانده حساب را کاهش دهد. </a:t>
            </a:r>
            <a:endParaRPr lang="en-US" sz="2600" dirty="0" smtClean="0">
              <a:latin typeface="Calibri" pitchFamily="34" charset="0"/>
              <a:ea typeface="Times New Roman" pitchFamily="18" charset="0"/>
              <a:cs typeface="B Nazanin" pitchFamily="2" charset="-78"/>
            </a:endParaRPr>
          </a:p>
          <a:p>
            <a:pPr marL="0" lvl="0" indent="0" algn="justLow" rtl="1" eaLnBrk="0" fontAlgn="base" hangingPunct="0">
              <a:spcBef>
                <a:spcPct val="0"/>
              </a:spcBef>
              <a:spcAft>
                <a:spcPct val="0"/>
              </a:spcAft>
              <a:buNone/>
            </a:pPr>
            <a:endParaRPr lang="en-US" sz="2600" dirty="0">
              <a:latin typeface="Calibri" pitchFamily="34" charset="0"/>
              <a:ea typeface="Times New Roman" pitchFamily="18" charset="0"/>
              <a:cs typeface="B Nazanin" pitchFamily="2" charset="-78"/>
            </a:endParaRPr>
          </a:p>
          <a:p>
            <a:pPr marL="0" lvl="0" indent="0" algn="justLow" rtl="1" eaLnBrk="0" fontAlgn="base" hangingPunct="0">
              <a:spcBef>
                <a:spcPct val="0"/>
              </a:spcBef>
              <a:spcAft>
                <a:spcPct val="0"/>
              </a:spcAft>
              <a:buNone/>
            </a:pPr>
            <a:endParaRPr lang="en-US" sz="2600" dirty="0">
              <a:latin typeface="Calibri" pitchFamily="34" charset="0"/>
              <a:cs typeface="B Nazanin" pitchFamily="2" charset="-78"/>
            </a:endParaRPr>
          </a:p>
          <a:p>
            <a:pPr marL="0" lvl="0" indent="0" algn="justLow" rtl="1" eaLnBrk="0" fontAlgn="base" hangingPunct="0">
              <a:spcBef>
                <a:spcPct val="0"/>
              </a:spcBef>
              <a:spcAft>
                <a:spcPct val="0"/>
              </a:spcAft>
              <a:buNone/>
            </a:pPr>
            <a:endParaRPr lang="en-US" sz="2600" dirty="0">
              <a:latin typeface="Arial" pitchFamily="34" charset="0"/>
              <a:cs typeface="B Nazanin" pitchFamily="2" charset="-78"/>
            </a:endParaRPr>
          </a:p>
          <a:p>
            <a:pPr marL="0" lvl="0" indent="0" algn="justLow" rtl="1" eaLnBrk="0" fontAlgn="base" hangingPunct="0">
              <a:spcBef>
                <a:spcPct val="0"/>
              </a:spcBef>
              <a:spcAft>
                <a:spcPct val="0"/>
              </a:spcAft>
              <a:buNone/>
            </a:pPr>
            <a:r>
              <a:rPr lang="fa-IR" sz="2600" dirty="0">
                <a:latin typeface="Calibri" pitchFamily="34" charset="0"/>
                <a:ea typeface="Times New Roman" pitchFamily="18" charset="0"/>
                <a:cs typeface="B Nazanin" pitchFamily="2" charset="-78"/>
              </a:rPr>
              <a:t>چون بدهي و سرمايه در سمت چپ معادله حسابداري و ترازنامه قرار مي‌گيرند بنابراين افزايش در بدهي و سرمايه در طرف چپ حساب ثبت مي‌شوند و در مقابل کاهش در بدهي و سرمايه در سمت راست حساب ثبت مي‌شود تا مانده حساب را کاهش دهد. </a:t>
            </a:r>
            <a:endParaRPr lang="en-US" sz="2600" dirty="0">
              <a:latin typeface="Calibri" pitchFamily="34" charset="0"/>
              <a:ea typeface="Times New Roman" pitchFamily="18" charset="0"/>
              <a:cs typeface="B Nazanin" pitchFamily="2" charset="-78"/>
            </a:endParaRPr>
          </a:p>
          <a:p>
            <a:pPr marL="0" lvl="0" indent="0" algn="justLow" rtl="1" eaLnBrk="0" fontAlgn="base" hangingPunct="0">
              <a:spcBef>
                <a:spcPct val="0"/>
              </a:spcBef>
              <a:spcAft>
                <a:spcPct val="0"/>
              </a:spcAft>
              <a:buNone/>
            </a:pPr>
            <a:endParaRPr lang="en-US" sz="2600" dirty="0">
              <a:latin typeface="Calibri" pitchFamily="34" charset="0"/>
              <a:ea typeface="Times New Roman" pitchFamily="18" charset="0"/>
              <a:cs typeface="B Nazanin" pitchFamily="2" charset="-78"/>
            </a:endParaRPr>
          </a:p>
          <a:p>
            <a:pPr marL="0" lvl="0" indent="0" algn="justLow" rtl="1" eaLnBrk="0" fontAlgn="base" hangingPunct="0">
              <a:spcBef>
                <a:spcPct val="0"/>
              </a:spcBef>
              <a:spcAft>
                <a:spcPct val="0"/>
              </a:spcAft>
              <a:buNone/>
            </a:pPr>
            <a:endParaRPr lang="en-US" sz="2600" dirty="0">
              <a:latin typeface="Calibri" pitchFamily="34" charset="0"/>
              <a:ea typeface="Times New Roman" pitchFamily="18" charset="0"/>
              <a:cs typeface="B Nazanin" pitchFamily="2" charset="-78"/>
            </a:endParaRPr>
          </a:p>
          <a:p>
            <a:endParaRPr lang="en-US" sz="2600" dirty="0"/>
          </a:p>
        </p:txBody>
      </p:sp>
      <p:graphicFrame>
        <p:nvGraphicFramePr>
          <p:cNvPr id="4" name="Table 3"/>
          <p:cNvGraphicFramePr>
            <a:graphicFrameLocks noGrp="1"/>
          </p:cNvGraphicFramePr>
          <p:nvPr>
            <p:extLst>
              <p:ext uri="{D42A27DB-BD31-4B8C-83A1-F6EECF244321}">
                <p14:modId xmlns:p14="http://schemas.microsoft.com/office/powerpoint/2010/main" val="1888535307"/>
              </p:ext>
            </p:extLst>
          </p:nvPr>
        </p:nvGraphicFramePr>
        <p:xfrm>
          <a:off x="2971800" y="2819400"/>
          <a:ext cx="2364740" cy="863600"/>
        </p:xfrm>
        <a:graphic>
          <a:graphicData uri="http://schemas.openxmlformats.org/drawingml/2006/table">
            <a:tbl>
              <a:tblPr rtl="1" firstRow="1" firstCol="1" lastRow="1" lastCol="1" bandRow="1" bandCol="1"/>
              <a:tblGrid>
                <a:gridCol w="1107440">
                  <a:extLst>
                    <a:ext uri="{9D8B030D-6E8A-4147-A177-3AD203B41FA5}">
                      <a16:colId xmlns:a16="http://schemas.microsoft.com/office/drawing/2014/main" val="20000"/>
                    </a:ext>
                  </a:extLst>
                </a:gridCol>
                <a:gridCol w="1257300">
                  <a:extLst>
                    <a:ext uri="{9D8B030D-6E8A-4147-A177-3AD203B41FA5}">
                      <a16:colId xmlns:a16="http://schemas.microsoft.com/office/drawing/2014/main" val="20001"/>
                    </a:ext>
                  </a:extLst>
                </a:gridCol>
              </a:tblGrid>
              <a:tr h="0">
                <a:tc gridSpan="2">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حساب دارايي‌ها</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افزايش دارايي</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کاهش دارايي</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76211243"/>
              </p:ext>
            </p:extLst>
          </p:nvPr>
        </p:nvGraphicFramePr>
        <p:xfrm>
          <a:off x="2895600" y="5791200"/>
          <a:ext cx="2364740" cy="863600"/>
        </p:xfrm>
        <a:graphic>
          <a:graphicData uri="http://schemas.openxmlformats.org/drawingml/2006/table">
            <a:tbl>
              <a:tblPr rtl="1" firstRow="1" firstCol="1" lastRow="1" lastCol="1" bandRow="1" bandCol="1"/>
              <a:tblGrid>
                <a:gridCol w="1107440">
                  <a:extLst>
                    <a:ext uri="{9D8B030D-6E8A-4147-A177-3AD203B41FA5}">
                      <a16:colId xmlns:a16="http://schemas.microsoft.com/office/drawing/2014/main" val="20000"/>
                    </a:ext>
                  </a:extLst>
                </a:gridCol>
                <a:gridCol w="1257300">
                  <a:extLst>
                    <a:ext uri="{9D8B030D-6E8A-4147-A177-3AD203B41FA5}">
                      <a16:colId xmlns:a16="http://schemas.microsoft.com/office/drawing/2014/main" val="20001"/>
                    </a:ext>
                  </a:extLst>
                </a:gridCol>
              </a:tblGrid>
              <a:tr h="431800">
                <a:tc gridSpan="2">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حساب‌هاي بدهي و سرمايه</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کاهش</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افزايش</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91830702"/>
      </p:ext>
    </p:extLst>
  </p:cSld>
  <p:clrMapOvr>
    <a:masterClrMapping/>
  </p:clrMapOvr>
  <mc:AlternateContent xmlns:mc="http://schemas.openxmlformats.org/markup-compatibility/2006" xmlns:p14="http://schemas.microsoft.com/office/powerpoint/2010/main">
    <mc:Choice Requires="p14">
      <p:transition spd="slow" p14:dur="4000" advClick="0" advTm="20000"/>
    </mc:Choice>
    <mc:Fallback xmlns="">
      <p:transition spd="slow" advClick="0"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inVertical)">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15200" cy="2544762"/>
          </a:xfrm>
        </p:spPr>
        <p:txBody>
          <a:bodyPr>
            <a:noAutofit/>
          </a:bodyPr>
          <a:lstStyle/>
          <a:p>
            <a:pPr lvl="0" algn="r" rtl="1" eaLnBrk="0" fontAlgn="base" hangingPunct="0">
              <a:spcAft>
                <a:spcPct val="0"/>
              </a:spcAft>
            </a:pPr>
            <a:r>
              <a:rPr lang="en-US" sz="2800" dirty="0">
                <a:latin typeface="Arial" pitchFamily="34" charset="0"/>
                <a:cs typeface="B Nazanin" pitchFamily="2" charset="-78"/>
              </a:rPr>
              <a:t/>
            </a:r>
            <a:br>
              <a:rPr lang="en-US" sz="2800" dirty="0">
                <a:latin typeface="Arial" pitchFamily="34" charset="0"/>
                <a:cs typeface="B Nazanin" pitchFamily="2" charset="-78"/>
              </a:rPr>
            </a:br>
            <a:r>
              <a:rPr lang="fa-IR" sz="2800" b="1" dirty="0">
                <a:latin typeface="Calibri" pitchFamily="34" charset="0"/>
                <a:ea typeface="Times New Roman" pitchFamily="18" charset="0"/>
                <a:cs typeface="B Nazanin" pitchFamily="2" charset="-78"/>
              </a:rPr>
              <a:t>نکته:</a:t>
            </a:r>
            <a:r>
              <a:rPr lang="fa-IR" sz="2800" dirty="0">
                <a:latin typeface="Calibri" pitchFamily="34" charset="0"/>
                <a:ea typeface="Times New Roman" pitchFamily="18" charset="0"/>
                <a:cs typeface="B Nazanin" pitchFamily="2" charset="-78"/>
              </a:rPr>
              <a:t> ارتباط قاعده بدهکار و بستانکار کردن با معادله حسابداري و ترازنامه در زير نشان داده شده است.</a:t>
            </a:r>
            <a:r>
              <a:rPr lang="en-US" sz="2800" dirty="0">
                <a:latin typeface="Arial" pitchFamily="34" charset="0"/>
                <a:cs typeface="B Nazanin" pitchFamily="2" charset="-78"/>
              </a:rPr>
              <a:t/>
            </a:r>
            <a:br>
              <a:rPr lang="en-US" sz="2800" dirty="0">
                <a:latin typeface="Arial" pitchFamily="34" charset="0"/>
                <a:cs typeface="B Nazanin" pitchFamily="2" charset="-78"/>
              </a:rPr>
            </a:br>
            <a:endParaRPr lang="en-US" sz="2800" dirty="0">
              <a:cs typeface="B Nazanin" pitchFamily="2" charset="-78"/>
            </a:endParaRPr>
          </a:p>
        </p:txBody>
      </p:sp>
      <p:sp>
        <p:nvSpPr>
          <p:cNvPr id="3" name="Content Placeholder 2"/>
          <p:cNvSpPr>
            <a:spLocks noGrp="1"/>
          </p:cNvSpPr>
          <p:nvPr>
            <p:ph idx="1"/>
          </p:nvPr>
        </p:nvSpPr>
        <p:spPr>
          <a:xfrm>
            <a:off x="457200" y="3810000"/>
            <a:ext cx="7315200" cy="2316163"/>
          </a:xfrm>
        </p:spPr>
        <p:txBody>
          <a:bodyPr>
            <a:noAutofit/>
          </a:bodyPr>
          <a:lstStyle/>
          <a:p>
            <a:pPr marL="0" indent="0" algn="r">
              <a:buNone/>
            </a:pPr>
            <a:r>
              <a:rPr lang="fa-IR" sz="2800" dirty="0">
                <a:latin typeface="Calibri" pitchFamily="34" charset="0"/>
                <a:ea typeface="Times New Roman" pitchFamily="18" charset="0"/>
                <a:cs typeface="B Nazanin" pitchFamily="2" charset="-78"/>
              </a:rPr>
              <a:t>۳-چه ثبتي بايد زده شود: </a:t>
            </a:r>
            <a:endParaRPr lang="en-US" sz="2800" dirty="0" smtClean="0">
              <a:latin typeface="Calibri" pitchFamily="34" charset="0"/>
              <a:ea typeface="Times New Roman" pitchFamily="18" charset="0"/>
              <a:cs typeface="B Nazanin" pitchFamily="2" charset="-78"/>
            </a:endParaRPr>
          </a:p>
          <a:p>
            <a:pPr marL="0" indent="0" algn="r">
              <a:buNone/>
            </a:pPr>
            <a:r>
              <a:rPr lang="fa-IR" sz="2800" dirty="0" smtClean="0">
                <a:latin typeface="Calibri" pitchFamily="34" charset="0"/>
                <a:ea typeface="Times New Roman" pitchFamily="18" charset="0"/>
                <a:cs typeface="B Nazanin" pitchFamily="2" charset="-78"/>
              </a:rPr>
              <a:t>هر </a:t>
            </a:r>
            <a:r>
              <a:rPr lang="fa-IR" sz="2800" dirty="0">
                <a:latin typeface="Calibri" pitchFamily="34" charset="0"/>
                <a:ea typeface="Times New Roman" pitchFamily="18" charset="0"/>
                <a:cs typeface="B Nazanin" pitchFamily="2" charset="-78"/>
              </a:rPr>
              <a:t>ثبت حسابداري شامل</a:t>
            </a:r>
            <a:r>
              <a:rPr lang="fa-IR" sz="2800" dirty="0" smtClean="0">
                <a:latin typeface="Calibri" pitchFamily="34" charset="0"/>
                <a:ea typeface="Times New Roman" pitchFamily="18" charset="0"/>
                <a:cs typeface="B Nazanin" pitchFamily="2" charset="-78"/>
              </a:rPr>
              <a:t>:</a:t>
            </a:r>
            <a:endParaRPr lang="en-US" sz="2800" dirty="0" smtClean="0">
              <a:latin typeface="Calibri" pitchFamily="34" charset="0"/>
              <a:ea typeface="Times New Roman" pitchFamily="18" charset="0"/>
              <a:cs typeface="B Nazanin" pitchFamily="2" charset="-78"/>
            </a:endParaRPr>
          </a:p>
          <a:p>
            <a:pPr marL="0" indent="0" algn="r">
              <a:buNone/>
            </a:pPr>
            <a:r>
              <a:rPr lang="fa-IR" sz="2800" dirty="0" smtClean="0">
                <a:latin typeface="Calibri" pitchFamily="34" charset="0"/>
                <a:ea typeface="Times New Roman" pitchFamily="18" charset="0"/>
                <a:cs typeface="B Nazanin" pitchFamily="2" charset="-78"/>
              </a:rPr>
              <a:t>۱-تاريخ معامله</a:t>
            </a:r>
            <a:endParaRPr lang="en-US" sz="2800" dirty="0" smtClean="0">
              <a:latin typeface="Calibri" pitchFamily="34" charset="0"/>
              <a:ea typeface="Times New Roman" pitchFamily="18" charset="0"/>
              <a:cs typeface="B Nazanin" pitchFamily="2" charset="-78"/>
            </a:endParaRPr>
          </a:p>
          <a:p>
            <a:pPr marL="0" indent="0" algn="r">
              <a:buNone/>
            </a:pPr>
            <a:r>
              <a:rPr lang="fa-IR" sz="2800" dirty="0" smtClean="0">
                <a:latin typeface="Calibri" pitchFamily="34" charset="0"/>
                <a:ea typeface="Times New Roman" pitchFamily="18" charset="0"/>
                <a:cs typeface="B Nazanin" pitchFamily="2" charset="-78"/>
              </a:rPr>
              <a:t>۲- </a:t>
            </a:r>
            <a:r>
              <a:rPr lang="fa-IR" sz="2800" dirty="0">
                <a:latin typeface="Calibri" pitchFamily="34" charset="0"/>
                <a:ea typeface="Times New Roman" pitchFamily="18" charset="0"/>
                <a:cs typeface="B Nazanin" pitchFamily="2" charset="-78"/>
              </a:rPr>
              <a:t>نام و مبلغ </a:t>
            </a:r>
            <a:r>
              <a:rPr lang="fa-IR" sz="2800" dirty="0" smtClean="0">
                <a:latin typeface="Calibri" pitchFamily="34" charset="0"/>
                <a:ea typeface="Times New Roman" pitchFamily="18" charset="0"/>
                <a:cs typeface="B Nazanin" pitchFamily="2" charset="-78"/>
              </a:rPr>
              <a:t>بدهکار</a:t>
            </a:r>
            <a:endParaRPr lang="en-US" sz="2800" dirty="0" smtClean="0">
              <a:latin typeface="Calibri" pitchFamily="34" charset="0"/>
              <a:ea typeface="Times New Roman" pitchFamily="18" charset="0"/>
              <a:cs typeface="B Nazanin" pitchFamily="2" charset="-78"/>
            </a:endParaRPr>
          </a:p>
          <a:p>
            <a:pPr marL="0" indent="0" algn="r">
              <a:buNone/>
            </a:pPr>
            <a:r>
              <a:rPr lang="fa-IR" sz="2800" dirty="0" smtClean="0">
                <a:latin typeface="Calibri" pitchFamily="34" charset="0"/>
                <a:ea typeface="Times New Roman" pitchFamily="18" charset="0"/>
                <a:cs typeface="B Nazanin" pitchFamily="2" charset="-78"/>
              </a:rPr>
              <a:t>۳- </a:t>
            </a:r>
            <a:r>
              <a:rPr lang="fa-IR" sz="2800" dirty="0">
                <a:latin typeface="Calibri" pitchFamily="34" charset="0"/>
                <a:ea typeface="Times New Roman" pitchFamily="18" charset="0"/>
                <a:cs typeface="B Nazanin" pitchFamily="2" charset="-78"/>
              </a:rPr>
              <a:t>نام و مبلغ بستانکار است در ثبت حساب‌ها ابتدا رقم بدهکار و سپس رقم بستانکار </a:t>
            </a:r>
            <a:r>
              <a:rPr lang="fa-IR" sz="2800" dirty="0" smtClean="0">
                <a:latin typeface="Calibri" pitchFamily="34" charset="0"/>
                <a:ea typeface="Times New Roman" pitchFamily="18" charset="0"/>
                <a:cs typeface="B Nazanin" pitchFamily="2" charset="-78"/>
              </a:rPr>
              <a:t>شود</a:t>
            </a:r>
            <a:r>
              <a:rPr lang="fa-IR" sz="2800" dirty="0">
                <a:latin typeface="Calibri" pitchFamily="34" charset="0"/>
                <a:ea typeface="Times New Roman" pitchFamily="18" charset="0"/>
                <a:cs typeface="B Nazanin" pitchFamily="2" charset="-78"/>
              </a:rPr>
              <a:t>. </a:t>
            </a:r>
            <a:r>
              <a:rPr lang="fa-IR" sz="2800" dirty="0">
                <a:latin typeface="Arial" pitchFamily="34" charset="0"/>
                <a:cs typeface="B Nazanin" pitchFamily="2" charset="-78"/>
              </a:rPr>
              <a:t/>
            </a:r>
            <a:br>
              <a:rPr lang="fa-IR" sz="2800" dirty="0">
                <a:latin typeface="Arial" pitchFamily="34" charset="0"/>
                <a:cs typeface="B Nazanin" pitchFamily="2" charset="-78"/>
              </a:rPr>
            </a:b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938625110"/>
              </p:ext>
            </p:extLst>
          </p:nvPr>
        </p:nvGraphicFramePr>
        <p:xfrm>
          <a:off x="609600" y="2511689"/>
          <a:ext cx="7010402" cy="863600"/>
        </p:xfrm>
        <a:graphic>
          <a:graphicData uri="http://schemas.openxmlformats.org/drawingml/2006/table">
            <a:tbl>
              <a:tblPr rtl="1" firstRow="1" firstCol="1" lastRow="1" lastCol="1" bandRow="1" bandCol="1"/>
              <a:tblGrid>
                <a:gridCol w="1167827">
                  <a:extLst>
                    <a:ext uri="{9D8B030D-6E8A-4147-A177-3AD203B41FA5}">
                      <a16:colId xmlns:a16="http://schemas.microsoft.com/office/drawing/2014/main" val="20000"/>
                    </a:ext>
                  </a:extLst>
                </a:gridCol>
                <a:gridCol w="1167827">
                  <a:extLst>
                    <a:ext uri="{9D8B030D-6E8A-4147-A177-3AD203B41FA5}">
                      <a16:colId xmlns:a16="http://schemas.microsoft.com/office/drawing/2014/main" val="20001"/>
                    </a:ext>
                  </a:extLst>
                </a:gridCol>
                <a:gridCol w="1168687">
                  <a:extLst>
                    <a:ext uri="{9D8B030D-6E8A-4147-A177-3AD203B41FA5}">
                      <a16:colId xmlns:a16="http://schemas.microsoft.com/office/drawing/2014/main" val="20002"/>
                    </a:ext>
                  </a:extLst>
                </a:gridCol>
                <a:gridCol w="1168687">
                  <a:extLst>
                    <a:ext uri="{9D8B030D-6E8A-4147-A177-3AD203B41FA5}">
                      <a16:colId xmlns:a16="http://schemas.microsoft.com/office/drawing/2014/main" val="20003"/>
                    </a:ext>
                  </a:extLst>
                </a:gridCol>
                <a:gridCol w="1168687">
                  <a:extLst>
                    <a:ext uri="{9D8B030D-6E8A-4147-A177-3AD203B41FA5}">
                      <a16:colId xmlns:a16="http://schemas.microsoft.com/office/drawing/2014/main" val="20004"/>
                    </a:ext>
                  </a:extLst>
                </a:gridCol>
                <a:gridCol w="1168687">
                  <a:extLst>
                    <a:ext uri="{9D8B030D-6E8A-4147-A177-3AD203B41FA5}">
                      <a16:colId xmlns:a16="http://schemas.microsoft.com/office/drawing/2014/main" val="20005"/>
                    </a:ext>
                  </a:extLst>
                </a:gridCol>
              </a:tblGrid>
              <a:tr h="0">
                <a:tc gridSpan="2">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دارايي</a:t>
                      </a:r>
                      <a:endParaRPr lang="en-US" sz="14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lnSpc>
                          <a:spcPts val="3400"/>
                        </a:lnSpc>
                        <a:spcBef>
                          <a:spcPts val="0"/>
                        </a:spcBef>
                        <a:spcAft>
                          <a:spcPts val="800"/>
                        </a:spcAft>
                      </a:pPr>
                      <a:r>
                        <a:rPr lang="fa-IR" sz="1400" b="1">
                          <a:effectLst/>
                          <a:latin typeface="Calibri"/>
                          <a:ea typeface="Times New Roman"/>
                          <a:cs typeface="B Nazanin"/>
                        </a:rPr>
                        <a:t>بدهي</a:t>
                      </a:r>
                      <a:endParaRPr lang="en-US" sz="14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lnSpc>
                          <a:spcPts val="3400"/>
                        </a:lnSpc>
                        <a:spcBef>
                          <a:spcPts val="0"/>
                        </a:spcBef>
                        <a:spcAft>
                          <a:spcPts val="800"/>
                        </a:spcAft>
                      </a:pPr>
                      <a:r>
                        <a:rPr lang="fa-IR" sz="1400" b="1">
                          <a:effectLst/>
                          <a:latin typeface="Calibri"/>
                          <a:ea typeface="Times New Roman"/>
                          <a:cs typeface="B Nazanin"/>
                        </a:rPr>
                        <a:t>سرمايه</a:t>
                      </a:r>
                      <a:endParaRPr lang="en-US" sz="14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ts val="3400"/>
                        </a:lnSpc>
                        <a:spcBef>
                          <a:spcPts val="0"/>
                        </a:spcBef>
                        <a:spcAft>
                          <a:spcPts val="800"/>
                        </a:spcAft>
                      </a:pPr>
                      <a:r>
                        <a:rPr lang="fa-IR" sz="1400" b="1">
                          <a:effectLst/>
                          <a:latin typeface="Calibri"/>
                          <a:ea typeface="Times New Roman"/>
                          <a:cs typeface="B Nazanin"/>
                        </a:rPr>
                        <a:t>افزايش:بدهکار</a:t>
                      </a:r>
                      <a:endParaRPr lang="en-US" sz="14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1">
                          <a:effectLst/>
                          <a:latin typeface="Calibri"/>
                          <a:ea typeface="Times New Roman"/>
                          <a:cs typeface="B Nazanin"/>
                        </a:rPr>
                        <a:t>کاهش:بستانکار</a:t>
                      </a:r>
                      <a:endParaRPr lang="en-US" sz="14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کاهش:بدهکار</a:t>
                      </a:r>
                      <a:endParaRPr lang="en-US" sz="14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1">
                          <a:effectLst/>
                          <a:latin typeface="Calibri"/>
                          <a:ea typeface="Times New Roman"/>
                          <a:cs typeface="B Nazanin"/>
                        </a:rPr>
                        <a:t>افزايش:بستانکار</a:t>
                      </a:r>
                      <a:endParaRPr lang="en-US" sz="14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کاهش:بدهکار</a:t>
                      </a:r>
                      <a:endParaRPr lang="en-US" sz="14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افزايش:بستانکار</a:t>
                      </a:r>
                      <a:endParaRPr lang="en-US" sz="14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98766290"/>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1000"/>
                                        <p:tgtEl>
                                          <p:spTgt spid="3">
                                            <p:txEl>
                                              <p:pRg st="4" end="4"/>
                                            </p:txEl>
                                          </p:spTgt>
                                        </p:tgtEl>
                                      </p:cBhvr>
                                    </p:animEffect>
                                    <p:anim calcmode="lin" valueType="num">
                                      <p:cBhvr>
                                        <p:cTn id="4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984" y="609600"/>
            <a:ext cx="7620000" cy="1143000"/>
          </a:xfrm>
        </p:spPr>
        <p:txBody>
          <a:bodyPr>
            <a:noAutofit/>
          </a:bodyPr>
          <a:lstStyle/>
          <a:p>
            <a:pPr marL="0" indent="0" algn="r" rtl="1"/>
            <a:r>
              <a:rPr lang="fa-IR" sz="3200" b="1" dirty="0">
                <a:cs typeface="B Nazanin" pitchFamily="2" charset="-78"/>
              </a:rPr>
              <a:t>فصل چهارم  </a:t>
            </a:r>
            <a:r>
              <a:rPr lang="fa-IR" sz="3200" b="1" dirty="0" smtClean="0">
                <a:cs typeface="B Nazanin" pitchFamily="2" charset="-78"/>
              </a:rPr>
              <a:t/>
            </a:r>
            <a:br>
              <a:rPr lang="fa-IR" sz="3200" b="1" dirty="0" smtClean="0">
                <a:cs typeface="B Nazanin" pitchFamily="2" charset="-78"/>
              </a:rPr>
            </a:br>
            <a:r>
              <a:rPr lang="en-US" sz="3200" dirty="0">
                <a:cs typeface="B Nazanin" pitchFamily="2" charset="-78"/>
              </a:rPr>
              <a:t/>
            </a:r>
            <a:br>
              <a:rPr lang="en-US" sz="3200" dirty="0">
                <a:cs typeface="B Nazanin" pitchFamily="2" charset="-78"/>
              </a:rPr>
            </a:br>
            <a:r>
              <a:rPr lang="fa-IR" sz="3200" dirty="0">
                <a:cs typeface="B Nazanin" pitchFamily="2" charset="-78"/>
              </a:rPr>
              <a:t>ثبت رويدادهاي مالي </a:t>
            </a:r>
            <a:r>
              <a:rPr lang="en-US" sz="3200" dirty="0">
                <a:cs typeface="B Nazanin" pitchFamily="2" charset="-78"/>
              </a:rPr>
              <a:t/>
            </a:r>
            <a:br>
              <a:rPr lang="en-US" sz="3200" dirty="0">
                <a:cs typeface="B Nazanin" pitchFamily="2" charset="-78"/>
              </a:rPr>
            </a:br>
            <a:endParaRPr lang="en-US" sz="3200" dirty="0">
              <a:cs typeface="B Nazanin" pitchFamily="2" charset="-78"/>
            </a:endParaRPr>
          </a:p>
        </p:txBody>
      </p:sp>
      <p:sp>
        <p:nvSpPr>
          <p:cNvPr id="3" name="Content Placeholder 2"/>
          <p:cNvSpPr>
            <a:spLocks noGrp="1"/>
          </p:cNvSpPr>
          <p:nvPr>
            <p:ph idx="1"/>
          </p:nvPr>
        </p:nvSpPr>
        <p:spPr>
          <a:xfrm>
            <a:off x="0" y="1981200"/>
            <a:ext cx="7712439" cy="4525963"/>
          </a:xfrm>
        </p:spPr>
        <p:txBody>
          <a:bodyPr>
            <a:noAutofit/>
          </a:bodyPr>
          <a:lstStyle/>
          <a:p>
            <a:pPr marL="0" indent="0" algn="r" rtl="1">
              <a:buNone/>
            </a:pPr>
            <a:r>
              <a:rPr lang="fa-IR" sz="2800" b="1" dirty="0" smtClean="0">
                <a:cs typeface="B Nazanin" pitchFamily="2" charset="-78"/>
              </a:rPr>
              <a:t>اهداف </a:t>
            </a:r>
            <a:r>
              <a:rPr lang="fa-IR" sz="2800" b="1" dirty="0">
                <a:cs typeface="B Nazanin" pitchFamily="2" charset="-78"/>
              </a:rPr>
              <a:t>آموزشی این فصل</a:t>
            </a:r>
            <a:r>
              <a:rPr lang="fa-IR" sz="2800" b="1" dirty="0" smtClean="0">
                <a:cs typeface="B Nazanin" pitchFamily="2" charset="-78"/>
              </a:rPr>
              <a:t>:</a:t>
            </a:r>
          </a:p>
          <a:p>
            <a:pPr marL="0" indent="0" algn="r" rtl="1">
              <a:buNone/>
            </a:pPr>
            <a:endParaRPr lang="en-US" sz="2800" dirty="0">
              <a:cs typeface="B Nazanin" pitchFamily="2" charset="-78"/>
            </a:endParaRPr>
          </a:p>
          <a:p>
            <a:pPr marL="0" indent="0" algn="r" rtl="1">
              <a:buNone/>
            </a:pPr>
            <a:r>
              <a:rPr lang="fa-IR" sz="2800" dirty="0">
                <a:cs typeface="B Nazanin" pitchFamily="2" charset="-78"/>
              </a:rPr>
              <a:t>-صدور سند حسابداری</a:t>
            </a:r>
            <a:endParaRPr lang="en-US" sz="2800" dirty="0">
              <a:cs typeface="B Nazanin" pitchFamily="2" charset="-78"/>
            </a:endParaRPr>
          </a:p>
          <a:p>
            <a:pPr marL="0" indent="0" algn="r" rtl="1">
              <a:buNone/>
            </a:pPr>
            <a:r>
              <a:rPr lang="fa-IR" sz="2800" dirty="0">
                <a:cs typeface="B Nazanin" pitchFamily="2" charset="-78"/>
              </a:rPr>
              <a:t>-آشنایی با دفاتر قانونی</a:t>
            </a:r>
            <a:endParaRPr lang="en-US" sz="2800" dirty="0">
              <a:cs typeface="B Nazanin" pitchFamily="2" charset="-78"/>
            </a:endParaRPr>
          </a:p>
          <a:p>
            <a:pPr marL="0" indent="0" algn="r" rtl="1">
              <a:buNone/>
            </a:pPr>
            <a:r>
              <a:rPr lang="fa-IR" sz="2800" dirty="0">
                <a:cs typeface="B Nazanin" pitchFamily="2" charset="-78"/>
              </a:rPr>
              <a:t>-نحوه ثبت در دفتر روزنامه عمومی</a:t>
            </a:r>
            <a:endParaRPr lang="en-US" sz="2800" dirty="0">
              <a:cs typeface="B Nazanin" pitchFamily="2" charset="-78"/>
            </a:endParaRPr>
          </a:p>
          <a:p>
            <a:pPr marL="0" indent="0" algn="r" rtl="1">
              <a:buNone/>
            </a:pPr>
            <a:r>
              <a:rPr lang="fa-IR" sz="2800" dirty="0">
                <a:cs typeface="B Nazanin" pitchFamily="2" charset="-78"/>
              </a:rPr>
              <a:t>-نحوه انتقال اعداد از دفتر روزنامه عمومی به دفترکل</a:t>
            </a:r>
            <a:endParaRPr lang="en-US" sz="2800" dirty="0">
              <a:cs typeface="B Nazanin" pitchFamily="2" charset="-78"/>
            </a:endParaRPr>
          </a:p>
          <a:p>
            <a:pPr marL="0" indent="0" algn="r" rtl="1">
              <a:buNone/>
            </a:pPr>
            <a:r>
              <a:rPr lang="fa-IR" sz="2800" dirty="0">
                <a:cs typeface="B Nazanin" pitchFamily="2" charset="-78"/>
              </a:rPr>
              <a:t>-آشنایی با ترازآزمایشی و انواع آن</a:t>
            </a:r>
            <a:endParaRPr lang="en-US" sz="2800" dirty="0">
              <a:cs typeface="B Nazanin" pitchFamily="2" charset="-78"/>
            </a:endParaRPr>
          </a:p>
          <a:p>
            <a:pPr marL="0" indent="0" algn="r" rtl="1">
              <a:buNone/>
            </a:pPr>
            <a:r>
              <a:rPr lang="fa-IR" sz="2800" dirty="0">
                <a:cs typeface="B Nazanin" pitchFamily="2" charset="-78"/>
              </a:rPr>
              <a:t>-تهیه تراآزمایشی دو ستونی</a:t>
            </a:r>
            <a:endParaRPr lang="en-US" sz="2800" dirty="0">
              <a:cs typeface="B Nazanin" pitchFamily="2" charset="-78"/>
            </a:endParaRPr>
          </a:p>
          <a:p>
            <a:pPr marL="0" indent="0" algn="r">
              <a:buNone/>
            </a:pPr>
            <a:r>
              <a:rPr lang="fa-IR" sz="2800" dirty="0">
                <a:cs typeface="B Nazanin" pitchFamily="2" charset="-78"/>
              </a:rPr>
              <a:t>-تهیه ترارآزمایشی چهار ستونی</a:t>
            </a: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670177476"/>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315200" cy="5211763"/>
          </a:xfrm>
        </p:spPr>
        <p:txBody>
          <a:bodyPr>
            <a:normAutofit/>
          </a:bodyPr>
          <a:lstStyle/>
          <a:p>
            <a:pPr marL="0" indent="0" algn="r" rtl="1">
              <a:buNone/>
            </a:pPr>
            <a:r>
              <a:rPr lang="fa-IR" sz="2600" dirty="0">
                <a:cs typeface="B Nazanin" pitchFamily="2" charset="-78"/>
              </a:rPr>
              <a:t>دفاتر حسابداري شامل دفاتر قانوني: </a:t>
            </a:r>
            <a:endParaRPr lang="fa-IR" sz="2600" dirty="0" smtClean="0">
              <a:cs typeface="B Nazanin" pitchFamily="2" charset="-78"/>
            </a:endParaRPr>
          </a:p>
          <a:p>
            <a:pPr marL="0" indent="0" algn="r" rtl="1">
              <a:buNone/>
            </a:pPr>
            <a:r>
              <a:rPr lang="fa-IR" sz="2600" dirty="0" smtClean="0">
                <a:cs typeface="B Nazanin" pitchFamily="2" charset="-78"/>
              </a:rPr>
              <a:t>۱-دفتر </a:t>
            </a:r>
            <a:r>
              <a:rPr lang="fa-IR" sz="2600" dirty="0">
                <a:cs typeface="B Nazanin" pitchFamily="2" charset="-78"/>
              </a:rPr>
              <a:t>روزنامه عمومی 	۲-دفتر کل </a:t>
            </a:r>
            <a:endParaRPr lang="fa-IR" sz="2600" dirty="0" smtClean="0">
              <a:cs typeface="B Nazanin" pitchFamily="2" charset="-78"/>
            </a:endParaRPr>
          </a:p>
          <a:p>
            <a:pPr marL="0" indent="0" algn="r" rtl="1">
              <a:buNone/>
            </a:pPr>
            <a:endParaRPr lang="en-US" sz="2600" dirty="0">
              <a:cs typeface="B Nazanin" pitchFamily="2" charset="-78"/>
            </a:endParaRPr>
          </a:p>
          <a:p>
            <a:pPr marL="0" indent="0" algn="r" rtl="1">
              <a:buNone/>
            </a:pPr>
            <a:r>
              <a:rPr lang="fa-IR" sz="2600" dirty="0">
                <a:cs typeface="B Nazanin" pitchFamily="2" charset="-78"/>
              </a:rPr>
              <a:t>دفتر روزنامه: دفتر روزنامه که دفتر ثبت اوليه معاملات نيز ناميده مي‌شود دفتري است که معاملات و عمليات مالي يک مؤسه به طور روزانه به ترتيب تاريخ وقوع در آن ثبت مي‌شود. </a:t>
            </a:r>
            <a:endParaRPr lang="en-US" sz="2600" dirty="0">
              <a:cs typeface="B Nazanin" pitchFamily="2" charset="-78"/>
            </a:endParaRPr>
          </a:p>
          <a:p>
            <a:pPr marL="0" indent="0" algn="r" rtl="1">
              <a:buNone/>
            </a:pPr>
            <a:r>
              <a:rPr lang="fa-IR" sz="2600" dirty="0">
                <a:cs typeface="B Nazanin" pitchFamily="2" charset="-78"/>
              </a:rPr>
              <a:t> </a:t>
            </a:r>
            <a:endParaRPr lang="en-US" sz="2600" dirty="0">
              <a:cs typeface="B Nazanin" pitchFamily="2" charset="-78"/>
            </a:endParaRPr>
          </a:p>
          <a:p>
            <a:pPr marL="0" indent="0" algn="r">
              <a:buNone/>
            </a:pPr>
            <a:endParaRPr lang="en-US" sz="2800" dirty="0">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1537847097"/>
              </p:ext>
            </p:extLst>
          </p:nvPr>
        </p:nvGraphicFramePr>
        <p:xfrm>
          <a:off x="2133600" y="4343400"/>
          <a:ext cx="5176520" cy="1295400"/>
        </p:xfrm>
        <a:graphic>
          <a:graphicData uri="http://schemas.openxmlformats.org/drawingml/2006/table">
            <a:tbl>
              <a:tblPr rtl="1" firstRow="1" firstCol="1" lastRow="1" lastCol="1" bandRow="1" bandCol="1"/>
              <a:tblGrid>
                <a:gridCol w="862330">
                  <a:extLst>
                    <a:ext uri="{9D8B030D-6E8A-4147-A177-3AD203B41FA5}">
                      <a16:colId xmlns:a16="http://schemas.microsoft.com/office/drawing/2014/main" val="20000"/>
                    </a:ext>
                  </a:extLst>
                </a:gridCol>
                <a:gridCol w="431165">
                  <a:extLst>
                    <a:ext uri="{9D8B030D-6E8A-4147-A177-3AD203B41FA5}">
                      <a16:colId xmlns:a16="http://schemas.microsoft.com/office/drawing/2014/main" val="20001"/>
                    </a:ext>
                  </a:extLst>
                </a:gridCol>
                <a:gridCol w="431165">
                  <a:extLst>
                    <a:ext uri="{9D8B030D-6E8A-4147-A177-3AD203B41FA5}">
                      <a16:colId xmlns:a16="http://schemas.microsoft.com/office/drawing/2014/main" val="20002"/>
                    </a:ext>
                  </a:extLst>
                </a:gridCol>
                <a:gridCol w="862965">
                  <a:extLst>
                    <a:ext uri="{9D8B030D-6E8A-4147-A177-3AD203B41FA5}">
                      <a16:colId xmlns:a16="http://schemas.microsoft.com/office/drawing/2014/main" val="20003"/>
                    </a:ext>
                  </a:extLst>
                </a:gridCol>
                <a:gridCol w="862965">
                  <a:extLst>
                    <a:ext uri="{9D8B030D-6E8A-4147-A177-3AD203B41FA5}">
                      <a16:colId xmlns:a16="http://schemas.microsoft.com/office/drawing/2014/main" val="20004"/>
                    </a:ext>
                  </a:extLst>
                </a:gridCol>
                <a:gridCol w="862965">
                  <a:extLst>
                    <a:ext uri="{9D8B030D-6E8A-4147-A177-3AD203B41FA5}">
                      <a16:colId xmlns:a16="http://schemas.microsoft.com/office/drawing/2014/main" val="20005"/>
                    </a:ext>
                  </a:extLst>
                </a:gridCol>
                <a:gridCol w="862965">
                  <a:extLst>
                    <a:ext uri="{9D8B030D-6E8A-4147-A177-3AD203B41FA5}">
                      <a16:colId xmlns:a16="http://schemas.microsoft.com/office/drawing/2014/main" val="20006"/>
                    </a:ext>
                  </a:extLst>
                </a:gridCol>
              </a:tblGrid>
              <a:tr h="0">
                <a:tc rowSpan="2">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شماره سند</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rtl="1">
                        <a:lnSpc>
                          <a:spcPts val="3400"/>
                        </a:lnSpc>
                        <a:spcBef>
                          <a:spcPts val="0"/>
                        </a:spcBef>
                        <a:spcAft>
                          <a:spcPts val="800"/>
                        </a:spcAft>
                      </a:pPr>
                      <a:r>
                        <a:rPr lang="fa-IR" sz="1400" b="1">
                          <a:effectLst/>
                          <a:latin typeface="Calibri"/>
                          <a:ea typeface="Times New Roman"/>
                          <a:cs typeface="B Nazanin"/>
                        </a:rPr>
                        <a:t>تاريخ</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marL="0" marR="0" algn="ctr" rtl="1">
                        <a:lnSpc>
                          <a:spcPts val="3400"/>
                        </a:lnSpc>
                        <a:spcBef>
                          <a:spcPts val="0"/>
                        </a:spcBef>
                        <a:spcAft>
                          <a:spcPts val="800"/>
                        </a:spcAft>
                      </a:pPr>
                      <a:r>
                        <a:rPr lang="fa-IR" sz="1400" b="1">
                          <a:effectLst/>
                          <a:latin typeface="Calibri"/>
                          <a:ea typeface="Times New Roman"/>
                          <a:cs typeface="B Nazanin"/>
                        </a:rPr>
                        <a:t>شرح</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عطف</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rtl="1">
                        <a:lnSpc>
                          <a:spcPts val="3400"/>
                        </a:lnSpc>
                        <a:spcBef>
                          <a:spcPts val="0"/>
                        </a:spcBef>
                        <a:spcAft>
                          <a:spcPts val="800"/>
                        </a:spcAft>
                      </a:pPr>
                      <a:r>
                        <a:rPr lang="fa-IR" sz="1400" b="1">
                          <a:effectLst/>
                          <a:latin typeface="Calibri"/>
                          <a:ea typeface="Times New Roman"/>
                          <a:cs typeface="B Nazanin"/>
                        </a:rPr>
                        <a:t>بدهکار</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rtl="1">
                        <a:lnSpc>
                          <a:spcPts val="3400"/>
                        </a:lnSpc>
                        <a:spcBef>
                          <a:spcPts val="0"/>
                        </a:spcBef>
                        <a:spcAft>
                          <a:spcPts val="800"/>
                        </a:spcAft>
                      </a:pPr>
                      <a:r>
                        <a:rPr lang="fa-IR" sz="1400" b="1" dirty="0">
                          <a:effectLst/>
                          <a:latin typeface="Calibri"/>
                          <a:ea typeface="Times New Roman"/>
                          <a:cs typeface="B Nazanin"/>
                        </a:rPr>
                        <a:t>بستانکار</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vMerge="1">
                  <a:txBody>
                    <a:bodyPr/>
                    <a:lstStyle/>
                    <a:p>
                      <a:endParaRPr lang="en-US"/>
                    </a:p>
                  </a:txBody>
                  <a:tcPr/>
                </a:tc>
                <a:tc>
                  <a:txBody>
                    <a:bodyPr/>
                    <a:lstStyle/>
                    <a:p>
                      <a:pPr marL="0" marR="0" algn="ctr" rtl="1">
                        <a:lnSpc>
                          <a:spcPts val="3400"/>
                        </a:lnSpc>
                        <a:spcBef>
                          <a:spcPts val="0"/>
                        </a:spcBef>
                        <a:spcAft>
                          <a:spcPts val="800"/>
                        </a:spcAft>
                      </a:pPr>
                      <a:r>
                        <a:rPr lang="fa-IR" sz="1400" b="1">
                          <a:effectLst/>
                          <a:latin typeface="Calibri"/>
                          <a:ea typeface="Times New Roman"/>
                          <a:cs typeface="B Nazanin"/>
                        </a:rPr>
                        <a:t>روز</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1">
                          <a:effectLst/>
                          <a:latin typeface="Calibri"/>
                          <a:ea typeface="Times New Roman"/>
                          <a:cs typeface="B Nazanin"/>
                        </a:rPr>
                        <a:t>ماه</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0">
                <a:tc>
                  <a:txBody>
                    <a:bodyPr/>
                    <a:lstStyle/>
                    <a:p>
                      <a:pPr marL="0" marR="0" algn="r" rtl="1">
                        <a:lnSpc>
                          <a:spcPts val="3400"/>
                        </a:lnSpc>
                        <a:spcBef>
                          <a:spcPts val="0"/>
                        </a:spcBef>
                        <a:spcAft>
                          <a:spcPts val="800"/>
                        </a:spcAft>
                      </a:pPr>
                      <a:r>
                        <a:rPr lang="fa-IR" sz="1400" b="1">
                          <a:effectLst/>
                          <a:latin typeface="Calibri"/>
                          <a:ea typeface="Times New Roman"/>
                          <a:cs typeface="B Nazanin"/>
                        </a:rPr>
                        <a:t> </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ts val="3400"/>
                        </a:lnSpc>
                        <a:spcBef>
                          <a:spcPts val="0"/>
                        </a:spcBef>
                        <a:spcAft>
                          <a:spcPts val="800"/>
                        </a:spcAft>
                      </a:pPr>
                      <a:r>
                        <a:rPr lang="fa-IR" sz="1400" b="1">
                          <a:effectLst/>
                          <a:latin typeface="Calibri"/>
                          <a:ea typeface="Times New Roman"/>
                          <a:cs typeface="B Nazanin"/>
                        </a:rPr>
                        <a:t> </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ts val="3400"/>
                        </a:lnSpc>
                        <a:spcBef>
                          <a:spcPts val="0"/>
                        </a:spcBef>
                        <a:spcAft>
                          <a:spcPts val="800"/>
                        </a:spcAft>
                      </a:pPr>
                      <a:r>
                        <a:rPr lang="fa-IR" sz="1400" b="1">
                          <a:effectLst/>
                          <a:latin typeface="Calibri"/>
                          <a:ea typeface="Times New Roman"/>
                          <a:cs typeface="B Nazanin"/>
                        </a:rPr>
                        <a:t> </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ts val="3400"/>
                        </a:lnSpc>
                        <a:spcBef>
                          <a:spcPts val="0"/>
                        </a:spcBef>
                        <a:spcAft>
                          <a:spcPts val="800"/>
                        </a:spcAft>
                      </a:pPr>
                      <a:r>
                        <a:rPr lang="fa-IR" sz="1400" b="1">
                          <a:effectLst/>
                          <a:latin typeface="Calibri"/>
                          <a:ea typeface="Times New Roman"/>
                          <a:cs typeface="B Nazanin"/>
                        </a:rPr>
                        <a:t> </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ts val="3400"/>
                        </a:lnSpc>
                        <a:spcBef>
                          <a:spcPts val="0"/>
                        </a:spcBef>
                        <a:spcAft>
                          <a:spcPts val="800"/>
                        </a:spcAft>
                      </a:pPr>
                      <a:r>
                        <a:rPr lang="fa-IR" sz="1400" b="1">
                          <a:effectLst/>
                          <a:latin typeface="Calibri"/>
                          <a:ea typeface="Times New Roman"/>
                          <a:cs typeface="B Nazanin"/>
                        </a:rPr>
                        <a:t> </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ts val="3400"/>
                        </a:lnSpc>
                        <a:spcBef>
                          <a:spcPts val="0"/>
                        </a:spcBef>
                        <a:spcAft>
                          <a:spcPts val="800"/>
                        </a:spcAft>
                      </a:pPr>
                      <a:r>
                        <a:rPr lang="fa-IR" sz="1400" b="1">
                          <a:effectLst/>
                          <a:latin typeface="Calibri"/>
                          <a:ea typeface="Times New Roman"/>
                          <a:cs typeface="B Nazanin"/>
                        </a:rPr>
                        <a:t> </a:t>
                      </a:r>
                      <a:endParaRPr lang="en-US" sz="1100" b="1">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ts val="3400"/>
                        </a:lnSpc>
                        <a:spcBef>
                          <a:spcPts val="0"/>
                        </a:spcBef>
                        <a:spcAft>
                          <a:spcPts val="800"/>
                        </a:spcAft>
                      </a:pPr>
                      <a:r>
                        <a:rPr lang="fa-IR" sz="1400" b="1" dirty="0">
                          <a:effectLst/>
                          <a:latin typeface="Calibri"/>
                          <a:ea typeface="Times New Roman"/>
                          <a:cs typeface="B Nazanin"/>
                        </a:rPr>
                        <a:t> </a:t>
                      </a:r>
                      <a:endParaRPr lang="en-US" sz="1100" b="1"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206392394"/>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barn(inVertical)">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391400" cy="5287963"/>
          </a:xfrm>
        </p:spPr>
        <p:txBody>
          <a:bodyPr>
            <a:noAutofit/>
          </a:bodyPr>
          <a:lstStyle/>
          <a:p>
            <a:pPr marL="0" indent="0" algn="r" rtl="1">
              <a:lnSpc>
                <a:spcPct val="120000"/>
              </a:lnSpc>
              <a:buNone/>
            </a:pPr>
            <a:r>
              <a:rPr lang="fa-IR" sz="2600" b="1" dirty="0">
                <a:cs typeface="B Nazanin" pitchFamily="2" charset="-78"/>
              </a:rPr>
              <a:t>اسلوب نگهداري و تحليل دفتر روزنامه </a:t>
            </a:r>
            <a:r>
              <a:rPr lang="fa-IR" sz="2600" b="1" dirty="0" smtClean="0">
                <a:cs typeface="B Nazanin" pitchFamily="2" charset="-78"/>
              </a:rPr>
              <a:t>:</a:t>
            </a:r>
          </a:p>
          <a:p>
            <a:pPr marL="0" indent="0" algn="r" rtl="1">
              <a:lnSpc>
                <a:spcPct val="120000"/>
              </a:lnSpc>
              <a:buNone/>
            </a:pPr>
            <a:endParaRPr lang="en-US" sz="2600" dirty="0">
              <a:cs typeface="B Nazanin" pitchFamily="2" charset="-78"/>
            </a:endParaRPr>
          </a:p>
          <a:p>
            <a:pPr marL="0" indent="0" algn="r" rtl="1">
              <a:lnSpc>
                <a:spcPct val="120000"/>
              </a:lnSpc>
              <a:buNone/>
            </a:pPr>
            <a:r>
              <a:rPr lang="fa-IR" sz="2600" dirty="0">
                <a:cs typeface="B Nazanin" pitchFamily="2" charset="-78"/>
              </a:rPr>
              <a:t>قبل از ثبت رويدادهاي مالي در دفاتر روزنامه، بايد معاملات و عمليات مالي را تجزيه و تحليل کنيم يعني بايد آثار هر معامله بر معامله حسابداري را تعيين نماييد تجزيه و تحليل و ثبت رويدادهاي مالي در دفاتر روزنامه براساس اطلاعات مندرج در اسناد و مدارک اوليه معاملات و عمليات مالي انجام مي‌شود. </a:t>
            </a:r>
            <a:endParaRPr lang="en-US" sz="2600" dirty="0">
              <a:cs typeface="B Nazanin" pitchFamily="2" charset="-78"/>
            </a:endParaRPr>
          </a:p>
          <a:p>
            <a:pPr marL="0" indent="0" algn="r" rtl="1">
              <a:buNone/>
            </a:pPr>
            <a:r>
              <a:rPr lang="fa-IR" sz="2600" dirty="0">
                <a:cs typeface="B Nazanin" pitchFamily="2" charset="-78"/>
              </a:rPr>
              <a:t>اطلاعاتي که پس از تجزيه و تحليل معاملات در دفتر روزنامه نوشته مي‌شود به قرار است: </a:t>
            </a:r>
            <a:endParaRPr lang="en-US" sz="2600" dirty="0">
              <a:cs typeface="B Nazanin" pitchFamily="2" charset="-78"/>
            </a:endParaRPr>
          </a:p>
          <a:p>
            <a:pPr marL="0" indent="0" algn="r" rtl="1">
              <a:buNone/>
            </a:pPr>
            <a:r>
              <a:rPr lang="fa-IR" sz="2600" dirty="0">
                <a:cs typeface="B Nazanin" pitchFamily="2" charset="-78"/>
              </a:rPr>
              <a:t>۱-تاريخ </a:t>
            </a:r>
            <a:r>
              <a:rPr lang="fa-IR" sz="2600" dirty="0" smtClean="0">
                <a:cs typeface="B Nazanin" pitchFamily="2" charset="-78"/>
              </a:rPr>
              <a:t>معامله</a:t>
            </a:r>
          </a:p>
          <a:p>
            <a:pPr marL="0" indent="0" algn="r" rtl="1">
              <a:buNone/>
            </a:pPr>
            <a:r>
              <a:rPr lang="fa-IR" sz="2600" dirty="0" smtClean="0">
                <a:cs typeface="B Nazanin" pitchFamily="2" charset="-78"/>
              </a:rPr>
              <a:t>۲-حساب بدهکار</a:t>
            </a:r>
            <a:endParaRPr lang="fa-IR" sz="2600" dirty="0">
              <a:cs typeface="B Nazanin" pitchFamily="2" charset="-78"/>
            </a:endParaRPr>
          </a:p>
          <a:p>
            <a:pPr marL="0" indent="0" algn="r" rtl="1">
              <a:buNone/>
            </a:pPr>
            <a:r>
              <a:rPr lang="fa-IR" sz="2600" dirty="0" smtClean="0">
                <a:cs typeface="B Nazanin" pitchFamily="2" charset="-78"/>
              </a:rPr>
              <a:t>۳-حساب بستانکار</a:t>
            </a:r>
          </a:p>
          <a:p>
            <a:pPr marL="0" indent="0" algn="r" rtl="1">
              <a:buNone/>
            </a:pPr>
            <a:r>
              <a:rPr lang="fa-IR" sz="2600" dirty="0" smtClean="0">
                <a:cs typeface="B Nazanin" pitchFamily="2" charset="-78"/>
              </a:rPr>
              <a:t>۴-شرح </a:t>
            </a:r>
            <a:r>
              <a:rPr lang="fa-IR" sz="2600" dirty="0">
                <a:cs typeface="B Nazanin" pitchFamily="2" charset="-78"/>
              </a:rPr>
              <a:t>مختصر معامله </a:t>
            </a:r>
            <a:endParaRPr lang="en-US" sz="2600" dirty="0">
              <a:cs typeface="B Nazanin" pitchFamily="2" charset="-78"/>
            </a:endParaRPr>
          </a:p>
          <a:p>
            <a:pPr marL="0" indent="0" algn="r" rtl="1">
              <a:buNone/>
            </a:pPr>
            <a:r>
              <a:rPr lang="fa-IR" sz="2600" dirty="0">
                <a:cs typeface="B Nazanin" pitchFamily="2" charset="-78"/>
              </a:rPr>
              <a:t> </a:t>
            </a:r>
            <a:endParaRPr lang="en-US" sz="2600" dirty="0">
              <a:cs typeface="B Nazanin" pitchFamily="2" charset="-78"/>
            </a:endParaRPr>
          </a:p>
          <a:p>
            <a:pPr marL="0" indent="0" algn="r">
              <a:buNone/>
            </a:pPr>
            <a:endParaRPr lang="en-US" sz="26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654867028"/>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7826188" cy="4297363"/>
          </a:xfrm>
        </p:spPr>
        <p:txBody>
          <a:bodyPr>
            <a:normAutofit/>
          </a:bodyPr>
          <a:lstStyle/>
          <a:p>
            <a:pPr marL="0" indent="0" algn="r" rtl="1">
              <a:buNone/>
            </a:pPr>
            <a:r>
              <a:rPr lang="fa-IR" sz="2300" b="1" dirty="0">
                <a:cs typeface="B Nazanin" pitchFamily="2" charset="-78"/>
              </a:rPr>
              <a:t>سند حسابداري: </a:t>
            </a:r>
            <a:endParaRPr lang="en-US" sz="2300" dirty="0">
              <a:cs typeface="B Nazanin" pitchFamily="2" charset="-78"/>
            </a:endParaRPr>
          </a:p>
          <a:p>
            <a:pPr marL="0" indent="0" algn="r">
              <a:buNone/>
            </a:pPr>
            <a:r>
              <a:rPr lang="fa-IR" sz="2300" dirty="0">
                <a:cs typeface="B Nazanin" pitchFamily="2" charset="-78"/>
              </a:rPr>
              <a:t>هرچند در کتب آموزشي معمولاً رويدادهاي مالي مستقيماً در دفتر روزنامه ثبت مي‌شود اما در عمل به منظور تقليل اشتباه در ثبت رويدادهاي مالي در دفتر روزنامه و هرچند صدور اجازه براي ثبت معاملات در دفتر روزنامه براي تمامي رويدادهاي مالي ابتدا روي اسناد و مدارک مثبته مانند فاکتور، رسيد پرداخت، قبوض‌ آب و برق و ... سند حسابداري تهيه و صادر شده و پس از امضاي آن توسط مقامات مجاز سند حسابداري در دفتر روزنامه ثبت مي‌شود لذا مي‌توان گفت: سند حسابداري برگه اي است که آثار مالي </a:t>
            </a:r>
            <a:r>
              <a:rPr lang="fa-IR" sz="2300" dirty="0" smtClean="0">
                <a:cs typeface="B Nazanin" pitchFamily="2" charset="-78"/>
              </a:rPr>
              <a:t>يک </a:t>
            </a:r>
            <a:r>
              <a:rPr lang="fa-IR" sz="2300" dirty="0">
                <a:cs typeface="B Nazanin" pitchFamily="2" charset="-78"/>
              </a:rPr>
              <a:t>يا چند رويداد مالي در آن ثبت  مي‌شود. </a:t>
            </a:r>
            <a:endParaRPr lang="en-US" sz="2300" dirty="0">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811776361"/>
              </p:ext>
            </p:extLst>
          </p:nvPr>
        </p:nvGraphicFramePr>
        <p:xfrm>
          <a:off x="1676400" y="3048000"/>
          <a:ext cx="5029200" cy="3768277"/>
        </p:xfrm>
        <a:graphic>
          <a:graphicData uri="http://schemas.openxmlformats.org/drawingml/2006/table">
            <a:tbl>
              <a:tblPr rtl="1" firstRow="1" firstCol="1" lastRow="1" lastCol="1" bandRow="1" bandCol="1"/>
              <a:tblGrid>
                <a:gridCol w="964876">
                  <a:extLst>
                    <a:ext uri="{9D8B030D-6E8A-4147-A177-3AD203B41FA5}">
                      <a16:colId xmlns:a16="http://schemas.microsoft.com/office/drawing/2014/main" val="20000"/>
                    </a:ext>
                  </a:extLst>
                </a:gridCol>
                <a:gridCol w="1549724">
                  <a:extLst>
                    <a:ext uri="{9D8B030D-6E8A-4147-A177-3AD203B41FA5}">
                      <a16:colId xmlns:a16="http://schemas.microsoft.com/office/drawing/2014/main" val="20001"/>
                    </a:ext>
                  </a:extLst>
                </a:gridCol>
                <a:gridCol w="1257300">
                  <a:extLst>
                    <a:ext uri="{9D8B030D-6E8A-4147-A177-3AD203B41FA5}">
                      <a16:colId xmlns:a16="http://schemas.microsoft.com/office/drawing/2014/main" val="20002"/>
                    </a:ext>
                  </a:extLst>
                </a:gridCol>
                <a:gridCol w="1257300">
                  <a:extLst>
                    <a:ext uri="{9D8B030D-6E8A-4147-A177-3AD203B41FA5}">
                      <a16:colId xmlns:a16="http://schemas.microsoft.com/office/drawing/2014/main" val="20003"/>
                    </a:ext>
                  </a:extLst>
                </a:gridCol>
              </a:tblGrid>
              <a:tr h="849939">
                <a:tc gridSpan="2">
                  <a:txBody>
                    <a:bodyPr/>
                    <a:lstStyle/>
                    <a:p>
                      <a:pPr marL="0" marR="0" algn="ctr" rtl="1">
                        <a:lnSpc>
                          <a:spcPts val="3400"/>
                        </a:lnSpc>
                        <a:spcBef>
                          <a:spcPts val="0"/>
                        </a:spcBef>
                        <a:spcAft>
                          <a:spcPts val="800"/>
                        </a:spcAft>
                      </a:pPr>
                      <a:r>
                        <a:rPr lang="fa-IR" sz="1400" b="0" dirty="0">
                          <a:effectLst/>
                          <a:latin typeface="Calibri"/>
                          <a:ea typeface="Times New Roman"/>
                          <a:cs typeface="B Nazanin"/>
                        </a:rPr>
                        <a:t>مؤسسه حمل و نقل</a:t>
                      </a:r>
                      <a:endParaRPr lang="en-US" sz="1100" b="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lnSpc>
                          <a:spcPct val="115000"/>
                        </a:lnSpc>
                        <a:spcBef>
                          <a:spcPts val="0"/>
                        </a:spcBef>
                        <a:spcAft>
                          <a:spcPts val="800"/>
                        </a:spcAft>
                      </a:pPr>
                      <a:r>
                        <a:rPr lang="fa-IR" sz="1400" b="0" dirty="0">
                          <a:effectLst/>
                          <a:latin typeface="Calibri"/>
                          <a:ea typeface="Times New Roman"/>
                          <a:cs typeface="B Nazanin"/>
                        </a:rPr>
                        <a:t>شماره سند:</a:t>
                      </a:r>
                      <a:endParaRPr lang="en-US" sz="1100" b="0" dirty="0">
                        <a:effectLst/>
                        <a:latin typeface="Calibri"/>
                        <a:ea typeface="Times New Roman"/>
                        <a:cs typeface="Arial"/>
                      </a:endParaRPr>
                    </a:p>
                    <a:p>
                      <a:pPr marL="0" marR="0" algn="ctr" rtl="1">
                        <a:lnSpc>
                          <a:spcPct val="115000"/>
                        </a:lnSpc>
                        <a:spcBef>
                          <a:spcPts val="0"/>
                        </a:spcBef>
                        <a:spcAft>
                          <a:spcPts val="800"/>
                        </a:spcAft>
                      </a:pPr>
                      <a:r>
                        <a:rPr lang="fa-IR" sz="1400" b="0" dirty="0">
                          <a:effectLst/>
                          <a:latin typeface="Calibri"/>
                          <a:ea typeface="Times New Roman"/>
                          <a:cs typeface="B Nazanin"/>
                        </a:rPr>
                        <a:t>تاريخ:</a:t>
                      </a:r>
                      <a:endParaRPr lang="en-US" sz="1100" b="0" dirty="0">
                        <a:effectLst/>
                        <a:latin typeface="Calibri"/>
                        <a:ea typeface="Times New Roman"/>
                        <a:cs typeface="Arial"/>
                      </a:endParaRPr>
                    </a:p>
                    <a:p>
                      <a:pPr marL="0" marR="0" algn="ctr" rtl="1">
                        <a:lnSpc>
                          <a:spcPct val="115000"/>
                        </a:lnSpc>
                        <a:spcBef>
                          <a:spcPts val="0"/>
                        </a:spcBef>
                        <a:spcAft>
                          <a:spcPts val="800"/>
                        </a:spcAft>
                      </a:pPr>
                      <a:r>
                        <a:rPr lang="fa-IR" sz="1400" b="0" dirty="0">
                          <a:effectLst/>
                          <a:latin typeface="Calibri"/>
                          <a:ea typeface="Times New Roman"/>
                          <a:cs typeface="B Nazanin"/>
                        </a:rPr>
                        <a:t>ضمائم:</a:t>
                      </a:r>
                      <a:endParaRPr lang="en-US" sz="1100" b="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25269">
                <a:tc>
                  <a:txBody>
                    <a:bodyPr/>
                    <a:lstStyle/>
                    <a:p>
                      <a:pPr marL="0" marR="0" algn="ctr" rtl="1">
                        <a:lnSpc>
                          <a:spcPts val="3400"/>
                        </a:lnSpc>
                        <a:spcBef>
                          <a:spcPts val="0"/>
                        </a:spcBef>
                        <a:spcAft>
                          <a:spcPts val="800"/>
                        </a:spcAft>
                      </a:pPr>
                      <a:r>
                        <a:rPr lang="fa-IR" sz="1400" b="0">
                          <a:effectLst/>
                          <a:latin typeface="Calibri"/>
                          <a:ea typeface="Times New Roman"/>
                          <a:cs typeface="B Nazanin"/>
                        </a:rPr>
                        <a:t>شماره حساب</a:t>
                      </a:r>
                      <a:endParaRPr lang="en-US" sz="1100" b="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0">
                          <a:effectLst/>
                          <a:latin typeface="Calibri"/>
                          <a:ea typeface="Times New Roman"/>
                          <a:cs typeface="B Nazanin"/>
                        </a:rPr>
                        <a:t>شرح</a:t>
                      </a:r>
                      <a:endParaRPr lang="en-US" sz="1100" b="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0" dirty="0">
                          <a:effectLst/>
                          <a:latin typeface="Calibri"/>
                          <a:ea typeface="Times New Roman"/>
                          <a:cs typeface="B Nazanin"/>
                        </a:rPr>
                        <a:t>بدهکار</a:t>
                      </a:r>
                      <a:endParaRPr lang="en-US" sz="1100" b="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0">
                          <a:effectLst/>
                          <a:latin typeface="Calibri"/>
                          <a:ea typeface="Times New Roman"/>
                          <a:cs typeface="B Nazanin"/>
                        </a:rPr>
                        <a:t>بستانکار</a:t>
                      </a:r>
                      <a:endParaRPr lang="en-US" sz="1100" b="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62000">
                <a:tc>
                  <a:txBody>
                    <a:bodyPr/>
                    <a:lstStyle/>
                    <a:p>
                      <a:pPr marL="0" marR="0" algn="ctr" rtl="1">
                        <a:lnSpc>
                          <a:spcPts val="3400"/>
                        </a:lnSpc>
                        <a:spcBef>
                          <a:spcPts val="0"/>
                        </a:spcBef>
                        <a:spcAft>
                          <a:spcPts val="800"/>
                        </a:spcAft>
                      </a:pPr>
                      <a:r>
                        <a:rPr lang="fa-IR" sz="1400" b="0">
                          <a:effectLst/>
                          <a:latin typeface="Calibri"/>
                          <a:ea typeface="Times New Roman"/>
                          <a:cs typeface="B Nazanin"/>
                        </a:rPr>
                        <a:t> </a:t>
                      </a:r>
                      <a:endParaRPr lang="en-US" sz="1100" b="0">
                        <a:effectLst/>
                        <a:latin typeface="Calibri"/>
                        <a:ea typeface="Times New Roman"/>
                        <a:cs typeface="Arial"/>
                      </a:endParaRPr>
                    </a:p>
                    <a:p>
                      <a:pPr marL="0" marR="0" algn="ctr" rtl="1">
                        <a:lnSpc>
                          <a:spcPts val="3400"/>
                        </a:lnSpc>
                        <a:spcBef>
                          <a:spcPts val="0"/>
                        </a:spcBef>
                        <a:spcAft>
                          <a:spcPts val="800"/>
                        </a:spcAft>
                      </a:pPr>
                      <a:r>
                        <a:rPr lang="fa-IR" sz="1400" b="0">
                          <a:effectLst/>
                          <a:latin typeface="Calibri"/>
                          <a:ea typeface="Times New Roman"/>
                          <a:cs typeface="B Nazanin"/>
                        </a:rPr>
                        <a:t> </a:t>
                      </a:r>
                      <a:endParaRPr lang="en-US" sz="1100" b="0">
                        <a:effectLst/>
                        <a:latin typeface="Calibri"/>
                        <a:ea typeface="Times New Roman"/>
                        <a:cs typeface="Arial"/>
                      </a:endParaRPr>
                    </a:p>
                    <a:p>
                      <a:pPr marL="0" marR="0" algn="ctr" rtl="1">
                        <a:lnSpc>
                          <a:spcPts val="3400"/>
                        </a:lnSpc>
                        <a:spcBef>
                          <a:spcPts val="0"/>
                        </a:spcBef>
                        <a:spcAft>
                          <a:spcPts val="800"/>
                        </a:spcAft>
                      </a:pPr>
                      <a:r>
                        <a:rPr lang="fa-IR" sz="1400" b="0">
                          <a:effectLst/>
                          <a:latin typeface="Calibri"/>
                          <a:ea typeface="Times New Roman"/>
                          <a:cs typeface="B Nazanin"/>
                        </a:rPr>
                        <a:t> </a:t>
                      </a:r>
                      <a:endParaRPr lang="en-US" sz="1100" b="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0" dirty="0">
                          <a:effectLst/>
                          <a:latin typeface="Calibri"/>
                          <a:ea typeface="Times New Roman"/>
                          <a:cs typeface="B Nazanin"/>
                        </a:rPr>
                        <a:t> </a:t>
                      </a:r>
                      <a:endParaRPr lang="en-US" sz="1100" b="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0">
                          <a:effectLst/>
                          <a:latin typeface="Calibri"/>
                          <a:ea typeface="Times New Roman"/>
                          <a:cs typeface="B Nazanin"/>
                        </a:rPr>
                        <a:t> </a:t>
                      </a:r>
                      <a:endParaRPr lang="en-US" sz="1100" b="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0" dirty="0">
                          <a:effectLst/>
                          <a:latin typeface="Calibri"/>
                          <a:ea typeface="Times New Roman"/>
                          <a:cs typeface="B Nazanin"/>
                        </a:rPr>
                        <a:t> </a:t>
                      </a:r>
                      <a:endParaRPr lang="en-US" sz="1100" b="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6785">
                <a:tc>
                  <a:txBody>
                    <a:bodyPr/>
                    <a:lstStyle/>
                    <a:p>
                      <a:pPr marL="0" marR="0" algn="ctr" rtl="1">
                        <a:lnSpc>
                          <a:spcPts val="3400"/>
                        </a:lnSpc>
                        <a:spcBef>
                          <a:spcPts val="0"/>
                        </a:spcBef>
                        <a:spcAft>
                          <a:spcPts val="800"/>
                        </a:spcAft>
                      </a:pPr>
                      <a:r>
                        <a:rPr lang="fa-IR" sz="1400" b="0">
                          <a:effectLst/>
                          <a:latin typeface="Calibri"/>
                          <a:ea typeface="Times New Roman"/>
                          <a:cs typeface="B Nazanin"/>
                        </a:rPr>
                        <a:t>مبلع به حروف</a:t>
                      </a:r>
                      <a:endParaRPr lang="en-US" sz="1100" b="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0">
                          <a:effectLst/>
                          <a:latin typeface="Calibri"/>
                          <a:ea typeface="Times New Roman"/>
                          <a:cs typeface="B Nazanin"/>
                        </a:rPr>
                        <a:t> </a:t>
                      </a:r>
                      <a:endParaRPr lang="en-US" sz="1100" b="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0" dirty="0">
                          <a:effectLst/>
                          <a:latin typeface="Calibri"/>
                          <a:ea typeface="Times New Roman"/>
                          <a:cs typeface="B Nazanin"/>
                        </a:rPr>
                        <a:t> </a:t>
                      </a:r>
                      <a:endParaRPr lang="en-US" sz="1100" b="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b="0">
                          <a:effectLst/>
                          <a:latin typeface="Calibri"/>
                          <a:ea typeface="Times New Roman"/>
                          <a:cs typeface="B Nazanin"/>
                        </a:rPr>
                        <a:t> </a:t>
                      </a:r>
                      <a:endParaRPr lang="en-US" sz="1100" b="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1309">
                <a:tc gridSpan="4">
                  <a:txBody>
                    <a:bodyPr/>
                    <a:lstStyle/>
                    <a:p>
                      <a:pPr marL="0" marR="0" algn="ctr" rtl="1">
                        <a:lnSpc>
                          <a:spcPts val="3400"/>
                        </a:lnSpc>
                        <a:spcBef>
                          <a:spcPts val="0"/>
                        </a:spcBef>
                        <a:spcAft>
                          <a:spcPts val="800"/>
                        </a:spcAft>
                      </a:pPr>
                      <a:r>
                        <a:rPr lang="fa-IR" sz="1400" b="0" dirty="0">
                          <a:effectLst/>
                          <a:latin typeface="Calibri"/>
                          <a:ea typeface="Times New Roman"/>
                          <a:cs typeface="B Nazanin"/>
                        </a:rPr>
                        <a:t>امضاء تنظيم‌کننده:             امضاء تأييد کننده:            امضاء تصويب کننده:</a:t>
                      </a:r>
                      <a:endParaRPr lang="en-US" sz="1100" b="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621981744"/>
      </p:ext>
    </p:extLst>
  </p:cSld>
  <p:clrMapOvr>
    <a:masterClrMapping/>
  </p:clrMapOvr>
  <mc:AlternateContent xmlns:mc="http://schemas.openxmlformats.org/markup-compatibility/2006" xmlns:p14="http://schemas.microsoft.com/office/powerpoint/2010/main">
    <mc:Choice Requires="p14">
      <p:transition spd="slow" p14:dur="4000" advClick="0" advTm="20000"/>
    </mc:Choice>
    <mc:Fallback xmlns="">
      <p:transition spd="slow" advClick="0"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7162800" cy="5867400"/>
          </a:xfrm>
        </p:spPr>
        <p:txBody>
          <a:bodyPr/>
          <a:lstStyle/>
          <a:p>
            <a:pPr marL="0" indent="0" algn="r" rtl="1">
              <a:buNone/>
            </a:pPr>
            <a:r>
              <a:rPr lang="fa-IR" sz="2800" b="1" dirty="0">
                <a:cs typeface="B Nazanin" pitchFamily="2" charset="-78"/>
              </a:rPr>
              <a:t>دفتر کل: </a:t>
            </a:r>
            <a:endParaRPr lang="en-US" sz="2800" dirty="0">
              <a:cs typeface="B Nazanin" pitchFamily="2" charset="-78"/>
            </a:endParaRPr>
          </a:p>
          <a:p>
            <a:pPr marL="0" indent="0" algn="r" rtl="1">
              <a:buNone/>
            </a:pPr>
            <a:r>
              <a:rPr lang="fa-IR" sz="2800" dirty="0">
                <a:cs typeface="B Nazanin" pitchFamily="2" charset="-78"/>
              </a:rPr>
              <a:t>دفتري است که حساب هاي يک مؤسسه به تفکيک در آن نگهداري مي‌شود. حساب‌هاي دفتر کل از لحاظ اصولي همانند حساب </a:t>
            </a:r>
            <a:r>
              <a:rPr lang="en-US" sz="2800" dirty="0">
                <a:cs typeface="B Nazanin" pitchFamily="2" charset="-78"/>
              </a:rPr>
              <a:t>T</a:t>
            </a:r>
            <a:r>
              <a:rPr lang="fa-IR" sz="2800" dirty="0">
                <a:cs typeface="B Nazanin" pitchFamily="2" charset="-78"/>
              </a:rPr>
              <a:t> مي‌باشد يعني داراي عنوان ستون بدهکار و ستون بستانکار مي‌باشد اين دفتر اطلاعات لازم را براي تهيه صورت‌هاي مالي فراهم مي‌کند.</a:t>
            </a:r>
            <a:endParaRPr lang="en-US" sz="2800" dirty="0">
              <a:cs typeface="B Nazanin" pitchFamily="2" charset="-78"/>
            </a:endParaRPr>
          </a:p>
          <a:p>
            <a:pPr marL="0" indent="0" algn="r">
              <a:buNone/>
            </a:pPr>
            <a:endParaRPr lang="en-US" dirty="0">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4284345944"/>
              </p:ext>
            </p:extLst>
          </p:nvPr>
        </p:nvGraphicFramePr>
        <p:xfrm>
          <a:off x="1717040" y="3581400"/>
          <a:ext cx="5176520" cy="1828800"/>
        </p:xfrm>
        <a:graphic>
          <a:graphicData uri="http://schemas.openxmlformats.org/drawingml/2006/table">
            <a:tbl>
              <a:tblPr rtl="1" firstRow="1" firstCol="1" lastRow="1" lastCol="1" bandRow="1" bandCol="1"/>
              <a:tblGrid>
                <a:gridCol w="773160">
                  <a:extLst>
                    <a:ext uri="{9D8B030D-6E8A-4147-A177-3AD203B41FA5}">
                      <a16:colId xmlns:a16="http://schemas.microsoft.com/office/drawing/2014/main" val="20000"/>
                    </a:ext>
                  </a:extLst>
                </a:gridCol>
                <a:gridCol w="548910">
                  <a:extLst>
                    <a:ext uri="{9D8B030D-6E8A-4147-A177-3AD203B41FA5}">
                      <a16:colId xmlns:a16="http://schemas.microsoft.com/office/drawing/2014/main" val="20001"/>
                    </a:ext>
                  </a:extLst>
                </a:gridCol>
                <a:gridCol w="641985">
                  <a:extLst>
                    <a:ext uri="{9D8B030D-6E8A-4147-A177-3AD203B41FA5}">
                      <a16:colId xmlns:a16="http://schemas.microsoft.com/office/drawing/2014/main" val="20002"/>
                    </a:ext>
                  </a:extLst>
                </a:gridCol>
                <a:gridCol w="641985">
                  <a:extLst>
                    <a:ext uri="{9D8B030D-6E8A-4147-A177-3AD203B41FA5}">
                      <a16:colId xmlns:a16="http://schemas.microsoft.com/office/drawing/2014/main" val="20003"/>
                    </a:ext>
                  </a:extLst>
                </a:gridCol>
                <a:gridCol w="642620">
                  <a:extLst>
                    <a:ext uri="{9D8B030D-6E8A-4147-A177-3AD203B41FA5}">
                      <a16:colId xmlns:a16="http://schemas.microsoft.com/office/drawing/2014/main" val="20004"/>
                    </a:ext>
                  </a:extLst>
                </a:gridCol>
                <a:gridCol w="642620">
                  <a:extLst>
                    <a:ext uri="{9D8B030D-6E8A-4147-A177-3AD203B41FA5}">
                      <a16:colId xmlns:a16="http://schemas.microsoft.com/office/drawing/2014/main" val="20005"/>
                    </a:ext>
                  </a:extLst>
                </a:gridCol>
                <a:gridCol w="642620">
                  <a:extLst>
                    <a:ext uri="{9D8B030D-6E8A-4147-A177-3AD203B41FA5}">
                      <a16:colId xmlns:a16="http://schemas.microsoft.com/office/drawing/2014/main" val="20006"/>
                    </a:ext>
                  </a:extLst>
                </a:gridCol>
                <a:gridCol w="642620">
                  <a:extLst>
                    <a:ext uri="{9D8B030D-6E8A-4147-A177-3AD203B41FA5}">
                      <a16:colId xmlns:a16="http://schemas.microsoft.com/office/drawing/2014/main" val="20007"/>
                    </a:ext>
                  </a:extLst>
                </a:gridCol>
              </a:tblGrid>
              <a:tr h="0">
                <a:tc rowSpan="2">
                  <a:txBody>
                    <a:bodyPr/>
                    <a:lstStyle/>
                    <a:p>
                      <a:pPr marL="0" marR="0" algn="ctr" rtl="1">
                        <a:lnSpc>
                          <a:spcPts val="3400"/>
                        </a:lnSpc>
                        <a:spcBef>
                          <a:spcPts val="0"/>
                        </a:spcBef>
                        <a:spcAft>
                          <a:spcPts val="800"/>
                        </a:spcAft>
                      </a:pPr>
                      <a:r>
                        <a:rPr lang="fa-IR" sz="1400" dirty="0">
                          <a:effectLst/>
                          <a:latin typeface="Calibri"/>
                          <a:ea typeface="Times New Roman"/>
                          <a:cs typeface="B Nazanin"/>
                        </a:rPr>
                        <a:t>شماره‌سند</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rtl="1">
                        <a:lnSpc>
                          <a:spcPts val="3400"/>
                        </a:lnSpc>
                        <a:spcBef>
                          <a:spcPts val="0"/>
                        </a:spcBef>
                        <a:spcAft>
                          <a:spcPts val="800"/>
                        </a:spcAft>
                      </a:pPr>
                      <a:r>
                        <a:rPr lang="fa-IR" sz="1400">
                          <a:effectLst/>
                          <a:latin typeface="Calibri"/>
                          <a:ea typeface="Times New Roman"/>
                          <a:cs typeface="B Nazanin"/>
                        </a:rPr>
                        <a:t>تاريخ</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marL="0" marR="0" algn="ctr" rtl="1">
                        <a:lnSpc>
                          <a:spcPts val="3400"/>
                        </a:lnSpc>
                        <a:spcBef>
                          <a:spcPts val="0"/>
                        </a:spcBef>
                        <a:spcAft>
                          <a:spcPts val="800"/>
                        </a:spcAft>
                      </a:pPr>
                      <a:r>
                        <a:rPr lang="fa-IR" sz="1400">
                          <a:effectLst/>
                          <a:latin typeface="Calibri"/>
                          <a:ea typeface="Times New Roman"/>
                          <a:cs typeface="B Nazanin"/>
                        </a:rPr>
                        <a:t>شرح</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rtl="1">
                        <a:lnSpc>
                          <a:spcPts val="3400"/>
                        </a:lnSpc>
                        <a:spcBef>
                          <a:spcPts val="0"/>
                        </a:spcBef>
                        <a:spcAft>
                          <a:spcPts val="800"/>
                        </a:spcAft>
                      </a:pPr>
                      <a:r>
                        <a:rPr lang="fa-IR" sz="1400">
                          <a:effectLst/>
                          <a:latin typeface="Calibri"/>
                          <a:ea typeface="Times New Roman"/>
                          <a:cs typeface="B Nazanin"/>
                        </a:rPr>
                        <a:t>عطف</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rtl="1">
                        <a:lnSpc>
                          <a:spcPts val="3400"/>
                        </a:lnSpc>
                        <a:spcBef>
                          <a:spcPts val="0"/>
                        </a:spcBef>
                        <a:spcAft>
                          <a:spcPts val="800"/>
                        </a:spcAft>
                      </a:pPr>
                      <a:r>
                        <a:rPr lang="fa-IR" sz="1400">
                          <a:effectLst/>
                          <a:latin typeface="Calibri"/>
                          <a:ea typeface="Times New Roman"/>
                          <a:cs typeface="B Nazanin"/>
                        </a:rPr>
                        <a:t>بدهکار</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rtl="1">
                        <a:lnSpc>
                          <a:spcPts val="3400"/>
                        </a:lnSpc>
                        <a:spcBef>
                          <a:spcPts val="0"/>
                        </a:spcBef>
                        <a:spcAft>
                          <a:spcPts val="800"/>
                        </a:spcAft>
                      </a:pPr>
                      <a:r>
                        <a:rPr lang="fa-IR" sz="1400">
                          <a:effectLst/>
                          <a:latin typeface="Calibri"/>
                          <a:ea typeface="Times New Roman"/>
                          <a:cs typeface="B Nazanin"/>
                        </a:rPr>
                        <a:t>مانده</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rtl="1">
                        <a:lnSpc>
                          <a:spcPts val="3400"/>
                        </a:lnSpc>
                        <a:spcBef>
                          <a:spcPts val="0"/>
                        </a:spcBef>
                        <a:spcAft>
                          <a:spcPts val="800"/>
                        </a:spcAft>
                      </a:pPr>
                      <a:r>
                        <a:rPr lang="fa-IR" sz="1400">
                          <a:effectLst/>
                          <a:latin typeface="Calibri"/>
                          <a:ea typeface="Times New Roman"/>
                          <a:cs typeface="B Nazanin"/>
                        </a:rPr>
                        <a:t>تشخيص</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vMerge="1">
                  <a:txBody>
                    <a:bodyPr/>
                    <a:lstStyle/>
                    <a:p>
                      <a:endParaRPr lang="en-US"/>
                    </a:p>
                  </a:txBody>
                  <a:tcPr/>
                </a:tc>
                <a:tc>
                  <a:txBody>
                    <a:bodyPr/>
                    <a:lstStyle/>
                    <a:p>
                      <a:pPr marL="0" marR="0" algn="ctr" rtl="1">
                        <a:lnSpc>
                          <a:spcPts val="3400"/>
                        </a:lnSpc>
                        <a:spcBef>
                          <a:spcPts val="0"/>
                        </a:spcBef>
                        <a:spcAft>
                          <a:spcPts val="800"/>
                        </a:spcAft>
                      </a:pPr>
                      <a:r>
                        <a:rPr lang="fa-IR" sz="1400">
                          <a:effectLst/>
                          <a:latin typeface="Calibri"/>
                          <a:ea typeface="Times New Roman"/>
                          <a:cs typeface="B Nazanin"/>
                        </a:rPr>
                        <a:t>روز</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dirty="0">
                          <a:effectLst/>
                          <a:latin typeface="Calibri"/>
                          <a:ea typeface="Times New Roman"/>
                          <a:cs typeface="B Nazanin"/>
                        </a:rPr>
                        <a:t>ماه</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0">
                <a:tc>
                  <a:txBody>
                    <a:bodyPr/>
                    <a:lstStyle/>
                    <a:p>
                      <a:pPr marL="0" marR="0" algn="just" rtl="1">
                        <a:lnSpc>
                          <a:spcPts val="34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p>
                      <a:pPr marL="0" marR="0" algn="just" rtl="1">
                        <a:lnSpc>
                          <a:spcPts val="34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ts val="34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ts val="34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ts val="34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ts val="34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ts val="34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ts val="34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ts val="34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Rectangle 4"/>
          <p:cNvSpPr/>
          <p:nvPr/>
        </p:nvSpPr>
        <p:spPr>
          <a:xfrm>
            <a:off x="914400" y="6050451"/>
            <a:ext cx="6781800" cy="523220"/>
          </a:xfrm>
          <a:prstGeom prst="rect">
            <a:avLst/>
          </a:prstGeom>
        </p:spPr>
        <p:txBody>
          <a:bodyPr wrap="square">
            <a:spAutoFit/>
          </a:bodyPr>
          <a:lstStyle/>
          <a:p>
            <a:pPr algn="r"/>
            <a:r>
              <a:rPr lang="fa-IR" sz="2400" b="1" dirty="0">
                <a:cs typeface="B Nazanin" pitchFamily="2" charset="-78"/>
              </a:rPr>
              <a:t>نکته:</a:t>
            </a:r>
            <a:r>
              <a:rPr lang="fa-IR" sz="2400" dirty="0">
                <a:cs typeface="B Nazanin" pitchFamily="2" charset="-78"/>
              </a:rPr>
              <a:t> براي هر حساب مثلاً حساب بانک دفتر کل در نظر </a:t>
            </a:r>
            <a:r>
              <a:rPr lang="fa-IR" sz="2800" dirty="0" smtClean="0">
                <a:cs typeface="B Nazanin" pitchFamily="2" charset="-78"/>
              </a:rPr>
              <a:t>مي‌گيريم.</a:t>
            </a:r>
            <a:endParaRPr lang="en-US" sz="2800" dirty="0">
              <a:cs typeface="B Nazanin" pitchFamily="2" charset="-78"/>
            </a:endParaRPr>
          </a:p>
        </p:txBody>
      </p:sp>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969257615"/>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821363"/>
          </a:xfrm>
        </p:spPr>
        <p:txBody>
          <a:bodyPr>
            <a:normAutofit/>
          </a:bodyPr>
          <a:lstStyle/>
          <a:p>
            <a:pPr marL="0" indent="0" algn="r" rtl="1">
              <a:buNone/>
            </a:pPr>
            <a:r>
              <a:rPr lang="fa-IR" sz="2400" b="1" dirty="0">
                <a:cs typeface="B Nazanin" pitchFamily="2" charset="-78"/>
              </a:rPr>
              <a:t>اسلوب نگهداري و تحليل دفتر کل </a:t>
            </a:r>
            <a:r>
              <a:rPr lang="fa-IR" sz="2400" b="1" dirty="0" smtClean="0">
                <a:cs typeface="B Nazanin" pitchFamily="2" charset="-78"/>
              </a:rPr>
              <a:t>:</a:t>
            </a:r>
          </a:p>
          <a:p>
            <a:pPr marL="0" indent="0" algn="r" rtl="1">
              <a:buNone/>
            </a:pPr>
            <a:endParaRPr lang="en-US" sz="2400" dirty="0">
              <a:cs typeface="B Nazanin" pitchFamily="2" charset="-78"/>
            </a:endParaRPr>
          </a:p>
          <a:p>
            <a:pPr marL="0" indent="0" algn="r" rtl="1">
              <a:buNone/>
            </a:pPr>
            <a:r>
              <a:rPr lang="fa-IR" sz="2400" dirty="0">
                <a:cs typeface="B Nazanin" pitchFamily="2" charset="-78"/>
              </a:rPr>
              <a:t>1-صفحات دفتر کل به طور پياپي شماره‌گذاري مي‌شود. </a:t>
            </a:r>
            <a:endParaRPr lang="en-US" sz="2400" dirty="0">
              <a:cs typeface="B Nazanin" pitchFamily="2" charset="-78"/>
            </a:endParaRPr>
          </a:p>
          <a:p>
            <a:pPr marL="0" indent="0" algn="r" rtl="1">
              <a:buNone/>
            </a:pPr>
            <a:r>
              <a:rPr lang="fa-IR" sz="2400" dirty="0">
                <a:cs typeface="B Nazanin" pitchFamily="2" charset="-78"/>
              </a:rPr>
              <a:t>2-به هر يک از حساب‌هاي دفتر صفحه يا صفحات جداگانه‌اي اختصاص داده مي‌شود.</a:t>
            </a:r>
            <a:endParaRPr lang="en-US" sz="2400" dirty="0">
              <a:cs typeface="B Nazanin" pitchFamily="2" charset="-78"/>
            </a:endParaRPr>
          </a:p>
          <a:p>
            <a:pPr marL="0" indent="0" algn="r" rtl="1">
              <a:buNone/>
            </a:pPr>
            <a:r>
              <a:rPr lang="fa-IR" sz="2400" dirty="0">
                <a:cs typeface="B Nazanin" pitchFamily="2" charset="-78"/>
              </a:rPr>
              <a:t>3-حساب‌هاي به ترتيب انعکاس در ترازنامه در دفتر کل مرتب مي‌شود يعني ابتدا حساب‌هاي دارايي سپس حساب هاي بدهي و بالاخره سرمايه مي‌آيد. </a:t>
            </a:r>
            <a:endParaRPr lang="fa-IR" sz="2400" dirty="0" smtClean="0">
              <a:cs typeface="B Nazanin" pitchFamily="2" charset="-78"/>
            </a:endParaRPr>
          </a:p>
          <a:p>
            <a:pPr marL="0" indent="0" algn="r" rtl="1">
              <a:buNone/>
            </a:pPr>
            <a:endParaRPr lang="fa-IR" sz="2400" dirty="0">
              <a:cs typeface="B Nazanin" pitchFamily="2" charset="-78"/>
            </a:endParaRPr>
          </a:p>
          <a:p>
            <a:pPr marL="0" indent="0" algn="r" rtl="1">
              <a:buNone/>
            </a:pPr>
            <a:endParaRPr lang="en-US" sz="2400" dirty="0">
              <a:cs typeface="B Nazanin" pitchFamily="2" charset="-78"/>
            </a:endParaRPr>
          </a:p>
          <a:p>
            <a:pPr marL="0" indent="0" algn="r" rtl="1">
              <a:buNone/>
            </a:pPr>
            <a:r>
              <a:rPr lang="fa-IR" sz="2400" b="1" dirty="0">
                <a:cs typeface="B Nazanin" pitchFamily="2" charset="-78"/>
              </a:rPr>
              <a:t>نکته:</a:t>
            </a:r>
            <a:r>
              <a:rPr lang="fa-IR" sz="2400" dirty="0">
                <a:cs typeface="B Nazanin" pitchFamily="2" charset="-78"/>
              </a:rPr>
              <a:t> اطلاعات مربوط به معاملات بايد ابتدا در دفتر روزنامه ثبت شود سپس به دفتر کل منتقل شود. هيچ مبلغي را نمي‌توان در دفتر کل نوشت مگر آنکه قبلاً در دفتر روزنامه ثبت شده باشد. </a:t>
            </a:r>
            <a:endParaRPr lang="en-US" sz="2400" dirty="0">
              <a:cs typeface="B Nazanin" pitchFamily="2" charset="-78"/>
            </a:endParaRPr>
          </a:p>
          <a:p>
            <a:pPr marL="0" indent="0" algn="r" rtl="1">
              <a:buNone/>
            </a:pPr>
            <a:r>
              <a:rPr lang="fa-IR" sz="2400" dirty="0">
                <a:cs typeface="B Nazanin" pitchFamily="2" charset="-78"/>
              </a:rPr>
              <a:t> </a:t>
            </a: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954216640"/>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467600" cy="5364163"/>
          </a:xfrm>
        </p:spPr>
        <p:txBody>
          <a:bodyPr>
            <a:normAutofit/>
          </a:bodyPr>
          <a:lstStyle/>
          <a:p>
            <a:pPr marL="0" indent="0" algn="r" rtl="1">
              <a:buNone/>
            </a:pPr>
            <a:r>
              <a:rPr lang="fa-IR" sz="2800" b="1" dirty="0">
                <a:cs typeface="B Nazanin" pitchFamily="2" charset="-78"/>
              </a:rPr>
              <a:t>تراز آزمايشي:</a:t>
            </a:r>
            <a:r>
              <a:rPr lang="fa-IR" sz="2800" dirty="0">
                <a:cs typeface="B Nazanin" pitchFamily="2" charset="-78"/>
              </a:rPr>
              <a:t> </a:t>
            </a:r>
            <a:endParaRPr lang="fa-IR" sz="2800" dirty="0" smtClean="0">
              <a:cs typeface="B Nazanin" pitchFamily="2" charset="-78"/>
            </a:endParaRPr>
          </a:p>
          <a:p>
            <a:pPr marL="0" indent="0" algn="r" rtl="1">
              <a:buNone/>
            </a:pPr>
            <a:endParaRPr lang="fa-IR" sz="2800" dirty="0" smtClean="0">
              <a:cs typeface="B Nazanin" pitchFamily="2" charset="-78"/>
            </a:endParaRPr>
          </a:p>
          <a:p>
            <a:pPr marL="0" indent="0" algn="r" rtl="1">
              <a:buNone/>
            </a:pPr>
            <a:r>
              <a:rPr lang="fa-IR" sz="2800" dirty="0" smtClean="0">
                <a:cs typeface="B Nazanin" pitchFamily="2" charset="-78"/>
              </a:rPr>
              <a:t>فهرستي </a:t>
            </a:r>
            <a:r>
              <a:rPr lang="fa-IR" sz="2800" dirty="0">
                <a:cs typeface="B Nazanin" pitchFamily="2" charset="-78"/>
              </a:rPr>
              <a:t>است از مانده حساب‌هاي دفتر کل که معمولاً در پايان هر ماه تهيه مي‌شود تا حسابداران را از تساوي اقلام نقل شده به دفتر کل و مانده‌گيري صحيح حساب ها مطمئن سازد تراز آزمايشي جزء مدارک رسمي حسابداري نمي باشد و براساس نيازهاي هر مؤسسه به شکل‌هاي مختلفي تهيه مي‌شود. </a:t>
            </a:r>
            <a:endParaRPr lang="en-US" sz="2800" dirty="0">
              <a:cs typeface="B Nazanin" pitchFamily="2" charset="-78"/>
            </a:endParaRPr>
          </a:p>
          <a:p>
            <a:pPr marL="0" indent="0" algn="r" rtl="1">
              <a:buNone/>
            </a:pPr>
            <a:r>
              <a:rPr lang="fa-IR" sz="2800" dirty="0">
                <a:cs typeface="B Nazanin" pitchFamily="2" charset="-78"/>
              </a:rPr>
              <a:t> </a:t>
            </a:r>
            <a:endParaRPr lang="en-US" sz="2800" dirty="0">
              <a:cs typeface="B Nazanin" pitchFamily="2" charset="-78"/>
            </a:endParaRPr>
          </a:p>
          <a:p>
            <a:pPr marL="0" indent="0" algn="r" rtl="1">
              <a:buNone/>
            </a:pPr>
            <a:r>
              <a:rPr lang="fa-IR" sz="2800" dirty="0"/>
              <a:t>متداول‌ترين انواع تراز آزمايشي عبارتنداز: </a:t>
            </a:r>
            <a:endParaRPr lang="en-US" sz="2800" dirty="0"/>
          </a:p>
          <a:p>
            <a:pPr marL="0" indent="0" algn="r" rtl="1">
              <a:buNone/>
            </a:pPr>
            <a:r>
              <a:rPr lang="fa-IR" sz="2800" dirty="0" smtClean="0"/>
              <a:t>تراز </a:t>
            </a:r>
            <a:r>
              <a:rPr lang="fa-IR" sz="2800" dirty="0"/>
              <a:t>آزمايشي ۲ ستوني</a:t>
            </a:r>
            <a:endParaRPr lang="en-US" sz="2800" dirty="0"/>
          </a:p>
          <a:p>
            <a:pPr marL="0" indent="0" algn="r" rtl="1">
              <a:buNone/>
            </a:pPr>
            <a:r>
              <a:rPr lang="fa-IR" sz="2800" dirty="0" smtClean="0"/>
              <a:t>تراز </a:t>
            </a:r>
            <a:r>
              <a:rPr lang="fa-IR" sz="2800" dirty="0"/>
              <a:t>آزمايشي ۴ ستوني </a:t>
            </a:r>
            <a:endParaRPr lang="en-US" sz="2800" dirty="0"/>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579445939"/>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cs typeface="B Nazanin" pitchFamily="2" charset="-78"/>
              </a:rPr>
              <a:t>فصل اول</a:t>
            </a:r>
            <a:r>
              <a:rPr lang="en-US" dirty="0">
                <a:cs typeface="B Nazanin" pitchFamily="2" charset="-78"/>
              </a:rPr>
              <a:t/>
            </a:r>
            <a:br>
              <a:rPr lang="en-US" dirty="0">
                <a:cs typeface="B Nazanin" pitchFamily="2" charset="-78"/>
              </a:rPr>
            </a:br>
            <a:endParaRPr lang="en-US" dirty="0"/>
          </a:p>
        </p:txBody>
      </p:sp>
      <p:sp>
        <p:nvSpPr>
          <p:cNvPr id="3" name="Content Placeholder 2"/>
          <p:cNvSpPr>
            <a:spLocks noGrp="1"/>
          </p:cNvSpPr>
          <p:nvPr>
            <p:ph idx="1"/>
          </p:nvPr>
        </p:nvSpPr>
        <p:spPr>
          <a:xfrm>
            <a:off x="0" y="1447800"/>
            <a:ext cx="7543800" cy="4525963"/>
          </a:xfrm>
        </p:spPr>
        <p:txBody>
          <a:bodyPr>
            <a:normAutofit/>
          </a:bodyPr>
          <a:lstStyle/>
          <a:p>
            <a:pPr marL="0" indent="0" algn="r" rtl="1">
              <a:buNone/>
            </a:pPr>
            <a:r>
              <a:rPr lang="fa-IR" sz="2800" b="1" dirty="0" smtClean="0">
                <a:cs typeface="B Nazanin" pitchFamily="2" charset="-78"/>
              </a:rPr>
              <a:t>اهداف </a:t>
            </a:r>
            <a:r>
              <a:rPr lang="fa-IR" sz="2800" b="1" dirty="0">
                <a:cs typeface="B Nazanin" pitchFamily="2" charset="-78"/>
              </a:rPr>
              <a:t>آموزشی این فصل </a:t>
            </a:r>
            <a:r>
              <a:rPr lang="fa-IR" sz="2800" b="1" dirty="0" smtClean="0">
                <a:cs typeface="B Nazanin" pitchFamily="2" charset="-78"/>
              </a:rPr>
              <a:t>:</a:t>
            </a:r>
          </a:p>
          <a:p>
            <a:pPr algn="r" rtl="1"/>
            <a:endParaRPr lang="en-US" sz="2800" dirty="0">
              <a:cs typeface="B Nazanin" pitchFamily="2" charset="-78"/>
            </a:endParaRPr>
          </a:p>
          <a:p>
            <a:pPr algn="r" rtl="1"/>
            <a:r>
              <a:rPr lang="fa-IR" sz="2800" dirty="0">
                <a:cs typeface="B Nazanin" pitchFamily="2" charset="-78"/>
              </a:rPr>
              <a:t>پس از مطالعه این فصل از دانشجویان انتظار میرود :</a:t>
            </a:r>
            <a:endParaRPr lang="en-US" sz="2800" dirty="0">
              <a:cs typeface="B Nazanin" pitchFamily="2" charset="-78"/>
            </a:endParaRPr>
          </a:p>
          <a:p>
            <a:pPr algn="r" rtl="1"/>
            <a:r>
              <a:rPr lang="fa-IR" sz="2800" dirty="0" smtClean="0">
                <a:cs typeface="B Nazanin" pitchFamily="2" charset="-78"/>
              </a:rPr>
              <a:t>مطالب </a:t>
            </a:r>
            <a:r>
              <a:rPr lang="fa-IR" sz="2800" dirty="0">
                <a:cs typeface="B Nazanin" pitchFamily="2" charset="-78"/>
              </a:rPr>
              <a:t>اولیه حسابداری را تعریف کنند.</a:t>
            </a:r>
            <a:endParaRPr lang="en-US" sz="2800" dirty="0">
              <a:cs typeface="B Nazanin" pitchFamily="2" charset="-78"/>
            </a:endParaRPr>
          </a:p>
          <a:p>
            <a:pPr algn="r" rtl="1"/>
            <a:r>
              <a:rPr lang="fa-IR" sz="2800" dirty="0" smtClean="0">
                <a:cs typeface="B Nazanin" pitchFamily="2" charset="-78"/>
              </a:rPr>
              <a:t>تعریف </a:t>
            </a:r>
            <a:r>
              <a:rPr lang="fa-IR" sz="2800" dirty="0">
                <a:cs typeface="B Nazanin" pitchFamily="2" charset="-78"/>
              </a:rPr>
              <a:t>حسابداری </a:t>
            </a:r>
            <a:endParaRPr lang="en-US" sz="2800" dirty="0">
              <a:cs typeface="B Nazanin" pitchFamily="2" charset="-78"/>
            </a:endParaRPr>
          </a:p>
          <a:p>
            <a:pPr algn="r" rtl="1"/>
            <a:r>
              <a:rPr lang="fa-IR" sz="2800" dirty="0" smtClean="0">
                <a:cs typeface="B Nazanin" pitchFamily="2" charset="-78"/>
              </a:rPr>
              <a:t>مفروضات </a:t>
            </a:r>
            <a:r>
              <a:rPr lang="fa-IR" sz="2800" dirty="0">
                <a:cs typeface="B Nazanin" pitchFamily="2" charset="-78"/>
              </a:rPr>
              <a:t>و اصول و میثاق های حسابداری</a:t>
            </a:r>
            <a:endParaRPr lang="en-US" sz="2800" dirty="0">
              <a:cs typeface="B Nazanin" pitchFamily="2" charset="-78"/>
            </a:endParaRPr>
          </a:p>
          <a:p>
            <a:pPr algn="r" rtl="1"/>
            <a:r>
              <a:rPr lang="fa-IR" sz="2800" dirty="0" smtClean="0">
                <a:cs typeface="B Nazanin" pitchFamily="2" charset="-78"/>
              </a:rPr>
              <a:t>نیاز </a:t>
            </a:r>
            <a:r>
              <a:rPr lang="fa-IR" sz="2800" dirty="0">
                <a:cs typeface="B Nazanin" pitchFamily="2" charset="-78"/>
              </a:rPr>
              <a:t>به درک مفهوم سیستم </a:t>
            </a:r>
            <a:r>
              <a:rPr lang="fa-IR" sz="2800" dirty="0" smtClean="0">
                <a:cs typeface="B Nazanin" pitchFamily="2" charset="-78"/>
              </a:rPr>
              <a:t>حسابداری</a:t>
            </a:r>
          </a:p>
          <a:p>
            <a:pPr algn="r" rtl="1"/>
            <a:r>
              <a:rPr lang="fa-IR" sz="2800" dirty="0">
                <a:cs typeface="B Nazanin" pitchFamily="2" charset="-78"/>
              </a:rPr>
              <a:t>دسته بندی های مختلف اهداف حسابداری </a:t>
            </a:r>
            <a:endParaRPr lang="en-US" sz="2800" dirty="0">
              <a:cs typeface="B Nazanin" pitchFamily="2" charset="-78"/>
            </a:endParaRPr>
          </a:p>
          <a:p>
            <a:pPr algn="r" rtl="1"/>
            <a:endParaRPr lang="en-US" sz="2800" dirty="0">
              <a:cs typeface="B Nazanin" pitchFamily="2" charset="-78"/>
            </a:endParaRPr>
          </a:p>
        </p:txBody>
      </p:sp>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075477476"/>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581400" y="304800"/>
            <a:ext cx="154080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شرکت</a:t>
            </a:r>
            <a:endParaRPr kumimoji="0" lang="en-US" sz="80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 تراز آزمايشي </a:t>
            </a:r>
            <a:r>
              <a:rPr kumimoji="0" lang="fa-IR" sz="1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۲ ستوني</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.../.../۱۳</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6080971"/>
              </p:ext>
            </p:extLst>
          </p:nvPr>
        </p:nvGraphicFramePr>
        <p:xfrm>
          <a:off x="1763543" y="1143000"/>
          <a:ext cx="5176520" cy="2362200"/>
        </p:xfrm>
        <a:graphic>
          <a:graphicData uri="http://schemas.openxmlformats.org/drawingml/2006/table">
            <a:tbl>
              <a:tblPr rtl="1" firstRow="1" firstCol="1" lastRow="1" lastCol="1" bandRow="1" bandCol="1"/>
              <a:tblGrid>
                <a:gridCol w="1725295">
                  <a:extLst>
                    <a:ext uri="{9D8B030D-6E8A-4147-A177-3AD203B41FA5}">
                      <a16:colId xmlns:a16="http://schemas.microsoft.com/office/drawing/2014/main" val="20000"/>
                    </a:ext>
                  </a:extLst>
                </a:gridCol>
                <a:gridCol w="1725295">
                  <a:extLst>
                    <a:ext uri="{9D8B030D-6E8A-4147-A177-3AD203B41FA5}">
                      <a16:colId xmlns:a16="http://schemas.microsoft.com/office/drawing/2014/main" val="20001"/>
                    </a:ext>
                  </a:extLst>
                </a:gridCol>
                <a:gridCol w="1725930">
                  <a:extLst>
                    <a:ext uri="{9D8B030D-6E8A-4147-A177-3AD203B41FA5}">
                      <a16:colId xmlns:a16="http://schemas.microsoft.com/office/drawing/2014/main" val="20002"/>
                    </a:ext>
                  </a:extLst>
                </a:gridCol>
              </a:tblGrid>
              <a:tr h="0">
                <a:tc>
                  <a:txBody>
                    <a:bodyPr/>
                    <a:lstStyle/>
                    <a:p>
                      <a:pPr marL="0" marR="0" algn="ctr" rtl="1">
                        <a:lnSpc>
                          <a:spcPts val="3400"/>
                        </a:lnSpc>
                        <a:spcBef>
                          <a:spcPts val="0"/>
                        </a:spcBef>
                        <a:spcAft>
                          <a:spcPts val="800"/>
                        </a:spcAft>
                      </a:pPr>
                      <a:r>
                        <a:rPr lang="fa-IR" sz="1400" dirty="0">
                          <a:effectLst/>
                          <a:latin typeface="Calibri"/>
                          <a:ea typeface="Times New Roman"/>
                          <a:cs typeface="B Nazanin"/>
                        </a:rPr>
                        <a:t>نام حساب</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a:effectLst/>
                          <a:latin typeface="Calibri"/>
                          <a:ea typeface="Times New Roman"/>
                          <a:cs typeface="B Nazanin"/>
                        </a:rPr>
                        <a:t>مانده بدهکار</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a:effectLst/>
                          <a:latin typeface="Calibri"/>
                          <a:ea typeface="Times New Roman"/>
                          <a:cs typeface="B Nazanin"/>
                        </a:rPr>
                        <a:t>مانده بستانکار</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lgn="ctr" rtl="1">
                        <a:lnSpc>
                          <a:spcPts val="34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p>
                      <a:pPr marL="0" marR="0" algn="ctr" rtl="1">
                        <a:lnSpc>
                          <a:spcPts val="34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p>
                      <a:pPr marL="0" marR="0" algn="ctr" rtl="1">
                        <a:lnSpc>
                          <a:spcPts val="34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ctr" rtl="1">
                        <a:lnSpc>
                          <a:spcPts val="3400"/>
                        </a:lnSpc>
                        <a:spcBef>
                          <a:spcPts val="0"/>
                        </a:spcBef>
                        <a:spcAft>
                          <a:spcPts val="800"/>
                        </a:spcAft>
                      </a:pPr>
                      <a:r>
                        <a:rPr lang="fa-IR" sz="1400">
                          <a:effectLst/>
                          <a:latin typeface="Calibri"/>
                          <a:ea typeface="Times New Roman"/>
                          <a:cs typeface="B Nazanin"/>
                        </a:rPr>
                        <a:t>جمع</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8" name="Rectangle 7"/>
          <p:cNvSpPr/>
          <p:nvPr/>
        </p:nvSpPr>
        <p:spPr>
          <a:xfrm>
            <a:off x="3276600" y="3733800"/>
            <a:ext cx="2150407" cy="923330"/>
          </a:xfrm>
          <a:prstGeom prst="rect">
            <a:avLst/>
          </a:prstGeom>
        </p:spPr>
        <p:txBody>
          <a:bodyPr wrap="square">
            <a:spAutoFit/>
          </a:bodyPr>
          <a:lstStyle/>
          <a:p>
            <a:pPr algn="ctr" rtl="1"/>
            <a:r>
              <a:rPr lang="fa-IR" dirty="0"/>
              <a:t>شرکت </a:t>
            </a:r>
            <a:endParaRPr lang="en-US" dirty="0"/>
          </a:p>
          <a:p>
            <a:pPr algn="ctr" rtl="1"/>
            <a:r>
              <a:rPr lang="fa-IR" dirty="0"/>
              <a:t>تراز آزمايشي </a:t>
            </a:r>
            <a:r>
              <a:rPr lang="fa-IR" dirty="0" smtClean="0"/>
              <a:t>۴ </a:t>
            </a:r>
            <a:r>
              <a:rPr lang="fa-IR" dirty="0"/>
              <a:t>ستوني</a:t>
            </a:r>
            <a:endParaRPr lang="en-US" dirty="0"/>
          </a:p>
          <a:p>
            <a:pPr algn="ctr" rtl="1"/>
            <a:r>
              <a:rPr lang="fa-IR" dirty="0"/>
              <a:t>.../.../۱۳</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218426605"/>
              </p:ext>
            </p:extLst>
          </p:nvPr>
        </p:nvGraphicFramePr>
        <p:xfrm>
          <a:off x="1676401" y="4688507"/>
          <a:ext cx="5263662" cy="1767901"/>
        </p:xfrm>
        <a:graphic>
          <a:graphicData uri="http://schemas.openxmlformats.org/drawingml/2006/table">
            <a:tbl>
              <a:tblPr rtl="1" firstRow="1" firstCol="1" lastRow="1" lastCol="1" bandRow="1" bandCol="1"/>
              <a:tblGrid>
                <a:gridCol w="1052474">
                  <a:extLst>
                    <a:ext uri="{9D8B030D-6E8A-4147-A177-3AD203B41FA5}">
                      <a16:colId xmlns:a16="http://schemas.microsoft.com/office/drawing/2014/main" val="20000"/>
                    </a:ext>
                  </a:extLst>
                </a:gridCol>
                <a:gridCol w="1052474">
                  <a:extLst>
                    <a:ext uri="{9D8B030D-6E8A-4147-A177-3AD203B41FA5}">
                      <a16:colId xmlns:a16="http://schemas.microsoft.com/office/drawing/2014/main" val="20001"/>
                    </a:ext>
                  </a:extLst>
                </a:gridCol>
                <a:gridCol w="1052474">
                  <a:extLst>
                    <a:ext uri="{9D8B030D-6E8A-4147-A177-3AD203B41FA5}">
                      <a16:colId xmlns:a16="http://schemas.microsoft.com/office/drawing/2014/main" val="20002"/>
                    </a:ext>
                  </a:extLst>
                </a:gridCol>
                <a:gridCol w="1053120">
                  <a:extLst>
                    <a:ext uri="{9D8B030D-6E8A-4147-A177-3AD203B41FA5}">
                      <a16:colId xmlns:a16="http://schemas.microsoft.com/office/drawing/2014/main" val="20003"/>
                    </a:ext>
                  </a:extLst>
                </a:gridCol>
                <a:gridCol w="1053120">
                  <a:extLst>
                    <a:ext uri="{9D8B030D-6E8A-4147-A177-3AD203B41FA5}">
                      <a16:colId xmlns:a16="http://schemas.microsoft.com/office/drawing/2014/main" val="20004"/>
                    </a:ext>
                  </a:extLst>
                </a:gridCol>
              </a:tblGrid>
              <a:tr h="264493">
                <a:tc>
                  <a:txBody>
                    <a:bodyPr/>
                    <a:lstStyle/>
                    <a:p>
                      <a:pPr marL="0" marR="0" algn="ctr" rtl="1">
                        <a:lnSpc>
                          <a:spcPct val="107000"/>
                        </a:lnSpc>
                        <a:spcBef>
                          <a:spcPts val="0"/>
                        </a:spcBef>
                        <a:spcAft>
                          <a:spcPts val="800"/>
                        </a:spcAft>
                      </a:pPr>
                      <a:r>
                        <a:rPr lang="fa-IR" sz="1400" dirty="0">
                          <a:effectLst/>
                          <a:latin typeface="Calibri"/>
                          <a:ea typeface="Times New Roman"/>
                          <a:cs typeface="B Nazanin"/>
                        </a:rPr>
                        <a:t>نام حساب</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rtl="1">
                        <a:lnSpc>
                          <a:spcPct val="107000"/>
                        </a:lnSpc>
                        <a:spcBef>
                          <a:spcPts val="0"/>
                        </a:spcBef>
                        <a:spcAft>
                          <a:spcPts val="800"/>
                        </a:spcAft>
                      </a:pPr>
                      <a:r>
                        <a:rPr lang="fa-IR" sz="1400">
                          <a:effectLst/>
                          <a:latin typeface="Calibri"/>
                          <a:ea typeface="Times New Roman"/>
                          <a:cs typeface="B Nazanin"/>
                        </a:rPr>
                        <a:t>گردش حساب</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lnSpc>
                          <a:spcPct val="107000"/>
                        </a:lnSpc>
                        <a:spcBef>
                          <a:spcPts val="0"/>
                        </a:spcBef>
                        <a:spcAft>
                          <a:spcPts val="800"/>
                        </a:spcAft>
                      </a:pPr>
                      <a:r>
                        <a:rPr lang="fa-IR" sz="1400">
                          <a:effectLst/>
                          <a:latin typeface="Calibri"/>
                          <a:ea typeface="Times New Roman"/>
                          <a:cs typeface="B Nazanin"/>
                        </a:rPr>
                        <a:t>مانده حساب</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869840">
                <a:tc>
                  <a:txBody>
                    <a:bodyPr/>
                    <a:lstStyle/>
                    <a:p>
                      <a:pPr marL="0" marR="0" algn="ctr" rtl="1">
                        <a:lnSpc>
                          <a:spcPct val="1070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1400" dirty="0" smtClean="0">
                          <a:effectLst/>
                          <a:latin typeface="Calibri"/>
                          <a:ea typeface="Times New Roman"/>
                          <a:cs typeface="B Nazanin"/>
                        </a:rPr>
                        <a:t>بدهکار</a:t>
                      </a:r>
                    </a:p>
                    <a:p>
                      <a:pPr marL="0" marR="0" algn="ctr" rtl="1">
                        <a:lnSpc>
                          <a:spcPct val="107000"/>
                        </a:lnSpc>
                        <a:spcBef>
                          <a:spcPts val="0"/>
                        </a:spcBef>
                        <a:spcAft>
                          <a:spcPts val="800"/>
                        </a:spcAft>
                      </a:pPr>
                      <a:endParaRPr lang="fa-IR" sz="1400" dirty="0" smtClean="0">
                        <a:effectLst/>
                        <a:latin typeface="Calibri"/>
                        <a:ea typeface="Times New Roman"/>
                        <a:cs typeface="B Nazanin"/>
                      </a:endParaRPr>
                    </a:p>
                    <a:p>
                      <a:pPr marL="0" marR="0" algn="ctr" rtl="1">
                        <a:lnSpc>
                          <a:spcPct val="107000"/>
                        </a:lnSpc>
                        <a:spcBef>
                          <a:spcPts val="0"/>
                        </a:spcBef>
                        <a:spcAft>
                          <a:spcPts val="800"/>
                        </a:spcAft>
                      </a:pP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1400" dirty="0">
                          <a:effectLst/>
                          <a:latin typeface="Calibri"/>
                          <a:ea typeface="Times New Roman"/>
                          <a:cs typeface="B Nazanin"/>
                        </a:rPr>
                        <a:t>بستانکار</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1400" dirty="0">
                          <a:effectLst/>
                          <a:latin typeface="Calibri"/>
                          <a:ea typeface="Times New Roman"/>
                          <a:cs typeface="B Nazanin"/>
                        </a:rPr>
                        <a:t>بدهکار</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1400">
                          <a:effectLst/>
                          <a:latin typeface="Calibri"/>
                          <a:ea typeface="Times New Roman"/>
                          <a:cs typeface="B Nazanin"/>
                        </a:rPr>
                        <a:t>بستانکار</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33568">
                <a:tc>
                  <a:txBody>
                    <a:bodyPr/>
                    <a:lstStyle/>
                    <a:p>
                      <a:pPr marL="0" marR="0" algn="ctr" rtl="1">
                        <a:lnSpc>
                          <a:spcPct val="107000"/>
                        </a:lnSpc>
                        <a:spcBef>
                          <a:spcPts val="0"/>
                        </a:spcBef>
                        <a:spcAft>
                          <a:spcPts val="800"/>
                        </a:spcAft>
                      </a:pPr>
                      <a:r>
                        <a:rPr lang="fa-IR" sz="1400" dirty="0" smtClean="0">
                          <a:effectLst/>
                          <a:latin typeface="Calibri"/>
                          <a:ea typeface="Times New Roman"/>
                          <a:cs typeface="B Nazanin"/>
                        </a:rPr>
                        <a:t>جمع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07000"/>
                        </a:lnSpc>
                        <a:spcBef>
                          <a:spcPts val="0"/>
                        </a:spcBef>
                        <a:spcAft>
                          <a:spcPts val="800"/>
                        </a:spcAft>
                      </a:pPr>
                      <a:r>
                        <a:rPr lang="fa-IR" sz="1400">
                          <a:effectLst/>
                          <a:latin typeface="Calibri"/>
                          <a:ea typeface="Times New Roman"/>
                          <a:cs typeface="B Nazanin"/>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07000"/>
                        </a:lnSpc>
                        <a:spcBef>
                          <a:spcPts val="0"/>
                        </a:spcBef>
                        <a:spcAft>
                          <a:spcPts val="800"/>
                        </a:spcAft>
                      </a:pPr>
                      <a:r>
                        <a:rPr lang="fa-IR" sz="1400" dirty="0">
                          <a:effectLst/>
                          <a:latin typeface="Calibri"/>
                          <a:ea typeface="Times New Roman"/>
                          <a:cs typeface="B Nazanin"/>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104353086"/>
      </p:ext>
    </p:extLst>
  </p:cSld>
  <p:clrMapOvr>
    <a:masterClrMapping/>
  </p:clrMapOvr>
  <mc:AlternateContent xmlns:mc="http://schemas.openxmlformats.org/markup-compatibility/2006" xmlns:p14="http://schemas.microsoft.com/office/powerpoint/2010/main">
    <mc:Choice Requires="p14">
      <p:transition spd="slow" p14:dur="4000" advClick="0" advTm="6000"/>
    </mc:Choice>
    <mc:Fallback xmlns="">
      <p:transition spd="slow" advClick="0" advTm="6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315200" cy="5592763"/>
          </a:xfrm>
        </p:spPr>
        <p:txBody>
          <a:bodyPr>
            <a:noAutofit/>
          </a:bodyPr>
          <a:lstStyle/>
          <a:p>
            <a:pPr marL="0" indent="0" algn="r" rtl="1">
              <a:buNone/>
            </a:pPr>
            <a:r>
              <a:rPr lang="fa-IR" sz="2800" b="1" dirty="0">
                <a:cs typeface="B Nazanin" pitchFamily="2" charset="-78"/>
              </a:rPr>
              <a:t>فصل پنجم </a:t>
            </a:r>
            <a:endParaRPr lang="fa-IR" sz="2800" b="1" dirty="0" smtClean="0">
              <a:cs typeface="B Nazanin" pitchFamily="2" charset="-78"/>
            </a:endParaRPr>
          </a:p>
          <a:p>
            <a:pPr marL="0" indent="0" algn="r" rtl="1">
              <a:buNone/>
            </a:pPr>
            <a:endParaRPr lang="en-US" sz="2800" b="1" dirty="0">
              <a:cs typeface="B Nazanin" pitchFamily="2" charset="-78"/>
            </a:endParaRPr>
          </a:p>
          <a:p>
            <a:pPr marL="0" indent="0" algn="r" rtl="1">
              <a:buNone/>
            </a:pPr>
            <a:r>
              <a:rPr lang="fa-IR" sz="2800" dirty="0">
                <a:cs typeface="B Nazanin" pitchFamily="2" charset="-78"/>
              </a:rPr>
              <a:t>بسط معادله حسابداري </a:t>
            </a:r>
            <a:endParaRPr lang="fa-IR" sz="2800" dirty="0" smtClean="0">
              <a:cs typeface="B Nazanin" pitchFamily="2" charset="-78"/>
            </a:endParaRPr>
          </a:p>
          <a:p>
            <a:pPr marL="0" indent="0" algn="r" rtl="1">
              <a:buNone/>
            </a:pPr>
            <a:endParaRPr lang="en-US" sz="2800" b="1" dirty="0">
              <a:cs typeface="B Nazanin" pitchFamily="2" charset="-78"/>
            </a:endParaRPr>
          </a:p>
          <a:p>
            <a:pPr marL="0" indent="0" algn="r" rtl="1">
              <a:buNone/>
            </a:pPr>
            <a:r>
              <a:rPr lang="fa-IR" sz="2800" b="1" dirty="0">
                <a:cs typeface="B Nazanin" pitchFamily="2" charset="-78"/>
              </a:rPr>
              <a:t>اهداف آموزشی </a:t>
            </a:r>
            <a:r>
              <a:rPr lang="fa-IR" sz="2800" b="1" dirty="0" smtClean="0">
                <a:cs typeface="B Nazanin" pitchFamily="2" charset="-78"/>
              </a:rPr>
              <a:t>فصل</a:t>
            </a:r>
          </a:p>
          <a:p>
            <a:pPr marL="0" indent="0" algn="r" rtl="1">
              <a:buNone/>
            </a:pPr>
            <a:endParaRPr lang="en-US" sz="2800" b="1" dirty="0">
              <a:cs typeface="B Nazanin" pitchFamily="2" charset="-78"/>
            </a:endParaRPr>
          </a:p>
          <a:p>
            <a:pPr marL="0" indent="0" algn="r" rtl="1">
              <a:buNone/>
            </a:pPr>
            <a:r>
              <a:rPr lang="fa-IR" sz="2800" dirty="0">
                <a:cs typeface="B Nazanin" pitchFamily="2" charset="-78"/>
              </a:rPr>
              <a:t>-تبیین فرض تعهدی</a:t>
            </a:r>
            <a:endParaRPr lang="en-US" sz="2800" dirty="0">
              <a:cs typeface="B Nazanin" pitchFamily="2" charset="-78"/>
            </a:endParaRPr>
          </a:p>
          <a:p>
            <a:pPr marL="0" indent="0" algn="r" rtl="1">
              <a:buNone/>
            </a:pPr>
            <a:r>
              <a:rPr lang="fa-IR" sz="2800" dirty="0">
                <a:cs typeface="B Nazanin" pitchFamily="2" charset="-78"/>
              </a:rPr>
              <a:t>-تبیین صورتحساب سرمایه</a:t>
            </a:r>
            <a:endParaRPr lang="en-US" sz="2800" dirty="0">
              <a:cs typeface="B Nazanin" pitchFamily="2" charset="-78"/>
            </a:endParaRPr>
          </a:p>
          <a:p>
            <a:pPr marL="0" indent="0" algn="r" rtl="1">
              <a:buNone/>
            </a:pPr>
            <a:r>
              <a:rPr lang="fa-IR" sz="2800" dirty="0">
                <a:cs typeface="B Nazanin" pitchFamily="2" charset="-78"/>
              </a:rPr>
              <a:t>-آشنایی با حساب برداشت و تشخیص ماهیت آن</a:t>
            </a:r>
            <a:endParaRPr lang="en-US" sz="2800" dirty="0">
              <a:cs typeface="B Nazanin" pitchFamily="2" charset="-78"/>
            </a:endParaRPr>
          </a:p>
          <a:p>
            <a:pPr marL="0" indent="0" algn="r" rtl="1">
              <a:buNone/>
            </a:pPr>
            <a:r>
              <a:rPr lang="fa-IR" sz="2800" dirty="0">
                <a:cs typeface="B Nazanin" pitchFamily="2" charset="-78"/>
              </a:rPr>
              <a:t>-تهیه صورت حساب سرمایه </a:t>
            </a:r>
            <a:endParaRPr lang="en-US" sz="2800" dirty="0">
              <a:cs typeface="B Nazanin" pitchFamily="2" charset="-78"/>
            </a:endParaRPr>
          </a:p>
          <a:p>
            <a:pPr marL="0" indent="0" algn="r" rtl="1">
              <a:buNone/>
            </a:pPr>
            <a:r>
              <a:rPr lang="fa-IR" sz="2800" dirty="0">
                <a:cs typeface="B Nazanin" pitchFamily="2" charset="-78"/>
              </a:rPr>
              <a:t>-تبیین حساب درآمد و هزینه</a:t>
            </a:r>
            <a:endParaRPr lang="en-US" sz="2800" dirty="0">
              <a:cs typeface="B Nazanin" pitchFamily="2" charset="-78"/>
            </a:endParaRPr>
          </a:p>
          <a:p>
            <a:pPr marL="0" indent="0" algn="r" rtl="1">
              <a:buNone/>
            </a:pPr>
            <a:r>
              <a:rPr lang="fa-IR" sz="2800" dirty="0">
                <a:cs typeface="B Nazanin" pitchFamily="2" charset="-78"/>
              </a:rPr>
              <a:t>-تبیین  و تهیه صورت حساب سود(زیان)</a:t>
            </a:r>
            <a:endParaRPr lang="en-US" sz="2800" dirty="0">
              <a:cs typeface="B Nazanin" pitchFamily="2" charset="-78"/>
            </a:endParaRPr>
          </a:p>
          <a:p>
            <a:pPr marL="0" indent="0" algn="r" rtl="1">
              <a:buNone/>
            </a:pPr>
            <a:r>
              <a:rPr lang="fa-IR" sz="2800" b="1" dirty="0">
                <a:cs typeface="B Nazanin" pitchFamily="2" charset="-78"/>
              </a:rPr>
              <a:t>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570037960"/>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Effect transition="in" filter="fade">
                                      <p:cBhvr>
                                        <p:cTn id="70" dur="1000"/>
                                        <p:tgtEl>
                                          <p:spTgt spid="3">
                                            <p:txEl>
                                              <p:pRg st="12" end="12"/>
                                            </p:txEl>
                                          </p:spTgt>
                                        </p:tgtEl>
                                      </p:cBhvr>
                                    </p:animEffect>
                                    <p:anim calcmode="lin" valueType="num">
                                      <p:cBhvr>
                                        <p:cTn id="7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2479"/>
            <a:ext cx="7696200" cy="5530121"/>
          </a:xfrm>
        </p:spPr>
        <p:txBody>
          <a:bodyPr>
            <a:noAutofit/>
          </a:bodyPr>
          <a:lstStyle/>
          <a:p>
            <a:pPr marL="0" indent="0" algn="r" rtl="1">
              <a:buNone/>
            </a:pPr>
            <a:r>
              <a:rPr lang="fa-IR" sz="2500" dirty="0">
                <a:cs typeface="B Nazanin" pitchFamily="2" charset="-78"/>
              </a:rPr>
              <a:t>هنگامي که يک مؤسسه درآمدي را تحصيل مي‌کند يا براي اجراي عمليات خود هزينه‌اي متحمل مي شود سرمايه مؤسسه تغيير مي‌ کند علاوه بر اين سرمايه‌گذاري مجدد و برداشت صاحب موسسه نيز بر سرمايه موسسه تأثير مي‌گذارد و موجب تغيير آن مي‌شود و به طور کلي عوامل مؤثر بر سرمايه به ۴ گروه زير تقسيم </a:t>
            </a:r>
            <a:r>
              <a:rPr lang="fa-IR" sz="2500" dirty="0" smtClean="0">
                <a:cs typeface="B Nazanin" pitchFamily="2" charset="-78"/>
              </a:rPr>
              <a:t>مي‌شود:‌</a:t>
            </a:r>
          </a:p>
          <a:p>
            <a:pPr marL="0" indent="0" algn="r" rtl="1">
              <a:buNone/>
            </a:pPr>
            <a:endParaRPr lang="en-US" sz="2500" dirty="0">
              <a:cs typeface="B Nazanin" pitchFamily="2" charset="-78"/>
            </a:endParaRPr>
          </a:p>
          <a:p>
            <a:pPr marL="0" indent="0" algn="r" rtl="1">
              <a:buNone/>
            </a:pPr>
            <a:r>
              <a:rPr lang="fa-IR" sz="2500" dirty="0" smtClean="0">
                <a:cs typeface="B Nazanin" pitchFamily="2" charset="-78"/>
              </a:rPr>
              <a:t>۱-درآمد</a:t>
            </a:r>
          </a:p>
          <a:p>
            <a:pPr marL="0" indent="0" algn="r" rtl="1">
              <a:buNone/>
            </a:pPr>
            <a:r>
              <a:rPr lang="fa-IR" sz="2500" dirty="0" smtClean="0">
                <a:cs typeface="B Nazanin" pitchFamily="2" charset="-78"/>
              </a:rPr>
              <a:t> ۲-هزينه</a:t>
            </a:r>
          </a:p>
          <a:p>
            <a:pPr marL="0" indent="0" algn="r" rtl="1">
              <a:buNone/>
            </a:pPr>
            <a:r>
              <a:rPr lang="fa-IR" sz="2500" dirty="0" smtClean="0">
                <a:cs typeface="B Nazanin" pitchFamily="2" charset="-78"/>
              </a:rPr>
              <a:t> ۳-برداشت</a:t>
            </a:r>
          </a:p>
          <a:p>
            <a:pPr marL="0" indent="0" algn="r" rtl="1">
              <a:buNone/>
            </a:pPr>
            <a:r>
              <a:rPr lang="fa-IR" sz="2500" dirty="0" smtClean="0">
                <a:cs typeface="B Nazanin" pitchFamily="2" charset="-78"/>
              </a:rPr>
              <a:t>۴-سرمايه‌گذاري مجدد</a:t>
            </a:r>
          </a:p>
          <a:p>
            <a:pPr marL="0" indent="0" algn="r" rtl="1">
              <a:buNone/>
            </a:pPr>
            <a:endParaRPr lang="fa-IR" sz="2500" dirty="0" smtClean="0">
              <a:cs typeface="B Nazanin" pitchFamily="2" charset="-78"/>
            </a:endParaRPr>
          </a:p>
          <a:p>
            <a:pPr marL="0" indent="0" algn="r" rtl="1">
              <a:buNone/>
            </a:pPr>
            <a:r>
              <a:rPr lang="fa-IR" sz="2500" dirty="0" smtClean="0">
                <a:cs typeface="B Nazanin" pitchFamily="2" charset="-78"/>
              </a:rPr>
              <a:t> </a:t>
            </a:r>
            <a:r>
              <a:rPr lang="fa-IR" sz="2500" dirty="0">
                <a:cs typeface="B Nazanin" pitchFamily="2" charset="-78"/>
              </a:rPr>
              <a:t>به عنوان يک قاعده کلي سرمايه گذاري مجدد درآمد ،‌ سرمايه را افزايش و هزينه و برداشت، سرمايه را کاهش مي‌دهد  و چنانچه آثار سرمايه‌گذاري مجدد، درآمد، هزينه و برداشت را در معادله حسابداري وارد کنيم معادله بسط يافته حسابداري به قرار زير بدست مي‌آيد: </a:t>
            </a:r>
            <a:endParaRPr lang="en-US" sz="2500" dirty="0">
              <a:cs typeface="B Nazanin" pitchFamily="2" charset="-78"/>
            </a:endParaRPr>
          </a:p>
          <a:p>
            <a:pPr marL="0" indent="0" algn="ctr">
              <a:buNone/>
            </a:pPr>
            <a:r>
              <a:rPr lang="fa-IR" dirty="0">
                <a:cs typeface="B Nazanin" pitchFamily="2" charset="-78"/>
              </a:rPr>
              <a:t>دارايي = بدهي + سرمايه</a:t>
            </a:r>
            <a:endParaRPr lang="en-US" dirty="0">
              <a:cs typeface="B Nazanin" pitchFamily="2" charset="-78"/>
            </a:endParaRPr>
          </a:p>
          <a:p>
            <a:pPr marL="0" indent="0" algn="r">
              <a:buNone/>
            </a:pPr>
            <a:endParaRPr lang="en-US" sz="25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673271980"/>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638801"/>
          </a:xfrm>
        </p:spPr>
        <p:txBody>
          <a:bodyPr>
            <a:noAutofit/>
          </a:bodyPr>
          <a:lstStyle/>
          <a:p>
            <a:pPr marL="0" indent="0" algn="r" rtl="1">
              <a:buNone/>
            </a:pPr>
            <a:r>
              <a:rPr lang="fa-IR" sz="2600" b="1" dirty="0">
                <a:cs typeface="B Nazanin" pitchFamily="2" charset="-78"/>
              </a:rPr>
              <a:t>درآمد:</a:t>
            </a:r>
            <a:r>
              <a:rPr lang="fa-IR" sz="2600" dirty="0">
                <a:cs typeface="B Nazanin" pitchFamily="2" charset="-78"/>
              </a:rPr>
              <a:t> مؤسسات خدماتي به فعاليت‌هاي گوناگوني نظير تعميرات، حمل کالا و مسافر، خدمات مالي و مشاوره‌اي و .... اشتغال دارند اين گونه مؤسسات در ازاي خدمات خود به مشتريان حق‌الزحمه دريافت مي‌کنند. اين حق‌الزحمه اصطلاحاً درآمد ناميده مي‌شود. </a:t>
            </a:r>
            <a:endParaRPr lang="en-US" sz="2600" dirty="0">
              <a:cs typeface="B Nazanin" pitchFamily="2" charset="-78"/>
            </a:endParaRPr>
          </a:p>
          <a:p>
            <a:pPr marL="0" indent="0" algn="r" rtl="1">
              <a:buNone/>
            </a:pPr>
            <a:r>
              <a:rPr lang="fa-IR" sz="2600" dirty="0">
                <a:cs typeface="B Nazanin" pitchFamily="2" charset="-78"/>
              </a:rPr>
              <a:t>هنگامي که يک موسسه خدماتي براي مشتريان خود خدمتي انجام مي‌دهد در مقابل آن از مشتريان وجه نقد دريافت مي‌کند و يا اينکه مطالبات مؤسسه افزايش پيدا مي‌کند. دريافت وجه از مشتريان و يا افزايش مطالبات مؤسسه موجب مي‌شود که در يک طرف معادله حسابداري دارايي موسسه افزايش يابد و در طرف ديگر معادله سرمايه افزايش مي‌يابد لذا توازن معادله حسابداري هم‌چنان برقرار مي‌باشد بنابراين مي‌توان گفت </a:t>
            </a:r>
            <a:r>
              <a:rPr lang="fa-IR" sz="2600" b="1" dirty="0">
                <a:cs typeface="B Nazanin" pitchFamily="2" charset="-78"/>
              </a:rPr>
              <a:t>درآمد،</a:t>
            </a:r>
            <a:r>
              <a:rPr lang="fa-IR" sz="2600" dirty="0">
                <a:cs typeface="B Nazanin" pitchFamily="2" charset="-78"/>
              </a:rPr>
              <a:t> عبارت است از افزايش در سرمايه در ازاي ارائه خدمات به مشتريان حاصل شده و ممکن است به صورت نقد يا غير نقد تحصيل شود. </a:t>
            </a:r>
            <a:endParaRPr lang="en-US" sz="2600" dirty="0">
              <a:cs typeface="B Nazanin" pitchFamily="2" charset="-78"/>
            </a:endParaRPr>
          </a:p>
          <a:p>
            <a:pPr marL="0" indent="0" algn="r" rtl="1">
              <a:buNone/>
            </a:pPr>
            <a:r>
              <a:rPr lang="fa-IR" sz="2600" dirty="0">
                <a:cs typeface="B Nazanin" pitchFamily="2" charset="-78"/>
              </a:rPr>
              <a:t>درآمد مؤسسات را مي‌توان به </a:t>
            </a:r>
            <a:r>
              <a:rPr lang="fa-IR" sz="2600" b="1" dirty="0">
                <a:cs typeface="B Nazanin" pitchFamily="2" charset="-78"/>
              </a:rPr>
              <a:t>حساب سرمايه</a:t>
            </a:r>
            <a:r>
              <a:rPr lang="fa-IR" sz="2600" dirty="0">
                <a:cs typeface="B Nazanin" pitchFamily="2" charset="-78"/>
              </a:rPr>
              <a:t> منظور کرد اما براي اينکه درآمدهاي يک مؤسسه د ر هر دوره مالي مشخص باشد به جاي حساب سرمايه به حساب درآمد منظور مي‌شود. </a:t>
            </a:r>
            <a:endParaRPr lang="en-US" sz="2600" dirty="0">
              <a:cs typeface="B Nazanin" pitchFamily="2" charset="-78"/>
            </a:endParaRPr>
          </a:p>
          <a:p>
            <a:pPr marL="0" indent="0" algn="r">
              <a:buNone/>
            </a:pPr>
            <a:endParaRPr lang="en-US" sz="26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560346692"/>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483" y="228600"/>
            <a:ext cx="7203141" cy="4525963"/>
          </a:xfrm>
        </p:spPr>
        <p:txBody>
          <a:bodyPr>
            <a:normAutofit/>
          </a:bodyPr>
          <a:lstStyle/>
          <a:p>
            <a:pPr marL="0" indent="0" algn="r" rtl="1">
              <a:buNone/>
            </a:pPr>
            <a:r>
              <a:rPr lang="fa-IR" sz="2800" b="1" dirty="0">
                <a:cs typeface="B Nazanin" pitchFamily="2" charset="-78"/>
              </a:rPr>
              <a:t>نحوه ثبت درآمدها: </a:t>
            </a:r>
            <a:endParaRPr lang="en-US" sz="2800" dirty="0">
              <a:cs typeface="B Nazanin" pitchFamily="2" charset="-78"/>
            </a:endParaRPr>
          </a:p>
          <a:p>
            <a:pPr marL="0" indent="0" algn="r" rtl="1">
              <a:buNone/>
            </a:pPr>
            <a:r>
              <a:rPr lang="fa-IR" sz="2800" dirty="0">
                <a:cs typeface="B Nazanin" pitchFamily="2" charset="-78"/>
              </a:rPr>
              <a:t>با توجه به اينکه درآمد موجب افزايش حساب سرمايه مي‌گردد و در نحوه ثبت افزايش و کاهش آن نيز مانند حساب سرمايه است يعني افزايش درآمد در طرف بستانکار و کاهش آن در طرف بدهکار ثبت مي‌شود. </a:t>
            </a:r>
            <a:endParaRPr lang="en-US" sz="2800" dirty="0">
              <a:cs typeface="B Nazanin" pitchFamily="2" charset="-78"/>
            </a:endParaRPr>
          </a:p>
          <a:p>
            <a:pPr marL="0" indent="0" algn="r">
              <a:buNone/>
            </a:pPr>
            <a:endParaRPr lang="en-US" sz="2800" dirty="0">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752486878"/>
              </p:ext>
            </p:extLst>
          </p:nvPr>
        </p:nvGraphicFramePr>
        <p:xfrm>
          <a:off x="3429000" y="2743200"/>
          <a:ext cx="1729740" cy="964408"/>
        </p:xfrm>
        <a:graphic>
          <a:graphicData uri="http://schemas.openxmlformats.org/drawingml/2006/table">
            <a:tbl>
              <a:tblPr rtl="1" firstRow="1" firstCol="1" lastRow="1" lastCol="1" bandRow="1" bandCol="1"/>
              <a:tblGrid>
                <a:gridCol w="764540">
                  <a:extLst>
                    <a:ext uri="{9D8B030D-6E8A-4147-A177-3AD203B41FA5}">
                      <a16:colId xmlns:a16="http://schemas.microsoft.com/office/drawing/2014/main" val="20000"/>
                    </a:ext>
                  </a:extLst>
                </a:gridCol>
                <a:gridCol w="965200">
                  <a:extLst>
                    <a:ext uri="{9D8B030D-6E8A-4147-A177-3AD203B41FA5}">
                      <a16:colId xmlns:a16="http://schemas.microsoft.com/office/drawing/2014/main" val="20001"/>
                    </a:ext>
                  </a:extLst>
                </a:gridCol>
              </a:tblGrid>
              <a:tr h="482204">
                <a:tc gridSpan="2">
                  <a:txBody>
                    <a:bodyPr/>
                    <a:lstStyle/>
                    <a:p>
                      <a:pPr marL="0" marR="0" algn="ctr" rtl="1">
                        <a:lnSpc>
                          <a:spcPct val="107000"/>
                        </a:lnSpc>
                        <a:spcBef>
                          <a:spcPts val="0"/>
                        </a:spcBef>
                        <a:spcAft>
                          <a:spcPts val="800"/>
                        </a:spcAft>
                      </a:pPr>
                      <a:r>
                        <a:rPr lang="fa-IR" sz="1400" b="1" dirty="0">
                          <a:effectLst/>
                          <a:latin typeface="Calibri"/>
                          <a:ea typeface="Times New Roman"/>
                          <a:cs typeface="B Nazanin"/>
                        </a:rPr>
                        <a:t>حساب درآمد</a:t>
                      </a:r>
                      <a:endParaRPr lang="en-US" sz="1400" b="1" dirty="0">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0000"/>
                  </a:ext>
                </a:extLst>
              </a:tr>
              <a:tr h="482204">
                <a:tc>
                  <a:txBody>
                    <a:bodyPr/>
                    <a:lstStyle/>
                    <a:p>
                      <a:pPr marL="0" marR="0" algn="ctr" rtl="1">
                        <a:lnSpc>
                          <a:spcPct val="107000"/>
                        </a:lnSpc>
                        <a:spcBef>
                          <a:spcPts val="0"/>
                        </a:spcBef>
                        <a:spcAft>
                          <a:spcPts val="800"/>
                        </a:spcAft>
                      </a:pPr>
                      <a:r>
                        <a:rPr lang="fa-IR" sz="1400" b="1" dirty="0">
                          <a:effectLst/>
                          <a:latin typeface="Calibri"/>
                          <a:ea typeface="Times New Roman"/>
                          <a:cs typeface="B Nazanin"/>
                        </a:rPr>
                        <a:t>کاهش</a:t>
                      </a:r>
                      <a:endParaRPr lang="en-US" sz="1400" b="1" dirty="0">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1400" b="1" dirty="0">
                          <a:effectLst/>
                          <a:latin typeface="Calibri"/>
                          <a:ea typeface="Times New Roman"/>
                          <a:cs typeface="B Nazanin"/>
                        </a:rPr>
                        <a:t>افزايش</a:t>
                      </a:r>
                      <a:endParaRPr lang="en-US" sz="1400" b="1" dirty="0">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 name="Rectangle 4"/>
          <p:cNvSpPr/>
          <p:nvPr/>
        </p:nvSpPr>
        <p:spPr>
          <a:xfrm>
            <a:off x="389231" y="4180344"/>
            <a:ext cx="7234517" cy="2677656"/>
          </a:xfrm>
          <a:prstGeom prst="rect">
            <a:avLst/>
          </a:prstGeom>
        </p:spPr>
        <p:txBody>
          <a:bodyPr wrap="square">
            <a:spAutoFit/>
          </a:bodyPr>
          <a:lstStyle/>
          <a:p>
            <a:pPr algn="r" rtl="1"/>
            <a:r>
              <a:rPr lang="fa-IR" sz="2800" b="1" dirty="0">
                <a:cs typeface="B Nazanin" pitchFamily="2" charset="-78"/>
              </a:rPr>
              <a:t>پیش دريافت درآمد</a:t>
            </a:r>
            <a:r>
              <a:rPr lang="fa-IR" sz="2800" b="1" dirty="0" smtClean="0">
                <a:cs typeface="B Nazanin" pitchFamily="2" charset="-78"/>
              </a:rPr>
              <a:t>:</a:t>
            </a:r>
          </a:p>
          <a:p>
            <a:pPr algn="r" rtl="1"/>
            <a:endParaRPr lang="en-US" sz="2800" dirty="0">
              <a:cs typeface="B Nazanin" pitchFamily="2" charset="-78"/>
            </a:endParaRPr>
          </a:p>
          <a:p>
            <a:pPr algn="r" rtl="1"/>
            <a:r>
              <a:rPr lang="fa-IR" sz="2800" dirty="0">
                <a:cs typeface="B Nazanin" pitchFamily="2" charset="-78"/>
              </a:rPr>
              <a:t> گاهي اوقات مؤسسات براي انجام خدمات درآينده مبالغي از مشتريان دريافت مي‌کنند چنين دريافت‌هايي به عنوان درآمد ثبت نمي‌شود بلکه در حسابي به نام پيش‌دريافت که نوعي بدهي مي باشد ثبت مي‌شود. </a:t>
            </a:r>
            <a:endParaRPr lang="en-US" sz="2800" dirty="0">
              <a:cs typeface="B Nazanin" pitchFamily="2" charset="-78"/>
            </a:endParaRPr>
          </a:p>
        </p:txBody>
      </p:sp>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268800775"/>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Effect transition="in" filter="fade">
                                      <p:cBhvr>
                                        <p:cTn id="33" dur="1000"/>
                                        <p:tgtEl>
                                          <p:spTgt spid="5">
                                            <p:txEl>
                                              <p:pRg st="0" end="0"/>
                                            </p:txEl>
                                          </p:spTgt>
                                        </p:tgtEl>
                                      </p:cBhvr>
                                    </p:animEffect>
                                    <p:anim calcmode="lin" valueType="num">
                                      <p:cBhvr>
                                        <p:cTn id="3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Effect transition="in" filter="fade">
                                      <p:cBhvr>
                                        <p:cTn id="40" dur="1000"/>
                                        <p:tgtEl>
                                          <p:spTgt spid="5">
                                            <p:txEl>
                                              <p:pRg st="2" end="2"/>
                                            </p:txEl>
                                          </p:spTgt>
                                        </p:tgtEl>
                                      </p:cBhvr>
                                    </p:animEffect>
                                    <p:anim calcmode="lin" valueType="num">
                                      <p:cBhvr>
                                        <p:cTn id="41"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7848600" cy="4525963"/>
          </a:xfrm>
        </p:spPr>
        <p:txBody>
          <a:bodyPr>
            <a:noAutofit/>
          </a:bodyPr>
          <a:lstStyle/>
          <a:p>
            <a:pPr marL="0" indent="0" algn="r" rtl="1">
              <a:buNone/>
            </a:pPr>
            <a:r>
              <a:rPr lang="fa-IR" b="1" dirty="0" smtClean="0">
                <a:cs typeface="B Nazanin" pitchFamily="2" charset="-78"/>
              </a:rPr>
              <a:t>هزينه</a:t>
            </a:r>
            <a:r>
              <a:rPr lang="fa-IR" b="1" dirty="0">
                <a:cs typeface="B Nazanin" pitchFamily="2" charset="-78"/>
              </a:rPr>
              <a:t>: </a:t>
            </a:r>
            <a:endParaRPr lang="fa-IR" b="1" dirty="0" smtClean="0">
              <a:cs typeface="B Nazanin" pitchFamily="2" charset="-78"/>
            </a:endParaRPr>
          </a:p>
          <a:p>
            <a:pPr marL="0" indent="0" algn="r" rtl="1">
              <a:buNone/>
            </a:pPr>
            <a:r>
              <a:rPr lang="fa-IR" sz="2400" dirty="0" smtClean="0">
                <a:cs typeface="B Nazanin" pitchFamily="2" charset="-78"/>
              </a:rPr>
              <a:t>مؤسسات </a:t>
            </a:r>
            <a:r>
              <a:rPr lang="fa-IR" sz="2400" dirty="0">
                <a:cs typeface="B Nazanin" pitchFamily="2" charset="-78"/>
              </a:rPr>
              <a:t>خدماتي براي انجام عمليات خود به منظور کسب درآمد مخارجي از قبيل حقوق کارکنان، اجاره آب و برق و تلفن و ... را متحمل مي‌شوند اين مخارج اصطلاحاً هزينه ناميده مي‌شوند. </a:t>
            </a:r>
            <a:endParaRPr lang="en-US" sz="2400" dirty="0">
              <a:cs typeface="B Nazanin" pitchFamily="2" charset="-78"/>
            </a:endParaRPr>
          </a:p>
          <a:p>
            <a:pPr marL="0" indent="0" algn="r" rtl="1">
              <a:buNone/>
            </a:pPr>
            <a:r>
              <a:rPr lang="fa-IR" sz="2400" dirty="0">
                <a:cs typeface="B Nazanin" pitchFamily="2" charset="-78"/>
              </a:rPr>
              <a:t>هنگامي که يک مؤسسه هزينه اي را متحمل مي‌شود سرمايه آن کاهش مي يابد انجام هزينه‌ها مستلزم پرداخت وجه نقد و يا احتمالاً به وجود آمدن نوعي بدهي به ديگران است پرداخت وجه نقد بابت هزينه ‌ها باعث مي‌شود که در يک طرف معادله حسابداري دارايي مؤسسه کاهش يابد و در طرف ديگر معادله، سرمايه کاهش بيابد لذا توازن معادله حسابداري هم چنان برقرار است همچنين انجام هزينه‌ها به صورت نسيه باعث مي‌شود که حسابهای پرداختنی و يا در واقع بدهي موسسه افزايش يابد و از طرفي ديگر سرمايه کاهش يابد لذا توازن معادله حسابداري هم‌چنان برقرار است. </a:t>
            </a:r>
            <a:endParaRPr lang="fa-IR" sz="2400" dirty="0" smtClean="0">
              <a:cs typeface="B Nazanin" pitchFamily="2" charset="-78"/>
            </a:endParaRPr>
          </a:p>
          <a:p>
            <a:pPr marL="0" indent="0" algn="r" rtl="1">
              <a:buNone/>
            </a:pPr>
            <a:r>
              <a:rPr lang="fa-IR" sz="2400" dirty="0"/>
              <a:t>هزينه موسسات را مي‌توان به حساب سرمايه منظور کرد يعني مي‌توان از حساب سرمايه کم کرد، اما براي اينکه هزينه‌هاي يک مؤسسه در هر دوره مالي مشخص باشد به جاي حساب سرمايه به حساب هزينه منظور مي‌شود مثل هزينه حقوق، هزينه بيمه، هزينه اجاره </a:t>
            </a: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708160198"/>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925410312"/>
              </p:ext>
            </p:extLst>
          </p:nvPr>
        </p:nvGraphicFramePr>
        <p:xfrm>
          <a:off x="3630930" y="5334000"/>
          <a:ext cx="1729740" cy="586994"/>
        </p:xfrm>
        <a:graphic>
          <a:graphicData uri="http://schemas.openxmlformats.org/drawingml/2006/table">
            <a:tbl>
              <a:tblPr rtl="1" firstRow="1" firstCol="1" lastRow="1" lastCol="1" bandRow="1" bandCol="1">
                <a:tableStyleId>{5C22544A-7EE6-4342-B048-85BDC9FD1C3A}</a:tableStyleId>
              </a:tblPr>
              <a:tblGrid>
                <a:gridCol w="896022">
                  <a:extLst>
                    <a:ext uri="{9D8B030D-6E8A-4147-A177-3AD203B41FA5}">
                      <a16:colId xmlns:a16="http://schemas.microsoft.com/office/drawing/2014/main" val="20000"/>
                    </a:ext>
                  </a:extLst>
                </a:gridCol>
                <a:gridCol w="833718">
                  <a:extLst>
                    <a:ext uri="{9D8B030D-6E8A-4147-A177-3AD203B41FA5}">
                      <a16:colId xmlns:a16="http://schemas.microsoft.com/office/drawing/2014/main" val="20001"/>
                    </a:ext>
                  </a:extLst>
                </a:gridCol>
              </a:tblGrid>
              <a:tr h="0">
                <a:tc gridSpan="2">
                  <a:txBody>
                    <a:bodyPr/>
                    <a:lstStyle/>
                    <a:p>
                      <a:pPr marL="0" marR="0" algn="ctr" rtl="1">
                        <a:lnSpc>
                          <a:spcPct val="107000"/>
                        </a:lnSpc>
                        <a:spcBef>
                          <a:spcPts val="0"/>
                        </a:spcBef>
                        <a:spcAft>
                          <a:spcPts val="800"/>
                        </a:spcAft>
                      </a:pPr>
                      <a:r>
                        <a:rPr lang="fa-IR" sz="1800" dirty="0">
                          <a:solidFill>
                            <a:schemeClr val="tx1"/>
                          </a:solidFill>
                          <a:effectLst/>
                        </a:rPr>
                        <a:t>حساب  هزينه</a:t>
                      </a:r>
                      <a:endParaRPr lang="en-US" sz="18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ct val="107000"/>
                        </a:lnSpc>
                        <a:spcBef>
                          <a:spcPts val="0"/>
                        </a:spcBef>
                        <a:spcAft>
                          <a:spcPts val="800"/>
                        </a:spcAft>
                      </a:pPr>
                      <a:r>
                        <a:rPr lang="fa-IR" sz="1800" dirty="0">
                          <a:solidFill>
                            <a:schemeClr val="tx1"/>
                          </a:solidFill>
                          <a:effectLst/>
                        </a:rPr>
                        <a:t>افزايش</a:t>
                      </a:r>
                      <a:endParaRPr lang="en-US" sz="18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rtl="1">
                        <a:lnSpc>
                          <a:spcPct val="107000"/>
                        </a:lnSpc>
                        <a:spcBef>
                          <a:spcPts val="0"/>
                        </a:spcBef>
                        <a:spcAft>
                          <a:spcPts val="800"/>
                        </a:spcAft>
                      </a:pPr>
                      <a:r>
                        <a:rPr lang="fa-IR" sz="1800" dirty="0">
                          <a:solidFill>
                            <a:schemeClr val="tx1"/>
                          </a:solidFill>
                          <a:effectLst/>
                        </a:rPr>
                        <a:t>کاهش</a:t>
                      </a:r>
                      <a:endParaRPr lang="en-US" sz="180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Rectangle 2"/>
          <p:cNvSpPr>
            <a:spLocks noChangeArrowheads="1"/>
          </p:cNvSpPr>
          <p:nvPr/>
        </p:nvSpPr>
        <p:spPr bwMode="auto">
          <a:xfrm>
            <a:off x="685800" y="215267"/>
            <a:ext cx="7162800"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pPr>
            <a:r>
              <a:rPr kumimoji="0" lang="fa-IR" sz="28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ثبت هزينه‌ها :</a:t>
            </a:r>
          </a:p>
          <a:p>
            <a:pPr marL="0" marR="0" lvl="0" indent="0" algn="justLow" defTabSz="914400" rtl="1" eaLnBrk="1" fontAlgn="base" latinLnBrk="0" hangingPunct="1">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R="0" lvl="0" algn="justLow" defTabSz="914400" rtl="1" eaLnBrk="0" fontAlgn="base" latinLnBrk="0" hangingPunct="0">
              <a:lnSpc>
                <a:spcPct val="100000"/>
              </a:lnSpc>
              <a:spcBef>
                <a:spcPct val="0"/>
              </a:spcBef>
              <a:spcAft>
                <a:spcPct val="0"/>
              </a:spcAft>
              <a:buClrTx/>
              <a:buSzTx/>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با توجه به اينکه هزينه موجب کاهش سرمايه مي‌گردد نحوه ثبت افزايش و کاهش آن عکس حساب سرمايه است. يعني افزايش هزينه در طرف بدهکار و کاهش آن در طرف بستانکار حساب ثبت مي شود.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پيش‌پرداخت هزينه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گاهي اوقات پرداخت‌هاي نقدي انجام شده توسط مؤسسات مربوط به هزينه‌هايي است که در آينده تحقق خواهد يافت چنين پرداخت‌هايي به عنوان هزينه ثبت نمي‌شود بلکه در حسابي به نام پيش‌پرداخت که يک نوع دارايي است ثبت مي‌گردد مانند پيش‌پرداخت بيمه، پيش پرداخت اجاره و ... </a:t>
            </a:r>
            <a:endParaRPr kumimoji="0" lang="fa-IR" sz="24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3" name="Rectangle 2"/>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00363808"/>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Effect transition="in" filter="fade">
                                      <p:cBhvr>
                                        <p:cTn id="28" dur="1000"/>
                                        <p:tgtEl>
                                          <p:spTgt spid="7">
                                            <p:txEl>
                                              <p:pRg st="4" end="4"/>
                                            </p:txEl>
                                          </p:spTgt>
                                        </p:tgtEl>
                                      </p:cBhvr>
                                    </p:animEffect>
                                    <p:anim calcmode="lin" valueType="num">
                                      <p:cBhvr>
                                        <p:cTn id="2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1000"/>
                                        <p:tgtEl>
                                          <p:spTgt spid="7">
                                            <p:txEl>
                                              <p:pRg st="6" end="6"/>
                                            </p:txEl>
                                          </p:spTgt>
                                        </p:tgtEl>
                                      </p:cBhvr>
                                    </p:animEffect>
                                    <p:anim calcmode="lin" valueType="num">
                                      <p:cBhvr>
                                        <p:cTn id="36"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inVertical)">
                                      <p:cBhvr>
                                        <p:cTn id="4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7924800" cy="6477000"/>
          </a:xfrm>
        </p:spPr>
        <p:txBody>
          <a:bodyPr>
            <a:normAutofit/>
          </a:bodyPr>
          <a:lstStyle/>
          <a:p>
            <a:pPr marL="0" indent="0" algn="r" rtl="1">
              <a:lnSpc>
                <a:spcPct val="120000"/>
              </a:lnSpc>
              <a:buNone/>
            </a:pPr>
            <a:r>
              <a:rPr lang="fa-IR" sz="2800" b="1" dirty="0">
                <a:cs typeface="B Nazanin" pitchFamily="2" charset="-78"/>
              </a:rPr>
              <a:t>برداشت: </a:t>
            </a:r>
            <a:endParaRPr lang="fa-IR" sz="2800" b="1" dirty="0" smtClean="0">
              <a:cs typeface="B Nazanin" pitchFamily="2" charset="-78"/>
            </a:endParaRPr>
          </a:p>
          <a:p>
            <a:pPr marL="0" indent="0" algn="r" rtl="1">
              <a:lnSpc>
                <a:spcPct val="120000"/>
              </a:lnSpc>
              <a:buNone/>
            </a:pPr>
            <a:endParaRPr lang="fa-IR" sz="2000" b="1" dirty="0" smtClean="0">
              <a:cs typeface="B Nazanin" pitchFamily="2" charset="-78"/>
            </a:endParaRPr>
          </a:p>
          <a:p>
            <a:pPr marL="0" indent="0" algn="r" rtl="1">
              <a:lnSpc>
                <a:spcPct val="120000"/>
              </a:lnSpc>
              <a:buNone/>
            </a:pPr>
            <a:r>
              <a:rPr lang="fa-IR" sz="2000" b="1" dirty="0" smtClean="0">
                <a:cs typeface="B Nazanin" pitchFamily="2" charset="-78"/>
              </a:rPr>
              <a:t>گاهي‌اوقات </a:t>
            </a:r>
            <a:r>
              <a:rPr lang="fa-IR" sz="2000" b="1" dirty="0">
                <a:cs typeface="B Nazanin" pitchFamily="2" charset="-78"/>
              </a:rPr>
              <a:t>صاحب موسسه براي مصارف شخصي خود مقداري از وجوه نقد يا ساير دارايي‌هاي مؤسسه را برمي‌دارد که اصطلاحاً به آن برداشت گفته مي‌شود برداشت ممکن است به يکي از شکل‌هاي زير صورت بگيرد: </a:t>
            </a:r>
            <a:endParaRPr lang="en-US" sz="2000" b="1" dirty="0">
              <a:cs typeface="B Nazanin" pitchFamily="2" charset="-78"/>
            </a:endParaRPr>
          </a:p>
          <a:p>
            <a:pPr marL="0" indent="0" algn="r" rtl="1">
              <a:lnSpc>
                <a:spcPct val="120000"/>
              </a:lnSpc>
              <a:buNone/>
            </a:pPr>
            <a:r>
              <a:rPr lang="fa-IR" sz="2000" b="1" dirty="0">
                <a:cs typeface="B Nazanin" pitchFamily="2" charset="-78"/>
              </a:rPr>
              <a:t>۱-برداشت نقدي </a:t>
            </a:r>
            <a:endParaRPr lang="en-US" sz="2000" b="1" dirty="0">
              <a:cs typeface="B Nazanin" pitchFamily="2" charset="-78"/>
            </a:endParaRPr>
          </a:p>
          <a:p>
            <a:pPr marL="0" indent="0" algn="r" rtl="1">
              <a:lnSpc>
                <a:spcPct val="120000"/>
              </a:lnSpc>
              <a:buNone/>
            </a:pPr>
            <a:r>
              <a:rPr lang="fa-IR" sz="2000" b="1" dirty="0">
                <a:cs typeface="B Nazanin" pitchFamily="2" charset="-78"/>
              </a:rPr>
              <a:t>۲-برداشت غير نقدي (مثلاً برداشت کالا توسط صاحب موسسه براي مصارف شخصي) </a:t>
            </a:r>
            <a:endParaRPr lang="en-US" sz="2000" b="1" dirty="0">
              <a:cs typeface="B Nazanin" pitchFamily="2" charset="-78"/>
            </a:endParaRPr>
          </a:p>
          <a:p>
            <a:pPr marL="0" indent="0" algn="r" rtl="1">
              <a:lnSpc>
                <a:spcPct val="120000"/>
              </a:lnSpc>
              <a:buNone/>
            </a:pPr>
            <a:r>
              <a:rPr lang="fa-IR" sz="2000" b="1" dirty="0">
                <a:cs typeface="B Nazanin" pitchFamily="2" charset="-78"/>
              </a:rPr>
              <a:t>۳-پرداخت مخارج شخصي از وجوه نقد مؤسسه (مثلاً پرداخت صورت حساب هزينه تلفن همراه صاحب مؤسسه از محل وجوه نقد مؤسسه</a:t>
            </a:r>
            <a:r>
              <a:rPr lang="fa-IR" sz="2000" b="1" dirty="0" smtClean="0">
                <a:cs typeface="B Nazanin" pitchFamily="2" charset="-78"/>
              </a:rPr>
              <a:t>)</a:t>
            </a:r>
          </a:p>
          <a:p>
            <a:pPr marL="0" indent="0" algn="r" rtl="1">
              <a:lnSpc>
                <a:spcPct val="120000"/>
              </a:lnSpc>
              <a:buNone/>
            </a:pPr>
            <a:endParaRPr lang="en-US" sz="2000" b="1" dirty="0">
              <a:cs typeface="B Nazanin" pitchFamily="2" charset="-78"/>
            </a:endParaRPr>
          </a:p>
          <a:p>
            <a:pPr marL="0" indent="0" algn="r" rtl="1">
              <a:lnSpc>
                <a:spcPct val="120000"/>
              </a:lnSpc>
              <a:buNone/>
            </a:pPr>
            <a:r>
              <a:rPr lang="fa-IR" sz="2000" b="1" dirty="0">
                <a:cs typeface="B Nazanin" pitchFamily="2" charset="-78"/>
              </a:rPr>
              <a:t>برداشت موجب مي‌شود که در يک طرف معادله حسابداري دارايي موسسه کاهش يابد و در طرف ديگر معادله سرمايه کاهش مي‌يابد لذا توازن حسابداري برقرار مي‌شود برداشت را مي‌توان مستقيماً به حساب سرمايه منظور کرد اما براي اينکه برداشت صاحب مؤسسه در هر دوره مالي، مشخص باشد بهتر است حساب جداگانه‌اي به نام برداشت در دفترکل افتتاح شده و کليه مبالغي را که صاحب موسسه برداشت مي‌کند به اين حساب منظور </a:t>
            </a:r>
            <a:r>
              <a:rPr lang="fa-IR" sz="2000" b="1" dirty="0" smtClean="0">
                <a:cs typeface="B Nazanin" pitchFamily="2" charset="-78"/>
              </a:rPr>
              <a:t>شود</a:t>
            </a:r>
            <a:r>
              <a:rPr lang="fa-IR" sz="2000" b="1" dirty="0">
                <a:cs typeface="B Nazanin" pitchFamily="2" charset="-78"/>
              </a:rPr>
              <a:t>.</a:t>
            </a:r>
            <a:endParaRPr lang="en-US" sz="2000" b="1"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299208011"/>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37475" y="463540"/>
            <a:ext cx="803972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None/>
              <a:tabLst/>
            </a:pPr>
            <a:r>
              <a:rPr kumimoji="0" lang="fa-IR" sz="2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نکته:</a:t>
            </a:r>
          </a:p>
          <a:p>
            <a:pPr marL="0" marR="0" lvl="0" indent="0" algn="r" defTabSz="914400" rtl="1" eaLnBrk="1" fontAlgn="base" latinLnBrk="0" hangingPunct="1">
              <a:lnSpc>
                <a:spcPct val="100000"/>
              </a:lnSpc>
              <a:spcBef>
                <a:spcPct val="0"/>
              </a:spcBef>
              <a:spcAft>
                <a:spcPct val="0"/>
              </a:spcAft>
              <a:buClrTx/>
              <a:buSzTx/>
              <a:buNone/>
              <a:tabLst/>
            </a:pPr>
            <a:r>
              <a:rPr kumimoji="0" lang="fa-IR" sz="2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 </a:t>
            </a:r>
            <a:r>
              <a:rPr kumimoji="0" lang="fa-IR" sz="240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تشابهي که برداشت با هزينه دارد اين است که هر دو سرمايه را کاهش مي دهند و تفاوتي که اين دو با هم دارند اين است که هزينه براي تحصيل درآمد انجام مي‌شود در صورتي که برداشت به قصد تحصيل درآمد انجام نمي‌شود. </a:t>
            </a:r>
            <a:endParaRPr kumimoji="0" lang="en-US" sz="240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r" defTabSz="914400" rtl="1" eaLnBrk="0" fontAlgn="base" latinLnBrk="0" hangingPunct="0">
              <a:lnSpc>
                <a:spcPct val="100000"/>
              </a:lnSpc>
              <a:spcBef>
                <a:spcPct val="0"/>
              </a:spcBef>
              <a:spcAft>
                <a:spcPct val="0"/>
              </a:spcAft>
              <a:buClrTx/>
              <a:buSzTx/>
              <a:buNone/>
              <a:tabLst/>
            </a:pPr>
            <a:r>
              <a:rPr kumimoji="0" lang="fa-IR" sz="240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نحوه ثبت برداشت :</a:t>
            </a:r>
            <a:endParaRPr kumimoji="0" lang="en-US" sz="240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r" defTabSz="914400" rtl="1" eaLnBrk="0" fontAlgn="base" latinLnBrk="0" hangingPunct="0">
              <a:lnSpc>
                <a:spcPct val="100000"/>
              </a:lnSpc>
              <a:spcBef>
                <a:spcPct val="0"/>
              </a:spcBef>
              <a:spcAft>
                <a:spcPct val="0"/>
              </a:spcAft>
              <a:buClrTx/>
              <a:buSzTx/>
              <a:buNone/>
              <a:tabLst/>
            </a:pPr>
            <a:r>
              <a:rPr kumimoji="0" lang="fa-IR" sz="240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با توجه به اين که برداشت موجب کاهش سرمايه مي‌گردد نحوه ثبت افزايش و کاهش آن عکس حساب است يعني افزايش برداشت در سمت بدهکار و کاهش آن در سمت بستانکار حساب ثبت مي‌شود. </a:t>
            </a:r>
            <a:endParaRPr kumimoji="0" lang="en-US" sz="240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r" defTabSz="914400" rtl="0" eaLnBrk="0" fontAlgn="base" latinLnBrk="0" hangingPunct="0">
              <a:lnSpc>
                <a:spcPct val="100000"/>
              </a:lnSpc>
              <a:spcBef>
                <a:spcPct val="0"/>
              </a:spcBef>
              <a:spcAft>
                <a:spcPct val="0"/>
              </a:spcAft>
              <a:buClrTx/>
              <a:buSzTx/>
              <a:buNone/>
              <a:tabLst/>
            </a:pPr>
            <a:endParaRPr kumimoji="0" lang="en-US" sz="2400" i="0" u="none" strike="noStrike" cap="none" normalizeH="0" baseline="0" dirty="0" smtClean="0">
              <a:ln>
                <a:noFill/>
              </a:ln>
              <a:solidFill>
                <a:schemeClr val="tx1"/>
              </a:solidFill>
              <a:effectLst/>
              <a:latin typeface="Arial" pitchFamily="34" charset="0"/>
              <a:cs typeface="B Nazanin"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3530975195"/>
              </p:ext>
            </p:extLst>
          </p:nvPr>
        </p:nvGraphicFramePr>
        <p:xfrm>
          <a:off x="3733800" y="4343400"/>
          <a:ext cx="1729740" cy="652272"/>
        </p:xfrm>
        <a:graphic>
          <a:graphicData uri="http://schemas.openxmlformats.org/drawingml/2006/table">
            <a:tbl>
              <a:tblPr rtl="1" firstRow="1" firstCol="1" lastRow="1" lastCol="1" bandRow="1" bandCol="1"/>
              <a:tblGrid>
                <a:gridCol w="764540">
                  <a:extLst>
                    <a:ext uri="{9D8B030D-6E8A-4147-A177-3AD203B41FA5}">
                      <a16:colId xmlns:a16="http://schemas.microsoft.com/office/drawing/2014/main" val="20000"/>
                    </a:ext>
                  </a:extLst>
                </a:gridCol>
                <a:gridCol w="965200">
                  <a:extLst>
                    <a:ext uri="{9D8B030D-6E8A-4147-A177-3AD203B41FA5}">
                      <a16:colId xmlns:a16="http://schemas.microsoft.com/office/drawing/2014/main" val="20001"/>
                    </a:ext>
                  </a:extLst>
                </a:gridCol>
              </a:tblGrid>
              <a:tr h="0">
                <a:tc gridSpan="2">
                  <a:txBody>
                    <a:bodyPr/>
                    <a:lstStyle/>
                    <a:p>
                      <a:pPr marL="0" marR="0" algn="ctr" rtl="1">
                        <a:lnSpc>
                          <a:spcPct val="107000"/>
                        </a:lnSpc>
                        <a:spcBef>
                          <a:spcPts val="0"/>
                        </a:spcBef>
                        <a:spcAft>
                          <a:spcPts val="800"/>
                        </a:spcAft>
                      </a:pPr>
                      <a:r>
                        <a:rPr lang="fa-IR" sz="2000" dirty="0">
                          <a:effectLst/>
                          <a:latin typeface="Calibri"/>
                          <a:ea typeface="Times New Roman"/>
                          <a:cs typeface="B Nazanin"/>
                        </a:rPr>
                        <a:t>حساب برداشت</a:t>
                      </a:r>
                      <a:endParaRPr lang="en-US" sz="2000" dirty="0">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ct val="107000"/>
                        </a:lnSpc>
                        <a:spcBef>
                          <a:spcPts val="0"/>
                        </a:spcBef>
                        <a:spcAft>
                          <a:spcPts val="800"/>
                        </a:spcAft>
                      </a:pPr>
                      <a:r>
                        <a:rPr lang="fa-IR" sz="2000" dirty="0">
                          <a:effectLst/>
                          <a:latin typeface="Calibri"/>
                          <a:ea typeface="Times New Roman"/>
                          <a:cs typeface="B Nazanin"/>
                        </a:rPr>
                        <a:t>افزايش</a:t>
                      </a:r>
                      <a:endParaRPr lang="en-US" sz="2000" dirty="0">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2000" dirty="0">
                          <a:effectLst/>
                          <a:latin typeface="Calibri"/>
                          <a:ea typeface="Times New Roman"/>
                          <a:cs typeface="B Nazanin"/>
                        </a:rPr>
                        <a:t>کاهش</a:t>
                      </a:r>
                      <a:endParaRPr lang="en-US" sz="2000" dirty="0">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471210646"/>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arn(inVertical)">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020362" cy="4525963"/>
          </a:xfrm>
        </p:spPr>
        <p:txBody>
          <a:bodyPr>
            <a:noAutofit/>
          </a:bodyPr>
          <a:lstStyle/>
          <a:p>
            <a:pPr marL="0" indent="0" algn="r" rtl="1">
              <a:buNone/>
            </a:pPr>
            <a:r>
              <a:rPr lang="fa-IR" sz="2600" b="1" dirty="0">
                <a:cs typeface="B Nazanin" pitchFamily="2" charset="-78"/>
              </a:rPr>
              <a:t>سرمايه‌گذاري مجدد </a:t>
            </a:r>
            <a:r>
              <a:rPr lang="fa-IR" sz="2600" b="1" dirty="0" smtClean="0">
                <a:cs typeface="B Nazanin" pitchFamily="2" charset="-78"/>
              </a:rPr>
              <a:t>:</a:t>
            </a:r>
          </a:p>
          <a:p>
            <a:pPr marL="0" indent="0" algn="r" rtl="1">
              <a:buNone/>
            </a:pPr>
            <a:endParaRPr lang="en-US" sz="2600" dirty="0">
              <a:cs typeface="B Nazanin" pitchFamily="2" charset="-78"/>
            </a:endParaRPr>
          </a:p>
          <a:p>
            <a:pPr marL="0" indent="0" algn="r" rtl="1">
              <a:buNone/>
            </a:pPr>
            <a:r>
              <a:rPr lang="fa-IR" sz="2600" dirty="0">
                <a:cs typeface="B Nazanin" pitchFamily="2" charset="-78"/>
              </a:rPr>
              <a:t>گاهي اوقات صاحب مؤسسه پس از تأسيس مؤسسه و سرمايه‌گذاري اوليه در آن، دارايي‌هاي ديگري را به مؤسسه اختصاص مي‌دهد که اصطلاحاً به آن سرمايه‌گذاري مجدد گفته مي‌شود. </a:t>
            </a:r>
            <a:endParaRPr lang="fa-IR" sz="2600" dirty="0" smtClean="0">
              <a:cs typeface="B Nazanin" pitchFamily="2" charset="-78"/>
            </a:endParaRPr>
          </a:p>
          <a:p>
            <a:pPr marL="0" indent="0" algn="r" rtl="1">
              <a:buNone/>
            </a:pPr>
            <a:endParaRPr lang="en-US" sz="2600" dirty="0">
              <a:cs typeface="B Nazanin" pitchFamily="2" charset="-78"/>
            </a:endParaRPr>
          </a:p>
          <a:p>
            <a:pPr marL="0" indent="0" algn="r" rtl="1">
              <a:buNone/>
            </a:pPr>
            <a:r>
              <a:rPr lang="fa-IR" sz="2600" dirty="0">
                <a:cs typeface="B Nazanin" pitchFamily="2" charset="-78"/>
              </a:rPr>
              <a:t>سرمايه‌گذاري مجدد ممکن است به يکي از شکل‌هاي زير صورت گيرد: </a:t>
            </a:r>
            <a:endParaRPr lang="en-US" sz="2600" dirty="0">
              <a:cs typeface="B Nazanin" pitchFamily="2" charset="-78"/>
            </a:endParaRPr>
          </a:p>
          <a:p>
            <a:pPr marL="0" indent="0" algn="r" rtl="1">
              <a:buNone/>
            </a:pPr>
            <a:r>
              <a:rPr lang="fa-IR" sz="2600" dirty="0">
                <a:cs typeface="B Nazanin" pitchFamily="2" charset="-78"/>
              </a:rPr>
              <a:t>۱-آورده نقدي  </a:t>
            </a:r>
            <a:r>
              <a:rPr lang="fa-IR" sz="2600" dirty="0" smtClean="0">
                <a:cs typeface="B Nazanin" pitchFamily="2" charset="-78"/>
              </a:rPr>
              <a:t>       </a:t>
            </a:r>
          </a:p>
          <a:p>
            <a:pPr marL="0" indent="0" algn="r" rtl="1">
              <a:buNone/>
            </a:pPr>
            <a:r>
              <a:rPr lang="fa-IR" sz="2600" dirty="0" smtClean="0">
                <a:cs typeface="B Nazanin" pitchFamily="2" charset="-78"/>
              </a:rPr>
              <a:t>2-آورده </a:t>
            </a:r>
            <a:r>
              <a:rPr lang="fa-IR" sz="2600" dirty="0">
                <a:cs typeface="B Nazanin" pitchFamily="2" charset="-78"/>
              </a:rPr>
              <a:t>غير نقدي (آوردن تعدادي اثاثه توسط صاحب مؤسسه) </a:t>
            </a:r>
            <a:endParaRPr lang="fa-IR" sz="2600" dirty="0" smtClean="0">
              <a:cs typeface="B Nazanin" pitchFamily="2" charset="-78"/>
            </a:endParaRPr>
          </a:p>
          <a:p>
            <a:pPr marL="0" indent="0" algn="r" rtl="1">
              <a:buNone/>
            </a:pPr>
            <a:endParaRPr lang="en-US" sz="2600" dirty="0">
              <a:cs typeface="B Nazanin" pitchFamily="2" charset="-78"/>
            </a:endParaRPr>
          </a:p>
          <a:p>
            <a:pPr marL="0" indent="0" algn="r" rtl="1">
              <a:buNone/>
            </a:pPr>
            <a:r>
              <a:rPr lang="fa-IR" sz="2600" dirty="0">
                <a:cs typeface="B Nazanin" pitchFamily="2" charset="-78"/>
              </a:rPr>
              <a:t>سرمايه‌گذاري مجدد موجب مي شود که در يک طرف معادله حسابداري دارايي مؤسسه افزايش يابد و در طرف ديگر معادله سرمايه افزايش يابد</a:t>
            </a:r>
            <a:r>
              <a:rPr lang="fa-IR" sz="2000" dirty="0">
                <a:cs typeface="B Nazanin" pitchFamily="2" charset="-78"/>
              </a:rPr>
              <a:t>. </a:t>
            </a:r>
            <a:endParaRPr lang="en-US" sz="2000" dirty="0">
              <a:cs typeface="B Nazanin" pitchFamily="2" charset="-78"/>
            </a:endParaRPr>
          </a:p>
          <a:p>
            <a:pPr marL="0" indent="0" algn="r">
              <a:buNone/>
            </a:pPr>
            <a:endParaRPr lang="en-US" sz="20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960337972"/>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000"/>
                                        <p:tgtEl>
                                          <p:spTgt spid="3">
                                            <p:txEl>
                                              <p:pRg st="8" end="8"/>
                                            </p:txEl>
                                          </p:spTgt>
                                        </p:tgtEl>
                                      </p:cBhvr>
                                    </p:animEffect>
                                    <p:anim calcmode="lin" valueType="num">
                                      <p:cBhvr>
                                        <p:cTn id="3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62800" cy="1143000"/>
          </a:xfrm>
        </p:spPr>
        <p:txBody>
          <a:bodyPr/>
          <a:lstStyle/>
          <a:p>
            <a:r>
              <a:rPr lang="fa-IR" b="1" dirty="0">
                <a:cs typeface="B Nazanin" pitchFamily="2" charset="-78"/>
              </a:rPr>
              <a:t>اهميت حسابداري:</a:t>
            </a:r>
            <a:endParaRPr lang="en-US" dirty="0"/>
          </a:p>
        </p:txBody>
      </p:sp>
      <p:sp>
        <p:nvSpPr>
          <p:cNvPr id="3" name="Content Placeholder 2"/>
          <p:cNvSpPr>
            <a:spLocks noGrp="1"/>
          </p:cNvSpPr>
          <p:nvPr>
            <p:ph idx="1"/>
          </p:nvPr>
        </p:nvSpPr>
        <p:spPr>
          <a:xfrm>
            <a:off x="304800" y="1524000"/>
            <a:ext cx="7263984" cy="4525963"/>
          </a:xfrm>
        </p:spPr>
        <p:txBody>
          <a:bodyPr>
            <a:normAutofit lnSpcReduction="10000"/>
          </a:bodyPr>
          <a:lstStyle/>
          <a:p>
            <a:pPr marL="0" indent="0" algn="r" rtl="1">
              <a:buNone/>
            </a:pPr>
            <a:r>
              <a:rPr lang="fa-IR" sz="2800" dirty="0" smtClean="0">
                <a:cs typeface="B Nazanin" pitchFamily="2" charset="-78"/>
              </a:rPr>
              <a:t>مديران </a:t>
            </a:r>
            <a:r>
              <a:rPr lang="fa-IR" sz="2800" dirty="0">
                <a:cs typeface="B Nazanin" pitchFamily="2" charset="-78"/>
              </a:rPr>
              <a:t>براي اجراي موفقيت‌آميز برنامه‌هاي سازمان خود نياز به اطلاعات صحيح و به موقع دارند هم‌چنين سرمايه‌گذاران درصورتی مي‌توانند در بازارها حضور شايسته داشته باشند که اطلاعات صحيح و به موقع در اختيار آن‌ها قرار گيرد</a:t>
            </a:r>
            <a:r>
              <a:rPr lang="fa-IR" sz="2800" dirty="0" smtClean="0">
                <a:cs typeface="B Nazanin" pitchFamily="2" charset="-78"/>
              </a:rPr>
              <a:t>.</a:t>
            </a:r>
            <a:endParaRPr lang="en-US" sz="2800" dirty="0" smtClean="0">
              <a:cs typeface="B Nazanin" pitchFamily="2" charset="-78"/>
            </a:endParaRPr>
          </a:p>
          <a:p>
            <a:pPr marL="0" indent="0" algn="r" rtl="1">
              <a:buNone/>
            </a:pPr>
            <a:r>
              <a:rPr lang="fa-IR" sz="2800" dirty="0" smtClean="0">
                <a:cs typeface="B Nazanin" pitchFamily="2" charset="-78"/>
              </a:rPr>
              <a:t> </a:t>
            </a:r>
            <a:endParaRPr lang="en-US" sz="2800" dirty="0">
              <a:cs typeface="B Nazanin" pitchFamily="2" charset="-78"/>
            </a:endParaRPr>
          </a:p>
          <a:p>
            <a:pPr marL="0" lvl="0" indent="0" algn="r" rtl="1">
              <a:buNone/>
            </a:pPr>
            <a:r>
              <a:rPr lang="fa-IR" sz="2800" b="1" dirty="0">
                <a:cs typeface="B Nazanin" pitchFamily="2" charset="-78"/>
              </a:rPr>
              <a:t>نکته: </a:t>
            </a:r>
            <a:endParaRPr lang="fa-IR" sz="2800" b="1" dirty="0" smtClean="0">
              <a:cs typeface="B Nazanin" pitchFamily="2" charset="-78"/>
            </a:endParaRPr>
          </a:p>
          <a:p>
            <a:pPr marL="0" lvl="0" indent="0" algn="r" rtl="1">
              <a:buNone/>
            </a:pPr>
            <a:r>
              <a:rPr lang="fa-IR" sz="2800" dirty="0" smtClean="0">
                <a:cs typeface="B Nazanin" pitchFamily="2" charset="-78"/>
              </a:rPr>
              <a:t>حسابداري </a:t>
            </a:r>
            <a:r>
              <a:rPr lang="fa-IR" sz="2800" dirty="0">
                <a:cs typeface="B Nazanin" pitchFamily="2" charset="-78"/>
              </a:rPr>
              <a:t>به عنوان يک سيستم اطلاعاتي نه تنها در اجراي اين موارد نقشي اساسي ايفا مي‌کند بلکه با شفافيت بخشيدن به فضاي مالي نقش تعيين کننده در سيستم اقتصادي و اجتماعي آن بازی مي کند.</a:t>
            </a:r>
            <a:endParaRPr lang="en-US" sz="2800" dirty="0">
              <a:cs typeface="B Nazanin" pitchFamily="2" charset="-78"/>
            </a:endParaRPr>
          </a:p>
          <a:p>
            <a:pPr algn="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042462230"/>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7752413" cy="4525963"/>
          </a:xfrm>
        </p:spPr>
        <p:txBody>
          <a:bodyPr>
            <a:noAutofit/>
          </a:bodyPr>
          <a:lstStyle/>
          <a:p>
            <a:pPr marL="0" indent="0" algn="r" rtl="1">
              <a:buNone/>
            </a:pPr>
            <a:r>
              <a:rPr lang="fa-IR" sz="2400" b="1" dirty="0">
                <a:cs typeface="B Nazanin" pitchFamily="2" charset="-78"/>
              </a:rPr>
              <a:t>نکته:</a:t>
            </a:r>
            <a:r>
              <a:rPr lang="fa-IR" sz="2400" dirty="0">
                <a:cs typeface="B Nazanin" pitchFamily="2" charset="-78"/>
              </a:rPr>
              <a:t> تشابهي که سرمايه‌گذاري مجدد با درآمد دارد اين است که هر دوي آنها سرمايه را افزايش مي‌دهند تفاوتي که اين دو با هم دارند اين است که درآمد در عمليات يک مؤسسه به دست مي‌آيد و براي کسب آن معمولاً موسسه هزينه‌هايي را متحمل مي‌شود در حالي که سرمايه‌گذاري مجدد هيچ ارتباطي با عمليات مؤسسه ندارد بلکه وجوه نقد يا دارايي‌هاي ديگري است که صاحب موسسه از دارايي هاي شخصي خود به مؤسسه اختصاص مي‌دهد به همين دليل سرمايه‌گذاري مجدد به حساب سرمايه منظور مي‌شود. </a:t>
            </a:r>
            <a:endParaRPr lang="en-US" sz="2400" dirty="0">
              <a:cs typeface="B Nazanin" pitchFamily="2" charset="-78"/>
            </a:endParaRPr>
          </a:p>
          <a:p>
            <a:pPr marL="0" indent="0" algn="r" rtl="1">
              <a:buNone/>
            </a:pPr>
            <a:r>
              <a:rPr lang="fa-IR" sz="2400" b="1" dirty="0">
                <a:cs typeface="B Nazanin" pitchFamily="2" charset="-78"/>
              </a:rPr>
              <a:t>نکته:</a:t>
            </a:r>
            <a:r>
              <a:rPr lang="fa-IR" sz="2400" dirty="0">
                <a:cs typeface="B Nazanin" pitchFamily="2" charset="-78"/>
              </a:rPr>
              <a:t> هر ثبت دفتر روزنامه که يک قلم بدهکار و بستانکار داشته باشد ثبت ساده مي‌گويند. </a:t>
            </a:r>
            <a:endParaRPr lang="en-US" sz="2400" dirty="0">
              <a:cs typeface="B Nazanin" pitchFamily="2" charset="-78"/>
            </a:endParaRPr>
          </a:p>
          <a:p>
            <a:pPr marL="0" indent="0" algn="r" rtl="1">
              <a:buNone/>
            </a:pPr>
            <a:r>
              <a:rPr lang="fa-IR" sz="2400" dirty="0">
                <a:cs typeface="B Nazanin" pitchFamily="2" charset="-78"/>
              </a:rPr>
              <a:t>برداشت ×× </a:t>
            </a:r>
            <a:endParaRPr lang="en-US" sz="2400" dirty="0">
              <a:cs typeface="B Nazanin" pitchFamily="2" charset="-78"/>
            </a:endParaRPr>
          </a:p>
          <a:p>
            <a:pPr marL="0" indent="0" algn="r" rtl="1">
              <a:buNone/>
            </a:pPr>
            <a:r>
              <a:rPr lang="fa-IR" sz="2400" dirty="0">
                <a:cs typeface="B Nazanin" pitchFamily="2" charset="-78"/>
              </a:rPr>
              <a:t>                بانک ×× </a:t>
            </a:r>
            <a:endParaRPr lang="en-US" sz="2400" dirty="0">
              <a:cs typeface="B Nazanin" pitchFamily="2" charset="-78"/>
            </a:endParaRPr>
          </a:p>
          <a:p>
            <a:pPr marL="0" indent="0" algn="r" rtl="1">
              <a:buNone/>
            </a:pPr>
            <a:r>
              <a:rPr lang="fa-IR" sz="2400" dirty="0">
                <a:cs typeface="B Nazanin" pitchFamily="2" charset="-78"/>
              </a:rPr>
              <a:t>هر ثبت دفتر روزنامه که بيش از يک قلم بدهکار و بستانکار داشته باشد ثبت مرکب مي‌گويند. </a:t>
            </a:r>
            <a:endParaRPr lang="en-US" sz="2400" dirty="0">
              <a:cs typeface="B Nazanin" pitchFamily="2" charset="-78"/>
            </a:endParaRPr>
          </a:p>
          <a:p>
            <a:pPr marL="0" indent="0" algn="r" rtl="1">
              <a:buNone/>
            </a:pPr>
            <a:r>
              <a:rPr lang="fa-IR" sz="2400" dirty="0">
                <a:cs typeface="B Nazanin" pitchFamily="2" charset="-78"/>
              </a:rPr>
              <a:t>صندوق            ×× </a:t>
            </a:r>
            <a:endParaRPr lang="en-US" sz="2400" dirty="0">
              <a:cs typeface="B Nazanin" pitchFamily="2" charset="-78"/>
            </a:endParaRPr>
          </a:p>
          <a:p>
            <a:pPr marL="0" indent="0" algn="r" rtl="1">
              <a:buNone/>
            </a:pPr>
            <a:r>
              <a:rPr lang="fa-IR" sz="2400" dirty="0">
                <a:cs typeface="B Nazanin" pitchFamily="2" charset="-78"/>
              </a:rPr>
              <a:t>ساختمان            ×× </a:t>
            </a:r>
            <a:endParaRPr lang="en-US" sz="2400" dirty="0">
              <a:cs typeface="B Nazanin" pitchFamily="2" charset="-78"/>
            </a:endParaRPr>
          </a:p>
          <a:p>
            <a:pPr marL="0" indent="0" algn="r" rtl="1">
              <a:buNone/>
            </a:pPr>
            <a:r>
              <a:rPr lang="fa-IR" sz="2400" dirty="0">
                <a:cs typeface="B Nazanin" pitchFamily="2" charset="-78"/>
              </a:rPr>
              <a:t>                               سرمايه             ××</a:t>
            </a:r>
            <a:r>
              <a:rPr lang="fa-IR" sz="2400" u="sng" dirty="0">
                <a:cs typeface="B Nazanin" pitchFamily="2" charset="-78"/>
              </a:rPr>
              <a:t> </a:t>
            </a:r>
            <a:endParaRPr lang="en-US" sz="2400" dirty="0">
              <a:cs typeface="B Nazanin" pitchFamily="2" charset="-78"/>
            </a:endParaRPr>
          </a:p>
          <a:p>
            <a:endParaRPr lang="en-US" sz="2400" dirty="0">
              <a:cs typeface="B Nazanin" pitchFamily="2" charset="-78"/>
            </a:endParaRPr>
          </a:p>
        </p:txBody>
      </p:sp>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657647029"/>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barn(inVertical)">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3366"/>
            <a:ext cx="7620000" cy="6526306"/>
          </a:xfrm>
        </p:spPr>
        <p:txBody>
          <a:bodyPr>
            <a:normAutofit lnSpcReduction="10000"/>
          </a:bodyPr>
          <a:lstStyle/>
          <a:p>
            <a:pPr marL="0" indent="0" algn="r" rtl="1">
              <a:buNone/>
            </a:pPr>
            <a:r>
              <a:rPr lang="fa-IR" sz="2800" b="1" dirty="0">
                <a:cs typeface="B Nazanin" pitchFamily="2" charset="-78"/>
              </a:rPr>
              <a:t>تهيه صورت‌هاي مالي  اساسی </a:t>
            </a:r>
            <a:r>
              <a:rPr lang="fa-IR" sz="2800" b="1" dirty="0" smtClean="0">
                <a:cs typeface="B Nazanin" pitchFamily="2" charset="-78"/>
              </a:rPr>
              <a:t>:</a:t>
            </a:r>
          </a:p>
          <a:p>
            <a:pPr marL="0" indent="0" algn="r" rtl="1">
              <a:buNone/>
            </a:pPr>
            <a:endParaRPr lang="en-US" sz="2400" dirty="0">
              <a:cs typeface="B Nazanin" pitchFamily="2" charset="-78"/>
            </a:endParaRPr>
          </a:p>
          <a:p>
            <a:pPr marL="0" indent="0" algn="r" rtl="1">
              <a:buNone/>
            </a:pPr>
            <a:r>
              <a:rPr lang="fa-IR" sz="2400" dirty="0">
                <a:cs typeface="B Nazanin" pitchFamily="2" charset="-78"/>
              </a:rPr>
              <a:t>هدف از تهيه صورت هاي مالي فراهم آوردن اطلاعات مختصر و مفيد درباره وضعيت مالي و نتيجه عمليات يک مؤسسه    مي باشد به نحوي که مديران و ديگر اشخاص ذينفع در يک مؤسسه بتوانند درباره آن آگاهانه تصميم بگيرند. صورت هاي مالي مي‌تواند در هر دوره زماني مثلاً يک ماهه، سه ماهه و يا يک ساله تهيه شود. اما تهيه آنها در پايان هر دوره مالی الزامي مي باشد. </a:t>
            </a:r>
            <a:endParaRPr lang="fa-IR" sz="2400" dirty="0" smtClean="0">
              <a:cs typeface="B Nazanin" pitchFamily="2" charset="-78"/>
            </a:endParaRPr>
          </a:p>
          <a:p>
            <a:pPr marL="0" indent="0" algn="r" rtl="1">
              <a:buNone/>
            </a:pPr>
            <a:r>
              <a:rPr lang="fa-IR" sz="2400" dirty="0" smtClean="0">
                <a:cs typeface="B Nazanin" pitchFamily="2" charset="-78"/>
              </a:rPr>
              <a:t>دوره‌اي </a:t>
            </a:r>
            <a:r>
              <a:rPr lang="fa-IR" sz="2400" dirty="0">
                <a:cs typeface="B Nazanin" pitchFamily="2" charset="-78"/>
              </a:rPr>
              <a:t>که براي آن‌ صورت هاي مالي تهيه مي شود اصطلاحاً دوره حسابداري يا دوره مالي ناميده مي‌شود. </a:t>
            </a:r>
            <a:endParaRPr lang="en-US" sz="2400" dirty="0">
              <a:cs typeface="B Nazanin" pitchFamily="2" charset="-78"/>
            </a:endParaRPr>
          </a:p>
          <a:p>
            <a:pPr marL="0" indent="0" algn="r" rtl="1">
              <a:buNone/>
            </a:pPr>
            <a:r>
              <a:rPr lang="fa-IR" sz="2400" dirty="0">
                <a:cs typeface="B Nazanin" pitchFamily="2" charset="-78"/>
              </a:rPr>
              <a:t>در مؤسسات مالي انفرادي صورت‌هاي مالي زير تهيه مي‌شود: </a:t>
            </a:r>
            <a:endParaRPr lang="en-US" sz="2400" dirty="0">
              <a:cs typeface="B Nazanin" pitchFamily="2" charset="-78"/>
            </a:endParaRPr>
          </a:p>
          <a:p>
            <a:pPr marL="0" indent="0" algn="r" rtl="1">
              <a:buNone/>
            </a:pPr>
            <a:r>
              <a:rPr lang="fa-IR" sz="2400" dirty="0">
                <a:cs typeface="B Nazanin" pitchFamily="2" charset="-78"/>
              </a:rPr>
              <a:t>-صورت سود و زيان 		- صورت حساب سرمايه 		</a:t>
            </a:r>
            <a:r>
              <a:rPr lang="fa-IR" sz="2400" dirty="0" smtClean="0">
                <a:cs typeface="B Nazanin" pitchFamily="2" charset="-78"/>
              </a:rPr>
              <a:t>-ترازنامه                                       -</a:t>
            </a:r>
            <a:r>
              <a:rPr lang="fa-IR" sz="2400" dirty="0">
                <a:cs typeface="B Nazanin" pitchFamily="2" charset="-78"/>
              </a:rPr>
              <a:t>صورت حساب سود و زيان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dirty="0">
                <a:cs typeface="B Nazanin" pitchFamily="2" charset="-78"/>
              </a:rPr>
              <a:t>گزارشي است که نتايج عمليات يک موسسه را در طي يک دوره مالي معين نشان مي‌دهد منظور از نتيجه عمليات سود یا زیان دوره مالي است که برابر است با: </a:t>
            </a:r>
            <a:endParaRPr lang="fa-IR" sz="2400" dirty="0" smtClean="0">
              <a:cs typeface="B Nazanin" pitchFamily="2" charset="-78"/>
            </a:endParaRPr>
          </a:p>
          <a:p>
            <a:pPr marL="0" indent="0" algn="r" rtl="1">
              <a:buNone/>
            </a:pPr>
            <a:endParaRPr lang="en-US" sz="2400" dirty="0">
              <a:cs typeface="B Nazanin" pitchFamily="2" charset="-78"/>
            </a:endParaRPr>
          </a:p>
          <a:p>
            <a:pPr marL="0" indent="0" algn="ctr" rtl="1">
              <a:buNone/>
            </a:pPr>
            <a:r>
              <a:rPr lang="fa-IR" sz="2400" b="1" dirty="0">
                <a:cs typeface="B Nazanin" pitchFamily="2" charset="-78"/>
              </a:rPr>
              <a:t>جمع هزينه ها – جمع درآمدها = سود يا (زيان) </a:t>
            </a:r>
            <a:endParaRPr lang="fa-IR" sz="2400" b="1" dirty="0" smtClean="0">
              <a:cs typeface="B Nazanin" pitchFamily="2" charset="-78"/>
            </a:endParaRPr>
          </a:p>
          <a:p>
            <a:pPr marL="0" indent="0" algn="ctr" rtl="1">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174752992"/>
      </p:ext>
    </p:extLst>
  </p:cSld>
  <p:clrMapOvr>
    <a:masterClrMapping/>
  </p:clrMapOvr>
  <mc:AlternateContent xmlns:mc="http://schemas.openxmlformats.org/markup-compatibility/2006" xmlns:p14="http://schemas.microsoft.com/office/powerpoint/2010/main">
    <mc:Choice Requires="p14">
      <p:transition spd="slow" p14:dur="4000" advClick="0" advTm="14000"/>
    </mc:Choice>
    <mc:Fallback xmlns="">
      <p:transition spd="slow" advClick="0" advTm="14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barn(inVertical)">
                                      <p:cBhvr>
                                        <p:cTn id="4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7696200" cy="5745163"/>
          </a:xfrm>
        </p:spPr>
        <p:txBody>
          <a:bodyPr>
            <a:normAutofit fontScale="85000" lnSpcReduction="20000"/>
          </a:bodyPr>
          <a:lstStyle/>
          <a:p>
            <a:pPr marL="0" indent="0" algn="r" rtl="1">
              <a:buNone/>
            </a:pPr>
            <a:r>
              <a:rPr lang="fa-IR" sz="3000" b="1" dirty="0">
                <a:cs typeface="B Nazanin" pitchFamily="2" charset="-78"/>
              </a:rPr>
              <a:t>صورت حساب سرمايه </a:t>
            </a:r>
            <a:r>
              <a:rPr lang="fa-IR" sz="3000" b="1" dirty="0" smtClean="0">
                <a:cs typeface="B Nazanin" pitchFamily="2" charset="-78"/>
              </a:rPr>
              <a:t>:</a:t>
            </a:r>
          </a:p>
          <a:p>
            <a:pPr marL="0" indent="0" algn="r" rtl="1">
              <a:buNone/>
            </a:pPr>
            <a:endParaRPr lang="en-US" sz="3000" b="1" dirty="0">
              <a:cs typeface="B Nazanin" pitchFamily="2" charset="-78"/>
            </a:endParaRPr>
          </a:p>
          <a:p>
            <a:pPr marL="0" indent="0" algn="r">
              <a:buNone/>
            </a:pPr>
            <a:r>
              <a:rPr lang="fa-IR" sz="2800" dirty="0">
                <a:cs typeface="B Nazanin" pitchFamily="2" charset="-78"/>
              </a:rPr>
              <a:t>صورت حساب سرمايه که صورت تغييرات سرمايه نيز ناميده مي‌شود صورتي است که تغييرات سرمايه موسسه طي دوره مالي را نشان مي‌دهد براي تهيه صورت تغييرات سرمايه بايد سود دوره مالي و سرمايه‌گذاري مجدد صاحب مؤسسه را به سرمايه اوليه (اول دوره) اضافه و برداشت را از آن کسر نمود تا </a:t>
            </a:r>
            <a:r>
              <a:rPr lang="fa-IR" sz="2800" dirty="0" smtClean="0">
                <a:cs typeface="B Nazanin" pitchFamily="2" charset="-78"/>
              </a:rPr>
              <a:t>مانده </a:t>
            </a:r>
            <a:r>
              <a:rPr lang="fa-IR" sz="2800" dirty="0">
                <a:cs typeface="B Nazanin" pitchFamily="2" charset="-78"/>
              </a:rPr>
              <a:t>حساب سرمايه در پايان دور مالي بدست آيد. </a:t>
            </a:r>
            <a:endParaRPr lang="fa-IR" sz="2800" dirty="0" smtClean="0">
              <a:cs typeface="B Nazanin" pitchFamily="2" charset="-78"/>
            </a:endParaRPr>
          </a:p>
          <a:p>
            <a:pPr marL="0" indent="0" algn="ctr" rtl="1">
              <a:buNone/>
            </a:pPr>
            <a:endParaRPr lang="fa-IR" sz="2800" dirty="0" smtClean="0"/>
          </a:p>
          <a:p>
            <a:pPr marL="0" indent="0" algn="ctr" rtl="1">
              <a:buNone/>
            </a:pPr>
            <a:r>
              <a:rPr lang="fa-IR" sz="2800" dirty="0" smtClean="0"/>
              <a:t>صورت </a:t>
            </a:r>
            <a:r>
              <a:rPr lang="fa-IR" sz="2800" dirty="0"/>
              <a:t>حساب سرمايه</a:t>
            </a:r>
            <a:endParaRPr lang="en-US" sz="2800" dirty="0"/>
          </a:p>
          <a:p>
            <a:pPr marL="0" indent="0" algn="ctr" rtl="1">
              <a:buNone/>
            </a:pPr>
            <a:r>
              <a:rPr lang="fa-IR" sz="2800" dirty="0" smtClean="0"/>
              <a:t>    برای </a:t>
            </a:r>
            <a:r>
              <a:rPr lang="fa-IR" sz="2800" dirty="0"/>
              <a:t>دوره منتهی به  </a:t>
            </a:r>
            <a:r>
              <a:rPr lang="fa-IR" sz="2800" dirty="0" smtClean="0"/>
              <a:t>.....</a:t>
            </a:r>
            <a:endParaRPr lang="en-US" sz="2800" dirty="0"/>
          </a:p>
          <a:p>
            <a:pPr marL="0" indent="0" algn="ctr" rtl="1">
              <a:buNone/>
            </a:pPr>
            <a:r>
              <a:rPr lang="fa-IR" sz="2800" dirty="0"/>
              <a:t>سرمايه اول دوره 		</a:t>
            </a:r>
            <a:r>
              <a:rPr lang="fa-IR" sz="2800" dirty="0" smtClean="0"/>
              <a:t>           ****</a:t>
            </a:r>
            <a:endParaRPr lang="en-US" sz="2800" dirty="0"/>
          </a:p>
          <a:p>
            <a:pPr marL="0" indent="0" algn="ctr" rtl="1">
              <a:buNone/>
            </a:pPr>
            <a:r>
              <a:rPr lang="fa-IR" sz="2800" dirty="0" smtClean="0"/>
              <a:t>سرمايه گذاري مجدد 	  	****</a:t>
            </a:r>
            <a:endParaRPr lang="en-US" sz="2800" dirty="0" smtClean="0"/>
          </a:p>
          <a:p>
            <a:pPr marL="0" indent="0" algn="ctr" rtl="1">
              <a:buNone/>
            </a:pPr>
            <a:r>
              <a:rPr lang="fa-IR" sz="2800" dirty="0" smtClean="0"/>
              <a:t>سود  		                     ****</a:t>
            </a:r>
            <a:endParaRPr lang="en-US" sz="2800" dirty="0" smtClean="0"/>
          </a:p>
          <a:p>
            <a:pPr marL="0" indent="0" algn="ctr" rtl="1">
              <a:buNone/>
            </a:pPr>
            <a:r>
              <a:rPr lang="fa-IR" sz="2800" dirty="0" smtClean="0"/>
              <a:t>برداشت           </a:t>
            </a:r>
            <a:r>
              <a:rPr lang="fa-IR" sz="2800" u="sng" dirty="0" smtClean="0"/>
              <a:t>***</a:t>
            </a:r>
            <a:endParaRPr lang="en-US" sz="2800" dirty="0"/>
          </a:p>
          <a:p>
            <a:pPr marL="0" indent="0" algn="ctr" rtl="1">
              <a:buNone/>
            </a:pPr>
            <a:r>
              <a:rPr lang="fa-IR" sz="2800" dirty="0"/>
              <a:t>سرمايه پايان دوره 		</a:t>
            </a:r>
            <a:r>
              <a:rPr lang="fa-IR" sz="2800" dirty="0" smtClean="0"/>
              <a:t>***</a:t>
            </a:r>
            <a:endParaRPr lang="en-US" sz="2800" dirty="0"/>
          </a:p>
          <a:p>
            <a:pPr marL="0" indent="0" algn="ct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868869055"/>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arn(inVertical)">
                                      <p:cBhvr>
                                        <p:cTn id="30" dur="500"/>
                                        <p:tgtEl>
                                          <p:spTgt spid="3">
                                            <p:txEl>
                                              <p:pRg st="7" end="7"/>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arn(inVertical)">
                                      <p:cBhvr>
                                        <p:cTn id="33" dur="500"/>
                                        <p:tgtEl>
                                          <p:spTgt spid="3">
                                            <p:txEl>
                                              <p:pRg st="8" end="8"/>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arn(inVertical)">
                                      <p:cBhvr>
                                        <p:cTn id="36" dur="500"/>
                                        <p:tgtEl>
                                          <p:spTgt spid="3">
                                            <p:txEl>
                                              <p:pRg st="9" end="9"/>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arn(inVertical)">
                                      <p:cBhvr>
                                        <p:cTn id="3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537"/>
            <a:ext cx="7696200" cy="4525963"/>
          </a:xfrm>
        </p:spPr>
        <p:txBody>
          <a:bodyPr>
            <a:normAutofit/>
          </a:bodyPr>
          <a:lstStyle/>
          <a:p>
            <a:pPr marL="0" indent="0" algn="r" rtl="1">
              <a:buNone/>
            </a:pPr>
            <a:r>
              <a:rPr lang="fa-IR" sz="2800" b="1" dirty="0">
                <a:cs typeface="B Nazanin" pitchFamily="2" charset="-78"/>
              </a:rPr>
              <a:t>ترازنامه: </a:t>
            </a:r>
            <a:endParaRPr lang="fa-IR" sz="2800" b="1" dirty="0" smtClean="0">
              <a:cs typeface="B Nazanin" pitchFamily="2" charset="-78"/>
            </a:endParaRPr>
          </a:p>
          <a:p>
            <a:pPr marL="0" indent="0" algn="r" rtl="1">
              <a:buNone/>
            </a:pPr>
            <a:endParaRPr lang="en-US" sz="2800" dirty="0">
              <a:cs typeface="B Nazanin" pitchFamily="2" charset="-78"/>
            </a:endParaRPr>
          </a:p>
          <a:p>
            <a:pPr marL="0" indent="0" algn="r">
              <a:buNone/>
            </a:pPr>
            <a:r>
              <a:rPr lang="fa-IR" sz="2800" dirty="0">
                <a:cs typeface="B Nazanin" pitchFamily="2" charset="-78"/>
              </a:rPr>
              <a:t>در تهيه صورت‌هاي مالي ابتدا صورت سود و زيان، سپس صورت حساب سرمايه و در نهايت ترازنامه تهيه مي‌شود زيرا تهيه صورت حساب سرمايه مستلزم داشتن سود يا زيان خالص است و تهيه ترازنامه مستلزم داشتن مبلغ سرمايه در پايان دوره ترازنامه گزارشي است که در آن دارايي‌ها و بدهي‌ها و سرمايه يک مؤسسه در پايان دوره مالي منعکس مي‌گردد. به عبارت ديگر ترازنامه وضعيت مالي يک مؤسسه را در يک تاريخ معين نشان مي‌دهد. </a:t>
            </a: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71143333"/>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236"/>
            <a:ext cx="7912933" cy="5592763"/>
          </a:xfrm>
        </p:spPr>
        <p:txBody>
          <a:bodyPr>
            <a:noAutofit/>
          </a:bodyPr>
          <a:lstStyle/>
          <a:p>
            <a:pPr marL="0" indent="0" algn="r" rtl="1">
              <a:lnSpc>
                <a:spcPct val="120000"/>
              </a:lnSpc>
              <a:buNone/>
            </a:pPr>
            <a:r>
              <a:rPr lang="fa-IR" sz="2300" b="1" dirty="0" smtClean="0">
                <a:cs typeface="B Nazanin" pitchFamily="2" charset="-78"/>
              </a:rPr>
              <a:t>مبناي تعهد در حسابداري: </a:t>
            </a:r>
            <a:endParaRPr lang="en-US" sz="2300" dirty="0" smtClean="0">
              <a:cs typeface="B Nazanin" pitchFamily="2" charset="-78"/>
            </a:endParaRPr>
          </a:p>
          <a:p>
            <a:pPr marL="0" indent="0" algn="r" rtl="1">
              <a:lnSpc>
                <a:spcPct val="120000"/>
              </a:lnSpc>
              <a:buNone/>
            </a:pPr>
            <a:r>
              <a:rPr lang="fa-IR" sz="2300" dirty="0" smtClean="0">
                <a:cs typeface="B Nazanin" pitchFamily="2" charset="-78"/>
              </a:rPr>
              <a:t>براساس مبناي تعهدي معاملات رويدادهاي مالي در زمان وقوع شناسايي و در حساب‌ها ثبت مي‌شود يعني درآمدها در زمان تحقق و هزينه‌ها در زمان تحمل و بدون توجه به دريافت يا پرداخت وجه نقد شناسايي  در دفاتر ثبت مي‌شود مبناي تعهدي در حسابداري بر </a:t>
            </a:r>
            <a:r>
              <a:rPr lang="fa-IR" sz="2300" u="sng" dirty="0" smtClean="0">
                <a:cs typeface="B Nazanin" pitchFamily="2" charset="-78"/>
              </a:rPr>
              <a:t>اصل تحقق درآمد و اصل تطابق هزينه‌ها</a:t>
            </a:r>
            <a:r>
              <a:rPr lang="fa-IR" sz="2300" dirty="0" smtClean="0">
                <a:cs typeface="B Nazanin" pitchFamily="2" charset="-78"/>
              </a:rPr>
              <a:t> با درآمد تأکيد دارد. </a:t>
            </a:r>
          </a:p>
          <a:p>
            <a:pPr marL="0" indent="0" algn="r" rtl="1">
              <a:lnSpc>
                <a:spcPct val="120000"/>
              </a:lnSpc>
              <a:buNone/>
            </a:pPr>
            <a:endParaRPr lang="en-US" sz="2300" dirty="0" smtClean="0">
              <a:cs typeface="B Nazanin" pitchFamily="2" charset="-78"/>
            </a:endParaRPr>
          </a:p>
          <a:p>
            <a:pPr marL="0" indent="0" algn="r" rtl="1">
              <a:lnSpc>
                <a:spcPct val="120000"/>
              </a:lnSpc>
              <a:buNone/>
            </a:pPr>
            <a:r>
              <a:rPr lang="fa-IR" sz="2300" b="1" dirty="0" smtClean="0">
                <a:cs typeface="B Nazanin" pitchFamily="2" charset="-78"/>
              </a:rPr>
              <a:t>اصل تحقق درآمد:</a:t>
            </a:r>
            <a:r>
              <a:rPr lang="fa-IR" sz="2300" dirty="0" smtClean="0">
                <a:cs typeface="B Nazanin" pitchFamily="2" charset="-78"/>
              </a:rPr>
              <a:t> طبق اين اصل درآمد دوره‌اي که تحقق يابد اعم از آنکه نقداً دريافت شده يا نشده باشد شناسايي و در حساب‌ها ثبت مي‌شود به همين دليل انجام خدمات به طور نسيه به عنوان درآمد دوره شناسايي مي‌شود که خدمات ارائه گرديده نه دوره‌اي که وجوه مربوط دريافت شده است. </a:t>
            </a:r>
          </a:p>
          <a:p>
            <a:pPr marL="0" indent="0" algn="r" rtl="1">
              <a:lnSpc>
                <a:spcPct val="120000"/>
              </a:lnSpc>
              <a:buNone/>
            </a:pPr>
            <a:endParaRPr lang="en-US" sz="2300" dirty="0" smtClean="0">
              <a:cs typeface="B Nazanin" pitchFamily="2" charset="-78"/>
            </a:endParaRPr>
          </a:p>
          <a:p>
            <a:pPr marL="0" indent="0" algn="r" rtl="1">
              <a:lnSpc>
                <a:spcPct val="120000"/>
              </a:lnSpc>
              <a:buNone/>
            </a:pPr>
            <a:r>
              <a:rPr lang="fa-IR" sz="2300" b="1" dirty="0" smtClean="0">
                <a:cs typeface="B Nazanin" pitchFamily="2" charset="-78"/>
              </a:rPr>
              <a:t>اصل تطابق هزينه با درآمد:</a:t>
            </a:r>
            <a:r>
              <a:rPr lang="fa-IR" sz="2300" dirty="0" smtClean="0">
                <a:cs typeface="B Nazanin" pitchFamily="2" charset="-78"/>
              </a:rPr>
              <a:t> اين اصل بر فرايند اندازه‌گيري سود تمرکز دارد و حاکي از آن است که هزينه هاي انجام شده براي تحصيل درآمد بايد همان دوره‌اي که درآمد شناسايي مي گردد با درآمد مربوطه مقابله شود تا سود و زيان خالص دوره بدست آيد.</a:t>
            </a:r>
            <a:endParaRPr lang="en-US" sz="2300" dirty="0" smtClean="0">
              <a:cs typeface="B Nazanin" pitchFamily="2" charset="-78"/>
            </a:endParaRPr>
          </a:p>
          <a:p>
            <a:pPr marL="0" indent="0" algn="r">
              <a:lnSpc>
                <a:spcPct val="120000"/>
              </a:lnSpc>
              <a:buNone/>
            </a:pPr>
            <a:endParaRPr lang="en-US" sz="23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791243197"/>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5440363"/>
          </a:xfrm>
        </p:spPr>
        <p:txBody>
          <a:bodyPr>
            <a:normAutofit lnSpcReduction="10000"/>
          </a:bodyPr>
          <a:lstStyle/>
          <a:p>
            <a:pPr marL="0" indent="0" algn="r" rtl="1">
              <a:buNone/>
            </a:pPr>
            <a:r>
              <a:rPr lang="fa-IR" sz="2800" b="1" dirty="0">
                <a:cs typeface="B Nazanin" pitchFamily="2" charset="-78"/>
              </a:rPr>
              <a:t>فصل ششم </a:t>
            </a:r>
            <a:endParaRPr lang="fa-IR" sz="2800" b="1"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dirty="0">
                <a:cs typeface="B Nazanin" pitchFamily="2" charset="-78"/>
              </a:rPr>
              <a:t>تکمیل چرخه </a:t>
            </a:r>
            <a:r>
              <a:rPr lang="fa-IR" sz="2800" dirty="0" smtClean="0">
                <a:cs typeface="B Nazanin" pitchFamily="2" charset="-78"/>
              </a:rPr>
              <a:t>حسابداری</a:t>
            </a:r>
          </a:p>
          <a:p>
            <a:pPr marL="0" indent="0" algn="r" rtl="1">
              <a:buNone/>
            </a:pPr>
            <a:endParaRPr lang="en-US" sz="2800" dirty="0">
              <a:cs typeface="B Nazanin" pitchFamily="2" charset="-78"/>
            </a:endParaRPr>
          </a:p>
          <a:p>
            <a:pPr marL="0" indent="0" algn="r" rtl="1">
              <a:buNone/>
            </a:pPr>
            <a:r>
              <a:rPr lang="fa-IR" sz="2800" b="1" dirty="0">
                <a:cs typeface="B Nazanin" pitchFamily="2" charset="-78"/>
              </a:rPr>
              <a:t>اهداف آموزشی</a:t>
            </a:r>
            <a:r>
              <a:rPr lang="fa-IR" sz="2800" b="1" dirty="0" smtClean="0">
                <a:cs typeface="B Nazanin" pitchFamily="2" charset="-78"/>
              </a:rPr>
              <a:t>:</a:t>
            </a:r>
          </a:p>
          <a:p>
            <a:pPr marL="0" indent="0" algn="r" rtl="1">
              <a:buNone/>
            </a:pPr>
            <a:endParaRPr lang="en-US" sz="2800" dirty="0">
              <a:cs typeface="B Nazanin" pitchFamily="2" charset="-78"/>
            </a:endParaRPr>
          </a:p>
          <a:p>
            <a:pPr marL="0" indent="0" algn="r" rtl="1">
              <a:buNone/>
            </a:pPr>
            <a:r>
              <a:rPr lang="fa-IR" sz="2800" dirty="0">
                <a:cs typeface="B Nazanin" pitchFamily="2" charset="-78"/>
              </a:rPr>
              <a:t>-آشنایی با تعدیلات حسابها</a:t>
            </a:r>
            <a:endParaRPr lang="en-US" sz="2800" dirty="0">
              <a:cs typeface="B Nazanin" pitchFamily="2" charset="-78"/>
            </a:endParaRPr>
          </a:p>
          <a:p>
            <a:pPr marL="0" indent="0" algn="r" rtl="1">
              <a:buNone/>
            </a:pPr>
            <a:r>
              <a:rPr lang="fa-IR" sz="2800" dirty="0">
                <a:cs typeface="B Nazanin" pitchFamily="2" charset="-78"/>
              </a:rPr>
              <a:t>-بستن حسابهای موقت</a:t>
            </a:r>
            <a:endParaRPr lang="en-US" sz="2800" dirty="0">
              <a:cs typeface="B Nazanin" pitchFamily="2" charset="-78"/>
            </a:endParaRPr>
          </a:p>
          <a:p>
            <a:pPr marL="0" indent="0" algn="r" rtl="1">
              <a:buNone/>
            </a:pPr>
            <a:r>
              <a:rPr lang="fa-IR" sz="2800" dirty="0">
                <a:cs typeface="B Nazanin" pitchFamily="2" charset="-78"/>
              </a:rPr>
              <a:t>-بستن حسابهای دایمی</a:t>
            </a:r>
            <a:endParaRPr lang="en-US" sz="2800" dirty="0">
              <a:cs typeface="B Nazanin" pitchFamily="2" charset="-78"/>
            </a:endParaRPr>
          </a:p>
          <a:p>
            <a:pPr marL="0" indent="0" algn="r" rtl="1">
              <a:buNone/>
            </a:pPr>
            <a:r>
              <a:rPr lang="fa-IR" sz="2800" dirty="0">
                <a:cs typeface="B Nazanin" pitchFamily="2" charset="-78"/>
              </a:rPr>
              <a:t>-آشنایی با تراز افتتاحیه</a:t>
            </a:r>
            <a:endParaRPr lang="en-US" sz="2800" dirty="0">
              <a:cs typeface="B Nazanin" pitchFamily="2" charset="-78"/>
            </a:endParaRPr>
          </a:p>
          <a:p>
            <a:pPr marL="0" indent="0" algn="r" rtl="1">
              <a:buNone/>
            </a:pPr>
            <a:r>
              <a:rPr lang="fa-IR" sz="2800" dirty="0">
                <a:cs typeface="B Nazanin" pitchFamily="2" charset="-78"/>
              </a:rPr>
              <a:t>-آشنایی با تراز اختتامیه</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54189605"/>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467600" cy="5440363"/>
          </a:xfrm>
        </p:spPr>
        <p:txBody>
          <a:bodyPr>
            <a:normAutofit fontScale="77500" lnSpcReduction="20000"/>
          </a:bodyPr>
          <a:lstStyle/>
          <a:p>
            <a:pPr marL="0" indent="0" algn="r" rtl="1">
              <a:buNone/>
            </a:pPr>
            <a:r>
              <a:rPr lang="fa-IR" b="1" dirty="0">
                <a:cs typeface="B Nazanin" pitchFamily="2" charset="-78"/>
              </a:rPr>
              <a:t>حساب‌هاي دائمي:</a:t>
            </a:r>
            <a:r>
              <a:rPr lang="fa-IR" dirty="0">
                <a:cs typeface="B Nazanin" pitchFamily="2" charset="-78"/>
              </a:rPr>
              <a:t> حساب‌هايي هستند که مانده آنها به دوره مالي بعد منتقل مي‌شود کليه حساب هاي دارايي، بدهي و سرمايه جزء حساب هاي دائمي به شمار مي روند. اين حساب‌ها را </a:t>
            </a:r>
            <a:r>
              <a:rPr lang="fa-IR" b="1" dirty="0">
                <a:cs typeface="B Nazanin" pitchFamily="2" charset="-78"/>
              </a:rPr>
              <a:t>حساب‌هاي ترازنامه‌اي</a:t>
            </a:r>
            <a:r>
              <a:rPr lang="fa-IR" dirty="0">
                <a:cs typeface="B Nazanin" pitchFamily="2" charset="-78"/>
              </a:rPr>
              <a:t> نيز مي گويند</a:t>
            </a:r>
            <a:r>
              <a:rPr lang="fa-IR" dirty="0" smtClean="0">
                <a:cs typeface="B Nazanin" pitchFamily="2" charset="-78"/>
              </a:rPr>
              <a:t>.</a:t>
            </a:r>
          </a:p>
          <a:p>
            <a:pPr marL="0" indent="0" algn="r" rtl="1">
              <a:buNone/>
            </a:pPr>
            <a:endParaRPr lang="en-US" dirty="0">
              <a:cs typeface="B Nazanin" pitchFamily="2" charset="-78"/>
            </a:endParaRPr>
          </a:p>
          <a:p>
            <a:pPr marL="0" indent="0" algn="r" rtl="1">
              <a:buNone/>
            </a:pPr>
            <a:r>
              <a:rPr lang="fa-IR" b="1" dirty="0">
                <a:cs typeface="B Nazanin" pitchFamily="2" charset="-78"/>
              </a:rPr>
              <a:t>حساب‌هاي موقت:</a:t>
            </a:r>
            <a:r>
              <a:rPr lang="fa-IR" dirty="0">
                <a:cs typeface="B Nazanin" pitchFamily="2" charset="-78"/>
              </a:rPr>
              <a:t> حساب‌هايي هستند که مانده آنها درپايان دوره مالي بسته مي شود. کليه حساب‌هاي درآمد، هزينه برداشت جزء حساب‌ها (موقت به شمار مي‌روند اين حساب‌ها به استثناي حساب برداشت) </a:t>
            </a:r>
            <a:r>
              <a:rPr lang="fa-IR" b="1" dirty="0">
                <a:cs typeface="B Nazanin" pitchFamily="2" charset="-78"/>
              </a:rPr>
              <a:t>حساب سود و زيان</a:t>
            </a:r>
            <a:r>
              <a:rPr lang="fa-IR" dirty="0">
                <a:cs typeface="B Nazanin" pitchFamily="2" charset="-78"/>
              </a:rPr>
              <a:t> نيز مي‌گويند. </a:t>
            </a:r>
            <a:endParaRPr lang="fa-IR" dirty="0" smtClean="0">
              <a:cs typeface="B Nazanin" pitchFamily="2" charset="-78"/>
            </a:endParaRPr>
          </a:p>
          <a:p>
            <a:pPr marL="0" indent="0" algn="r" rtl="1">
              <a:buNone/>
            </a:pPr>
            <a:endParaRPr lang="en-US" dirty="0">
              <a:cs typeface="B Nazanin" pitchFamily="2" charset="-78"/>
            </a:endParaRPr>
          </a:p>
          <a:p>
            <a:pPr marL="0" indent="0" algn="r" rtl="1">
              <a:buNone/>
            </a:pPr>
            <a:r>
              <a:rPr lang="fa-IR" b="1" dirty="0">
                <a:cs typeface="B Nazanin" pitchFamily="2" charset="-78"/>
              </a:rPr>
              <a:t>نکته:</a:t>
            </a:r>
            <a:r>
              <a:rPr lang="fa-IR" dirty="0">
                <a:cs typeface="B Nazanin" pitchFamily="2" charset="-78"/>
              </a:rPr>
              <a:t> در طول دوره مالي ممکن است بخشي از مانده حساب دائمي و بخش ديگر آن موقت باشد اين گونه حساب‌ها را </a:t>
            </a:r>
            <a:r>
              <a:rPr lang="fa-IR" b="1" dirty="0">
                <a:cs typeface="B Nazanin" pitchFamily="2" charset="-78"/>
              </a:rPr>
              <a:t>حساب‌هاي مختلط </a:t>
            </a:r>
            <a:r>
              <a:rPr lang="fa-IR" dirty="0">
                <a:cs typeface="B Nazanin" pitchFamily="2" charset="-78"/>
              </a:rPr>
              <a:t>يا مخلوط مي‌گويند آن بخش از حساب‌هاي مختلط که موقتي باشد در پايان  دوره مالي بسته مي شود و بخش دائمي آنها به دوره مالي بعد منتقل مي شود. </a:t>
            </a:r>
            <a:endParaRPr lang="en-US" dirty="0">
              <a:cs typeface="B Nazanin" pitchFamily="2" charset="-78"/>
            </a:endParaRPr>
          </a:p>
          <a:p>
            <a:pPr marL="0" indent="0" algn="r">
              <a:buNone/>
            </a:pPr>
            <a:r>
              <a:rPr lang="fa-IR" dirty="0">
                <a:cs typeface="B Nazanin" pitchFamily="2" charset="-78"/>
              </a:rPr>
              <a:t>مهمترين اين حساب‌ها عبارتند از: موجودي ملزومات، پيش‌پرداخت‌هاي هزينه و پيش‌دريافت‌هاي درآمد </a:t>
            </a:r>
            <a:endParaRPr lang="en-US"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562675126"/>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543800" cy="5592763"/>
          </a:xfrm>
        </p:spPr>
        <p:txBody>
          <a:bodyPr>
            <a:normAutofit/>
          </a:bodyPr>
          <a:lstStyle/>
          <a:p>
            <a:pPr marL="0" indent="0" algn="r" rtl="1">
              <a:buNone/>
            </a:pPr>
            <a:r>
              <a:rPr lang="fa-IR" sz="2800" b="1" dirty="0">
                <a:cs typeface="B Nazanin" pitchFamily="2" charset="-78"/>
              </a:rPr>
              <a:t>اصلاح حساب‌هاي دفتر کل</a:t>
            </a:r>
            <a:r>
              <a:rPr lang="fa-IR" sz="2800" dirty="0">
                <a:cs typeface="B Nazanin" pitchFamily="2" charset="-78"/>
              </a:rPr>
              <a:t> </a:t>
            </a:r>
            <a:r>
              <a:rPr lang="fa-IR" sz="2800" dirty="0" smtClean="0">
                <a:cs typeface="B Nazanin" pitchFamily="2" charset="-78"/>
              </a:rPr>
              <a:t>:</a:t>
            </a:r>
          </a:p>
          <a:p>
            <a:pPr marL="0" indent="0" algn="r" rtl="1">
              <a:buNone/>
            </a:pPr>
            <a:endParaRPr lang="en-US" sz="2800" dirty="0">
              <a:cs typeface="B Nazanin" pitchFamily="2" charset="-78"/>
            </a:endParaRPr>
          </a:p>
          <a:p>
            <a:pPr marL="0" indent="0" algn="r">
              <a:buNone/>
            </a:pPr>
            <a:r>
              <a:rPr lang="fa-IR" sz="2800" dirty="0">
                <a:cs typeface="B Nazanin" pitchFamily="2" charset="-78"/>
              </a:rPr>
              <a:t>صورت‌‌هاي مالي که در پايان دوره مالي در هر مؤسسه تهيه مي‌شود بايد نتيجه عمليات و وضعيت مالي مؤسسه به نحو صحيح نشان دهد بعد از ثبت کلي معاملات و عمليات مالي در دفاتر برخي از حساب‌هاي دفتر کل مانده‌ هاي صحيح را براي تهيه صورت‌هاي مالي ارائه نمي‌دهد. حتي اگر معاملات و عمليات مالي نيز به درستي در دفاتر ثبت شده باشد حسابداري تعهدي ايجاب مي‌کند که براي تطبيق حساب‌هاي ترازنامه و سود و زيان با فرض دوره مالي و اصل تطابق هزينة ها با درآمد مانده برخي از حساب‌هاي دفتر کل در پايان </a:t>
            </a:r>
            <a:r>
              <a:rPr lang="fa-IR" sz="2800" dirty="0" smtClean="0">
                <a:cs typeface="B Nazanin" pitchFamily="2" charset="-78"/>
              </a:rPr>
              <a:t>دوره </a:t>
            </a:r>
            <a:r>
              <a:rPr lang="fa-IR" sz="2800" dirty="0">
                <a:cs typeface="B Nazanin" pitchFamily="2" charset="-78"/>
              </a:rPr>
              <a:t>مالي اصلاح </a:t>
            </a:r>
            <a:r>
              <a:rPr lang="fa-IR" sz="2800" dirty="0" smtClean="0">
                <a:cs typeface="B Nazanin" pitchFamily="2" charset="-78"/>
              </a:rPr>
              <a:t>گردد.</a:t>
            </a: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833181028"/>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516563"/>
          </a:xfrm>
        </p:spPr>
        <p:txBody>
          <a:bodyPr>
            <a:normAutofit lnSpcReduction="10000"/>
          </a:bodyPr>
          <a:lstStyle/>
          <a:p>
            <a:pPr marL="0" indent="0" algn="r" rtl="1">
              <a:buNone/>
            </a:pPr>
            <a:r>
              <a:rPr lang="fa-IR" sz="2800" b="1" dirty="0">
                <a:cs typeface="B Nazanin" pitchFamily="2" charset="-78"/>
              </a:rPr>
              <a:t>ثبت‌هاي اصلاحي معمولاً شامل موارد زير است: </a:t>
            </a:r>
            <a:endParaRPr lang="fa-IR" sz="2800" b="1"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b="1" dirty="0">
                <a:cs typeface="B Nazanin" pitchFamily="2" charset="-78"/>
              </a:rPr>
              <a:t>۱-اصلاح حساب پيش دریافت:</a:t>
            </a:r>
            <a:r>
              <a:rPr lang="fa-IR" sz="2800" dirty="0">
                <a:cs typeface="B Nazanin" pitchFamily="2" charset="-78"/>
              </a:rPr>
              <a:t> پيش دريافت مبالغي است که براي ارائه خدمات درآينده از مشتريان دريافت مي‌شود حساب پيش دریافت جزء‌حساب‌هاي بدهي است و بيانگر تعهد انجام خدمات در‌آينده است. چنانچه تا پايان دوره مالي بخشي از تعهد مربوط با پيش دريافت انجام شده باشد درآمد مربوطه تحقق يافته تلقي شده و بايستي از حساب‌ پيش‌ دريافت درآمد خارج و به حساب درآمد انتقال يابد. </a:t>
            </a:r>
            <a:endParaRPr lang="fa-IR" sz="2800"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dirty="0">
                <a:cs typeface="B Nazanin" pitchFamily="2" charset="-78"/>
              </a:rPr>
              <a:t>پيش‌دريافت درآمد ×× </a:t>
            </a:r>
            <a:endParaRPr lang="en-US" sz="2800" dirty="0">
              <a:cs typeface="B Nazanin" pitchFamily="2" charset="-78"/>
            </a:endParaRPr>
          </a:p>
          <a:p>
            <a:pPr marL="0" indent="0" algn="r" rtl="1">
              <a:buNone/>
            </a:pPr>
            <a:r>
              <a:rPr lang="fa-IR" sz="2800" dirty="0">
                <a:cs typeface="B Nazanin" pitchFamily="2" charset="-78"/>
              </a:rPr>
              <a:t>                     درامد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819924158"/>
      </p:ext>
    </p:extLst>
  </p:cSld>
  <p:clrMapOvr>
    <a:masterClrMapping/>
  </p:clrMapOvr>
  <mc:AlternateContent xmlns:mc="http://schemas.openxmlformats.org/markup-compatibility/2006" xmlns:p14="http://schemas.microsoft.com/office/powerpoint/2010/main">
    <mc:Choice Requires="p14">
      <p:transition spd="slow" p14:dur="4000" advClick="0" advTm="13000"/>
    </mc:Choice>
    <mc:Fallback xmlns="">
      <p:transition spd="slow" advClick="0" advTm="1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7391400" cy="4525963"/>
          </a:xfrm>
        </p:spPr>
        <p:txBody>
          <a:bodyPr>
            <a:normAutofit/>
          </a:bodyPr>
          <a:lstStyle/>
          <a:p>
            <a:pPr marL="0" indent="0" algn="r" rtl="1">
              <a:buNone/>
            </a:pPr>
            <a:r>
              <a:rPr lang="fa-IR" sz="2800" dirty="0">
                <a:cs typeface="B Nazanin" pitchFamily="2" charset="-78"/>
              </a:rPr>
              <a:t>۲</a:t>
            </a:r>
            <a:r>
              <a:rPr lang="fa-IR" sz="2800" b="1" dirty="0">
                <a:cs typeface="B Nazanin" pitchFamily="2" charset="-78"/>
              </a:rPr>
              <a:t>-اصلاح حساب پيش پرداخت</a:t>
            </a:r>
            <a:r>
              <a:rPr lang="fa-IR" sz="2800" dirty="0">
                <a:cs typeface="B Nazanin" pitchFamily="2" charset="-78"/>
              </a:rPr>
              <a:t>: پيش پرداخت‌ها مبالغي است که براي انجام مخارج در آينده پرداخت مي‌شود حساب‌ پيش‌پرداخت جزء‌حساب‌هاي دارايي است چنانچه تا پايان دوره مالي بخشي از مبالغي که تحت عنوان پيش‌پرداخت ثبت گرديده به هزينه تبديل شده باشد بايد معادل هزينه تحقق يافته از حساب پيش‌پرداخت خارج و به حساب هزينه انتقال يابد. </a:t>
            </a:r>
            <a:endParaRPr lang="fa-IR" sz="2800"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dirty="0">
                <a:cs typeface="B Nazanin" pitchFamily="2" charset="-78"/>
              </a:rPr>
              <a:t>هزينه بيمه      ×× </a:t>
            </a:r>
            <a:endParaRPr lang="en-US" sz="2800" dirty="0">
              <a:cs typeface="B Nazanin" pitchFamily="2" charset="-78"/>
            </a:endParaRPr>
          </a:p>
          <a:p>
            <a:pPr marL="0" indent="0" algn="r" rtl="1">
              <a:buNone/>
            </a:pPr>
            <a:r>
              <a:rPr lang="fa-IR" sz="2800" dirty="0">
                <a:cs typeface="B Nazanin" pitchFamily="2" charset="-78"/>
              </a:rPr>
              <a:t>                     پيش‌پرداخت بيمه  ××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612923871"/>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barn(inVertical)">
                                      <p:cBhvr>
                                        <p:cTn id="14" dur="500"/>
                                        <p:tgtEl>
                                          <p:spTgt spid="3">
                                            <p:txEl>
                                              <p:pRg st="2" end="2"/>
                                            </p:txEl>
                                          </p:spTgt>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1143000"/>
          </a:xfrm>
        </p:spPr>
        <p:txBody>
          <a:bodyPr/>
          <a:lstStyle/>
          <a:p>
            <a:pPr algn="r"/>
            <a:r>
              <a:rPr lang="fa-IR" b="1" dirty="0">
                <a:cs typeface="B Nazanin" pitchFamily="2" charset="-78"/>
              </a:rPr>
              <a:t>تعريف حسابداري:</a:t>
            </a:r>
            <a:endParaRPr lang="en-US" dirty="0">
              <a:cs typeface="B Nazanin" pitchFamily="2" charset="-78"/>
            </a:endParaRPr>
          </a:p>
        </p:txBody>
      </p:sp>
      <p:sp>
        <p:nvSpPr>
          <p:cNvPr id="3" name="Content Placeholder 2"/>
          <p:cNvSpPr>
            <a:spLocks noGrp="1"/>
          </p:cNvSpPr>
          <p:nvPr>
            <p:ph idx="1"/>
          </p:nvPr>
        </p:nvSpPr>
        <p:spPr>
          <a:xfrm>
            <a:off x="457200" y="1600200"/>
            <a:ext cx="7467600" cy="4525963"/>
          </a:xfrm>
        </p:spPr>
        <p:txBody>
          <a:bodyPr>
            <a:normAutofit/>
          </a:bodyPr>
          <a:lstStyle/>
          <a:p>
            <a:pPr marL="0" indent="0" algn="r">
              <a:buNone/>
            </a:pPr>
            <a:r>
              <a:rPr lang="fa-IR" sz="2800" dirty="0" smtClean="0">
                <a:cs typeface="B Nazanin" pitchFamily="2" charset="-78"/>
              </a:rPr>
              <a:t>عبارت </a:t>
            </a:r>
            <a:r>
              <a:rPr lang="fa-IR" sz="2800" dirty="0">
                <a:cs typeface="B Nazanin" pitchFamily="2" charset="-78"/>
              </a:rPr>
              <a:t>است از يک سيستم اطلاعاتي که اطلاعات مربوط به رويدادهاي مالي يک سازمان را جمع‌آوري، تجزيه و تحليل و اندازه‌گيري، ثبت، طبقه بندي و </a:t>
            </a:r>
            <a:r>
              <a:rPr lang="fa-IR" sz="2800" dirty="0" smtClean="0">
                <a:cs typeface="B Nazanin" pitchFamily="2" charset="-78"/>
              </a:rPr>
              <a:t>تلخيص </a:t>
            </a:r>
            <a:r>
              <a:rPr lang="fa-IR" sz="2800" dirty="0">
                <a:cs typeface="B Nazanin" pitchFamily="2" charset="-78"/>
              </a:rPr>
              <a:t>مي‌کند و در نهايت اين اطلاعات را در غالب گزارش‌هاي قابل فهم پردازش نموده و در اختيار استفاده‌کنندگان از </a:t>
            </a:r>
            <a:r>
              <a:rPr lang="fa-IR" sz="2800" dirty="0" smtClean="0">
                <a:cs typeface="B Nazanin" pitchFamily="2" charset="-78"/>
              </a:rPr>
              <a:t>اطلاعات </a:t>
            </a:r>
            <a:r>
              <a:rPr lang="fa-IR" sz="2800" dirty="0">
                <a:cs typeface="B Nazanin" pitchFamily="2" charset="-78"/>
              </a:rPr>
              <a:t>حسابداري قرار مي‌دهد.</a:t>
            </a:r>
            <a:endParaRPr lang="en-US" sz="2800" dirty="0">
              <a:cs typeface="B Nazanin" pitchFamily="2" charset="-78"/>
            </a:endParaRPr>
          </a:p>
        </p:txBody>
      </p:sp>
      <p:sp>
        <p:nvSpPr>
          <p:cNvPr id="5" name="Rectangle 4"/>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213483849"/>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7467600" cy="4525963"/>
          </a:xfrm>
        </p:spPr>
        <p:txBody>
          <a:bodyPr>
            <a:normAutofit/>
          </a:bodyPr>
          <a:lstStyle/>
          <a:p>
            <a:pPr marL="0" indent="0" algn="r">
              <a:buNone/>
            </a:pPr>
            <a:r>
              <a:rPr lang="fa-IR" sz="2800" b="1" dirty="0">
                <a:cs typeface="B Nazanin" pitchFamily="2" charset="-78"/>
              </a:rPr>
              <a:t>۳-اصلاح حساب موجودي ملزومات: </a:t>
            </a:r>
            <a:r>
              <a:rPr lang="fa-IR" sz="2800" dirty="0">
                <a:cs typeface="B Nazanin" pitchFamily="2" charset="-78"/>
              </a:rPr>
              <a:t>ملزومات خريداري شده در طي دوره به حساب موجودي ملزومات منظور مي‌شود بخشي از ملزومات خريداري شده به تدريج در طول دوره مالي مصرف و به هزينه تبديل مي‌شود اما به دليل ناچيز بودن مقدار ملزومات مصرف شده در هر روز معمولاً مصرف ملزومات به طور روزانه در حساب‌ها ثبت نمي‌شود در پايان دوره مالي و از طريق شمارش موجودي‌ها مقدار موجودي ملزومات تعيين و سپس ملزومات مصرف شده محاسبه گرديده و با انجام يک ثبت اصلاحي از حساب موجودي ملزومات خارج و به حساب هزينه ملزومات منظور مي‌شود.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a:cs typeface="B Nazanin" pitchFamily="2" charset="-78"/>
              </a:rPr>
              <a:t>۱</a:t>
            </a:r>
            <a:endParaRPr lang="fa-IR" sz="4000" b="1" dirty="0">
              <a:cs typeface="B Nazanin" pitchFamily="2" charset="-78"/>
            </a:endParaRPr>
          </a:p>
          <a:p>
            <a:pPr algn="ctr"/>
            <a:endParaRPr lang="en-US" dirty="0"/>
          </a:p>
        </p:txBody>
      </p:sp>
    </p:spTree>
    <p:extLst>
      <p:ext uri="{BB962C8B-B14F-4D97-AF65-F5344CB8AC3E}">
        <p14:creationId xmlns:p14="http://schemas.microsoft.com/office/powerpoint/2010/main" val="665357622"/>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620000" cy="4525963"/>
          </a:xfrm>
        </p:spPr>
        <p:txBody>
          <a:bodyPr>
            <a:normAutofit/>
          </a:bodyPr>
          <a:lstStyle/>
          <a:p>
            <a:pPr marL="0" indent="0" algn="r">
              <a:buNone/>
            </a:pPr>
            <a:r>
              <a:rPr lang="fa-IR" sz="2800" b="1" dirty="0">
                <a:cs typeface="B Nazanin" pitchFamily="2" charset="-78"/>
              </a:rPr>
              <a:t>۴-ثبت هزينه هاي تحقق يافته ثبت نشده:</a:t>
            </a:r>
            <a:r>
              <a:rPr lang="fa-IR" sz="2800" dirty="0">
                <a:cs typeface="B Nazanin" pitchFamily="2" charset="-78"/>
              </a:rPr>
              <a:t> هزينه‌هاي تحقق يافته ثبت نشده هزينه‌هايي هستند که تا پايان دوره مالي قطعيت يافته اما پرداخت نگرديده و در حساب‌ها نيز ثبت نشده است از جمله اين هزينه‌ها مي‌توان به هزينه هاي آب و برق مصرفي در روزهاي پاياني سال اشاره نمود يا حقوق پرداخت نشده ايام پايان سال اشاره نمود براي اجراي دقيق اصل تطابق هزينه‌ها با درآمد لازم است در پايان دوره مالي اين هزينه‌ها و بدهي مربوط در حساب‌ها ثبت گردد.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a:cs typeface="B Nazanin" pitchFamily="2" charset="-78"/>
              </a:rPr>
              <a:t>۱</a:t>
            </a:r>
            <a:endParaRPr lang="fa-IR" sz="4000" b="1" dirty="0">
              <a:cs typeface="B Nazanin" pitchFamily="2" charset="-78"/>
            </a:endParaRPr>
          </a:p>
          <a:p>
            <a:pPr algn="ctr"/>
            <a:endParaRPr lang="en-US" dirty="0"/>
          </a:p>
        </p:txBody>
      </p:sp>
    </p:spTree>
    <p:extLst>
      <p:ext uri="{BB962C8B-B14F-4D97-AF65-F5344CB8AC3E}">
        <p14:creationId xmlns:p14="http://schemas.microsoft.com/office/powerpoint/2010/main" val="2904107814"/>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537"/>
            <a:ext cx="7696200" cy="4525963"/>
          </a:xfrm>
        </p:spPr>
        <p:txBody>
          <a:bodyPr>
            <a:normAutofit/>
          </a:bodyPr>
          <a:lstStyle/>
          <a:p>
            <a:pPr marL="0" indent="0" algn="r">
              <a:buNone/>
            </a:pPr>
            <a:r>
              <a:rPr lang="fa-IR" sz="2800" b="1" dirty="0">
                <a:cs typeface="B Nazanin" pitchFamily="2" charset="-78"/>
              </a:rPr>
              <a:t>۵-ثبت درآمدهاي تحقق يافته ثبت نشده:</a:t>
            </a:r>
            <a:r>
              <a:rPr lang="fa-IR" sz="2800" dirty="0">
                <a:cs typeface="B Nazanin" pitchFamily="2" charset="-78"/>
              </a:rPr>
              <a:t> درآمدهاي تحقق يافته ثبت نشده درآمدهايي هستند که تاپايان دوره مالي تحقق يافته اما وصول نگرديده و در حساب‌ها نيز ثبت نشده است. با انجام يک ثبت اصلاحي در پايان دوره مالي درآمد و مطالبات مربوط در حساب‌ها ثبت مي‌گردد.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a:cs typeface="B Nazanin" pitchFamily="2" charset="-78"/>
              </a:rPr>
              <a:t>۱</a:t>
            </a:r>
            <a:endParaRPr lang="fa-IR" sz="4000" b="1" dirty="0">
              <a:cs typeface="B Nazanin" pitchFamily="2" charset="-78"/>
            </a:endParaRPr>
          </a:p>
          <a:p>
            <a:pPr algn="ctr"/>
            <a:endParaRPr lang="en-US" dirty="0"/>
          </a:p>
        </p:txBody>
      </p:sp>
    </p:spTree>
    <p:extLst>
      <p:ext uri="{BB962C8B-B14F-4D97-AF65-F5344CB8AC3E}">
        <p14:creationId xmlns:p14="http://schemas.microsoft.com/office/powerpoint/2010/main" val="2697445224"/>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7239000" cy="4525963"/>
          </a:xfrm>
        </p:spPr>
        <p:txBody>
          <a:bodyPr>
            <a:noAutofit/>
          </a:bodyPr>
          <a:lstStyle/>
          <a:p>
            <a:pPr marL="0" indent="0" algn="r" rtl="1">
              <a:buNone/>
            </a:pPr>
            <a:r>
              <a:rPr lang="fa-IR" sz="2400" b="1" dirty="0">
                <a:cs typeface="B Nazanin" pitchFamily="2" charset="-78"/>
              </a:rPr>
              <a:t>۶-ثبت هزينه استهلاک دارايي‌هاي غيرجاري: </a:t>
            </a:r>
            <a:r>
              <a:rPr lang="fa-IR" sz="2400" dirty="0">
                <a:cs typeface="B Nazanin" pitchFamily="2" charset="-78"/>
              </a:rPr>
              <a:t>دارايي هاي نظير ساختمان يا وسائط نقليه اثاثه عمر مفيد محدودي دارند که طي آن دارايي مورد استفاده قرار مي‌گيرد براي اجراي دقيق اصل تطابق هزينه‌ها با درآمد بايد بهاي تمام شده اين دارايي ها در طول سال‌هايي که دارايي مورد استفاده قرار مي گيرد به حساب هزينه منظور مي شود بدين منظور در پايان هر سال بخشي از بهاي تمام شده دارايي به ميزان هزينه استهلاک در دفاتر ثبت مي‌شود اين عمل بايد بدهکار کردن حساب هزينه استهلاک و بستانکار کردن استهلاک انباشته انجام مي شود.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dirty="0">
                <a:cs typeface="B Nazanin" pitchFamily="2" charset="-78"/>
              </a:rPr>
              <a:t>       هزينه استهلاک ×× </a:t>
            </a:r>
            <a:endParaRPr lang="en-US" sz="2400" dirty="0">
              <a:cs typeface="B Nazanin" pitchFamily="2" charset="-78"/>
            </a:endParaRPr>
          </a:p>
          <a:p>
            <a:pPr marL="0" indent="0" algn="r" rtl="1">
              <a:buNone/>
            </a:pPr>
            <a:r>
              <a:rPr lang="fa-IR" sz="2400" dirty="0">
                <a:cs typeface="B Nazanin" pitchFamily="2" charset="-78"/>
              </a:rPr>
              <a:t>				استهلاک انباشته </a:t>
            </a:r>
            <a:r>
              <a:rPr lang="fa-IR" sz="2400" dirty="0" smtClean="0">
                <a:cs typeface="B Nazanin" pitchFamily="2" charset="-78"/>
              </a:rPr>
              <a:t>××</a:t>
            </a:r>
          </a:p>
          <a:p>
            <a:pPr marL="0" indent="0" algn="r" rtl="1">
              <a:buNone/>
            </a:pPr>
            <a:endParaRPr lang="en-US" sz="2400" dirty="0">
              <a:cs typeface="B Nazanin" pitchFamily="2" charset="-78"/>
            </a:endParaRPr>
          </a:p>
          <a:p>
            <a:pPr marL="0" indent="0" algn="r" rtl="1">
              <a:buNone/>
            </a:pPr>
            <a:r>
              <a:rPr lang="fa-IR" sz="2400" dirty="0">
                <a:cs typeface="B Nazanin" pitchFamily="2" charset="-78"/>
              </a:rPr>
              <a:t>حساب استهلاک انباشته يک حساب کاهنده دارايي است که در ترازنامه بعد از حساب دارايي مربوط منعکس شده و از بهاي تمام شده دارايي کسر مي‌شود تا </a:t>
            </a:r>
            <a:r>
              <a:rPr lang="fa-IR" sz="2400" b="1" dirty="0">
                <a:cs typeface="B Nazanin" pitchFamily="2" charset="-78"/>
              </a:rPr>
              <a:t>ارزش دفتري (خالص دارايي)</a:t>
            </a:r>
            <a:r>
              <a:rPr lang="fa-IR" sz="2400" dirty="0">
                <a:cs typeface="B Nazanin" pitchFamily="2" charset="-78"/>
              </a:rPr>
              <a:t> بدست آيد. </a:t>
            </a: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952594690"/>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8229600" cy="4525963"/>
          </a:xfrm>
        </p:spPr>
        <p:txBody>
          <a:bodyPr>
            <a:normAutofit/>
          </a:bodyPr>
          <a:lstStyle/>
          <a:p>
            <a:pPr marL="0" indent="0" algn="r" rtl="1">
              <a:buNone/>
            </a:pPr>
            <a:r>
              <a:rPr lang="fa-IR" sz="2800" b="1" dirty="0">
                <a:cs typeface="B Nazanin" pitchFamily="2" charset="-78"/>
              </a:rPr>
              <a:t>تهيه تراز آزمايشي اصلاح شده </a:t>
            </a:r>
            <a:r>
              <a:rPr lang="en-US" sz="2800" b="1" dirty="0">
                <a:cs typeface="B Nazanin" pitchFamily="2" charset="-78"/>
              </a:rPr>
              <a:t>:</a:t>
            </a:r>
            <a:endParaRPr lang="en-US" sz="2800" dirty="0">
              <a:cs typeface="B Nazanin" pitchFamily="2" charset="-78"/>
            </a:endParaRPr>
          </a:p>
          <a:p>
            <a:pPr marL="0" indent="0" algn="r">
              <a:buNone/>
            </a:pPr>
            <a:r>
              <a:rPr lang="fa-IR" sz="2800" dirty="0">
                <a:cs typeface="B Nazanin" pitchFamily="2" charset="-78"/>
              </a:rPr>
              <a:t>پس از ثبت اصلاحات دردفتر روزنامه و انتقال آنها به حساب هاي دفتر کل براي حصول اطمينان از صحت نقل اقلام مذکور، تراز آزمايشي جديد از مانده حاسب هاي دفتر کل تهيه مي‌شود که به آن تراز آزمايشي اصلاح شده گفته مي‌شود. تراز آزمايشي اصلاح شده مانده‌هاي صحيح مؤسسه را نشان مي دهد و مبناي تهيه صورت‌هاي مالي (صورت‌حساب سودو زيان، سرمايه، ترازنامه) قرار مي‌گيرد</a:t>
            </a: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432257020"/>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7848600" cy="4525963"/>
          </a:xfrm>
        </p:spPr>
        <p:txBody>
          <a:bodyPr>
            <a:noAutofit/>
          </a:bodyPr>
          <a:lstStyle/>
          <a:p>
            <a:pPr marL="0" indent="0" algn="r" rtl="1">
              <a:buNone/>
            </a:pPr>
            <a:r>
              <a:rPr lang="fa-IR" sz="2400" b="1" dirty="0">
                <a:cs typeface="B Nazanin" pitchFamily="2" charset="-78"/>
              </a:rPr>
              <a:t>بستن حساب هاي موقت:</a:t>
            </a:r>
            <a:r>
              <a:rPr lang="fa-IR" sz="2400" dirty="0">
                <a:cs typeface="B Nazanin" pitchFamily="2" charset="-78"/>
              </a:rPr>
              <a:t> منظور از بستن حساب‌هاي موقت انتقال مانده حساب هاي موقت (درآمد، هزينه‌ها، برداشت) به حساب سرمايه است.براي بستن‌ حساب‌هاي درآمد و هزينه از يک حساب به نام خلاصه سود و زيان استفاده مي‌شود حساب‌هاي موقت به ترتيب زير در پايان دوره مالي بسته مي‌شود:‌</a:t>
            </a:r>
            <a:endParaRPr lang="en-US" sz="2400" dirty="0">
              <a:cs typeface="B Nazanin" pitchFamily="2" charset="-78"/>
            </a:endParaRPr>
          </a:p>
          <a:p>
            <a:pPr marL="0" indent="0" algn="r" rtl="1">
              <a:buNone/>
            </a:pPr>
            <a:r>
              <a:rPr lang="fa-IR" sz="2400" b="1" dirty="0">
                <a:cs typeface="B Nazanin" pitchFamily="2" charset="-78"/>
              </a:rPr>
              <a:t>۱-بستن حساب درآمد </a:t>
            </a:r>
            <a:r>
              <a:rPr lang="en-US" sz="2400" b="1" dirty="0">
                <a:cs typeface="B Nazanin" pitchFamily="2" charset="-78"/>
              </a:rPr>
              <a:t>:</a:t>
            </a:r>
            <a:endParaRPr lang="en-US" sz="2400" dirty="0">
              <a:cs typeface="B Nazanin" pitchFamily="2" charset="-78"/>
            </a:endParaRPr>
          </a:p>
          <a:p>
            <a:pPr marL="0" indent="0" algn="r" rtl="1">
              <a:buNone/>
            </a:pPr>
            <a:r>
              <a:rPr lang="fa-IR" sz="2400" dirty="0">
                <a:cs typeface="B Nazanin" pitchFamily="2" charset="-78"/>
              </a:rPr>
              <a:t>تک تک حساب‌هاي درآمد معادل مانده اي که دارند بدهکار و در مقابل خلاصه سود و زيان معادل جمع ارقام درآمد بستانکار مي‌شود. </a:t>
            </a:r>
            <a:endParaRPr lang="fa-IR" sz="2400" dirty="0" smtClean="0">
              <a:cs typeface="B Nazanin" pitchFamily="2" charset="-78"/>
            </a:endParaRPr>
          </a:p>
          <a:p>
            <a:pPr marL="0" indent="0" algn="r" rtl="1">
              <a:buNone/>
            </a:pPr>
            <a:endParaRPr lang="fa-IR" sz="2400" dirty="0" smtClean="0">
              <a:cs typeface="B Nazanin" pitchFamily="2" charset="-78"/>
            </a:endParaRPr>
          </a:p>
          <a:p>
            <a:pPr marL="0" indent="0" algn="r" rtl="1">
              <a:buNone/>
            </a:pPr>
            <a:r>
              <a:rPr lang="fa-IR" sz="2400" dirty="0" smtClean="0">
                <a:cs typeface="B Nazanin" pitchFamily="2" charset="-78"/>
              </a:rPr>
              <a:t>درآمد  ×× </a:t>
            </a:r>
            <a:endParaRPr lang="en-US" sz="2400" dirty="0" smtClean="0">
              <a:cs typeface="B Nazanin" pitchFamily="2" charset="-78"/>
            </a:endParaRPr>
          </a:p>
          <a:p>
            <a:pPr marL="0" indent="0" algn="r" rtl="1">
              <a:buNone/>
            </a:pPr>
            <a:r>
              <a:rPr lang="fa-IR" sz="2400" dirty="0" smtClean="0">
                <a:cs typeface="B Nazanin" pitchFamily="2" charset="-78"/>
              </a:rPr>
              <a:t>				  خلاصه سود و زيان ××</a:t>
            </a:r>
            <a:endParaRPr lang="en-US" sz="2400" dirty="0" smtClean="0">
              <a:cs typeface="B Nazanin" pitchFamily="2" charset="-78"/>
            </a:endParaRPr>
          </a:p>
          <a:p>
            <a:pPr marL="0" indent="0" algn="r" rtl="1">
              <a:buNone/>
            </a:pPr>
            <a:r>
              <a:rPr lang="fa-IR" sz="2400" b="1" dirty="0" smtClean="0">
                <a:cs typeface="B Nazanin" pitchFamily="2" charset="-78"/>
              </a:rPr>
              <a:t>۲-بستن </a:t>
            </a:r>
            <a:r>
              <a:rPr lang="fa-IR" sz="2400" b="1" dirty="0">
                <a:cs typeface="B Nazanin" pitchFamily="2" charset="-78"/>
              </a:rPr>
              <a:t>حساب هزينه: </a:t>
            </a:r>
            <a:endParaRPr lang="en-US" sz="2400" dirty="0">
              <a:cs typeface="B Nazanin" pitchFamily="2" charset="-78"/>
            </a:endParaRPr>
          </a:p>
          <a:p>
            <a:pPr marL="0" indent="0" algn="r" rtl="1">
              <a:buNone/>
            </a:pPr>
            <a:r>
              <a:rPr lang="fa-IR" sz="2400" dirty="0">
                <a:cs typeface="B Nazanin" pitchFamily="2" charset="-78"/>
              </a:rPr>
              <a:t>تک تک حساب هزينه معادل مانده‌اي که دارند بستانکار و در مقابل حساب خلاصه سودو زيان معادل جمع ارقام هزينه بدهکار مي‌شود. </a:t>
            </a:r>
            <a:endParaRPr lang="en-US" sz="2400" dirty="0">
              <a:cs typeface="B Nazanin" pitchFamily="2" charset="-78"/>
            </a:endParaRPr>
          </a:p>
          <a:p>
            <a:pPr marL="0" indent="0" algn="r" rtl="1">
              <a:buNone/>
            </a:pPr>
            <a:r>
              <a:rPr lang="fa-IR" sz="2400" dirty="0">
                <a:cs typeface="B Nazanin" pitchFamily="2" charset="-78"/>
              </a:rPr>
              <a:t> خلاصه سود و زيان ××</a:t>
            </a:r>
            <a:endParaRPr lang="en-US" sz="2400" dirty="0">
              <a:cs typeface="B Nazanin" pitchFamily="2" charset="-78"/>
            </a:endParaRPr>
          </a:p>
          <a:p>
            <a:pPr marL="0" indent="0" algn="r" rtl="1">
              <a:buNone/>
            </a:pPr>
            <a:r>
              <a:rPr lang="fa-IR" sz="2400" dirty="0">
                <a:cs typeface="B Nazanin" pitchFamily="2" charset="-78"/>
              </a:rPr>
              <a:t>					هزينه‌ها ××</a:t>
            </a: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683627774"/>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500"/>
                                        <p:tgtEl>
                                          <p:spTgt spid="3">
                                            <p:txEl>
                                              <p:pRg st="4" end="4"/>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arn(inVertical)">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barn(inVertical)">
                                      <p:cBhvr>
                                        <p:cTn id="50" dur="500"/>
                                        <p:tgtEl>
                                          <p:spTgt spid="3">
                                            <p:txEl>
                                              <p:pRg st="8" end="8"/>
                                            </p:txEl>
                                          </p:spTgt>
                                        </p:tgtEl>
                                      </p:cBhvr>
                                    </p:animEffect>
                                  </p:childTnLst>
                                </p:cTn>
                              </p:par>
                              <p:par>
                                <p:cTn id="51" presetID="16" presetClass="entr" presetSubtype="21" fill="hold" grpId="0"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barn(inVertical)">
                                      <p:cBhvr>
                                        <p:cTn id="5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
            <a:ext cx="7772400" cy="4983163"/>
          </a:xfrm>
        </p:spPr>
        <p:txBody>
          <a:bodyPr>
            <a:noAutofit/>
          </a:bodyPr>
          <a:lstStyle/>
          <a:p>
            <a:pPr marL="0" indent="0" algn="r" rtl="1">
              <a:buNone/>
            </a:pPr>
            <a:r>
              <a:rPr lang="fa-IR" sz="2200" b="1" dirty="0">
                <a:cs typeface="B Nazanin" pitchFamily="2" charset="-78"/>
              </a:rPr>
              <a:t>۳- بستن حساب خلاصه سود وزيان: </a:t>
            </a:r>
            <a:endParaRPr lang="en-US" sz="2200" dirty="0">
              <a:cs typeface="B Nazanin" pitchFamily="2" charset="-78"/>
            </a:endParaRPr>
          </a:p>
          <a:p>
            <a:pPr marL="0" indent="0" algn="r" rtl="1">
              <a:buNone/>
            </a:pPr>
            <a:r>
              <a:rPr lang="fa-IR" sz="2200" dirty="0">
                <a:cs typeface="B Nazanin" pitchFamily="2" charset="-78"/>
              </a:rPr>
              <a:t>پس از بستن حساب‌هاي درآمد و هزينه به حساب خلاصه سود و زيان مانده حساب مذکور به حساب </a:t>
            </a:r>
            <a:r>
              <a:rPr lang="fa-IR" sz="2200" b="1" dirty="0">
                <a:cs typeface="B Nazanin" pitchFamily="2" charset="-78"/>
              </a:rPr>
              <a:t>سرمايه</a:t>
            </a:r>
            <a:r>
              <a:rPr lang="fa-IR" sz="2200" dirty="0">
                <a:cs typeface="B Nazanin" pitchFamily="2" charset="-78"/>
              </a:rPr>
              <a:t> بسته        مي شود چنانچه مانده حساب خلاصه سود و زيان بستانکار باشد نشان دهنده سود خالص است در اين صورت حساب خلاصه سود و زيان بدهکار و در مقابل حساب سرمايه بستانکار مي‌رود. </a:t>
            </a:r>
            <a:endParaRPr lang="en-US" sz="2200" dirty="0">
              <a:cs typeface="B Nazanin" pitchFamily="2" charset="-78"/>
            </a:endParaRPr>
          </a:p>
          <a:p>
            <a:pPr marL="0" indent="0" algn="r" rtl="1">
              <a:buNone/>
            </a:pPr>
            <a:r>
              <a:rPr lang="fa-IR" sz="2200" dirty="0">
                <a:cs typeface="B Nazanin" pitchFamily="2" charset="-78"/>
              </a:rPr>
              <a:t>خلاصه سود و زیان</a:t>
            </a:r>
            <a:r>
              <a:rPr lang="en-US" sz="2200" dirty="0">
                <a:cs typeface="B Nazanin" pitchFamily="2" charset="-78"/>
              </a:rPr>
              <a:t>xx</a:t>
            </a:r>
          </a:p>
          <a:p>
            <a:pPr marL="0" indent="0" algn="r" rtl="1">
              <a:buNone/>
            </a:pPr>
            <a:r>
              <a:rPr lang="en-US" sz="2200" dirty="0">
                <a:cs typeface="B Nazanin" pitchFamily="2" charset="-78"/>
              </a:rPr>
              <a:t>                                 </a:t>
            </a:r>
            <a:r>
              <a:rPr lang="fa-IR" sz="2200" dirty="0">
                <a:cs typeface="B Nazanin" pitchFamily="2" charset="-78"/>
              </a:rPr>
              <a:t>سرمايه ××</a:t>
            </a:r>
            <a:endParaRPr lang="en-US" sz="2200" dirty="0">
              <a:cs typeface="B Nazanin" pitchFamily="2" charset="-78"/>
            </a:endParaRPr>
          </a:p>
          <a:p>
            <a:pPr marL="0" indent="0" algn="r" rtl="1">
              <a:buNone/>
            </a:pPr>
            <a:r>
              <a:rPr lang="fa-IR" sz="2200" dirty="0">
                <a:cs typeface="B Nazanin" pitchFamily="2" charset="-78"/>
              </a:rPr>
              <a:t>چنانچه مانده حساب سود و زيان بدهکار باشد نشان دهنده زيان خالص است که در اين صورت حساب خلاصه سود و زيان بستانکار و در مقابل حساب سرمايه بدهکار مي‌شود. </a:t>
            </a:r>
            <a:endParaRPr lang="en-US" sz="2200" dirty="0">
              <a:cs typeface="B Nazanin" pitchFamily="2" charset="-78"/>
            </a:endParaRPr>
          </a:p>
          <a:p>
            <a:pPr marL="0" indent="0" algn="r" rtl="1">
              <a:buNone/>
            </a:pPr>
            <a:r>
              <a:rPr lang="fa-IR" sz="2200" dirty="0">
                <a:cs typeface="B Nazanin" pitchFamily="2" charset="-78"/>
              </a:rPr>
              <a:t>سرمايه ×× </a:t>
            </a:r>
            <a:endParaRPr lang="en-US" sz="2200" dirty="0">
              <a:cs typeface="B Nazanin" pitchFamily="2" charset="-78"/>
            </a:endParaRPr>
          </a:p>
          <a:p>
            <a:pPr marL="0" indent="0" algn="r" rtl="1">
              <a:buNone/>
            </a:pPr>
            <a:r>
              <a:rPr lang="en-US" sz="2200" dirty="0">
                <a:cs typeface="B Nazanin" pitchFamily="2" charset="-78"/>
              </a:rPr>
              <a:t>          </a:t>
            </a:r>
            <a:r>
              <a:rPr lang="fa-IR" sz="2200" dirty="0">
                <a:cs typeface="B Nazanin" pitchFamily="2" charset="-78"/>
              </a:rPr>
              <a:t>خلاصه سود و زيان ×× </a:t>
            </a:r>
            <a:endParaRPr lang="en-US" sz="2200" dirty="0">
              <a:cs typeface="B Nazanin" pitchFamily="2" charset="-78"/>
            </a:endParaRPr>
          </a:p>
          <a:p>
            <a:pPr marL="0" indent="0" algn="r" rtl="1">
              <a:buNone/>
            </a:pPr>
            <a:r>
              <a:rPr lang="fa-IR" sz="2200" b="1" dirty="0">
                <a:cs typeface="B Nazanin" pitchFamily="2" charset="-78"/>
              </a:rPr>
              <a:t>۴-بستن حساب برداشت: </a:t>
            </a:r>
            <a:endParaRPr lang="en-US" sz="2200" dirty="0">
              <a:cs typeface="B Nazanin" pitchFamily="2" charset="-78"/>
            </a:endParaRPr>
          </a:p>
          <a:p>
            <a:pPr marL="0" indent="0" algn="r" rtl="1">
              <a:buNone/>
            </a:pPr>
            <a:r>
              <a:rPr lang="fa-IR" sz="2200" dirty="0">
                <a:cs typeface="B Nazanin" pitchFamily="2" charset="-78"/>
              </a:rPr>
              <a:t>حساب برداشت نيز جزء حساب‌هاي موقت است اما به دليل آنکه به سود و زيان دوره مالي تأٍثير ندارد و با حساب خلاصه سود و زيان بسته نمي‌شود بلکه مستقيماً به حساب سرمايه بسته مي‌شود و بدين ترتيب که حساب برداشت بستانکار و         درمقابل حساب سرمايه بدهکار مي شود. </a:t>
            </a:r>
            <a:endParaRPr lang="en-US" sz="2200" dirty="0">
              <a:cs typeface="B Nazanin" pitchFamily="2" charset="-78"/>
            </a:endParaRPr>
          </a:p>
          <a:p>
            <a:pPr marL="0" indent="0" algn="r" rtl="1">
              <a:buNone/>
            </a:pPr>
            <a:r>
              <a:rPr lang="fa-IR" sz="2200" dirty="0">
                <a:cs typeface="B Nazanin" pitchFamily="2" charset="-78"/>
              </a:rPr>
              <a:t>سرمايه ×× </a:t>
            </a:r>
            <a:endParaRPr lang="en-US" sz="2200" dirty="0">
              <a:cs typeface="B Nazanin" pitchFamily="2" charset="-78"/>
            </a:endParaRPr>
          </a:p>
          <a:p>
            <a:pPr marL="0" indent="0" algn="r" rtl="1">
              <a:buNone/>
            </a:pPr>
            <a:r>
              <a:rPr lang="fa-IR" sz="2200" dirty="0">
                <a:cs typeface="B Nazanin" pitchFamily="2" charset="-78"/>
              </a:rPr>
              <a:t>                 برداشت××</a:t>
            </a:r>
            <a:endParaRPr lang="en-US" sz="2200" dirty="0">
              <a:cs typeface="B Nazanin" pitchFamily="2" charset="-78"/>
            </a:endParaRPr>
          </a:p>
          <a:p>
            <a:pPr marL="0" indent="0">
              <a:buNone/>
            </a:pPr>
            <a:endParaRPr lang="en-US" sz="2200" dirty="0"/>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448663845"/>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fade">
                                      <p:cBhvr>
                                        <p:cTn id="54" dur="1000"/>
                                        <p:tgtEl>
                                          <p:spTgt spid="3">
                                            <p:txEl>
                                              <p:pRg st="9" end="9"/>
                                            </p:txEl>
                                          </p:spTgt>
                                        </p:tgtEl>
                                      </p:cBhvr>
                                    </p:animEffect>
                                    <p:anim calcmode="lin" valueType="num">
                                      <p:cBhvr>
                                        <p:cTn id="5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Effect transition="in" filter="fade">
                                      <p:cBhvr>
                                        <p:cTn id="59" dur="1000"/>
                                        <p:tgtEl>
                                          <p:spTgt spid="3">
                                            <p:txEl>
                                              <p:pRg st="10" end="10"/>
                                            </p:txEl>
                                          </p:spTgt>
                                        </p:tgtEl>
                                      </p:cBhvr>
                                    </p:animEffect>
                                    <p:anim calcmode="lin" valueType="num">
                                      <p:cBhvr>
                                        <p:cTn id="6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92878155"/>
              </p:ext>
            </p:extLst>
          </p:nvPr>
        </p:nvGraphicFramePr>
        <p:xfrm>
          <a:off x="1589293" y="3276600"/>
          <a:ext cx="5176520" cy="3448177"/>
        </p:xfrm>
        <a:graphic>
          <a:graphicData uri="http://schemas.openxmlformats.org/drawingml/2006/table">
            <a:tbl>
              <a:tblPr rtl="1" firstRow="1" firstCol="1" lastRow="1" lastCol="1" bandRow="1" bandCol="1">
                <a:tableStyleId>{5C22544A-7EE6-4342-B048-85BDC9FD1C3A}</a:tableStyleId>
              </a:tblPr>
              <a:tblGrid>
                <a:gridCol w="1725295">
                  <a:extLst>
                    <a:ext uri="{9D8B030D-6E8A-4147-A177-3AD203B41FA5}">
                      <a16:colId xmlns:a16="http://schemas.microsoft.com/office/drawing/2014/main" val="20000"/>
                    </a:ext>
                  </a:extLst>
                </a:gridCol>
                <a:gridCol w="1725295">
                  <a:extLst>
                    <a:ext uri="{9D8B030D-6E8A-4147-A177-3AD203B41FA5}">
                      <a16:colId xmlns:a16="http://schemas.microsoft.com/office/drawing/2014/main" val="20001"/>
                    </a:ext>
                  </a:extLst>
                </a:gridCol>
                <a:gridCol w="1725930">
                  <a:extLst>
                    <a:ext uri="{9D8B030D-6E8A-4147-A177-3AD203B41FA5}">
                      <a16:colId xmlns:a16="http://schemas.microsoft.com/office/drawing/2014/main" val="20002"/>
                    </a:ext>
                  </a:extLst>
                </a:gridCol>
              </a:tblGrid>
              <a:tr h="381000">
                <a:tc>
                  <a:txBody>
                    <a:bodyPr/>
                    <a:lstStyle/>
                    <a:p>
                      <a:pPr marL="0" marR="0" algn="ctr" rtl="1">
                        <a:lnSpc>
                          <a:spcPct val="107000"/>
                        </a:lnSpc>
                        <a:spcBef>
                          <a:spcPts val="0"/>
                        </a:spcBef>
                        <a:spcAft>
                          <a:spcPts val="800"/>
                        </a:spcAft>
                      </a:pPr>
                      <a:r>
                        <a:rPr lang="fa-IR" sz="1400" b="0" dirty="0">
                          <a:solidFill>
                            <a:schemeClr val="tx1"/>
                          </a:solidFill>
                          <a:effectLst/>
                        </a:rPr>
                        <a:t>نام حساب</a:t>
                      </a:r>
                      <a:endParaRPr lang="en-US" sz="1400" b="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rtl="1">
                        <a:lnSpc>
                          <a:spcPct val="107000"/>
                        </a:lnSpc>
                        <a:spcBef>
                          <a:spcPts val="0"/>
                        </a:spcBef>
                        <a:spcAft>
                          <a:spcPts val="800"/>
                        </a:spcAft>
                      </a:pPr>
                      <a:r>
                        <a:rPr lang="fa-IR" sz="1400" b="0" dirty="0">
                          <a:solidFill>
                            <a:schemeClr val="tx1"/>
                          </a:solidFill>
                          <a:effectLst/>
                        </a:rPr>
                        <a:t>مانده بدهکار</a:t>
                      </a:r>
                      <a:endParaRPr lang="en-US" sz="1400" b="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rtl="1">
                        <a:lnSpc>
                          <a:spcPct val="107000"/>
                        </a:lnSpc>
                        <a:spcBef>
                          <a:spcPts val="0"/>
                        </a:spcBef>
                        <a:spcAft>
                          <a:spcPts val="800"/>
                        </a:spcAft>
                      </a:pPr>
                      <a:r>
                        <a:rPr lang="fa-IR" sz="1400" b="0" dirty="0">
                          <a:solidFill>
                            <a:schemeClr val="tx1"/>
                          </a:solidFill>
                          <a:effectLst/>
                        </a:rPr>
                        <a:t>مانده بستانکار</a:t>
                      </a:r>
                      <a:endParaRPr lang="en-US" sz="1400" b="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3200">
                <a:tc>
                  <a:txBody>
                    <a:bodyPr/>
                    <a:lstStyle/>
                    <a:p>
                      <a:pPr marL="0" marR="0" algn="ctr" rtl="1">
                        <a:lnSpc>
                          <a:spcPct val="107000"/>
                        </a:lnSpc>
                        <a:spcBef>
                          <a:spcPts val="0"/>
                        </a:spcBef>
                        <a:spcAft>
                          <a:spcPts val="800"/>
                        </a:spcAft>
                      </a:pPr>
                      <a:r>
                        <a:rPr lang="fa-IR" sz="1200" b="0" dirty="0">
                          <a:solidFill>
                            <a:schemeClr val="tx1"/>
                          </a:solidFill>
                          <a:effectLst/>
                        </a:rPr>
                        <a:t>موجودي بانک</a:t>
                      </a:r>
                      <a:endParaRPr lang="en-US" sz="1200" b="0" dirty="0">
                        <a:solidFill>
                          <a:schemeClr val="tx1"/>
                        </a:solidFill>
                        <a:effectLst/>
                      </a:endParaRPr>
                    </a:p>
                    <a:p>
                      <a:pPr marL="0" marR="0" algn="ctr" rtl="1">
                        <a:lnSpc>
                          <a:spcPct val="107000"/>
                        </a:lnSpc>
                        <a:spcBef>
                          <a:spcPts val="0"/>
                        </a:spcBef>
                        <a:spcAft>
                          <a:spcPts val="800"/>
                        </a:spcAft>
                      </a:pPr>
                      <a:r>
                        <a:rPr lang="fa-IR" sz="1200" b="0" dirty="0">
                          <a:solidFill>
                            <a:schemeClr val="tx1"/>
                          </a:solidFill>
                          <a:effectLst/>
                        </a:rPr>
                        <a:t>حساب دریافتنی</a:t>
                      </a:r>
                      <a:endParaRPr lang="en-US" sz="1200" b="0" dirty="0">
                        <a:solidFill>
                          <a:schemeClr val="tx1"/>
                        </a:solidFill>
                        <a:effectLst/>
                      </a:endParaRPr>
                    </a:p>
                    <a:p>
                      <a:pPr marL="0" marR="0" algn="ctr" rtl="1">
                        <a:lnSpc>
                          <a:spcPct val="107000"/>
                        </a:lnSpc>
                        <a:spcBef>
                          <a:spcPts val="0"/>
                        </a:spcBef>
                        <a:spcAft>
                          <a:spcPts val="800"/>
                        </a:spcAft>
                      </a:pPr>
                      <a:r>
                        <a:rPr lang="fa-IR" sz="1200" b="0" dirty="0">
                          <a:solidFill>
                            <a:schemeClr val="tx1"/>
                          </a:solidFill>
                          <a:effectLst/>
                        </a:rPr>
                        <a:t>موجودي ملزومات</a:t>
                      </a:r>
                      <a:endParaRPr lang="en-US" sz="1200" b="0" dirty="0">
                        <a:solidFill>
                          <a:schemeClr val="tx1"/>
                        </a:solidFill>
                        <a:effectLst/>
                      </a:endParaRPr>
                    </a:p>
                    <a:p>
                      <a:pPr marL="0" marR="0" algn="ctr" rtl="1">
                        <a:lnSpc>
                          <a:spcPct val="107000"/>
                        </a:lnSpc>
                        <a:spcBef>
                          <a:spcPts val="0"/>
                        </a:spcBef>
                        <a:spcAft>
                          <a:spcPts val="800"/>
                        </a:spcAft>
                      </a:pPr>
                      <a:r>
                        <a:rPr lang="fa-IR" sz="1200" b="0" dirty="0">
                          <a:solidFill>
                            <a:schemeClr val="tx1"/>
                          </a:solidFill>
                          <a:effectLst/>
                        </a:rPr>
                        <a:t>پيش‌پرداخت اجاره</a:t>
                      </a:r>
                      <a:endParaRPr lang="en-US" sz="1200" b="0" dirty="0">
                        <a:solidFill>
                          <a:schemeClr val="tx1"/>
                        </a:solidFill>
                        <a:effectLst/>
                      </a:endParaRPr>
                    </a:p>
                    <a:p>
                      <a:pPr marL="0" marR="0" algn="ctr" rtl="1">
                        <a:lnSpc>
                          <a:spcPct val="107000"/>
                        </a:lnSpc>
                        <a:spcBef>
                          <a:spcPts val="0"/>
                        </a:spcBef>
                        <a:spcAft>
                          <a:spcPts val="800"/>
                        </a:spcAft>
                      </a:pPr>
                      <a:r>
                        <a:rPr lang="fa-IR" sz="1200" b="0" dirty="0">
                          <a:solidFill>
                            <a:schemeClr val="tx1"/>
                          </a:solidFill>
                          <a:effectLst/>
                        </a:rPr>
                        <a:t>اثاثه</a:t>
                      </a:r>
                      <a:endParaRPr lang="en-US" sz="1200" b="0" dirty="0">
                        <a:solidFill>
                          <a:schemeClr val="tx1"/>
                        </a:solidFill>
                        <a:effectLst/>
                      </a:endParaRPr>
                    </a:p>
                    <a:p>
                      <a:pPr marL="0" marR="0" algn="ctr" rtl="1">
                        <a:lnSpc>
                          <a:spcPct val="107000"/>
                        </a:lnSpc>
                        <a:spcBef>
                          <a:spcPts val="0"/>
                        </a:spcBef>
                        <a:spcAft>
                          <a:spcPts val="800"/>
                        </a:spcAft>
                      </a:pPr>
                      <a:r>
                        <a:rPr lang="fa-IR" sz="1200" b="0" dirty="0">
                          <a:solidFill>
                            <a:schemeClr val="tx1"/>
                          </a:solidFill>
                          <a:effectLst/>
                        </a:rPr>
                        <a:t>حسابهای پرداختنی</a:t>
                      </a:r>
                      <a:endParaRPr lang="en-US" sz="1200" b="0" dirty="0">
                        <a:solidFill>
                          <a:schemeClr val="tx1"/>
                        </a:solidFill>
                        <a:effectLst/>
                      </a:endParaRPr>
                    </a:p>
                    <a:p>
                      <a:pPr marL="0" marR="0" algn="ctr" rtl="1">
                        <a:lnSpc>
                          <a:spcPct val="107000"/>
                        </a:lnSpc>
                        <a:spcBef>
                          <a:spcPts val="0"/>
                        </a:spcBef>
                        <a:spcAft>
                          <a:spcPts val="800"/>
                        </a:spcAft>
                      </a:pPr>
                      <a:r>
                        <a:rPr lang="fa-IR" sz="1200" b="0" dirty="0">
                          <a:solidFill>
                            <a:schemeClr val="tx1"/>
                          </a:solidFill>
                          <a:effectLst/>
                        </a:rPr>
                        <a:t>حقوق پرداختني</a:t>
                      </a:r>
                      <a:endParaRPr lang="en-US" sz="1200" b="0" dirty="0">
                        <a:solidFill>
                          <a:schemeClr val="tx1"/>
                        </a:solidFill>
                        <a:effectLst/>
                      </a:endParaRPr>
                    </a:p>
                    <a:p>
                      <a:pPr marL="0" marR="0" algn="ctr" rtl="1">
                        <a:lnSpc>
                          <a:spcPct val="107000"/>
                        </a:lnSpc>
                        <a:spcBef>
                          <a:spcPts val="0"/>
                        </a:spcBef>
                        <a:spcAft>
                          <a:spcPts val="800"/>
                        </a:spcAft>
                      </a:pPr>
                      <a:r>
                        <a:rPr lang="fa-IR" sz="1200" b="0" dirty="0">
                          <a:solidFill>
                            <a:schemeClr val="tx1"/>
                          </a:solidFill>
                          <a:effectLst/>
                        </a:rPr>
                        <a:t>استهلاک انباشته اثاثه</a:t>
                      </a:r>
                      <a:endParaRPr lang="en-US" sz="1200" b="0" dirty="0">
                        <a:solidFill>
                          <a:schemeClr val="tx1"/>
                        </a:solidFill>
                        <a:effectLst/>
                      </a:endParaRPr>
                    </a:p>
                    <a:p>
                      <a:pPr marL="0" marR="0" algn="ctr" rtl="1">
                        <a:lnSpc>
                          <a:spcPct val="107000"/>
                        </a:lnSpc>
                        <a:spcBef>
                          <a:spcPts val="0"/>
                        </a:spcBef>
                        <a:spcAft>
                          <a:spcPts val="800"/>
                        </a:spcAft>
                      </a:pPr>
                      <a:r>
                        <a:rPr lang="fa-IR" sz="1200" b="0" dirty="0">
                          <a:solidFill>
                            <a:schemeClr val="tx1"/>
                          </a:solidFill>
                          <a:effectLst/>
                        </a:rPr>
                        <a:t>پيش دريافت درآمد</a:t>
                      </a:r>
                      <a:endParaRPr lang="en-US" sz="1200" b="0" dirty="0">
                        <a:solidFill>
                          <a:schemeClr val="tx1"/>
                        </a:solidFill>
                        <a:effectLst/>
                      </a:endParaRPr>
                    </a:p>
                    <a:p>
                      <a:pPr marL="0" marR="0" algn="ctr" rtl="1">
                        <a:lnSpc>
                          <a:spcPct val="107000"/>
                        </a:lnSpc>
                        <a:spcBef>
                          <a:spcPts val="0"/>
                        </a:spcBef>
                        <a:spcAft>
                          <a:spcPts val="800"/>
                        </a:spcAft>
                      </a:pPr>
                      <a:r>
                        <a:rPr lang="fa-IR" sz="1200" b="0" dirty="0">
                          <a:solidFill>
                            <a:schemeClr val="tx1"/>
                          </a:solidFill>
                          <a:effectLst/>
                        </a:rPr>
                        <a:t>سرمايه</a:t>
                      </a:r>
                      <a:endParaRPr lang="en-US" sz="1200" b="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rtl="1">
                        <a:lnSpc>
                          <a:spcPct val="107000"/>
                        </a:lnSpc>
                        <a:spcBef>
                          <a:spcPts val="0"/>
                        </a:spcBef>
                        <a:spcAft>
                          <a:spcPts val="800"/>
                        </a:spcAft>
                      </a:pPr>
                      <a:endParaRPr lang="en-US" sz="1100" dirty="0">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rtl="1">
                        <a:lnSpc>
                          <a:spcPct val="107000"/>
                        </a:lnSpc>
                        <a:spcBef>
                          <a:spcPts val="0"/>
                        </a:spcBef>
                        <a:spcAft>
                          <a:spcPts val="800"/>
                        </a:spcAft>
                      </a:pPr>
                      <a:r>
                        <a:rPr lang="fa-IR" sz="1100" dirty="0">
                          <a:effectLst/>
                        </a:rPr>
                        <a:t> </a:t>
                      </a:r>
                      <a:endParaRPr lang="en-US" sz="1100" dirty="0">
                        <a:effectLst/>
                      </a:endParaRPr>
                    </a:p>
                    <a:p>
                      <a:pPr marL="0" marR="0" algn="ctr" rtl="1">
                        <a:lnSpc>
                          <a:spcPct val="107000"/>
                        </a:lnSpc>
                        <a:spcBef>
                          <a:spcPts val="0"/>
                        </a:spcBef>
                        <a:spcAft>
                          <a:spcPts val="800"/>
                        </a:spcAft>
                      </a:pPr>
                      <a:r>
                        <a:rPr lang="fa-IR" sz="1100" dirty="0">
                          <a:effectLst/>
                        </a:rPr>
                        <a:t> </a:t>
                      </a:r>
                      <a:endParaRPr lang="en-US" sz="1100" dirty="0">
                        <a:effectLst/>
                      </a:endParaRPr>
                    </a:p>
                    <a:p>
                      <a:pPr marL="0" marR="0" algn="ctr" rtl="1">
                        <a:lnSpc>
                          <a:spcPct val="107000"/>
                        </a:lnSpc>
                        <a:spcBef>
                          <a:spcPts val="0"/>
                        </a:spcBef>
                        <a:spcAft>
                          <a:spcPts val="800"/>
                        </a:spcAft>
                      </a:pPr>
                      <a:r>
                        <a:rPr lang="fa-IR" sz="1100" dirty="0">
                          <a:effectLst/>
                        </a:rPr>
                        <a:t> </a:t>
                      </a:r>
                      <a:endParaRPr lang="en-US" sz="1100" dirty="0">
                        <a:effectLst/>
                      </a:endParaRPr>
                    </a:p>
                    <a:p>
                      <a:pPr marL="0" marR="0" algn="ctr" rtl="1">
                        <a:lnSpc>
                          <a:spcPct val="107000"/>
                        </a:lnSpc>
                        <a:spcBef>
                          <a:spcPts val="0"/>
                        </a:spcBef>
                        <a:spcAft>
                          <a:spcPts val="800"/>
                        </a:spcAft>
                      </a:pPr>
                      <a:r>
                        <a:rPr lang="fa-IR" sz="1100" dirty="0">
                          <a:effectLst/>
                        </a:rPr>
                        <a:t> </a:t>
                      </a:r>
                      <a:endParaRPr lang="en-US" sz="1100" dirty="0">
                        <a:effectLst/>
                      </a:endParaRPr>
                    </a:p>
                    <a:p>
                      <a:pPr marL="0" marR="0" algn="ctr" rtl="1">
                        <a:lnSpc>
                          <a:spcPct val="107000"/>
                        </a:lnSpc>
                        <a:spcBef>
                          <a:spcPts val="0"/>
                        </a:spcBef>
                        <a:spcAft>
                          <a:spcPts val="800"/>
                        </a:spcAft>
                      </a:pPr>
                      <a:r>
                        <a:rPr lang="fa-IR" sz="1100" dirty="0">
                          <a:effectLst/>
                        </a:rPr>
                        <a:t> </a:t>
                      </a:r>
                      <a:endParaRPr lang="en-US" sz="110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87453">
                <a:tc>
                  <a:txBody>
                    <a:bodyPr/>
                    <a:lstStyle/>
                    <a:p>
                      <a:pPr marL="0" marR="0" algn="ctr" rtl="1">
                        <a:lnSpc>
                          <a:spcPct val="107000"/>
                        </a:lnSpc>
                        <a:spcBef>
                          <a:spcPts val="0"/>
                        </a:spcBef>
                        <a:spcAft>
                          <a:spcPts val="800"/>
                        </a:spcAft>
                      </a:pPr>
                      <a:r>
                        <a:rPr lang="fa-IR" sz="1200" b="0" dirty="0">
                          <a:solidFill>
                            <a:schemeClr val="tx1"/>
                          </a:solidFill>
                          <a:effectLst/>
                        </a:rPr>
                        <a:t>جمع</a:t>
                      </a:r>
                      <a:endParaRPr lang="en-US" sz="1200" b="0" dirty="0">
                        <a:solidFill>
                          <a:schemeClr val="tx1"/>
                        </a:solidFill>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rtl="1">
                        <a:lnSpc>
                          <a:spcPct val="107000"/>
                        </a:lnSpc>
                        <a:spcBef>
                          <a:spcPts val="0"/>
                        </a:spcBef>
                        <a:spcAft>
                          <a:spcPts val="800"/>
                        </a:spcAft>
                      </a:pPr>
                      <a:endParaRPr lang="en-US" sz="1100" dirty="0">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rtl="1">
                        <a:lnSpc>
                          <a:spcPct val="107000"/>
                        </a:lnSpc>
                        <a:spcBef>
                          <a:spcPts val="0"/>
                        </a:spcBef>
                        <a:spcAft>
                          <a:spcPts val="800"/>
                        </a:spcAft>
                      </a:pPr>
                      <a:endParaRPr lang="en-US" sz="1100" dirty="0">
                        <a:effectLst/>
                        <a:latin typeface="Calibri"/>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5" name="Rectangle 1"/>
          <p:cNvSpPr>
            <a:spLocks noChangeArrowheads="1"/>
          </p:cNvSpPr>
          <p:nvPr/>
        </p:nvSpPr>
        <p:spPr bwMode="auto">
          <a:xfrm>
            <a:off x="654424" y="306288"/>
            <a:ext cx="7046259" cy="3077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تهيه تراز آزمايشي اختتاميه: </a:t>
            </a:r>
            <a:endPar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پس از بستن حساب‌هاي موقت تراز آزمايشي ديگر از مانده حساب‌هاي دفتر کل تهيه مي‌شودکه تنها شامل حساب‌هاي دائمي تغيير «دارايي‌ها، بدهي‌ها وسرمايه» بود که به آن تراز آزمايشي اختتامي مي‌گويند. </a:t>
            </a:r>
            <a:endParaRPr kumimoji="0" lang="en-US" sz="240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مؤسسه </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ترازآزمايشي اختتاميه  ۲۹/۱۲/</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x</a:t>
            </a:r>
            <a:r>
              <a:rPr kumimoji="0" lang="fa-IR" sz="1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۱۳</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195305472"/>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1143000"/>
          </a:xfrm>
        </p:spPr>
        <p:txBody>
          <a:bodyPr>
            <a:noAutofit/>
          </a:bodyPr>
          <a:lstStyle/>
          <a:p>
            <a:pPr algn="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بستن </a:t>
            </a:r>
            <a:r>
              <a:rPr lang="fa-IR" sz="2400" b="1" dirty="0">
                <a:cs typeface="B Nazanin" pitchFamily="2" charset="-78"/>
              </a:rPr>
              <a:t>حساب‌هاي </a:t>
            </a:r>
            <a:r>
              <a:rPr lang="fa-IR" sz="2400" b="1" dirty="0" smtClean="0">
                <a:cs typeface="B Nazanin" pitchFamily="2" charset="-78"/>
              </a:rPr>
              <a:t>دائمي: </a:t>
            </a:r>
            <a:br>
              <a:rPr lang="fa-IR"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2400" dirty="0" smtClean="0">
                <a:cs typeface="B Nazanin" pitchFamily="2" charset="-78"/>
              </a:rPr>
              <a:t>پس </a:t>
            </a:r>
            <a:r>
              <a:rPr lang="fa-IR" sz="2400" dirty="0">
                <a:cs typeface="B Nazanin" pitchFamily="2" charset="-78"/>
              </a:rPr>
              <a:t>از تهيه تراز آزمايشي اختتاميه، حصول اطمينان از تراز مانده حساب‌هاي دائمي آخرين مرحله در چرخه حسابداري، بستن حساب‌هاي دائمي است. براي بستن حساب هاي دائمي دو روش وجود دارد: </a:t>
            </a:r>
            <a:r>
              <a:rPr lang="en-US" sz="2400" dirty="0">
                <a:cs typeface="B Nazanin" pitchFamily="2" charset="-78"/>
              </a:rPr>
              <a:t/>
            </a:r>
            <a:br>
              <a:rPr lang="en-US" sz="2400" dirty="0">
                <a:cs typeface="B Nazanin" pitchFamily="2" charset="-78"/>
              </a:rPr>
            </a:br>
            <a:endParaRPr lang="en-US" sz="2400" dirty="0">
              <a:cs typeface="B Nazanin" pitchFamily="2" charset="-78"/>
            </a:endParaRPr>
          </a:p>
        </p:txBody>
      </p:sp>
      <p:sp>
        <p:nvSpPr>
          <p:cNvPr id="3" name="Content Placeholder 2"/>
          <p:cNvSpPr>
            <a:spLocks noGrp="1"/>
          </p:cNvSpPr>
          <p:nvPr>
            <p:ph idx="1"/>
          </p:nvPr>
        </p:nvSpPr>
        <p:spPr>
          <a:xfrm>
            <a:off x="457200" y="2209800"/>
            <a:ext cx="7467600" cy="4525963"/>
          </a:xfrm>
        </p:spPr>
        <p:txBody>
          <a:bodyPr>
            <a:normAutofit/>
          </a:bodyPr>
          <a:lstStyle/>
          <a:p>
            <a:pPr marL="0" indent="0" algn="r">
              <a:buNone/>
            </a:pPr>
            <a:r>
              <a:rPr lang="fa-IR" sz="2400" dirty="0">
                <a:cs typeface="B Nazanin" pitchFamily="2" charset="-78"/>
              </a:rPr>
              <a:t>۱-کليه حساب‌هايي که مانده بدهکار دارند را به ترتيب بستانکار کرده و معادل جمع آنها يک حساب واسطه اي به نام ترازاختتاميه بدهکار مي‌شود و همچنين کليه حساب‌هايي که مانده بستانکار دارند به ترتيب بدهکار شده و معادل جمع آنها حساب‌تراز </a:t>
            </a:r>
            <a:r>
              <a:rPr lang="fa-IR" sz="2400" dirty="0" smtClean="0">
                <a:cs typeface="B Nazanin" pitchFamily="2" charset="-78"/>
              </a:rPr>
              <a:t>اختتاميه بستانکار </a:t>
            </a:r>
            <a:r>
              <a:rPr lang="fa-IR" sz="2400" dirty="0">
                <a:cs typeface="B Nazanin" pitchFamily="2" charset="-78"/>
              </a:rPr>
              <a:t>مي‌شود بدين ترتيب حساب‌هاي دائمي بسته مي‌شوند. </a:t>
            </a:r>
            <a:endParaRPr lang="en-US" sz="2400" dirty="0">
              <a:cs typeface="B Nazanin" pitchFamily="2" charset="-78"/>
            </a:endParaRPr>
          </a:p>
          <a:p>
            <a:pPr marL="0" indent="0" algn="r">
              <a:buNone/>
            </a:pPr>
            <a:r>
              <a:rPr lang="fa-IR" sz="2400" dirty="0" smtClean="0">
                <a:cs typeface="B Nazanin" pitchFamily="2" charset="-78"/>
              </a:rPr>
              <a:t>۲-کليه </a:t>
            </a:r>
            <a:r>
              <a:rPr lang="fa-IR" sz="2400" dirty="0">
                <a:cs typeface="B Nazanin" pitchFamily="2" charset="-78"/>
              </a:rPr>
              <a:t>حساب‌هايي که مانده بدهکار دارند به تفکيک بستانکار شده و در مقابل کليه حساب‌هايي که مانده بستانکار دارند بدهکار مي شود بدين ترتيب مانده کليه حساب‌ها </a:t>
            </a:r>
            <a:r>
              <a:rPr lang="fa-IR" sz="2400" dirty="0" smtClean="0">
                <a:cs typeface="B Nazanin" pitchFamily="2" charset="-78"/>
              </a:rPr>
              <a:t>صفر </a:t>
            </a:r>
            <a:r>
              <a:rPr lang="fa-IR" sz="2400" dirty="0">
                <a:cs typeface="B Nazanin" pitchFamily="2" charset="-78"/>
              </a:rPr>
              <a:t>شده و حساب‌هاي دائمي بسته مي </a:t>
            </a:r>
            <a:r>
              <a:rPr lang="fa-IR" sz="2400" dirty="0" smtClean="0">
                <a:cs typeface="B Nazanin" pitchFamily="2" charset="-78"/>
              </a:rPr>
              <a:t>شود.</a:t>
            </a: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422237929"/>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543800" cy="4525963"/>
          </a:xfrm>
        </p:spPr>
        <p:txBody>
          <a:bodyPr>
            <a:normAutofit/>
          </a:bodyPr>
          <a:lstStyle/>
          <a:p>
            <a:pPr marL="0" indent="0" algn="r" rtl="1">
              <a:buNone/>
            </a:pPr>
            <a:r>
              <a:rPr lang="fa-IR" sz="2800" b="1" dirty="0">
                <a:cs typeface="B Nazanin" pitchFamily="2" charset="-78"/>
              </a:rPr>
              <a:t>انتقال مانده حساب‌هاي دائمي به دفاتر سال جديد </a:t>
            </a:r>
            <a:r>
              <a:rPr lang="fa-IR" sz="2800" b="1" dirty="0" smtClean="0">
                <a:cs typeface="B Nazanin" pitchFamily="2" charset="-78"/>
              </a:rPr>
              <a:t>:</a:t>
            </a:r>
            <a:endParaRPr lang="fa-IR" sz="2800" b="1" i="1" dirty="0" smtClean="0">
              <a:cs typeface="B Nazanin" pitchFamily="2" charset="-78"/>
            </a:endParaRPr>
          </a:p>
          <a:p>
            <a:pPr marL="0" indent="0" algn="r" rtl="1">
              <a:buNone/>
            </a:pPr>
            <a:endParaRPr lang="en-US" sz="2400" dirty="0">
              <a:cs typeface="B Nazanin" pitchFamily="2" charset="-78"/>
            </a:endParaRPr>
          </a:p>
          <a:p>
            <a:pPr marL="0" indent="0" algn="r">
              <a:buNone/>
            </a:pPr>
            <a:r>
              <a:rPr lang="fa-IR" sz="2400" dirty="0">
                <a:cs typeface="B Nazanin" pitchFamily="2" charset="-78"/>
              </a:rPr>
              <a:t>با استفاده از يکي از دو روشي که براي بستن حساب هاي دائمي بيان شده حساب‌هاي دائمي در سال جديد افتتاح مي‌شود. </a:t>
            </a: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024372079"/>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1143000"/>
          </a:xfrm>
        </p:spPr>
        <p:txBody>
          <a:bodyPr>
            <a:normAutofit fontScale="90000"/>
          </a:bodyPr>
          <a:lstStyle/>
          <a:p>
            <a:pPr algn="r"/>
            <a:r>
              <a:rPr lang="fa-IR" sz="3600" b="1" dirty="0">
                <a:cs typeface="B Nazanin" pitchFamily="2" charset="-78"/>
              </a:rPr>
              <a:t>استفاده کنندگان از اطلاعات حسابداري </a:t>
            </a:r>
            <a:r>
              <a:rPr lang="fa-IR" b="1" dirty="0">
                <a:cs typeface="B Nazanin" pitchFamily="2" charset="-78"/>
              </a:rPr>
              <a:t>:</a:t>
            </a:r>
            <a:r>
              <a:rPr lang="en-US" dirty="0">
                <a:cs typeface="B Nazanin" pitchFamily="2" charset="-78"/>
              </a:rPr>
              <a:t/>
            </a:r>
            <a:br>
              <a:rPr lang="en-US" dirty="0">
                <a:cs typeface="B Nazanin" pitchFamily="2" charset="-78"/>
              </a:rPr>
            </a:br>
            <a:endParaRPr lang="en-US" dirty="0"/>
          </a:p>
        </p:txBody>
      </p:sp>
      <p:sp>
        <p:nvSpPr>
          <p:cNvPr id="3" name="Content Placeholder 2"/>
          <p:cNvSpPr>
            <a:spLocks noGrp="1"/>
          </p:cNvSpPr>
          <p:nvPr>
            <p:ph idx="1"/>
          </p:nvPr>
        </p:nvSpPr>
        <p:spPr>
          <a:xfrm>
            <a:off x="457200" y="1143000"/>
            <a:ext cx="7543800" cy="4983163"/>
          </a:xfrm>
        </p:spPr>
        <p:txBody>
          <a:bodyPr>
            <a:normAutofit fontScale="92500" lnSpcReduction="10000"/>
          </a:bodyPr>
          <a:lstStyle/>
          <a:p>
            <a:pPr marL="0" indent="0" algn="r" rtl="1">
              <a:buNone/>
            </a:pPr>
            <a:r>
              <a:rPr lang="fa-IR" sz="2400" dirty="0" smtClean="0">
                <a:cs typeface="B Nazanin" pitchFamily="2" charset="-78"/>
              </a:rPr>
              <a:t>استفاده </a:t>
            </a:r>
            <a:r>
              <a:rPr lang="fa-IR" sz="2400" dirty="0">
                <a:cs typeface="B Nazanin" pitchFamily="2" charset="-78"/>
              </a:rPr>
              <a:t>کنندگان از اطلاعات حسابداري طيف وسيعي را تشکيل مي‌دهند به طور کلي آنها را مي‌‌توان به  ۲ دسته تقسيم نمود: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b="1" dirty="0">
                <a:cs typeface="B Nazanin" pitchFamily="2" charset="-78"/>
              </a:rPr>
              <a:t>۱-استفاده کنندگان درون سازماني (داخلي) </a:t>
            </a:r>
            <a:endParaRPr lang="fa-IR" sz="2400" b="1" dirty="0" smtClean="0">
              <a:cs typeface="B Nazanin" pitchFamily="2" charset="-78"/>
            </a:endParaRPr>
          </a:p>
          <a:p>
            <a:pPr marL="0" indent="0" algn="r" rtl="1">
              <a:buNone/>
            </a:pPr>
            <a:r>
              <a:rPr lang="fa-IR" sz="2400" dirty="0" smtClean="0">
                <a:cs typeface="B Nazanin" pitchFamily="2" charset="-78"/>
              </a:rPr>
              <a:t>اشخاصي </a:t>
            </a:r>
            <a:r>
              <a:rPr lang="fa-IR" sz="2400" dirty="0">
                <a:cs typeface="B Nazanin" pitchFamily="2" charset="-78"/>
              </a:rPr>
              <a:t>هستند که به اطلاعات در جهت برنامه‌ريزي و کنترل عمليات واحد تجاری نيازمند بوده و يا بر مبناي اطلاعات تصميماتي مي‌گيرند. مثل سطوح مختلف مديريت و </a:t>
            </a:r>
            <a:r>
              <a:rPr lang="fa-IR" sz="2400" dirty="0" smtClean="0">
                <a:cs typeface="B Nazanin" pitchFamily="2" charset="-78"/>
              </a:rPr>
              <a:t>کارکنان مؤسسه</a:t>
            </a:r>
          </a:p>
          <a:p>
            <a:pPr marL="0" indent="0" algn="r" rtl="1">
              <a:buNone/>
            </a:pPr>
            <a:endParaRPr lang="fa-IR" sz="2400" dirty="0" smtClean="0">
              <a:cs typeface="B Nazanin" pitchFamily="2" charset="-78"/>
            </a:endParaRPr>
          </a:p>
          <a:p>
            <a:pPr marL="0" indent="0" algn="r" rtl="1">
              <a:buNone/>
            </a:pPr>
            <a:r>
              <a:rPr lang="fa-IR" sz="2400" b="1" dirty="0" smtClean="0">
                <a:cs typeface="B Nazanin" pitchFamily="2" charset="-78"/>
              </a:rPr>
              <a:t>۲-استفاده </a:t>
            </a:r>
            <a:r>
              <a:rPr lang="fa-IR" sz="2400" b="1" dirty="0">
                <a:cs typeface="B Nazanin" pitchFamily="2" charset="-78"/>
              </a:rPr>
              <a:t>کنندگان برون سازماني (خارجي</a:t>
            </a:r>
            <a:r>
              <a:rPr lang="fa-IR" sz="2400" b="1" dirty="0" smtClean="0">
                <a:cs typeface="B Nazanin" pitchFamily="2" charset="-78"/>
              </a:rPr>
              <a:t>)</a:t>
            </a:r>
          </a:p>
          <a:p>
            <a:pPr marL="0" indent="0" algn="r" rtl="1">
              <a:buNone/>
            </a:pPr>
            <a:r>
              <a:rPr lang="fa-IR" sz="2600" dirty="0">
                <a:cs typeface="B Nazanin" pitchFamily="2" charset="-78"/>
              </a:rPr>
              <a:t>به اشخاصي گفته مي شود که با بهره‌گيري از اطلاعات گزارش شده توسط سازمان درباره رابطه خود با سازمان تصميم گيري مي‌نمايند. استفاده کنندگان خارجي (برون) سازماني عبارتند از: سرمايه‌گذاران ‌بانکها، اعتباردهندگان، تحليل گران مالي ،‌تأمين کنندگان کالا و خدمات ، مشتريان ، سازمان‌هاي دولتي ، مراجع قانوني  طلبکاران و کليه اشخاص که به نحوي ذينفع مي‌باشند.</a:t>
            </a:r>
            <a:endParaRPr lang="en-US" sz="2600" b="1"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975540374"/>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010400" cy="4525963"/>
          </a:xfrm>
        </p:spPr>
        <p:txBody>
          <a:bodyPr>
            <a:normAutofit/>
          </a:bodyPr>
          <a:lstStyle/>
          <a:p>
            <a:pPr marL="0" indent="0" algn="r" rtl="1">
              <a:buNone/>
            </a:pPr>
            <a:r>
              <a:rPr lang="fa-IR" sz="2800" b="1" dirty="0">
                <a:cs typeface="B Nazanin" pitchFamily="2" charset="-78"/>
              </a:rPr>
              <a:t>فصل هفتم </a:t>
            </a:r>
            <a:endParaRPr lang="fa-IR" sz="2800" b="1"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dirty="0">
                <a:cs typeface="B Nazanin" pitchFamily="2" charset="-78"/>
              </a:rPr>
              <a:t>تکميل چرخه حسابداري با استفاده از کاربرگ </a:t>
            </a:r>
            <a:endParaRPr lang="fa-IR" sz="2800"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b="1" dirty="0">
                <a:cs typeface="B Nazanin" pitchFamily="2" charset="-78"/>
              </a:rPr>
              <a:t>اهداف آموزشی</a:t>
            </a:r>
            <a:r>
              <a:rPr lang="fa-IR" sz="2800" b="1" dirty="0" smtClean="0">
                <a:cs typeface="B Nazanin" pitchFamily="2" charset="-78"/>
              </a:rPr>
              <a:t>:</a:t>
            </a:r>
          </a:p>
          <a:p>
            <a:pPr marL="0" indent="0" algn="r" rtl="1">
              <a:buNone/>
            </a:pPr>
            <a:endParaRPr lang="en-US" sz="2800" dirty="0">
              <a:cs typeface="B Nazanin" pitchFamily="2" charset="-78"/>
            </a:endParaRPr>
          </a:p>
          <a:p>
            <a:pPr marL="0" indent="0" algn="r" rtl="1">
              <a:buNone/>
            </a:pPr>
            <a:r>
              <a:rPr lang="fa-IR" sz="2800" b="1" dirty="0">
                <a:cs typeface="B Nazanin" pitchFamily="2" charset="-78"/>
              </a:rPr>
              <a:t>-</a:t>
            </a:r>
            <a:r>
              <a:rPr lang="fa-IR" sz="2800" dirty="0">
                <a:cs typeface="B Nazanin" pitchFamily="2" charset="-78"/>
              </a:rPr>
              <a:t>آشنایی با مراحل چرخه حسابداری</a:t>
            </a:r>
            <a:endParaRPr lang="en-US" sz="2800" dirty="0">
              <a:cs typeface="B Nazanin" pitchFamily="2" charset="-78"/>
            </a:endParaRPr>
          </a:p>
          <a:p>
            <a:pPr marL="0" indent="0" algn="r" rtl="1">
              <a:buNone/>
            </a:pPr>
            <a:r>
              <a:rPr lang="fa-IR" sz="2800" dirty="0">
                <a:cs typeface="B Nazanin" pitchFamily="2" charset="-78"/>
              </a:rPr>
              <a:t>-تبیین کاربرگ</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77161364"/>
      </p:ext>
    </p:extLst>
  </p:cSld>
  <p:clrMapOvr>
    <a:masterClrMapping/>
  </p:clrMapOvr>
  <mc:AlternateContent xmlns:mc="http://schemas.openxmlformats.org/markup-compatibility/2006" xmlns:p14="http://schemas.microsoft.com/office/powerpoint/2010/main">
    <mc:Choice Requires="p14">
      <p:transition spd="slow" p14:dur="4000" advClick="0" advTm="5000"/>
    </mc:Choice>
    <mc:Fallback xmlns="">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0"/>
            <a:ext cx="7315200" cy="5592763"/>
          </a:xfrm>
        </p:spPr>
        <p:txBody>
          <a:bodyPr>
            <a:noAutofit/>
          </a:bodyPr>
          <a:lstStyle/>
          <a:p>
            <a:pPr marL="0" indent="0" algn="r" rtl="1">
              <a:buNone/>
            </a:pPr>
            <a:r>
              <a:rPr lang="fa-IR" sz="2400" b="1" dirty="0">
                <a:cs typeface="B Nazanin" pitchFamily="2" charset="-78"/>
              </a:rPr>
              <a:t>کاربرگ‌:</a:t>
            </a:r>
            <a:r>
              <a:rPr lang="fa-IR" sz="2400" dirty="0">
                <a:cs typeface="B Nazanin" pitchFamily="2" charset="-78"/>
              </a:rPr>
              <a:t> کاربرگ فرمي است با ستون‌‌هاي متعدد که در پايان دوره مالي تهيه و اطلاعات لازم براي اصلاح حساب‌هاي و تهيه صورت هاي مالي و بستن حساب‌ها در آن گردآوري مي‌شود. </a:t>
            </a:r>
            <a:endParaRPr lang="en-US" sz="2400" dirty="0">
              <a:cs typeface="B Nazanin" pitchFamily="2" charset="-78"/>
            </a:endParaRPr>
          </a:p>
          <a:p>
            <a:pPr marL="0" indent="0" algn="r" rtl="1">
              <a:buNone/>
            </a:pPr>
            <a:r>
              <a:rPr lang="fa-IR" sz="2400" dirty="0">
                <a:cs typeface="B Nazanin" pitchFamily="2" charset="-78"/>
              </a:rPr>
              <a:t>کاربرگ جايگزين صورت‌هاي مالي نيست و به عنوان نتيجه نهايي کار حسابداران نيز ارائه نمي‌شود بلکه وسيله‌‌اي است که فرايند اصلاح حساب‌ها و تهيه صورت هاي مالي را تسهيل مي‌کند.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dirty="0">
                <a:cs typeface="B Nazanin" pitchFamily="2" charset="-78"/>
              </a:rPr>
              <a:t>کاربرگ انواع متفاوتي دارد که رايج‌ترين ان کاربرگ ۱۰ ستوني است اين کاربرگ يک ستون براي نام حساب و ۱۰ ستون مبلغ دارد که پنج بخش زير تفکيک </a:t>
            </a:r>
            <a:r>
              <a:rPr lang="fa-IR" sz="2400" dirty="0" smtClean="0">
                <a:cs typeface="B Nazanin" pitchFamily="2" charset="-78"/>
              </a:rPr>
              <a:t>مي‌شود:‌</a:t>
            </a:r>
          </a:p>
          <a:p>
            <a:pPr marL="0" indent="0" algn="r" rtl="1">
              <a:buNone/>
            </a:pPr>
            <a:endParaRPr lang="en-US" sz="2400" dirty="0">
              <a:cs typeface="B Nazanin" pitchFamily="2" charset="-78"/>
            </a:endParaRPr>
          </a:p>
          <a:p>
            <a:pPr marL="0" indent="0" algn="r" rtl="1">
              <a:buNone/>
            </a:pPr>
            <a:r>
              <a:rPr lang="fa-IR" sz="2400" dirty="0">
                <a:cs typeface="B Nazanin" pitchFamily="2" charset="-78"/>
              </a:rPr>
              <a:t>۱-بخش تراز آزمايشي   ۲-بخش اصلاحات    	۳-بخش تراز آزمايشي اصلاح شده </a:t>
            </a:r>
            <a:endParaRPr lang="en-US" sz="2400" dirty="0">
              <a:cs typeface="B Nazanin" pitchFamily="2" charset="-78"/>
            </a:endParaRPr>
          </a:p>
          <a:p>
            <a:pPr marL="0" indent="0" algn="r" rtl="1">
              <a:buNone/>
            </a:pPr>
            <a:r>
              <a:rPr lang="fa-IR" sz="2400" dirty="0">
                <a:cs typeface="B Nazanin" pitchFamily="2" charset="-78"/>
              </a:rPr>
              <a:t>۴-بخش سود و زيان   ۵-بخش ترازنامه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a:buNone/>
            </a:pPr>
            <a:r>
              <a:rPr lang="fa-IR" sz="2400" dirty="0">
                <a:cs typeface="B Nazanin" pitchFamily="2" charset="-78"/>
              </a:rPr>
              <a:t>هريک از بخش‌هاي فوق داراي يک ستون بدهکار و يک ستون بستانکار </a:t>
            </a:r>
            <a:r>
              <a:rPr lang="fa-IR" sz="2400" dirty="0" smtClean="0">
                <a:cs typeface="B Nazanin" pitchFamily="2" charset="-78"/>
              </a:rPr>
              <a:t>مي‌باشد.</a:t>
            </a: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998300874"/>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1000"/>
                                        <p:tgtEl>
                                          <p:spTgt spid="3">
                                            <p:txEl>
                                              <p:pRg st="8" end="8"/>
                                            </p:txEl>
                                          </p:spTgt>
                                        </p:tgtEl>
                                      </p:cBhvr>
                                    </p:animEffect>
                                    <p:anim calcmode="lin" valueType="num">
                                      <p:cBhvr>
                                        <p:cTn id="3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6553200" cy="990600"/>
          </a:xfrm>
        </p:spPr>
        <p:txBody>
          <a:bodyPr>
            <a:normAutofit/>
          </a:bodyPr>
          <a:lstStyle/>
          <a:p>
            <a:pPr algn="r"/>
            <a:r>
              <a:rPr lang="fa-IR" sz="2800" dirty="0">
                <a:cs typeface="B Nazanin" pitchFamily="2" charset="-78"/>
              </a:rPr>
              <a:t>فرم کاربرگ ۱۰ ستوني در زير نشان داده شده است: </a:t>
            </a:r>
            <a:r>
              <a:rPr lang="en-US" sz="2800" dirty="0">
                <a:cs typeface="B Nazanin" pitchFamily="2" charset="-78"/>
              </a:rPr>
              <a:t/>
            </a:r>
            <a:br>
              <a:rPr lang="en-US" sz="2800" dirty="0">
                <a:cs typeface="B Nazanin" pitchFamily="2" charset="-78"/>
              </a:rPr>
            </a:br>
            <a:endParaRPr lang="en-US" sz="2800" dirty="0">
              <a:cs typeface="B Nazanin" pitchFamily="2" charset="-78"/>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784260576"/>
              </p:ext>
            </p:extLst>
          </p:nvPr>
        </p:nvGraphicFramePr>
        <p:xfrm>
          <a:off x="1524000" y="1416050"/>
          <a:ext cx="5867400" cy="3997325"/>
        </p:xfrm>
        <a:graphic>
          <a:graphicData uri="http://schemas.openxmlformats.org/presentationml/2006/ole">
            <mc:AlternateContent xmlns:mc="http://schemas.openxmlformats.org/markup-compatibility/2006">
              <mc:Choice xmlns:v="urn:schemas-microsoft-com:vml" Requires="v">
                <p:oleObj spid="_x0000_s2094" name="Document" r:id="rId3" imgW="5181629" imgH="4031516" progId="Word.Document.12">
                  <p:embed/>
                </p:oleObj>
              </mc:Choice>
              <mc:Fallback>
                <p:oleObj name="Document" r:id="rId3" imgW="5181629" imgH="4031516" progId="Word.Document.12">
                  <p:embed/>
                  <p:pic>
                    <p:nvPicPr>
                      <p:cNvPr id="0" name=""/>
                      <p:cNvPicPr/>
                      <p:nvPr/>
                    </p:nvPicPr>
                    <p:blipFill>
                      <a:blip r:embed="rId4"/>
                      <a:stretch>
                        <a:fillRect/>
                      </a:stretch>
                    </p:blipFill>
                    <p:spPr>
                      <a:xfrm>
                        <a:off x="1524000" y="1416050"/>
                        <a:ext cx="5867400" cy="3997325"/>
                      </a:xfrm>
                      <a:prstGeom prst="rect">
                        <a:avLst/>
                      </a:prstGeom>
                    </p:spPr>
                  </p:pic>
                </p:oleObj>
              </mc:Fallback>
            </mc:AlternateContent>
          </a:graphicData>
        </a:graphic>
      </p:graphicFrame>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87171473"/>
      </p:ext>
    </p:extLst>
  </p:cSld>
  <p:clrMapOvr>
    <a:masterClrMapping/>
  </p:clrMapOvr>
  <mc:AlternateContent xmlns:mc="http://schemas.openxmlformats.org/markup-compatibility/2006" xmlns:p14="http://schemas.microsoft.com/office/powerpoint/2010/main">
    <mc:Choice Requires="p14">
      <p:transition spd="slow" p14:dur="4000" advClick="0" advTm="5000"/>
    </mc:Choice>
    <mc:Fallback xmlns="">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7924800" cy="4648200"/>
          </a:xfrm>
        </p:spPr>
        <p:txBody>
          <a:bodyPr>
            <a:normAutofit/>
          </a:bodyPr>
          <a:lstStyle/>
          <a:p>
            <a:pPr marL="0" indent="0" algn="r" rtl="1">
              <a:buNone/>
            </a:pPr>
            <a:r>
              <a:rPr lang="fa-IR" sz="2800" b="1" dirty="0" smtClean="0">
                <a:cs typeface="B Nazanin" pitchFamily="2" charset="-78"/>
              </a:rPr>
              <a:t>فصل هشتم </a:t>
            </a:r>
          </a:p>
          <a:p>
            <a:pPr marL="0" indent="0" algn="r" rtl="1">
              <a:buNone/>
            </a:pPr>
            <a:endParaRPr lang="en-US" sz="2800" b="1" dirty="0" smtClean="0">
              <a:cs typeface="B Nazanin" pitchFamily="2" charset="-78"/>
            </a:endParaRPr>
          </a:p>
          <a:p>
            <a:pPr marL="0" indent="0" algn="r" rtl="1">
              <a:buNone/>
            </a:pPr>
            <a:r>
              <a:rPr lang="fa-IR" sz="2800" dirty="0" smtClean="0">
                <a:cs typeface="B Nazanin" pitchFamily="2" charset="-78"/>
              </a:rPr>
              <a:t>عمليات حسابداري در مؤسسات بازرگاني </a:t>
            </a:r>
          </a:p>
          <a:p>
            <a:pPr marL="0" indent="0" algn="r" rtl="1">
              <a:buNone/>
            </a:pPr>
            <a:endParaRPr lang="en-US" sz="2800" b="1" dirty="0" smtClean="0">
              <a:cs typeface="B Nazanin" pitchFamily="2" charset="-78"/>
            </a:endParaRPr>
          </a:p>
          <a:p>
            <a:pPr marL="0" indent="0" algn="r" rtl="1">
              <a:buNone/>
            </a:pPr>
            <a:r>
              <a:rPr lang="fa-IR" sz="2800" b="1" dirty="0" smtClean="0">
                <a:cs typeface="B Nazanin" pitchFamily="2" charset="-78"/>
              </a:rPr>
              <a:t>اهداف آموزشی:</a:t>
            </a:r>
          </a:p>
          <a:p>
            <a:pPr marL="0" indent="0" algn="r" rtl="1">
              <a:buNone/>
            </a:pPr>
            <a:endParaRPr lang="en-US" sz="2800" b="1" dirty="0" smtClean="0">
              <a:cs typeface="B Nazanin" pitchFamily="2" charset="-78"/>
            </a:endParaRPr>
          </a:p>
          <a:p>
            <a:pPr marL="0" indent="0" algn="r" rtl="1">
              <a:buNone/>
            </a:pPr>
            <a:r>
              <a:rPr lang="fa-IR" sz="2800" dirty="0" smtClean="0">
                <a:cs typeface="B Nazanin" pitchFamily="2" charset="-78"/>
              </a:rPr>
              <a:t>-تبیین خرید و فروش</a:t>
            </a:r>
            <a:endParaRPr lang="en-US" sz="2800" dirty="0" smtClean="0">
              <a:cs typeface="B Nazanin" pitchFamily="2" charset="-78"/>
            </a:endParaRPr>
          </a:p>
          <a:p>
            <a:pPr marL="0" indent="0" algn="r" rtl="1">
              <a:buNone/>
            </a:pPr>
            <a:r>
              <a:rPr lang="fa-IR" sz="2800" dirty="0" smtClean="0">
                <a:cs typeface="B Nazanin" pitchFamily="2" charset="-78"/>
              </a:rPr>
              <a:t>-آشنایی با انواع تخفیفات و برگشتی های حاصل از خرید و فروش</a:t>
            </a:r>
            <a:endParaRPr lang="en-US" sz="2800" dirty="0" smtClean="0">
              <a:cs typeface="B Nazanin" pitchFamily="2" charset="-78"/>
            </a:endParaRPr>
          </a:p>
          <a:p>
            <a:pPr marL="0" indent="0" algn="r" rtl="1">
              <a:buNone/>
            </a:pPr>
            <a:r>
              <a:rPr lang="fa-IR" sz="2800" dirty="0" smtClean="0">
                <a:cs typeface="B Nazanin" pitchFamily="2" charset="-78"/>
              </a:rPr>
              <a:t>-روش های ارزیابی موجودی کالا</a:t>
            </a:r>
            <a:endParaRPr lang="en-US" sz="2800" dirty="0" smtClean="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849889117"/>
      </p:ext>
    </p:extLst>
  </p:cSld>
  <p:clrMapOvr>
    <a:masterClrMapping/>
  </p:clrMapOvr>
  <mc:AlternateContent xmlns:mc="http://schemas.openxmlformats.org/markup-compatibility/2006" xmlns:p14="http://schemas.microsoft.com/office/powerpoint/2010/main">
    <mc:Choice Requires="p14">
      <p:transition spd="slow" p14:dur="4000" advClick="0" advTm="5000"/>
    </mc:Choice>
    <mc:Fallback xmlns="">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96200" cy="4525963"/>
          </a:xfrm>
        </p:spPr>
        <p:txBody>
          <a:bodyPr>
            <a:noAutofit/>
          </a:bodyPr>
          <a:lstStyle/>
          <a:p>
            <a:pPr marL="0" indent="0" algn="r" rtl="1">
              <a:buNone/>
            </a:pPr>
            <a:r>
              <a:rPr lang="fa-IR" sz="2800" b="1" dirty="0">
                <a:cs typeface="B Nazanin" pitchFamily="2" charset="-78"/>
              </a:rPr>
              <a:t>مؤسسات بازرگاني</a:t>
            </a:r>
            <a:r>
              <a:rPr lang="fa-IR" sz="2800" b="1" dirty="0" smtClean="0">
                <a:cs typeface="B Nazanin" pitchFamily="2" charset="-78"/>
              </a:rPr>
              <a:t>:</a:t>
            </a:r>
          </a:p>
          <a:p>
            <a:pPr marL="0" indent="0" algn="r" rtl="1">
              <a:buNone/>
            </a:pPr>
            <a:endParaRPr lang="en-US" sz="2600" dirty="0">
              <a:cs typeface="B Nazanin" pitchFamily="2" charset="-78"/>
            </a:endParaRPr>
          </a:p>
          <a:p>
            <a:pPr marL="0" indent="0" algn="r" rtl="1">
              <a:buNone/>
            </a:pPr>
            <a:r>
              <a:rPr lang="fa-IR" sz="2600" dirty="0">
                <a:cs typeface="B Nazanin" pitchFamily="2" charset="-78"/>
              </a:rPr>
              <a:t> مؤسساتي هستند که به خريد و فروش کالا (مواد خام، محصولات کشاورزي و يا کالاي ساخته شده) اشتغال دارند اين گونه مؤسسات معمولاً در شکل و محتواي کالاي خريداري شده تغيير نمي‌دهند بلکه کالاهاي خريداري شده را حمل، انبار و در مکان و زمان مناسب به مشتريان مي‌فروشند. </a:t>
            </a:r>
            <a:endParaRPr lang="en-US" sz="2600" dirty="0">
              <a:cs typeface="B Nazanin" pitchFamily="2" charset="-78"/>
            </a:endParaRPr>
          </a:p>
          <a:p>
            <a:pPr marL="0" indent="0" algn="r" rtl="1">
              <a:buNone/>
            </a:pPr>
            <a:r>
              <a:rPr lang="fa-IR" sz="2600" dirty="0">
                <a:cs typeface="B Nazanin" pitchFamily="2" charset="-78"/>
              </a:rPr>
              <a:t>مؤسسات بازرگاني مي‌تواند به صورت عمده فروشي يا خرده‌فروشي باشد. </a:t>
            </a:r>
            <a:endParaRPr lang="en-US" sz="2600" dirty="0">
              <a:cs typeface="B Nazanin" pitchFamily="2" charset="-78"/>
            </a:endParaRPr>
          </a:p>
          <a:p>
            <a:pPr marL="0" indent="0" algn="r" rtl="1">
              <a:buNone/>
            </a:pPr>
            <a:r>
              <a:rPr lang="fa-IR" sz="2600" dirty="0">
                <a:cs typeface="B Nazanin" pitchFamily="2" charset="-78"/>
              </a:rPr>
              <a:t>تفاوت اصلي حسابداري موسسات بازرگاني با مؤسسات خدماتي در اين است که درآمد موسسات خدماتي از محل ارائه خدمات به مشتريان تحصيل مي‌شود در حالي که درآمد مؤسسات بازرگاني از محل فروش کالا به مشتريان تحصيل مي شود همچنين در مؤسسات خدماتي براي تعيين سود خالص، هزينه‌هاي عملياتي از درآمد کسر مي‌شود. در حاليکه در مؤسسات بازرگاني براي تعيين سود خالص علاوه بر هزينه‌هاي عملياتي بايد بهاي تمام شده کالاي فروش رفته نيز از درآمد فروش کسر شود. </a:t>
            </a:r>
            <a:endParaRPr lang="en-US" sz="2600" dirty="0">
              <a:cs typeface="B Nazanin" pitchFamily="2" charset="-78"/>
            </a:endParaRPr>
          </a:p>
          <a:p>
            <a:pPr marL="0" indent="0" algn="r">
              <a:buNone/>
            </a:pPr>
            <a:endParaRPr lang="en-US" sz="26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527810484"/>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72037"/>
            <a:ext cx="7543800" cy="5668963"/>
          </a:xfrm>
        </p:spPr>
        <p:txBody>
          <a:bodyPr>
            <a:noAutofit/>
          </a:bodyPr>
          <a:lstStyle/>
          <a:p>
            <a:pPr marL="0" indent="0" algn="r" rtl="1">
              <a:buNone/>
            </a:pPr>
            <a:r>
              <a:rPr lang="fa-IR" sz="2400" dirty="0">
                <a:cs typeface="B Nazanin" pitchFamily="2" charset="-78"/>
              </a:rPr>
              <a:t>ثبت معاملات و عمليات مالي مؤسسات بازرگاني به سه بخش عمده به شرح زير تقسيم مي‌شود:</a:t>
            </a:r>
            <a:endParaRPr lang="en-US" sz="2400" dirty="0">
              <a:cs typeface="B Nazanin" pitchFamily="2" charset="-78"/>
            </a:endParaRPr>
          </a:p>
          <a:p>
            <a:pPr marL="0" indent="0" algn="r" rtl="1">
              <a:buNone/>
            </a:pPr>
            <a:r>
              <a:rPr lang="fa-IR" sz="2400" dirty="0">
                <a:cs typeface="B Nazanin" pitchFamily="2" charset="-78"/>
              </a:rPr>
              <a:t>۱-معاملات و عمليات مربوط به تأسيس موسسه </a:t>
            </a:r>
            <a:endParaRPr lang="en-US" sz="2400" dirty="0">
              <a:cs typeface="B Nazanin" pitchFamily="2" charset="-78"/>
            </a:endParaRPr>
          </a:p>
          <a:p>
            <a:pPr marL="0" indent="0" algn="r" rtl="1">
              <a:buNone/>
            </a:pPr>
            <a:r>
              <a:rPr lang="fa-IR" sz="2400" dirty="0">
                <a:cs typeface="B Nazanin" pitchFamily="2" charset="-78"/>
              </a:rPr>
              <a:t>۲-معاملات و عمليات مالي مربوط به خريد و فروش کالا </a:t>
            </a:r>
            <a:endParaRPr lang="en-US" sz="2400" dirty="0">
              <a:cs typeface="B Nazanin" pitchFamily="2" charset="-78"/>
            </a:endParaRPr>
          </a:p>
          <a:p>
            <a:pPr marL="0" indent="0" algn="r" rtl="1">
              <a:buNone/>
            </a:pPr>
            <a:r>
              <a:rPr lang="fa-IR" sz="2400" dirty="0">
                <a:cs typeface="B Nazanin" pitchFamily="2" charset="-78"/>
              </a:rPr>
              <a:t>۳-انجام دادن هزينه‌هاي مربوط به اداره عمليات مؤسسه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dirty="0">
                <a:cs typeface="B Nazanin" pitchFamily="2" charset="-78"/>
              </a:rPr>
              <a:t>از آنجايي که نحوه ثبت معاملات و عمليات مربوط به تأسيس و همچنين هزينه‌هاي اداره عمليات موسسه بازرگاني مشابه مؤسسات خدماتي است لذا در اينجا تکرار آنها خودداري گرديده و تنها نحوه ثبت معاملات مربوط به خريد و فروش کالا تشريح مي‌گردد. </a:t>
            </a:r>
            <a:endParaRPr lang="en-US" sz="2400" dirty="0">
              <a:cs typeface="B Nazanin" pitchFamily="2" charset="-78"/>
            </a:endParaRPr>
          </a:p>
          <a:p>
            <a:pPr marL="0" indent="0" algn="r" rtl="1">
              <a:buNone/>
            </a:pPr>
            <a:r>
              <a:rPr lang="fa-IR" sz="2400" b="1" dirty="0">
                <a:cs typeface="B Nazanin" pitchFamily="2" charset="-78"/>
              </a:rPr>
              <a:t>معاملات و عمليات مالي مربوط به خريدو فروش کالا </a:t>
            </a:r>
            <a:endParaRPr lang="en-US" sz="2400" b="1" dirty="0">
              <a:cs typeface="B Nazanin" pitchFamily="2" charset="-78"/>
            </a:endParaRPr>
          </a:p>
          <a:p>
            <a:pPr marL="0" indent="0" algn="r">
              <a:buNone/>
            </a:pPr>
            <a:r>
              <a:rPr lang="fa-IR" sz="2400" dirty="0">
                <a:cs typeface="B Nazanin" pitchFamily="2" charset="-78"/>
              </a:rPr>
              <a:t>قبل ازا ينکه وارد بحث حسابداري خريد و فروش کالا شويم لازم است با مفاهيم و اصلاحات زير آشنا شويم </a:t>
            </a: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341633712"/>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696200" cy="4525963"/>
          </a:xfrm>
        </p:spPr>
        <p:txBody>
          <a:bodyPr>
            <a:normAutofit lnSpcReduction="10000"/>
          </a:bodyPr>
          <a:lstStyle/>
          <a:p>
            <a:pPr marL="0" indent="0" algn="r" rtl="1">
              <a:buNone/>
            </a:pPr>
            <a:r>
              <a:rPr lang="fa-IR" sz="2800" b="1" dirty="0">
                <a:cs typeface="B Nazanin" pitchFamily="2" charset="-78"/>
              </a:rPr>
              <a:t>انواع معاملات :</a:t>
            </a:r>
            <a:endParaRPr lang="en-US" sz="2800" dirty="0">
              <a:cs typeface="B Nazanin" pitchFamily="2" charset="-78"/>
            </a:endParaRPr>
          </a:p>
          <a:p>
            <a:pPr marL="0" indent="0" algn="r" rtl="1">
              <a:buNone/>
            </a:pPr>
            <a:r>
              <a:rPr lang="fa-IR" sz="2800" dirty="0">
                <a:cs typeface="B Nazanin" pitchFamily="2" charset="-78"/>
              </a:rPr>
              <a:t>براي خريد و فروش کالا روش‌هاي متعددي به کار مي رود از جمله مي‌توان به خريد و فروش نقد، نسيه و اقساطي اشاره کرد. </a:t>
            </a:r>
            <a:endParaRPr lang="fa-IR" sz="2800"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dirty="0">
                <a:cs typeface="B Nazanin" pitchFamily="2" charset="-78"/>
              </a:rPr>
              <a:t>۱-معامله </a:t>
            </a:r>
            <a:r>
              <a:rPr lang="fa-IR" sz="2800" dirty="0" smtClean="0">
                <a:cs typeface="B Nazanin" pitchFamily="2" charset="-78"/>
              </a:rPr>
              <a:t>نقد: معامله‌اي </a:t>
            </a:r>
            <a:r>
              <a:rPr lang="fa-IR" sz="2800" dirty="0">
                <a:cs typeface="B Nazanin" pitchFamily="2" charset="-78"/>
              </a:rPr>
              <a:t>است که در ‌آن خريدار هم زمان با تحويل کالا از طرف فروشنده بهاي آن را پرداخت مي‌کند. </a:t>
            </a:r>
            <a:endParaRPr lang="fa-IR" sz="2800"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dirty="0">
                <a:cs typeface="B Nazanin" pitchFamily="2" charset="-78"/>
              </a:rPr>
              <a:t>۲-معامله نسيه: معامله‌اي است که در آن فروشنده موافقت مي‌کند که بهاي کالاي تحويلي را در تاريخ معين در آينده از خريدار دريافت نمايد.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939183770"/>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696200" cy="5440363"/>
          </a:xfrm>
        </p:spPr>
        <p:txBody>
          <a:bodyPr>
            <a:normAutofit/>
          </a:bodyPr>
          <a:lstStyle/>
          <a:p>
            <a:pPr marL="0" indent="0" algn="r" rtl="1">
              <a:buNone/>
            </a:pPr>
            <a:r>
              <a:rPr lang="fa-IR" sz="2800" b="1" dirty="0">
                <a:cs typeface="B Nazanin" pitchFamily="2" charset="-78"/>
              </a:rPr>
              <a:t>برگشت کالا: </a:t>
            </a:r>
            <a:endParaRPr lang="fa-IR" sz="2800" b="1" dirty="0" smtClean="0">
              <a:cs typeface="B Nazanin" pitchFamily="2" charset="-78"/>
            </a:endParaRPr>
          </a:p>
          <a:p>
            <a:pPr marL="0" indent="0" algn="r" rtl="1">
              <a:buNone/>
            </a:pPr>
            <a:r>
              <a:rPr lang="fa-IR" sz="2400" dirty="0" smtClean="0">
                <a:cs typeface="B Nazanin" pitchFamily="2" charset="-78"/>
              </a:rPr>
              <a:t>در </a:t>
            </a:r>
            <a:r>
              <a:rPr lang="fa-IR" sz="2400" dirty="0">
                <a:cs typeface="B Nazanin" pitchFamily="2" charset="-78"/>
              </a:rPr>
              <a:t>معاملات متداول تجاري ممکن است تمام يا بخشي از کالاي مورد معامله به دلايلي مانند عيب و نقص و آسيب‌ديدگي نداشتن کيفيت مطلوب و عدم انطباق کالاي خريداري شده با کالاي مورد سفارش از حيث رنگ، مدل و اندازه از طرف خريدار به فروشنده برگشت داده شود. </a:t>
            </a:r>
            <a:endParaRPr lang="en-US" sz="2400" dirty="0">
              <a:cs typeface="B Nazanin" pitchFamily="2" charset="-78"/>
            </a:endParaRPr>
          </a:p>
          <a:p>
            <a:pPr marL="0" indent="0" algn="r" rtl="1">
              <a:buNone/>
            </a:pPr>
            <a:r>
              <a:rPr lang="fa-IR" sz="2400" dirty="0">
                <a:cs typeface="B Nazanin" pitchFamily="2" charset="-78"/>
              </a:rPr>
              <a:t>کالاي برگشتي از لحاظ خريدار، برگشت از خريد و از لحاظ فروشنده، برگشت از فروش محسوب مي شود. </a:t>
            </a:r>
            <a:endParaRPr lang="en-US" sz="2400" dirty="0">
              <a:cs typeface="B Nazanin" pitchFamily="2" charset="-78"/>
            </a:endParaRPr>
          </a:p>
          <a:p>
            <a:pPr marL="0" indent="0" algn="r" rtl="1">
              <a:buNone/>
            </a:pPr>
            <a:r>
              <a:rPr lang="fa-IR" sz="2400" dirty="0">
                <a:cs typeface="B Nazanin" pitchFamily="2" charset="-78"/>
              </a:rPr>
              <a:t>در مواردي که عيب و نقص کالا يا اختلاف نسبت به آن جزئي است معمولاً خريدار و فروشنده توافق مي‌کند که کالاي معيوب برگشت داده نشده ودر مقابل فروشنده درصدي از بهاي آن را به عنوان تخفيف به خريدار اعتنامي‌کند. </a:t>
            </a:r>
            <a:endParaRPr lang="en-US" sz="2400" dirty="0">
              <a:cs typeface="B Nazanin" pitchFamily="2" charset="-78"/>
            </a:endParaRPr>
          </a:p>
          <a:p>
            <a:pPr marL="0" indent="0" algn="r" rtl="1">
              <a:buNone/>
            </a:pPr>
            <a:r>
              <a:rPr lang="fa-IR" sz="2400" dirty="0">
                <a:cs typeface="B Nazanin" pitchFamily="2" charset="-78"/>
              </a:rPr>
              <a:t>تخفيفي که در قيمت کالا براي جلوگيري از برگشت آن داده مي‌شود از لحاظ فروشنده، تخفيف فروش و ازلحاظ خريدار، تخفيف خريدار است. </a:t>
            </a: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862535135"/>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738"/>
            <a:ext cx="8153400" cy="4525963"/>
          </a:xfrm>
        </p:spPr>
        <p:txBody>
          <a:bodyPr>
            <a:noAutofit/>
          </a:bodyPr>
          <a:lstStyle/>
          <a:p>
            <a:pPr marL="0" indent="0" algn="r" rtl="1">
              <a:buNone/>
            </a:pPr>
            <a:r>
              <a:rPr lang="fa-IR" sz="2400" b="1" dirty="0">
                <a:cs typeface="B Nazanin" pitchFamily="2" charset="-78"/>
              </a:rPr>
              <a:t>تخفيفات :</a:t>
            </a:r>
            <a:endParaRPr lang="en-US" sz="2400" dirty="0">
              <a:cs typeface="B Nazanin" pitchFamily="2" charset="-78"/>
            </a:endParaRPr>
          </a:p>
          <a:p>
            <a:pPr marL="0" indent="0" algn="r" rtl="1">
              <a:buNone/>
            </a:pPr>
            <a:r>
              <a:rPr lang="fa-IR" sz="2400" dirty="0">
                <a:cs typeface="B Nazanin" pitchFamily="2" charset="-78"/>
              </a:rPr>
              <a:t>مؤسسات بازرگاني براي افزايش حجم فروش‌هاي نقدي و همچنين تسريع در وصول مطالبات خود تعابير گوناگوني را انتخاب مي‌کند که يکي از آنها تخفيف </a:t>
            </a:r>
            <a:r>
              <a:rPr lang="fa-IR" sz="2400" dirty="0" smtClean="0">
                <a:cs typeface="B Nazanin" pitchFamily="2" charset="-78"/>
              </a:rPr>
              <a:t>است.</a:t>
            </a:r>
            <a:endParaRPr lang="en-US" sz="2400" dirty="0">
              <a:cs typeface="B Nazanin" pitchFamily="2" charset="-78"/>
            </a:endParaRPr>
          </a:p>
          <a:p>
            <a:pPr marL="0" indent="0" algn="r" rtl="1">
              <a:buNone/>
            </a:pPr>
            <a:r>
              <a:rPr lang="fa-IR" sz="2400" dirty="0">
                <a:cs typeface="B Nazanin" pitchFamily="2" charset="-78"/>
              </a:rPr>
              <a:t>انواع تخفيفاتي که مؤسسات بازرگاني به مشتريان خود اعطامي‌کنند به دو گروه اصلي زير تقسيم </a:t>
            </a:r>
            <a:r>
              <a:rPr lang="fa-IR" sz="2400" dirty="0" smtClean="0">
                <a:cs typeface="B Nazanin" pitchFamily="2" charset="-78"/>
              </a:rPr>
              <a:t>مي‌شوند:</a:t>
            </a:r>
            <a:endParaRPr lang="en-US" sz="2400" dirty="0">
              <a:cs typeface="B Nazanin" pitchFamily="2" charset="-78"/>
            </a:endParaRPr>
          </a:p>
          <a:p>
            <a:pPr marL="0" indent="0" algn="r" rtl="1">
              <a:buNone/>
            </a:pPr>
            <a:r>
              <a:rPr lang="fa-IR" sz="2400" dirty="0" smtClean="0">
                <a:cs typeface="B Nazanin" pitchFamily="2" charset="-78"/>
              </a:rPr>
              <a:t>1-تخفيفات </a:t>
            </a:r>
            <a:r>
              <a:rPr lang="fa-IR" sz="2400" dirty="0">
                <a:cs typeface="B Nazanin" pitchFamily="2" charset="-78"/>
              </a:rPr>
              <a:t>تجاري: کاهشي که در قيمت فروش کالا نسبت به قيمت مندرج در فهرست قيمت‌ها، کاتالوگ‌ها يا برچسب قيمت کالاهاي يک موسسه داده مي‌شود اصطلاحاً تخفيف تجاري ناميده مي‌شود. </a:t>
            </a:r>
            <a:endParaRPr lang="en-US" sz="2400" dirty="0">
              <a:cs typeface="B Nazanin" pitchFamily="2" charset="-78"/>
            </a:endParaRPr>
          </a:p>
          <a:p>
            <a:pPr marL="0" indent="0" algn="r" rtl="1">
              <a:buNone/>
            </a:pPr>
            <a:r>
              <a:rPr lang="fa-IR" sz="2400" dirty="0">
                <a:cs typeface="B Nazanin" pitchFamily="2" charset="-78"/>
              </a:rPr>
              <a:t>در مؤسسات بازرگاني معمولاً در موارد زير به مشتريان خود تخفيف تجاري اعطا مي‌کنند: </a:t>
            </a:r>
            <a:endParaRPr lang="en-US" sz="2400" dirty="0">
              <a:cs typeface="B Nazanin" pitchFamily="2" charset="-78"/>
            </a:endParaRPr>
          </a:p>
          <a:p>
            <a:pPr marL="0" indent="0" algn="r" rtl="1">
              <a:buNone/>
            </a:pPr>
            <a:r>
              <a:rPr lang="fa-IR" sz="2400" dirty="0">
                <a:cs typeface="B Nazanin" pitchFamily="2" charset="-78"/>
              </a:rPr>
              <a:t>الف)به مشترياني که مقدار معين بيشتري خريد مي‌کنند.</a:t>
            </a:r>
            <a:endParaRPr lang="en-US" sz="2400" dirty="0">
              <a:cs typeface="B Nazanin" pitchFamily="2" charset="-78"/>
            </a:endParaRPr>
          </a:p>
          <a:p>
            <a:pPr marL="0" indent="0" algn="r" rtl="1">
              <a:buNone/>
            </a:pPr>
            <a:r>
              <a:rPr lang="fa-IR" sz="2400" dirty="0" smtClean="0">
                <a:cs typeface="B Nazanin" pitchFamily="2" charset="-78"/>
              </a:rPr>
              <a:t>ب)کالاي </a:t>
            </a:r>
            <a:r>
              <a:rPr lang="fa-IR" sz="2400" dirty="0">
                <a:cs typeface="B Nazanin" pitchFamily="2" charset="-78"/>
              </a:rPr>
              <a:t>مورد فروش در حال از مدافتادن باشد</a:t>
            </a:r>
            <a:endParaRPr lang="en-US" sz="2400" dirty="0">
              <a:cs typeface="B Nazanin" pitchFamily="2" charset="-78"/>
            </a:endParaRPr>
          </a:p>
          <a:p>
            <a:pPr marL="0" indent="0" algn="r" rtl="1">
              <a:buNone/>
            </a:pPr>
            <a:r>
              <a:rPr lang="fa-IR" sz="2400" dirty="0">
                <a:cs typeface="B Nazanin" pitchFamily="2" charset="-78"/>
              </a:rPr>
              <a:t>ج)کالاي مورد فروش فصلي بوده و فصل فروش ان به پايان رسيده و يا در حال اتمام باشد. </a:t>
            </a:r>
            <a:endParaRPr lang="en-US" sz="2400" dirty="0">
              <a:cs typeface="B Nazanin" pitchFamily="2" charset="-78"/>
            </a:endParaRPr>
          </a:p>
          <a:p>
            <a:pPr marL="0" indent="0" algn="r" rtl="1">
              <a:buNone/>
            </a:pPr>
            <a:r>
              <a:rPr lang="fa-IR" sz="2400" dirty="0" smtClean="0">
                <a:cs typeface="B Nazanin" pitchFamily="2" charset="-78"/>
              </a:rPr>
              <a:t>2-تخفيفات </a:t>
            </a:r>
            <a:r>
              <a:rPr lang="fa-IR" sz="2400" dirty="0">
                <a:cs typeface="B Nazanin" pitchFamily="2" charset="-78"/>
              </a:rPr>
              <a:t>نقدي: </a:t>
            </a:r>
            <a:r>
              <a:rPr lang="fa-IR" sz="2400" dirty="0" smtClean="0">
                <a:cs typeface="B Nazanin" pitchFamily="2" charset="-78"/>
              </a:rPr>
              <a:t>در </a:t>
            </a:r>
            <a:r>
              <a:rPr lang="fa-IR" sz="2400" dirty="0">
                <a:cs typeface="B Nazanin" pitchFamily="2" charset="-78"/>
              </a:rPr>
              <a:t>معاملات نسيه کالاها، فروشنده براي وصول مطالبات خود مهلتي را تعيين مي‌‌کند که ظرف اين مدت خريدار مي بايست بهاي کالاي خريداري شده را پرداخت کند به اين مهلت اصطلاحاً شرط فروش نسيه مي‌گويند. </a:t>
            </a: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158774050"/>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543800" cy="4525963"/>
          </a:xfrm>
        </p:spPr>
        <p:txBody>
          <a:bodyPr>
            <a:noAutofit/>
          </a:bodyPr>
          <a:lstStyle/>
          <a:p>
            <a:pPr marL="0" indent="0" algn="r" rtl="1">
              <a:buNone/>
            </a:pPr>
            <a:r>
              <a:rPr lang="fa-IR" sz="2400" dirty="0">
                <a:cs typeface="B Nazanin" pitchFamily="2" charset="-78"/>
              </a:rPr>
              <a:t>مثلا در يک مؤسسه که به مشتريان خود براي پرداخت مبلغ فاکتور يا به صورت حساب ۳۰ روز مهلت مي‌دهد شرط فروش نسيه عبارت است از نسيه ۳۰ روزه که معمولاً به صورت  ن /۳۰ نوشته مي شود. </a:t>
            </a:r>
            <a:endParaRPr lang="en-US" sz="2400" dirty="0">
              <a:cs typeface="B Nazanin" pitchFamily="2" charset="-78"/>
            </a:endParaRPr>
          </a:p>
          <a:p>
            <a:pPr marL="0" indent="0" algn="r" rtl="1">
              <a:buNone/>
            </a:pPr>
            <a:r>
              <a:rPr lang="fa-IR" sz="2400" dirty="0">
                <a:cs typeface="B Nazanin" pitchFamily="2" charset="-78"/>
              </a:rPr>
              <a:t>برخي از مؤسسات براي ترغيب مشتريان خود به تسويه قبل از موعد بدهي، درصدي از مبلغ فاکتور را تخفيف مي‌دهد که اصطلاحاً به آن تخفيف نقدي گفته مي‌شود بدين معني که مشتري حق دارد در مدت زمان تعيين شده که اصطلاحاً دوره تخفيف ناميده مي‌شود بدهي خود را با کسب تخفيف پرداخت نمايد. </a:t>
            </a:r>
            <a:endParaRPr lang="en-US" sz="2400" dirty="0">
              <a:cs typeface="B Nazanin" pitchFamily="2" charset="-78"/>
            </a:endParaRPr>
          </a:p>
          <a:p>
            <a:pPr marL="0" indent="0" algn="r" rtl="1">
              <a:buNone/>
            </a:pPr>
            <a:r>
              <a:rPr lang="fa-IR" sz="2400" dirty="0">
                <a:cs typeface="B Nazanin" pitchFamily="2" charset="-78"/>
              </a:rPr>
              <a:t>به عنوان مثال ممکن است فروشنده شرط فروش نسيه کالاي خود را تا ۳۰ روز تعيين نموده باشد اما شرط کند چنانچه خريدار مبلغ فاکتور را ظرف مدت ۱۰ روز پرداخت کند مي‌تواند از ۲</a:t>
            </a:r>
            <a:r>
              <a:rPr lang="en-US" sz="2400" dirty="0">
                <a:cs typeface="B Nazanin" pitchFamily="2" charset="-78"/>
              </a:rPr>
              <a:t>%</a:t>
            </a:r>
            <a:r>
              <a:rPr lang="fa-IR" sz="2400" dirty="0">
                <a:cs typeface="B Nazanin" pitchFamily="2" charset="-78"/>
              </a:rPr>
              <a:t> تخفيف در صورت پرداخت و درمد ت ۱۰ روز که معمولاً‌به صورت ن / ۳۰-۲/۱۰ نوشته مي‌شود</a:t>
            </a:r>
            <a:endParaRPr lang="en-US" sz="2400" dirty="0">
              <a:cs typeface="B Nazanin" pitchFamily="2" charset="-78"/>
            </a:endParaRPr>
          </a:p>
          <a:p>
            <a:pPr marL="0" indent="0" algn="r" rtl="1">
              <a:buNone/>
            </a:pPr>
            <a:r>
              <a:rPr lang="fa-IR" sz="2400" dirty="0">
                <a:cs typeface="B Nazanin" pitchFamily="2" charset="-78"/>
              </a:rPr>
              <a:t>لازم به توضيح است که در صورتي که مشتري پس از ۱۰ روز بدهي خود را پرداخت کند نمي‌تواند از تخفيف نقدي استفاده نمايد و بايد کل مبلغ فاکتور را بپردازد. </a:t>
            </a:r>
            <a:endParaRPr lang="en-US" sz="2400" dirty="0">
              <a:cs typeface="B Nazanin" pitchFamily="2" charset="-78"/>
            </a:endParaRPr>
          </a:p>
          <a:p>
            <a:pPr marL="0" indent="0" algn="r">
              <a:buNone/>
            </a:pPr>
            <a:r>
              <a:rPr lang="fa-IR" sz="2400" dirty="0">
                <a:cs typeface="B Nazanin" pitchFamily="2" charset="-78"/>
              </a:rPr>
              <a:t>نکته: تخفيف نقدي از لحاظ فروشنده، تخفيف نقدي فروش و از لحاظ خريدار، تخفيف </a:t>
            </a:r>
            <a:r>
              <a:rPr lang="fa-IR" sz="2400" dirty="0" smtClean="0">
                <a:cs typeface="B Nazanin" pitchFamily="2" charset="-78"/>
              </a:rPr>
              <a:t>نقدي </a:t>
            </a:r>
            <a:r>
              <a:rPr lang="fa-IR" sz="2400" dirty="0">
                <a:cs typeface="B Nazanin" pitchFamily="2" charset="-78"/>
              </a:rPr>
              <a:t>خريد به حساب </a:t>
            </a:r>
            <a:r>
              <a:rPr lang="fa-IR" sz="2400" dirty="0" smtClean="0">
                <a:cs typeface="B Nazanin" pitchFamily="2" charset="-78"/>
              </a:rPr>
              <a:t>مي‌آيد.</a:t>
            </a: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186174531"/>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467600" cy="5592763"/>
          </a:xfrm>
        </p:spPr>
        <p:txBody>
          <a:bodyPr>
            <a:normAutofit/>
          </a:bodyPr>
          <a:lstStyle/>
          <a:p>
            <a:pPr marL="0" indent="0" algn="r" rtl="1">
              <a:buNone/>
            </a:pPr>
            <a:r>
              <a:rPr lang="fa-IR" sz="2400" b="1" dirty="0">
                <a:cs typeface="B Nazanin" pitchFamily="2" charset="-78"/>
              </a:rPr>
              <a:t>مؤسسه</a:t>
            </a:r>
            <a:r>
              <a:rPr lang="fa-IR" sz="2400" b="1" dirty="0" smtClean="0">
                <a:cs typeface="B Nazanin" pitchFamily="2" charset="-78"/>
              </a:rPr>
              <a:t>:</a:t>
            </a:r>
          </a:p>
          <a:p>
            <a:pPr marL="0" indent="0" algn="r" rtl="1">
              <a:buNone/>
            </a:pPr>
            <a:r>
              <a:rPr lang="fa-IR" sz="2400" dirty="0" smtClean="0">
                <a:cs typeface="B Nazanin" pitchFamily="2" charset="-78"/>
              </a:rPr>
              <a:t> </a:t>
            </a:r>
            <a:r>
              <a:rPr lang="fa-IR" sz="2400" dirty="0">
                <a:cs typeface="B Nazanin" pitchFamily="2" charset="-78"/>
              </a:rPr>
              <a:t>اصطلاح مؤسسه به طور عام به انواع بنگاه‌هاي فردي ، شرکت‌ها ، بانک‌ها ، سازمان‌ها و نهادهاي دولتي و غيردولتي اطلاق مي‌شود که در طيف وسيعي از رشته‌هاي خدماتي ، بازرگاني و توليدي فعاليت مي‌کند.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b="1" dirty="0">
                <a:cs typeface="B Nazanin" pitchFamily="2" charset="-78"/>
              </a:rPr>
              <a:t>طبقه‌بندي مؤسسات </a:t>
            </a:r>
            <a:r>
              <a:rPr lang="fa-IR" sz="2400" b="1" dirty="0" smtClean="0">
                <a:cs typeface="B Nazanin" pitchFamily="2" charset="-78"/>
              </a:rPr>
              <a:t>:</a:t>
            </a:r>
          </a:p>
          <a:p>
            <a:pPr marL="0" indent="0" algn="ctr" rtl="1">
              <a:buNone/>
            </a:pPr>
            <a:r>
              <a:rPr lang="fa-IR" sz="2000" dirty="0" smtClean="0"/>
              <a:t>واحد اقتصادي</a:t>
            </a:r>
            <a:r>
              <a:rPr lang="en-US" sz="2000" dirty="0" smtClean="0"/>
              <a:t>             </a:t>
            </a:r>
            <a:endParaRPr lang="fa-IR" sz="2000" b="1" dirty="0" smtClean="0">
              <a:cs typeface="B Nazanin" pitchFamily="2"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1" y="3343228"/>
            <a:ext cx="1631108" cy="43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472472" y="3301811"/>
            <a:ext cx="1442302" cy="386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572283" y="3833600"/>
            <a:ext cx="780983" cy="369332"/>
          </a:xfrm>
          <a:prstGeom prst="rect">
            <a:avLst/>
          </a:prstGeom>
        </p:spPr>
        <p:txBody>
          <a:bodyPr wrap="none">
            <a:spAutoFit/>
          </a:bodyPr>
          <a:lstStyle/>
          <a:p>
            <a:r>
              <a:rPr lang="fa-IR" dirty="0"/>
              <a:t>مالکيت </a:t>
            </a:r>
            <a:endParaRPr lang="en-US" dirty="0"/>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9703" y="4202932"/>
            <a:ext cx="4857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7214754" y="4235036"/>
            <a:ext cx="437620" cy="291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3483" y="4250405"/>
            <a:ext cx="1238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080" name="AutoShape 8"/>
          <p:cNvCxnSpPr>
            <a:cxnSpLocks noChangeShapeType="1"/>
          </p:cNvCxnSpPr>
          <p:nvPr/>
        </p:nvCxnSpPr>
        <p:spPr bwMode="auto">
          <a:xfrm>
            <a:off x="4584778" y="3348275"/>
            <a:ext cx="0" cy="376237"/>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pic>
        <p:nvPicPr>
          <p:cNvPr id="1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957643" y="4213631"/>
            <a:ext cx="437620" cy="291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7107" y="4212305"/>
            <a:ext cx="4857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4021970" y="3767934"/>
            <a:ext cx="1154483" cy="369332"/>
          </a:xfrm>
          <a:prstGeom prst="rect">
            <a:avLst/>
          </a:prstGeom>
        </p:spPr>
        <p:txBody>
          <a:bodyPr wrap="none">
            <a:spAutoFit/>
          </a:bodyPr>
          <a:lstStyle/>
          <a:p>
            <a:r>
              <a:rPr lang="fa-IR" dirty="0"/>
              <a:t>هدف فعاليت </a:t>
            </a:r>
            <a:endParaRPr lang="en-US" dirty="0"/>
          </a:p>
        </p:txBody>
      </p:sp>
      <p:pic>
        <p:nvPicPr>
          <p:cNvPr id="2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2086" y="4041007"/>
            <a:ext cx="4857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2472473" y="3994390"/>
            <a:ext cx="598335" cy="398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0774" y="4000387"/>
            <a:ext cx="1238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784722" y="4540882"/>
            <a:ext cx="2326278" cy="369332"/>
          </a:xfrm>
          <a:prstGeom prst="rect">
            <a:avLst/>
          </a:prstGeom>
        </p:spPr>
        <p:txBody>
          <a:bodyPr wrap="none">
            <a:spAutoFit/>
          </a:bodyPr>
          <a:lstStyle/>
          <a:p>
            <a:r>
              <a:rPr lang="fa-IR" dirty="0"/>
              <a:t> خدماتي   بازرگاني   توليدي</a:t>
            </a:r>
            <a:endParaRPr lang="en-US" dirty="0"/>
          </a:p>
        </p:txBody>
      </p:sp>
      <p:sp>
        <p:nvSpPr>
          <p:cNvPr id="12" name="Rectangle 11"/>
          <p:cNvSpPr/>
          <p:nvPr/>
        </p:nvSpPr>
        <p:spPr>
          <a:xfrm>
            <a:off x="3637248" y="4505377"/>
            <a:ext cx="1923925" cy="369332"/>
          </a:xfrm>
          <a:prstGeom prst="rect">
            <a:avLst/>
          </a:prstGeom>
        </p:spPr>
        <p:txBody>
          <a:bodyPr wrap="none">
            <a:spAutoFit/>
          </a:bodyPr>
          <a:lstStyle/>
          <a:p>
            <a:r>
              <a:rPr lang="fa-IR" dirty="0"/>
              <a:t>انتفاعي     غير انتفاعي</a:t>
            </a:r>
            <a:endParaRPr lang="en-US" dirty="0"/>
          </a:p>
        </p:txBody>
      </p:sp>
      <p:sp>
        <p:nvSpPr>
          <p:cNvPr id="13" name="Rectangle 12"/>
          <p:cNvSpPr/>
          <p:nvPr/>
        </p:nvSpPr>
        <p:spPr>
          <a:xfrm>
            <a:off x="5745808" y="4540882"/>
            <a:ext cx="2286203" cy="369332"/>
          </a:xfrm>
          <a:prstGeom prst="rect">
            <a:avLst/>
          </a:prstGeom>
        </p:spPr>
        <p:txBody>
          <a:bodyPr wrap="none">
            <a:spAutoFit/>
          </a:bodyPr>
          <a:lstStyle/>
          <a:p>
            <a:r>
              <a:rPr lang="fa-IR" dirty="0"/>
              <a:t>عمومي  تعاوني   خصوصي</a:t>
            </a:r>
            <a:endParaRPr lang="en-US" dirty="0"/>
          </a:p>
        </p:txBody>
      </p:sp>
      <p:sp>
        <p:nvSpPr>
          <p:cNvPr id="18" name="Rectangle 17"/>
          <p:cNvSpPr/>
          <p:nvPr/>
        </p:nvSpPr>
        <p:spPr>
          <a:xfrm>
            <a:off x="1665864" y="3655037"/>
            <a:ext cx="1133644" cy="369332"/>
          </a:xfrm>
          <a:prstGeom prst="rect">
            <a:avLst/>
          </a:prstGeom>
        </p:spPr>
        <p:txBody>
          <a:bodyPr wrap="none">
            <a:spAutoFit/>
          </a:bodyPr>
          <a:lstStyle/>
          <a:p>
            <a:r>
              <a:rPr lang="fa-IR" dirty="0"/>
              <a:t> نوع فعاليت </a:t>
            </a:r>
            <a:endParaRPr lang="en-US" dirty="0"/>
          </a:p>
        </p:txBody>
      </p:sp>
      <p:sp>
        <p:nvSpPr>
          <p:cNvPr id="20" name="Rectangle 19"/>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361445641"/>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467600" cy="4525963"/>
          </a:xfrm>
        </p:spPr>
        <p:txBody>
          <a:bodyPr>
            <a:normAutofit/>
          </a:bodyPr>
          <a:lstStyle/>
          <a:p>
            <a:pPr marL="0" indent="0" algn="r" rtl="1">
              <a:buNone/>
            </a:pPr>
            <a:r>
              <a:rPr lang="fa-IR" sz="2800" dirty="0">
                <a:cs typeface="B Nazanin" pitchFamily="2" charset="-78"/>
              </a:rPr>
              <a:t>در مؤسسات بازرگاني براي ثبت معاملات مربوط به خريد کالا از چهار حساب زير استفاده مي‌شود: </a:t>
            </a:r>
            <a:endParaRPr lang="en-US" sz="2800" dirty="0" smtClean="0">
              <a:cs typeface="B Nazanin" pitchFamily="2" charset="-78"/>
            </a:endParaRPr>
          </a:p>
          <a:p>
            <a:pPr marL="0" indent="0" algn="r" rtl="1">
              <a:buNone/>
            </a:pPr>
            <a:endParaRPr lang="en-US" sz="2800" dirty="0">
              <a:cs typeface="B Nazanin" pitchFamily="2" charset="-78"/>
            </a:endParaRPr>
          </a:p>
          <a:p>
            <a:pPr marL="0" indent="0" algn="r" rtl="1">
              <a:buNone/>
            </a:pPr>
            <a:r>
              <a:rPr lang="fa-IR" sz="2800" dirty="0" smtClean="0">
                <a:cs typeface="B Nazanin" pitchFamily="2" charset="-78"/>
              </a:rPr>
              <a:t>۱-حساب خريد</a:t>
            </a:r>
            <a:endParaRPr lang="en-US" sz="2800" dirty="0">
              <a:cs typeface="B Nazanin" pitchFamily="2" charset="-78"/>
            </a:endParaRPr>
          </a:p>
          <a:p>
            <a:pPr marL="0" indent="0" algn="r" rtl="1">
              <a:buNone/>
            </a:pPr>
            <a:r>
              <a:rPr lang="fa-IR" sz="2800" dirty="0" smtClean="0">
                <a:cs typeface="B Nazanin" pitchFamily="2" charset="-78"/>
              </a:rPr>
              <a:t>۲-حساب برگشت از خريد تخفيفات </a:t>
            </a:r>
            <a:endParaRPr lang="en-US" sz="2800" dirty="0" smtClean="0">
              <a:cs typeface="B Nazanin" pitchFamily="2" charset="-78"/>
            </a:endParaRPr>
          </a:p>
          <a:p>
            <a:pPr marL="0" indent="0" algn="r" rtl="1">
              <a:buNone/>
            </a:pPr>
            <a:r>
              <a:rPr lang="fa-IR" sz="2800" dirty="0" smtClean="0">
                <a:cs typeface="B Nazanin" pitchFamily="2" charset="-78"/>
              </a:rPr>
              <a:t>۳-حساب </a:t>
            </a:r>
            <a:r>
              <a:rPr lang="fa-IR" sz="2800" dirty="0">
                <a:cs typeface="B Nazanin" pitchFamily="2" charset="-78"/>
              </a:rPr>
              <a:t>تخفيفات نقدي خريد 	</a:t>
            </a:r>
            <a:endParaRPr lang="en-US" sz="2800" dirty="0" smtClean="0">
              <a:cs typeface="B Nazanin" pitchFamily="2" charset="-78"/>
            </a:endParaRPr>
          </a:p>
          <a:p>
            <a:pPr marL="0" indent="0" algn="r" rtl="1">
              <a:buNone/>
            </a:pPr>
            <a:r>
              <a:rPr lang="fa-IR" sz="2800" dirty="0" smtClean="0">
                <a:cs typeface="B Nazanin" pitchFamily="2" charset="-78"/>
              </a:rPr>
              <a:t>۴-حساب </a:t>
            </a:r>
            <a:r>
              <a:rPr lang="fa-IR" sz="2800" dirty="0">
                <a:cs typeface="B Nazanin" pitchFamily="2" charset="-78"/>
              </a:rPr>
              <a:t>هزينه حمل کالاي خريداري شده </a:t>
            </a:r>
            <a:endParaRPr lang="en-US" sz="2800" dirty="0">
              <a:cs typeface="B Nazanin" pitchFamily="2" charset="-78"/>
            </a:endParaRPr>
          </a:p>
          <a:p>
            <a:pPr marL="0" indent="0" algn="r">
              <a:buNone/>
            </a:pPr>
            <a:endParaRPr lang="en-US" sz="28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157565860"/>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52401" y="530505"/>
            <a:ext cx="777239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r" defTabSz="914400" eaLnBrk="1" fontAlgn="base" latinLnBrk="0" hangingPunct="1">
              <a:lnSpc>
                <a:spcPct val="100000"/>
              </a:lnSpc>
              <a:spcBef>
                <a:spcPct val="0"/>
              </a:spcBef>
              <a:spcAft>
                <a:spcPct val="0"/>
              </a:spcAft>
              <a:buClrTx/>
              <a:buSzTx/>
              <a:tabLst/>
            </a:pPr>
            <a:r>
              <a:rPr kumimoji="0" lang="fa-IR" sz="2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۱-حساب خريد </a:t>
            </a:r>
            <a:endParaRPr kumimoji="0" lang="en-US" sz="2400" b="1" i="0" u="none" strike="noStrike" cap="none" normalizeH="0" baseline="0" dirty="0" smtClean="0">
              <a:ln>
                <a:noFill/>
              </a:ln>
              <a:solidFill>
                <a:schemeClr val="tx1"/>
              </a:solidFill>
              <a:effectLst/>
              <a:latin typeface="Arial" pitchFamily="34" charset="0"/>
              <a:cs typeface="B Nazanin" pitchFamily="2" charset="-78"/>
            </a:endParaRPr>
          </a:p>
          <a:p>
            <a:pPr marR="0" lvl="0" algn="r" defTabSz="914400" eaLnBrk="0" fontAlgn="base" latinLnBrk="0" hangingPunct="0">
              <a:lnSpc>
                <a:spcPct val="100000"/>
              </a:lnSpc>
              <a:spcBef>
                <a:spcPct val="0"/>
              </a:spcBef>
              <a:spcAft>
                <a:spcPct val="0"/>
              </a:spcAft>
              <a:buClrTx/>
              <a:buSzTx/>
              <a:tabLst/>
            </a:pPr>
            <a:endPar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R="0" lvl="0" algn="r" defTabSz="914400" eaLnBrk="0" fontAlgn="base" latinLnBrk="0" hangingPunct="0">
              <a:lnSpc>
                <a:spcPct val="100000"/>
              </a:lnSpc>
              <a:spcBef>
                <a:spcPct val="0"/>
              </a:spcBef>
              <a:spcAft>
                <a:spcPct val="0"/>
              </a:spcAft>
              <a:buClrTx/>
              <a:buSzTx/>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بهاي کلي کالاهايي که طي دوره مالي به منظور فروش خريداري مي شود اعم از اينکه به صورت نقد باشد يا نسيه در حسابي به نام خريد يا خريد کالا ثبت مي شود اين حساب مانند حساب‌هاي هزينه ماهيت بدهکار داشته و افزايش آن در طرف بدهکار داشته و افزايش آن در طرف بدهکار و کاهش آن در طرف بستانکار حساب ثبت مي‌شود. </a:t>
            </a: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R="0" lvl="0" algn="r" defTabSz="91440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R="0" lvl="0" algn="r" defTabSz="914400" eaLnBrk="0" fontAlgn="base" latinLnBrk="0" hangingPunct="0">
              <a:lnSpc>
                <a:spcPct val="100000"/>
              </a:lnSpc>
              <a:spcBef>
                <a:spcPct val="0"/>
              </a:spcBef>
              <a:spcAft>
                <a:spcPct val="0"/>
              </a:spcAft>
              <a:buClrTx/>
              <a:buSzTx/>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نکته: خريد ساير اقلام دارايي نظير ملزومات و اثاثه که براي استفاده در عمليات مؤسسه خريداري مي‌شود در حساب خريد ثبت نمي‌گردد بلکه در حساب دارايي مربوطه ثبت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a:t>
            </a: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مي‌شود</a:t>
            </a:r>
            <a:r>
              <a:rPr kumimoji="0" lang="en-US" sz="2400" b="0" i="0" u="none" strike="noStrike" cap="none" normalizeH="0" baseline="0" dirty="0" smtClean="0">
                <a:ln>
                  <a:noFill/>
                </a:ln>
                <a:solidFill>
                  <a:schemeClr val="tx1"/>
                </a:solidFill>
                <a:effectLst/>
                <a:latin typeface="Arial" pitchFamily="34" charset="0"/>
                <a:cs typeface="B Nazanin" pitchFamily="2" charset="-78"/>
              </a:rPr>
              <a:t> </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521242946"/>
              </p:ext>
            </p:extLst>
          </p:nvPr>
        </p:nvGraphicFramePr>
        <p:xfrm>
          <a:off x="3657600" y="5181600"/>
          <a:ext cx="2171700" cy="652272"/>
        </p:xfrm>
        <a:graphic>
          <a:graphicData uri="http://schemas.openxmlformats.org/drawingml/2006/table">
            <a:tbl>
              <a:tblPr rtl="1" firstRow="1" firstCol="1" lastRow="1" lastCol="1" bandRow="1" bandCol="1"/>
              <a:tblGrid>
                <a:gridCol w="10287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0">
                <a:tc gridSpan="2">
                  <a:txBody>
                    <a:bodyPr/>
                    <a:lstStyle/>
                    <a:p>
                      <a:pPr marL="0" marR="0" algn="ctr" rtl="1">
                        <a:lnSpc>
                          <a:spcPct val="107000"/>
                        </a:lnSpc>
                        <a:spcBef>
                          <a:spcPts val="0"/>
                        </a:spcBef>
                        <a:spcAft>
                          <a:spcPts val="800"/>
                        </a:spcAft>
                      </a:pPr>
                      <a:r>
                        <a:rPr lang="fa-IR" sz="2000" dirty="0">
                          <a:effectLst/>
                          <a:latin typeface="Calibri"/>
                          <a:ea typeface="Times New Roman"/>
                          <a:cs typeface="B Nazanin"/>
                        </a:rPr>
                        <a:t>حساب خريد</a:t>
                      </a:r>
                      <a:endParaRPr lang="en-US" sz="20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ct val="107000"/>
                        </a:lnSpc>
                        <a:spcBef>
                          <a:spcPts val="0"/>
                        </a:spcBef>
                        <a:spcAft>
                          <a:spcPts val="800"/>
                        </a:spcAft>
                      </a:pPr>
                      <a:r>
                        <a:rPr lang="fa-IR" sz="2000">
                          <a:effectLst/>
                          <a:latin typeface="Calibri"/>
                          <a:ea typeface="Times New Roman"/>
                          <a:cs typeface="B Nazanin"/>
                        </a:rPr>
                        <a:t>افزايش</a:t>
                      </a:r>
                      <a:endParaRPr lang="en-US" sz="20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2000" dirty="0">
                          <a:effectLst/>
                          <a:latin typeface="Calibri"/>
                          <a:ea typeface="Times New Roman"/>
                          <a:cs typeface="B Nazanin"/>
                        </a:rPr>
                        <a:t>کاهش</a:t>
                      </a:r>
                      <a:endParaRPr lang="en-US" sz="20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194859381"/>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31626303"/>
              </p:ext>
            </p:extLst>
          </p:nvPr>
        </p:nvGraphicFramePr>
        <p:xfrm>
          <a:off x="3505200" y="5638800"/>
          <a:ext cx="2171700" cy="586994"/>
        </p:xfrm>
        <a:graphic>
          <a:graphicData uri="http://schemas.openxmlformats.org/drawingml/2006/table">
            <a:tbl>
              <a:tblPr rtl="1" firstRow="1" firstCol="1" lastRow="1" lastCol="1" bandRow="1" bandCol="1"/>
              <a:tblGrid>
                <a:gridCol w="10287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0">
                <a:tc gridSpan="2">
                  <a:txBody>
                    <a:bodyPr/>
                    <a:lstStyle/>
                    <a:p>
                      <a:pPr marL="0" marR="0" algn="ctr" rtl="1">
                        <a:lnSpc>
                          <a:spcPct val="107000"/>
                        </a:lnSpc>
                        <a:spcBef>
                          <a:spcPts val="0"/>
                        </a:spcBef>
                        <a:spcAft>
                          <a:spcPts val="800"/>
                        </a:spcAft>
                      </a:pPr>
                      <a:r>
                        <a:rPr lang="fa-IR" sz="1800" dirty="0">
                          <a:effectLst/>
                          <a:latin typeface="Calibri"/>
                          <a:ea typeface="Times New Roman"/>
                          <a:cs typeface="B Nazanin"/>
                        </a:rPr>
                        <a:t>برگشت از خريد و تخفيفات</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ct val="107000"/>
                        </a:lnSpc>
                        <a:spcBef>
                          <a:spcPts val="0"/>
                        </a:spcBef>
                        <a:spcAft>
                          <a:spcPts val="800"/>
                        </a:spcAft>
                      </a:pPr>
                      <a:r>
                        <a:rPr lang="fa-IR" sz="1800">
                          <a:effectLst/>
                          <a:latin typeface="Calibri"/>
                          <a:ea typeface="Times New Roman"/>
                          <a:cs typeface="B Nazanin"/>
                        </a:rPr>
                        <a:t>کاهش</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1800" dirty="0">
                          <a:effectLst/>
                          <a:latin typeface="Calibri"/>
                          <a:ea typeface="Times New Roman"/>
                          <a:cs typeface="B Nazanin"/>
                        </a:rPr>
                        <a:t>افزايش</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 name="Rectangle 1"/>
          <p:cNvSpPr>
            <a:spLocks noChangeArrowheads="1"/>
          </p:cNvSpPr>
          <p:nvPr/>
        </p:nvSpPr>
        <p:spPr bwMode="auto">
          <a:xfrm>
            <a:off x="381000" y="378411"/>
            <a:ext cx="74676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۲-حساب برگشت از خريد و تخفيفات</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حساب برگشت از خريد و تخفيفات حسابي است که براي ثبت کالاهاي برگشتي و يا تخفيفات دريافتي بابت عيب و نقص کالا مورد استفاده قرار مي گيرد. با توجه به اينکه اين حساب باعث کاهش مبلغ خريد مي‌شود ماهيت بستانکار داشته و نحوه ثبت افزايش و کاهش آن عکس حساب خريد است. </a:t>
            </a:r>
            <a:endPar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نکته: درصورتي که برگشت از خريد و تخفيفات ناشي از خريدهاي نقدي باشد حساب صندوق يا بانک ودر صورتي که ناشي از خريدهاي نسيه باشد حساب بستانکاران بدهکار مي شود. </a:t>
            </a:r>
            <a:endPar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نکته: حساب برگشت از خريد و تخفيفات يک حساب کاهنده خريد است و براي تعيين رقم خريد خالص از مانده حساب خريد کسر مي شود. </a:t>
            </a:r>
            <a:endParaRPr kumimoji="0" lang="fa-IR" sz="24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2041162718"/>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anim calcmode="lin" valueType="num">
                                      <p:cBhvr>
                                        <p:cTn id="1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1000"/>
                                        <p:tgtEl>
                                          <p:spTgt spid="5">
                                            <p:txEl>
                                              <p:pRg st="4" end="4"/>
                                            </p:txEl>
                                          </p:spTgt>
                                        </p:tgtEl>
                                      </p:cBhvr>
                                    </p:animEffect>
                                    <p:anim calcmode="lin" valueType="num">
                                      <p:cBhvr>
                                        <p:cTn id="1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1000"/>
                                        <p:tgtEl>
                                          <p:spTgt spid="5">
                                            <p:txEl>
                                              <p:pRg st="6" end="6"/>
                                            </p:txEl>
                                          </p:spTgt>
                                        </p:tgtEl>
                                      </p:cBhvr>
                                    </p:animEffect>
                                    <p:anim calcmode="lin" valueType="num">
                                      <p:cBhvr>
                                        <p:cTn id="2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arn(inVertical)">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630236732"/>
              </p:ext>
            </p:extLst>
          </p:nvPr>
        </p:nvGraphicFramePr>
        <p:xfrm>
          <a:off x="3674464" y="5562600"/>
          <a:ext cx="2171700" cy="521780"/>
        </p:xfrm>
        <a:graphic>
          <a:graphicData uri="http://schemas.openxmlformats.org/drawingml/2006/table">
            <a:tbl>
              <a:tblPr rtl="1" firstRow="1" firstCol="1" lastRow="1" lastCol="1" bandRow="1" bandCol="1"/>
              <a:tblGrid>
                <a:gridCol w="10287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0">
                <a:tc gridSpan="2">
                  <a:txBody>
                    <a:bodyPr/>
                    <a:lstStyle/>
                    <a:p>
                      <a:pPr marL="0" marR="0" algn="ctr" rtl="1">
                        <a:lnSpc>
                          <a:spcPct val="107000"/>
                        </a:lnSpc>
                        <a:spcBef>
                          <a:spcPts val="0"/>
                        </a:spcBef>
                        <a:spcAft>
                          <a:spcPts val="800"/>
                        </a:spcAft>
                      </a:pPr>
                      <a:r>
                        <a:rPr lang="fa-IR" sz="1400" dirty="0">
                          <a:effectLst/>
                          <a:latin typeface="Calibri"/>
                          <a:ea typeface="Times New Roman"/>
                          <a:cs typeface="B Nazanin"/>
                        </a:rPr>
                        <a:t>حساب تخفيفات نقد خريد</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ct val="107000"/>
                        </a:lnSpc>
                        <a:spcBef>
                          <a:spcPts val="0"/>
                        </a:spcBef>
                        <a:spcAft>
                          <a:spcPts val="800"/>
                        </a:spcAft>
                      </a:pPr>
                      <a:r>
                        <a:rPr lang="fa-IR" sz="1800" dirty="0">
                          <a:effectLst/>
                          <a:latin typeface="Calibri"/>
                          <a:ea typeface="Times New Roman"/>
                          <a:cs typeface="B Nazanin"/>
                        </a:rPr>
                        <a:t>کاهش</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fa-IR" sz="1400" dirty="0">
                          <a:effectLst/>
                          <a:latin typeface="Calibri"/>
                          <a:ea typeface="Times New Roman"/>
                          <a:cs typeface="B Nazanin"/>
                        </a:rPr>
                        <a:t>افزايش</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7" name="Rectangle 2"/>
          <p:cNvSpPr>
            <a:spLocks noChangeArrowheads="1"/>
          </p:cNvSpPr>
          <p:nvPr/>
        </p:nvSpPr>
        <p:spPr bwMode="auto">
          <a:xfrm>
            <a:off x="533400" y="1019160"/>
            <a:ext cx="73152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۳-حساب تخفيفات نقدي خريد</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حساب تخفيفات نقدي خريد حسابي است که براي ثبت تخفيفات نقدي استفاده شده در ازاي پرداخت مبلغ فاکتورهاي خريد در دوره تخفيف مورد استفاده قرار مي گيرد. حساب تخفيفات نقدي خريد به دليل آنکه باعث کاهش مبلغ خريد مي‌شود ماهيت آن بستانکار بوده و نحوه ثبت افزايش و کاهش آن عکس حساب خريد است. </a:t>
            </a: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نکته: حاسب تخفيفات نقدي خريد يک حساب کاهنده خريد است که براي تعيين رقم خريد خالص از مانده حساب خريد کسر مي‌شود. </a:t>
            </a:r>
            <a:endParaRPr kumimoji="0" lang="fa-IR" sz="24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361065711"/>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1000"/>
                                        <p:tgtEl>
                                          <p:spTgt spid="7">
                                            <p:txEl>
                                              <p:pRg st="2" end="2"/>
                                            </p:txEl>
                                          </p:spTgt>
                                        </p:tgtEl>
                                      </p:cBhvr>
                                    </p:animEffect>
                                    <p:anim calcmode="lin" valueType="num">
                                      <p:cBhvr>
                                        <p:cTn id="13"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1000"/>
                                        <p:tgtEl>
                                          <p:spTgt spid="7">
                                            <p:txEl>
                                              <p:pRg st="3" end="3"/>
                                            </p:txEl>
                                          </p:spTgt>
                                        </p:tgtEl>
                                      </p:cBhvr>
                                    </p:animEffect>
                                    <p:anim calcmode="lin" valueType="num">
                                      <p:cBhvr>
                                        <p:cTn id="1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36" y="533400"/>
            <a:ext cx="7827364" cy="4525963"/>
          </a:xfrm>
        </p:spPr>
        <p:txBody>
          <a:bodyPr>
            <a:normAutofit/>
          </a:bodyPr>
          <a:lstStyle/>
          <a:p>
            <a:pPr marL="0" indent="0" algn="r" rtl="1">
              <a:buNone/>
            </a:pPr>
            <a:r>
              <a:rPr lang="fa-IR" sz="2400" dirty="0">
                <a:cs typeface="B Nazanin" pitchFamily="2" charset="-78"/>
              </a:rPr>
              <a:t>۴</a:t>
            </a:r>
            <a:r>
              <a:rPr lang="fa-IR" sz="2400" b="1" dirty="0">
                <a:cs typeface="B Nazanin" pitchFamily="2" charset="-78"/>
              </a:rPr>
              <a:t>-حساب هزينه حمل کالاي خريداري </a:t>
            </a:r>
            <a:r>
              <a:rPr lang="fa-IR" sz="2400" b="1" dirty="0" smtClean="0">
                <a:cs typeface="B Nazanin" pitchFamily="2" charset="-78"/>
              </a:rPr>
              <a:t>شده</a:t>
            </a:r>
          </a:p>
          <a:p>
            <a:pPr marL="0" indent="0" algn="r" rtl="1">
              <a:buNone/>
            </a:pPr>
            <a:endParaRPr lang="en-US" sz="2400" dirty="0">
              <a:cs typeface="B Nazanin" pitchFamily="2" charset="-78"/>
            </a:endParaRPr>
          </a:p>
          <a:p>
            <a:pPr marL="0" indent="0" algn="r" rtl="1">
              <a:buNone/>
            </a:pPr>
            <a:r>
              <a:rPr lang="fa-IR" sz="2400" dirty="0">
                <a:cs typeface="B Nazanin" pitchFamily="2" charset="-78"/>
              </a:rPr>
              <a:t>مخارجي که خريدار بابت حمل کالاهاي خريداري شده متحمل مي شود را مي‌توان مستقيماً‌به حساب خريد منظور نمود اما براي کنترل و بررسي خريدها و هزينه هاي طي دوره معمولاً اين هزينه ها در حساب جداگانه‌اي تحت عنوان هزينه‌ حمل کالاي خريداري شده منظور شده و در پايان دوره مالي براي تعيين بهاي تمام شده کالاي خريداري شده به رقم خريد خالص اضافه مي‌شود. هزينه حمل کالاي خريداري شده مانند ساير هزينه‌ها ماهيت بدهکار داشته و افزايش آن در طرف بدهکار حساب و کاهش آن در طرف بستانکار حساب ثبت مي‌شود. </a:t>
            </a:r>
            <a:endParaRPr lang="fa-IR" sz="2400" dirty="0" smtClean="0">
              <a:cs typeface="B Nazanin" pitchFamily="2" charset="-78"/>
            </a:endParaRPr>
          </a:p>
          <a:p>
            <a:pPr marL="0" indent="0" algn="ctr" rtl="1">
              <a:buNone/>
            </a:pP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98637260"/>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543800" cy="4525963"/>
          </a:xfrm>
        </p:spPr>
        <p:txBody>
          <a:bodyPr/>
          <a:lstStyle/>
          <a:p>
            <a:pPr marL="0" lvl="0" indent="0" algn="justLow" rtl="1" fontAlgn="base">
              <a:spcBef>
                <a:spcPct val="0"/>
              </a:spcBef>
              <a:spcAft>
                <a:spcPct val="0"/>
              </a:spcAft>
              <a:buNone/>
            </a:pPr>
            <a:r>
              <a:rPr lang="fa-IR" sz="2800" b="1" dirty="0">
                <a:latin typeface="Calibri" pitchFamily="34" charset="0"/>
                <a:ea typeface="Times New Roman" pitchFamily="18" charset="0"/>
                <a:cs typeface="B Nazanin" pitchFamily="2" charset="-78"/>
              </a:rPr>
              <a:t>حسابداري فروش کالا </a:t>
            </a:r>
            <a:endParaRPr lang="en-US" sz="2800" b="1" dirty="0" smtClean="0">
              <a:latin typeface="Calibri" pitchFamily="34" charset="0"/>
              <a:ea typeface="Times New Roman" pitchFamily="18" charset="0"/>
              <a:cs typeface="B Nazanin" pitchFamily="2" charset="-78"/>
            </a:endParaRPr>
          </a:p>
          <a:p>
            <a:pPr marL="0" lvl="0" indent="0" algn="justLow" rtl="1" fontAlgn="base">
              <a:spcBef>
                <a:spcPct val="0"/>
              </a:spcBef>
              <a:spcAft>
                <a:spcPct val="0"/>
              </a:spcAft>
              <a:buNone/>
            </a:pPr>
            <a:endParaRPr lang="en-US" sz="2400" dirty="0">
              <a:latin typeface="Arial" pitchFamily="34" charset="0"/>
              <a:cs typeface="B Nazanin" pitchFamily="2" charset="-78"/>
            </a:endParaRPr>
          </a:p>
          <a:p>
            <a:pPr marL="0" lvl="0" indent="0" algn="justLow" rtl="1" eaLnBrk="0" fontAlgn="base" hangingPunct="0">
              <a:spcBef>
                <a:spcPct val="0"/>
              </a:spcBef>
              <a:spcAft>
                <a:spcPct val="0"/>
              </a:spcAft>
              <a:buNone/>
            </a:pPr>
            <a:r>
              <a:rPr lang="fa-IR" sz="2400" dirty="0">
                <a:latin typeface="Calibri" pitchFamily="34" charset="0"/>
                <a:ea typeface="Times New Roman" pitchFamily="18" charset="0"/>
                <a:cs typeface="B Nazanin" pitchFamily="2" charset="-78"/>
              </a:rPr>
              <a:t>در مؤسسات بازرگاني براي ثبت معاملات مربوط به فروش کالا از 3 حساب زير استفاده مي‌شود: </a:t>
            </a:r>
            <a:endParaRPr lang="en-US" sz="2400" dirty="0" smtClean="0">
              <a:latin typeface="Calibri" pitchFamily="34" charset="0"/>
              <a:ea typeface="Times New Roman" pitchFamily="18" charset="0"/>
              <a:cs typeface="B Nazanin" pitchFamily="2" charset="-78"/>
            </a:endParaRPr>
          </a:p>
          <a:p>
            <a:pPr marL="0" lvl="0" indent="0" algn="justLow" rtl="1" eaLnBrk="0" fontAlgn="base" hangingPunct="0">
              <a:spcBef>
                <a:spcPct val="0"/>
              </a:spcBef>
              <a:spcAft>
                <a:spcPct val="0"/>
              </a:spcAft>
              <a:buNone/>
            </a:pPr>
            <a:endParaRPr lang="en-US" sz="2400" dirty="0">
              <a:latin typeface="Arial" pitchFamily="34" charset="0"/>
              <a:cs typeface="B Nazanin" pitchFamily="2" charset="-78"/>
            </a:endParaRPr>
          </a:p>
          <a:p>
            <a:pPr marL="0" lvl="0" indent="0" algn="justLow" rtl="1" eaLnBrk="0" fontAlgn="base" hangingPunct="0">
              <a:spcBef>
                <a:spcPct val="0"/>
              </a:spcBef>
              <a:spcAft>
                <a:spcPct val="0"/>
              </a:spcAft>
              <a:buNone/>
            </a:pPr>
            <a:r>
              <a:rPr lang="fa-IR" sz="2400" dirty="0">
                <a:latin typeface="Calibri" pitchFamily="34" charset="0"/>
                <a:ea typeface="Times New Roman" pitchFamily="18" charset="0"/>
                <a:cs typeface="B Nazanin" pitchFamily="2" charset="-78"/>
              </a:rPr>
              <a:t>۱-فروش کالا </a:t>
            </a:r>
            <a:endParaRPr lang="fa-IR" sz="2400" dirty="0" smtClean="0">
              <a:latin typeface="Calibri" pitchFamily="34" charset="0"/>
              <a:ea typeface="Times New Roman" pitchFamily="18" charset="0"/>
              <a:cs typeface="B Nazanin" pitchFamily="2" charset="-78"/>
            </a:endParaRPr>
          </a:p>
          <a:p>
            <a:pPr marL="0" lvl="0" indent="0" algn="justLow" rtl="1" eaLnBrk="0" fontAlgn="base" hangingPunct="0">
              <a:spcBef>
                <a:spcPct val="0"/>
              </a:spcBef>
              <a:spcAft>
                <a:spcPct val="0"/>
              </a:spcAft>
              <a:buNone/>
            </a:pPr>
            <a:endParaRPr lang="en-US" sz="2400" dirty="0" smtClean="0">
              <a:latin typeface="Calibri" pitchFamily="34" charset="0"/>
              <a:ea typeface="Times New Roman" pitchFamily="18" charset="0"/>
              <a:cs typeface="B Nazanin" pitchFamily="2" charset="-78"/>
            </a:endParaRPr>
          </a:p>
          <a:p>
            <a:pPr marL="0" lvl="0" indent="0" algn="justLow" rtl="1" eaLnBrk="0" fontAlgn="base" hangingPunct="0">
              <a:spcBef>
                <a:spcPct val="0"/>
              </a:spcBef>
              <a:spcAft>
                <a:spcPct val="0"/>
              </a:spcAft>
              <a:buNone/>
            </a:pPr>
            <a:r>
              <a:rPr lang="fa-IR" sz="2400" dirty="0" smtClean="0">
                <a:latin typeface="Calibri" pitchFamily="34" charset="0"/>
                <a:ea typeface="Times New Roman" pitchFamily="18" charset="0"/>
                <a:cs typeface="B Nazanin" pitchFamily="2" charset="-78"/>
              </a:rPr>
              <a:t>۲-برگشت </a:t>
            </a:r>
            <a:r>
              <a:rPr lang="fa-IR" sz="2400" dirty="0">
                <a:latin typeface="Calibri" pitchFamily="34" charset="0"/>
                <a:ea typeface="Times New Roman" pitchFamily="18" charset="0"/>
                <a:cs typeface="B Nazanin" pitchFamily="2" charset="-78"/>
              </a:rPr>
              <a:t>از فروش و </a:t>
            </a:r>
            <a:r>
              <a:rPr lang="fa-IR" sz="2400" dirty="0" smtClean="0">
                <a:latin typeface="Calibri" pitchFamily="34" charset="0"/>
                <a:ea typeface="Times New Roman" pitchFamily="18" charset="0"/>
                <a:cs typeface="B Nazanin" pitchFamily="2" charset="-78"/>
              </a:rPr>
              <a:t>تخفيفات</a:t>
            </a:r>
          </a:p>
          <a:p>
            <a:pPr marL="0" lvl="0" indent="0" algn="justLow" rtl="1" eaLnBrk="0" fontAlgn="base" hangingPunct="0">
              <a:spcBef>
                <a:spcPct val="0"/>
              </a:spcBef>
              <a:spcAft>
                <a:spcPct val="0"/>
              </a:spcAft>
              <a:buNone/>
            </a:pPr>
            <a:endParaRPr lang="en-US" sz="2400" dirty="0" smtClean="0">
              <a:latin typeface="Calibri" pitchFamily="34" charset="0"/>
              <a:ea typeface="Times New Roman" pitchFamily="18" charset="0"/>
              <a:cs typeface="B Nazanin" pitchFamily="2" charset="-78"/>
            </a:endParaRPr>
          </a:p>
          <a:p>
            <a:pPr marL="0" lvl="0" indent="0" algn="justLow" rtl="1" eaLnBrk="0" fontAlgn="base" hangingPunct="0">
              <a:spcBef>
                <a:spcPct val="0"/>
              </a:spcBef>
              <a:spcAft>
                <a:spcPct val="0"/>
              </a:spcAft>
              <a:buNone/>
            </a:pPr>
            <a:r>
              <a:rPr lang="fa-IR" sz="2400" dirty="0" smtClean="0">
                <a:latin typeface="Calibri" pitchFamily="34" charset="0"/>
                <a:ea typeface="Times New Roman" pitchFamily="18" charset="0"/>
                <a:cs typeface="B Nazanin" pitchFamily="2" charset="-78"/>
              </a:rPr>
              <a:t>۳-تخفيفات </a:t>
            </a:r>
            <a:r>
              <a:rPr lang="fa-IR" sz="2400" dirty="0">
                <a:latin typeface="Calibri" pitchFamily="34" charset="0"/>
                <a:ea typeface="Times New Roman" pitchFamily="18" charset="0"/>
                <a:cs typeface="B Nazanin" pitchFamily="2" charset="-78"/>
              </a:rPr>
              <a:t>نقدي فروش </a:t>
            </a:r>
            <a:endParaRPr lang="en-US" sz="2400" dirty="0">
              <a:latin typeface="Arial" pitchFamily="34" charset="0"/>
              <a:cs typeface="B Nazanin" pitchFamily="2" charset="-78"/>
            </a:endParaRPr>
          </a:p>
          <a:p>
            <a:endParaRPr lang="en-US" dirty="0"/>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66467719"/>
      </p:ext>
    </p:extLst>
  </p:cSld>
  <p:clrMapOvr>
    <a:masterClrMapping/>
  </p:clrMapOvr>
  <mc:AlternateContent xmlns:mc="http://schemas.openxmlformats.org/markup-compatibility/2006" xmlns:p14="http://schemas.microsoft.com/office/powerpoint/2010/main">
    <mc:Choice Requires="p14">
      <p:transition spd="slow" p14:dur="4000" advClick="0" advTm="10000"/>
    </mc:Choice>
    <mc:Fallback xmlns="">
      <p:transition spd="slow"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82451535"/>
              </p:ext>
            </p:extLst>
          </p:nvPr>
        </p:nvGraphicFramePr>
        <p:xfrm>
          <a:off x="3486150" y="5638800"/>
          <a:ext cx="2171700" cy="863600"/>
        </p:xfrm>
        <a:graphic>
          <a:graphicData uri="http://schemas.openxmlformats.org/drawingml/2006/table">
            <a:tbl>
              <a:tblPr rtl="1" firstRow="1" firstCol="1" lastRow="1" lastCol="1" bandRow="1" bandCol="1"/>
              <a:tblGrid>
                <a:gridCol w="10287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0">
                <a:tc gridSpan="2">
                  <a:txBody>
                    <a:bodyPr/>
                    <a:lstStyle/>
                    <a:p>
                      <a:pPr marL="0" marR="0" algn="ctr" rtl="1">
                        <a:lnSpc>
                          <a:spcPts val="3400"/>
                        </a:lnSpc>
                        <a:spcBef>
                          <a:spcPts val="0"/>
                        </a:spcBef>
                        <a:spcAft>
                          <a:spcPts val="800"/>
                        </a:spcAft>
                      </a:pPr>
                      <a:r>
                        <a:rPr lang="fa-IR" sz="1800" dirty="0">
                          <a:effectLst/>
                          <a:latin typeface="Calibri"/>
                          <a:ea typeface="Times New Roman"/>
                          <a:cs typeface="B Nazanin"/>
                        </a:rPr>
                        <a:t>فروش کالا</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ts val="3400"/>
                        </a:lnSpc>
                        <a:spcBef>
                          <a:spcPts val="0"/>
                        </a:spcBef>
                        <a:spcAft>
                          <a:spcPts val="800"/>
                        </a:spcAft>
                      </a:pPr>
                      <a:r>
                        <a:rPr lang="fa-IR" sz="1800">
                          <a:effectLst/>
                          <a:latin typeface="Calibri"/>
                          <a:ea typeface="Times New Roman"/>
                          <a:cs typeface="B Nazanin"/>
                        </a:rPr>
                        <a:t>کاهش</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800" dirty="0">
                          <a:effectLst/>
                          <a:latin typeface="Calibri"/>
                          <a:ea typeface="Times New Roman"/>
                          <a:cs typeface="B Nazanin"/>
                        </a:rPr>
                        <a:t>افزايش</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 name="Rectangle 1"/>
          <p:cNvSpPr>
            <a:spLocks noChangeArrowheads="1"/>
          </p:cNvSpPr>
          <p:nvPr/>
        </p:nvSpPr>
        <p:spPr bwMode="auto">
          <a:xfrm>
            <a:off x="318543" y="0"/>
            <a:ext cx="7848600" cy="560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۱-فروش کالا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کليه کالاهايي که طي دوره مالي به فروش مي رسد صرف نظر از اينکه به صورت نقد باشد يا نسيه در حسابي به نام فروش يا فروش کالا ثبت مي گردد حساب فروش در موسسات بازرگاني همانند حساب درآمد در مؤسسات خدماتي است و داراي ماهيت بستانکار مي‌باشد و افزايش آن در طرف بستانکار و کاهش آن در طرف بدهکار حساب ثبت مي‌شود.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نکته: لازم به توضيح است که حساب فروش فقط براي ثبت فروش کالاهايي که به قصد فروش خريداري شده‌اند مورد استفاده قرار مي گيرند و فروش ساير اقلام دارايي نظير زمين و ساختمان در حساب ثبت نمي‌گردد.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نکته: لازم به توضيح است گاهي اوقات مؤسسات براي تحويل کالا در آينده مبالغي را از مشتريان دريافت مي‌کنند چنين مبالغي تا زماني که کالا تحويل نشده است به عنوان فروش ثبت نمي‌شود و بلکه دربستانکار حسابي به نام پيش دريافت فروش که يک بدهي است ثبت مي گردد در زمان تحويل کالا به مشتري حساب مذکور بدهکار و حساب فروش بستانکار مي شود. </a:t>
            </a:r>
            <a:endParaRPr kumimoji="0" lang="fa-IR" sz="22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118367694"/>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1000"/>
                                        <p:tgtEl>
                                          <p:spTgt spid="5">
                                            <p:txEl>
                                              <p:pRg st="4" end="4"/>
                                            </p:txEl>
                                          </p:spTgt>
                                        </p:tgtEl>
                                      </p:cBhvr>
                                    </p:animEffect>
                                    <p:anim calcmode="lin" valueType="num">
                                      <p:cBhvr>
                                        <p:cTn id="2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fade">
                                      <p:cBhvr>
                                        <p:cTn id="24" dur="1000"/>
                                        <p:tgtEl>
                                          <p:spTgt spid="5">
                                            <p:txEl>
                                              <p:pRg st="6" end="6"/>
                                            </p:txEl>
                                          </p:spTgt>
                                        </p:tgtEl>
                                      </p:cBhvr>
                                    </p:animEffect>
                                    <p:anim calcmode="lin" valueType="num">
                                      <p:cBhvr>
                                        <p:cTn id="2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barn(inVertical)">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858599069"/>
              </p:ext>
            </p:extLst>
          </p:nvPr>
        </p:nvGraphicFramePr>
        <p:xfrm>
          <a:off x="3105150" y="5334000"/>
          <a:ext cx="2171700" cy="863600"/>
        </p:xfrm>
        <a:graphic>
          <a:graphicData uri="http://schemas.openxmlformats.org/drawingml/2006/table">
            <a:tbl>
              <a:tblPr rtl="1" firstRow="1" firstCol="1" lastRow="1" lastCol="1" bandRow="1" bandCol="1"/>
              <a:tblGrid>
                <a:gridCol w="10287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0">
                <a:tc gridSpan="2">
                  <a:txBody>
                    <a:bodyPr/>
                    <a:lstStyle/>
                    <a:p>
                      <a:pPr marL="0" marR="0" algn="ctr" rtl="1">
                        <a:lnSpc>
                          <a:spcPts val="3400"/>
                        </a:lnSpc>
                        <a:spcBef>
                          <a:spcPts val="0"/>
                        </a:spcBef>
                        <a:spcAft>
                          <a:spcPts val="800"/>
                        </a:spcAft>
                      </a:pPr>
                      <a:r>
                        <a:rPr lang="fa-IR" sz="1400" dirty="0">
                          <a:effectLst/>
                          <a:latin typeface="Calibri"/>
                          <a:ea typeface="Times New Roman"/>
                          <a:cs typeface="B Nazanin"/>
                        </a:rPr>
                        <a:t>برگشت از فروش و تخفيفات</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ts val="3400"/>
                        </a:lnSpc>
                        <a:spcBef>
                          <a:spcPts val="0"/>
                        </a:spcBef>
                        <a:spcAft>
                          <a:spcPts val="800"/>
                        </a:spcAft>
                      </a:pPr>
                      <a:r>
                        <a:rPr lang="fa-IR" sz="1400" dirty="0">
                          <a:effectLst/>
                          <a:latin typeface="Calibri"/>
                          <a:ea typeface="Times New Roman"/>
                          <a:cs typeface="B Nazanin"/>
                        </a:rPr>
                        <a:t>افزايش</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400" dirty="0">
                          <a:effectLst/>
                          <a:latin typeface="Calibri"/>
                          <a:ea typeface="Times New Roman"/>
                          <a:cs typeface="B Nazanin"/>
                        </a:rPr>
                        <a:t>کاهش</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7" name="Rectangle 2"/>
          <p:cNvSpPr>
            <a:spLocks noChangeArrowheads="1"/>
          </p:cNvSpPr>
          <p:nvPr/>
        </p:nvSpPr>
        <p:spPr bwMode="auto">
          <a:xfrm>
            <a:off x="457200" y="309288"/>
            <a:ext cx="7467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۲-حساب برگشت از فروش و تخفيفات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حساب برگشت از فروش و تخفيفات حسابي است که براي ثبت کالاهاي برگشت يا تخفيفاتي اعطايي بابت عيب و نقص کالا مورد استفاده قرار مي گيرد با توجه به اين که اين حساب باعث کاهش مبلغ فروش مي‌شود ماهيت آن بدهکار بوده و نحوه ثبت افزايش و کاهش آن عکس حساب فروش است. </a:t>
            </a: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نکته: </a:t>
            </a: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۱-درصورتي که برگشت از فروش و تخفيفات ناشي از فروش‌ هاي نقدي باشد حساب صندوق يا بانک و در صورتي که ناشي از فروش‌هاي نسيه باشد حساب بدهکاران، بستانکار مي شود. </a:t>
            </a: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۲-حساب‌ برگشت از فروش و تخفيفات يک حساب کاهنده فروش است و براي تعيين فروش خالص از مانده حساب فروش کسر مي‌شود.</a:t>
            </a:r>
            <a:endParaRPr kumimoji="0" lang="fa-IR" sz="24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873042503"/>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1000"/>
                                        <p:tgtEl>
                                          <p:spTgt spid="7">
                                            <p:txEl>
                                              <p:pRg st="3" end="3"/>
                                            </p:txEl>
                                          </p:spTgt>
                                        </p:tgtEl>
                                      </p:cBhvr>
                                    </p:animEffect>
                                    <p:anim calcmode="lin" valueType="num">
                                      <p:cBhvr>
                                        <p:cTn id="20"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1000"/>
                                        <p:tgtEl>
                                          <p:spTgt spid="7">
                                            <p:txEl>
                                              <p:pRg st="4" end="4"/>
                                            </p:txEl>
                                          </p:spTgt>
                                        </p:tgtEl>
                                      </p:cBhvr>
                                    </p:animEffect>
                                    <p:anim calcmode="lin" valueType="num">
                                      <p:cBhvr>
                                        <p:cTn id="2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Effect transition="in" filter="fade">
                                      <p:cBhvr>
                                        <p:cTn id="29" dur="1000"/>
                                        <p:tgtEl>
                                          <p:spTgt spid="7">
                                            <p:txEl>
                                              <p:pRg st="5" end="5"/>
                                            </p:txEl>
                                          </p:spTgt>
                                        </p:tgtEl>
                                      </p:cBhvr>
                                    </p:animEffect>
                                    <p:anim calcmode="lin" valueType="num">
                                      <p:cBhvr>
                                        <p:cTn id="30"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barn(inVertical)">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25772682"/>
              </p:ext>
            </p:extLst>
          </p:nvPr>
        </p:nvGraphicFramePr>
        <p:xfrm>
          <a:off x="3124200" y="4876800"/>
          <a:ext cx="2171700" cy="863600"/>
        </p:xfrm>
        <a:graphic>
          <a:graphicData uri="http://schemas.openxmlformats.org/drawingml/2006/table">
            <a:tbl>
              <a:tblPr rtl="1" firstRow="1" firstCol="1" lastRow="1" lastCol="1" bandRow="1" bandCol="1"/>
              <a:tblGrid>
                <a:gridCol w="10287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0">
                <a:tc gridSpan="2">
                  <a:txBody>
                    <a:bodyPr/>
                    <a:lstStyle/>
                    <a:p>
                      <a:pPr marL="0" marR="0" algn="ctr" rtl="1">
                        <a:lnSpc>
                          <a:spcPts val="3400"/>
                        </a:lnSpc>
                        <a:spcBef>
                          <a:spcPts val="0"/>
                        </a:spcBef>
                        <a:spcAft>
                          <a:spcPts val="800"/>
                        </a:spcAft>
                      </a:pPr>
                      <a:r>
                        <a:rPr lang="fa-IR" sz="1800" dirty="0">
                          <a:effectLst/>
                          <a:latin typeface="Calibri"/>
                          <a:ea typeface="Times New Roman"/>
                          <a:cs typeface="B Nazanin"/>
                        </a:rPr>
                        <a:t>تخفيفات نقدي فروش</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rtl="1">
                        <a:lnSpc>
                          <a:spcPts val="3400"/>
                        </a:lnSpc>
                        <a:spcBef>
                          <a:spcPts val="0"/>
                        </a:spcBef>
                        <a:spcAft>
                          <a:spcPts val="800"/>
                        </a:spcAft>
                      </a:pPr>
                      <a:r>
                        <a:rPr lang="fa-IR" sz="1800" dirty="0">
                          <a:effectLst/>
                          <a:latin typeface="Calibri"/>
                          <a:ea typeface="Times New Roman"/>
                          <a:cs typeface="B Nazanin"/>
                        </a:rPr>
                        <a:t>افزايش</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ts val="3400"/>
                        </a:lnSpc>
                        <a:spcBef>
                          <a:spcPts val="0"/>
                        </a:spcBef>
                        <a:spcAft>
                          <a:spcPts val="800"/>
                        </a:spcAft>
                      </a:pPr>
                      <a:r>
                        <a:rPr lang="fa-IR" sz="1800" dirty="0">
                          <a:effectLst/>
                          <a:latin typeface="Calibri"/>
                          <a:ea typeface="Times New Roman"/>
                          <a:cs typeface="B Nazanin"/>
                        </a:rPr>
                        <a:t>کاهش</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 name="Rectangle 1"/>
          <p:cNvSpPr>
            <a:spLocks noChangeArrowheads="1"/>
          </p:cNvSpPr>
          <p:nvPr/>
        </p:nvSpPr>
        <p:spPr bwMode="auto">
          <a:xfrm>
            <a:off x="152400" y="304800"/>
            <a:ext cx="78486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۳-حساب تخفيفات نقدي فروش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حساب تخفيفات نقدي فروش حسابي است که براي ثبت تخفيفات نقدي استفاده شده توسط مشتريان در ازاي پرداخت مبلغ فاکتور در دوره تخفيف مورد استفاده قرار مي گيرد حساب تخفيفات نقدي فروش به دليل آنکه باعث کاهش فروش مي شود و ماهيت آن بدهکار بوده و نحوه ثبت افزايش و کاهش آن عکس حساب فروش است.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نکته: حساب تخفيفات نقدي فروش يک حساب کاهنده فروش است و براي تعيين رقم فروش خالص از مانده حساب فروش کسر مي شود. </a:t>
            </a:r>
            <a:endParaRPr kumimoji="0" lang="fa-IR" sz="24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6" name="Rectangle 5"/>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156722258"/>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1000"/>
                                        <p:tgtEl>
                                          <p:spTgt spid="5">
                                            <p:txEl>
                                              <p:pRg st="4" end="4"/>
                                            </p:txEl>
                                          </p:spTgt>
                                        </p:tgtEl>
                                      </p:cBhvr>
                                    </p:animEffect>
                                    <p:anim calcmode="lin" valueType="num">
                                      <p:cBhvr>
                                        <p:cTn id="2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arn(inVertical)">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001000" cy="4525963"/>
          </a:xfrm>
        </p:spPr>
        <p:txBody>
          <a:bodyPr>
            <a:noAutofit/>
          </a:bodyPr>
          <a:lstStyle/>
          <a:p>
            <a:pPr marL="0" indent="0" algn="r" rtl="1">
              <a:buNone/>
            </a:pPr>
            <a:r>
              <a:rPr lang="fa-IR" sz="2800" b="1" dirty="0">
                <a:cs typeface="B Nazanin" pitchFamily="2" charset="-78"/>
              </a:rPr>
              <a:t>حسابداري موجودي کالا </a:t>
            </a:r>
            <a:endParaRPr lang="fa-IR" sz="2800" b="1"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dirty="0">
                <a:cs typeface="B Nazanin" pitchFamily="2" charset="-78"/>
              </a:rPr>
              <a:t>مديران مؤسسات بازرگاني جهت استفاده بهينه از موجودي کالا نياز به داشتن اطلاعات صحيح و به موقع از مقدار و ارزش موجودي‌هاي کالا دارد چرا که نگهداري بيش از حد موجودي‌ها هزينه تأمين مالي غيرقابل جبراني را به مؤسسه تحميل مي‌کند و نگهداري کمتر از حد مطلوب آنها در پاره‌اي از موارد باعث از دست دادن مشتري و درنتيجه کاهش فروش مي شود بنابراين مؤسسات بازرگاني بايد روش حسابداري مناسب را براي مقدار و ارزش موجودي کالاي خود به کار گيرد. </a:t>
            </a:r>
            <a:endParaRPr lang="en-US" sz="2400" dirty="0">
              <a:cs typeface="B Nazanin" pitchFamily="2" charset="-78"/>
            </a:endParaRPr>
          </a:p>
        </p:txBody>
      </p:sp>
      <p:sp>
        <p:nvSpPr>
          <p:cNvPr id="4" name="Rectangle 3"/>
          <p:cNvSpPr/>
          <p:nvPr/>
        </p:nvSpPr>
        <p:spPr>
          <a:xfrm rot="5400000">
            <a:off x="5185972" y="3043628"/>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311921150"/>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543800" cy="1143000"/>
          </a:xfrm>
        </p:spPr>
        <p:txBody>
          <a:bodyPr>
            <a:normAutofit fontScale="90000"/>
          </a:bodyPr>
          <a:lstStyle/>
          <a:p>
            <a:pPr algn="r"/>
            <a:r>
              <a:rPr lang="fa-IR" sz="3100" b="1" dirty="0">
                <a:cs typeface="B Nazanin" pitchFamily="2" charset="-78"/>
              </a:rPr>
              <a:t>الف: طبقه‌بندي مؤسسات ازلحاظ مالکيت </a:t>
            </a:r>
            <a:r>
              <a:rPr lang="en-US" dirty="0">
                <a:cs typeface="B Nazanin" pitchFamily="2" charset="-78"/>
              </a:rPr>
              <a:t/>
            </a:r>
            <a:br>
              <a:rPr lang="en-US" dirty="0">
                <a:cs typeface="B Nazanin" pitchFamily="2" charset="-78"/>
              </a:rPr>
            </a:br>
            <a:endParaRPr lang="en-US" dirty="0"/>
          </a:p>
        </p:txBody>
      </p:sp>
      <p:sp>
        <p:nvSpPr>
          <p:cNvPr id="3" name="Content Placeholder 2"/>
          <p:cNvSpPr>
            <a:spLocks noGrp="1"/>
          </p:cNvSpPr>
          <p:nvPr>
            <p:ph idx="1"/>
          </p:nvPr>
        </p:nvSpPr>
        <p:spPr>
          <a:xfrm>
            <a:off x="457200" y="1600200"/>
            <a:ext cx="7620000" cy="4525963"/>
          </a:xfrm>
        </p:spPr>
        <p:txBody>
          <a:bodyPr>
            <a:normAutofit fontScale="92500"/>
          </a:bodyPr>
          <a:lstStyle/>
          <a:p>
            <a:pPr marL="0" indent="0" algn="r" rtl="1">
              <a:buNone/>
            </a:pPr>
            <a:r>
              <a:rPr lang="fa-IR" sz="2400" b="1" dirty="0" smtClean="0">
                <a:cs typeface="B Nazanin" pitchFamily="2" charset="-78"/>
              </a:rPr>
              <a:t>۱-مؤسسات </a:t>
            </a:r>
            <a:r>
              <a:rPr lang="fa-IR" sz="2400" b="1" dirty="0">
                <a:cs typeface="B Nazanin" pitchFamily="2" charset="-78"/>
              </a:rPr>
              <a:t>بخش عمومي:</a:t>
            </a:r>
            <a:r>
              <a:rPr lang="fa-IR" sz="2400" dirty="0">
                <a:cs typeface="B Nazanin" pitchFamily="2" charset="-78"/>
              </a:rPr>
              <a:t> مؤسساتي هستند که به طور مستقيم يا غير مستقيم در مالکيت و مديريت دولت، نهادها و سازمان‌هاي دولتي هستند را مؤسسات بخش عمومي مي گويند.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b="1" dirty="0">
                <a:cs typeface="B Nazanin" pitchFamily="2" charset="-78"/>
              </a:rPr>
              <a:t>۲-مؤسسات بخش تعاوني:</a:t>
            </a:r>
            <a:r>
              <a:rPr lang="fa-IR" sz="2400" dirty="0">
                <a:cs typeface="B Nazanin" pitchFamily="2" charset="-78"/>
              </a:rPr>
              <a:t> واحدهايي که توسط عده‌اي از اشخاص حقيقي يا حقوقي به منظور رفع نيازهاي مشترک و بهبود وضع اقتصادي اعضا از طريق خودياري ، کمک و همکاري متقابل تشکيل شده‌اند و در مالکيت اعضاء هستند را مؤسسات تعاوني مي‌گويند.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b="1" dirty="0">
                <a:cs typeface="B Nazanin" pitchFamily="2" charset="-78"/>
              </a:rPr>
              <a:t>۳-مؤسسات بخش خصوصي:</a:t>
            </a:r>
            <a:r>
              <a:rPr lang="fa-IR" sz="2400" dirty="0">
                <a:cs typeface="B Nazanin" pitchFamily="2" charset="-78"/>
              </a:rPr>
              <a:t> کليه واحدهايي که در مالکيت و مديريت اشخاص حقيقي و حقوقي خصوصي قرار دارند مؤسسات بخش خصوصي ناميده مي‌شوند. </a:t>
            </a:r>
            <a:endParaRPr lang="en-US" sz="2400" dirty="0">
              <a:cs typeface="B Nazanin" pitchFamily="2" charset="-78"/>
            </a:endParaRPr>
          </a:p>
          <a:p>
            <a:pPr marL="0" indent="0" algn="r" rtl="1">
              <a:buNone/>
            </a:pPr>
            <a:r>
              <a:rPr lang="fa-IR" sz="2400" b="1" dirty="0">
                <a:cs typeface="B Nazanin" pitchFamily="2" charset="-78"/>
              </a:rPr>
              <a:t> </a:t>
            </a:r>
            <a:endParaRPr lang="en-US" sz="2400" dirty="0">
              <a:cs typeface="B Nazanin" pitchFamily="2" charset="-78"/>
            </a:endParaRPr>
          </a:p>
        </p:txBody>
      </p:sp>
      <p:sp>
        <p:nvSpPr>
          <p:cNvPr id="4" name="Rectangle 3"/>
          <p:cNvSpPr/>
          <p:nvPr/>
        </p:nvSpPr>
        <p:spPr>
          <a:xfrm rot="5400000">
            <a:off x="5185972" y="302114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137070124"/>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391400" cy="4525963"/>
          </a:xfrm>
        </p:spPr>
        <p:txBody>
          <a:bodyPr>
            <a:noAutofit/>
          </a:bodyPr>
          <a:lstStyle/>
          <a:p>
            <a:pPr marL="0" indent="0" algn="r" rtl="1">
              <a:buNone/>
            </a:pPr>
            <a:r>
              <a:rPr lang="fa-IR" sz="2400" dirty="0">
                <a:cs typeface="B Nazanin" pitchFamily="2" charset="-78"/>
              </a:rPr>
              <a:t>به طور کلي براي حسابداري موجودي کالا 2 روش وجود دارد: </a:t>
            </a:r>
            <a:endParaRPr lang="fa-IR" sz="2400"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800" b="1" dirty="0">
                <a:cs typeface="B Nazanin" pitchFamily="2" charset="-78"/>
              </a:rPr>
              <a:t>۱-سيستم ثبت دائمي موجودي کالا </a:t>
            </a:r>
            <a:endParaRPr lang="fa-IR" sz="2800" b="1" dirty="0" smtClean="0">
              <a:cs typeface="B Nazanin" pitchFamily="2" charset="-78"/>
            </a:endParaRPr>
          </a:p>
          <a:p>
            <a:pPr marL="0" indent="0" algn="r" rtl="1">
              <a:buNone/>
            </a:pPr>
            <a:endParaRPr lang="en-US" sz="2400" dirty="0">
              <a:cs typeface="B Nazanin" pitchFamily="2" charset="-78"/>
            </a:endParaRPr>
          </a:p>
          <a:p>
            <a:pPr marL="0" indent="0" algn="r" rtl="1">
              <a:buNone/>
            </a:pPr>
            <a:r>
              <a:rPr lang="fa-IR" sz="2400" dirty="0">
                <a:cs typeface="B Nazanin" pitchFamily="2" charset="-78"/>
              </a:rPr>
              <a:t>در اين سيستم تمامي خريدها و فروش‌ها دريک حساب به نام موجودي کالا ثبت مي‌شود بدين ترتيب که هنگام خريد کالا حساب موجودي کالا بدهکار و هنگام فروش کالا،‌حساب موجودي کالا معادل بهاي تمام شده کالاي فروخته شده بستانکار مي‌شود درنتيجه مانده حساب موجودي کالا در هر مقطع زماني بهاي تمام شده کالاهاي موجودي را نشان مي‌دهد. </a:t>
            </a:r>
            <a:endParaRPr lang="en-US" sz="2400" dirty="0">
              <a:cs typeface="B Nazanin" pitchFamily="2" charset="-78"/>
            </a:endParaRPr>
          </a:p>
          <a:p>
            <a:pPr marL="0" indent="0">
              <a:buNone/>
            </a:pPr>
            <a:endParaRPr lang="en-US" sz="2400" dirty="0"/>
          </a:p>
        </p:txBody>
      </p:sp>
      <p:sp>
        <p:nvSpPr>
          <p:cNvPr id="4" name="Rectangle 3"/>
          <p:cNvSpPr/>
          <p:nvPr/>
        </p:nvSpPr>
        <p:spPr>
          <a:xfrm rot="5400000">
            <a:off x="5109772" y="3043627"/>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106779679"/>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467600" cy="5668963"/>
          </a:xfrm>
        </p:spPr>
        <p:txBody>
          <a:bodyPr>
            <a:noAutofit/>
          </a:bodyPr>
          <a:lstStyle/>
          <a:p>
            <a:pPr marL="0" indent="0" algn="r" rtl="1">
              <a:buNone/>
            </a:pPr>
            <a:r>
              <a:rPr lang="fa-IR" sz="2800" b="1" dirty="0">
                <a:cs typeface="B Nazanin" pitchFamily="2" charset="-78"/>
              </a:rPr>
              <a:t>۲-سيستم ثبت ادواري موجودي کالا: </a:t>
            </a:r>
            <a:endParaRPr lang="fa-IR" sz="2800" b="1" dirty="0" smtClean="0">
              <a:cs typeface="B Nazanin" pitchFamily="2" charset="-78"/>
            </a:endParaRPr>
          </a:p>
          <a:p>
            <a:pPr marL="0" indent="0" algn="r" rtl="1">
              <a:buNone/>
            </a:pPr>
            <a:endParaRPr lang="fa-IR" sz="2400" b="1" dirty="0" smtClean="0">
              <a:cs typeface="B Nazanin" pitchFamily="2" charset="-78"/>
            </a:endParaRPr>
          </a:p>
          <a:p>
            <a:pPr marL="0" indent="0" algn="r" rtl="1">
              <a:buNone/>
            </a:pPr>
            <a:r>
              <a:rPr lang="fa-IR" sz="2400" dirty="0" smtClean="0">
                <a:cs typeface="B Nazanin" pitchFamily="2" charset="-78"/>
              </a:rPr>
              <a:t>در </a:t>
            </a:r>
            <a:r>
              <a:rPr lang="fa-IR" sz="2400" dirty="0">
                <a:cs typeface="B Nazanin" pitchFamily="2" charset="-78"/>
              </a:rPr>
              <a:t>اين سيستم کالاهاي خريداري شده در طول دوره مالي به بدهکار حساب خريد و کالاهاي فروخته شده به بستانکار حساب فروش منظور مي‌شود درنتيجه درطول دوره مالي بهاي تمام شده کالاهاي موجود در مدارک حسابدراي ثبت نمي‌شود آنچه در اين فصل در ارتباط با نحوه ثبت معاملات مربوط به خريد و فروش کالا مورد بحث قرا رگرفت سيستم ثبت ادواري موجودي کالا است. </a:t>
            </a:r>
            <a:endParaRPr lang="en-US" sz="2400" dirty="0">
              <a:cs typeface="B Nazanin" pitchFamily="2" charset="-78"/>
            </a:endParaRPr>
          </a:p>
          <a:p>
            <a:pPr marL="0" indent="0" algn="r" rtl="1">
              <a:buNone/>
            </a:pPr>
            <a:r>
              <a:rPr lang="fa-IR" sz="2400" dirty="0">
                <a:cs typeface="B Nazanin" pitchFamily="2" charset="-78"/>
              </a:rPr>
              <a:t>طبق سيستم ثبت ادواري موجودي کالا در پايان دوره مالي پس از شمارش اقلام مختلف و قيمت‌گذاري آنها بهاي تمام شده موجودي کالاي پايان دوره محاسبه ودر حساب‌ها ثبت شده واز کسر نمودن اين رقم از بهاي تمام شده کالاي آماده براي فروش (که عبارت است از حاصل جمع بهاي تمام شده کالاي خريداري شده و موجودي کالاي ابتداي دوره مي باشد) بهاي تمام شده کالاهاي فروش رفته محاسبه مي شود. </a:t>
            </a:r>
            <a:endParaRPr lang="en-US" sz="2400" dirty="0">
              <a:cs typeface="B Nazanin" pitchFamily="2" charset="-78"/>
            </a:endParaRPr>
          </a:p>
          <a:p>
            <a:pPr marL="0" indent="0" algn="r" rtl="1">
              <a:buNone/>
            </a:pPr>
            <a:r>
              <a:rPr lang="fa-IR" sz="2400" dirty="0">
                <a:cs typeface="B Nazanin" pitchFamily="2" charset="-78"/>
              </a:rPr>
              <a:t>لازم به توضيح است که موجودي کالاي پايان دوره هر دوره مالي به عنوان مالي کالاي ابتداي دوره مالي بعد محسوب مي‌شود. </a:t>
            </a:r>
            <a:endParaRPr lang="en-US" sz="2400" dirty="0">
              <a:cs typeface="B Nazanin" pitchFamily="2" charset="-78"/>
            </a:endParaRPr>
          </a:p>
          <a:p>
            <a:pPr marL="0" indent="0">
              <a:buNone/>
            </a:pPr>
            <a:endParaRPr lang="en-US" sz="2400" dirty="0">
              <a:cs typeface="B Nazanin" pitchFamily="2" charset="-78"/>
            </a:endParaRPr>
          </a:p>
        </p:txBody>
      </p:sp>
      <p:sp>
        <p:nvSpPr>
          <p:cNvPr id="4" name="Rectangle 3"/>
          <p:cNvSpPr/>
          <p:nvPr/>
        </p:nvSpPr>
        <p:spPr>
          <a:xfrm rot="5400000">
            <a:off x="5109772" y="3043626"/>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684592173"/>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620000" cy="5440363"/>
          </a:xfrm>
        </p:spPr>
        <p:txBody>
          <a:bodyPr/>
          <a:lstStyle/>
          <a:p>
            <a:pPr marL="0" indent="0" algn="r" rtl="1">
              <a:buNone/>
            </a:pPr>
            <a:r>
              <a:rPr lang="fa-IR" b="1" dirty="0"/>
              <a:t>قيمت‌‌گذاري کالاها در پايان دوره مالي </a:t>
            </a:r>
            <a:r>
              <a:rPr lang="fa-IR" b="1" dirty="0" smtClean="0"/>
              <a:t>:</a:t>
            </a:r>
          </a:p>
          <a:p>
            <a:pPr marL="0" indent="0" algn="r" rtl="1">
              <a:buNone/>
            </a:pPr>
            <a:endParaRPr lang="en-US" dirty="0"/>
          </a:p>
          <a:p>
            <a:pPr marL="0" indent="0" algn="r" rtl="1">
              <a:buNone/>
            </a:pPr>
            <a:r>
              <a:rPr lang="fa-IR" dirty="0"/>
              <a:t>براي قيمت‌گذراي کالاها در پايان دوره مالي روش‌هاي مختلفي وجود دارد که متداول‌ترين آنها عبارتند از: </a:t>
            </a:r>
            <a:endParaRPr lang="en-US" dirty="0"/>
          </a:p>
          <a:p>
            <a:pPr marL="0" indent="0" algn="r" rtl="1">
              <a:buNone/>
            </a:pPr>
            <a:r>
              <a:rPr lang="fa-IR" dirty="0" smtClean="0"/>
              <a:t>  روش </a:t>
            </a:r>
            <a:r>
              <a:rPr lang="fa-IR" dirty="0"/>
              <a:t>شناسايي ويژه </a:t>
            </a:r>
            <a:endParaRPr lang="fa-IR" dirty="0" smtClean="0"/>
          </a:p>
          <a:p>
            <a:pPr marL="0" indent="0" algn="r" rtl="1">
              <a:buNone/>
            </a:pPr>
            <a:r>
              <a:rPr lang="fa-IR" dirty="0" smtClean="0"/>
              <a:t>  روش </a:t>
            </a:r>
            <a:r>
              <a:rPr lang="fa-IR" dirty="0"/>
              <a:t>ميانگين موزون </a:t>
            </a:r>
            <a:endParaRPr lang="en-US" dirty="0"/>
          </a:p>
          <a:p>
            <a:pPr marL="0" indent="0" algn="r" rtl="1">
              <a:buNone/>
            </a:pPr>
            <a:r>
              <a:rPr lang="fa-IR" dirty="0" smtClean="0"/>
              <a:t>  روش </a:t>
            </a:r>
            <a:r>
              <a:rPr lang="fa-IR" dirty="0"/>
              <a:t>اولين صادره از اولين وارده </a:t>
            </a:r>
            <a:r>
              <a:rPr lang="en-US" dirty="0"/>
              <a:t>(fifo)</a:t>
            </a:r>
          </a:p>
          <a:p>
            <a:pPr marL="0" indent="0" algn="r">
              <a:buNone/>
            </a:pPr>
            <a:r>
              <a:rPr lang="en-US" dirty="0"/>
              <a:t>(</a:t>
            </a:r>
            <a:r>
              <a:rPr lang="en-US" dirty="0" smtClean="0"/>
              <a:t>Lifo)</a:t>
            </a:r>
            <a:r>
              <a:rPr lang="fa-IR" dirty="0" smtClean="0"/>
              <a:t> روش </a:t>
            </a:r>
            <a:r>
              <a:rPr lang="fa-IR" dirty="0"/>
              <a:t>اولين صادره از آخرين </a:t>
            </a:r>
            <a:r>
              <a:rPr lang="fa-IR" dirty="0" smtClean="0"/>
              <a:t>وارده</a:t>
            </a:r>
            <a:endParaRPr lang="fa-IR" dirty="0"/>
          </a:p>
        </p:txBody>
      </p:sp>
      <p:sp>
        <p:nvSpPr>
          <p:cNvPr id="4" name="Rectangle 3"/>
          <p:cNvSpPr/>
          <p:nvPr/>
        </p:nvSpPr>
        <p:spPr>
          <a:xfrm rot="5400000">
            <a:off x="5109772" y="3043626"/>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3952883107"/>
      </p:ext>
    </p:extLst>
  </p:cSld>
  <p:clrMapOvr>
    <a:masterClrMapping/>
  </p:clrMapOvr>
  <mc:AlternateContent xmlns:mc="http://schemas.openxmlformats.org/markup-compatibility/2006" xmlns:p14="http://schemas.microsoft.com/office/powerpoint/2010/main">
    <mc:Choice Requires="p14">
      <p:transition spd="slow" p14:dur="4000" advClick="0" advTm="12000"/>
    </mc:Choice>
    <mc:Fallback xmlns="">
      <p:transition spd="slow" advClick="0" advTm="1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7543800" cy="5592763"/>
          </a:xfrm>
        </p:spPr>
        <p:txBody>
          <a:bodyPr>
            <a:noAutofit/>
          </a:bodyPr>
          <a:lstStyle/>
          <a:p>
            <a:pPr marL="0" indent="0" algn="r" rtl="1">
              <a:buNone/>
            </a:pPr>
            <a:r>
              <a:rPr lang="fa-IR" sz="3000" dirty="0">
                <a:cs typeface="B Nazanin" pitchFamily="2" charset="-78"/>
              </a:rPr>
              <a:t>۱</a:t>
            </a:r>
            <a:r>
              <a:rPr lang="fa-IR" sz="3000" b="1" dirty="0">
                <a:cs typeface="B Nazanin" pitchFamily="2" charset="-78"/>
              </a:rPr>
              <a:t>-روش شناسايي ويژه :</a:t>
            </a:r>
            <a:endParaRPr lang="en-US" sz="3000" dirty="0">
              <a:cs typeface="B Nazanin" pitchFamily="2" charset="-78"/>
            </a:endParaRPr>
          </a:p>
          <a:p>
            <a:pPr marL="0" indent="0" algn="r" rtl="1">
              <a:buNone/>
            </a:pPr>
            <a:r>
              <a:rPr lang="fa-IR" sz="2400" dirty="0">
                <a:cs typeface="B Nazanin" pitchFamily="2" charset="-78"/>
              </a:rPr>
              <a:t>در اين روش بهاي تمام شده هر واحد کالا در زمان تحصيل به تفکيک مشخص شده و بهاي تمام شده موجودي ها براساس قيمت واقعي آنها بين هريک از اقلام کالاي فروش رفته طي دوره و اقلام باقي مانده موجودي ها در پايان دوره تخصيص مي‌يابد. </a:t>
            </a:r>
            <a:endParaRPr lang="en-US" sz="2400" dirty="0" smtClean="0">
              <a:cs typeface="B Nazanin" pitchFamily="2" charset="-78"/>
            </a:endParaRPr>
          </a:p>
          <a:p>
            <a:pPr marL="0" indent="0" algn="r" rtl="1">
              <a:buNone/>
            </a:pPr>
            <a:endParaRPr lang="en-US" sz="3000" dirty="0">
              <a:cs typeface="B Nazanin" pitchFamily="2" charset="-78"/>
            </a:endParaRPr>
          </a:p>
          <a:p>
            <a:pPr marL="0" indent="0" algn="r" rtl="1">
              <a:buNone/>
            </a:pPr>
            <a:r>
              <a:rPr lang="fa-IR" sz="3000" dirty="0">
                <a:cs typeface="B Nazanin" pitchFamily="2" charset="-78"/>
              </a:rPr>
              <a:t>۲</a:t>
            </a:r>
            <a:r>
              <a:rPr lang="fa-IR" sz="3000" b="1" dirty="0">
                <a:cs typeface="B Nazanin" pitchFamily="2" charset="-78"/>
              </a:rPr>
              <a:t>-روش ميانگين موزون : </a:t>
            </a:r>
            <a:endParaRPr lang="fa-IR" sz="3000" b="1" dirty="0" smtClean="0">
              <a:cs typeface="B Nazanin" pitchFamily="2" charset="-78"/>
            </a:endParaRPr>
          </a:p>
          <a:p>
            <a:pPr marL="0" indent="0" algn="r" rtl="1">
              <a:buNone/>
            </a:pPr>
            <a:r>
              <a:rPr lang="fa-IR" sz="2400" dirty="0" smtClean="0">
                <a:cs typeface="B Nazanin" pitchFamily="2" charset="-78"/>
              </a:rPr>
              <a:t>در </a:t>
            </a:r>
            <a:r>
              <a:rPr lang="fa-IR" sz="2400" dirty="0">
                <a:cs typeface="B Nazanin" pitchFamily="2" charset="-78"/>
              </a:rPr>
              <a:t>اين روش در پايان دوره ابتدا ميانگين موزون بهاي تمام شده هر واحد کالا از تقسيم‌هاي بهاي کالاي موجودي کالا آماده براي فروش بر تعداد کالاهاي آماده براي فروش محاسبه شده براي تعيين بهاي تمام شده موجودي کالاي پايان دوره بهاي تمام شده کالاي فروش رفته اين رقم در تعداد موجودي کالاي پايان دوره و تعداد کالاي فروش رفته ضرب مي‌شود. </a:t>
            </a:r>
            <a:endParaRPr lang="en-US" sz="2400" dirty="0" smtClean="0">
              <a:cs typeface="B Nazanin" pitchFamily="2" charset="-78"/>
            </a:endParaRPr>
          </a:p>
          <a:p>
            <a:pPr marL="0" indent="0" algn="r" rtl="1">
              <a:buNone/>
            </a:pPr>
            <a:endParaRPr lang="en-US" sz="2400" dirty="0">
              <a:cs typeface="B Nazanin" pitchFamily="2" charset="-78"/>
            </a:endParaRPr>
          </a:p>
          <a:p>
            <a:pPr marL="0" indent="0" algn="r">
              <a:buNone/>
            </a:pPr>
            <a:endParaRPr lang="en-US" sz="2400" dirty="0">
              <a:cs typeface="B Nazanin" pitchFamily="2" charset="-78"/>
            </a:endParaRPr>
          </a:p>
        </p:txBody>
      </p:sp>
      <p:sp>
        <p:nvSpPr>
          <p:cNvPr id="4" name="Rectangle 3"/>
          <p:cNvSpPr/>
          <p:nvPr/>
        </p:nvSpPr>
        <p:spPr>
          <a:xfrm rot="5400000">
            <a:off x="5109772" y="3043626"/>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128372339"/>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7543800" cy="4525963"/>
          </a:xfrm>
        </p:spPr>
        <p:txBody>
          <a:bodyPr>
            <a:normAutofit fontScale="92500" lnSpcReduction="20000"/>
          </a:bodyPr>
          <a:lstStyle/>
          <a:p>
            <a:pPr marL="0" indent="0" algn="r" rtl="1">
              <a:buNone/>
            </a:pPr>
            <a:r>
              <a:rPr lang="fa-IR" dirty="0">
                <a:cs typeface="B Nazanin" pitchFamily="2" charset="-78"/>
              </a:rPr>
              <a:t>۳</a:t>
            </a:r>
            <a:r>
              <a:rPr lang="fa-IR" b="1" dirty="0">
                <a:cs typeface="B Nazanin" pitchFamily="2" charset="-78"/>
              </a:rPr>
              <a:t>-روش اولين صادره از اولين وارده </a:t>
            </a:r>
            <a:r>
              <a:rPr lang="en-US" b="1" dirty="0">
                <a:cs typeface="B Nazanin" pitchFamily="2" charset="-78"/>
              </a:rPr>
              <a:t>Fifo</a:t>
            </a:r>
            <a:r>
              <a:rPr lang="fa-IR" b="1" dirty="0">
                <a:cs typeface="B Nazanin" pitchFamily="2" charset="-78"/>
              </a:rPr>
              <a:t>‌</a:t>
            </a:r>
            <a:endParaRPr lang="en-US" dirty="0">
              <a:cs typeface="B Nazanin" pitchFamily="2" charset="-78"/>
            </a:endParaRPr>
          </a:p>
          <a:p>
            <a:pPr marL="0" indent="0" algn="r" rtl="1">
              <a:buNone/>
            </a:pPr>
            <a:r>
              <a:rPr lang="fa-IR" dirty="0">
                <a:cs typeface="B Nazanin" pitchFamily="2" charset="-78"/>
              </a:rPr>
              <a:t>در اين روش فرض بر اين است که کالاهايي که ابتدا خريداري شده‌اند ابتدا نيز به فروش مي‌رسد بنابراين موجودي کالاي پاياندوره از آخرين خريدهاي دوره مي باشد.</a:t>
            </a:r>
            <a:endParaRPr lang="en-US" dirty="0">
              <a:cs typeface="B Nazanin" pitchFamily="2" charset="-78"/>
            </a:endParaRPr>
          </a:p>
          <a:p>
            <a:pPr marL="0" indent="0" algn="r" rtl="1">
              <a:buNone/>
            </a:pPr>
            <a:endParaRPr lang="en-US" dirty="0">
              <a:cs typeface="B Nazanin" pitchFamily="2" charset="-78"/>
            </a:endParaRPr>
          </a:p>
          <a:p>
            <a:pPr marL="0" indent="0" algn="r" rtl="1">
              <a:buNone/>
            </a:pPr>
            <a:r>
              <a:rPr lang="fa-IR" dirty="0">
                <a:cs typeface="B Nazanin" pitchFamily="2" charset="-78"/>
              </a:rPr>
              <a:t>۴-</a:t>
            </a:r>
            <a:r>
              <a:rPr lang="fa-IR" b="1" dirty="0">
                <a:cs typeface="B Nazanin" pitchFamily="2" charset="-78"/>
              </a:rPr>
              <a:t>روش اولين صادره از آخرين وارده</a:t>
            </a:r>
            <a:r>
              <a:rPr lang="fa-IR" dirty="0">
                <a:cs typeface="B Nazanin" pitchFamily="2" charset="-78"/>
              </a:rPr>
              <a:t> </a:t>
            </a:r>
            <a:endParaRPr lang="en-US" dirty="0">
              <a:cs typeface="B Nazanin" pitchFamily="2" charset="-78"/>
            </a:endParaRPr>
          </a:p>
          <a:p>
            <a:pPr marL="0" indent="0" algn="r" rtl="1">
              <a:buNone/>
            </a:pPr>
            <a:r>
              <a:rPr lang="fa-IR" dirty="0">
                <a:cs typeface="B Nazanin" pitchFamily="2" charset="-78"/>
              </a:rPr>
              <a:t>در اين روش فرض بر اين است که کالاهايي که اخيراً خريداري شده‌اند ابتدا به فروش مي رسند بنابراين موجودي کالاي پايان دوره از حمل موجودي کالاي ابتداي دوره و اولين خريدهاي دوره مي‌باشد. </a:t>
            </a:r>
            <a:endParaRPr lang="en-US" dirty="0">
              <a:cs typeface="B Nazanin" pitchFamily="2" charset="-78"/>
            </a:endParaRPr>
          </a:p>
          <a:p>
            <a:endParaRPr lang="en-US" dirty="0">
              <a:cs typeface="B Nazanin" pitchFamily="2" charset="-78"/>
            </a:endParaRPr>
          </a:p>
        </p:txBody>
      </p:sp>
      <p:sp>
        <p:nvSpPr>
          <p:cNvPr id="4" name="Rectangle 3"/>
          <p:cNvSpPr/>
          <p:nvPr/>
        </p:nvSpPr>
        <p:spPr>
          <a:xfrm rot="5400000">
            <a:off x="5109772" y="3043625"/>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spTree>
    <p:extLst>
      <p:ext uri="{BB962C8B-B14F-4D97-AF65-F5344CB8AC3E}">
        <p14:creationId xmlns:p14="http://schemas.microsoft.com/office/powerpoint/2010/main" val="4263463196"/>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7543800" cy="4525963"/>
          </a:xfrm>
        </p:spPr>
        <p:txBody>
          <a:bodyPr>
            <a:normAutofit/>
          </a:bodyPr>
          <a:lstStyle/>
          <a:p>
            <a:pPr marL="0" indent="0" algn="ctr">
              <a:buNone/>
            </a:pPr>
            <a:r>
              <a:rPr lang="fa-IR" sz="5400" dirty="0" smtClean="0">
                <a:cs typeface="B Nazanin" pitchFamily="2" charset="-78"/>
              </a:rPr>
              <a:t>پایان</a:t>
            </a:r>
          </a:p>
          <a:p>
            <a:pPr marL="0" indent="0" algn="ctr">
              <a:buNone/>
            </a:pPr>
            <a:r>
              <a:rPr lang="fa-IR" sz="4400" dirty="0" smtClean="0">
                <a:cs typeface="B Nazanin" pitchFamily="2" charset="-78"/>
              </a:rPr>
              <a:t>باتشکر از حسن توجه شما</a:t>
            </a:r>
            <a:endParaRPr lang="en-US" sz="4400" dirty="0">
              <a:cs typeface="B Nazanin" pitchFamily="2" charset="-78"/>
            </a:endParaRPr>
          </a:p>
        </p:txBody>
      </p:sp>
      <p:sp>
        <p:nvSpPr>
          <p:cNvPr id="4" name="Rectangle 3"/>
          <p:cNvSpPr/>
          <p:nvPr/>
        </p:nvSpPr>
        <p:spPr>
          <a:xfrm rot="5400000">
            <a:off x="5109772" y="3043625"/>
            <a:ext cx="6858001" cy="7707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4000" b="1" dirty="0">
                <a:cs typeface="B Nazanin" pitchFamily="2" charset="-78"/>
              </a:rPr>
              <a:t>اصول حسابداری </a:t>
            </a:r>
            <a:r>
              <a:rPr lang="fa-IR" sz="4000" dirty="0" smtClean="0">
                <a:cs typeface="B Nazanin" pitchFamily="2" charset="-78"/>
              </a:rPr>
              <a:t>۱</a:t>
            </a:r>
            <a:endParaRPr lang="fa-IR" sz="4000" b="1" dirty="0">
              <a:cs typeface="B Nazanin"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3573194"/>
            <a:ext cx="3886200" cy="2586089"/>
          </a:xfrm>
          <a:prstGeom prst="rect">
            <a:avLst/>
          </a:prstGeom>
        </p:spPr>
      </p:pic>
    </p:spTree>
    <p:extLst>
      <p:ext uri="{BB962C8B-B14F-4D97-AF65-F5344CB8AC3E}">
        <p14:creationId xmlns:p14="http://schemas.microsoft.com/office/powerpoint/2010/main" val="1409775457"/>
      </p:ext>
    </p:extLst>
  </p:cSld>
  <p:clrMapOvr>
    <a:masterClrMapping/>
  </p:clrMapOvr>
  <mc:AlternateContent xmlns:mc="http://schemas.openxmlformats.org/markup-compatibility/2006" xmlns:p14="http://schemas.microsoft.com/office/powerpoint/2010/main">
    <mc:Choice Requires="p14">
      <p:transition spd="slow" p14:dur="4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TotalTime>
  <Words>8392</Words>
  <Application>Microsoft Office PowerPoint</Application>
  <PresentationFormat>On-screen Show (4:3)</PresentationFormat>
  <Paragraphs>815</Paragraphs>
  <Slides>95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95</vt:i4>
      </vt:variant>
    </vt:vector>
  </HeadingPairs>
  <TitlesOfParts>
    <vt:vector size="103" baseType="lpstr">
      <vt:lpstr>Arial</vt:lpstr>
      <vt:lpstr>B Nazanin</vt:lpstr>
      <vt:lpstr>B Titr</vt:lpstr>
      <vt:lpstr>Calibri</vt:lpstr>
      <vt:lpstr>Tahoma</vt:lpstr>
      <vt:lpstr>Times New Roman</vt:lpstr>
      <vt:lpstr>Office Theme</vt:lpstr>
      <vt:lpstr>Document</vt:lpstr>
      <vt:lpstr>PowerPoint Presentation</vt:lpstr>
      <vt:lpstr>پاورپوینت کتاب اصول حسابداری 1 (کتایون تفرشی راد - مجید کلانتری)</vt:lpstr>
      <vt:lpstr>فهرست:</vt:lpstr>
      <vt:lpstr>فصل اول </vt:lpstr>
      <vt:lpstr>اهميت حسابداري:</vt:lpstr>
      <vt:lpstr>تعريف حسابداري:</vt:lpstr>
      <vt:lpstr>استفاده کنندگان از اطلاعات حسابداري : </vt:lpstr>
      <vt:lpstr>PowerPoint Presentation</vt:lpstr>
      <vt:lpstr>الف: طبقه‌بندي مؤسسات ازلحاظ مالکيت  </vt:lpstr>
      <vt:lpstr>ب:طبقه‌بندي مؤسسات از لحاظ هدف فعالیت</vt:lpstr>
      <vt:lpstr>ج: طبقه‌بندي مؤسسات از لحاظ نوع فعاليت :</vt:lpstr>
      <vt:lpstr>رشته هاي حسابداري : </vt:lpstr>
      <vt:lpstr>مفاهيم اساسي حسابداري و گزارشهاي مالي:  </vt:lpstr>
      <vt:lpstr>1 . مفروضات حسابداري: دربرگيرنده آن گروه از مفاهيم حسابداري است که جنبه زيربنايي داشته هر علمی دارای مفروضات می باشد مفروضات هر علمی بدون هیچ چون و چرایی برای همگان قابل قبول می باشد.   </vt:lpstr>
      <vt:lpstr>PowerPoint Presentation</vt:lpstr>
      <vt:lpstr>PowerPoint Presentation</vt:lpstr>
      <vt:lpstr>PowerPoint Presentation</vt:lpstr>
      <vt:lpstr>۳. اصول يا ميثاق‌هاي محدود کننده حسابداري  </vt:lpstr>
      <vt:lpstr>فصل دوم  </vt:lpstr>
      <vt:lpstr>معادله حسابداري:   تساوي جمع دارايي‌ها با جمع بدهي و سرمايه را معادله حسابداري مي‌گويند.</vt:lpstr>
      <vt:lpstr>۱. دارايي:  </vt:lpstr>
      <vt:lpstr>۲. بدهي:</vt:lpstr>
      <vt:lpstr>۳. سرمايه: </vt:lpstr>
      <vt:lpstr>معاملات و رويدادهاي مالي:  </vt:lpstr>
      <vt:lpstr>تعريف ترازنامه: گزارشي که اطلاعات مربوط به دارايي‌ها  و بدهي‌ها و سرمايه را در يک تاريخ نشان مي‌دهد دارايي‌ها را در سمت راست اين گزارش و بدهي‌ها و سرمايه در سمت چپ آن نمايش داده مي‌شود.     </vt:lpstr>
      <vt:lpstr>فصل سوم : </vt:lpstr>
      <vt:lpstr>PowerPoint Presentation</vt:lpstr>
      <vt:lpstr>حساب: ثبت کردن آثار رويدادهاي مالي در حساب‌ها شيوه مؤثري براي جمع‌آوري اطلاعات درباره امور مالي يک مؤسسه است نوع ساده‌اي از حساب که اغلب در مسائل حسابداري و آموزش‌هاي حسابداري مورد استفاده قرار مي گيرد.“T”‌مي‌باشد</vt:lpstr>
      <vt:lpstr>PowerPoint Presentation</vt:lpstr>
      <vt:lpstr>PowerPoint Presentation</vt:lpstr>
      <vt:lpstr>PowerPoint Presentation</vt:lpstr>
      <vt:lpstr> نکته: ارتباط قاعده بدهکار و بستانکار کردن با معادله حسابداري و ترازنامه در زير نشان داده شده است. </vt:lpstr>
      <vt:lpstr>فصل چهارم    ثبت رويدادهاي مالي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بستن حساب‌هاي دائمي:   پس از تهيه تراز آزمايشي اختتاميه، حصول اطمينان از تراز مانده حساب‌هاي دائمي آخرين مرحله در چرخه حسابداري، بستن حساب‌هاي دائمي است. براي بستن حساب هاي دائمي دو روش وجود دارد:  </vt:lpstr>
      <vt:lpstr>PowerPoint Presentation</vt:lpstr>
      <vt:lpstr>PowerPoint Presentation</vt:lpstr>
      <vt:lpstr>PowerPoint Presentation</vt:lpstr>
      <vt:lpstr>فرم کاربرگ ۱۰ ستوني در زير نشان داده شده است: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حسابداری 1 </dc:title>
  <dc:creator/>
  <cp:lastModifiedBy>Shiva</cp:lastModifiedBy>
  <cp:revision>82</cp:revision>
  <dcterms:created xsi:type="dcterms:W3CDTF">2006-08-16T00:00:00Z</dcterms:created>
  <dcterms:modified xsi:type="dcterms:W3CDTF">2023-05-24T22:52:25Z</dcterms:modified>
</cp:coreProperties>
</file>