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3" r:id="rId1"/>
  </p:sldMasterIdLst>
  <p:sldIdLst>
    <p:sldId id="272" r:id="rId2"/>
    <p:sldId id="256" r:id="rId3"/>
    <p:sldId id="271" r:id="rId4"/>
    <p:sldId id="257" r:id="rId5"/>
    <p:sldId id="260" r:id="rId6"/>
    <p:sldId id="263" r:id="rId7"/>
    <p:sldId id="267" r:id="rId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03" autoAdjust="0"/>
    <p:restoredTop sz="94614" autoAdjust="0"/>
  </p:normalViewPr>
  <p:slideViewPr>
    <p:cSldViewPr>
      <p:cViewPr varScale="1">
        <p:scale>
          <a:sx n="69" d="100"/>
          <a:sy n="69" d="100"/>
        </p:scale>
        <p:origin x="54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F86DD8-2C57-439C-9CCE-ACFB2AF81983}" type="datetimeFigureOut">
              <a:rPr lang="fa-IR" smtClean="0"/>
              <a:t>10/17/1444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77D4A88-F628-45A8-AD76-52723CCB3F06}" type="slidenum">
              <a:rPr lang="fa-IR" smtClean="0"/>
              <a:t>‹#›</a:t>
            </a:fld>
            <a:endParaRPr lang="fa-IR"/>
          </a:p>
        </p:txBody>
      </p:sp>
      <p:sp>
        <p:nvSpPr>
          <p:cNvPr id="19" name="Rectangle 18"/>
          <p:cNvSpPr/>
          <p:nvPr userDrawn="1"/>
        </p:nvSpPr>
        <p:spPr>
          <a:xfrm>
            <a:off x="26292"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274480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F86DD8-2C57-439C-9CCE-ACFB2AF81983}" type="datetimeFigureOut">
              <a:rPr lang="fa-IR" smtClean="0"/>
              <a:t>10/17/1444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77D4A88-F628-45A8-AD76-52723CCB3F06}" type="slidenum">
              <a:rPr lang="fa-IR" smtClean="0"/>
              <a:t>‹#›</a:t>
            </a:fld>
            <a:endParaRPr lang="fa-IR"/>
          </a:p>
        </p:txBody>
      </p:sp>
    </p:spTree>
    <p:extLst>
      <p:ext uri="{BB962C8B-B14F-4D97-AF65-F5344CB8AC3E}">
        <p14:creationId xmlns:p14="http://schemas.microsoft.com/office/powerpoint/2010/main" val="25812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F86DD8-2C57-439C-9CCE-ACFB2AF81983}" type="datetimeFigureOut">
              <a:rPr lang="fa-IR" smtClean="0"/>
              <a:t>10/17/1444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77D4A88-F628-45A8-AD76-52723CCB3F06}" type="slidenum">
              <a:rPr lang="fa-IR" smtClean="0"/>
              <a:t>‹#›</a:t>
            </a:fld>
            <a:endParaRPr lang="fa-I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42320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F86DD8-2C57-439C-9CCE-ACFB2AF81983}" type="datetimeFigureOut">
              <a:rPr lang="fa-IR" smtClean="0"/>
              <a:t>10/17/1444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77D4A88-F628-45A8-AD76-52723CCB3F06}" type="slidenum">
              <a:rPr lang="fa-IR" smtClean="0"/>
              <a:t>‹#›</a:t>
            </a:fld>
            <a:endParaRPr lang="fa-IR"/>
          </a:p>
        </p:txBody>
      </p:sp>
    </p:spTree>
    <p:extLst>
      <p:ext uri="{BB962C8B-B14F-4D97-AF65-F5344CB8AC3E}">
        <p14:creationId xmlns:p14="http://schemas.microsoft.com/office/powerpoint/2010/main" val="32618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F86DD8-2C57-439C-9CCE-ACFB2AF81983}" type="datetimeFigureOut">
              <a:rPr lang="fa-IR" smtClean="0"/>
              <a:t>10/17/1444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77D4A88-F628-45A8-AD76-52723CCB3F06}" type="slidenum">
              <a:rPr lang="fa-IR" smtClean="0"/>
              <a:t>‹#›</a:t>
            </a:fld>
            <a:endParaRPr lang="fa-I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08616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F86DD8-2C57-439C-9CCE-ACFB2AF81983}" type="datetimeFigureOut">
              <a:rPr lang="fa-IR" smtClean="0"/>
              <a:t>10/17/1444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77D4A88-F628-45A8-AD76-52723CCB3F06}" type="slidenum">
              <a:rPr lang="fa-IR" smtClean="0"/>
              <a:t>‹#›</a:t>
            </a:fld>
            <a:endParaRPr lang="fa-IR"/>
          </a:p>
        </p:txBody>
      </p:sp>
    </p:spTree>
    <p:extLst>
      <p:ext uri="{BB962C8B-B14F-4D97-AF65-F5344CB8AC3E}">
        <p14:creationId xmlns:p14="http://schemas.microsoft.com/office/powerpoint/2010/main" val="4018793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F86DD8-2C57-439C-9CCE-ACFB2AF81983}" type="datetimeFigureOut">
              <a:rPr lang="fa-IR" smtClean="0"/>
              <a:t>10/17/1444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77D4A88-F628-45A8-AD76-52723CCB3F06}" type="slidenum">
              <a:rPr lang="fa-IR" smtClean="0"/>
              <a:t>‹#›</a:t>
            </a:fld>
            <a:endParaRPr lang="fa-IR"/>
          </a:p>
        </p:txBody>
      </p:sp>
    </p:spTree>
    <p:extLst>
      <p:ext uri="{BB962C8B-B14F-4D97-AF65-F5344CB8AC3E}">
        <p14:creationId xmlns:p14="http://schemas.microsoft.com/office/powerpoint/2010/main" val="3242214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F86DD8-2C57-439C-9CCE-ACFB2AF81983}" type="datetimeFigureOut">
              <a:rPr lang="fa-IR" smtClean="0"/>
              <a:t>10/17/1444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77D4A88-F628-45A8-AD76-52723CCB3F06}" type="slidenum">
              <a:rPr lang="fa-IR" smtClean="0"/>
              <a:t>‹#›</a:t>
            </a:fld>
            <a:endParaRPr lang="fa-IR"/>
          </a:p>
        </p:txBody>
      </p:sp>
    </p:spTree>
    <p:extLst>
      <p:ext uri="{BB962C8B-B14F-4D97-AF65-F5344CB8AC3E}">
        <p14:creationId xmlns:p14="http://schemas.microsoft.com/office/powerpoint/2010/main" val="1090265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Date Placeholder 2"/>
          <p:cNvSpPr>
            <a:spLocks noGrp="1"/>
          </p:cNvSpPr>
          <p:nvPr>
            <p:ph type="dt" sz="half" idx="10"/>
          </p:nvPr>
        </p:nvSpPr>
        <p:spPr>
          <a:xfrm>
            <a:off x="457200" y="6251575"/>
            <a:ext cx="2133600" cy="476250"/>
          </a:xfrm>
        </p:spPr>
        <p:txBody>
          <a:bodyPr/>
          <a:lstStyle>
            <a:lvl1pPr>
              <a:defRPr/>
            </a:lvl1pPr>
          </a:lstStyle>
          <a:p>
            <a:endParaRPr lang="en-US" altLang="fa-IR"/>
          </a:p>
        </p:txBody>
      </p:sp>
      <p:sp>
        <p:nvSpPr>
          <p:cNvPr id="4" name="Slide Number Placeholder 3"/>
          <p:cNvSpPr>
            <a:spLocks noGrp="1"/>
          </p:cNvSpPr>
          <p:nvPr>
            <p:ph type="sldNum" sz="quarter" idx="11"/>
          </p:nvPr>
        </p:nvSpPr>
        <p:spPr>
          <a:xfrm>
            <a:off x="6553200" y="6248400"/>
            <a:ext cx="2133600" cy="476250"/>
          </a:xfrm>
        </p:spPr>
        <p:txBody>
          <a:bodyPr/>
          <a:lstStyle>
            <a:lvl1pPr>
              <a:defRPr/>
            </a:lvl1pPr>
          </a:lstStyle>
          <a:p>
            <a:fld id="{59ED06A6-6BC0-4EBC-9B10-CAC57A818CC3}" type="slidenum">
              <a:rPr lang="en-US" altLang="fa-IR"/>
              <a:pPr/>
              <a:t>‹#›</a:t>
            </a:fld>
            <a:endParaRPr lang="en-US" altLang="fa-IR"/>
          </a:p>
        </p:txBody>
      </p:sp>
      <p:sp>
        <p:nvSpPr>
          <p:cNvPr id="5" name="Footer Placeholder 4"/>
          <p:cNvSpPr>
            <a:spLocks noGrp="1"/>
          </p:cNvSpPr>
          <p:nvPr>
            <p:ph type="ftr" sz="quarter" idx="12"/>
          </p:nvPr>
        </p:nvSpPr>
        <p:spPr>
          <a:xfrm>
            <a:off x="3124200" y="6248400"/>
            <a:ext cx="2895600" cy="476250"/>
          </a:xfrm>
        </p:spPr>
        <p:txBody>
          <a:bodyPr/>
          <a:lstStyle>
            <a:lvl1pPr>
              <a:defRPr/>
            </a:lvl1pPr>
          </a:lstStyle>
          <a:p>
            <a:endParaRPr lang="en-US" altLang="fa-IR"/>
          </a:p>
        </p:txBody>
      </p:sp>
    </p:spTree>
    <p:extLst>
      <p:ext uri="{BB962C8B-B14F-4D97-AF65-F5344CB8AC3E}">
        <p14:creationId xmlns:p14="http://schemas.microsoft.com/office/powerpoint/2010/main" val="2894338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F86DD8-2C57-439C-9CCE-ACFB2AF81983}" type="datetimeFigureOut">
              <a:rPr lang="fa-IR" smtClean="0"/>
              <a:t>10/17/1444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77D4A88-F628-45A8-AD76-52723CCB3F06}" type="slidenum">
              <a:rPr lang="fa-IR" smtClean="0"/>
              <a:t>‹#›</a:t>
            </a:fld>
            <a:endParaRPr lang="fa-IR"/>
          </a:p>
        </p:txBody>
      </p:sp>
    </p:spTree>
    <p:extLst>
      <p:ext uri="{BB962C8B-B14F-4D97-AF65-F5344CB8AC3E}">
        <p14:creationId xmlns:p14="http://schemas.microsoft.com/office/powerpoint/2010/main" val="222198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F86DD8-2C57-439C-9CCE-ACFB2AF81983}" type="datetimeFigureOut">
              <a:rPr lang="fa-IR" smtClean="0"/>
              <a:t>10/17/1444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77D4A88-F628-45A8-AD76-52723CCB3F06}" type="slidenum">
              <a:rPr lang="fa-IR" smtClean="0"/>
              <a:t>‹#›</a:t>
            </a:fld>
            <a:endParaRPr lang="fa-IR"/>
          </a:p>
        </p:txBody>
      </p:sp>
    </p:spTree>
    <p:extLst>
      <p:ext uri="{BB962C8B-B14F-4D97-AF65-F5344CB8AC3E}">
        <p14:creationId xmlns:p14="http://schemas.microsoft.com/office/powerpoint/2010/main" val="4098931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F86DD8-2C57-439C-9CCE-ACFB2AF81983}" type="datetimeFigureOut">
              <a:rPr lang="fa-IR" smtClean="0"/>
              <a:t>10/17/1444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77D4A88-F628-45A8-AD76-52723CCB3F06}" type="slidenum">
              <a:rPr lang="fa-IR" smtClean="0"/>
              <a:t>‹#›</a:t>
            </a:fld>
            <a:endParaRPr lang="fa-IR"/>
          </a:p>
        </p:txBody>
      </p:sp>
    </p:spTree>
    <p:extLst>
      <p:ext uri="{BB962C8B-B14F-4D97-AF65-F5344CB8AC3E}">
        <p14:creationId xmlns:p14="http://schemas.microsoft.com/office/powerpoint/2010/main" val="1064116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F86DD8-2C57-439C-9CCE-ACFB2AF81983}" type="datetimeFigureOut">
              <a:rPr lang="fa-IR" smtClean="0"/>
              <a:t>10/17/1444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77D4A88-F628-45A8-AD76-52723CCB3F06}" type="slidenum">
              <a:rPr lang="fa-IR" smtClean="0"/>
              <a:t>‹#›</a:t>
            </a:fld>
            <a:endParaRPr lang="fa-IR"/>
          </a:p>
        </p:txBody>
      </p:sp>
    </p:spTree>
    <p:extLst>
      <p:ext uri="{BB962C8B-B14F-4D97-AF65-F5344CB8AC3E}">
        <p14:creationId xmlns:p14="http://schemas.microsoft.com/office/powerpoint/2010/main" val="752579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F86DD8-2C57-439C-9CCE-ACFB2AF81983}" type="datetimeFigureOut">
              <a:rPr lang="fa-IR" smtClean="0"/>
              <a:t>10/17/1444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77D4A88-F628-45A8-AD76-52723CCB3F06}" type="slidenum">
              <a:rPr lang="fa-IR" smtClean="0"/>
              <a:t>‹#›</a:t>
            </a:fld>
            <a:endParaRPr lang="fa-IR"/>
          </a:p>
        </p:txBody>
      </p:sp>
    </p:spTree>
    <p:extLst>
      <p:ext uri="{BB962C8B-B14F-4D97-AF65-F5344CB8AC3E}">
        <p14:creationId xmlns:p14="http://schemas.microsoft.com/office/powerpoint/2010/main" val="1465427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F86DD8-2C57-439C-9CCE-ACFB2AF81983}" type="datetimeFigureOut">
              <a:rPr lang="fa-IR" smtClean="0"/>
              <a:t>10/17/1444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77D4A88-F628-45A8-AD76-52723CCB3F06}" type="slidenum">
              <a:rPr lang="fa-IR" smtClean="0"/>
              <a:t>‹#›</a:t>
            </a:fld>
            <a:endParaRPr lang="fa-IR"/>
          </a:p>
        </p:txBody>
      </p:sp>
    </p:spTree>
    <p:extLst>
      <p:ext uri="{BB962C8B-B14F-4D97-AF65-F5344CB8AC3E}">
        <p14:creationId xmlns:p14="http://schemas.microsoft.com/office/powerpoint/2010/main" val="2684518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DCF86DD8-2C57-439C-9CCE-ACFB2AF81983}" type="datetimeFigureOut">
              <a:rPr lang="fa-IR" smtClean="0"/>
              <a:t>10/17/1444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77D4A88-F628-45A8-AD76-52723CCB3F06}" type="slidenum">
              <a:rPr lang="fa-IR" smtClean="0"/>
              <a:t>‹#›</a:t>
            </a:fld>
            <a:endParaRPr lang="fa-IR"/>
          </a:p>
        </p:txBody>
      </p:sp>
    </p:spTree>
    <p:extLst>
      <p:ext uri="{BB962C8B-B14F-4D97-AF65-F5344CB8AC3E}">
        <p14:creationId xmlns:p14="http://schemas.microsoft.com/office/powerpoint/2010/main" val="3683734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CF86DD8-2C57-439C-9CCE-ACFB2AF81983}" type="datetimeFigureOut">
              <a:rPr lang="fa-IR" smtClean="0"/>
              <a:t>10/17/1444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77D4A88-F628-45A8-AD76-52723CCB3F06}" type="slidenum">
              <a:rPr lang="fa-IR" smtClean="0"/>
              <a:t>‹#›</a:t>
            </a:fld>
            <a:endParaRPr lang="fa-IR"/>
          </a:p>
        </p:txBody>
      </p:sp>
    </p:spTree>
    <p:extLst>
      <p:ext uri="{BB962C8B-B14F-4D97-AF65-F5344CB8AC3E}">
        <p14:creationId xmlns:p14="http://schemas.microsoft.com/office/powerpoint/2010/main" val="1207603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CF86DD8-2C57-439C-9CCE-ACFB2AF81983}" type="datetimeFigureOut">
              <a:rPr lang="fa-IR" smtClean="0"/>
              <a:t>10/17/1444</a:t>
            </a:fld>
            <a:endParaRPr lang="fa-I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77D4A88-F628-45A8-AD76-52723CCB3F06}" type="slidenum">
              <a:rPr lang="fa-IR" smtClean="0"/>
              <a:t>‹#›</a:t>
            </a:fld>
            <a:endParaRPr lang="fa-IR"/>
          </a:p>
        </p:txBody>
      </p:sp>
      <p:sp>
        <p:nvSpPr>
          <p:cNvPr id="18" name="Rectangle 17"/>
          <p:cNvSpPr/>
          <p:nvPr userDrawn="1"/>
        </p:nvSpPr>
        <p:spPr>
          <a:xfrm>
            <a:off x="26292"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1620906949"/>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 id="2147483720" r:id="rId17"/>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BESM05"/>
          <p:cNvPicPr>
            <a:picLocks noChangeAspect="1" noChangeArrowheads="1"/>
          </p:cNvPicPr>
          <p:nvPr/>
        </p:nvPicPr>
        <p:blipFill>
          <a:blip r:embed="rId2">
            <a:clrChange>
              <a:clrFrom>
                <a:srgbClr val="FFFFFF"/>
              </a:clrFrom>
              <a:clrTo>
                <a:srgbClr val="FFFFFF">
                  <a:alpha val="0"/>
                </a:srgbClr>
              </a:clrTo>
            </a:clrChange>
            <a:grayscl/>
          </a:blip>
          <a:srcRect/>
          <a:stretch>
            <a:fillRect/>
          </a:stretch>
        </p:blipFill>
        <p:spPr bwMode="auto">
          <a:xfrm>
            <a:off x="696058" y="533400"/>
            <a:ext cx="7609742" cy="5971434"/>
          </a:xfrm>
          <a:prstGeom prst="rect">
            <a:avLst/>
          </a:prstGeom>
          <a:noFill/>
          <a:ln w="9525">
            <a:noFill/>
            <a:miter lim="800000"/>
            <a:headEnd/>
            <a:tailEnd/>
          </a:ln>
        </p:spPr>
      </p:pic>
    </p:spTree>
    <p:extLst>
      <p:ext uri="{BB962C8B-B14F-4D97-AF65-F5344CB8AC3E}">
        <p14:creationId xmlns:p14="http://schemas.microsoft.com/office/powerpoint/2010/main" val="177032091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500" fill="hold"/>
                                        <p:tgtEl>
                                          <p:spTgt spid="4"/>
                                        </p:tgtEl>
                                        <p:attrNameLst>
                                          <p:attrName>ppt_w</p:attrName>
                                        </p:attrNameLst>
                                      </p:cBhvr>
                                      <p:tavLst>
                                        <p:tav tm="0">
                                          <p:val>
                                            <p:fltVal val="0"/>
                                          </p:val>
                                        </p:tav>
                                        <p:tav tm="100000">
                                          <p:val>
                                            <p:strVal val="#ppt_w"/>
                                          </p:val>
                                        </p:tav>
                                      </p:tavLst>
                                    </p:anim>
                                    <p:anim calcmode="lin" valueType="num">
                                      <p:cBhvr>
                                        <p:cTn id="8" dur="3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3688" y="2132856"/>
            <a:ext cx="5826719" cy="1646302"/>
          </a:xfrm>
        </p:spPr>
        <p:txBody>
          <a:bodyPr/>
          <a:lstStyle/>
          <a:p>
            <a:pPr algn="ctr"/>
            <a:r>
              <a:rPr lang="fa-IR" dirty="0" smtClean="0">
                <a:effectLst>
                  <a:outerShdw blurRad="50800" dist="38100" dir="2700000" algn="tl">
                    <a:srgbClr val="000000">
                      <a:alpha val="40000"/>
                    </a:srgbClr>
                  </a:outerShdw>
                </a:effectLst>
                <a:latin typeface="Times New Roman"/>
                <a:ea typeface="SimSun"/>
                <a:cs typeface="B Titr"/>
              </a:rPr>
              <a:t>حسابداری اوراق تسوی</a:t>
            </a:r>
            <a:r>
              <a:rPr lang="fa-IR" dirty="0">
                <a:effectLst>
                  <a:outerShdw blurRad="50800" dist="38100" dir="2700000" algn="tl">
                    <a:srgbClr val="000000">
                      <a:alpha val="40000"/>
                    </a:srgbClr>
                  </a:outerShdw>
                </a:effectLst>
                <a:latin typeface="Times New Roman"/>
                <a:ea typeface="SimSun"/>
                <a:cs typeface="B Titr"/>
              </a:rPr>
              <a:t>ه</a:t>
            </a:r>
            <a:r>
              <a:rPr lang="fa-IR" dirty="0" smtClean="0">
                <a:effectLst>
                  <a:outerShdw blurRad="50800" dist="38100" dir="2700000" algn="tl">
                    <a:srgbClr val="000000">
                      <a:alpha val="40000"/>
                    </a:srgbClr>
                  </a:outerShdw>
                </a:effectLst>
                <a:latin typeface="Times New Roman"/>
                <a:ea typeface="SimSun"/>
                <a:cs typeface="B Titr"/>
              </a:rPr>
              <a:t> خزانه</a:t>
            </a:r>
            <a:endParaRPr lang="fa-IR" dirty="0"/>
          </a:p>
        </p:txBody>
      </p:sp>
    </p:spTree>
    <p:extLst>
      <p:ext uri="{BB962C8B-B14F-4D97-AF65-F5344CB8AC3E}">
        <p14:creationId xmlns:p14="http://schemas.microsoft.com/office/powerpoint/2010/main" val="3252673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836712"/>
            <a:ext cx="7772400" cy="4637112"/>
          </a:xfrm>
        </p:spPr>
        <p:txBody>
          <a:bodyPr>
            <a:normAutofit/>
          </a:bodyPr>
          <a:lstStyle/>
          <a:p>
            <a:pPr algn="r">
              <a:lnSpc>
                <a:spcPct val="115000"/>
              </a:lnSpc>
              <a:spcAft>
                <a:spcPts val="600"/>
              </a:spcAft>
            </a:pPr>
            <a:r>
              <a:rPr lang="fa-IR" sz="1800" dirty="0">
                <a:solidFill>
                  <a:schemeClr val="tx1"/>
                </a:solidFill>
                <a:latin typeface="BMitra"/>
                <a:ea typeface="Calibri"/>
                <a:cs typeface="B Nazanin" pitchFamily="2" charset="-78"/>
              </a:rPr>
              <a:t>در راستاي </a:t>
            </a:r>
            <a:r>
              <a:rPr lang="fa-IR" sz="1800" u="sng" dirty="0">
                <a:solidFill>
                  <a:schemeClr val="tx1"/>
                </a:solidFill>
                <a:latin typeface="BMitra"/>
                <a:ea typeface="Calibri"/>
                <a:cs typeface="B Nazanin" pitchFamily="2" charset="-78"/>
              </a:rPr>
              <a:t>تسويه بدهي‌هاي قطعي دولت به كليه اشخاص</a:t>
            </a:r>
            <a:r>
              <a:rPr lang="fa-IR" sz="1800" dirty="0">
                <a:solidFill>
                  <a:schemeClr val="tx1"/>
                </a:solidFill>
                <a:latin typeface="BMitra"/>
                <a:ea typeface="Calibri"/>
                <a:cs typeface="B Nazanin" pitchFamily="2" charset="-78"/>
              </a:rPr>
              <a:t> از جمله حقيقي و حقوقي تعاوني و خصوصي در </a:t>
            </a:r>
            <a:r>
              <a:rPr lang="fa-IR" sz="1800" u="sng" dirty="0">
                <a:solidFill>
                  <a:schemeClr val="tx1"/>
                </a:solidFill>
                <a:latin typeface="BMitra"/>
                <a:ea typeface="Calibri"/>
                <a:cs typeface="B Nazanin" pitchFamily="2" charset="-78"/>
              </a:rPr>
              <a:t>مقابل مطالبات قطعي دولت</a:t>
            </a:r>
            <a:r>
              <a:rPr lang="fa-IR" sz="1800" dirty="0">
                <a:solidFill>
                  <a:schemeClr val="tx1"/>
                </a:solidFill>
                <a:latin typeface="BMitra"/>
                <a:ea typeface="Calibri"/>
                <a:cs typeface="B Nazanin" pitchFamily="2" charset="-78"/>
              </a:rPr>
              <a:t>، </a:t>
            </a:r>
            <a:r>
              <a:rPr lang="ar-SA" sz="1800" dirty="0">
                <a:solidFill>
                  <a:schemeClr val="tx1"/>
                </a:solidFill>
                <a:latin typeface="BMitra"/>
                <a:ea typeface="Calibri"/>
                <a:cs typeface="B Nazanin" pitchFamily="2" charset="-78"/>
              </a:rPr>
              <a:t>اسناد تعهدی خاصی با عنوان اوراق تسویه خزانه توسط وزارت امور اقتصادی و دارایی صادر و در اختیار اشخاص يادشده قرار مي‌گيرد. بر اين اساس اشخاص متقاضي براي دريافت اوراق تسويه بايد درخواست خود را بر اساس شرايط اعلامي وزارت امور اقتصادي و دارايي، به منظور بررسي و تعيين تكليف آن در كميسيون صدور اوراق تسويه به وزارتخانه مذكور (اداره كل مديريت بدهي‌ها و تعهدات عمومي دولت) </a:t>
            </a:r>
            <a:r>
              <a:rPr lang="ar-SA" sz="1800" dirty="0" smtClean="0">
                <a:solidFill>
                  <a:schemeClr val="tx1"/>
                </a:solidFill>
                <a:latin typeface="BMitra"/>
                <a:ea typeface="Calibri"/>
                <a:cs typeface="B Nazanin" pitchFamily="2" charset="-78"/>
              </a:rPr>
              <a:t>ارايه</a:t>
            </a:r>
            <a:r>
              <a:rPr lang="en-US" sz="1800" dirty="0" smtClean="0">
                <a:solidFill>
                  <a:schemeClr val="tx1"/>
                </a:solidFill>
                <a:latin typeface="BMitra"/>
                <a:ea typeface="Calibri"/>
                <a:cs typeface="B Nazanin" pitchFamily="2" charset="-78"/>
              </a:rPr>
              <a:t> </a:t>
            </a:r>
            <a:r>
              <a:rPr lang="fa-IR" sz="1800" dirty="0" smtClean="0">
                <a:solidFill>
                  <a:schemeClr val="tx1"/>
                </a:solidFill>
                <a:latin typeface="BMitra"/>
                <a:ea typeface="Calibri"/>
                <a:cs typeface="B Nazanin" pitchFamily="2" charset="-78"/>
              </a:rPr>
              <a:t>نم</a:t>
            </a:r>
            <a:r>
              <a:rPr lang="ar-SA" sz="1800" dirty="0" smtClean="0">
                <a:solidFill>
                  <a:schemeClr val="tx1"/>
                </a:solidFill>
                <a:latin typeface="BMitra"/>
                <a:ea typeface="Calibri"/>
                <a:cs typeface="B Nazanin" pitchFamily="2" charset="-78"/>
              </a:rPr>
              <a:t>ايند.</a:t>
            </a:r>
            <a:r>
              <a:rPr lang="en-US" sz="1800" dirty="0" smtClean="0">
                <a:solidFill>
                  <a:schemeClr val="tx1"/>
                </a:solidFill>
                <a:latin typeface="BMitra"/>
                <a:ea typeface="Calibri"/>
                <a:cs typeface="B Nazanin" pitchFamily="2" charset="-78"/>
              </a:rPr>
              <a:t/>
            </a:r>
            <a:br>
              <a:rPr lang="en-US" sz="1800" dirty="0" smtClean="0">
                <a:solidFill>
                  <a:schemeClr val="tx1"/>
                </a:solidFill>
                <a:latin typeface="BMitra"/>
                <a:ea typeface="Calibri"/>
                <a:cs typeface="B Nazanin" pitchFamily="2" charset="-78"/>
              </a:rPr>
            </a:br>
            <a:r>
              <a:rPr lang="ar-SA" sz="1800" dirty="0" smtClean="0">
                <a:solidFill>
                  <a:schemeClr val="tx1"/>
                </a:solidFill>
                <a:latin typeface="BMitra"/>
                <a:ea typeface="Calibri"/>
                <a:cs typeface="B Nazanin" pitchFamily="2" charset="-78"/>
              </a:rPr>
              <a:t>   </a:t>
            </a:r>
            <a:r>
              <a:rPr lang="ar-SA" sz="1800" dirty="0">
                <a:solidFill>
                  <a:schemeClr val="tx1"/>
                </a:solidFill>
                <a:latin typeface="BMitra"/>
                <a:ea typeface="Calibri"/>
                <a:cs typeface="B Nazanin" pitchFamily="2" charset="-78"/>
              </a:rPr>
              <a:t>با صدور اوراق تسويه خزانه و تحويل اوراق تسويه به اشخاص متقاضي توسط وزارت امور اقتصادي و دارايي، بدهي‌هاي قطعي دولت به اشخاص متقاضي در مقابل مطالبات قطعي دولت به همان اشخاص تسويه و نتيجه به دستگاه بدهكار، دستگاه طلبكار، سازمان مديريت و برنامه‌ريزي كشور و ديوان محاسبات كشور اعلام مي‌شود. سازمان مديريت و برنامه‌ريزي كشور مكلف است با رعايت مقررات مربوط نسبت به ابلاغ تخصيص اعتبار بابت بدهي‌هاي تسويه شده بر اساس اعلام وزارت امور اقتصادي و دارايي اقدام نمايد. خزانه‌داري كل كشور، دستگاه طلبكار و دستگاه بدهكار پس از صدور اوراق تسويه، نسبت به شناسايي و ثبت تسويه مطالبات و بدهي‌هاي مربوط حسب مورد طبق رويه حسابداري ذيل اقدام مي‌نمايند.</a:t>
            </a:r>
            <a:endParaRPr lang="en-US" sz="1800" dirty="0">
              <a:solidFill>
                <a:schemeClr val="tx1"/>
              </a:solidFill>
              <a:effectLst/>
              <a:latin typeface="Calibri"/>
              <a:ea typeface="Calibri"/>
              <a:cs typeface="B Nazanin" pitchFamily="2" charset="-78"/>
            </a:endParaRPr>
          </a:p>
        </p:txBody>
      </p:sp>
    </p:spTree>
    <p:extLst>
      <p:ext uri="{BB962C8B-B14F-4D97-AF65-F5344CB8AC3E}">
        <p14:creationId xmlns:p14="http://schemas.microsoft.com/office/powerpoint/2010/main" val="2376628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052736"/>
            <a:ext cx="7834064" cy="5328592"/>
          </a:xfrm>
        </p:spPr>
        <p:txBody>
          <a:bodyPr>
            <a:normAutofit/>
          </a:bodyPr>
          <a:lstStyle/>
          <a:p>
            <a:pPr algn="r"/>
            <a:r>
              <a:rPr lang="fa-IR" sz="1800" b="1" dirty="0">
                <a:solidFill>
                  <a:schemeClr val="tx1"/>
                </a:solidFill>
                <a:cs typeface="B Nazanin" pitchFamily="2" charset="-78"/>
              </a:rPr>
              <a:t>اوراق تسویه خزانه</a:t>
            </a:r>
            <a:r>
              <a:rPr lang="fa-IR" sz="1800" dirty="0">
                <a:solidFill>
                  <a:schemeClr val="tx1"/>
                </a:solidFill>
                <a:cs typeface="B Nazanin" pitchFamily="2" charset="-78"/>
              </a:rPr>
              <a:t>: اسناد تعهدی خاصی که به منظور تسویه بدهی های قطعی دولت به اشخاص متقاضي با مطالبات قطعی دولت توسط وزارت امور اقتصادی و دارایی صادر و در اختیار اشخاص طلبکار و بدهکار قرار می‌گیرد.</a:t>
            </a:r>
            <a:r>
              <a:rPr lang="en-US" sz="1800" dirty="0">
                <a:solidFill>
                  <a:schemeClr val="tx1"/>
                </a:solidFill>
                <a:cs typeface="B Nazanin" pitchFamily="2" charset="-78"/>
              </a:rPr>
              <a:t/>
            </a:r>
            <a:br>
              <a:rPr lang="en-US" sz="1800" dirty="0">
                <a:solidFill>
                  <a:schemeClr val="tx1"/>
                </a:solidFill>
                <a:cs typeface="B Nazanin" pitchFamily="2" charset="-78"/>
              </a:rPr>
            </a:br>
            <a:r>
              <a:rPr lang="fa-IR" sz="1800" b="1" dirty="0">
                <a:solidFill>
                  <a:schemeClr val="tx1"/>
                </a:solidFill>
                <a:cs typeface="B Nazanin" pitchFamily="2" charset="-78"/>
              </a:rPr>
              <a:t>دستگاه طلبکار</a:t>
            </a:r>
            <a:r>
              <a:rPr lang="fa-IR" sz="1800" dirty="0">
                <a:solidFill>
                  <a:schemeClr val="tx1"/>
                </a:solidFill>
                <a:cs typeface="B Nazanin" pitchFamily="2" charset="-78"/>
              </a:rPr>
              <a:t>: دستگاه‌هاي اجرايي كه بر اساس مقررات مربوط دارای مطالبات قطعی از اشخاص متقاضي می باشند.</a:t>
            </a:r>
            <a:r>
              <a:rPr lang="en-US" sz="1800" dirty="0">
                <a:solidFill>
                  <a:schemeClr val="tx1"/>
                </a:solidFill>
                <a:cs typeface="B Nazanin" pitchFamily="2" charset="-78"/>
              </a:rPr>
              <a:t/>
            </a:r>
            <a:br>
              <a:rPr lang="en-US" sz="1800" dirty="0">
                <a:solidFill>
                  <a:schemeClr val="tx1"/>
                </a:solidFill>
                <a:cs typeface="B Nazanin" pitchFamily="2" charset="-78"/>
              </a:rPr>
            </a:br>
            <a:r>
              <a:rPr lang="fa-IR" sz="1800" b="1" dirty="0">
                <a:solidFill>
                  <a:schemeClr val="tx1"/>
                </a:solidFill>
                <a:cs typeface="B Nazanin" pitchFamily="2" charset="-78"/>
              </a:rPr>
              <a:t>دستگاه بدهکار</a:t>
            </a:r>
            <a:r>
              <a:rPr lang="fa-IR" sz="1800" dirty="0">
                <a:solidFill>
                  <a:schemeClr val="tx1"/>
                </a:solidFill>
                <a:cs typeface="B Nazanin" pitchFamily="2" charset="-78"/>
              </a:rPr>
              <a:t>: دستگاه‌هاي اجرايي كه بر اساس مقررات مربوط دارای بدهی قطعی به اشخاص متقاضي می‌باشند.</a:t>
            </a:r>
            <a:r>
              <a:rPr lang="en-US" sz="1800" dirty="0">
                <a:solidFill>
                  <a:schemeClr val="tx1"/>
                </a:solidFill>
                <a:cs typeface="B Nazanin" pitchFamily="2" charset="-78"/>
              </a:rPr>
              <a:t/>
            </a:r>
            <a:br>
              <a:rPr lang="en-US" sz="1800" dirty="0">
                <a:solidFill>
                  <a:schemeClr val="tx1"/>
                </a:solidFill>
                <a:cs typeface="B Nazanin" pitchFamily="2" charset="-78"/>
              </a:rPr>
            </a:br>
            <a:r>
              <a:rPr lang="fa-IR" sz="1800" b="1" dirty="0">
                <a:solidFill>
                  <a:schemeClr val="tx1"/>
                </a:solidFill>
                <a:cs typeface="B Nazanin" pitchFamily="2" charset="-78"/>
              </a:rPr>
              <a:t>اشخاص متقاضی</a:t>
            </a:r>
            <a:r>
              <a:rPr lang="fa-IR" sz="1800" dirty="0">
                <a:solidFill>
                  <a:schemeClr val="tx1"/>
                </a:solidFill>
                <a:cs typeface="B Nazanin" pitchFamily="2" charset="-78"/>
              </a:rPr>
              <a:t>: اشخاصي كه به موجب حكم ماده (2) قانون رفع موانع توليد رقابت‌پذير و ارتقاي نظام مالي كشور و قوانين بودجه سنواتي به منظور تسويه مطالبات و بدهي‌هاي خود از / به دستگاه بدهکار/ دستگاه طلبکار، متقاضی دریافت اوراق تسویه خزانه می‌باشند.</a:t>
            </a:r>
            <a:r>
              <a:rPr lang="en-US" sz="1800" dirty="0">
                <a:solidFill>
                  <a:schemeClr val="tx1"/>
                </a:solidFill>
                <a:cs typeface="B Nazanin" pitchFamily="2" charset="-78"/>
              </a:rPr>
              <a:t/>
            </a:r>
            <a:br>
              <a:rPr lang="en-US" sz="1800" dirty="0">
                <a:solidFill>
                  <a:schemeClr val="tx1"/>
                </a:solidFill>
                <a:cs typeface="B Nazanin" pitchFamily="2" charset="-78"/>
              </a:rPr>
            </a:br>
            <a:r>
              <a:rPr lang="fa-IR" sz="1800" b="1" dirty="0">
                <a:solidFill>
                  <a:schemeClr val="tx1"/>
                </a:solidFill>
                <a:cs typeface="B Nazanin" pitchFamily="2" charset="-78"/>
              </a:rPr>
              <a:t>کمیسیون صدور اوراق تسویه</a:t>
            </a:r>
            <a:r>
              <a:rPr lang="fa-IR" sz="1800" dirty="0">
                <a:solidFill>
                  <a:schemeClr val="tx1"/>
                </a:solidFill>
                <a:cs typeface="B Nazanin" pitchFamily="2" charset="-78"/>
              </a:rPr>
              <a:t>: کمیسیونی مرکب از نمایندگان تام الاختیار وزارت امور اقتصادی و دارایی (رییس کمیسیون)، سازمان مدیریت و برنامه ریزی کشور و دستگاه های اجرایی بدهکار و و طلبکار حسب مورد (نماینده تام الاختیار رییس دستگاه اجرایی و ذیحساب در دستگاه های اجرایی فاقد ذیحساب مدیر مالی یا عناوین مشابه) تشکیل و نسبت به تعیین و تایید ارقام قابل تسویه اقدام می نماید.</a:t>
            </a:r>
            <a:r>
              <a:rPr lang="en-US" sz="1800" dirty="0">
                <a:solidFill>
                  <a:schemeClr val="tx1"/>
                </a:solidFill>
                <a:cs typeface="B Nazanin" pitchFamily="2" charset="-78"/>
              </a:rPr>
              <a:t/>
            </a:r>
            <a:br>
              <a:rPr lang="en-US" sz="1800" dirty="0">
                <a:solidFill>
                  <a:schemeClr val="tx1"/>
                </a:solidFill>
                <a:cs typeface="B Nazanin" pitchFamily="2" charset="-78"/>
              </a:rPr>
            </a:br>
            <a:r>
              <a:rPr lang="fa-IR" sz="1800" b="1" dirty="0">
                <a:solidFill>
                  <a:schemeClr val="tx1"/>
                </a:solidFill>
                <a:cs typeface="B Nazanin" pitchFamily="2" charset="-78"/>
              </a:rPr>
              <a:t>بدهی های قطعی دولت</a:t>
            </a:r>
            <a:r>
              <a:rPr lang="fa-IR" sz="1800" dirty="0">
                <a:solidFill>
                  <a:schemeClr val="tx1"/>
                </a:solidFill>
                <a:cs typeface="B Nazanin" pitchFamily="2" charset="-78"/>
              </a:rPr>
              <a:t>: بدهی دستگاه‌های بدهکار به اشخاص متقاضی که به استناد مقررات مربوط تعيين و تاييد مي‌شود.</a:t>
            </a:r>
            <a:r>
              <a:rPr lang="en-US" sz="1800" dirty="0">
                <a:solidFill>
                  <a:schemeClr val="tx1"/>
                </a:solidFill>
                <a:cs typeface="B Nazanin" pitchFamily="2" charset="-78"/>
              </a:rPr>
              <a:t/>
            </a:r>
            <a:br>
              <a:rPr lang="en-US" sz="1800" dirty="0">
                <a:solidFill>
                  <a:schemeClr val="tx1"/>
                </a:solidFill>
                <a:cs typeface="B Nazanin" pitchFamily="2" charset="-78"/>
              </a:rPr>
            </a:br>
            <a:r>
              <a:rPr lang="fa-IR" sz="1800" b="1" dirty="0">
                <a:solidFill>
                  <a:schemeClr val="tx1"/>
                </a:solidFill>
                <a:cs typeface="B Nazanin" pitchFamily="2" charset="-78"/>
              </a:rPr>
              <a:t>مطالبات قطعی دولت</a:t>
            </a:r>
            <a:r>
              <a:rPr lang="fa-IR" sz="1800" dirty="0">
                <a:solidFill>
                  <a:schemeClr val="tx1"/>
                </a:solidFill>
                <a:cs typeface="B Nazanin" pitchFamily="2" charset="-78"/>
              </a:rPr>
              <a:t>: مطالبات دستگاه‌های طلبکار كه به موجب مقررات مربوط تاييد و تعيين مي‌شود.</a:t>
            </a:r>
            <a:endParaRPr lang="en-US" sz="1800" dirty="0">
              <a:solidFill>
                <a:schemeClr val="tx1"/>
              </a:solidFill>
              <a:cs typeface="B Nazanin" pitchFamily="2" charset="-78"/>
            </a:endParaRPr>
          </a:p>
        </p:txBody>
      </p:sp>
    </p:spTree>
    <p:extLst>
      <p:ext uri="{BB962C8B-B14F-4D97-AF65-F5344CB8AC3E}">
        <p14:creationId xmlns:p14="http://schemas.microsoft.com/office/powerpoint/2010/main" val="3991362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404664"/>
            <a:ext cx="7834064" cy="936104"/>
          </a:xfrm>
        </p:spPr>
        <p:txBody>
          <a:bodyPr>
            <a:normAutofit/>
          </a:bodyPr>
          <a:lstStyle/>
          <a:p>
            <a:pPr algn="r">
              <a:lnSpc>
                <a:spcPct val="115000"/>
              </a:lnSpc>
              <a:spcAft>
                <a:spcPts val="600"/>
              </a:spcAft>
            </a:pPr>
            <a:endParaRPr lang="fa-IR" sz="1800" dirty="0">
              <a:solidFill>
                <a:schemeClr val="tx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37056441"/>
              </p:ext>
            </p:extLst>
          </p:nvPr>
        </p:nvGraphicFramePr>
        <p:xfrm>
          <a:off x="698650" y="1268760"/>
          <a:ext cx="7785967" cy="3960456"/>
        </p:xfrm>
        <a:graphic>
          <a:graphicData uri="http://schemas.openxmlformats.org/drawingml/2006/table">
            <a:tbl>
              <a:tblPr rtl="1" firstRow="1" firstCol="1" bandRow="1"/>
              <a:tblGrid>
                <a:gridCol w="1719261">
                  <a:extLst>
                    <a:ext uri="{9D8B030D-6E8A-4147-A177-3AD203B41FA5}">
                      <a16:colId xmlns:a16="http://schemas.microsoft.com/office/drawing/2014/main" val="20000"/>
                    </a:ext>
                  </a:extLst>
                </a:gridCol>
                <a:gridCol w="2050934">
                  <a:extLst>
                    <a:ext uri="{9D8B030D-6E8A-4147-A177-3AD203B41FA5}">
                      <a16:colId xmlns:a16="http://schemas.microsoft.com/office/drawing/2014/main" val="20001"/>
                    </a:ext>
                  </a:extLst>
                </a:gridCol>
                <a:gridCol w="140119">
                  <a:extLst>
                    <a:ext uri="{9D8B030D-6E8A-4147-A177-3AD203B41FA5}">
                      <a16:colId xmlns:a16="http://schemas.microsoft.com/office/drawing/2014/main" val="20002"/>
                    </a:ext>
                  </a:extLst>
                </a:gridCol>
                <a:gridCol w="1859703">
                  <a:extLst>
                    <a:ext uri="{9D8B030D-6E8A-4147-A177-3AD203B41FA5}">
                      <a16:colId xmlns:a16="http://schemas.microsoft.com/office/drawing/2014/main" val="20003"/>
                    </a:ext>
                  </a:extLst>
                </a:gridCol>
                <a:gridCol w="331350">
                  <a:extLst>
                    <a:ext uri="{9D8B030D-6E8A-4147-A177-3AD203B41FA5}">
                      <a16:colId xmlns:a16="http://schemas.microsoft.com/office/drawing/2014/main" val="20004"/>
                    </a:ext>
                  </a:extLst>
                </a:gridCol>
                <a:gridCol w="641738">
                  <a:extLst>
                    <a:ext uri="{9D8B030D-6E8A-4147-A177-3AD203B41FA5}">
                      <a16:colId xmlns:a16="http://schemas.microsoft.com/office/drawing/2014/main" val="20005"/>
                    </a:ext>
                  </a:extLst>
                </a:gridCol>
                <a:gridCol w="1042862">
                  <a:extLst>
                    <a:ext uri="{9D8B030D-6E8A-4147-A177-3AD203B41FA5}">
                      <a16:colId xmlns:a16="http://schemas.microsoft.com/office/drawing/2014/main" val="20006"/>
                    </a:ext>
                  </a:extLst>
                </a:gridCol>
              </a:tblGrid>
              <a:tr h="190037">
                <a:tc rowSpan="2">
                  <a:txBody>
                    <a:bodyPr/>
                    <a:lstStyle/>
                    <a:p>
                      <a:pPr marL="457200" algn="ctr" rtl="1">
                        <a:spcAft>
                          <a:spcPts val="0"/>
                        </a:spcAft>
                      </a:pPr>
                      <a:r>
                        <a:rPr lang="fa-IR" sz="1200" b="1" dirty="0">
                          <a:solidFill>
                            <a:srgbClr val="000000"/>
                          </a:solidFill>
                          <a:effectLst/>
                          <a:latin typeface="Times New Roman"/>
                          <a:ea typeface="Times New Roman"/>
                          <a:cs typeface="B Nazanin"/>
                        </a:rPr>
                        <a:t>حساب کل</a:t>
                      </a:r>
                      <a:endParaRPr lang="en-US" sz="1200" dirty="0">
                        <a:effectLst/>
                        <a:latin typeface="Calibri"/>
                        <a:ea typeface="Calibri"/>
                        <a:cs typeface="Arial"/>
                      </a:endParaRPr>
                    </a:p>
                  </a:txBody>
                  <a:tcPr marL="42758" marR="42758" marT="0" marB="0" anchor="ctr">
                    <a:lnL w="476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rowSpan="2">
                  <a:txBody>
                    <a:bodyPr/>
                    <a:lstStyle/>
                    <a:p>
                      <a:pPr marL="457200" algn="ctr" rtl="1">
                        <a:spcAft>
                          <a:spcPts val="0"/>
                        </a:spcAft>
                      </a:pPr>
                      <a:r>
                        <a:rPr lang="fa-IR" sz="1200" b="1" dirty="0">
                          <a:solidFill>
                            <a:srgbClr val="000000"/>
                          </a:solidFill>
                          <a:effectLst/>
                          <a:latin typeface="Times New Roman"/>
                          <a:ea typeface="Times New Roman"/>
                          <a:cs typeface="B Nazanin"/>
                        </a:rPr>
                        <a:t>حساب معین</a:t>
                      </a:r>
                      <a:endParaRPr lang="en-US" sz="1200" dirty="0">
                        <a:effectLst/>
                        <a:latin typeface="Calibri"/>
                        <a:ea typeface="Calibri"/>
                        <a:cs typeface="Arial"/>
                      </a:endParaRPr>
                    </a:p>
                  </a:txBody>
                  <a:tcPr marL="42758" marR="427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rowSpan="2" gridSpan="2">
                  <a:txBody>
                    <a:bodyPr/>
                    <a:lstStyle/>
                    <a:p>
                      <a:pPr algn="ctr" rtl="1">
                        <a:spcAft>
                          <a:spcPts val="0"/>
                        </a:spcAft>
                      </a:pPr>
                      <a:r>
                        <a:rPr lang="fa-IR" sz="1200" b="1" dirty="0">
                          <a:effectLst/>
                          <a:latin typeface="Calibri"/>
                          <a:ea typeface="Calibri"/>
                          <a:cs typeface="B Nazanin"/>
                        </a:rPr>
                        <a:t>سطوح تفصيلي حساب‌ها</a:t>
                      </a:r>
                      <a:endParaRPr lang="en-US" sz="1200" dirty="0">
                        <a:effectLst/>
                        <a:latin typeface="Calibri"/>
                        <a:ea typeface="Calibri"/>
                        <a:cs typeface="Arial"/>
                      </a:endParaRPr>
                    </a:p>
                  </a:txBody>
                  <a:tcPr marL="42758" marR="427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rowSpan="2" hMerge="1">
                  <a:txBody>
                    <a:bodyPr/>
                    <a:lstStyle/>
                    <a:p>
                      <a:pPr algn="ctr" rtl="1">
                        <a:spcAft>
                          <a:spcPts val="0"/>
                        </a:spcAft>
                      </a:pPr>
                      <a:endParaRPr lang="en-US" sz="1200" dirty="0">
                        <a:effectLst/>
                        <a:latin typeface="Calibri"/>
                        <a:ea typeface="Calibri"/>
                        <a:cs typeface="Arial"/>
                      </a:endParaRPr>
                    </a:p>
                  </a:txBody>
                  <a:tcPr marL="42758" marR="427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3">
                  <a:txBody>
                    <a:bodyPr/>
                    <a:lstStyle/>
                    <a:p>
                      <a:pPr marL="457200" algn="ctr" rtl="1">
                        <a:spcAft>
                          <a:spcPts val="0"/>
                        </a:spcAft>
                      </a:pPr>
                      <a:r>
                        <a:rPr lang="fa-IR" sz="1200" b="1">
                          <a:effectLst/>
                          <a:latin typeface="Times New Roman"/>
                          <a:ea typeface="Times New Roman"/>
                          <a:cs typeface="B Nazanin"/>
                        </a:rPr>
                        <a:t>ماهیت حساب</a:t>
                      </a:r>
                      <a:endParaRPr lang="en-US" sz="1200">
                        <a:effectLst/>
                        <a:latin typeface="Calibri"/>
                        <a:ea typeface="Calibri"/>
                        <a:cs typeface="Arial"/>
                      </a:endParaRPr>
                    </a:p>
                  </a:txBody>
                  <a:tcPr marL="42758" marR="42758" marT="0" marB="0" anchor="ctr">
                    <a:lnL w="12700" cap="flat" cmpd="sng" algn="ctr">
                      <a:solidFill>
                        <a:srgbClr val="000000"/>
                      </a:solidFill>
                      <a:prstDash val="solid"/>
                      <a:round/>
                      <a:headEnd type="none" w="med" len="med"/>
                      <a:tailEnd type="none" w="med" len="med"/>
                    </a:lnL>
                    <a:lnR w="47625" cap="flat" cmpd="sng" algn="ctr">
                      <a:solidFill>
                        <a:srgbClr val="000000"/>
                      </a:solidFill>
                      <a:prstDash val="solid"/>
                      <a:round/>
                      <a:headEnd type="none" w="med" len="med"/>
                      <a:tailEnd type="none" w="med" len="med"/>
                    </a:lnR>
                    <a:lnT w="476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marL="457200" algn="ctr" rtl="1">
                        <a:spcAft>
                          <a:spcPts val="0"/>
                        </a:spcAft>
                      </a:pPr>
                      <a:endParaRPr lang="en-US" sz="1200">
                        <a:effectLst/>
                        <a:latin typeface="Calibri"/>
                        <a:ea typeface="Calibri"/>
                        <a:cs typeface="Arial"/>
                      </a:endParaRPr>
                    </a:p>
                  </a:txBody>
                  <a:tcPr marL="42758" marR="42758" marT="0" marB="0" anchor="ctr">
                    <a:lnL w="12700" cap="flat" cmpd="sng" algn="ctr">
                      <a:solidFill>
                        <a:srgbClr val="000000"/>
                      </a:solidFill>
                      <a:prstDash val="solid"/>
                      <a:round/>
                      <a:headEnd type="none" w="med" len="med"/>
                      <a:tailEnd type="none" w="med" len="med"/>
                    </a:lnL>
                    <a:lnR w="47625" cap="flat" cmpd="sng" algn="ctr">
                      <a:solidFill>
                        <a:srgbClr val="000000"/>
                      </a:solidFill>
                      <a:prstDash val="solid"/>
                      <a:round/>
                      <a:headEnd type="none" w="med" len="med"/>
                      <a:tailEnd type="none" w="med" len="med"/>
                    </a:lnR>
                    <a:lnT w="476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extLst>
                  <a:ext uri="{0D108BD9-81ED-4DB2-BD59-A6C34878D82A}">
                    <a16:rowId xmlns:a16="http://schemas.microsoft.com/office/drawing/2014/main" val="10000"/>
                  </a:ext>
                </a:extLst>
              </a:tr>
              <a:tr h="760146">
                <a:tc vMerge="1">
                  <a:txBody>
                    <a:bodyPr/>
                    <a:lstStyle/>
                    <a:p>
                      <a:pPr rtl="1"/>
                      <a:endParaRPr lang="fa-IR"/>
                    </a:p>
                  </a:txBody>
                  <a:tcPr/>
                </a:tc>
                <a:tc vMerge="1">
                  <a:txBody>
                    <a:bodyPr/>
                    <a:lstStyle/>
                    <a:p>
                      <a:pPr rtl="1"/>
                      <a:endParaRPr lang="fa-IR"/>
                    </a:p>
                  </a:txBody>
                  <a:tcPr/>
                </a:tc>
                <a:tc gridSpan="2" vMerge="1">
                  <a:txBody>
                    <a:bodyPr/>
                    <a:lstStyle/>
                    <a:p>
                      <a:pPr rtl="1"/>
                      <a:endParaRPr lang="fa-IR"/>
                    </a:p>
                  </a:txBody>
                  <a:tcPr/>
                </a:tc>
                <a:tc hMerge="1" vMerge="1">
                  <a:txBody>
                    <a:bodyPr/>
                    <a:lstStyle/>
                    <a:p>
                      <a:pPr rtl="1"/>
                      <a:endParaRPr lang="fa-IR"/>
                    </a:p>
                  </a:txBody>
                  <a:tcPr/>
                </a:tc>
                <a:tc gridSpan="2">
                  <a:txBody>
                    <a:bodyPr/>
                    <a:lstStyle/>
                    <a:p>
                      <a:pPr marL="457200" algn="r" rtl="1">
                        <a:spcAft>
                          <a:spcPts val="0"/>
                        </a:spcAft>
                      </a:pPr>
                      <a:r>
                        <a:rPr lang="fa-IR" sz="1200" b="1" dirty="0">
                          <a:effectLst/>
                          <a:latin typeface="Times New Roman"/>
                          <a:ea typeface="Times New Roman"/>
                          <a:cs typeface="B Nazanin"/>
                        </a:rPr>
                        <a:t>بدهکار</a:t>
                      </a:r>
                      <a:endParaRPr lang="en-US" sz="1200" dirty="0">
                        <a:effectLst/>
                        <a:latin typeface="Calibri"/>
                        <a:ea typeface="Calibri"/>
                        <a:cs typeface="Arial"/>
                      </a:endParaRPr>
                    </a:p>
                  </a:txBody>
                  <a:tcPr marL="42758" marR="427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pPr marL="457200" algn="ctr" rtl="1">
                        <a:spcAft>
                          <a:spcPts val="0"/>
                        </a:spcAft>
                      </a:pPr>
                      <a:endParaRPr lang="en-US" sz="1200" dirty="0">
                        <a:effectLst/>
                        <a:latin typeface="Calibri"/>
                        <a:ea typeface="Calibri"/>
                        <a:cs typeface="Arial"/>
                      </a:endParaRPr>
                    </a:p>
                  </a:txBody>
                  <a:tcPr marL="42758" marR="4275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457200" algn="ctr" rtl="1">
                        <a:spcAft>
                          <a:spcPts val="0"/>
                        </a:spcAft>
                      </a:pPr>
                      <a:r>
                        <a:rPr lang="fa-IR" sz="1200" b="1" dirty="0">
                          <a:effectLst/>
                          <a:latin typeface="Times New Roman"/>
                          <a:ea typeface="Times New Roman"/>
                          <a:cs typeface="B Nazanin"/>
                        </a:rPr>
                        <a:t>بستانکار</a:t>
                      </a:r>
                      <a:endParaRPr lang="en-US" sz="1200" dirty="0">
                        <a:effectLst/>
                        <a:latin typeface="Calibri"/>
                        <a:ea typeface="Calibri"/>
                        <a:cs typeface="Arial"/>
                      </a:endParaRPr>
                    </a:p>
                  </a:txBody>
                  <a:tcPr marL="42758" marR="42758" marT="0" marB="0" anchor="ctr">
                    <a:lnL w="12700" cap="flat" cmpd="sng" algn="ctr">
                      <a:solidFill>
                        <a:srgbClr val="000000"/>
                      </a:solidFill>
                      <a:prstDash val="solid"/>
                      <a:round/>
                      <a:headEnd type="none" w="med" len="med"/>
                      <a:tailEnd type="none" w="med" len="med"/>
                    </a:lnL>
                    <a:lnR w="476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1"/>
                  </a:ext>
                </a:extLst>
              </a:tr>
              <a:tr h="109271">
                <a:tc>
                  <a:txBody>
                    <a:bodyPr/>
                    <a:lstStyle/>
                    <a:p>
                      <a:pPr algn="r" rtl="1">
                        <a:lnSpc>
                          <a:spcPct val="115000"/>
                        </a:lnSpc>
                        <a:spcAft>
                          <a:spcPts val="0"/>
                        </a:spcAft>
                      </a:pPr>
                      <a:r>
                        <a:rPr lang="fa-IR" sz="1200" b="1">
                          <a:effectLst/>
                          <a:latin typeface="Calibri"/>
                          <a:ea typeface="Calibri"/>
                          <a:cs typeface="B Nazanin"/>
                        </a:rPr>
                        <a:t>ارزش خالص</a:t>
                      </a:r>
                      <a:endParaRPr lang="en-US" sz="1200">
                        <a:effectLst/>
                        <a:latin typeface="Calibri"/>
                        <a:ea typeface="Calibri"/>
                        <a:cs typeface="Arial"/>
                      </a:endParaRPr>
                    </a:p>
                  </a:txBody>
                  <a:tcPr marL="42758" marR="42758" marT="0" marB="0" anchor="ctr">
                    <a:lnL w="47625" cap="flat" cmpd="sng" algn="ctr">
                      <a:solidFill>
                        <a:srgbClr val="000000"/>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gridSpan="6">
                  <a:txBody>
                    <a:bodyPr/>
                    <a:lstStyle/>
                    <a:p>
                      <a:pPr marL="457200" algn="ctr" rtl="1">
                        <a:lnSpc>
                          <a:spcPct val="115000"/>
                        </a:lnSpc>
                        <a:spcAft>
                          <a:spcPts val="0"/>
                        </a:spcAft>
                      </a:pPr>
                      <a:r>
                        <a:rPr lang="fa-IR" sz="1200">
                          <a:effectLst/>
                          <a:latin typeface="Times New Roman"/>
                          <a:ea typeface="Times New Roman"/>
                          <a:cs typeface="B Zar"/>
                        </a:rPr>
                        <a:t> </a:t>
                      </a:r>
                      <a:endParaRPr lang="en-US" sz="120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476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2F2F2"/>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endParaRPr lang="en-US"/>
                    </a:p>
                  </a:txBody>
                  <a:tcPr/>
                </a:tc>
                <a:extLst>
                  <a:ext uri="{0D108BD9-81ED-4DB2-BD59-A6C34878D82A}">
                    <a16:rowId xmlns:a16="http://schemas.microsoft.com/office/drawing/2014/main" val="10002"/>
                  </a:ext>
                </a:extLst>
              </a:tr>
              <a:tr h="109271">
                <a:tc rowSpan="2">
                  <a:txBody>
                    <a:bodyPr/>
                    <a:lstStyle/>
                    <a:p>
                      <a:pPr algn="ctr" rtl="1">
                        <a:spcAft>
                          <a:spcPts val="0"/>
                        </a:spcAft>
                      </a:pPr>
                      <a:r>
                        <a:rPr lang="fa-IR" sz="1200">
                          <a:effectLst/>
                          <a:latin typeface="Calibri"/>
                          <a:ea typeface="Calibri"/>
                          <a:cs typeface="B Zar"/>
                        </a:rPr>
                        <a:t>ارزش خـالص انـبـاشـتـه</a:t>
                      </a:r>
                      <a:endParaRPr lang="en-US" sz="1200">
                        <a:effectLst/>
                        <a:latin typeface="Calibri"/>
                        <a:ea typeface="Calibri"/>
                        <a:cs typeface="Arial"/>
                      </a:endParaRPr>
                    </a:p>
                  </a:txBody>
                  <a:tcPr marL="42758" marR="42758" marT="0" marB="0" anchor="ctr">
                    <a:lnL w="47625" cap="flat" cmpd="sng" algn="ctr">
                      <a:solidFill>
                        <a:srgbClr val="000000"/>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gridSpan="2">
                  <a:txBody>
                    <a:bodyPr/>
                    <a:lstStyle/>
                    <a:p>
                      <a:pPr algn="ctr" rtl="1">
                        <a:lnSpc>
                          <a:spcPct val="115000"/>
                        </a:lnSpc>
                        <a:spcAft>
                          <a:spcPts val="0"/>
                        </a:spcAft>
                      </a:pPr>
                      <a:r>
                        <a:rPr lang="fa-IR" sz="1200" dirty="0">
                          <a:effectLst/>
                          <a:latin typeface="Calibri"/>
                          <a:ea typeface="Calibri"/>
                          <a:cs typeface="B Zar"/>
                        </a:rPr>
                        <a:t>تسـويـه مطالبات</a:t>
                      </a:r>
                      <a:r>
                        <a:rPr lang="fa-IR" sz="1200" dirty="0">
                          <a:effectLst/>
                          <a:latin typeface="Calibri"/>
                          <a:ea typeface="Calibri"/>
                          <a:cs typeface="Times New Roman"/>
                        </a:rPr>
                        <a:t>–</a:t>
                      </a:r>
                      <a:r>
                        <a:rPr lang="fa-IR" sz="1200" dirty="0">
                          <a:effectLst/>
                          <a:latin typeface="Calibri"/>
                          <a:ea typeface="Calibri"/>
                          <a:cs typeface="B Zar"/>
                        </a:rPr>
                        <a:t> اوراق تسويه خزانه</a:t>
                      </a:r>
                      <a:r>
                        <a:rPr lang="fa-IR" sz="1200" baseline="30000" dirty="0">
                          <a:effectLst/>
                          <a:latin typeface="Calibri"/>
                          <a:ea typeface="Calibri"/>
                          <a:cs typeface="B Zar"/>
                        </a:rPr>
                        <a:t>1</a:t>
                      </a:r>
                      <a:endParaRPr lang="en-US" sz="1200" dirty="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hMerge="1">
                  <a:txBody>
                    <a:bodyPr/>
                    <a:lstStyle/>
                    <a:p>
                      <a:pPr rtl="1"/>
                      <a:endParaRPr lang="fa-IR"/>
                    </a:p>
                  </a:txBody>
                  <a:tcPr/>
                </a:tc>
                <a:tc gridSpan="2">
                  <a:txBody>
                    <a:bodyPr/>
                    <a:lstStyle/>
                    <a:p>
                      <a:pPr algn="just" rtl="1">
                        <a:lnSpc>
                          <a:spcPct val="115000"/>
                        </a:lnSpc>
                        <a:spcAft>
                          <a:spcPts val="0"/>
                        </a:spcAft>
                      </a:pPr>
                      <a:r>
                        <a:rPr lang="fa-IR" sz="1200">
                          <a:solidFill>
                            <a:srgbClr val="000000"/>
                          </a:solidFill>
                          <a:effectLst/>
                          <a:latin typeface="Calibri"/>
                          <a:ea typeface="Calibri"/>
                          <a:cs typeface="B Zar"/>
                        </a:rPr>
                        <a:t>به تفكيك  اشخاص</a:t>
                      </a:r>
                      <a:endParaRPr lang="en-US" sz="120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hMerge="1">
                  <a:txBody>
                    <a:bodyPr/>
                    <a:lstStyle/>
                    <a:p>
                      <a:pPr rtl="1"/>
                      <a:endParaRPr lang="fa-IR"/>
                    </a:p>
                  </a:txBody>
                  <a:tcPr/>
                </a:tc>
                <a:tc>
                  <a:txBody>
                    <a:bodyPr/>
                    <a:lstStyle/>
                    <a:p>
                      <a:pPr marL="457200" algn="r" rtl="1">
                        <a:lnSpc>
                          <a:spcPct val="115000"/>
                        </a:lnSpc>
                        <a:spcAft>
                          <a:spcPts val="0"/>
                        </a:spcAft>
                      </a:pPr>
                      <a:r>
                        <a:rPr lang="fa-IR" sz="1200" dirty="0">
                          <a:effectLst/>
                          <a:latin typeface="Calibri"/>
                          <a:ea typeface="Calibri"/>
                          <a:cs typeface="B Nazanin"/>
                        </a:rPr>
                        <a:t>*</a:t>
                      </a:r>
                      <a:endParaRPr lang="en-US" sz="1200" dirty="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marL="457200" algn="ctr" rtl="1">
                        <a:lnSpc>
                          <a:spcPct val="115000"/>
                        </a:lnSpc>
                        <a:spcAft>
                          <a:spcPts val="0"/>
                        </a:spcAft>
                      </a:pPr>
                      <a:r>
                        <a:rPr lang="fa-IR" sz="1200" dirty="0">
                          <a:effectLst/>
                          <a:latin typeface="Times New Roman"/>
                          <a:ea typeface="Times New Roman"/>
                          <a:cs typeface="B Nazanin"/>
                        </a:rPr>
                        <a:t> </a:t>
                      </a:r>
                      <a:endParaRPr lang="en-US" sz="1200" dirty="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47625"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3"/>
                  </a:ext>
                </a:extLst>
              </a:tr>
              <a:tr h="109271">
                <a:tc vMerge="1">
                  <a:txBody>
                    <a:bodyPr/>
                    <a:lstStyle/>
                    <a:p>
                      <a:pPr rtl="1"/>
                      <a:endParaRPr lang="fa-IR"/>
                    </a:p>
                  </a:txBody>
                  <a:tcPr/>
                </a:tc>
                <a:tc gridSpan="2">
                  <a:txBody>
                    <a:bodyPr/>
                    <a:lstStyle/>
                    <a:p>
                      <a:pPr algn="ctr" rtl="1">
                        <a:lnSpc>
                          <a:spcPct val="115000"/>
                        </a:lnSpc>
                        <a:spcAft>
                          <a:spcPts val="0"/>
                        </a:spcAft>
                      </a:pPr>
                      <a:r>
                        <a:rPr lang="fa-IR" sz="1200">
                          <a:effectLst/>
                          <a:latin typeface="Calibri"/>
                          <a:ea typeface="Calibri"/>
                          <a:cs typeface="B Zar"/>
                        </a:rPr>
                        <a:t>تسـويـه بدهي‌ها </a:t>
                      </a:r>
                      <a:r>
                        <a:rPr lang="fa-IR" sz="1200">
                          <a:effectLst/>
                          <a:latin typeface="Calibri"/>
                          <a:ea typeface="Calibri"/>
                          <a:cs typeface="Times New Roman"/>
                        </a:rPr>
                        <a:t>–</a:t>
                      </a:r>
                      <a:r>
                        <a:rPr lang="fa-IR" sz="1200">
                          <a:effectLst/>
                          <a:latin typeface="Calibri"/>
                          <a:ea typeface="Calibri"/>
                          <a:cs typeface="B Zar"/>
                        </a:rPr>
                        <a:t> اوراق تسويه خزانه </a:t>
                      </a:r>
                      <a:r>
                        <a:rPr lang="fa-IR" sz="1200" baseline="30000">
                          <a:effectLst/>
                          <a:latin typeface="Calibri"/>
                          <a:ea typeface="Calibri"/>
                          <a:cs typeface="B Zar"/>
                        </a:rPr>
                        <a:t>2</a:t>
                      </a:r>
                      <a:endParaRPr lang="en-US" sz="120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hMerge="1">
                  <a:txBody>
                    <a:bodyPr/>
                    <a:lstStyle/>
                    <a:p>
                      <a:pPr rtl="1"/>
                      <a:endParaRPr lang="fa-IR"/>
                    </a:p>
                  </a:txBody>
                  <a:tcPr/>
                </a:tc>
                <a:tc gridSpan="2">
                  <a:txBody>
                    <a:bodyPr/>
                    <a:lstStyle/>
                    <a:p>
                      <a:pPr algn="just" rtl="1">
                        <a:lnSpc>
                          <a:spcPct val="115000"/>
                        </a:lnSpc>
                        <a:spcAft>
                          <a:spcPts val="0"/>
                        </a:spcAft>
                      </a:pPr>
                      <a:r>
                        <a:rPr lang="fa-IR" sz="1200">
                          <a:solidFill>
                            <a:srgbClr val="000000"/>
                          </a:solidFill>
                          <a:effectLst/>
                          <a:latin typeface="Calibri"/>
                          <a:ea typeface="Calibri"/>
                          <a:cs typeface="B Zar"/>
                        </a:rPr>
                        <a:t>به تفكيك  اشخاص</a:t>
                      </a:r>
                      <a:endParaRPr lang="en-US" sz="120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hMerge="1">
                  <a:txBody>
                    <a:bodyPr/>
                    <a:lstStyle/>
                    <a:p>
                      <a:pPr rtl="1"/>
                      <a:endParaRPr lang="fa-IR"/>
                    </a:p>
                  </a:txBody>
                  <a:tcPr/>
                </a:tc>
                <a:tc>
                  <a:txBody>
                    <a:bodyPr/>
                    <a:lstStyle/>
                    <a:p>
                      <a:pPr marL="457200" algn="ctr" rtl="1">
                        <a:lnSpc>
                          <a:spcPct val="115000"/>
                        </a:lnSpc>
                        <a:spcAft>
                          <a:spcPts val="0"/>
                        </a:spcAft>
                      </a:pPr>
                      <a:r>
                        <a:rPr lang="fa-IR" sz="1200" dirty="0">
                          <a:effectLst/>
                          <a:latin typeface="Calibri"/>
                          <a:ea typeface="Calibri"/>
                          <a:cs typeface="B Nazanin"/>
                        </a:rPr>
                        <a:t> </a:t>
                      </a:r>
                      <a:endParaRPr lang="en-US" sz="1200" dirty="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marL="457200" algn="ctr" rtl="1">
                        <a:lnSpc>
                          <a:spcPct val="115000"/>
                        </a:lnSpc>
                        <a:spcAft>
                          <a:spcPts val="0"/>
                        </a:spcAft>
                      </a:pPr>
                      <a:r>
                        <a:rPr lang="fa-IR" sz="1200" dirty="0">
                          <a:effectLst/>
                          <a:latin typeface="Calibri"/>
                          <a:ea typeface="Calibri"/>
                          <a:cs typeface="B Nazanin"/>
                        </a:rPr>
                        <a:t>*</a:t>
                      </a:r>
                      <a:endParaRPr lang="en-US" sz="1200" dirty="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47625"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4"/>
                  </a:ext>
                </a:extLst>
              </a:tr>
              <a:tr h="109271">
                <a:tc>
                  <a:txBody>
                    <a:bodyPr/>
                    <a:lstStyle/>
                    <a:p>
                      <a:pPr algn="r" rtl="1">
                        <a:lnSpc>
                          <a:spcPct val="115000"/>
                        </a:lnSpc>
                        <a:spcAft>
                          <a:spcPts val="0"/>
                        </a:spcAft>
                      </a:pPr>
                      <a:r>
                        <a:rPr lang="fa-IR" sz="1200" b="1">
                          <a:effectLst/>
                          <a:latin typeface="Calibri"/>
                          <a:ea typeface="Calibri"/>
                          <a:cs typeface="B Nazanin"/>
                        </a:rPr>
                        <a:t>حساب‌هاي انتظامي</a:t>
                      </a:r>
                      <a:endParaRPr lang="en-US" sz="1200">
                        <a:effectLst/>
                        <a:latin typeface="Calibri"/>
                        <a:ea typeface="Calibri"/>
                        <a:cs typeface="Arial"/>
                      </a:endParaRPr>
                    </a:p>
                  </a:txBody>
                  <a:tcPr marL="42758" marR="42758" marT="0" marB="0" anchor="ctr">
                    <a:lnL w="47625" cap="flat" cmpd="sng" algn="ctr">
                      <a:solidFill>
                        <a:srgbClr val="000000"/>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gridSpan="6">
                  <a:txBody>
                    <a:bodyPr/>
                    <a:lstStyle/>
                    <a:p>
                      <a:pPr marL="457200" algn="ctr" rtl="1">
                        <a:lnSpc>
                          <a:spcPct val="115000"/>
                        </a:lnSpc>
                        <a:spcAft>
                          <a:spcPts val="0"/>
                        </a:spcAft>
                      </a:pPr>
                      <a:r>
                        <a:rPr lang="fa-IR" sz="1200" dirty="0">
                          <a:effectLst/>
                          <a:latin typeface="Times New Roman"/>
                          <a:ea typeface="Times New Roman"/>
                          <a:cs typeface="B Zar"/>
                        </a:rPr>
                        <a:t> </a:t>
                      </a:r>
                      <a:endParaRPr lang="en-US" sz="1200" dirty="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47625"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2F2F2"/>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endParaRPr lang="en-US"/>
                    </a:p>
                  </a:txBody>
                  <a:tcPr/>
                </a:tc>
                <a:extLst>
                  <a:ext uri="{0D108BD9-81ED-4DB2-BD59-A6C34878D82A}">
                    <a16:rowId xmlns:a16="http://schemas.microsoft.com/office/drawing/2014/main" val="10005"/>
                  </a:ext>
                </a:extLst>
              </a:tr>
              <a:tr h="109271">
                <a:tc>
                  <a:txBody>
                    <a:bodyPr/>
                    <a:lstStyle/>
                    <a:p>
                      <a:pPr algn="ctr" rtl="1">
                        <a:spcAft>
                          <a:spcPts val="0"/>
                        </a:spcAft>
                      </a:pPr>
                      <a:r>
                        <a:rPr lang="fa-IR" sz="1200">
                          <a:effectLst/>
                          <a:latin typeface="Calibri"/>
                          <a:ea typeface="Calibri"/>
                          <a:cs typeface="B Zar"/>
                        </a:rPr>
                        <a:t>حساب</a:t>
                      </a:r>
                      <a:r>
                        <a:rPr lang="fa-IR" sz="1200">
                          <a:effectLst/>
                          <a:latin typeface="Arial"/>
                          <a:ea typeface="Calibri"/>
                          <a:cs typeface="B Zar"/>
                        </a:rPr>
                        <a:t>‌</a:t>
                      </a:r>
                      <a:r>
                        <a:rPr lang="fa-IR" sz="1200">
                          <a:effectLst/>
                          <a:latin typeface="Calibri"/>
                          <a:ea typeface="Calibri"/>
                          <a:cs typeface="B Zar"/>
                        </a:rPr>
                        <a:t>هاي انتظامي</a:t>
                      </a:r>
                      <a:endParaRPr lang="en-US" sz="1200">
                        <a:effectLst/>
                        <a:latin typeface="Calibri"/>
                        <a:ea typeface="Calibri"/>
                        <a:cs typeface="Arial"/>
                      </a:endParaRPr>
                    </a:p>
                  </a:txBody>
                  <a:tcPr marL="42758" marR="42758" marT="0" marB="0" anchor="ctr">
                    <a:lnL w="47625" cap="flat" cmpd="sng" algn="ctr">
                      <a:solidFill>
                        <a:srgbClr val="000000"/>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gridSpan="2">
                  <a:txBody>
                    <a:bodyPr/>
                    <a:lstStyle/>
                    <a:p>
                      <a:pPr algn="ctr" rtl="1">
                        <a:spcAft>
                          <a:spcPts val="0"/>
                        </a:spcAft>
                      </a:pPr>
                      <a:r>
                        <a:rPr lang="fa-IR" sz="1200">
                          <a:effectLst/>
                          <a:latin typeface="Calibri"/>
                          <a:ea typeface="Calibri"/>
                          <a:cs typeface="B Zar"/>
                        </a:rPr>
                        <a:t>حساب انتظامي- اوراق تسويه خزانه</a:t>
                      </a:r>
                      <a:endParaRPr lang="en-US" sz="120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FFFFF"/>
                    </a:solidFill>
                  </a:tcPr>
                </a:tc>
                <a:tc hMerge="1">
                  <a:txBody>
                    <a:bodyPr/>
                    <a:lstStyle/>
                    <a:p>
                      <a:pPr rtl="1"/>
                      <a:endParaRPr lang="fa-IR"/>
                    </a:p>
                  </a:txBody>
                  <a:tcPr/>
                </a:tc>
                <a:tc rowSpan="2" gridSpan="2">
                  <a:txBody>
                    <a:bodyPr/>
                    <a:lstStyle/>
                    <a:p>
                      <a:pPr algn="just" rtl="1">
                        <a:lnSpc>
                          <a:spcPct val="115000"/>
                        </a:lnSpc>
                        <a:spcAft>
                          <a:spcPts val="0"/>
                        </a:spcAft>
                      </a:pPr>
                      <a:r>
                        <a:rPr lang="fa-IR" sz="1200" dirty="0">
                          <a:solidFill>
                            <a:srgbClr val="000000"/>
                          </a:solidFill>
                          <a:effectLst/>
                          <a:latin typeface="Calibri"/>
                          <a:ea typeface="Calibri"/>
                          <a:cs typeface="B Zar"/>
                        </a:rPr>
                        <a:t>به تفكيك سال،  اشخاص، دستگاه طلبكار و دستگاه بدهكار</a:t>
                      </a:r>
                      <a:endParaRPr lang="en-US" sz="1200" dirty="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47625" cap="flat" cmpd="sng" algn="ctr">
                      <a:solidFill>
                        <a:srgbClr val="000000"/>
                      </a:solidFill>
                      <a:prstDash val="solid"/>
                      <a:round/>
                      <a:headEnd type="none" w="med" len="med"/>
                      <a:tailEnd type="none" w="med" len="med"/>
                    </a:lnB>
                    <a:solidFill>
                      <a:srgbClr val="FFFFFF"/>
                    </a:solidFill>
                  </a:tcPr>
                </a:tc>
                <a:tc rowSpan="2" hMerge="1">
                  <a:txBody>
                    <a:bodyPr/>
                    <a:lstStyle/>
                    <a:p>
                      <a:pPr rtl="1"/>
                      <a:endParaRPr lang="fa-IR"/>
                    </a:p>
                  </a:txBody>
                  <a:tcPr/>
                </a:tc>
                <a:tc>
                  <a:txBody>
                    <a:bodyPr/>
                    <a:lstStyle/>
                    <a:p>
                      <a:pPr marL="457200" algn="ctr" rtl="1">
                        <a:lnSpc>
                          <a:spcPct val="115000"/>
                        </a:lnSpc>
                        <a:spcAft>
                          <a:spcPts val="0"/>
                        </a:spcAft>
                      </a:pPr>
                      <a:r>
                        <a:rPr lang="fa-IR" sz="1200">
                          <a:effectLst/>
                          <a:latin typeface="Calibri"/>
                          <a:ea typeface="Calibri"/>
                          <a:cs typeface="B Nazanin"/>
                        </a:rPr>
                        <a:t>*</a:t>
                      </a:r>
                      <a:endParaRPr lang="en-US" sz="120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marL="457200" algn="ctr" rtl="1">
                        <a:lnSpc>
                          <a:spcPct val="115000"/>
                        </a:lnSpc>
                        <a:spcAft>
                          <a:spcPts val="0"/>
                        </a:spcAft>
                      </a:pPr>
                      <a:r>
                        <a:rPr lang="fa-IR" sz="1200" dirty="0">
                          <a:effectLst/>
                          <a:latin typeface="Times New Roman"/>
                          <a:ea typeface="Times New Roman"/>
                          <a:cs typeface="B Nazanin"/>
                        </a:rPr>
                        <a:t> </a:t>
                      </a:r>
                      <a:endParaRPr lang="en-US" sz="1200" dirty="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47625"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6"/>
                  </a:ext>
                </a:extLst>
              </a:tr>
              <a:tr h="806569">
                <a:tc>
                  <a:txBody>
                    <a:bodyPr/>
                    <a:lstStyle/>
                    <a:p>
                      <a:pPr algn="ctr" rtl="1">
                        <a:spcAft>
                          <a:spcPts val="0"/>
                        </a:spcAft>
                      </a:pPr>
                      <a:r>
                        <a:rPr lang="fa-IR" sz="1200">
                          <a:effectLst/>
                          <a:latin typeface="Calibri"/>
                          <a:ea typeface="Calibri"/>
                          <a:cs typeface="B Zar"/>
                        </a:rPr>
                        <a:t>طرف حساب</a:t>
                      </a:r>
                      <a:r>
                        <a:rPr lang="fa-IR" sz="1200">
                          <a:effectLst/>
                          <a:latin typeface="Arial"/>
                          <a:ea typeface="Calibri"/>
                          <a:cs typeface="B Zar"/>
                        </a:rPr>
                        <a:t>‌</a:t>
                      </a:r>
                      <a:r>
                        <a:rPr lang="fa-IR" sz="1200">
                          <a:effectLst/>
                          <a:latin typeface="Calibri"/>
                          <a:ea typeface="Calibri"/>
                          <a:cs typeface="B Zar"/>
                        </a:rPr>
                        <a:t>هاي انتظامي</a:t>
                      </a:r>
                      <a:endParaRPr lang="en-US" sz="1200">
                        <a:effectLst/>
                        <a:latin typeface="Calibri"/>
                        <a:ea typeface="Calibri"/>
                        <a:cs typeface="Arial"/>
                      </a:endParaRPr>
                    </a:p>
                  </a:txBody>
                  <a:tcPr marL="42758" marR="42758" marT="0" marB="0" anchor="ctr">
                    <a:lnL w="47625" cap="flat" cmpd="sng" algn="ctr">
                      <a:solidFill>
                        <a:srgbClr val="000000"/>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47625" cap="flat" cmpd="sng" algn="ctr">
                      <a:solidFill>
                        <a:srgbClr val="000000"/>
                      </a:solidFill>
                      <a:prstDash val="solid"/>
                      <a:round/>
                      <a:headEnd type="none" w="med" len="med"/>
                      <a:tailEnd type="none" w="med" len="med"/>
                    </a:lnB>
                  </a:tcPr>
                </a:tc>
                <a:tc gridSpan="2">
                  <a:txBody>
                    <a:bodyPr/>
                    <a:lstStyle/>
                    <a:p>
                      <a:pPr algn="ctr" rtl="1">
                        <a:spcAft>
                          <a:spcPts val="0"/>
                        </a:spcAft>
                      </a:pPr>
                      <a:r>
                        <a:rPr lang="fa-IR" sz="1200">
                          <a:effectLst/>
                          <a:latin typeface="Calibri"/>
                          <a:ea typeface="Calibri"/>
                          <a:cs typeface="B Zar"/>
                        </a:rPr>
                        <a:t>طرف حساب انتظامي- اوراق تسويه خزانه</a:t>
                      </a:r>
                      <a:endParaRPr lang="en-US" sz="120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47625" cap="flat" cmpd="sng" algn="ctr">
                      <a:solidFill>
                        <a:srgbClr val="000000"/>
                      </a:solidFill>
                      <a:prstDash val="solid"/>
                      <a:round/>
                      <a:headEnd type="none" w="med" len="med"/>
                      <a:tailEnd type="none" w="med" len="med"/>
                    </a:lnB>
                    <a:solidFill>
                      <a:srgbClr val="FFFFFF"/>
                    </a:solidFill>
                  </a:tcPr>
                </a:tc>
                <a:tc hMerge="1">
                  <a:txBody>
                    <a:bodyPr/>
                    <a:lstStyle/>
                    <a:p>
                      <a:pPr rtl="1"/>
                      <a:endParaRPr lang="fa-IR"/>
                    </a:p>
                  </a:txBody>
                  <a:tcPr/>
                </a:tc>
                <a:tc gridSpan="2" vMerge="1">
                  <a:txBody>
                    <a:bodyPr/>
                    <a:lstStyle/>
                    <a:p>
                      <a:pPr rtl="1"/>
                      <a:endParaRPr lang="fa-IR"/>
                    </a:p>
                  </a:txBody>
                  <a:tcPr/>
                </a:tc>
                <a:tc hMerge="1" vMerge="1">
                  <a:txBody>
                    <a:bodyPr/>
                    <a:lstStyle/>
                    <a:p>
                      <a:pPr rtl="1"/>
                      <a:endParaRPr lang="fa-IR"/>
                    </a:p>
                  </a:txBody>
                  <a:tcPr/>
                </a:tc>
                <a:tc>
                  <a:txBody>
                    <a:bodyPr/>
                    <a:lstStyle/>
                    <a:p>
                      <a:pPr marL="457200" algn="ctr" rtl="1">
                        <a:lnSpc>
                          <a:spcPct val="115000"/>
                        </a:lnSpc>
                        <a:spcAft>
                          <a:spcPts val="0"/>
                        </a:spcAft>
                      </a:pPr>
                      <a:r>
                        <a:rPr lang="fa-IR" sz="1200">
                          <a:effectLst/>
                          <a:latin typeface="Calibri"/>
                          <a:ea typeface="Calibri"/>
                          <a:cs typeface="B Nazanin"/>
                        </a:rPr>
                        <a:t> </a:t>
                      </a:r>
                      <a:endParaRPr lang="en-US" sz="120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D9D9D9"/>
                      </a:solidFill>
                      <a:prstDash val="solid"/>
                      <a:round/>
                      <a:headEnd type="none" w="med" len="med"/>
                      <a:tailEnd type="none" w="med" len="med"/>
                    </a:lnT>
                    <a:lnB w="47625" cap="flat" cmpd="sng" algn="ctr">
                      <a:solidFill>
                        <a:srgbClr val="000000"/>
                      </a:solidFill>
                      <a:prstDash val="solid"/>
                      <a:round/>
                      <a:headEnd type="none" w="med" len="med"/>
                      <a:tailEnd type="none" w="med" len="med"/>
                    </a:lnB>
                  </a:tcPr>
                </a:tc>
                <a:tc>
                  <a:txBody>
                    <a:bodyPr/>
                    <a:lstStyle/>
                    <a:p>
                      <a:pPr marL="457200" algn="ctr" rtl="1">
                        <a:lnSpc>
                          <a:spcPct val="115000"/>
                        </a:lnSpc>
                        <a:spcAft>
                          <a:spcPts val="0"/>
                        </a:spcAft>
                      </a:pPr>
                      <a:r>
                        <a:rPr lang="fa-IR" sz="1200" dirty="0">
                          <a:effectLst/>
                          <a:latin typeface="Calibri"/>
                          <a:ea typeface="Calibri"/>
                          <a:cs typeface="B Nazanin"/>
                        </a:rPr>
                        <a:t>*</a:t>
                      </a:r>
                      <a:endParaRPr lang="en-US" sz="1200" dirty="0">
                        <a:effectLst/>
                        <a:latin typeface="Calibri"/>
                        <a:ea typeface="Calibri"/>
                        <a:cs typeface="Arial"/>
                      </a:endParaRPr>
                    </a:p>
                  </a:txBody>
                  <a:tcPr marL="42758" marR="42758" marT="0" marB="0" anchor="ctr">
                    <a:lnL w="12700" cap="flat" cmpd="sng" algn="ctr">
                      <a:solidFill>
                        <a:srgbClr val="D9D9D9"/>
                      </a:solidFill>
                      <a:prstDash val="solid"/>
                      <a:round/>
                      <a:headEnd type="none" w="med" len="med"/>
                      <a:tailEnd type="none" w="med" len="med"/>
                    </a:lnL>
                    <a:lnR w="47625"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476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63431">
                <a:tc gridSpan="7">
                  <a:txBody>
                    <a:bodyPr/>
                    <a:lstStyle/>
                    <a:p>
                      <a:pPr algn="justLow" rtl="1">
                        <a:spcAft>
                          <a:spcPts val="0"/>
                        </a:spcAft>
                      </a:pPr>
                      <a:endParaRPr lang="fa-IR" sz="1200" b="1" dirty="0" smtClean="0">
                        <a:effectLst/>
                        <a:latin typeface="Times New Roman"/>
                        <a:ea typeface="Times New Roman"/>
                        <a:cs typeface="B Nazanin"/>
                      </a:endParaRPr>
                    </a:p>
                    <a:p>
                      <a:pPr algn="justLow" rtl="1">
                        <a:spcAft>
                          <a:spcPts val="0"/>
                        </a:spcAft>
                      </a:pPr>
                      <a:endParaRPr lang="fa-IR" sz="1200" b="1" dirty="0" smtClean="0">
                        <a:effectLst/>
                        <a:latin typeface="Times New Roman"/>
                        <a:ea typeface="Times New Roman"/>
                        <a:cs typeface="B Nazanin"/>
                      </a:endParaRPr>
                    </a:p>
                    <a:p>
                      <a:pPr algn="justLow" rtl="1">
                        <a:spcAft>
                          <a:spcPts val="0"/>
                        </a:spcAft>
                      </a:pPr>
                      <a:r>
                        <a:rPr lang="fa-IR" sz="1200" b="1" dirty="0" smtClean="0">
                          <a:effectLst/>
                          <a:latin typeface="Times New Roman"/>
                          <a:ea typeface="Times New Roman"/>
                          <a:cs typeface="B Nazanin"/>
                        </a:rPr>
                        <a:t>1- </a:t>
                      </a:r>
                      <a:r>
                        <a:rPr lang="fa-IR" sz="1200" b="1" dirty="0">
                          <a:effectLst/>
                          <a:latin typeface="Times New Roman"/>
                          <a:ea typeface="Times New Roman"/>
                          <a:cs typeface="B Nazanin"/>
                        </a:rPr>
                        <a:t>حساب تسويه مطالبات دولت به عنوان حساب موقت در گردش حساب تغییرات در ارزش خالص منعكس و از ارزش خالص انباشته ابتدای سال واحد گزارشگر كسر می‌شود.</a:t>
                      </a:r>
                      <a:endParaRPr lang="en-US" sz="1200" dirty="0">
                        <a:effectLst/>
                        <a:latin typeface="Calibri"/>
                        <a:ea typeface="Calibri"/>
                        <a:cs typeface="Arial"/>
                      </a:endParaRPr>
                    </a:p>
                    <a:p>
                      <a:pPr algn="justLow" rtl="1">
                        <a:lnSpc>
                          <a:spcPct val="115000"/>
                        </a:lnSpc>
                        <a:spcAft>
                          <a:spcPts val="1200"/>
                        </a:spcAft>
                      </a:pPr>
                      <a:r>
                        <a:rPr lang="fa-IR" sz="1200" b="1" dirty="0">
                          <a:effectLst/>
                          <a:latin typeface="Times New Roman"/>
                          <a:ea typeface="Times New Roman"/>
                          <a:cs typeface="B Nazanin"/>
                        </a:rPr>
                        <a:t>2- حساب تسويه بدهي‌هاي دولت به عنوان حساب موقت در گردش حساب تغییرات در ارزش خالص منعكس و به ارزش خالص انباشته ابتدای سال واحد گزارشگر اضافه می‌گردد.</a:t>
                      </a:r>
                      <a:endParaRPr lang="en-US" sz="1200" dirty="0">
                        <a:effectLst/>
                        <a:latin typeface="Calibri"/>
                        <a:ea typeface="Calibri"/>
                        <a:cs typeface="Arial"/>
                      </a:endParaRPr>
                    </a:p>
                  </a:txBody>
                  <a:tcPr marL="42758" marR="42758" marT="0" marB="0">
                    <a:lnL>
                      <a:noFill/>
                    </a:lnL>
                    <a:lnT w="47625" cap="flat" cmpd="sng" algn="ctr">
                      <a:solidFill>
                        <a:srgbClr val="000000"/>
                      </a:solidFill>
                      <a:prstDash val="solid"/>
                      <a:round/>
                      <a:headEnd type="none" w="med" len="med"/>
                      <a:tailEnd type="none" w="med" len="med"/>
                    </a:lnT>
                    <a:lnB>
                      <a:noFill/>
                    </a:lnB>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017269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404664"/>
            <a:ext cx="7834064" cy="936104"/>
          </a:xfrm>
        </p:spPr>
        <p:txBody>
          <a:bodyPr>
            <a:normAutofit/>
          </a:bodyPr>
          <a:lstStyle/>
          <a:p>
            <a:pPr algn="r">
              <a:lnSpc>
                <a:spcPct val="115000"/>
              </a:lnSpc>
              <a:spcAft>
                <a:spcPts val="600"/>
              </a:spcAft>
            </a:pPr>
            <a:r>
              <a:rPr lang="fa-IR" sz="1800" dirty="0">
                <a:solidFill>
                  <a:schemeClr val="tx1"/>
                </a:solidFill>
                <a:latin typeface="Calibri"/>
                <a:ea typeface="Calibri"/>
                <a:cs typeface="B Zar"/>
              </a:rPr>
              <a:t>تسويه بدهي‌ها با مطالبات قطعي دولت در دستگاه طلبكار پس از صدور اوراق تسويه بر اساس اعلام اداره كل مديريت بدهي‌ها و تعهدات عمومي دولت</a:t>
            </a:r>
            <a:endParaRPr lang="fa-IR" sz="1800" dirty="0">
              <a:solidFill>
                <a:schemeClr val="tx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37569638"/>
              </p:ext>
            </p:extLst>
          </p:nvPr>
        </p:nvGraphicFramePr>
        <p:xfrm>
          <a:off x="1403648" y="1628800"/>
          <a:ext cx="7224986" cy="3096342"/>
        </p:xfrm>
        <a:graphic>
          <a:graphicData uri="http://schemas.openxmlformats.org/drawingml/2006/table">
            <a:tbl>
              <a:tblPr rtl="1" firstRow="1" firstCol="1" bandRow="1"/>
              <a:tblGrid>
                <a:gridCol w="2906362">
                  <a:extLst>
                    <a:ext uri="{9D8B030D-6E8A-4147-A177-3AD203B41FA5}">
                      <a16:colId xmlns:a16="http://schemas.microsoft.com/office/drawing/2014/main" val="20000"/>
                    </a:ext>
                  </a:extLst>
                </a:gridCol>
                <a:gridCol w="706131">
                  <a:extLst>
                    <a:ext uri="{9D8B030D-6E8A-4147-A177-3AD203B41FA5}">
                      <a16:colId xmlns:a16="http://schemas.microsoft.com/office/drawing/2014/main" val="20001"/>
                    </a:ext>
                  </a:extLst>
                </a:gridCol>
                <a:gridCol w="2982742">
                  <a:extLst>
                    <a:ext uri="{9D8B030D-6E8A-4147-A177-3AD203B41FA5}">
                      <a16:colId xmlns:a16="http://schemas.microsoft.com/office/drawing/2014/main" val="20002"/>
                    </a:ext>
                  </a:extLst>
                </a:gridCol>
                <a:gridCol w="629751">
                  <a:extLst>
                    <a:ext uri="{9D8B030D-6E8A-4147-A177-3AD203B41FA5}">
                      <a16:colId xmlns:a16="http://schemas.microsoft.com/office/drawing/2014/main" val="20003"/>
                    </a:ext>
                  </a:extLst>
                </a:gridCol>
              </a:tblGrid>
              <a:tr h="463848">
                <a:tc gridSpan="2">
                  <a:txBody>
                    <a:bodyPr/>
                    <a:lstStyle/>
                    <a:p>
                      <a:pPr algn="ctr" rtl="1">
                        <a:lnSpc>
                          <a:spcPct val="115000"/>
                        </a:lnSpc>
                        <a:spcAft>
                          <a:spcPts val="0"/>
                        </a:spcAft>
                      </a:pPr>
                      <a:r>
                        <a:rPr lang="fa-IR" sz="1200" b="1" dirty="0">
                          <a:effectLst/>
                          <a:latin typeface="Times New Roman"/>
                          <a:ea typeface="Times New Roman"/>
                          <a:cs typeface="B Nazanin" pitchFamily="2" charset="-78"/>
                        </a:rPr>
                        <a:t>بدهکار</a:t>
                      </a:r>
                      <a:endParaRPr lang="en-US" sz="1200" b="1" dirty="0">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hMerge="1">
                  <a:txBody>
                    <a:bodyPr/>
                    <a:lstStyle/>
                    <a:p>
                      <a:pPr rtl="1"/>
                      <a:endParaRPr lang="fa-IR"/>
                    </a:p>
                  </a:txBody>
                  <a:tcPr/>
                </a:tc>
                <a:tc gridSpan="2">
                  <a:txBody>
                    <a:bodyPr/>
                    <a:lstStyle/>
                    <a:p>
                      <a:pPr algn="ctr" rtl="1">
                        <a:lnSpc>
                          <a:spcPct val="115000"/>
                        </a:lnSpc>
                        <a:spcAft>
                          <a:spcPts val="0"/>
                        </a:spcAft>
                      </a:pPr>
                      <a:r>
                        <a:rPr lang="fa-IR" sz="1200" b="1">
                          <a:effectLst/>
                          <a:latin typeface="Times New Roman"/>
                          <a:ea typeface="Times New Roman"/>
                          <a:cs typeface="B Nazanin" pitchFamily="2" charset="-78"/>
                        </a:rPr>
                        <a:t>بستانکار</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hMerge="1">
                  <a:txBody>
                    <a:bodyPr/>
                    <a:lstStyle/>
                    <a:p>
                      <a:pPr rtl="1"/>
                      <a:endParaRPr lang="fa-IR"/>
                    </a:p>
                  </a:txBody>
                  <a:tcPr/>
                </a:tc>
                <a:extLst>
                  <a:ext uri="{0D108BD9-81ED-4DB2-BD59-A6C34878D82A}">
                    <a16:rowId xmlns:a16="http://schemas.microsoft.com/office/drawing/2014/main" val="10000"/>
                  </a:ext>
                </a:extLst>
              </a:tr>
              <a:tr h="463848">
                <a:tc>
                  <a:txBody>
                    <a:bodyPr/>
                    <a:lstStyle/>
                    <a:p>
                      <a:pPr algn="ctr" rtl="1">
                        <a:lnSpc>
                          <a:spcPct val="115000"/>
                        </a:lnSpc>
                        <a:spcAft>
                          <a:spcPts val="0"/>
                        </a:spcAft>
                      </a:pPr>
                      <a:r>
                        <a:rPr lang="fa-IR" sz="1200" b="1">
                          <a:effectLst/>
                          <a:latin typeface="Times New Roman"/>
                          <a:ea typeface="Times New Roman"/>
                          <a:cs typeface="B Nazanin" pitchFamily="2" charset="-78"/>
                        </a:rPr>
                        <a:t>عنوان حساب معين</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200" b="1">
                          <a:effectLst/>
                          <a:latin typeface="Times New Roman"/>
                          <a:ea typeface="Times New Roman"/>
                          <a:cs typeface="B Nazanin" pitchFamily="2" charset="-78"/>
                        </a:rPr>
                        <a:t>مبلغ</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200" b="1">
                          <a:effectLst/>
                          <a:latin typeface="Times New Roman"/>
                          <a:ea typeface="Times New Roman"/>
                          <a:cs typeface="B Nazanin" pitchFamily="2" charset="-78"/>
                        </a:rPr>
                        <a:t>عنوان حساب معين</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200" b="1">
                          <a:effectLst/>
                          <a:latin typeface="Times New Roman"/>
                          <a:ea typeface="Times New Roman"/>
                          <a:cs typeface="B Nazanin" pitchFamily="2" charset="-78"/>
                        </a:rPr>
                        <a:t>مبلغ</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94822">
                <a:tc>
                  <a:txBody>
                    <a:bodyPr/>
                    <a:lstStyle/>
                    <a:p>
                      <a:pPr algn="just" rtl="1">
                        <a:spcAft>
                          <a:spcPts val="0"/>
                        </a:spcAft>
                      </a:pPr>
                      <a:r>
                        <a:rPr lang="fa-IR" sz="1200" b="1">
                          <a:effectLst/>
                          <a:latin typeface="Calibri"/>
                          <a:ea typeface="Calibri"/>
                          <a:cs typeface="B Nazanin" pitchFamily="2" charset="-78"/>
                        </a:rPr>
                        <a:t>تـسـويـه مـطالبـات – اوراق تسويه خزانه</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rtl="1">
                        <a:spcAft>
                          <a:spcPts val="0"/>
                        </a:spcAft>
                      </a:pPr>
                      <a:r>
                        <a:rPr lang="fa-IR" sz="1200" b="1">
                          <a:solidFill>
                            <a:srgbClr val="000000"/>
                          </a:solidFill>
                          <a:effectLst/>
                          <a:latin typeface="Times New Roman"/>
                          <a:ea typeface="Times New Roman"/>
                          <a:cs typeface="B Nazanin" pitchFamily="2" charset="-78"/>
                        </a:rPr>
                        <a:t>**</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Low" rtl="1">
                        <a:spcAft>
                          <a:spcPts val="0"/>
                        </a:spcAft>
                      </a:pPr>
                      <a:r>
                        <a:rPr lang="en-US" sz="1200" b="1">
                          <a:solidFill>
                            <a:srgbClr val="000000"/>
                          </a:solidFill>
                          <a:effectLst/>
                          <a:latin typeface="Times New Roman"/>
                          <a:ea typeface="Times New Roman"/>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Low" rtl="1">
                        <a:spcAft>
                          <a:spcPts val="0"/>
                        </a:spcAft>
                      </a:pPr>
                      <a:r>
                        <a:rPr lang="en-US" sz="1200" b="1">
                          <a:effectLst/>
                          <a:latin typeface="Times New Roman"/>
                          <a:ea typeface="Times New Roman"/>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2"/>
                  </a:ext>
                </a:extLst>
              </a:tr>
              <a:tr h="394822">
                <a:tc>
                  <a:txBody>
                    <a:bodyPr/>
                    <a:lstStyle/>
                    <a:p>
                      <a:pPr algn="just" rtl="1">
                        <a:spcAft>
                          <a:spcPts val="0"/>
                        </a:spcAft>
                      </a:pPr>
                      <a:r>
                        <a:rPr lang="fa-IR" sz="1200" b="1">
                          <a:effectLst/>
                          <a:latin typeface="Calibri"/>
                          <a:ea typeface="Calibri"/>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rtl="1"/>
                      <a:endParaRPr lang="en-US" sz="1200" b="1">
                        <a:effectLst/>
                        <a:latin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 rtl="1">
                        <a:spcAft>
                          <a:spcPts val="0"/>
                        </a:spcAft>
                      </a:pPr>
                      <a:r>
                        <a:rPr lang="fa-IR" sz="1200" b="1" dirty="0">
                          <a:effectLst/>
                          <a:latin typeface="Calibri"/>
                          <a:ea typeface="Calibri"/>
                          <a:cs typeface="B Nazanin" pitchFamily="2" charset="-78"/>
                        </a:rPr>
                        <a:t>حساب‌ها و اسنـاد دریـافـتـنی </a:t>
                      </a:r>
                      <a:r>
                        <a:rPr lang="fa-IR" sz="1200" b="1" baseline="30000" dirty="0">
                          <a:effectLst/>
                          <a:latin typeface="Calibri"/>
                          <a:ea typeface="Calibri"/>
                          <a:cs typeface="B Nazanin" pitchFamily="2" charset="-78"/>
                        </a:rPr>
                        <a:t>1</a:t>
                      </a:r>
                      <a:endParaRPr lang="en-US" sz="1200" b="1" dirty="0">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rtl="1">
                        <a:spcAft>
                          <a:spcPts val="0"/>
                        </a:spcAft>
                      </a:pPr>
                      <a:r>
                        <a:rPr lang="fa-IR" sz="1200" b="1">
                          <a:effectLst/>
                          <a:latin typeface="Times New Roman"/>
                          <a:ea typeface="Times New Roman"/>
                          <a:cs typeface="B Nazanin" pitchFamily="2" charset="-78"/>
                        </a:rPr>
                        <a:t>**</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3"/>
                  </a:ext>
                </a:extLst>
              </a:tr>
              <a:tr h="589358">
                <a:tc gridSpan="4">
                  <a:txBody>
                    <a:bodyPr/>
                    <a:lstStyle/>
                    <a:p>
                      <a:pPr algn="justLow" rtl="1">
                        <a:spcAft>
                          <a:spcPts val="0"/>
                        </a:spcAft>
                      </a:pPr>
                      <a:r>
                        <a:rPr lang="fa-IR" sz="1200" b="1" dirty="0">
                          <a:effectLst/>
                          <a:latin typeface="Calibri"/>
                          <a:ea typeface="Calibri"/>
                          <a:cs typeface="B Nazanin" pitchFamily="2" charset="-78"/>
                        </a:rPr>
                        <a:t>حساب‌های‌ انتظامي زير به عنوان حساب موقت محسوب و به‌منظور كنترل عملكرد منابع بودجه‌اي، به ميزان اوراق تسويه خزانه صادر شده به اشخاص متقاضي، در سطح تفصيلي مربوط نگهداري مي‌شود.</a:t>
                      </a:r>
                      <a:endParaRPr lang="en-US" sz="1200" b="1" dirty="0">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2F2F2"/>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extLst>
                  <a:ext uri="{0D108BD9-81ED-4DB2-BD59-A6C34878D82A}">
                    <a16:rowId xmlns:a16="http://schemas.microsoft.com/office/drawing/2014/main" val="10004"/>
                  </a:ext>
                </a:extLst>
              </a:tr>
              <a:tr h="394822">
                <a:tc>
                  <a:txBody>
                    <a:bodyPr/>
                    <a:lstStyle/>
                    <a:p>
                      <a:pPr algn="just" rtl="1">
                        <a:spcAft>
                          <a:spcPts val="0"/>
                        </a:spcAft>
                      </a:pPr>
                      <a:r>
                        <a:rPr lang="fa-IR" sz="1200" b="1">
                          <a:effectLst/>
                          <a:latin typeface="Calibri"/>
                          <a:ea typeface="Calibri"/>
                          <a:cs typeface="B Nazanin" pitchFamily="2" charset="-78"/>
                        </a:rPr>
                        <a:t>حساب انتظامي- كنترل منابع بودجه‌اي</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rtl="1">
                        <a:spcAft>
                          <a:spcPts val="0"/>
                        </a:spcAft>
                      </a:pPr>
                      <a:r>
                        <a:rPr lang="fa-IR" sz="1200" b="1">
                          <a:solidFill>
                            <a:srgbClr val="000000"/>
                          </a:solidFill>
                          <a:effectLst/>
                          <a:latin typeface="Times New Roman"/>
                          <a:ea typeface="Times New Roman"/>
                          <a:cs typeface="B Nazanin" pitchFamily="2" charset="-78"/>
                        </a:rPr>
                        <a:t>**</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 rtl="1">
                        <a:spcAft>
                          <a:spcPts val="0"/>
                        </a:spcAft>
                      </a:pPr>
                      <a:r>
                        <a:rPr lang="en-US" sz="1200" b="1">
                          <a:effectLst/>
                          <a:latin typeface="Calibri"/>
                          <a:ea typeface="Calibri"/>
                          <a:cs typeface="B Nazanin" pitchFamily="2" charset="-78"/>
                        </a:rPr>
                        <a:t> </a:t>
                      </a: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 rtl="1">
                        <a:spcAft>
                          <a:spcPts val="0"/>
                        </a:spcAft>
                      </a:pPr>
                      <a:r>
                        <a:rPr lang="en-US" sz="1200" b="1">
                          <a:effectLst/>
                          <a:latin typeface="Calibri"/>
                          <a:ea typeface="Calibri"/>
                          <a:cs typeface="B Nazanin" pitchFamily="2" charset="-78"/>
                        </a:rPr>
                        <a:t> </a:t>
                      </a: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5"/>
                  </a:ext>
                </a:extLst>
              </a:tr>
              <a:tr h="394822">
                <a:tc>
                  <a:txBody>
                    <a:bodyPr/>
                    <a:lstStyle/>
                    <a:p>
                      <a:pPr algn="just" rtl="1">
                        <a:spcAft>
                          <a:spcPts val="0"/>
                        </a:spcAft>
                      </a:pPr>
                      <a:r>
                        <a:rPr lang="en-US" sz="1200" b="1">
                          <a:effectLst/>
                          <a:latin typeface="Calibri"/>
                          <a:ea typeface="Calibri"/>
                          <a:cs typeface="B Nazanin" pitchFamily="2" charset="-78"/>
                        </a:rPr>
                        <a:t> </a:t>
                      </a: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r>
                        <a:rPr lang="en-US" sz="1200" b="1">
                          <a:effectLst/>
                          <a:latin typeface="Calibri"/>
                          <a:ea typeface="Calibri"/>
                          <a:cs typeface="B Nazanin" pitchFamily="2" charset="-78"/>
                        </a:rPr>
                        <a:t> </a:t>
                      </a: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r>
                        <a:rPr lang="fa-IR" sz="1200" b="1" dirty="0">
                          <a:effectLst/>
                          <a:latin typeface="Calibri"/>
                          <a:ea typeface="Calibri"/>
                          <a:cs typeface="B Nazanin" pitchFamily="2" charset="-78"/>
                        </a:rPr>
                        <a:t>طرف حساب انتظامي- كنترل منابع بودجه‌اي</a:t>
                      </a:r>
                      <a:endParaRPr lang="en-US" sz="1200" b="1" dirty="0">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1200" b="1" dirty="0">
                          <a:solidFill>
                            <a:srgbClr val="000000"/>
                          </a:solidFill>
                          <a:effectLst/>
                          <a:latin typeface="Times New Roman"/>
                          <a:ea typeface="Times New Roman"/>
                          <a:cs typeface="B Nazanin" pitchFamily="2" charset="-78"/>
                        </a:rPr>
                        <a:t>**</a:t>
                      </a:r>
                      <a:endParaRPr lang="en-US" sz="1200" b="1" dirty="0">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5" name="Text Placeholder 4"/>
          <p:cNvSpPr>
            <a:spLocks noGrp="1"/>
          </p:cNvSpPr>
          <p:nvPr>
            <p:ph type="body" sz="half" idx="2"/>
          </p:nvPr>
        </p:nvSpPr>
        <p:spPr>
          <a:xfrm>
            <a:off x="914400" y="4941168"/>
            <a:ext cx="7978080" cy="545233"/>
          </a:xfrm>
        </p:spPr>
        <p:txBody>
          <a:bodyPr>
            <a:normAutofit fontScale="92500" lnSpcReduction="10000"/>
          </a:bodyPr>
          <a:lstStyle/>
          <a:p>
            <a:pPr algn="justLow">
              <a:lnSpc>
                <a:spcPct val="115000"/>
              </a:lnSpc>
            </a:pPr>
            <a:r>
              <a:rPr lang="fa-IR" b="1" dirty="0">
                <a:latin typeface="Calibri"/>
                <a:ea typeface="Calibri"/>
                <a:cs typeface="B Nazanin"/>
              </a:rPr>
              <a:t>1- چنانچه مطالبات مربوط به سال هاي قبل واحد گزارشگر شناسايي نشده باشد، پس از شناسايي اوليه آن در مقابل حساب تعديلات سنواتي، تسويه فوق انجام مي‌شود.</a:t>
            </a:r>
            <a:endParaRPr lang="en-US" sz="3200" dirty="0">
              <a:effectLst/>
              <a:latin typeface="Calibri"/>
              <a:ea typeface="Calibri"/>
              <a:cs typeface="Arial"/>
            </a:endParaRPr>
          </a:p>
        </p:txBody>
      </p:sp>
    </p:spTree>
    <p:extLst>
      <p:ext uri="{BB962C8B-B14F-4D97-AF65-F5344CB8AC3E}">
        <p14:creationId xmlns:p14="http://schemas.microsoft.com/office/powerpoint/2010/main" val="2979463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404664"/>
            <a:ext cx="7834064" cy="936104"/>
          </a:xfrm>
        </p:spPr>
        <p:txBody>
          <a:bodyPr>
            <a:normAutofit/>
          </a:bodyPr>
          <a:lstStyle/>
          <a:p>
            <a:pPr algn="justLow">
              <a:lnSpc>
                <a:spcPct val="115000"/>
              </a:lnSpc>
              <a:spcAft>
                <a:spcPts val="600"/>
              </a:spcAft>
            </a:pPr>
            <a:r>
              <a:rPr lang="fa-IR" sz="1800" dirty="0">
                <a:solidFill>
                  <a:schemeClr val="tx1"/>
                </a:solidFill>
                <a:latin typeface="Calibri"/>
                <a:ea typeface="Calibri"/>
                <a:cs typeface="B Zar"/>
              </a:rPr>
              <a:t>تسويه بدهي‌ها با مطالبات قطعي دولت در دستگاه بدهكار پس از صدور اوراق تسويه بر اساس اعلام اداره كل مديريت بدهي‌ها و تعهدات عمومي دولت</a:t>
            </a:r>
            <a:endParaRPr lang="en-US" sz="1400" dirty="0">
              <a:solidFill>
                <a:schemeClr val="tx1"/>
              </a:solidFill>
              <a:effectLst/>
              <a:latin typeface="Calibri"/>
              <a:ea typeface="Calibri"/>
              <a:cs typeface="Aria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84866474"/>
              </p:ext>
            </p:extLst>
          </p:nvPr>
        </p:nvGraphicFramePr>
        <p:xfrm>
          <a:off x="899593" y="1844823"/>
          <a:ext cx="7657032" cy="2636460"/>
        </p:xfrm>
        <a:graphic>
          <a:graphicData uri="http://schemas.openxmlformats.org/drawingml/2006/table">
            <a:tbl>
              <a:tblPr rtl="1" firstRow="1" firstCol="1" bandRow="1"/>
              <a:tblGrid>
                <a:gridCol w="3080160">
                  <a:extLst>
                    <a:ext uri="{9D8B030D-6E8A-4147-A177-3AD203B41FA5}">
                      <a16:colId xmlns:a16="http://schemas.microsoft.com/office/drawing/2014/main" val="20000"/>
                    </a:ext>
                  </a:extLst>
                </a:gridCol>
                <a:gridCol w="748356">
                  <a:extLst>
                    <a:ext uri="{9D8B030D-6E8A-4147-A177-3AD203B41FA5}">
                      <a16:colId xmlns:a16="http://schemas.microsoft.com/office/drawing/2014/main" val="20001"/>
                    </a:ext>
                  </a:extLst>
                </a:gridCol>
                <a:gridCol w="3161107">
                  <a:extLst>
                    <a:ext uri="{9D8B030D-6E8A-4147-A177-3AD203B41FA5}">
                      <a16:colId xmlns:a16="http://schemas.microsoft.com/office/drawing/2014/main" val="20002"/>
                    </a:ext>
                  </a:extLst>
                </a:gridCol>
                <a:gridCol w="667409">
                  <a:extLst>
                    <a:ext uri="{9D8B030D-6E8A-4147-A177-3AD203B41FA5}">
                      <a16:colId xmlns:a16="http://schemas.microsoft.com/office/drawing/2014/main" val="20003"/>
                    </a:ext>
                  </a:extLst>
                </a:gridCol>
              </a:tblGrid>
              <a:tr h="252603">
                <a:tc gridSpan="2">
                  <a:txBody>
                    <a:bodyPr/>
                    <a:lstStyle/>
                    <a:p>
                      <a:pPr algn="ctr" rtl="1">
                        <a:lnSpc>
                          <a:spcPct val="115000"/>
                        </a:lnSpc>
                        <a:spcAft>
                          <a:spcPts val="0"/>
                        </a:spcAft>
                      </a:pPr>
                      <a:r>
                        <a:rPr lang="fa-IR" sz="1200" b="1">
                          <a:effectLst/>
                          <a:latin typeface="Times New Roman"/>
                          <a:ea typeface="Times New Roman"/>
                          <a:cs typeface="B Nazanin" pitchFamily="2" charset="-78"/>
                        </a:rPr>
                        <a:t>بدهکار</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hMerge="1">
                  <a:txBody>
                    <a:bodyPr/>
                    <a:lstStyle/>
                    <a:p>
                      <a:pPr rtl="1"/>
                      <a:endParaRPr lang="fa-IR"/>
                    </a:p>
                  </a:txBody>
                  <a:tcPr/>
                </a:tc>
                <a:tc gridSpan="2">
                  <a:txBody>
                    <a:bodyPr/>
                    <a:lstStyle/>
                    <a:p>
                      <a:pPr algn="ctr" rtl="1">
                        <a:lnSpc>
                          <a:spcPct val="115000"/>
                        </a:lnSpc>
                        <a:spcAft>
                          <a:spcPts val="0"/>
                        </a:spcAft>
                      </a:pPr>
                      <a:r>
                        <a:rPr lang="fa-IR" sz="1200" b="1">
                          <a:effectLst/>
                          <a:latin typeface="Times New Roman"/>
                          <a:ea typeface="Times New Roman"/>
                          <a:cs typeface="B Nazanin" pitchFamily="2" charset="-78"/>
                        </a:rPr>
                        <a:t>بستانکار</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hMerge="1">
                  <a:txBody>
                    <a:bodyPr/>
                    <a:lstStyle/>
                    <a:p>
                      <a:pPr rtl="1"/>
                      <a:endParaRPr lang="fa-IR"/>
                    </a:p>
                  </a:txBody>
                  <a:tcPr/>
                </a:tc>
                <a:extLst>
                  <a:ext uri="{0D108BD9-81ED-4DB2-BD59-A6C34878D82A}">
                    <a16:rowId xmlns:a16="http://schemas.microsoft.com/office/drawing/2014/main" val="10000"/>
                  </a:ext>
                </a:extLst>
              </a:tr>
              <a:tr h="252603">
                <a:tc>
                  <a:txBody>
                    <a:bodyPr/>
                    <a:lstStyle/>
                    <a:p>
                      <a:pPr algn="ctr" rtl="1">
                        <a:lnSpc>
                          <a:spcPct val="115000"/>
                        </a:lnSpc>
                        <a:spcAft>
                          <a:spcPts val="0"/>
                        </a:spcAft>
                      </a:pPr>
                      <a:r>
                        <a:rPr lang="fa-IR" sz="1200" b="1">
                          <a:effectLst/>
                          <a:latin typeface="Times New Roman"/>
                          <a:ea typeface="Times New Roman"/>
                          <a:cs typeface="B Nazanin" pitchFamily="2" charset="-78"/>
                        </a:rPr>
                        <a:t>عنوان حساب معين</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200" b="1">
                          <a:effectLst/>
                          <a:latin typeface="Times New Roman"/>
                          <a:ea typeface="Times New Roman"/>
                          <a:cs typeface="B Nazanin" pitchFamily="2" charset="-78"/>
                        </a:rPr>
                        <a:t>مبلغ</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200" b="1">
                          <a:effectLst/>
                          <a:latin typeface="Times New Roman"/>
                          <a:ea typeface="Times New Roman"/>
                          <a:cs typeface="B Nazanin" pitchFamily="2" charset="-78"/>
                        </a:rPr>
                        <a:t>عنوان حساب معين</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200" b="1">
                          <a:effectLst/>
                          <a:latin typeface="Times New Roman"/>
                          <a:ea typeface="Times New Roman"/>
                          <a:cs typeface="B Nazanin" pitchFamily="2" charset="-78"/>
                        </a:rPr>
                        <a:t>مبلغ</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5013">
                <a:tc>
                  <a:txBody>
                    <a:bodyPr/>
                    <a:lstStyle/>
                    <a:p>
                      <a:pPr algn="just" rtl="1">
                        <a:spcAft>
                          <a:spcPts val="0"/>
                        </a:spcAft>
                      </a:pPr>
                      <a:r>
                        <a:rPr lang="fa-IR" sz="1200" b="1">
                          <a:effectLst/>
                          <a:latin typeface="Calibri"/>
                          <a:ea typeface="Calibri"/>
                          <a:cs typeface="B Nazanin" pitchFamily="2" charset="-78"/>
                        </a:rPr>
                        <a:t>اعـتـبـار  ...  تـامـيـن شـده</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rtl="1">
                        <a:spcAft>
                          <a:spcPts val="0"/>
                        </a:spcAft>
                      </a:pPr>
                      <a:r>
                        <a:rPr lang="fa-IR" sz="1200" b="1">
                          <a:effectLst/>
                          <a:latin typeface="Times New Roman"/>
                          <a:ea typeface="Times New Roman"/>
                          <a:cs typeface="B Nazanin" pitchFamily="2" charset="-78"/>
                        </a:rPr>
                        <a:t>**</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Low" rtl="1">
                        <a:spcAft>
                          <a:spcPts val="0"/>
                        </a:spcAft>
                      </a:pPr>
                      <a:r>
                        <a:rPr lang="en-US" sz="1200" b="1">
                          <a:effectLst/>
                          <a:latin typeface="Times New Roman"/>
                          <a:ea typeface="Times New Roman"/>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Low" rtl="1">
                        <a:spcAft>
                          <a:spcPts val="0"/>
                        </a:spcAft>
                      </a:pPr>
                      <a:r>
                        <a:rPr lang="en-US" sz="1200" b="1">
                          <a:effectLst/>
                          <a:latin typeface="Times New Roman"/>
                          <a:ea typeface="Times New Roman"/>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2"/>
                  </a:ext>
                </a:extLst>
              </a:tr>
              <a:tr h="215013">
                <a:tc>
                  <a:txBody>
                    <a:bodyPr/>
                    <a:lstStyle/>
                    <a:p>
                      <a:pPr algn="r" rtl="1">
                        <a:spcAft>
                          <a:spcPts val="0"/>
                        </a:spcAft>
                      </a:pPr>
                      <a:r>
                        <a:rPr lang="fa-IR" sz="1200" b="1">
                          <a:effectLst/>
                          <a:latin typeface="Times New Roman"/>
                          <a:ea typeface="Times New Roman"/>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rtl="1"/>
                      <a:endParaRPr lang="en-US" sz="1200" b="1">
                        <a:effectLst/>
                        <a:latin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 rtl="1">
                        <a:spcAft>
                          <a:spcPts val="0"/>
                        </a:spcAft>
                      </a:pPr>
                      <a:r>
                        <a:rPr lang="fa-IR" sz="1200" b="1">
                          <a:effectLst/>
                          <a:latin typeface="Calibri"/>
                          <a:ea typeface="Calibri"/>
                          <a:cs typeface="B Nazanin" pitchFamily="2" charset="-78"/>
                        </a:rPr>
                        <a:t>اعـتبـار ... تـخـصيص يـافـتـه</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rtl="1">
                        <a:spcAft>
                          <a:spcPts val="0"/>
                        </a:spcAft>
                      </a:pPr>
                      <a:r>
                        <a:rPr lang="fa-IR" sz="1200" b="1">
                          <a:solidFill>
                            <a:srgbClr val="000000"/>
                          </a:solidFill>
                          <a:effectLst/>
                          <a:latin typeface="Times New Roman"/>
                          <a:ea typeface="Times New Roman"/>
                          <a:cs typeface="B Nazanin" pitchFamily="2" charset="-78"/>
                        </a:rPr>
                        <a:t>**</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3"/>
                  </a:ext>
                </a:extLst>
              </a:tr>
              <a:tr h="215013">
                <a:tc gridSpan="4">
                  <a:txBody>
                    <a:bodyPr/>
                    <a:lstStyle/>
                    <a:p>
                      <a:pPr algn="justLow" rtl="1">
                        <a:spcAft>
                          <a:spcPts val="0"/>
                        </a:spcAft>
                      </a:pPr>
                      <a:r>
                        <a:rPr lang="en-US" sz="1200" b="1">
                          <a:effectLst/>
                          <a:latin typeface="Calibri"/>
                          <a:ea typeface="Calibri"/>
                          <a:cs typeface="B Nazanin" pitchFamily="2" charset="-78"/>
                        </a:rPr>
                        <a:t> </a:t>
                      </a: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2F2F2"/>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extLst>
                  <a:ext uri="{0D108BD9-81ED-4DB2-BD59-A6C34878D82A}">
                    <a16:rowId xmlns:a16="http://schemas.microsoft.com/office/drawing/2014/main" val="10004"/>
                  </a:ext>
                </a:extLst>
              </a:tr>
              <a:tr h="215013">
                <a:tc>
                  <a:txBody>
                    <a:bodyPr/>
                    <a:lstStyle/>
                    <a:p>
                      <a:pPr algn="just" rtl="1">
                        <a:spcAft>
                          <a:spcPts val="0"/>
                        </a:spcAft>
                      </a:pPr>
                      <a:r>
                        <a:rPr lang="fa-IR" sz="1200" b="1">
                          <a:effectLst/>
                          <a:latin typeface="Calibri"/>
                          <a:ea typeface="Calibri"/>
                          <a:cs typeface="B Nazanin" pitchFamily="2" charset="-78"/>
                        </a:rPr>
                        <a:t>حساب‌هـا و اسناد پرداختني</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rtl="1">
                        <a:spcAft>
                          <a:spcPts val="0"/>
                        </a:spcAft>
                      </a:pPr>
                      <a:r>
                        <a:rPr lang="fa-IR" sz="1200" b="1">
                          <a:solidFill>
                            <a:srgbClr val="000000"/>
                          </a:solidFill>
                          <a:effectLst/>
                          <a:latin typeface="Times New Roman"/>
                          <a:ea typeface="Times New Roman"/>
                          <a:cs typeface="B Nazanin" pitchFamily="2" charset="-78"/>
                        </a:rPr>
                        <a:t>**</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Low" rtl="1">
                        <a:spcAft>
                          <a:spcPts val="0"/>
                        </a:spcAft>
                      </a:pPr>
                      <a:r>
                        <a:rPr lang="en-US" sz="1200" b="1">
                          <a:solidFill>
                            <a:srgbClr val="000000"/>
                          </a:solidFill>
                          <a:effectLst/>
                          <a:latin typeface="Times New Roman"/>
                          <a:ea typeface="Times New Roman"/>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Low" rtl="1">
                        <a:spcAft>
                          <a:spcPts val="0"/>
                        </a:spcAft>
                      </a:pPr>
                      <a:r>
                        <a:rPr lang="en-US" sz="1200" b="1">
                          <a:effectLst/>
                          <a:latin typeface="Times New Roman"/>
                          <a:ea typeface="Times New Roman"/>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5"/>
                  </a:ext>
                </a:extLst>
              </a:tr>
              <a:tr h="430026">
                <a:tc>
                  <a:txBody>
                    <a:bodyPr/>
                    <a:lstStyle/>
                    <a:p>
                      <a:pPr algn="just" rtl="1">
                        <a:spcAft>
                          <a:spcPts val="0"/>
                        </a:spcAft>
                      </a:pPr>
                      <a:r>
                        <a:rPr lang="fa-IR" sz="1200" b="1">
                          <a:effectLst/>
                          <a:latin typeface="Calibri"/>
                          <a:ea typeface="Calibri"/>
                          <a:cs typeface="B Nazanin" pitchFamily="2" charset="-78"/>
                        </a:rPr>
                        <a:t>ذخـيـره هـزيـنـه‌هاي تحـقق يـافـتـه /</a:t>
                      </a:r>
                      <a:endParaRPr lang="en-US" sz="1200" b="1">
                        <a:effectLst/>
                        <a:latin typeface="Calibri"/>
                        <a:ea typeface="Calibri"/>
                        <a:cs typeface="B Nazanin" pitchFamily="2" charset="-78"/>
                      </a:endParaRPr>
                    </a:p>
                    <a:p>
                      <a:pPr algn="just" rtl="1">
                        <a:spcAft>
                          <a:spcPts val="0"/>
                        </a:spcAft>
                      </a:pPr>
                      <a:r>
                        <a:rPr lang="fa-IR" sz="1200" b="1">
                          <a:effectLst/>
                          <a:latin typeface="Calibri"/>
                          <a:ea typeface="Calibri"/>
                          <a:cs typeface="B Nazanin" pitchFamily="2" charset="-78"/>
                        </a:rPr>
                        <a:t>ذخـيـره تـعـهـدات سـرمـايـه‌اي </a:t>
                      </a:r>
                      <a:r>
                        <a:rPr lang="fa-IR" sz="1200" b="1" baseline="30000">
                          <a:effectLst/>
                          <a:latin typeface="Calibri"/>
                          <a:ea typeface="Calibri"/>
                          <a:cs typeface="B Nazanin" pitchFamily="2" charset="-78"/>
                        </a:rPr>
                        <a:t>1</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rtl="1">
                        <a:spcAft>
                          <a:spcPts val="0"/>
                        </a:spcAft>
                      </a:pPr>
                      <a:r>
                        <a:rPr lang="fa-IR" sz="1200" b="1">
                          <a:solidFill>
                            <a:srgbClr val="000000"/>
                          </a:solidFill>
                          <a:effectLst/>
                          <a:latin typeface="Times New Roman"/>
                          <a:ea typeface="Times New Roman"/>
                          <a:cs typeface="B Nazanin" pitchFamily="2" charset="-78"/>
                        </a:rPr>
                        <a:t>**</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Low" rtl="1">
                        <a:spcAft>
                          <a:spcPts val="0"/>
                        </a:spcAft>
                      </a:pPr>
                      <a:r>
                        <a:rPr lang="en-US" sz="1200" b="1" dirty="0">
                          <a:solidFill>
                            <a:srgbClr val="000000"/>
                          </a:solidFill>
                          <a:effectLst/>
                          <a:latin typeface="Times New Roman"/>
                          <a:ea typeface="Times New Roman"/>
                          <a:cs typeface="B Nazanin" pitchFamily="2" charset="-78"/>
                        </a:rPr>
                        <a:t> </a:t>
                      </a:r>
                      <a:endParaRPr lang="en-US" sz="1200" b="1" dirty="0">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Low" rtl="1">
                        <a:spcAft>
                          <a:spcPts val="0"/>
                        </a:spcAft>
                      </a:pPr>
                      <a:r>
                        <a:rPr lang="en-US" sz="1200" b="1">
                          <a:effectLst/>
                          <a:latin typeface="Times New Roman"/>
                          <a:ea typeface="Times New Roman"/>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6"/>
                  </a:ext>
                </a:extLst>
              </a:tr>
              <a:tr h="215013">
                <a:tc>
                  <a:txBody>
                    <a:bodyPr/>
                    <a:lstStyle/>
                    <a:p>
                      <a:pPr algn="just" rtl="1">
                        <a:spcAft>
                          <a:spcPts val="0"/>
                        </a:spcAft>
                      </a:pPr>
                      <a:r>
                        <a:rPr lang="fa-IR" sz="1200" b="1">
                          <a:effectLst/>
                          <a:latin typeface="Calibri"/>
                          <a:ea typeface="Calibri"/>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rtl="1">
                        <a:spcAft>
                          <a:spcPts val="0"/>
                        </a:spcAft>
                      </a:pPr>
                      <a:r>
                        <a:rPr lang="fa-IR" sz="1200" b="1">
                          <a:solidFill>
                            <a:srgbClr val="000000"/>
                          </a:solidFill>
                          <a:effectLst/>
                          <a:latin typeface="Times New Roman"/>
                          <a:ea typeface="Times New Roman"/>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 rtl="1">
                        <a:spcAft>
                          <a:spcPts val="0"/>
                        </a:spcAft>
                      </a:pPr>
                      <a:r>
                        <a:rPr lang="fa-IR" sz="1200" b="1">
                          <a:effectLst/>
                          <a:latin typeface="Calibri"/>
                          <a:ea typeface="Calibri"/>
                          <a:cs typeface="B Nazanin" pitchFamily="2" charset="-78"/>
                        </a:rPr>
                        <a:t>تـسـويـه بـدهي‌هـا – اوراق تسويه خزانه</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rtl="1">
                        <a:spcAft>
                          <a:spcPts val="0"/>
                        </a:spcAft>
                      </a:pPr>
                      <a:r>
                        <a:rPr lang="fa-IR" sz="1200" b="1">
                          <a:effectLst/>
                          <a:latin typeface="Times New Roman"/>
                          <a:ea typeface="Times New Roman"/>
                          <a:cs typeface="B Nazanin" pitchFamily="2" charset="-78"/>
                        </a:rPr>
                        <a:t>**</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7"/>
                  </a:ext>
                </a:extLst>
              </a:tr>
              <a:tr h="196137">
                <a:tc gridSpan="4">
                  <a:txBody>
                    <a:bodyPr/>
                    <a:lstStyle/>
                    <a:p>
                      <a:pPr algn="ctr" rtl="1">
                        <a:spcAft>
                          <a:spcPts val="0"/>
                        </a:spcAft>
                      </a:pPr>
                      <a:r>
                        <a:rPr lang="fa-IR" sz="1200" b="1">
                          <a:effectLst/>
                          <a:latin typeface="Times New Roman"/>
                          <a:ea typeface="Times New Roman"/>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solidFill>
                      <a:srgbClr val="F2F2F2"/>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extLst>
                  <a:ext uri="{0D108BD9-81ED-4DB2-BD59-A6C34878D82A}">
                    <a16:rowId xmlns:a16="http://schemas.microsoft.com/office/drawing/2014/main" val="10008"/>
                  </a:ext>
                </a:extLst>
              </a:tr>
              <a:tr h="215013">
                <a:tc>
                  <a:txBody>
                    <a:bodyPr/>
                    <a:lstStyle/>
                    <a:p>
                      <a:pPr algn="just" rtl="1">
                        <a:spcAft>
                          <a:spcPts val="0"/>
                        </a:spcAft>
                      </a:pPr>
                      <a:r>
                        <a:rPr lang="fa-IR" sz="1200" b="1">
                          <a:effectLst/>
                          <a:latin typeface="Calibri"/>
                          <a:ea typeface="Calibri"/>
                          <a:cs typeface="B Nazanin" pitchFamily="2" charset="-78"/>
                        </a:rPr>
                        <a:t>اعـتـبـار ... مـصرف شـده</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ctr" rtl="1">
                        <a:spcAft>
                          <a:spcPts val="0"/>
                        </a:spcAft>
                      </a:pPr>
                      <a:r>
                        <a:rPr lang="fa-IR" sz="1200" b="1">
                          <a:solidFill>
                            <a:srgbClr val="000000"/>
                          </a:solidFill>
                          <a:effectLst/>
                          <a:latin typeface="Times New Roman"/>
                          <a:ea typeface="Times New Roman"/>
                          <a:cs typeface="B Nazanin" pitchFamily="2" charset="-78"/>
                        </a:rPr>
                        <a:t>**</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Low" rtl="1">
                        <a:spcAft>
                          <a:spcPts val="0"/>
                        </a:spcAft>
                      </a:pPr>
                      <a:r>
                        <a:rPr lang="en-US" sz="1200" b="1">
                          <a:solidFill>
                            <a:srgbClr val="000000"/>
                          </a:solidFill>
                          <a:effectLst/>
                          <a:latin typeface="Times New Roman"/>
                          <a:ea typeface="Times New Roman"/>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tc>
                  <a:txBody>
                    <a:bodyPr/>
                    <a:lstStyle/>
                    <a:p>
                      <a:pPr algn="justLow" rtl="1">
                        <a:spcAft>
                          <a:spcPts val="0"/>
                        </a:spcAft>
                      </a:pPr>
                      <a:r>
                        <a:rPr lang="en-US" sz="1200" b="1">
                          <a:effectLst/>
                          <a:latin typeface="Times New Roman"/>
                          <a:ea typeface="Times New Roman"/>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9"/>
                  </a:ext>
                </a:extLst>
              </a:tr>
              <a:tr h="215013">
                <a:tc>
                  <a:txBody>
                    <a:bodyPr/>
                    <a:lstStyle/>
                    <a:p>
                      <a:pPr algn="just" rtl="1">
                        <a:spcAft>
                          <a:spcPts val="0"/>
                        </a:spcAft>
                      </a:pPr>
                      <a:r>
                        <a:rPr lang="fa-IR" sz="1200" b="1">
                          <a:effectLst/>
                          <a:latin typeface="Calibri"/>
                          <a:ea typeface="Calibri"/>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1200" b="1">
                          <a:solidFill>
                            <a:srgbClr val="000000"/>
                          </a:solidFill>
                          <a:effectLst/>
                          <a:latin typeface="Times New Roman"/>
                          <a:ea typeface="Times New Roman"/>
                          <a:cs typeface="B Nazanin" pitchFamily="2" charset="-78"/>
                        </a:rPr>
                        <a:t> </a:t>
                      </a:r>
                      <a:endParaRPr lang="en-US" sz="1200" b="1">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spcAft>
                          <a:spcPts val="0"/>
                        </a:spcAft>
                      </a:pPr>
                      <a:r>
                        <a:rPr lang="fa-IR" sz="1200" b="1">
                          <a:effectLst/>
                          <a:latin typeface="Calibri"/>
                          <a:ea typeface="Calibri"/>
                          <a:cs typeface="B Nazanin" pitchFamily="2" charset="-78"/>
                        </a:rPr>
                        <a:t>اعـتـبـار ... تـامـيـن شـده</a:t>
                      </a:r>
                      <a:endParaRPr lang="en-US" sz="1200" b="1">
                        <a:effectLst/>
                        <a:latin typeface="Calibri"/>
                        <a:ea typeface="Calibri"/>
                        <a:cs typeface="B Nazanin" pitchFamily="2" charset="-78"/>
                      </a:endParaRPr>
                    </a:p>
                  </a:txBody>
                  <a:tcPr marL="45498" marR="45498"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fa-IR" sz="1200" b="1" dirty="0">
                          <a:effectLst/>
                          <a:latin typeface="Times New Roman"/>
                          <a:ea typeface="Times New Roman"/>
                          <a:cs typeface="B Nazanin" pitchFamily="2" charset="-78"/>
                        </a:rPr>
                        <a:t>**</a:t>
                      </a:r>
                      <a:endParaRPr lang="en-US" sz="1200" b="1" dirty="0">
                        <a:effectLst/>
                        <a:latin typeface="Calibri"/>
                        <a:ea typeface="Calibri"/>
                        <a:cs typeface="B Nazanin" pitchFamily="2" charset="-78"/>
                      </a:endParaRPr>
                    </a:p>
                  </a:txBody>
                  <a:tcPr marL="45498" marR="45498"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5" name="Text Placeholder 4"/>
          <p:cNvSpPr>
            <a:spLocks noGrp="1"/>
          </p:cNvSpPr>
          <p:nvPr>
            <p:ph type="body" sz="half" idx="2"/>
          </p:nvPr>
        </p:nvSpPr>
        <p:spPr>
          <a:xfrm>
            <a:off x="179512" y="5661248"/>
            <a:ext cx="8856984" cy="720080"/>
          </a:xfrm>
        </p:spPr>
        <p:txBody>
          <a:bodyPr>
            <a:noAutofit/>
          </a:bodyPr>
          <a:lstStyle/>
          <a:p>
            <a:pPr algn="just"/>
            <a:r>
              <a:rPr lang="fa-IR" sz="1200" b="1" dirty="0" smtClean="0">
                <a:solidFill>
                  <a:schemeClr val="tx1"/>
                </a:solidFill>
                <a:latin typeface="Calibri"/>
                <a:ea typeface="Calibri"/>
                <a:cs typeface="B Nazanin"/>
              </a:rPr>
              <a:t>1- </a:t>
            </a:r>
            <a:r>
              <a:rPr lang="fa-IR" sz="1200" b="1" dirty="0">
                <a:solidFill>
                  <a:schemeClr val="tx1"/>
                </a:solidFill>
                <a:latin typeface="Calibri"/>
                <a:ea typeface="Calibri"/>
                <a:cs typeface="B Nazanin"/>
              </a:rPr>
              <a:t>چنانچه بدهي مربوط به سال‌هاي قبل شناسايي نشده باشد، ابتدا شناسايي اوليه آن حسب مورد با حساب ذخيره هزينه‌هاي تحقق يافته يا حساب ذخيره تعهدات سرمايه‌اي در مقابل حساب تعديلات سنواتي يا دارايي موردنظر اعمال و سپس تسويه فوق انجام مي‌شود</a:t>
            </a:r>
            <a:r>
              <a:rPr lang="fa-IR" sz="1200" b="1">
                <a:solidFill>
                  <a:schemeClr val="tx1"/>
                </a:solidFill>
                <a:latin typeface="Calibri"/>
                <a:ea typeface="Calibri"/>
                <a:cs typeface="B Nazanin"/>
              </a:rPr>
              <a:t>. </a:t>
            </a:r>
            <a:endParaRPr lang="fa-IR" sz="1200" dirty="0" smtClean="0">
              <a:solidFill>
                <a:schemeClr val="tx1"/>
              </a:solidFill>
              <a:latin typeface="Calibri"/>
              <a:ea typeface="Calibri"/>
              <a:cs typeface="Arial"/>
            </a:endParaRPr>
          </a:p>
          <a:p>
            <a:pPr algn="just"/>
            <a:r>
              <a:rPr lang="fa-IR" sz="1200" b="1" dirty="0" smtClean="0">
                <a:solidFill>
                  <a:schemeClr val="tx1"/>
                </a:solidFill>
                <a:latin typeface="Calibri"/>
                <a:ea typeface="Calibri"/>
                <a:cs typeface="B Nazanin"/>
              </a:rPr>
              <a:t> </a:t>
            </a:r>
            <a:r>
              <a:rPr lang="fa-IR" sz="1200" b="1" dirty="0">
                <a:solidFill>
                  <a:schemeClr val="tx1"/>
                </a:solidFill>
                <a:latin typeface="Calibri"/>
                <a:ea typeface="Calibri"/>
                <a:cs typeface="B Nazanin"/>
              </a:rPr>
              <a:t>لازم به ذكر است افشاي اطلاعات اوراق تسويه خزانه در يادداشت‌ هاي توضيحي صورت‌هاي مالي الزامي مي‌باشد.</a:t>
            </a:r>
            <a:endParaRPr lang="en-US" sz="1200" dirty="0">
              <a:solidFill>
                <a:schemeClr val="tx1"/>
              </a:solidFill>
              <a:latin typeface="Calibri"/>
              <a:ea typeface="Calibri"/>
              <a:cs typeface="Arial"/>
            </a:endParaRPr>
          </a:p>
          <a:p>
            <a:pPr algn="just"/>
            <a:endParaRPr lang="fa-IR" sz="1200" dirty="0">
              <a:solidFill>
                <a:schemeClr val="tx1"/>
              </a:solidFill>
            </a:endParaRPr>
          </a:p>
        </p:txBody>
      </p:sp>
    </p:spTree>
    <p:extLst>
      <p:ext uri="{BB962C8B-B14F-4D97-AF65-F5344CB8AC3E}">
        <p14:creationId xmlns:p14="http://schemas.microsoft.com/office/powerpoint/2010/main" val="3370176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420</TotalTime>
  <Words>531</Words>
  <Application>Microsoft Office PowerPoint</Application>
  <PresentationFormat>On-screen Show (4:3)</PresentationFormat>
  <Paragraphs>98</Paragraphs>
  <Slides>7</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7</vt:i4>
      </vt:variant>
    </vt:vector>
  </HeadingPairs>
  <TitlesOfParts>
    <vt:vector size="19" baseType="lpstr">
      <vt:lpstr>SimSun</vt:lpstr>
      <vt:lpstr>Arial</vt:lpstr>
      <vt:lpstr>B Nazanin</vt:lpstr>
      <vt:lpstr>B Titr</vt:lpstr>
      <vt:lpstr>B Zar</vt:lpstr>
      <vt:lpstr>BMitra</vt:lpstr>
      <vt:lpstr>Calibri</vt:lpstr>
      <vt:lpstr>Tahoma</vt:lpstr>
      <vt:lpstr>Times New Roman</vt:lpstr>
      <vt:lpstr>Trebuchet MS</vt:lpstr>
      <vt:lpstr>Wingdings 3</vt:lpstr>
      <vt:lpstr>Facet</vt:lpstr>
      <vt:lpstr>PowerPoint Presentation</vt:lpstr>
      <vt:lpstr>حسابداری اوراق تسویه خزانه</vt:lpstr>
      <vt:lpstr>در راستاي تسويه بدهي‌هاي قطعي دولت به كليه اشخاص از جمله حقيقي و حقوقي تعاوني و خصوصي در مقابل مطالبات قطعي دولت، اسناد تعهدی خاصی با عنوان اوراق تسویه خزانه توسط وزارت امور اقتصادی و دارایی صادر و در اختیار اشخاص يادشده قرار مي‌گيرد. بر اين اساس اشخاص متقاضي براي دريافت اوراق تسويه بايد درخواست خود را بر اساس شرايط اعلامي وزارت امور اقتصادي و دارايي، به منظور بررسي و تعيين تكليف آن در كميسيون صدور اوراق تسويه به وزارتخانه مذكور (اداره كل مديريت بدهي‌ها و تعهدات عمومي دولت) ارايه نمايند.    با صدور اوراق تسويه خزانه و تحويل اوراق تسويه به اشخاص متقاضي توسط وزارت امور اقتصادي و دارايي، بدهي‌هاي قطعي دولت به اشخاص متقاضي در مقابل مطالبات قطعي دولت به همان اشخاص تسويه و نتيجه به دستگاه بدهكار، دستگاه طلبكار، سازمان مديريت و برنامه‌ريزي كشور و ديوان محاسبات كشور اعلام مي‌شود. سازمان مديريت و برنامه‌ريزي كشور مكلف است با رعايت مقررات مربوط نسبت به ابلاغ تخصيص اعتبار بابت بدهي‌هاي تسويه شده بر اساس اعلام وزارت امور اقتصادي و دارايي اقدام نمايد. خزانه‌داري كل كشور، دستگاه طلبكار و دستگاه بدهكار پس از صدور اوراق تسويه، نسبت به شناسايي و ثبت تسويه مطالبات و بدهي‌هاي مربوط حسب مورد طبق رويه حسابداري ذيل اقدام مي‌نمايند.</vt:lpstr>
      <vt:lpstr>اوراق تسویه خزانه: اسناد تعهدی خاصی که به منظور تسویه بدهی های قطعی دولت به اشخاص متقاضي با مطالبات قطعی دولت توسط وزارت امور اقتصادی و دارایی صادر و در اختیار اشخاص طلبکار و بدهکار قرار می‌گیرد. دستگاه طلبکار: دستگاه‌هاي اجرايي كه بر اساس مقررات مربوط دارای مطالبات قطعی از اشخاص متقاضي می باشند. دستگاه بدهکار: دستگاه‌هاي اجرايي كه بر اساس مقررات مربوط دارای بدهی قطعی به اشخاص متقاضي می‌باشند. اشخاص متقاضی: اشخاصي كه به موجب حكم ماده (2) قانون رفع موانع توليد رقابت‌پذير و ارتقاي نظام مالي كشور و قوانين بودجه سنواتي به منظور تسويه مطالبات و بدهي‌هاي خود از / به دستگاه بدهکار/ دستگاه طلبکار، متقاضی دریافت اوراق تسویه خزانه می‌باشند. کمیسیون صدور اوراق تسویه: کمیسیونی مرکب از نمایندگان تام الاختیار وزارت امور اقتصادی و دارایی (رییس کمیسیون)، سازمان مدیریت و برنامه ریزی کشور و دستگاه های اجرایی بدهکار و و طلبکار حسب مورد (نماینده تام الاختیار رییس دستگاه اجرایی و ذیحساب در دستگاه های اجرایی فاقد ذیحساب مدیر مالی یا عناوین مشابه) تشکیل و نسبت به تعیین و تایید ارقام قابل تسویه اقدام می نماید. بدهی های قطعی دولت: بدهی دستگاه‌های بدهکار به اشخاص متقاضی که به استناد مقررات مربوط تعيين و تاييد مي‌شود. مطالبات قطعی دولت: مطالبات دستگاه‌های طلبکار كه به موجب مقررات مربوط تاييد و تعيين مي‌شود.</vt:lpstr>
      <vt:lpstr>PowerPoint Presentation</vt:lpstr>
      <vt:lpstr>تسويه بدهي‌ها با مطالبات قطعي دولت در دستگاه طلبكار پس از صدور اوراق تسويه بر اساس اعلام اداره كل مديريت بدهي‌ها و تعهدات عمومي دولت</vt:lpstr>
      <vt:lpstr>تسويه بدهي‌ها با مطالبات قطعي دولت در دستگاه بدهكار پس از صدور اوراق تسويه بر اساس اعلام اداره كل مديريت بدهي‌ها و تعهدات عمومي دولت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حسابداری اسناد خزانه اسلامي</dc:title>
  <dc:creator>abozar ebrahimi</dc:creator>
  <cp:lastModifiedBy>Shiva</cp:lastModifiedBy>
  <cp:revision>25</cp:revision>
  <dcterms:created xsi:type="dcterms:W3CDTF">2017-08-23T07:32:21Z</dcterms:created>
  <dcterms:modified xsi:type="dcterms:W3CDTF">2023-05-07T09:49:14Z</dcterms:modified>
</cp:coreProperties>
</file>