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sldIdLst>
    <p:sldId id="286" r:id="rId2"/>
    <p:sldId id="285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9" r:id="rId15"/>
    <p:sldId id="270" r:id="rId16"/>
    <p:sldId id="271" r:id="rId17"/>
    <p:sldId id="26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998" autoAdjust="0"/>
    <p:restoredTop sz="94660"/>
  </p:normalViewPr>
  <p:slideViewPr>
    <p:cSldViewPr>
      <p:cViewPr varScale="1">
        <p:scale>
          <a:sx n="63" d="100"/>
          <a:sy n="63" d="100"/>
        </p:scale>
        <p:origin x="6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9" units="1/cm"/>
          <inkml:channelProperty channel="Y" name="resolution" value="30" units="1/cm"/>
        </inkml:channelProperties>
      </inkml:inkSource>
      <inkml:timestamp xml:id="ts0" timeString="2008-02-13T13:03:40.984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3323 227,'31'0,"-62"0,-1 0,0 0,32 0,-31 0,-1 0,32 0,-32 0,0 0,0 0,32 0,-31 0,-1 0,32 0,-32 0,1 0,-1 0,32 0,-32 0,0 0,32 0,-32 0,1 0,-1 0,32 0,-32 0,1 0,31 0,-32 0,0 0,0 0,32 0,-32 0,1 0,31 0,-32 0,0 0,1 0,31 0,-32 0,0 0,32-31,-32 31,0 0,1 0,31 0,-32-32,0 32,32 0,-31 0,-1 0,32 0,-32 0,0 0,0 0,32-32,-31 32,-1 0,32 0,-32 0,-31-32,63 32,-32 0,0 0,0 0,32 0,-31 0,-1 0,32 0,-32 0,1 0,-1 0,32 0,-32 0,0 0,32 0,-32 0,1 0,-1 0,0 0,1 0,-1 0,32 0,-32 0,0 32,32-32,-32 0,1 0,-1 0,32 0,-32 0,1 0,31 0,-32 0,0 32,32-32,-32 0,0 0,1 0,31 0,-32 0,0 0,32 0,-31 0,-1 0,0 0,32 0,-32 0,0 0,32 0,-31 0,-1 0,0 0,1 0,-1 0,0 0,32 0,-32 0,0 0,32 0,-31 0,-1 0,0 0,32 0,-31 0,-1 0,32 0,-32 0,0 0,0 0,32 0,-63 0</inkml:trace>
  <inkml:trace contextRef="#ctx0" brushRef="#br0" timeOffset="3016">84 227,'0'0,"32"0,0 0,-32 0,32 0,-1 0,-31 0,32 0,0 0,-1 0,-31 0,32 0,0-31,-32 31,32 0,0-32,-1 32,-31 0,32 0,0 0,-32 0,31 0,1 0,0 0,-32 0,32 0,0 0,-32 0,31 0,1 0,0 0,-1 32,1-32,0 0,0 0,0 0,-32 0,31 31,1-31,0 0,-32 0,63 0,-31 0,0 0,0 0,-1 32,1-32,0 0,-1 0,-31 0,32 0,0 0,-32 0,32 0,0 0,-32 0,31 0,1 0,0 0,-32 0,31 0,1 0,-32 0,32 0,0 0,0 0,-32 0,31 0,1 0,-32 0,32 0,-1 0,1 0,-32 0,32 0,0 0,-32 0,63 0,-31 0,-32 0,32 0,-1 0,1 0,0 0,0 0,-32 0,32 0,-1 0,1 0,-32 0,32 0,-1 0,-31 0,32 0,0 0,0 0,-32 0,32 0,-1 0,-31 0,64 0,-33 0,-31 0,32 0,0 0,-32 0,32 0,0 0,-1 0,-31 0,32 0,0 0,-1 0,1 0,0 0,-32 0,32 0,0 0,-1 0,-31 0,32 0,0 0,-32 0,31 0,1 0,0 0,-32 0</inkml:trace>
  <inkml:trace contextRef="#ctx0" brushRef="#br0" timeOffset="6141">3418 164,'32'-32,"-64"32,0 0,0 0,32 0,-31 0,-1 32,32-32,-32 0,-31 32,63-1,-32-31,0 0,0 0,32 0,-31 0,-1 0,32 0,-32 0,1 0,-1 0,32 0,-32 0,0 0,32 0,-32 0,1 0,-1 0,32 0,-32 0,1 0,31 0,-32 0,0 0,0 0,32 0,-32 0,1 0,31 0,-32 0,0 0,1 0,-1 0,0 0,32 0,-32 0,0-31,1 31,31 0,-32 0,0 0,32 0,-31 0,-1 0,0 0,32 0,-32 0,0-32,32 32,-31 0,-1 0,0 0,32 0,-31 0,-1 0,32 0,-32-32,0 32,0 0,32 0,-31 0,-1 0,32 0,-32-32,1 32,31 0,-32 0,0 0,0 0,32 0,-32 0,1 0,31 0,-32 0,0 0,1 0,31 0,-32 0,0 0,32 0,-32 0,0 0,1 0,-1 0,0 0,1 0,31 0,-32 0,-32 0,64 0,-32 0,1 0,31 0,-32 0,0 0,32 0,-31 0,-1 0,0 0,32 0,-32 0,-31 0,63 0,-32 0,0 0,32 0,-31 0,-1 0,0 0,0 0,0 0,1 0,31 0,-64 0,64 0,-31 0,-1 0,0 0,32 0,-32 0,0 0,1 0,-1 0,0 0,32 0,-31 0,-1 0,0 0,32 0,-32 0,0 0,32 0,-31 0,-1 0,32 0,32 0,-1 0,-31 0,32 0,0 0,-32 0,32 0,0 0,-1 0,-31 0,32 0,0 0,-32 0,31 0,1 0,0 0,-32 0,32 0,0 0,-32 0,31 0,1 0,0 0,-32 0,31 0,1 0,-32 0,32 0,0 0,0 0,-32 0,31 0,1 0,-32 0,32 0,-1 0,1 0,-32 0,32 0,0 0,-32 0,32 0,-1 0,1 0,-32 0,32 0,-1 0,-31 0,32 0,0 0,-32 0,32 0,0 0,-1 0,-31 0,32 0,0 0,-32 0,31 0,1 0,0 0,-32 0,32 0,0 0,-32 0,31 0,1 0,0 0,-32 0,31 0,1 0,-32 0,32 0,0 0,0 0,-32 0,31 0,1 0,-32 0,32 0,-1 0,1 0,-32 0,32 0,0 0,-32 0,32 0,-1 0,1 0,-32 0,32 0,-1 0,-31 0,32 0,0 0,-32 0,32 0,0 0,-1 0,-31 0,32 0,0 0,-32 0,31 0,1 0,0 0,-32 0,32 0,0 0,-32 0,31 0,1 0,0 0,-32 0,63 32,-31 0,-32-32,32 0,0 0,-32 0,31 0,1 0,0 0,-32 0,31 0,1 0,-32 0,32 0,0 0,0 0,-32 0,31 0,1 0,-32 0,32 0,-1 0,-31 0,64 0,-32 0,-32 0,32 0,-1 0,1 0,-32 0,32 0,-1 0,-31 0,32-32,-64 32,1 0,-1 0,32 0,-32 0,1 0,31 0,-32 0,0 0,0 0,32 0,-32 0,1 0,31 0,-32 0,0 0,1 0,31 0,-32 0,0 0,32 0,-32 0,0 0,1 0,-1 0,0 0,1 0,31 0,-32 0,0 0,32 0,-32 0,0 32,1-32,31 0,31 0,1-32,-32 32,32 0,32 0,-64-32,31 32,1 0,-32 0,32 0,-1 0,1 0,-32 0,32 0,0 0,-32 0,32 0,-1 0,1 0,-32 0,32 0,-1 0,-31 0,32 0,0 0,0 0,-32 0,32 0,-1 0,-31 0,0 0,-31 0,-1 0,0 0,32 0,-32 0,0 0,32 0,-31 0,-1 0,0 0,32 0,-31 0,-1 0,32 0,-32 0,0 0,0 0,32 0,-31 0,-1 0,32 0,-32 0,1 0,-1 0,0 0,0 0,0 0,32 0,-31 0,-1 0,32 0,-32 0,1 0,-1 0,32 0,-32 0,0 0,32 0,-32 0,1 0,-1 0,32 0,-32 0,1 0,31 0,-32 0,0 0,32 0,-32 0,0 0,1 0,31 0,-32 0,0 0,32 0,-31 0,-1 0,0 0,32 0,-32 0,0 0,32 0,-31 0,-1 0,0 0,32 0,-31 0,-1 0,32 0,-32 0,0 0,0 0,-31 32,31-32,1 0,31 0,-32 0,0 0,32 0,-32 32,0-32,1 0,31 0,31 0,1 0,-32 0,32 0,0 0,-32 0,32 0,-1 0,1 0,-32 0,32 0,-1 0,-31 0,32 0,0 0,0 0,-32 0,32 0,-1 0,-31 0,32 0,0 0,-1 0,-31 0,-31 32,-1-1,0-31,32 0,-31 0,-1 0,32 0,-32 0,0 0,0 0,32 0,-31 0,-1 0,32 0,-32 0,1 0,-1 0,32 0,-32 0,0 0,32 0,-32 0,1 0,-1 0,32 0,-32 0,1 0,31 0,-32 0,0 0,0 0,32 0,-32 0,1 0,31 0,-32 0,0-31,1 31,31 0,-32 0,0 0,32 0,-32 0,0 0,1 0,31 0,-32 0,0 0,32 0,-31 0,-1 0,32 0,-32 0,0 0,0 0,32 0,-31 0,-1 0,32 0,-32 0,1 0,-1 0,32 0,-32 0,0 0,32 0,-32 0,1 0,-1 0,32 0,-32 0,1 0,31 0,-32 0,0 0,0 0,32 0,-32 0,1 0,31 0,31 0,1 0,-32 0,32 0,0 0,-32 0,32 0,-1 0,1 0,-32 0,32 0,-1 0,-31 0,32 0,0 0,0 0,-32 0,32 0,-1 0,-31 0,32 0,0 0,-1 0,1 0,0 0,0 0,-32 0,32 0,-1 0,-31 0,32 0,0 0,-32 0,31 0,33 0,-64 0,32 0,31 0,-63 0,64 0,-33 0,-31 0,32 0,0 0,0 0,-64 31,0-31,0 0,32 0,-31 0,-1 0,32 0,-32 0,1 0,-1 0,32 0,-32 0,0 0,32 0,-32 0,1 0,-1 0,32 0,-32 0,1 0,31 0,-32 0,0 0,0 0,32 0,-32 0,1 0,31 0,-32 0,0 0,1 0,31 0,-32 0,0 0,32 0,-32 0,0 0,1 0,31 32,0-32,31 0,1 0,-32 0,32 0,0 0,-32 0,32 0,-1 0,1 0,-32 0,32 0,-1 0,-31 0,32 0,0 0,0 0,-32 0,32 0,-1 0,-31 0,32 0,31 0,-63 0,32 0,0 0,0 0,0 0,-1 0,1 0,-32 0,32 0,-1 0,-31 0,32 0,0 0,0 0,-32 0,32 0,-1 0,-31 0,32 0,0 0,-32 0,31 0,1 0,0 0,-32 0,32 0,0 0,-32 0,31 0,1 0,0 0,-32 0,31 0,1 0,-32 0,32 0,0 0,0 0,-32 0,31 0,1 0,-32 0,32 0,-1 0,1 0,-32 0,32 0,32 0,-64 0,31 0,1 0,-32 0,32 0,-1 0,1 0,-32 0,32 0,0 0,-32 0,32 0,31 0,-63 0,32 0,-1 0,-31 0,32 0,0 0,0 0,-32 0,32 0,-1 0,-31 0,32 0,0 0,-1 0,-31 0,32 0,0 0,-32 0,32 0,0 0,-1 0,-31 0,32 0,0 0,-32 0,31 0,1 0,0 0,-32 0,32 0,0 0,-32 0,31 0,1 0,-32 0,63 0,1 0,-64 0,64 0,-33 0,-31 0,32 0,0 0,-32 0,31-32,1 1,-32-1,0 32,0-32,-32 0,1 32,-1 0,32 0,-32 0,1 0,31 0,31 0,1 0,-32 0,32 0,-1 0,-31 0,32 0,0 0,0 0,-32 0,32 0,-32 32,0 0,0-32,0 32,0-1,0-31,-32 32,0 0,0-32,32 0,-32 0,1 0,31 0,-32 0,0 0,1 0,31 0,-32-32,0 32,32 0,-32 0,0 0,1 0,31 0,-32 0,0 0,32 0,-31 0,-1 0,0 0,32 0,-32 0,0 32,32-32,-31 0,-1 0,0 0,32 0,-31 0,-1 0,32 0,-32 0,0 0,0 0,32 0,-31 0,-1 0,32 0,-32 0,1 0,-1 0,32 0,-32 0,0 0,32 0,-32 0,1 0,31 0,-32 0,0 0,1 0,31 0,-32 0,0 0,32 0,-32 0,0 0,1 0,31 0,-32 0,0 0,32 0,-31 0,-1 0,0 0,32 0,-32 0,0 0,32 0,-31 0,-1 0,0 0,32 0,-31-32,-1 32,32 0,-32 0,0 0,0 0,32-32,-31 32,-1 0,32 0,-32 0,1 0,-1 0,32 0,-32 0,0 0,32 0,-32 0,1 0,31 0,-32 0,0 0,1 0,31 0,-32 0,0 0,32 0,-32 0,0 0,1 0,31 0,-32 0,0 0,32 0,-31 0,-1 0,0 0,32-31,-32 31,0 0,32 0,-31 0,-1 0,0-32,32 32,-31 0,-1 0,32 0,-32 0,0-32,0 32,32 0,-31 0,-1 0,32 0,-32 0,1 0,-1 0,32 0,-32 0,0 0,32 0</inkml:trace>
  <inkml:trace contextRef="#ctx0" brushRef="#br0" timeOffset="31094">21 100,'0'0,"0"32,0 0,0-32,0 32,0-1,0-31,0 32,0 0,31-32,1 0,-32 0,32-32,0 0,-32 32,32 0,-1 0,1 0,-32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9" units="1/cm"/>
          <inkml:channelProperty channel="Y" name="resolution" value="30" units="1/cm"/>
        </inkml:channelProperties>
      </inkml:inkSource>
      <inkml:timestamp xml:id="ts0" timeString="2008-02-13T13:25:06.9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1370 0</inkml:trace>
  <inkml:trace contextRef="#ctx0" brushRef="#br0" timeOffset="4343">1211 32</inkml:trace>
  <inkml:trace contextRef="#ctx0" brushRef="#br0" timeOffset="6843">1338 222,'-32'0,"32"0,0 32,0 0,0-32,0 32,0-1,0-31,0 32,0 0,0-1,0-31,0 32,-32 0,0-32,1 0,31 0,-32 0,0 0,32 0,-31 0,-1 0,0 0,32 0,-32 0,0 0,32 0,-31 0,-1 0,32-32,0 0,0 1,0 31,32-32,-1 32,-31 0,32 0,0 0,-32 0,32 0,0 0,-32 32,0-1,0-31,0 32,0 0,0-32,0 32,0 0,0-1,0-31,-32 32,0 0,0-32,32 31,-32-31,1 0,31 0,-32 0,0 0,1 0,31 0,-32 0</inkml:trace>
  <inkml:trace contextRef="#ctx0" brushRef="#br0" timeOffset="14968">480 444,'0'-31,"0"-1,0 0,0 32,0-31,32 31,0 0,-32 0,32 0,0 0,-32 0,31 0,1 0,0 0,-32 0,63 0,-31 31,-32-31,32-31,-32-1,0 0,-32 32,0 32,32 0,0-32,-32 31,32 1,0-32,0 32,0-1,0 1,0-32,0 32,0 0,-31-32,-1 0,0 0,32 0,-31 0,-1 0,32 0,-32 0,-32 0,64 0,-31 0,-1 0,0 0,32 0,-31 0,-1 0,32 0,-32 0,0 0,0 0,32 32,-31-32,-1 0,32 0,-32-32,32 0,0 0,0 32,32-32,-32 1,0 31,0-32,0 0,0 1,0 31,0-32,0 0,0 32,0-32,0 0,-32 1,1 31,-1 0,32 0,-32 0,0 0,32 31,0 1,0-32,0 32,0 0,0-32,0 0,32 0,0 0,-32 0,32 0,-1 0,-31 0,32 0,0 0,-1 0,-31 0,32 0</inkml:trace>
  <inkml:trace contextRef="#ctx0" brushRef="#br0" timeOffset="26109">512 698,'0'-31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EEBE5-3F58-442E-964C-10BD76232B2B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28600" y="-76200"/>
            <a:ext cx="5357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90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D03E8-2185-4262-A858-30ABE4C7BE0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19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76BE9-188A-42F6-B16F-F94E297A568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83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ED06A6-6BC0-4EBC-9B10-CAC57A818CC3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11193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37B74-81E2-46D3-965A-E6C2627AFDE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6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32D1D-33DF-4444-9567-44DD51BE8D5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3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A98B4-9B58-4541-9899-0306A5001B1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5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D4032-2716-43AF-A0F3-5EFBCF56A4B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02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F0E78-3154-4DA1-9DD2-46AF6DE5C6E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23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0AAE5-CC4D-43EA-AC1D-5EFA5A111F7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65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5BBB9-2683-44BA-BB4A-492DA607A2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18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01833-0ADD-4C6B-9899-7C4518D979A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88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 smtClean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Garamond" panose="02020404030301010803" pitchFamily="18" charset="0"/>
              </a:defRPr>
            </a:lvl1pPr>
          </a:lstStyle>
          <a:p>
            <a:fld id="{CA40F3EF-F0B5-45B6-9B7D-4D82DD80047B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4711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228600" y="-76200"/>
            <a:ext cx="5357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SM0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96058" y="533400"/>
            <a:ext cx="7609742" cy="5971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13392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</a:t>
            </a:r>
            <a:r>
              <a:rPr lang="fa-IR" b="1">
                <a:cs typeface="B Nazanin" panose="00000400000000000000" pitchFamily="2" charset="-78"/>
              </a:rPr>
              <a:t> ....</a:t>
            </a:r>
            <a:r>
              <a:rPr lang="fa-IR" sz="2800" b="1">
                <a:cs typeface="B Nazanin" panose="00000400000000000000" pitchFamily="2" charset="-78"/>
              </a:rPr>
              <a:t> 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 b="1">
                <a:cs typeface="B Nazanin" panose="00000400000000000000" pitchFamily="2" charset="-78"/>
              </a:rPr>
              <a:t>Train Your brain like  Your Muscles.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Titr" panose="00000700000000000000" pitchFamily="2" charset="-78"/>
              </a:rPr>
              <a:t>1</a:t>
            </a:r>
            <a:r>
              <a:rPr lang="fa-IR" sz="2800">
                <a:cs typeface="B Nazanin" panose="00000400000000000000" pitchFamily="2" charset="-78"/>
              </a:rPr>
              <a:t>-</a:t>
            </a:r>
            <a:r>
              <a:rPr lang="fa-IR" sz="2800">
                <a:cs typeface="B Titr" panose="00000700000000000000" pitchFamily="2" charset="-78"/>
              </a:rPr>
              <a:t>توسعه ظرفيت هاي عملكرد انساني با استفاده از دانش هاي وابسته ، رشد و تكامل حركتي ، يادگيري حركتي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-بكارگيري روشهاي نوين و مناسب و كار آمد در آموزش، تمرين و اجراي مهارتهاي ورزشي مثلا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روشهاي بازخورداري (آگاهي از نتايج اجرا)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-روش هاي تنبيه و تشويق ورزشكار جهت توسعه يا كنترل رفتار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-دقت بيشتر در استعداد يابي و توجه به ظرفيت هاي پايه رواني در ورزشكاران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333375"/>
            <a:ext cx="8675688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الفباي كنترل رفتارها: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الف)اگر محركي كه از قبل سبب توليد رفتاري خاص مي شده، در محيط حضور داشته باشد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ب)و رفتار متعاقب آن محرك مجددا توليد مي شود.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ج)پس آنچه كه بايد روي خواهد داد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بنابراين 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cs typeface="B Nazanin" panose="00000400000000000000" pitchFamily="2" charset="-78"/>
            </a:endParaRPr>
          </a:p>
        </p:txBody>
      </p:sp>
      <p:grpSp>
        <p:nvGrpSpPr>
          <p:cNvPr id="14339" name="Group 101"/>
          <p:cNvGrpSpPr>
            <a:grpSpLocks/>
          </p:cNvGrpSpPr>
          <p:nvPr/>
        </p:nvGrpSpPr>
        <p:grpSpPr bwMode="auto">
          <a:xfrm>
            <a:off x="71438" y="3644900"/>
            <a:ext cx="8893175" cy="2024063"/>
            <a:chOff x="0" y="2609"/>
            <a:chExt cx="5602" cy="1275"/>
          </a:xfrm>
        </p:grpSpPr>
        <p:sp>
          <p:nvSpPr>
            <p:cNvPr id="14340" name="Text Box 92"/>
            <p:cNvSpPr txBox="1">
              <a:spLocks noChangeArrowheads="1"/>
            </p:cNvSpPr>
            <p:nvPr/>
          </p:nvSpPr>
          <p:spPr bwMode="auto">
            <a:xfrm>
              <a:off x="0" y="2954"/>
              <a:ext cx="5602" cy="9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/>
                <a:t>محرك مثبت         موجب تقويت مثبت رفتار مي شود                      باعث خاموش شدن و تضعيف رفتار مي شود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/>
                <a:t>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/>
                <a:t>محرك منفي          تنبيه، بازداري يا تضعيف رخداد رفتاري نامطلوب    تقويت كننده منفي عملكردي (تقويت               							رفتار نامطلوب </a:t>
              </a:r>
              <a:endParaRPr lang="en-US"/>
            </a:p>
          </p:txBody>
        </p:sp>
        <p:sp>
          <p:nvSpPr>
            <p:cNvPr id="14341" name="Line 94"/>
            <p:cNvSpPr>
              <a:spLocks noChangeShapeType="1"/>
            </p:cNvSpPr>
            <p:nvPr/>
          </p:nvSpPr>
          <p:spPr bwMode="auto">
            <a:xfrm>
              <a:off x="4831" y="2931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2" name="Line 95"/>
            <p:cNvSpPr>
              <a:spLocks noChangeShapeType="1"/>
            </p:cNvSpPr>
            <p:nvPr/>
          </p:nvSpPr>
          <p:spPr bwMode="auto">
            <a:xfrm flipH="1">
              <a:off x="68" y="3249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3" name="Line 97"/>
            <p:cNvSpPr>
              <a:spLocks noChangeShapeType="1"/>
            </p:cNvSpPr>
            <p:nvPr/>
          </p:nvSpPr>
          <p:spPr bwMode="auto">
            <a:xfrm>
              <a:off x="2200" y="2931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14344" name="Text Box 98"/>
            <p:cNvSpPr txBox="1">
              <a:spLocks noChangeArrowheads="1"/>
            </p:cNvSpPr>
            <p:nvPr/>
          </p:nvSpPr>
          <p:spPr bwMode="auto">
            <a:xfrm>
              <a:off x="567" y="2655"/>
              <a:ext cx="13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/>
                <a:t>حذف</a:t>
              </a:r>
              <a:endParaRPr lang="en-US"/>
            </a:p>
          </p:txBody>
        </p:sp>
        <p:sp>
          <p:nvSpPr>
            <p:cNvPr id="14345" name="Text Box 99"/>
            <p:cNvSpPr txBox="1">
              <a:spLocks noChangeArrowheads="1"/>
            </p:cNvSpPr>
            <p:nvPr/>
          </p:nvSpPr>
          <p:spPr bwMode="auto">
            <a:xfrm>
              <a:off x="2653" y="2609"/>
              <a:ext cx="13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/>
                <a:t>حضور</a:t>
              </a:r>
              <a:endParaRPr lang="en-US"/>
            </a:p>
          </p:txBody>
        </p:sp>
      </p:grp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-180975" y="765175"/>
            <a:ext cx="91440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2-باور آنكه مي تواني (خود كار آمدي )</a:t>
            </a:r>
            <a:r>
              <a:rPr lang="fa-IR" sz="2800" b="1">
                <a:cs typeface="B Nazanin" panose="00000400000000000000" pitchFamily="2" charset="-78"/>
              </a:rPr>
              <a:t>   </a:t>
            </a:r>
            <a:r>
              <a:rPr lang="en-US" sz="2400" b="1">
                <a:cs typeface="B Nazanin" panose="00000400000000000000" pitchFamily="2" charset="-78"/>
              </a:rPr>
              <a:t>(</a:t>
            </a:r>
            <a:r>
              <a:rPr lang="en-US" sz="2000" b="1">
                <a:cs typeface="B Nazanin" panose="00000400000000000000" pitchFamily="2" charset="-78"/>
              </a:rPr>
              <a:t>Believing  That  one can)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-هر كس مي تواند كارهاي را انجام دهد </a:t>
            </a:r>
            <a:r>
              <a:rPr lang="en-US" sz="2800">
                <a:cs typeface="B Nazanin" panose="00000400000000000000" pitchFamily="2" charset="-78"/>
              </a:rPr>
              <a:t>(Self-efficacy)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-عزت نفس :</a:t>
            </a:r>
            <a:r>
              <a:rPr lang="en-US" sz="2800">
                <a:cs typeface="B Nazanin" panose="00000400000000000000" pitchFamily="2" charset="-78"/>
              </a:rPr>
              <a:t>(Self-esteem)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هر فردي براي خودش ارزشي قائل است </a:t>
            </a:r>
            <a:r>
              <a:rPr lang="en-US" sz="2800">
                <a:cs typeface="B Nazanin" panose="00000400000000000000" pitchFamily="2" charset="-78"/>
              </a:rPr>
              <a:t>Believing  That who I am)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-اعتماد به نفس </a:t>
            </a:r>
            <a:r>
              <a:rPr lang="en-US" sz="2800">
                <a:cs typeface="B Nazanin" panose="00000400000000000000" pitchFamily="2" charset="-78"/>
              </a:rPr>
              <a:t>self-confidence </a:t>
            </a:r>
            <a:endParaRPr lang="fa-IR" sz="2800"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-هر فرد مي تواند با اتكاء به تجربه اش كارهايي را انجام دهد كه از نتيجه آنها آگاه است</a:t>
            </a:r>
            <a:endParaRPr lang="en-US" sz="28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42988" y="908050"/>
            <a:ext cx="698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charset="0"/>
                <a:cs typeface="2  Nazanin" pitchFamily="2" charset="-78"/>
              </a:rPr>
              <a:t> </a:t>
            </a:r>
            <a:endParaRPr lang="en-US" b="1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charset="0"/>
              <a:cs typeface="2  Nazanin" pitchFamily="2" charset="-78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820737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تعريف خود كار آمدي: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«قضاوت فرد دربارة توانايي هاي خودش در اجراي موفقيت آميز يك كار خاص» ‌ در واقع: توانايي پذيرش مسئوليت و نتيجه اعمال انجام شده: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-اگر موفق شده ام پس توانسته ام كار را آنگونه كه بايد انجام دهيم. اسناد دروني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-اگر موفق نشده ام به دليل آن بوده كه در برخي از محاسبات و يا برخي از وظايفم كوتاهي و يا بي دقتي به خرج داده‌ام !</a:t>
            </a:r>
            <a:endParaRPr lang="en-US" sz="3200">
              <a:cs typeface="2 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280400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عزت نفس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«باور آنكه من فردي هستم با توانائيهاي متفاوت از ديگران كه اين تواناييها براي موفقتيم مهم هستند »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-عزت نفس مبناي شكل گيري اعتماد به نفس مي باشد و اعتماد به نفس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«حالتي از يقين است و باور آنكه نيرويي و انديشه‌اي براي انجام اين كار خاص در فرد وجود دارد».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خوشبيني و خود كارآمدي اعتماد به نفس را تكامل مي بخشند. زيرا ظرفيت صحبت با خود را در فرد ايجاد و تقويت مي نمايند و صحبت با خود (خودگفتاري)كليد شكل گيري اعتماد به نفس مي باشد.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42875" y="452438"/>
            <a:ext cx="8821738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فنون (تكنيك هاي) شناختي ايجاد اعتماد به نفس: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در ابتدا مي بايست مفاهيم غلط و نادرست موجود در ذهن برخي از مربيان و ورزشكاران را در رابطه با اعتماد به نفس شناسايي كنيم 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1-اعتماد به نفس چيزي است كه يا در فرد وجود دارد يا ندارد 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2-فقط بازخوردها و نتايج مثبت مي توانند اعتماد به نفس ايجاد نمايند 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3-موفقيت همواره اعتماد به نفس مي آفريند!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4-اعتماد به نفس برابر با غرور و تكبري آشكار مي باشد!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5-اشتباهات بطور ناخواسته اعتماد به نفس را نابود ميكند!</a:t>
            </a:r>
            <a:endParaRPr lang="en-US" sz="3200">
              <a:cs typeface="2  Nazani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50825" y="692150"/>
            <a:ext cx="849788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پيش نيازها (شرايط مقدماتي ) جهت ايجاد اعتماد به نفس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-درك تعامل ما بين انديشه و عمل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-رشد صادقانه خود آگاهي در فرد (آيا واقعا من بصورتي فكر و عمل مي كنم كه برايم موفقيت بدنبال آورد ؟ 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-توسعه و تكامل فرم توصيفي خوش بيني (رشد ذهن بصورتيكه قادر به توصيف خوبي /بدي واقعه باشد 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-در پيش گرفتن روشي از روان شناسي توفق (برتري جويي)با اتكاء بر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1-پيش بسوي روياها 		2- تمركز بر روي موقعيت ها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3-بهترين دوست و ياور خود بودن	4-ساختن واقعيتي براي خود	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0" y="255588"/>
            <a:ext cx="8748713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وظايف مربي براي توسعه اعتماد به نفس :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1-رفتار مطابق الگوهايي كه سبب تقويت پيش داوري هاي غلط و مرتبط با اعتماد به نفس نگردد.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2-تلاش براي افزايش دانش فني و سطح كيفي اجراي ماهرانه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3-ارزيابي و بازخورد مناسب از شرايط فني و قابليت هاي واقعي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4-تلاش جهت تدوين و بكارگيري بهترين برنامه هاي توسعه، حفظ و ارتقا آمادگي جسماني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5-آگاه ساختن ورزشكار نسبت به موقعيت هاي مناسبي كه ورزشكار بتواند شگردهايش را به اجرا بگذارد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6-هدف گذاري واقعي و مطابق با ميزان توانائيهاي فني و جسماني واقعي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400">
                <a:cs typeface="2  Nazanin" pitchFamily="2" charset="-78"/>
              </a:rPr>
              <a:t>7-استفاده از الگوهاي روان شناختي مناسب جهت حفظ انگيزش جلوگيري از فشار رواني .....</a:t>
            </a:r>
            <a:endParaRPr lang="en-US" sz="2400">
              <a:cs typeface="2  Nazanin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576263" y="476250"/>
            <a:ext cx="7740650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3-ايجاد انگيزش و حفظ آن تا رسيدن به هدف ؟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Nazanin" panose="00000400000000000000" pitchFamily="2" charset="-78"/>
              </a:rPr>
              <a:t>-تعريف انگيزش:</a:t>
            </a:r>
            <a:r>
              <a:rPr lang="fa-IR" sz="3200">
                <a:cs typeface="B Nazanin" panose="00000400000000000000" pitchFamily="2" charset="-78"/>
              </a:rPr>
              <a:t>نيرو، ظرفيت و يا عاملي است كه سبب توليد رفتاري خاص گردد و وقوع آن رفتار را تا رسيدن به هدف تقويت (تضمين) كند.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-انگيزش داراي دو جنبه مي باشد </a:t>
            </a:r>
            <a:r>
              <a:rPr lang="fa-IR" sz="3200">
                <a:cs typeface="2  Nazanin" pitchFamily="2" charset="-78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1- جهت (انتخاب هدف ) 2-شدت (مقدار خواست و نيروي توليد شده براي رسيدن به هدف )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انگيزش داراي دو منبع مي باشد : 1- دروني 	2-بيروني 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424863" cy="648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آنچه كه يك مربي انجام مي دهد تا ايجاد/ حفظ انگيزه نمايد               -</a:t>
            </a:r>
            <a:r>
              <a:rPr lang="fa-IR" sz="2800">
                <a:cs typeface="2  Nazanin" pitchFamily="2" charset="-78"/>
              </a:rPr>
              <a:t>ا رائه تمرينات متنوع و هدفمند در آموزش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-تعيين اهداف متناسب با رشد و شكوفايي فني و جسماني و تاكتيكي براي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-ارائه بازخوردهاي مناسب، از لحاظ (محتوي ، زمان ،شدت بازخورد)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-كنترل نوع ، ميزان و سبك ارائه‌ي پاداشها و مشوق ها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-تقويت و تاكيد بر جبنه هاي افزايش دهنده اعتماد به نفس در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-شناسايي ، معرفي و جلوگيري از بروز عوامل كاهش دهنده انگيزش دروني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-استفاده از دانش مهارتهاي رواني و روشهاي شناختي جهت تقويت رفتارهاي هدفمند</a:t>
            </a:r>
          </a:p>
          <a:p>
            <a:pPr eaLnBrk="1" hangingPunct="1">
              <a:spcBef>
                <a:spcPct val="50000"/>
              </a:spcBef>
            </a:pP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44463" y="333375"/>
            <a:ext cx="8675687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3200" b="1" dirty="0">
                <a:cs typeface="B Titr" panose="00000700000000000000" pitchFamily="2" charset="-78"/>
              </a:rPr>
              <a:t>كارگاه آموزشي: كاربردهاي روان شناسي در ورزش</a:t>
            </a:r>
          </a:p>
          <a:p>
            <a:pPr algn="ctr" eaLnBrk="1" hangingPunct="1">
              <a:spcBef>
                <a:spcPct val="50000"/>
              </a:spcBef>
            </a:pPr>
            <a:r>
              <a:rPr lang="fa-IR" sz="2800" b="1" dirty="0">
                <a:cs typeface="B Nazanin" panose="00000400000000000000" pitchFamily="2" charset="-78"/>
              </a:rPr>
              <a:t>به سفارش پژوهشكدة تربيت بدني و علوم ورزشي ، وزارت علوم تحقيقات و فناوري </a:t>
            </a:r>
          </a:p>
          <a:p>
            <a:pPr algn="ctr" eaLnBrk="1" hangingPunct="1">
              <a:spcBef>
                <a:spcPct val="50000"/>
              </a:spcBef>
            </a:pPr>
            <a:r>
              <a:rPr lang="fa-IR" sz="2800" b="1" dirty="0">
                <a:cs typeface="B Nazanin" panose="00000400000000000000" pitchFamily="2" charset="-78"/>
              </a:rPr>
              <a:t>باهمكاري واحد آموزش اداره كل تربيت بدني استان فارس</a:t>
            </a:r>
          </a:p>
          <a:p>
            <a:pPr eaLnBrk="1" hangingPunct="1">
              <a:spcBef>
                <a:spcPct val="50000"/>
              </a:spcBef>
            </a:pPr>
            <a:endParaRPr lang="fa-IR" sz="2800" b="1" dirty="0">
              <a:cs typeface="B Nazanin" panose="00000400000000000000" pitchFamily="2" charset="-7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a-IR" sz="3600" b="1" dirty="0">
                <a:cs typeface="B Nazanin" panose="00000400000000000000" pitchFamily="2" charset="-78"/>
              </a:rPr>
              <a:t>مجري: </a:t>
            </a:r>
          </a:p>
          <a:p>
            <a:pPr algn="ctr" eaLnBrk="1" hangingPunct="1">
              <a:spcBef>
                <a:spcPct val="50000"/>
              </a:spcBef>
            </a:pPr>
            <a:r>
              <a:rPr lang="fa-IR" sz="2800" b="1" dirty="0">
                <a:cs typeface="B Titr" panose="00000700000000000000" pitchFamily="2" charset="-78"/>
              </a:rPr>
              <a:t>دكتر مجيد چهارده چريك (عضو هيات علمي دانشگاه شيراز )</a:t>
            </a:r>
          </a:p>
          <a:p>
            <a:pPr eaLnBrk="1" hangingPunct="1">
              <a:spcBef>
                <a:spcPct val="50000"/>
              </a:spcBef>
            </a:pPr>
            <a:endParaRPr lang="fa-IR" sz="2400" b="1"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424862" cy="549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Titr" panose="00000700000000000000" pitchFamily="2" charset="-78"/>
              </a:rPr>
              <a:t>4-كنترل سطح انگيختگي و كاهش اضطراب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-آشنا نمودن ورزشكار با وظايف (در تمرين و قبل از مسابقه)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-آموزش مهارتهاي ذهني ، افزايش ميزان توجه و تمركز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-تقويت اعتماد به نفس واقعي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-صبر معقول در بروز اشتباهات و بررسي علل آنها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-توجه به آسيب ديدگي ها و شرايط بدني ورزشكار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-جلوگيري از بزرگ و يا كوچك شمردن غير متعارف رقيب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-تاكيد بر نقاط قوت و طرحهاي از قبل تمرين شده براي كسب امتياز 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684213" y="908050"/>
            <a:ext cx="8064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5-افزايش ظرفيت هاي ذهني –توجه و تمركز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توجه </a:t>
            </a:r>
            <a:r>
              <a:rPr lang="en-US" sz="2800">
                <a:cs typeface="2  Nazanin" pitchFamily="2" charset="-78"/>
              </a:rPr>
              <a:t>(Attention)</a:t>
            </a:r>
            <a:r>
              <a:rPr lang="fa-IR" sz="2800">
                <a:cs typeface="2  Nazanin" pitchFamily="2" charset="-78"/>
              </a:rPr>
              <a:t> فرايندي است كه آگاهي ما را هدايت مي كند.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تمركز : </a:t>
            </a:r>
            <a:r>
              <a:rPr lang="en-US" sz="2800">
                <a:cs typeface="2  Nazanin" pitchFamily="2" charset="-78"/>
              </a:rPr>
              <a:t>(Concentration)</a:t>
            </a:r>
            <a:r>
              <a:rPr lang="fa-IR" sz="2800">
                <a:cs typeface="2  Nazanin" pitchFamily="2" charset="-78"/>
              </a:rPr>
              <a:t> محدود كردن توجه جهت دنبال كردن يك محرك خاص در محيط 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    احساس                         ادراك                          تصميم</a:t>
            </a:r>
            <a:endParaRPr lang="en-US" sz="2800">
              <a:cs typeface="2  Nazanin" pitchFamily="2" charset="-78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 flipH="1">
            <a:off x="5149850" y="4797425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 flipH="1">
            <a:off x="2628900" y="4783138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2197100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195513" y="5373688"/>
            <a:ext cx="352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5724525" y="47974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65575" y="5622925"/>
              <a:ext cx="492125" cy="252413"/>
            </p14:xfrm>
          </p:contentPart>
        </mc:Choice>
        <mc:Fallback xmlns="">
          <p:pic>
            <p:nvPicPr>
              <p:cNvPr id="205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6242" y="5613576"/>
                <a:ext cx="510791" cy="27111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8569325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تمرينات و شرايط حفظ توجه: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1-ارزيابي نقاط قوت و ضعف توجه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2- ارزيابي ميزان و نوع توجه مورد نياز براي هر ورزش خاص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3-ارزيابي خصوصيات شخصيتي و موقعيتي كه احتمالا ميزان برانگيختگي را تحت تاثير قرار داده و موجب بروز رفتارهاي خاص تحت شرايط فشار مي شوند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4-شناسايي مشكل در موقعيت خاص و الگوهاي خطا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5-بكارگيري روش مناسب جهت مداخله و آموزش روش صحيح حفظ توجه</a:t>
            </a:r>
            <a:r>
              <a:rPr lang="fa-IR" sz="2000">
                <a:cs typeface="2  Nazanin" pitchFamily="2" charset="-78"/>
              </a:rPr>
              <a:t> </a:t>
            </a:r>
            <a:endParaRPr lang="en-US" sz="2000">
              <a:cs typeface="2  Nazanin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8497887" cy="506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 .....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6-تنش زدايي و آرامش بخشي     (  </a:t>
            </a:r>
            <a:r>
              <a:rPr lang="en-US" sz="2800" b="1">
                <a:cs typeface="B Titr" panose="00000700000000000000" pitchFamily="2" charset="-78"/>
              </a:rPr>
              <a:t>Relaxaition</a:t>
            </a:r>
            <a:r>
              <a:rPr lang="fa-IR" sz="2800" b="1">
                <a:cs typeface="B Titr" panose="00000700000000000000" pitchFamily="2" charset="-78"/>
              </a:rPr>
              <a:t> )                </a:t>
            </a:r>
            <a:r>
              <a:rPr lang="fa-IR" sz="2800">
                <a:cs typeface="2  Nazanin" pitchFamily="2" charset="-78"/>
              </a:rPr>
              <a:t>مربيان و ورزشكاران مي تواند و مي بايست در صورت لزوم با بكار گيري مهارتهاي ذهني از جمله :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-آرامش دهي (آرام سازي ) با استفاده از تصوير سازي ذهني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-آرامش دهي خود گردان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-تمرينات آرامش تدريجي يا پيش رونده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-آرامسازي براساس بازخورد زيستي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فشار ناشي از رقابت هاي سخت وسنگين را كاهش داده يا كنترل نمايند.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07950" y="476250"/>
            <a:ext cx="8675688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b="1">
                <a:cs typeface="B Titr" panose="00000700000000000000" pitchFamily="2" charset="-78"/>
              </a:rPr>
              <a:t>كاربردهاي روان شناسي....</a:t>
            </a:r>
            <a:r>
              <a:rPr lang="fa-IR" sz="2800" b="1">
                <a:cs typeface="B Titr" panose="00000700000000000000" pitchFamily="2" charset="-78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7-استفاده از مهارتها و تمرينات ذهني –رواني ويژه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-تمرين ذهني 		   		  	</a:t>
            </a:r>
            <a:r>
              <a:rPr lang="en-US" sz="2800">
                <a:cs typeface="2  Nazanin" pitchFamily="2" charset="-78"/>
              </a:rPr>
              <a:t>Mental Training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-مرور ذهني 				       </a:t>
            </a:r>
            <a:r>
              <a:rPr lang="en-US" sz="2800">
                <a:cs typeface="2  Nazanin" pitchFamily="2" charset="-78"/>
              </a:rPr>
              <a:t>Mental Rehearsal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-تصوير پردازي 			   			</a:t>
            </a:r>
            <a:r>
              <a:rPr lang="en-US" sz="2800">
                <a:cs typeface="2  Nazanin" pitchFamily="2" charset="-78"/>
              </a:rPr>
              <a:t>Imagery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800">
                <a:cs typeface="2  Nazanin" pitchFamily="2" charset="-78"/>
              </a:rPr>
              <a:t>(Your  Imagination  is Your only limitation)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-گفتگوي دروني (صحبت بازخورد –خود گفتاري )</a:t>
            </a:r>
            <a:r>
              <a:rPr lang="en-US" sz="2800">
                <a:cs typeface="2  Nazanin" pitchFamily="2" charset="-78"/>
              </a:rPr>
              <a:t> selftalk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2  Nazanin" pitchFamily="2" charset="-78"/>
              </a:rPr>
              <a:t>-هدف گذاري 					     </a:t>
            </a:r>
            <a:r>
              <a:rPr lang="en-US" sz="2800">
                <a:cs typeface="2  Nazanin" pitchFamily="2" charset="-78"/>
              </a:rPr>
              <a:t>Goal setting</a:t>
            </a:r>
            <a:r>
              <a:rPr lang="fa-IR" sz="2800">
                <a:cs typeface="2  Nazanin" pitchFamily="2" charset="-78"/>
              </a:rPr>
              <a:t>	</a:t>
            </a:r>
            <a:endParaRPr lang="en-US" sz="2800">
              <a:cs typeface="2  Nazanin" pitchFamily="2" charset="-78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828040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مهارتهاي ذهني 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تمرين و مرور ذهني داراي كاربرد: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در مهارتهايي كه عناصر شناختي بسيار دارند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-بررسي راههاي ممكن براي انجام يك كار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-بررسي احتمال وقوع اشتباهات و تغيير شرايط محيط اجرا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-دور شدن از تنش هاي موجود در محيط و پيش گيري از پيش انگيختگي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-امكان تمركز بيشتر بر وظايف با رعايت جزئيات اجرا 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835150" y="1412875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cs typeface="2  Nazanin" pitchFamily="2" charset="-78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351837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تصوير سازي: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تصوير سازي ذهني ، فرايندي كاملتر از تجسم (تصور) ساده مي باشد. زيرا علاوه بر بكارگيري چند حس در ايجاد شرايط به اندازه</a:t>
            </a:r>
            <a:r>
              <a:rPr lang="fa-IR" sz="3200">
                <a:cs typeface="2  Nazanin" pitchFamily="2" charset="-78"/>
              </a:rPr>
              <a:t>‌</a:t>
            </a:r>
            <a:r>
              <a:rPr lang="fa-IR" sz="3200">
                <a:cs typeface="B Nazanin" panose="00000400000000000000" pitchFamily="2" charset="-78"/>
              </a:rPr>
              <a:t>ايي حواس را تحريك و درگير مي نمايد كه سبب توليد تركيب كاملي از اجرا در ذهن مي شود.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اين تركيب ذهني مي تواند داراي دو چشم انداز باشد: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الف) كنترل حركات در حاليكه مشغول انجام كار مي باشد.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ب)تماشاي اجرا بصورت بيروني (ديدن از خارج از محيط اجرا)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15900" y="620713"/>
            <a:ext cx="86042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200" b="1">
                <a:cs typeface="B Titr" panose="00000700000000000000" pitchFamily="2" charset="-78"/>
              </a:rPr>
              <a:t>گفتگوي دروني : ( خودگفتاري –صحبت با خود)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يكي از مراحل اساسي شكل گيري فرايندهاي ذهني بويژه تمرين و تصوير سازي در توسعه مهارتهاي رواني در محيط اجرا: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-كمك به واضح تر نمودن شرايط محيط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-به خاطر آوردن تجربيات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-تاكيد بر جزئيات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-تاكيد بر عناصر مثبت موثر در كسب نتيجه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-مرور اهداف و تقويت انديشه هاي منطقي</a:t>
            </a:r>
            <a:r>
              <a:rPr lang="fa-IR">
                <a:cs typeface="2  Nazanin" pitchFamily="2" charset="-78"/>
              </a:rPr>
              <a:t> </a:t>
            </a: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497887" cy="57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هدف گذاري : كوتاه مدت، ميان مدت ، بلند مدت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به منظور: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-تلاش بيشتر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-تقويت انگيزه هاي دروني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-تداوم فرايندهاي تكاملي و بلوغ ورزشي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-تمركز بهتر بر وظايف و تكاليف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-كنترل فرايندهاي پيش از تمرين،‌مسابقه و پس از آن 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2  Nazanin" pitchFamily="2" charset="-78"/>
              </a:rPr>
              <a:t>-حفظ آرامش و اعتماد به نفس در دراز مدت</a:t>
            </a:r>
            <a:r>
              <a:rPr lang="fa-IR">
                <a:cs typeface="2  Nazanin" pitchFamily="2" charset="-78"/>
              </a:rPr>
              <a:t> </a:t>
            </a:r>
            <a:endParaRPr lang="en-US">
              <a:cs typeface="2  Nazanin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8569325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2800" b="1">
                <a:cs typeface="B Titr" panose="00000700000000000000" pitchFamily="2" charset="-78"/>
              </a:rPr>
              <a:t>منابع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>
                <a:cs typeface="2  Nazanin" pitchFamily="2" charset="-78"/>
              </a:rPr>
              <a:t>1-</a:t>
            </a:r>
            <a:r>
              <a:rPr lang="en-US" sz="2400">
                <a:cs typeface="2  Nazanin" pitchFamily="2" charset="-78"/>
              </a:rPr>
              <a:t>Applied Sport Psychology  -4th. Ed .J.M. williams, 2001 </a:t>
            </a:r>
            <a:endParaRPr lang="fa-IR" sz="2400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2-راهنماي مربيان در روان شناسي ورزشي ويرايش جديد،</a:t>
            </a:r>
            <a:r>
              <a:rPr lang="fa-IR" sz="2800">
                <a:cs typeface="2  Nazanin" pitchFamily="2" charset="-78"/>
              </a:rPr>
              <a:t>‌</a:t>
            </a:r>
            <a:r>
              <a:rPr lang="fa-IR" sz="2800">
                <a:cs typeface="B Nazanin" panose="00000400000000000000" pitchFamily="2" charset="-78"/>
              </a:rPr>
              <a:t>ترجمه دكتر محمد خبيري – بامداد كتاب 1385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3-روان شناسي ورزشي از تئوري تا عملي –ترجمه علي اصغر مسدد، موسسه اطلاعات 1380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4-روان شناسي ورزشي-ترجمه فتح ا... مسيبي – بامداد كتاب 1386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cs typeface="B Nazanin" panose="00000400000000000000" pitchFamily="2" charset="-78"/>
              </a:rPr>
              <a:t>5-فراتر از پيروزي، ترجمه دكتر رحمت ا... صديق سروستاني –كميته ملي المپيك ج.ا.ا 1382</a:t>
            </a:r>
          </a:p>
          <a:p>
            <a:pPr eaLnBrk="1" hangingPunct="1">
              <a:spcBef>
                <a:spcPct val="50000"/>
              </a:spcBef>
            </a:pPr>
            <a:endParaRPr lang="en-US" sz="2800" b="1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28040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هر دانشي داراي دو بعد مي باشد: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1-مفاهيم ، نظريه ها (تعاريف و مباحث نظري)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2-كاربردها (زمينه هاي پژوهشي و راهبردهاي عملياتي)</a:t>
            </a:r>
          </a:p>
          <a:p>
            <a:pPr eaLnBrk="1" hangingPunct="1">
              <a:spcBef>
                <a:spcPct val="50000"/>
              </a:spcBef>
            </a:pPr>
            <a:r>
              <a:rPr lang="fa-IR" sz="4000">
                <a:cs typeface="B Nazanin" panose="00000400000000000000" pitchFamily="2" charset="-78"/>
              </a:rPr>
              <a:t>و روان شناسي نيز همچون ساير دانش هاي جامع و كامل اين دو بعد را داراست.</a:t>
            </a:r>
            <a:endParaRPr lang="en-US" sz="40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1763713" y="1125538"/>
            <a:ext cx="583247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a-IR" sz="3200" b="1">
              <a:cs typeface="2  Nazanin" pitchFamily="2" charset="-78"/>
            </a:endParaRPr>
          </a:p>
          <a:p>
            <a:pPr eaLnBrk="1" hangingPunct="1">
              <a:spcBef>
                <a:spcPct val="50000"/>
              </a:spcBef>
            </a:pPr>
            <a:endParaRPr lang="en-US" b="1">
              <a:cs typeface="2  Nazanin" pitchFamily="2" charset="-78"/>
            </a:endParaRP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15900" y="1052513"/>
            <a:ext cx="8388350" cy="3600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40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از حضور و توجه شما صميمانه  سپاسگزارم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88925" y="981075"/>
            <a:ext cx="86042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3600" b="1">
                <a:cs typeface="B Titr" panose="00000700000000000000" pitchFamily="2" charset="-78"/>
              </a:rPr>
              <a:t>تعريف و مفهوم دانش روان شناسي ورزشي: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اگر </a:t>
            </a:r>
            <a:r>
              <a:rPr lang="fa-IR" sz="3600" b="1">
                <a:cs typeface="B Nazanin" panose="00000400000000000000" pitchFamily="2" charset="-78"/>
              </a:rPr>
              <a:t>روان شناسي</a:t>
            </a:r>
            <a:r>
              <a:rPr lang="fa-IR" sz="3200">
                <a:cs typeface="B Nazanin" panose="00000400000000000000" pitchFamily="2" charset="-78"/>
              </a:rPr>
              <a:t> را علم مطالعه رفتارها و حالت هاي رواني انسان و ساير موجودات زنده بدانيم و بپذيريم كه </a:t>
            </a:r>
            <a:r>
              <a:rPr lang="fa-IR" sz="3600" b="1">
                <a:cs typeface="B Nazanin" panose="00000400000000000000" pitchFamily="2" charset="-78"/>
              </a:rPr>
              <a:t>ورزش يك رفتار</a:t>
            </a:r>
            <a:r>
              <a:rPr lang="fa-IR" sz="3200">
                <a:cs typeface="B Nazanin" panose="00000400000000000000" pitchFamily="2" charset="-78"/>
              </a:rPr>
              <a:t> است. و طبيعا داراي ابعاد روان شناختي مي باشد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بنابراين مي توانيم </a:t>
            </a:r>
            <a:r>
              <a:rPr lang="fa-IR" sz="4000" b="1">
                <a:cs typeface="B Nazanin" panose="00000400000000000000" pitchFamily="2" charset="-78"/>
              </a:rPr>
              <a:t>روان شناسي ورزشي</a:t>
            </a:r>
            <a:r>
              <a:rPr lang="fa-IR" sz="3200">
                <a:cs typeface="B Nazanin" panose="00000400000000000000" pitchFamily="2" charset="-78"/>
              </a:rPr>
              <a:t> را:</a:t>
            </a:r>
          </a:p>
          <a:p>
            <a:pPr eaLnBrk="1" hangingPunct="1">
              <a:spcBef>
                <a:spcPct val="50000"/>
              </a:spcBef>
            </a:pPr>
            <a:r>
              <a:rPr lang="fa-IR" sz="3200">
                <a:cs typeface="B Nazanin" panose="00000400000000000000" pitchFamily="2" charset="-78"/>
              </a:rPr>
              <a:t>دانش مطالعه ، شناخت و توسعه رفتارها و حالتهاي رواني ورزشكاران و ساير افرادي قلمداد كنيم كه به نوعي در محيط ورزش درگير مي باشند.</a:t>
            </a:r>
            <a:endParaRPr lang="en-US" sz="32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60363" y="188913"/>
            <a:ext cx="8604250" cy="628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ahoma" panose="020B0604030504040204" pitchFamily="34" charset="0"/>
              </a:rPr>
              <a:t>Psycho; The Result of the brain</a:t>
            </a:r>
            <a:r>
              <a:rPr lang="en-US" sz="2800" b="1"/>
              <a:t>’</a:t>
            </a:r>
            <a:r>
              <a:rPr lang="en-US" sz="2800" b="1">
                <a:latin typeface="Tahoma" panose="020B0604030504040204" pitchFamily="34" charset="0"/>
              </a:rPr>
              <a:t>s work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همچنين مي توان گفت كه روان شناسي ورزشي: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  دانش گزينش درست و برانگيختن مناسب ورزشكار به منظور توليد حداكثر عملكرد مي باشد.</a:t>
            </a:r>
          </a:p>
          <a:p>
            <a:pPr eaLnBrk="1" hangingPunct="1">
              <a:spcBef>
                <a:spcPct val="50000"/>
              </a:spcBef>
            </a:pPr>
            <a:endParaRPr lang="fa-IR" sz="2800"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و روان شناسان ورزشي با كاربرد اين دانش سعي دارند تا :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1-اطلاعات مربوط به شرايط خاص ورزشكاران در تمرين و مسابقه را گردآوري نمايند.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2-زمينه هاي ذهني لازم را در ورزشكار براي موفقيت در اجرا فراهم آورند.</a:t>
            </a:r>
          </a:p>
          <a:p>
            <a:pPr eaLnBrk="1" hangingPunct="1">
              <a:spcBef>
                <a:spcPct val="50000"/>
              </a:spcBef>
            </a:pPr>
            <a:r>
              <a:rPr lang="fa-IR" sz="2800">
                <a:latin typeface="Tahoma" panose="020B0604030504040204" pitchFamily="34" charset="0"/>
                <a:cs typeface="B Nazanin" panose="00000400000000000000" pitchFamily="2" charset="-78"/>
              </a:rPr>
              <a:t>3-عوارض ناشي از شرايط نامطلوب را كاهش دهند...</a:t>
            </a:r>
            <a:endParaRPr lang="en-US" sz="28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107950" y="549275"/>
            <a:ext cx="882015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2400" b="1">
                <a:cs typeface="B Titr" panose="00000700000000000000" pitchFamily="2" charset="-78"/>
              </a:rPr>
              <a:t>روان شناسي ورزشي كاربردي </a:t>
            </a:r>
            <a:r>
              <a:rPr lang="fa-IR" sz="2800" b="1">
                <a:cs typeface="B Nazanin" panose="00000400000000000000" pitchFamily="2" charset="-78"/>
              </a:rPr>
              <a:t>(كاربردهاي دانش روان شناسي در ورزش)</a:t>
            </a:r>
          </a:p>
          <a:p>
            <a:pPr algn="l" eaLnBrk="1" hangingPunct="1"/>
            <a:r>
              <a:rPr lang="en-US" sz="3200" b="1">
                <a:cs typeface="B Nazanin" panose="00000400000000000000" pitchFamily="2" charset="-78"/>
              </a:rPr>
              <a:t>Applied Sport Psychology</a:t>
            </a:r>
          </a:p>
          <a:p>
            <a:pPr algn="l" eaLnBrk="1" hangingPunct="1"/>
            <a:endParaRPr lang="fa-IR" sz="3200" b="1">
              <a:cs typeface="B Nazanin" panose="00000400000000000000" pitchFamily="2" charset="-78"/>
            </a:endParaRP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عبارت از دانشي است كه اقدام به شناسايي و درك نظريه هاي روان شناختي و فنون كاربردي ارائه شده در اين نظريه ها جهت استفاده در محيط ورزش مي نمايد تا سبب توسعه، بهبود و تضمين عملكرد ورزشكاران و شركت كنندگان در فعاليت بدني هدفمند گردد</a:t>
            </a:r>
            <a:r>
              <a:rPr lang="fa-IR" sz="3200">
                <a:cs typeface="B Nazanin" panose="00000400000000000000" pitchFamily="2" charset="-78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320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44463" y="620713"/>
            <a:ext cx="8820150" cy="552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3200" b="1">
                <a:cs typeface="B Titr" panose="00000700000000000000" pitchFamily="2" charset="-78"/>
              </a:rPr>
              <a:t>كاربرد روان شناسي در محيط فعاليت بدني: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براي شناخت كاربردهاي روان شناسي درورزش مي بايست افرادي را كه به نوعي با اين محيط درگير هستند بشناسيم، بنابراين مي توان گفت كه </a:t>
            </a:r>
            <a:r>
              <a:rPr lang="fa-IR" sz="3600" b="1">
                <a:cs typeface="B Nazanin" panose="00000400000000000000" pitchFamily="2" charset="-78"/>
              </a:rPr>
              <a:t>كاربران روان شناسي</a:t>
            </a:r>
            <a:r>
              <a:rPr lang="fa-IR" sz="3600">
                <a:cs typeface="B Nazanin" panose="00000400000000000000" pitchFamily="2" charset="-78"/>
              </a:rPr>
              <a:t> در محيط فعاليت بدني عبارتند از :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1-روان شناسان ورزشي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2-مربيان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3-ورزشكاران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4-مديران و سرپرستان تيمها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5-پزشكان و دستياران </a:t>
            </a:r>
            <a:endParaRPr lang="en-US" sz="360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16013" y="7100888"/>
              <a:ext cx="1728787" cy="93662"/>
            </p14:xfrm>
          </p:contentPart>
        </mc:Choice>
        <mc:Fallback xmlns="">
          <p:pic>
            <p:nvPicPr>
              <p:cNvPr id="1026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1706" y="7089120"/>
                <a:ext cx="1777401" cy="11719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79388" y="549275"/>
            <a:ext cx="8713787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3200" b="1">
                <a:cs typeface="B Titr" panose="00000700000000000000" pitchFamily="2" charset="-78"/>
              </a:rPr>
              <a:t>مزاياي مطالعه و آشنايي با روان شناسي ورزشي براي مربيان و ورزشكاران: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1-بدست آوردن توانايي توصيف رفتار در موقعيت هاي يادگيري ، تمرين و مسابقه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2-بدست آوردن قدرت تشخيص علت واقعي بروز برخي از رفتارها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3-افزايش قدرت پيش بيني رفتارها با توجه به شناخت ورزشكار از محيط اجرا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4-توانايي اعمال نفوذ در رفتار (دستكاري و كنترل رفتار) به منظور ارتقاي عملكرد</a:t>
            </a:r>
          </a:p>
          <a:p>
            <a:pPr eaLnBrk="1" hangingPunct="1"/>
            <a:r>
              <a:rPr lang="fa-IR" sz="3200">
                <a:cs typeface="B Nazanin" panose="00000400000000000000" pitchFamily="2" charset="-78"/>
              </a:rPr>
              <a:t>5-تشخيص زير ساخت هاي شخصيتي افراد و اشراف به تفاوتهاي فردي ميان ورزشكاران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908050"/>
            <a:ext cx="889317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2800">
                <a:cs typeface="B Titr" panose="00000700000000000000" pitchFamily="2" charset="-78"/>
              </a:rPr>
              <a:t>اهم كاربردهاي روان شناسي در محيط  ورزش و فعاليت بدني :</a:t>
            </a:r>
          </a:p>
          <a:p>
            <a:pPr eaLnBrk="1" hangingPunct="1"/>
            <a:endParaRPr lang="fa-IR" sz="2800">
              <a:cs typeface="B Titr" panose="00000700000000000000" pitchFamily="2" charset="-78"/>
            </a:endParaRP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1-توسعه دانش هاي وابسته در يادگيري ، آموزش ، تمرين و گزينش ورزشكاران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2-ايجاد خودباوري –اعتماد به نفس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3-ايجاد انگيزه و انرژي رواني مناسب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4-كاهش برانگيختگي و اضطراب 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5-افزايش توجه و تمركز</a:t>
            </a:r>
          </a:p>
          <a:p>
            <a:pPr eaLnBrk="1" hangingPunct="1"/>
            <a:r>
              <a:rPr lang="fa-IR" sz="3600">
                <a:cs typeface="B Nazanin" panose="00000400000000000000" pitchFamily="2" charset="-78"/>
              </a:rPr>
              <a:t>6-تنش زدايي و آرامش بخشي </a:t>
            </a:r>
            <a:endParaRPr lang="en-US" sz="360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179</TotalTime>
  <Words>2001</Words>
  <Application>Microsoft Office PowerPoint</Application>
  <PresentationFormat>On-screen Show (4:3)</PresentationFormat>
  <Paragraphs>185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2  Nazanin</vt:lpstr>
      <vt:lpstr>Arial</vt:lpstr>
      <vt:lpstr>B Nazanin</vt:lpstr>
      <vt:lpstr>B Titr</vt:lpstr>
      <vt:lpstr>Garamond</vt:lpstr>
      <vt:lpstr>Tahoma</vt:lpstr>
      <vt:lpstr>Wingdings</vt:lpstr>
      <vt:lpstr>Edge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salam</dc:creator>
  <cp:lastModifiedBy>Shiva</cp:lastModifiedBy>
  <cp:revision>18</cp:revision>
  <dcterms:created xsi:type="dcterms:W3CDTF">2008-02-13T21:54:49Z</dcterms:created>
  <dcterms:modified xsi:type="dcterms:W3CDTF">2023-05-24T02:34:17Z</dcterms:modified>
</cp:coreProperties>
</file>