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slides/slide153.xml" ContentType="application/vnd.openxmlformats-officedocument.presentationml.slide+xml"/>
  <Override PartName="/ppt/slides/slide154.xml" ContentType="application/vnd.openxmlformats-officedocument.presentationml.slide+xml"/>
  <Override PartName="/ppt/slides/slide155.xml" ContentType="application/vnd.openxmlformats-officedocument.presentationml.slide+xml"/>
  <Override PartName="/ppt/slides/slide156.xml" ContentType="application/vnd.openxmlformats-officedocument.presentationml.slide+xml"/>
  <Override PartName="/ppt/slides/slide157.xml" ContentType="application/vnd.openxmlformats-officedocument.presentationml.slide+xml"/>
  <Override PartName="/ppt/slides/slide158.xml" ContentType="application/vnd.openxmlformats-officedocument.presentationml.slide+xml"/>
  <Override PartName="/ppt/slides/slide159.xml" ContentType="application/vnd.openxmlformats-officedocument.presentationml.slide+xml"/>
  <Override PartName="/ppt/slides/slide160.xml" ContentType="application/vnd.openxmlformats-officedocument.presentationml.slide+xml"/>
  <Override PartName="/ppt/slides/slide161.xml" ContentType="application/vnd.openxmlformats-officedocument.presentationml.slide+xml"/>
  <Override PartName="/ppt/slides/slide162.xml" ContentType="application/vnd.openxmlformats-officedocument.presentationml.slide+xml"/>
  <Override PartName="/ppt/slides/slide163.xml" ContentType="application/vnd.openxmlformats-officedocument.presentationml.slide+xml"/>
  <Override PartName="/ppt/slides/slide164.xml" ContentType="application/vnd.openxmlformats-officedocument.presentationml.slide+xml"/>
  <Override PartName="/ppt/slides/slide165.xml" ContentType="application/vnd.openxmlformats-officedocument.presentationml.slide+xml"/>
  <Override PartName="/ppt/slides/slide166.xml" ContentType="application/vnd.openxmlformats-officedocument.presentationml.slide+xml"/>
  <Override PartName="/ppt/slides/slide167.xml" ContentType="application/vnd.openxmlformats-officedocument.presentationml.slide+xml"/>
  <Override PartName="/ppt/slides/slide168.xml" ContentType="application/vnd.openxmlformats-officedocument.presentationml.slide+xml"/>
  <Override PartName="/ppt/slides/slide169.xml" ContentType="application/vnd.openxmlformats-officedocument.presentationml.slide+xml"/>
  <Override PartName="/ppt/slides/slide170.xml" ContentType="application/vnd.openxmlformats-officedocument.presentationml.slide+xml"/>
  <Override PartName="/ppt/slides/slide171.xml" ContentType="application/vnd.openxmlformats-officedocument.presentationml.slide+xml"/>
  <Override PartName="/ppt/slides/slide172.xml" ContentType="application/vnd.openxmlformats-officedocument.presentationml.slide+xml"/>
  <Override PartName="/ppt/slides/slide173.xml" ContentType="application/vnd.openxmlformats-officedocument.presentationml.slide+xml"/>
  <Override PartName="/ppt/slides/slide174.xml" ContentType="application/vnd.openxmlformats-officedocument.presentationml.slide+xml"/>
  <Override PartName="/ppt/slides/slide175.xml" ContentType="application/vnd.openxmlformats-officedocument.presentationml.slide+xml"/>
  <Override PartName="/ppt/slides/slide176.xml" ContentType="application/vnd.openxmlformats-officedocument.presentationml.slide+xml"/>
  <Override PartName="/ppt/slides/slide177.xml" ContentType="application/vnd.openxmlformats-officedocument.presentationml.slide+xml"/>
  <Override PartName="/ppt/slides/slide178.xml" ContentType="application/vnd.openxmlformats-officedocument.presentationml.slide+xml"/>
  <Override PartName="/ppt/slides/slide179.xml" ContentType="application/vnd.openxmlformats-officedocument.presentationml.slide+xml"/>
  <Override PartName="/ppt/slides/slide180.xml" ContentType="application/vnd.openxmlformats-officedocument.presentationml.slide+xml"/>
  <Override PartName="/ppt/slides/slide181.xml" ContentType="application/vnd.openxmlformats-officedocument.presentationml.slide+xml"/>
  <Override PartName="/ppt/slides/slide182.xml" ContentType="application/vnd.openxmlformats-officedocument.presentationml.slide+xml"/>
  <Override PartName="/ppt/slides/slide183.xml" ContentType="application/vnd.openxmlformats-officedocument.presentationml.slide+xml"/>
  <Override PartName="/ppt/slides/slide184.xml" ContentType="application/vnd.openxmlformats-officedocument.presentationml.slide+xml"/>
  <Override PartName="/ppt/slides/slide185.xml" ContentType="application/vnd.openxmlformats-officedocument.presentationml.slide+xml"/>
  <Override PartName="/ppt/slides/slide186.xml" ContentType="application/vnd.openxmlformats-officedocument.presentationml.slide+xml"/>
  <Override PartName="/ppt/slides/slide187.xml" ContentType="application/vnd.openxmlformats-officedocument.presentationml.slide+xml"/>
  <Override PartName="/ppt/slides/slide188.xml" ContentType="application/vnd.openxmlformats-officedocument.presentationml.slide+xml"/>
  <Override PartName="/ppt/slides/slide189.xml" ContentType="application/vnd.openxmlformats-officedocument.presentationml.slide+xml"/>
  <Override PartName="/ppt/slides/slide190.xml" ContentType="application/vnd.openxmlformats-officedocument.presentationml.slide+xml"/>
  <Override PartName="/ppt/slides/slide191.xml" ContentType="application/vnd.openxmlformats-officedocument.presentationml.slide+xml"/>
  <Override PartName="/ppt/slides/slide192.xml" ContentType="application/vnd.openxmlformats-officedocument.presentationml.slide+xml"/>
  <Override PartName="/ppt/slides/slide193.xml" ContentType="application/vnd.openxmlformats-officedocument.presentationml.slide+xml"/>
  <Override PartName="/ppt/slides/slide194.xml" ContentType="application/vnd.openxmlformats-officedocument.presentationml.slide+xml"/>
  <Override PartName="/ppt/slides/slide195.xml" ContentType="application/vnd.openxmlformats-officedocument.presentationml.slide+xml"/>
  <Override PartName="/ppt/slides/slide196.xml" ContentType="application/vnd.openxmlformats-officedocument.presentationml.slide+xml"/>
  <Override PartName="/ppt/slides/slide197.xml" ContentType="application/vnd.openxmlformats-officedocument.presentationml.slide+xml"/>
  <Override PartName="/ppt/slides/slide198.xml" ContentType="application/vnd.openxmlformats-officedocument.presentationml.slide+xml"/>
  <Override PartName="/ppt/slides/slide199.xml" ContentType="application/vnd.openxmlformats-officedocument.presentationml.slide+xml"/>
  <Override PartName="/ppt/slides/slide200.xml" ContentType="application/vnd.openxmlformats-officedocument.presentationml.slide+xml"/>
  <Override PartName="/ppt/slides/slide201.xml" ContentType="application/vnd.openxmlformats-officedocument.presentationml.slide+xml"/>
  <Override PartName="/ppt/slides/slide202.xml" ContentType="application/vnd.openxmlformats-officedocument.presentationml.slide+xml"/>
  <Override PartName="/ppt/slides/slide203.xml" ContentType="application/vnd.openxmlformats-officedocument.presentationml.slide+xml"/>
  <Override PartName="/ppt/slides/slide204.xml" ContentType="application/vnd.openxmlformats-officedocument.presentationml.slide+xml"/>
  <Override PartName="/ppt/slides/slide205.xml" ContentType="application/vnd.openxmlformats-officedocument.presentationml.slide+xml"/>
  <Override PartName="/ppt/slides/slide206.xml" ContentType="application/vnd.openxmlformats-officedocument.presentationml.slide+xml"/>
  <Override PartName="/ppt/slides/slide207.xml" ContentType="application/vnd.openxmlformats-officedocument.presentationml.slide+xml"/>
  <Override PartName="/ppt/slides/slide208.xml" ContentType="application/vnd.openxmlformats-officedocument.presentationml.slide+xml"/>
  <Override PartName="/ppt/slides/slide209.xml" ContentType="application/vnd.openxmlformats-officedocument.presentationml.slide+xml"/>
  <Override PartName="/ppt/slides/slide210.xml" ContentType="application/vnd.openxmlformats-officedocument.presentationml.slide+xml"/>
  <Override PartName="/ppt/slides/slide211.xml" ContentType="application/vnd.openxmlformats-officedocument.presentationml.slide+xml"/>
  <Override PartName="/ppt/slides/slide212.xml" ContentType="application/vnd.openxmlformats-officedocument.presentationml.slide+xml"/>
  <Override PartName="/ppt/slides/slide213.xml" ContentType="application/vnd.openxmlformats-officedocument.presentationml.slide+xml"/>
  <Override PartName="/ppt/slides/slide214.xml" ContentType="application/vnd.openxmlformats-officedocument.presentationml.slide+xml"/>
  <Override PartName="/ppt/slides/slide215.xml" ContentType="application/vnd.openxmlformats-officedocument.presentationml.slide+xml"/>
  <Override PartName="/ppt/slides/slide216.xml" ContentType="application/vnd.openxmlformats-officedocument.presentationml.slide+xml"/>
  <Override PartName="/ppt/slides/slide217.xml" ContentType="application/vnd.openxmlformats-officedocument.presentationml.slide+xml"/>
  <Override PartName="/ppt/slides/slide218.xml" ContentType="application/vnd.openxmlformats-officedocument.presentationml.slide+xml"/>
  <Override PartName="/ppt/slides/slide219.xml" ContentType="application/vnd.openxmlformats-officedocument.presentationml.slide+xml"/>
  <Override PartName="/ppt/slides/slide220.xml" ContentType="application/vnd.openxmlformats-officedocument.presentationml.slide+xml"/>
  <Override PartName="/ppt/slides/slide221.xml" ContentType="application/vnd.openxmlformats-officedocument.presentationml.slide+xml"/>
  <Override PartName="/ppt/slides/slide222.xml" ContentType="application/vnd.openxmlformats-officedocument.presentationml.slide+xml"/>
  <Override PartName="/ppt/slides/slide223.xml" ContentType="application/vnd.openxmlformats-officedocument.presentationml.slide+xml"/>
  <Override PartName="/ppt/slides/slide224.xml" ContentType="application/vnd.openxmlformats-officedocument.presentationml.slide+xml"/>
  <Override PartName="/ppt/slides/slide225.xml" ContentType="application/vnd.openxmlformats-officedocument.presentationml.slide+xml"/>
  <Override PartName="/ppt/slides/slide226.xml" ContentType="application/vnd.openxmlformats-officedocument.presentationml.slide+xml"/>
  <Override PartName="/ppt/slides/slide227.xml" ContentType="application/vnd.openxmlformats-officedocument.presentationml.slide+xml"/>
  <Override PartName="/ppt/slides/slide228.xml" ContentType="application/vnd.openxmlformats-officedocument.presentationml.slide+xml"/>
  <Override PartName="/ppt/slides/slide229.xml" ContentType="application/vnd.openxmlformats-officedocument.presentationml.slide+xml"/>
  <Override PartName="/ppt/slides/slide230.xml" ContentType="application/vnd.openxmlformats-officedocument.presentationml.slide+xml"/>
  <Override PartName="/ppt/slides/slide231.xml" ContentType="application/vnd.openxmlformats-officedocument.presentationml.slide+xml"/>
  <Override PartName="/ppt/slides/slide232.xml" ContentType="application/vnd.openxmlformats-officedocument.presentationml.slide+xml"/>
  <Override PartName="/ppt/slides/slide233.xml" ContentType="application/vnd.openxmlformats-officedocument.presentationml.slide+xml"/>
  <Override PartName="/ppt/slides/slide234.xml" ContentType="application/vnd.openxmlformats-officedocument.presentationml.slide+xml"/>
  <Override PartName="/ppt/slides/slide235.xml" ContentType="application/vnd.openxmlformats-officedocument.presentationml.slide+xml"/>
  <Override PartName="/ppt/slides/slide236.xml" ContentType="application/vnd.openxmlformats-officedocument.presentationml.slide+xml"/>
  <Override PartName="/ppt/slides/slide237.xml" ContentType="application/vnd.openxmlformats-officedocument.presentationml.slide+xml"/>
  <Override PartName="/ppt/slides/slide238.xml" ContentType="application/vnd.openxmlformats-officedocument.presentationml.slide+xml"/>
  <Override PartName="/ppt/slides/slide239.xml" ContentType="application/vnd.openxmlformats-officedocument.presentationml.slide+xml"/>
  <Override PartName="/ppt/slides/slide240.xml" ContentType="application/vnd.openxmlformats-officedocument.presentationml.slide+xml"/>
  <Override PartName="/ppt/slides/slide241.xml" ContentType="application/vnd.openxmlformats-officedocument.presentationml.slide+xml"/>
  <Override PartName="/ppt/slides/slide242.xml" ContentType="application/vnd.openxmlformats-officedocument.presentationml.slide+xml"/>
  <Override PartName="/ppt/slides/slide243.xml" ContentType="application/vnd.openxmlformats-officedocument.presentationml.slide+xml"/>
  <Override PartName="/ppt/slides/slide244.xml" ContentType="application/vnd.openxmlformats-officedocument.presentationml.slide+xml"/>
  <Override PartName="/ppt/slides/slide245.xml" ContentType="application/vnd.openxmlformats-officedocument.presentationml.slide+xml"/>
  <Override PartName="/ppt/slides/slide246.xml" ContentType="application/vnd.openxmlformats-officedocument.presentationml.slide+xml"/>
  <Override PartName="/ppt/slides/slide247.xml" ContentType="application/vnd.openxmlformats-officedocument.presentationml.slide+xml"/>
  <Override PartName="/ppt/slides/slide248.xml" ContentType="application/vnd.openxmlformats-officedocument.presentationml.slide+xml"/>
  <Override PartName="/ppt/slides/slide249.xml" ContentType="application/vnd.openxmlformats-officedocument.presentationml.slide+xml"/>
  <Override PartName="/ppt/slides/slide250.xml" ContentType="application/vnd.openxmlformats-officedocument.presentationml.slide+xml"/>
  <Override PartName="/ppt/slides/slide251.xml" ContentType="application/vnd.openxmlformats-officedocument.presentationml.slide+xml"/>
  <Override PartName="/ppt/slides/slide252.xml" ContentType="application/vnd.openxmlformats-officedocument.presentationml.slide+xml"/>
  <Override PartName="/ppt/slides/slide253.xml" ContentType="application/vnd.openxmlformats-officedocument.presentationml.slide+xml"/>
  <Override PartName="/ppt/slides/slide254.xml" ContentType="application/vnd.openxmlformats-officedocument.presentationml.slide+xml"/>
  <Override PartName="/ppt/slides/slide255.xml" ContentType="application/vnd.openxmlformats-officedocument.presentationml.slide+xml"/>
  <Override PartName="/ppt/slides/slide256.xml" ContentType="application/vnd.openxmlformats-officedocument.presentationml.slide+xml"/>
  <Override PartName="/ppt/slides/slide257.xml" ContentType="application/vnd.openxmlformats-officedocument.presentationml.slide+xml"/>
  <Override PartName="/ppt/slides/slide258.xml" ContentType="application/vnd.openxmlformats-officedocument.presentationml.slide+xml"/>
  <Override PartName="/ppt/slides/slide259.xml" ContentType="application/vnd.openxmlformats-officedocument.presentationml.slide+xml"/>
  <Override PartName="/ppt/slides/slide260.xml" ContentType="application/vnd.openxmlformats-officedocument.presentationml.slide+xml"/>
  <Override PartName="/ppt/slides/slide261.xml" ContentType="application/vnd.openxmlformats-officedocument.presentationml.slide+xml"/>
  <Override PartName="/ppt/slides/slide262.xml" ContentType="application/vnd.openxmlformats-officedocument.presentationml.slide+xml"/>
  <Override PartName="/ppt/slides/slide263.xml" ContentType="application/vnd.openxmlformats-officedocument.presentationml.slide+xml"/>
  <Override PartName="/ppt/slides/slide264.xml" ContentType="application/vnd.openxmlformats-officedocument.presentationml.slide+xml"/>
  <Override PartName="/ppt/slides/slide265.xml" ContentType="application/vnd.openxmlformats-officedocument.presentationml.slide+xml"/>
  <Override PartName="/ppt/slides/slide266.xml" ContentType="application/vnd.openxmlformats-officedocument.presentationml.slide+xml"/>
  <Override PartName="/ppt/slides/slide267.xml" ContentType="application/vnd.openxmlformats-officedocument.presentationml.slide+xml"/>
  <Override PartName="/ppt/slides/slide268.xml" ContentType="application/vnd.openxmlformats-officedocument.presentationml.slide+xml"/>
  <Override PartName="/ppt/slides/slide269.xml" ContentType="application/vnd.openxmlformats-officedocument.presentationml.slide+xml"/>
  <Override PartName="/ppt/slides/slide270.xml" ContentType="application/vnd.openxmlformats-officedocument.presentationml.slide+xml"/>
  <Override PartName="/ppt/slides/slide271.xml" ContentType="application/vnd.openxmlformats-officedocument.presentationml.slide+xml"/>
  <Override PartName="/ppt/slides/slide272.xml" ContentType="application/vnd.openxmlformats-officedocument.presentationml.slide+xml"/>
  <Override PartName="/ppt/slides/slide273.xml" ContentType="application/vnd.openxmlformats-officedocument.presentationml.slide+xml"/>
  <Override PartName="/ppt/slides/slide274.xml" ContentType="application/vnd.openxmlformats-officedocument.presentationml.slide+xml"/>
  <Override PartName="/ppt/slides/slide275.xml" ContentType="application/vnd.openxmlformats-officedocument.presentationml.slide+xml"/>
  <Override PartName="/ppt/slides/slide276.xml" ContentType="application/vnd.openxmlformats-officedocument.presentationml.slide+xml"/>
  <Override PartName="/ppt/slides/slide277.xml" ContentType="application/vnd.openxmlformats-officedocument.presentationml.slide+xml"/>
  <Override PartName="/ppt/slides/slide278.xml" ContentType="application/vnd.openxmlformats-officedocument.presentationml.slide+xml"/>
  <Override PartName="/ppt/slides/slide279.xml" ContentType="application/vnd.openxmlformats-officedocument.presentationml.slide+xml"/>
  <Override PartName="/ppt/slides/slide280.xml" ContentType="application/vnd.openxmlformats-officedocument.presentationml.slide+xml"/>
  <Override PartName="/ppt/slides/slide281.xml" ContentType="application/vnd.openxmlformats-officedocument.presentationml.slide+xml"/>
  <Override PartName="/ppt/slides/slide282.xml" ContentType="application/vnd.openxmlformats-officedocument.presentationml.slide+xml"/>
  <Override PartName="/ppt/slides/slide283.xml" ContentType="application/vnd.openxmlformats-officedocument.presentationml.slide+xml"/>
  <Override PartName="/ppt/slides/slide284.xml" ContentType="application/vnd.openxmlformats-officedocument.presentationml.slide+xml"/>
  <Override PartName="/ppt/slides/slide285.xml" ContentType="application/vnd.openxmlformats-officedocument.presentationml.slide+xml"/>
  <Override PartName="/ppt/slides/slide286.xml" ContentType="application/vnd.openxmlformats-officedocument.presentationml.slide+xml"/>
  <Override PartName="/ppt/slides/slide287.xml" ContentType="application/vnd.openxmlformats-officedocument.presentationml.slide+xml"/>
  <Override PartName="/ppt/slides/slide288.xml" ContentType="application/vnd.openxmlformats-officedocument.presentationml.slide+xml"/>
  <Override PartName="/ppt/slides/slide289.xml" ContentType="application/vnd.openxmlformats-officedocument.presentationml.slide+xml"/>
  <Override PartName="/ppt/slides/slide290.xml" ContentType="application/vnd.openxmlformats-officedocument.presentationml.slide+xml"/>
  <Override PartName="/ppt/slides/slide291.xml" ContentType="application/vnd.openxmlformats-officedocument.presentationml.slide+xml"/>
  <Override PartName="/ppt/slides/slide292.xml" ContentType="application/vnd.openxmlformats-officedocument.presentationml.slide+xml"/>
  <Override PartName="/ppt/slides/slide293.xml" ContentType="application/vnd.openxmlformats-officedocument.presentationml.slide+xml"/>
  <Override PartName="/ppt/slides/slide294.xml" ContentType="application/vnd.openxmlformats-officedocument.presentationml.slide+xml"/>
  <Override PartName="/ppt/slides/slide295.xml" ContentType="application/vnd.openxmlformats-officedocument.presentationml.slide+xml"/>
  <Override PartName="/ppt/slides/slide296.xml" ContentType="application/vnd.openxmlformats-officedocument.presentationml.slide+xml"/>
  <Override PartName="/ppt/slides/slide297.xml" ContentType="application/vnd.openxmlformats-officedocument.presentationml.slide+xml"/>
  <Override PartName="/ppt/slides/slide298.xml" ContentType="application/vnd.openxmlformats-officedocument.presentationml.slide+xml"/>
  <Override PartName="/ppt/slides/slide299.xml" ContentType="application/vnd.openxmlformats-officedocument.presentationml.slide+xml"/>
  <Override PartName="/ppt/slides/slide300.xml" ContentType="application/vnd.openxmlformats-officedocument.presentationml.slide+xml"/>
  <Override PartName="/ppt/slides/slide301.xml" ContentType="application/vnd.openxmlformats-officedocument.presentationml.slide+xml"/>
  <Override PartName="/ppt/slides/slide302.xml" ContentType="application/vnd.openxmlformats-officedocument.presentationml.slide+xml"/>
  <Override PartName="/ppt/slides/slide303.xml" ContentType="application/vnd.openxmlformats-officedocument.presentationml.slide+xml"/>
  <Override PartName="/ppt/slides/slide30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notesMasterIdLst>
    <p:notesMasterId r:id="rId306"/>
  </p:notesMasterIdLst>
  <p:sldIdLst>
    <p:sldId id="561" r:id="rId2"/>
    <p:sldId id="558" r:id="rId3"/>
    <p:sldId id="559" r:id="rId4"/>
    <p:sldId id="560" r:id="rId5"/>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 id="273" r:id="rId23"/>
    <p:sldId id="274" r:id="rId24"/>
    <p:sldId id="275" r:id="rId25"/>
    <p:sldId id="276" r:id="rId26"/>
    <p:sldId id="277" r:id="rId27"/>
    <p:sldId id="278" r:id="rId28"/>
    <p:sldId id="279" r:id="rId29"/>
    <p:sldId id="280" r:id="rId30"/>
    <p:sldId id="281" r:id="rId31"/>
    <p:sldId id="282" r:id="rId32"/>
    <p:sldId id="283" r:id="rId33"/>
    <p:sldId id="284" r:id="rId34"/>
    <p:sldId id="285" r:id="rId35"/>
    <p:sldId id="286" r:id="rId36"/>
    <p:sldId id="287" r:id="rId37"/>
    <p:sldId id="288" r:id="rId38"/>
    <p:sldId id="289" r:id="rId39"/>
    <p:sldId id="290" r:id="rId40"/>
    <p:sldId id="291" r:id="rId41"/>
    <p:sldId id="292" r:id="rId42"/>
    <p:sldId id="293" r:id="rId43"/>
    <p:sldId id="294" r:id="rId44"/>
    <p:sldId id="295" r:id="rId45"/>
    <p:sldId id="296" r:id="rId46"/>
    <p:sldId id="297" r:id="rId47"/>
    <p:sldId id="298" r:id="rId48"/>
    <p:sldId id="299" r:id="rId49"/>
    <p:sldId id="300" r:id="rId50"/>
    <p:sldId id="301" r:id="rId51"/>
    <p:sldId id="302" r:id="rId52"/>
    <p:sldId id="303" r:id="rId53"/>
    <p:sldId id="304" r:id="rId54"/>
    <p:sldId id="305" r:id="rId55"/>
    <p:sldId id="306" r:id="rId56"/>
    <p:sldId id="307" r:id="rId57"/>
    <p:sldId id="308" r:id="rId58"/>
    <p:sldId id="309" r:id="rId59"/>
    <p:sldId id="310" r:id="rId60"/>
    <p:sldId id="311" r:id="rId61"/>
    <p:sldId id="312" r:id="rId62"/>
    <p:sldId id="313" r:id="rId63"/>
    <p:sldId id="314" r:id="rId64"/>
    <p:sldId id="315" r:id="rId65"/>
    <p:sldId id="316" r:id="rId66"/>
    <p:sldId id="317" r:id="rId67"/>
    <p:sldId id="318" r:id="rId68"/>
    <p:sldId id="319" r:id="rId69"/>
    <p:sldId id="320" r:id="rId70"/>
    <p:sldId id="321" r:id="rId71"/>
    <p:sldId id="322" r:id="rId72"/>
    <p:sldId id="323" r:id="rId73"/>
    <p:sldId id="324" r:id="rId74"/>
    <p:sldId id="325" r:id="rId75"/>
    <p:sldId id="326" r:id="rId76"/>
    <p:sldId id="327" r:id="rId77"/>
    <p:sldId id="328" r:id="rId78"/>
    <p:sldId id="329" r:id="rId79"/>
    <p:sldId id="330" r:id="rId80"/>
    <p:sldId id="331" r:id="rId81"/>
    <p:sldId id="332" r:id="rId82"/>
    <p:sldId id="333" r:id="rId83"/>
    <p:sldId id="334" r:id="rId84"/>
    <p:sldId id="335" r:id="rId85"/>
    <p:sldId id="336" r:id="rId86"/>
    <p:sldId id="337" r:id="rId87"/>
    <p:sldId id="338" r:id="rId88"/>
    <p:sldId id="339" r:id="rId89"/>
    <p:sldId id="340" r:id="rId90"/>
    <p:sldId id="341" r:id="rId91"/>
    <p:sldId id="342" r:id="rId92"/>
    <p:sldId id="343" r:id="rId93"/>
    <p:sldId id="344" r:id="rId94"/>
    <p:sldId id="345" r:id="rId95"/>
    <p:sldId id="346" r:id="rId96"/>
    <p:sldId id="347" r:id="rId97"/>
    <p:sldId id="348" r:id="rId98"/>
    <p:sldId id="349" r:id="rId99"/>
    <p:sldId id="350" r:id="rId100"/>
    <p:sldId id="351" r:id="rId101"/>
    <p:sldId id="352" r:id="rId102"/>
    <p:sldId id="353" r:id="rId103"/>
    <p:sldId id="354" r:id="rId104"/>
    <p:sldId id="355" r:id="rId105"/>
    <p:sldId id="356" r:id="rId106"/>
    <p:sldId id="357" r:id="rId107"/>
    <p:sldId id="358" r:id="rId108"/>
    <p:sldId id="359" r:id="rId109"/>
    <p:sldId id="360" r:id="rId110"/>
    <p:sldId id="361" r:id="rId111"/>
    <p:sldId id="362" r:id="rId112"/>
    <p:sldId id="363" r:id="rId113"/>
    <p:sldId id="364" r:id="rId114"/>
    <p:sldId id="365" r:id="rId115"/>
    <p:sldId id="366" r:id="rId116"/>
    <p:sldId id="367" r:id="rId117"/>
    <p:sldId id="368" r:id="rId118"/>
    <p:sldId id="369" r:id="rId119"/>
    <p:sldId id="370" r:id="rId120"/>
    <p:sldId id="371" r:id="rId121"/>
    <p:sldId id="372" r:id="rId122"/>
    <p:sldId id="373" r:id="rId123"/>
    <p:sldId id="374" r:id="rId124"/>
    <p:sldId id="375" r:id="rId125"/>
    <p:sldId id="376" r:id="rId126"/>
    <p:sldId id="377" r:id="rId127"/>
    <p:sldId id="378" r:id="rId128"/>
    <p:sldId id="379" r:id="rId129"/>
    <p:sldId id="380" r:id="rId130"/>
    <p:sldId id="381" r:id="rId131"/>
    <p:sldId id="382" r:id="rId132"/>
    <p:sldId id="383" r:id="rId133"/>
    <p:sldId id="384" r:id="rId134"/>
    <p:sldId id="385" r:id="rId135"/>
    <p:sldId id="386" r:id="rId136"/>
    <p:sldId id="387" r:id="rId137"/>
    <p:sldId id="388" r:id="rId138"/>
    <p:sldId id="389" r:id="rId139"/>
    <p:sldId id="390" r:id="rId140"/>
    <p:sldId id="391" r:id="rId141"/>
    <p:sldId id="392" r:id="rId142"/>
    <p:sldId id="393" r:id="rId143"/>
    <p:sldId id="394" r:id="rId144"/>
    <p:sldId id="395" r:id="rId145"/>
    <p:sldId id="396" r:id="rId146"/>
    <p:sldId id="397" r:id="rId147"/>
    <p:sldId id="398" r:id="rId148"/>
    <p:sldId id="399" r:id="rId149"/>
    <p:sldId id="400" r:id="rId150"/>
    <p:sldId id="401" r:id="rId151"/>
    <p:sldId id="402" r:id="rId152"/>
    <p:sldId id="403" r:id="rId153"/>
    <p:sldId id="404" r:id="rId154"/>
    <p:sldId id="405" r:id="rId155"/>
    <p:sldId id="406" r:id="rId156"/>
    <p:sldId id="407" r:id="rId157"/>
    <p:sldId id="408" r:id="rId158"/>
    <p:sldId id="409" r:id="rId159"/>
    <p:sldId id="410" r:id="rId160"/>
    <p:sldId id="411" r:id="rId161"/>
    <p:sldId id="412" r:id="rId162"/>
    <p:sldId id="413" r:id="rId163"/>
    <p:sldId id="414" r:id="rId164"/>
    <p:sldId id="415" r:id="rId165"/>
    <p:sldId id="416" r:id="rId166"/>
    <p:sldId id="417" r:id="rId167"/>
    <p:sldId id="418" r:id="rId168"/>
    <p:sldId id="419" r:id="rId169"/>
    <p:sldId id="420" r:id="rId170"/>
    <p:sldId id="421" r:id="rId171"/>
    <p:sldId id="426" r:id="rId172"/>
    <p:sldId id="422" r:id="rId173"/>
    <p:sldId id="423" r:id="rId174"/>
    <p:sldId id="424" r:id="rId175"/>
    <p:sldId id="425" r:id="rId176"/>
    <p:sldId id="427" r:id="rId177"/>
    <p:sldId id="428" r:id="rId178"/>
    <p:sldId id="429" r:id="rId179"/>
    <p:sldId id="430" r:id="rId180"/>
    <p:sldId id="431" r:id="rId181"/>
    <p:sldId id="433" r:id="rId182"/>
    <p:sldId id="434" r:id="rId183"/>
    <p:sldId id="435" r:id="rId184"/>
    <p:sldId id="436" r:id="rId185"/>
    <p:sldId id="437" r:id="rId186"/>
    <p:sldId id="438" r:id="rId187"/>
    <p:sldId id="439" r:id="rId188"/>
    <p:sldId id="440" r:id="rId189"/>
    <p:sldId id="441" r:id="rId190"/>
    <p:sldId id="442" r:id="rId191"/>
    <p:sldId id="443" r:id="rId192"/>
    <p:sldId id="444" r:id="rId193"/>
    <p:sldId id="445" r:id="rId194"/>
    <p:sldId id="446" r:id="rId195"/>
    <p:sldId id="447" r:id="rId196"/>
    <p:sldId id="448" r:id="rId197"/>
    <p:sldId id="449" r:id="rId198"/>
    <p:sldId id="450" r:id="rId199"/>
    <p:sldId id="451" r:id="rId200"/>
    <p:sldId id="452" r:id="rId201"/>
    <p:sldId id="453" r:id="rId202"/>
    <p:sldId id="454" r:id="rId203"/>
    <p:sldId id="455" r:id="rId204"/>
    <p:sldId id="456" r:id="rId205"/>
    <p:sldId id="457" r:id="rId206"/>
    <p:sldId id="458" r:id="rId207"/>
    <p:sldId id="459" r:id="rId208"/>
    <p:sldId id="460" r:id="rId209"/>
    <p:sldId id="461" r:id="rId210"/>
    <p:sldId id="462" r:id="rId211"/>
    <p:sldId id="463" r:id="rId212"/>
    <p:sldId id="464" r:id="rId213"/>
    <p:sldId id="465" r:id="rId214"/>
    <p:sldId id="466" r:id="rId215"/>
    <p:sldId id="467" r:id="rId216"/>
    <p:sldId id="468" r:id="rId217"/>
    <p:sldId id="469" r:id="rId218"/>
    <p:sldId id="470" r:id="rId219"/>
    <p:sldId id="471" r:id="rId220"/>
    <p:sldId id="472" r:id="rId221"/>
    <p:sldId id="473" r:id="rId222"/>
    <p:sldId id="474" r:id="rId223"/>
    <p:sldId id="475" r:id="rId224"/>
    <p:sldId id="476" r:id="rId225"/>
    <p:sldId id="477" r:id="rId226"/>
    <p:sldId id="478" r:id="rId227"/>
    <p:sldId id="479" r:id="rId228"/>
    <p:sldId id="480" r:id="rId229"/>
    <p:sldId id="481" r:id="rId230"/>
    <p:sldId id="482" r:id="rId231"/>
    <p:sldId id="483" r:id="rId232"/>
    <p:sldId id="484" r:id="rId233"/>
    <p:sldId id="485" r:id="rId234"/>
    <p:sldId id="486" r:id="rId235"/>
    <p:sldId id="487" r:id="rId236"/>
    <p:sldId id="488" r:id="rId237"/>
    <p:sldId id="489" r:id="rId238"/>
    <p:sldId id="490" r:id="rId239"/>
    <p:sldId id="491" r:id="rId240"/>
    <p:sldId id="492" r:id="rId241"/>
    <p:sldId id="493" r:id="rId242"/>
    <p:sldId id="494" r:id="rId243"/>
    <p:sldId id="495" r:id="rId244"/>
    <p:sldId id="496" r:id="rId245"/>
    <p:sldId id="497" r:id="rId246"/>
    <p:sldId id="498" r:id="rId247"/>
    <p:sldId id="499" r:id="rId248"/>
    <p:sldId id="500" r:id="rId249"/>
    <p:sldId id="501" r:id="rId250"/>
    <p:sldId id="502" r:id="rId251"/>
    <p:sldId id="503" r:id="rId252"/>
    <p:sldId id="504" r:id="rId253"/>
    <p:sldId id="505" r:id="rId254"/>
    <p:sldId id="506" r:id="rId255"/>
    <p:sldId id="507" r:id="rId256"/>
    <p:sldId id="556" r:id="rId257"/>
    <p:sldId id="508" r:id="rId258"/>
    <p:sldId id="509" r:id="rId259"/>
    <p:sldId id="510" r:id="rId260"/>
    <p:sldId id="511" r:id="rId261"/>
    <p:sldId id="512" r:id="rId262"/>
    <p:sldId id="513" r:id="rId263"/>
    <p:sldId id="514" r:id="rId264"/>
    <p:sldId id="515" r:id="rId265"/>
    <p:sldId id="516" r:id="rId266"/>
    <p:sldId id="517" r:id="rId267"/>
    <p:sldId id="518" r:id="rId268"/>
    <p:sldId id="519" r:id="rId269"/>
    <p:sldId id="520" r:id="rId270"/>
    <p:sldId id="521" r:id="rId271"/>
    <p:sldId id="522" r:id="rId272"/>
    <p:sldId id="523" r:id="rId273"/>
    <p:sldId id="524" r:id="rId274"/>
    <p:sldId id="525" r:id="rId275"/>
    <p:sldId id="526" r:id="rId276"/>
    <p:sldId id="527" r:id="rId277"/>
    <p:sldId id="529" r:id="rId278"/>
    <p:sldId id="530" r:id="rId279"/>
    <p:sldId id="531" r:id="rId280"/>
    <p:sldId id="532" r:id="rId281"/>
    <p:sldId id="533" r:id="rId282"/>
    <p:sldId id="534" r:id="rId283"/>
    <p:sldId id="535" r:id="rId284"/>
    <p:sldId id="536" r:id="rId285"/>
    <p:sldId id="537" r:id="rId286"/>
    <p:sldId id="538" r:id="rId287"/>
    <p:sldId id="539" r:id="rId288"/>
    <p:sldId id="540" r:id="rId289"/>
    <p:sldId id="541" r:id="rId290"/>
    <p:sldId id="542" r:id="rId291"/>
    <p:sldId id="543" r:id="rId292"/>
    <p:sldId id="544" r:id="rId293"/>
    <p:sldId id="545" r:id="rId294"/>
    <p:sldId id="546" r:id="rId295"/>
    <p:sldId id="547" r:id="rId296"/>
    <p:sldId id="548" r:id="rId297"/>
    <p:sldId id="549" r:id="rId298"/>
    <p:sldId id="550" r:id="rId299"/>
    <p:sldId id="551" r:id="rId300"/>
    <p:sldId id="552" r:id="rId301"/>
    <p:sldId id="553" r:id="rId302"/>
    <p:sldId id="554" r:id="rId303"/>
    <p:sldId id="555" r:id="rId304"/>
    <p:sldId id="557" r:id="rId305"/>
  </p:sldIdLst>
  <p:sldSz cx="9144000" cy="6858000" type="screen4x3"/>
  <p:notesSz cx="9144000" cy="6858000"/>
  <p:defaultTextStyle>
    <a:defPPr>
      <a:defRPr lang="ar-SA"/>
    </a:defPPr>
    <a:lvl1pPr algn="r" rtl="1" fontAlgn="base">
      <a:spcBef>
        <a:spcPct val="0"/>
      </a:spcBef>
      <a:spcAft>
        <a:spcPct val="0"/>
      </a:spcAft>
      <a:defRPr kern="1200">
        <a:solidFill>
          <a:schemeClr val="tx1"/>
        </a:solidFill>
        <a:latin typeface="Arial" pitchFamily="34" charset="0"/>
        <a:ea typeface="+mn-ea"/>
        <a:cs typeface="Arial" pitchFamily="34" charset="0"/>
      </a:defRPr>
    </a:lvl1pPr>
    <a:lvl2pPr marL="457200" algn="r" rtl="1" fontAlgn="base">
      <a:spcBef>
        <a:spcPct val="0"/>
      </a:spcBef>
      <a:spcAft>
        <a:spcPct val="0"/>
      </a:spcAft>
      <a:defRPr kern="1200">
        <a:solidFill>
          <a:schemeClr val="tx1"/>
        </a:solidFill>
        <a:latin typeface="Arial" pitchFamily="34" charset="0"/>
        <a:ea typeface="+mn-ea"/>
        <a:cs typeface="Arial" pitchFamily="34" charset="0"/>
      </a:defRPr>
    </a:lvl2pPr>
    <a:lvl3pPr marL="914400" algn="r" rtl="1" fontAlgn="base">
      <a:spcBef>
        <a:spcPct val="0"/>
      </a:spcBef>
      <a:spcAft>
        <a:spcPct val="0"/>
      </a:spcAft>
      <a:defRPr kern="1200">
        <a:solidFill>
          <a:schemeClr val="tx1"/>
        </a:solidFill>
        <a:latin typeface="Arial" pitchFamily="34" charset="0"/>
        <a:ea typeface="+mn-ea"/>
        <a:cs typeface="Arial" pitchFamily="34" charset="0"/>
      </a:defRPr>
    </a:lvl3pPr>
    <a:lvl4pPr marL="1371600" algn="r" rtl="1" fontAlgn="base">
      <a:spcBef>
        <a:spcPct val="0"/>
      </a:spcBef>
      <a:spcAft>
        <a:spcPct val="0"/>
      </a:spcAft>
      <a:defRPr kern="1200">
        <a:solidFill>
          <a:schemeClr val="tx1"/>
        </a:solidFill>
        <a:latin typeface="Arial" pitchFamily="34" charset="0"/>
        <a:ea typeface="+mn-ea"/>
        <a:cs typeface="Arial" pitchFamily="34" charset="0"/>
      </a:defRPr>
    </a:lvl4pPr>
    <a:lvl5pPr marL="1828800" algn="r" rtl="1" fontAlgn="base">
      <a:spcBef>
        <a:spcPct val="0"/>
      </a:spcBef>
      <a:spcAft>
        <a:spcPct val="0"/>
      </a:spcAft>
      <a:defRPr kern="1200">
        <a:solidFill>
          <a:schemeClr val="tx1"/>
        </a:solidFill>
        <a:latin typeface="Arial" pitchFamily="34" charset="0"/>
        <a:ea typeface="+mn-ea"/>
        <a:cs typeface="Arial" pitchFamily="34" charset="0"/>
      </a:defRPr>
    </a:lvl5pPr>
    <a:lvl6pPr marL="2286000" algn="l" defTabSz="914400" rtl="0" eaLnBrk="1" latinLnBrk="0" hangingPunct="1">
      <a:defRPr kern="1200">
        <a:solidFill>
          <a:schemeClr val="tx1"/>
        </a:solidFill>
        <a:latin typeface="Arial" pitchFamily="34" charset="0"/>
        <a:ea typeface="+mn-ea"/>
        <a:cs typeface="Arial" pitchFamily="34" charset="0"/>
      </a:defRPr>
    </a:lvl6pPr>
    <a:lvl7pPr marL="2743200" algn="l" defTabSz="914400" rtl="0" eaLnBrk="1" latinLnBrk="0" hangingPunct="1">
      <a:defRPr kern="1200">
        <a:solidFill>
          <a:schemeClr val="tx1"/>
        </a:solidFill>
        <a:latin typeface="Arial" pitchFamily="34" charset="0"/>
        <a:ea typeface="+mn-ea"/>
        <a:cs typeface="Arial" pitchFamily="34" charset="0"/>
      </a:defRPr>
    </a:lvl7pPr>
    <a:lvl8pPr marL="3200400" algn="l" defTabSz="914400" rtl="0" eaLnBrk="1" latinLnBrk="0" hangingPunct="1">
      <a:defRPr kern="1200">
        <a:solidFill>
          <a:schemeClr val="tx1"/>
        </a:solidFill>
        <a:latin typeface="Arial" pitchFamily="34" charset="0"/>
        <a:ea typeface="+mn-ea"/>
        <a:cs typeface="Arial" pitchFamily="34" charset="0"/>
      </a:defRPr>
    </a:lvl8pPr>
    <a:lvl9pPr marL="3657600" algn="l" defTabSz="914400" rtl="0" eaLnBrk="1" latinLnBrk="0" hangingPunct="1">
      <a:defRPr kern="1200">
        <a:solidFill>
          <a:schemeClr val="tx1"/>
        </a:solidFill>
        <a:latin typeface="Arial" pitchFamily="34" charset="0"/>
        <a:ea typeface="+mn-ea"/>
        <a:cs typeface="Arial"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88854" autoAdjust="0"/>
    <p:restoredTop sz="94660" autoAdjust="0"/>
  </p:normalViewPr>
  <p:slideViewPr>
    <p:cSldViewPr>
      <p:cViewPr varScale="1">
        <p:scale>
          <a:sx n="74" d="100"/>
          <a:sy n="74" d="100"/>
        </p:scale>
        <p:origin x="606" y="5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117" Type="http://schemas.openxmlformats.org/officeDocument/2006/relationships/slide" Target="slides/slide116.xml"/><Relationship Id="rId299" Type="http://schemas.openxmlformats.org/officeDocument/2006/relationships/slide" Target="slides/slide298.xml"/><Relationship Id="rId21" Type="http://schemas.openxmlformats.org/officeDocument/2006/relationships/slide" Target="slides/slide20.xml"/><Relationship Id="rId63" Type="http://schemas.openxmlformats.org/officeDocument/2006/relationships/slide" Target="slides/slide62.xml"/><Relationship Id="rId159" Type="http://schemas.openxmlformats.org/officeDocument/2006/relationships/slide" Target="slides/slide158.xml"/><Relationship Id="rId170" Type="http://schemas.openxmlformats.org/officeDocument/2006/relationships/slide" Target="slides/slide169.xml"/><Relationship Id="rId226" Type="http://schemas.openxmlformats.org/officeDocument/2006/relationships/slide" Target="slides/slide225.xml"/><Relationship Id="rId268" Type="http://schemas.openxmlformats.org/officeDocument/2006/relationships/slide" Target="slides/slide267.xml"/><Relationship Id="rId32" Type="http://schemas.openxmlformats.org/officeDocument/2006/relationships/slide" Target="slides/slide31.xml"/><Relationship Id="rId74" Type="http://schemas.openxmlformats.org/officeDocument/2006/relationships/slide" Target="slides/slide73.xml"/><Relationship Id="rId128" Type="http://schemas.openxmlformats.org/officeDocument/2006/relationships/slide" Target="slides/slide127.xml"/><Relationship Id="rId5" Type="http://schemas.openxmlformats.org/officeDocument/2006/relationships/slide" Target="slides/slide4.xml"/><Relationship Id="rId181" Type="http://schemas.openxmlformats.org/officeDocument/2006/relationships/slide" Target="slides/slide180.xml"/><Relationship Id="rId237" Type="http://schemas.openxmlformats.org/officeDocument/2006/relationships/slide" Target="slides/slide236.xml"/><Relationship Id="rId279" Type="http://schemas.openxmlformats.org/officeDocument/2006/relationships/slide" Target="slides/slide278.xml"/><Relationship Id="rId43" Type="http://schemas.openxmlformats.org/officeDocument/2006/relationships/slide" Target="slides/slide42.xml"/><Relationship Id="rId139" Type="http://schemas.openxmlformats.org/officeDocument/2006/relationships/slide" Target="slides/slide138.xml"/><Relationship Id="rId290" Type="http://schemas.openxmlformats.org/officeDocument/2006/relationships/slide" Target="slides/slide289.xml"/><Relationship Id="rId304" Type="http://schemas.openxmlformats.org/officeDocument/2006/relationships/slide" Target="slides/slide303.xml"/><Relationship Id="rId85" Type="http://schemas.openxmlformats.org/officeDocument/2006/relationships/slide" Target="slides/slide84.xml"/><Relationship Id="rId150" Type="http://schemas.openxmlformats.org/officeDocument/2006/relationships/slide" Target="slides/slide149.xml"/><Relationship Id="rId192" Type="http://schemas.openxmlformats.org/officeDocument/2006/relationships/slide" Target="slides/slide191.xml"/><Relationship Id="rId206" Type="http://schemas.openxmlformats.org/officeDocument/2006/relationships/slide" Target="slides/slide205.xml"/><Relationship Id="rId248" Type="http://schemas.openxmlformats.org/officeDocument/2006/relationships/slide" Target="slides/slide247.xml"/><Relationship Id="rId12" Type="http://schemas.openxmlformats.org/officeDocument/2006/relationships/slide" Target="slides/slide11.xml"/><Relationship Id="rId108" Type="http://schemas.openxmlformats.org/officeDocument/2006/relationships/slide" Target="slides/slide107.xml"/><Relationship Id="rId54" Type="http://schemas.openxmlformats.org/officeDocument/2006/relationships/slide" Target="slides/slide53.xml"/><Relationship Id="rId96" Type="http://schemas.openxmlformats.org/officeDocument/2006/relationships/slide" Target="slides/slide95.xml"/><Relationship Id="rId161" Type="http://schemas.openxmlformats.org/officeDocument/2006/relationships/slide" Target="slides/slide160.xml"/><Relationship Id="rId217" Type="http://schemas.openxmlformats.org/officeDocument/2006/relationships/slide" Target="slides/slide216.xml"/><Relationship Id="rId259" Type="http://schemas.openxmlformats.org/officeDocument/2006/relationships/slide" Target="slides/slide258.xml"/><Relationship Id="rId23" Type="http://schemas.openxmlformats.org/officeDocument/2006/relationships/slide" Target="slides/slide22.xml"/><Relationship Id="rId119" Type="http://schemas.openxmlformats.org/officeDocument/2006/relationships/slide" Target="slides/slide118.xml"/><Relationship Id="rId270" Type="http://schemas.openxmlformats.org/officeDocument/2006/relationships/slide" Target="slides/slide269.xml"/><Relationship Id="rId44" Type="http://schemas.openxmlformats.org/officeDocument/2006/relationships/slide" Target="slides/slide43.xml"/><Relationship Id="rId65" Type="http://schemas.openxmlformats.org/officeDocument/2006/relationships/slide" Target="slides/slide64.xml"/><Relationship Id="rId86" Type="http://schemas.openxmlformats.org/officeDocument/2006/relationships/slide" Target="slides/slide85.xml"/><Relationship Id="rId130" Type="http://schemas.openxmlformats.org/officeDocument/2006/relationships/slide" Target="slides/slide129.xml"/><Relationship Id="rId151" Type="http://schemas.openxmlformats.org/officeDocument/2006/relationships/slide" Target="slides/slide150.xml"/><Relationship Id="rId172" Type="http://schemas.openxmlformats.org/officeDocument/2006/relationships/slide" Target="slides/slide171.xml"/><Relationship Id="rId193" Type="http://schemas.openxmlformats.org/officeDocument/2006/relationships/slide" Target="slides/slide192.xml"/><Relationship Id="rId207" Type="http://schemas.openxmlformats.org/officeDocument/2006/relationships/slide" Target="slides/slide206.xml"/><Relationship Id="rId228" Type="http://schemas.openxmlformats.org/officeDocument/2006/relationships/slide" Target="slides/slide227.xml"/><Relationship Id="rId249" Type="http://schemas.openxmlformats.org/officeDocument/2006/relationships/slide" Target="slides/slide248.xml"/><Relationship Id="rId13" Type="http://schemas.openxmlformats.org/officeDocument/2006/relationships/slide" Target="slides/slide12.xml"/><Relationship Id="rId109" Type="http://schemas.openxmlformats.org/officeDocument/2006/relationships/slide" Target="slides/slide108.xml"/><Relationship Id="rId260" Type="http://schemas.openxmlformats.org/officeDocument/2006/relationships/slide" Target="slides/slide259.xml"/><Relationship Id="rId281" Type="http://schemas.openxmlformats.org/officeDocument/2006/relationships/slide" Target="slides/slide280.xml"/><Relationship Id="rId34" Type="http://schemas.openxmlformats.org/officeDocument/2006/relationships/slide" Target="slides/slide33.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20" Type="http://schemas.openxmlformats.org/officeDocument/2006/relationships/slide" Target="slides/slide119.xml"/><Relationship Id="rId141" Type="http://schemas.openxmlformats.org/officeDocument/2006/relationships/slide" Target="slides/slide140.xml"/><Relationship Id="rId7" Type="http://schemas.openxmlformats.org/officeDocument/2006/relationships/slide" Target="slides/slide6.xml"/><Relationship Id="rId162" Type="http://schemas.openxmlformats.org/officeDocument/2006/relationships/slide" Target="slides/slide161.xml"/><Relationship Id="rId183" Type="http://schemas.openxmlformats.org/officeDocument/2006/relationships/slide" Target="slides/slide182.xml"/><Relationship Id="rId218" Type="http://schemas.openxmlformats.org/officeDocument/2006/relationships/slide" Target="slides/slide217.xml"/><Relationship Id="rId239" Type="http://schemas.openxmlformats.org/officeDocument/2006/relationships/slide" Target="slides/slide238.xml"/><Relationship Id="rId250" Type="http://schemas.openxmlformats.org/officeDocument/2006/relationships/slide" Target="slides/slide249.xml"/><Relationship Id="rId271" Type="http://schemas.openxmlformats.org/officeDocument/2006/relationships/slide" Target="slides/slide270.xml"/><Relationship Id="rId292" Type="http://schemas.openxmlformats.org/officeDocument/2006/relationships/slide" Target="slides/slide291.xml"/><Relationship Id="rId306" Type="http://schemas.openxmlformats.org/officeDocument/2006/relationships/notesMaster" Target="notesMasters/notesMaster1.xml"/><Relationship Id="rId24" Type="http://schemas.openxmlformats.org/officeDocument/2006/relationships/slide" Target="slides/slide23.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31" Type="http://schemas.openxmlformats.org/officeDocument/2006/relationships/slide" Target="slides/slide130.xml"/><Relationship Id="rId152" Type="http://schemas.openxmlformats.org/officeDocument/2006/relationships/slide" Target="slides/slide151.xml"/><Relationship Id="rId173" Type="http://schemas.openxmlformats.org/officeDocument/2006/relationships/slide" Target="slides/slide172.xml"/><Relationship Id="rId194" Type="http://schemas.openxmlformats.org/officeDocument/2006/relationships/slide" Target="slides/slide193.xml"/><Relationship Id="rId208" Type="http://schemas.openxmlformats.org/officeDocument/2006/relationships/slide" Target="slides/slide207.xml"/><Relationship Id="rId229" Type="http://schemas.openxmlformats.org/officeDocument/2006/relationships/slide" Target="slides/slide228.xml"/><Relationship Id="rId240" Type="http://schemas.openxmlformats.org/officeDocument/2006/relationships/slide" Target="slides/slide239.xml"/><Relationship Id="rId261" Type="http://schemas.openxmlformats.org/officeDocument/2006/relationships/slide" Target="slides/slide260.xml"/><Relationship Id="rId14" Type="http://schemas.openxmlformats.org/officeDocument/2006/relationships/slide" Target="slides/slide13.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282" Type="http://schemas.openxmlformats.org/officeDocument/2006/relationships/slide" Target="slides/slide281.xml"/><Relationship Id="rId8" Type="http://schemas.openxmlformats.org/officeDocument/2006/relationships/slide" Target="slides/slide7.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 Id="rId163" Type="http://schemas.openxmlformats.org/officeDocument/2006/relationships/slide" Target="slides/slide162.xml"/><Relationship Id="rId184" Type="http://schemas.openxmlformats.org/officeDocument/2006/relationships/slide" Target="slides/slide183.xml"/><Relationship Id="rId219" Type="http://schemas.openxmlformats.org/officeDocument/2006/relationships/slide" Target="slides/slide218.xml"/><Relationship Id="rId230" Type="http://schemas.openxmlformats.org/officeDocument/2006/relationships/slide" Target="slides/slide229.xml"/><Relationship Id="rId251" Type="http://schemas.openxmlformats.org/officeDocument/2006/relationships/slide" Target="slides/slide250.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272" Type="http://schemas.openxmlformats.org/officeDocument/2006/relationships/slide" Target="slides/slide271.xml"/><Relationship Id="rId293" Type="http://schemas.openxmlformats.org/officeDocument/2006/relationships/slide" Target="slides/slide292.xml"/><Relationship Id="rId307" Type="http://schemas.openxmlformats.org/officeDocument/2006/relationships/presProps" Target="presProps.xml"/><Relationship Id="rId88" Type="http://schemas.openxmlformats.org/officeDocument/2006/relationships/slide" Target="slides/slide87.xml"/><Relationship Id="rId111" Type="http://schemas.openxmlformats.org/officeDocument/2006/relationships/slide" Target="slides/slide110.xml"/><Relationship Id="rId132" Type="http://schemas.openxmlformats.org/officeDocument/2006/relationships/slide" Target="slides/slide131.xml"/><Relationship Id="rId153" Type="http://schemas.openxmlformats.org/officeDocument/2006/relationships/slide" Target="slides/slide152.xml"/><Relationship Id="rId174" Type="http://schemas.openxmlformats.org/officeDocument/2006/relationships/slide" Target="slides/slide173.xml"/><Relationship Id="rId195" Type="http://schemas.openxmlformats.org/officeDocument/2006/relationships/slide" Target="slides/slide194.xml"/><Relationship Id="rId209" Type="http://schemas.openxmlformats.org/officeDocument/2006/relationships/slide" Target="slides/slide208.xml"/><Relationship Id="rId220" Type="http://schemas.openxmlformats.org/officeDocument/2006/relationships/slide" Target="slides/slide219.xml"/><Relationship Id="rId241" Type="http://schemas.openxmlformats.org/officeDocument/2006/relationships/slide" Target="slides/slide240.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262" Type="http://schemas.openxmlformats.org/officeDocument/2006/relationships/slide" Target="slides/slide261.xml"/><Relationship Id="rId283" Type="http://schemas.openxmlformats.org/officeDocument/2006/relationships/slide" Target="slides/slide282.xml"/><Relationship Id="rId78" Type="http://schemas.openxmlformats.org/officeDocument/2006/relationships/slide" Target="slides/slide77.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43" Type="http://schemas.openxmlformats.org/officeDocument/2006/relationships/slide" Target="slides/slide142.xml"/><Relationship Id="rId164" Type="http://schemas.openxmlformats.org/officeDocument/2006/relationships/slide" Target="slides/slide163.xml"/><Relationship Id="rId185" Type="http://schemas.openxmlformats.org/officeDocument/2006/relationships/slide" Target="slides/slide184.xml"/><Relationship Id="rId9" Type="http://schemas.openxmlformats.org/officeDocument/2006/relationships/slide" Target="slides/slide8.xml"/><Relationship Id="rId210" Type="http://schemas.openxmlformats.org/officeDocument/2006/relationships/slide" Target="slides/slide209.xml"/><Relationship Id="rId26" Type="http://schemas.openxmlformats.org/officeDocument/2006/relationships/slide" Target="slides/slide25.xml"/><Relationship Id="rId231" Type="http://schemas.openxmlformats.org/officeDocument/2006/relationships/slide" Target="slides/slide230.xml"/><Relationship Id="rId252" Type="http://schemas.openxmlformats.org/officeDocument/2006/relationships/slide" Target="slides/slide251.xml"/><Relationship Id="rId273" Type="http://schemas.openxmlformats.org/officeDocument/2006/relationships/slide" Target="slides/slide272.xml"/><Relationship Id="rId294" Type="http://schemas.openxmlformats.org/officeDocument/2006/relationships/slide" Target="slides/slide293.xml"/><Relationship Id="rId308" Type="http://schemas.openxmlformats.org/officeDocument/2006/relationships/viewProps" Target="viewProps.xml"/><Relationship Id="rId47" Type="http://schemas.openxmlformats.org/officeDocument/2006/relationships/slide" Target="slides/slide46.xml"/><Relationship Id="rId68" Type="http://schemas.openxmlformats.org/officeDocument/2006/relationships/slide" Target="slides/slide67.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54" Type="http://schemas.openxmlformats.org/officeDocument/2006/relationships/slide" Target="slides/slide153.xml"/><Relationship Id="rId175" Type="http://schemas.openxmlformats.org/officeDocument/2006/relationships/slide" Target="slides/slide174.xml"/><Relationship Id="rId196" Type="http://schemas.openxmlformats.org/officeDocument/2006/relationships/slide" Target="slides/slide195.xml"/><Relationship Id="rId200" Type="http://schemas.openxmlformats.org/officeDocument/2006/relationships/slide" Target="slides/slide199.xml"/><Relationship Id="rId16" Type="http://schemas.openxmlformats.org/officeDocument/2006/relationships/slide" Target="slides/slide15.xml"/><Relationship Id="rId221" Type="http://schemas.openxmlformats.org/officeDocument/2006/relationships/slide" Target="slides/slide220.xml"/><Relationship Id="rId242" Type="http://schemas.openxmlformats.org/officeDocument/2006/relationships/slide" Target="slides/slide241.xml"/><Relationship Id="rId263" Type="http://schemas.openxmlformats.org/officeDocument/2006/relationships/slide" Target="slides/slide262.xml"/><Relationship Id="rId284" Type="http://schemas.openxmlformats.org/officeDocument/2006/relationships/slide" Target="slides/slide283.xml"/><Relationship Id="rId37" Type="http://schemas.openxmlformats.org/officeDocument/2006/relationships/slide" Target="slides/slide36.xml"/><Relationship Id="rId58" Type="http://schemas.openxmlformats.org/officeDocument/2006/relationships/slide" Target="slides/slide57.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44" Type="http://schemas.openxmlformats.org/officeDocument/2006/relationships/slide" Target="slides/slide143.xml"/><Relationship Id="rId90" Type="http://schemas.openxmlformats.org/officeDocument/2006/relationships/slide" Target="slides/slide89.xml"/><Relationship Id="rId165" Type="http://schemas.openxmlformats.org/officeDocument/2006/relationships/slide" Target="slides/slide164.xml"/><Relationship Id="rId186" Type="http://schemas.openxmlformats.org/officeDocument/2006/relationships/slide" Target="slides/slide185.xml"/><Relationship Id="rId211" Type="http://schemas.openxmlformats.org/officeDocument/2006/relationships/slide" Target="slides/slide210.xml"/><Relationship Id="rId232" Type="http://schemas.openxmlformats.org/officeDocument/2006/relationships/slide" Target="slides/slide231.xml"/><Relationship Id="rId253" Type="http://schemas.openxmlformats.org/officeDocument/2006/relationships/slide" Target="slides/slide252.xml"/><Relationship Id="rId274" Type="http://schemas.openxmlformats.org/officeDocument/2006/relationships/slide" Target="slides/slide273.xml"/><Relationship Id="rId295" Type="http://schemas.openxmlformats.org/officeDocument/2006/relationships/slide" Target="slides/slide294.xml"/><Relationship Id="rId309" Type="http://schemas.openxmlformats.org/officeDocument/2006/relationships/theme" Target="theme/theme1.xml"/><Relationship Id="rId27" Type="http://schemas.openxmlformats.org/officeDocument/2006/relationships/slide" Target="slides/slide26.xml"/><Relationship Id="rId48" Type="http://schemas.openxmlformats.org/officeDocument/2006/relationships/slide" Target="slides/slide47.xml"/><Relationship Id="rId69" Type="http://schemas.openxmlformats.org/officeDocument/2006/relationships/slide" Target="slides/slide68.xml"/><Relationship Id="rId113" Type="http://schemas.openxmlformats.org/officeDocument/2006/relationships/slide" Target="slides/slide112.xml"/><Relationship Id="rId134" Type="http://schemas.openxmlformats.org/officeDocument/2006/relationships/slide" Target="slides/slide133.xml"/><Relationship Id="rId80" Type="http://schemas.openxmlformats.org/officeDocument/2006/relationships/slide" Target="slides/slide79.xml"/><Relationship Id="rId155" Type="http://schemas.openxmlformats.org/officeDocument/2006/relationships/slide" Target="slides/slide154.xml"/><Relationship Id="rId176" Type="http://schemas.openxmlformats.org/officeDocument/2006/relationships/slide" Target="slides/slide175.xml"/><Relationship Id="rId197" Type="http://schemas.openxmlformats.org/officeDocument/2006/relationships/slide" Target="slides/slide196.xml"/><Relationship Id="rId201" Type="http://schemas.openxmlformats.org/officeDocument/2006/relationships/slide" Target="slides/slide200.xml"/><Relationship Id="rId222" Type="http://schemas.openxmlformats.org/officeDocument/2006/relationships/slide" Target="slides/slide221.xml"/><Relationship Id="rId243" Type="http://schemas.openxmlformats.org/officeDocument/2006/relationships/slide" Target="slides/slide242.xml"/><Relationship Id="rId264" Type="http://schemas.openxmlformats.org/officeDocument/2006/relationships/slide" Target="slides/slide263.xml"/><Relationship Id="rId285" Type="http://schemas.openxmlformats.org/officeDocument/2006/relationships/slide" Target="slides/slide284.xml"/><Relationship Id="rId17" Type="http://schemas.openxmlformats.org/officeDocument/2006/relationships/slide" Target="slides/slide16.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24" Type="http://schemas.openxmlformats.org/officeDocument/2006/relationships/slide" Target="slides/slide123.xml"/><Relationship Id="rId310" Type="http://schemas.openxmlformats.org/officeDocument/2006/relationships/tableStyles" Target="tableStyles.xml"/><Relationship Id="rId70" Type="http://schemas.openxmlformats.org/officeDocument/2006/relationships/slide" Target="slides/slide69.xml"/><Relationship Id="rId91" Type="http://schemas.openxmlformats.org/officeDocument/2006/relationships/slide" Target="slides/slide90.xml"/><Relationship Id="rId145" Type="http://schemas.openxmlformats.org/officeDocument/2006/relationships/slide" Target="slides/slide144.xml"/><Relationship Id="rId166" Type="http://schemas.openxmlformats.org/officeDocument/2006/relationships/slide" Target="slides/slide165.xml"/><Relationship Id="rId187" Type="http://schemas.openxmlformats.org/officeDocument/2006/relationships/slide" Target="slides/slide186.xml"/><Relationship Id="rId1" Type="http://schemas.openxmlformats.org/officeDocument/2006/relationships/slideMaster" Target="slideMasters/slideMaster1.xml"/><Relationship Id="rId212" Type="http://schemas.openxmlformats.org/officeDocument/2006/relationships/slide" Target="slides/slide211.xml"/><Relationship Id="rId233" Type="http://schemas.openxmlformats.org/officeDocument/2006/relationships/slide" Target="slides/slide232.xml"/><Relationship Id="rId254" Type="http://schemas.openxmlformats.org/officeDocument/2006/relationships/slide" Target="slides/slide253.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275" Type="http://schemas.openxmlformats.org/officeDocument/2006/relationships/slide" Target="slides/slide274.xml"/><Relationship Id="rId296" Type="http://schemas.openxmlformats.org/officeDocument/2006/relationships/slide" Target="slides/slide295.xml"/><Relationship Id="rId300" Type="http://schemas.openxmlformats.org/officeDocument/2006/relationships/slide" Target="slides/slide299.xml"/><Relationship Id="rId60" Type="http://schemas.openxmlformats.org/officeDocument/2006/relationships/slide" Target="slides/slide59.xml"/><Relationship Id="rId81" Type="http://schemas.openxmlformats.org/officeDocument/2006/relationships/slide" Target="slides/slide80.xml"/><Relationship Id="rId135" Type="http://schemas.openxmlformats.org/officeDocument/2006/relationships/slide" Target="slides/slide134.xml"/><Relationship Id="rId156" Type="http://schemas.openxmlformats.org/officeDocument/2006/relationships/slide" Target="slides/slide155.xml"/><Relationship Id="rId177" Type="http://schemas.openxmlformats.org/officeDocument/2006/relationships/slide" Target="slides/slide176.xml"/><Relationship Id="rId198" Type="http://schemas.openxmlformats.org/officeDocument/2006/relationships/slide" Target="slides/slide197.xml"/><Relationship Id="rId202" Type="http://schemas.openxmlformats.org/officeDocument/2006/relationships/slide" Target="slides/slide201.xml"/><Relationship Id="rId223" Type="http://schemas.openxmlformats.org/officeDocument/2006/relationships/slide" Target="slides/slide222.xml"/><Relationship Id="rId244" Type="http://schemas.openxmlformats.org/officeDocument/2006/relationships/slide" Target="slides/slide243.xml"/><Relationship Id="rId18" Type="http://schemas.openxmlformats.org/officeDocument/2006/relationships/slide" Target="slides/slide17.xml"/><Relationship Id="rId39" Type="http://schemas.openxmlformats.org/officeDocument/2006/relationships/slide" Target="slides/slide38.xml"/><Relationship Id="rId265" Type="http://schemas.openxmlformats.org/officeDocument/2006/relationships/slide" Target="slides/slide264.xml"/><Relationship Id="rId286" Type="http://schemas.openxmlformats.org/officeDocument/2006/relationships/slide" Target="slides/slide285.xml"/><Relationship Id="rId50" Type="http://schemas.openxmlformats.org/officeDocument/2006/relationships/slide" Target="slides/slide49.xml"/><Relationship Id="rId104" Type="http://schemas.openxmlformats.org/officeDocument/2006/relationships/slide" Target="slides/slide103.xml"/><Relationship Id="rId125" Type="http://schemas.openxmlformats.org/officeDocument/2006/relationships/slide" Target="slides/slide124.xml"/><Relationship Id="rId146" Type="http://schemas.openxmlformats.org/officeDocument/2006/relationships/slide" Target="slides/slide145.xml"/><Relationship Id="rId167" Type="http://schemas.openxmlformats.org/officeDocument/2006/relationships/slide" Target="slides/slide166.xml"/><Relationship Id="rId188" Type="http://schemas.openxmlformats.org/officeDocument/2006/relationships/slide" Target="slides/slide187.xml"/><Relationship Id="rId71" Type="http://schemas.openxmlformats.org/officeDocument/2006/relationships/slide" Target="slides/slide70.xml"/><Relationship Id="rId92" Type="http://schemas.openxmlformats.org/officeDocument/2006/relationships/slide" Target="slides/slide91.xml"/><Relationship Id="rId213" Type="http://schemas.openxmlformats.org/officeDocument/2006/relationships/slide" Target="slides/slide212.xml"/><Relationship Id="rId234" Type="http://schemas.openxmlformats.org/officeDocument/2006/relationships/slide" Target="slides/slide233.xml"/><Relationship Id="rId2" Type="http://schemas.openxmlformats.org/officeDocument/2006/relationships/slide" Target="slides/slide1.xml"/><Relationship Id="rId29" Type="http://schemas.openxmlformats.org/officeDocument/2006/relationships/slide" Target="slides/slide28.xml"/><Relationship Id="rId255" Type="http://schemas.openxmlformats.org/officeDocument/2006/relationships/slide" Target="slides/slide254.xml"/><Relationship Id="rId276" Type="http://schemas.openxmlformats.org/officeDocument/2006/relationships/slide" Target="slides/slide275.xml"/><Relationship Id="rId297" Type="http://schemas.openxmlformats.org/officeDocument/2006/relationships/slide" Target="slides/slide296.xml"/><Relationship Id="rId40" Type="http://schemas.openxmlformats.org/officeDocument/2006/relationships/slide" Target="slides/slide39.xml"/><Relationship Id="rId115" Type="http://schemas.openxmlformats.org/officeDocument/2006/relationships/slide" Target="slides/slide114.xml"/><Relationship Id="rId136" Type="http://schemas.openxmlformats.org/officeDocument/2006/relationships/slide" Target="slides/slide135.xml"/><Relationship Id="rId157" Type="http://schemas.openxmlformats.org/officeDocument/2006/relationships/slide" Target="slides/slide156.xml"/><Relationship Id="rId178" Type="http://schemas.openxmlformats.org/officeDocument/2006/relationships/slide" Target="slides/slide177.xml"/><Relationship Id="rId301" Type="http://schemas.openxmlformats.org/officeDocument/2006/relationships/slide" Target="slides/slide300.xml"/><Relationship Id="rId61" Type="http://schemas.openxmlformats.org/officeDocument/2006/relationships/slide" Target="slides/slide60.xml"/><Relationship Id="rId82" Type="http://schemas.openxmlformats.org/officeDocument/2006/relationships/slide" Target="slides/slide81.xml"/><Relationship Id="rId199" Type="http://schemas.openxmlformats.org/officeDocument/2006/relationships/slide" Target="slides/slide198.xml"/><Relationship Id="rId203" Type="http://schemas.openxmlformats.org/officeDocument/2006/relationships/slide" Target="slides/slide202.xml"/><Relationship Id="rId19" Type="http://schemas.openxmlformats.org/officeDocument/2006/relationships/slide" Target="slides/slide18.xml"/><Relationship Id="rId224" Type="http://schemas.openxmlformats.org/officeDocument/2006/relationships/slide" Target="slides/slide223.xml"/><Relationship Id="rId245" Type="http://schemas.openxmlformats.org/officeDocument/2006/relationships/slide" Target="slides/slide244.xml"/><Relationship Id="rId266" Type="http://schemas.openxmlformats.org/officeDocument/2006/relationships/slide" Target="slides/slide265.xml"/><Relationship Id="rId287" Type="http://schemas.openxmlformats.org/officeDocument/2006/relationships/slide" Target="slides/slide286.xml"/><Relationship Id="rId30" Type="http://schemas.openxmlformats.org/officeDocument/2006/relationships/slide" Target="slides/slide2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slide" Target="slides/slide146.xml"/><Relationship Id="rId168" Type="http://schemas.openxmlformats.org/officeDocument/2006/relationships/slide" Target="slides/slide16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189" Type="http://schemas.openxmlformats.org/officeDocument/2006/relationships/slide" Target="slides/slide188.xml"/><Relationship Id="rId3" Type="http://schemas.openxmlformats.org/officeDocument/2006/relationships/slide" Target="slides/slide2.xml"/><Relationship Id="rId214" Type="http://schemas.openxmlformats.org/officeDocument/2006/relationships/slide" Target="slides/slide213.xml"/><Relationship Id="rId235" Type="http://schemas.openxmlformats.org/officeDocument/2006/relationships/slide" Target="slides/slide234.xml"/><Relationship Id="rId256" Type="http://schemas.openxmlformats.org/officeDocument/2006/relationships/slide" Target="slides/slide255.xml"/><Relationship Id="rId277" Type="http://schemas.openxmlformats.org/officeDocument/2006/relationships/slide" Target="slides/slide276.xml"/><Relationship Id="rId298" Type="http://schemas.openxmlformats.org/officeDocument/2006/relationships/slide" Target="slides/slide297.xml"/><Relationship Id="rId116" Type="http://schemas.openxmlformats.org/officeDocument/2006/relationships/slide" Target="slides/slide115.xml"/><Relationship Id="rId137" Type="http://schemas.openxmlformats.org/officeDocument/2006/relationships/slide" Target="slides/slide136.xml"/><Relationship Id="rId158" Type="http://schemas.openxmlformats.org/officeDocument/2006/relationships/slide" Target="slides/slide157.xml"/><Relationship Id="rId302" Type="http://schemas.openxmlformats.org/officeDocument/2006/relationships/slide" Target="slides/slide301.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179" Type="http://schemas.openxmlformats.org/officeDocument/2006/relationships/slide" Target="slides/slide178.xml"/><Relationship Id="rId190" Type="http://schemas.openxmlformats.org/officeDocument/2006/relationships/slide" Target="slides/slide189.xml"/><Relationship Id="rId204" Type="http://schemas.openxmlformats.org/officeDocument/2006/relationships/slide" Target="slides/slide203.xml"/><Relationship Id="rId225" Type="http://schemas.openxmlformats.org/officeDocument/2006/relationships/slide" Target="slides/slide224.xml"/><Relationship Id="rId246" Type="http://schemas.openxmlformats.org/officeDocument/2006/relationships/slide" Target="slides/slide245.xml"/><Relationship Id="rId267" Type="http://schemas.openxmlformats.org/officeDocument/2006/relationships/slide" Target="slides/slide266.xml"/><Relationship Id="rId288" Type="http://schemas.openxmlformats.org/officeDocument/2006/relationships/slide" Target="slides/slide287.xml"/><Relationship Id="rId106" Type="http://schemas.openxmlformats.org/officeDocument/2006/relationships/slide" Target="slides/slide105.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94" Type="http://schemas.openxmlformats.org/officeDocument/2006/relationships/slide" Target="slides/slide93.xml"/><Relationship Id="rId148" Type="http://schemas.openxmlformats.org/officeDocument/2006/relationships/slide" Target="slides/slide147.xml"/><Relationship Id="rId169" Type="http://schemas.openxmlformats.org/officeDocument/2006/relationships/slide" Target="slides/slide168.xml"/><Relationship Id="rId4" Type="http://schemas.openxmlformats.org/officeDocument/2006/relationships/slide" Target="slides/slide3.xml"/><Relationship Id="rId180" Type="http://schemas.openxmlformats.org/officeDocument/2006/relationships/slide" Target="slides/slide179.xml"/><Relationship Id="rId215" Type="http://schemas.openxmlformats.org/officeDocument/2006/relationships/slide" Target="slides/slide214.xml"/><Relationship Id="rId236" Type="http://schemas.openxmlformats.org/officeDocument/2006/relationships/slide" Target="slides/slide235.xml"/><Relationship Id="rId257" Type="http://schemas.openxmlformats.org/officeDocument/2006/relationships/slide" Target="slides/slide256.xml"/><Relationship Id="rId278" Type="http://schemas.openxmlformats.org/officeDocument/2006/relationships/slide" Target="slides/slide277.xml"/><Relationship Id="rId303" Type="http://schemas.openxmlformats.org/officeDocument/2006/relationships/slide" Target="slides/slide302.xml"/><Relationship Id="rId42" Type="http://schemas.openxmlformats.org/officeDocument/2006/relationships/slide" Target="slides/slide41.xml"/><Relationship Id="rId84" Type="http://schemas.openxmlformats.org/officeDocument/2006/relationships/slide" Target="slides/slide83.xml"/><Relationship Id="rId138" Type="http://schemas.openxmlformats.org/officeDocument/2006/relationships/slide" Target="slides/slide137.xml"/><Relationship Id="rId191" Type="http://schemas.openxmlformats.org/officeDocument/2006/relationships/slide" Target="slides/slide190.xml"/><Relationship Id="rId205" Type="http://schemas.openxmlformats.org/officeDocument/2006/relationships/slide" Target="slides/slide204.xml"/><Relationship Id="rId247" Type="http://schemas.openxmlformats.org/officeDocument/2006/relationships/slide" Target="slides/slide246.xml"/><Relationship Id="rId107" Type="http://schemas.openxmlformats.org/officeDocument/2006/relationships/slide" Target="slides/slide106.xml"/><Relationship Id="rId289" Type="http://schemas.openxmlformats.org/officeDocument/2006/relationships/slide" Target="slides/slide288.xml"/><Relationship Id="rId11" Type="http://schemas.openxmlformats.org/officeDocument/2006/relationships/slide" Target="slides/slide10.xml"/><Relationship Id="rId53" Type="http://schemas.openxmlformats.org/officeDocument/2006/relationships/slide" Target="slides/slide52.xml"/><Relationship Id="rId149" Type="http://schemas.openxmlformats.org/officeDocument/2006/relationships/slide" Target="slides/slide148.xml"/><Relationship Id="rId95" Type="http://schemas.openxmlformats.org/officeDocument/2006/relationships/slide" Target="slides/slide94.xml"/><Relationship Id="rId160" Type="http://schemas.openxmlformats.org/officeDocument/2006/relationships/slide" Target="slides/slide159.xml"/><Relationship Id="rId216" Type="http://schemas.openxmlformats.org/officeDocument/2006/relationships/slide" Target="slides/slide215.xml"/><Relationship Id="rId258" Type="http://schemas.openxmlformats.org/officeDocument/2006/relationships/slide" Target="slides/slide257.xml"/><Relationship Id="rId22" Type="http://schemas.openxmlformats.org/officeDocument/2006/relationships/slide" Target="slides/slide21.xml"/><Relationship Id="rId64" Type="http://schemas.openxmlformats.org/officeDocument/2006/relationships/slide" Target="slides/slide63.xml"/><Relationship Id="rId118" Type="http://schemas.openxmlformats.org/officeDocument/2006/relationships/slide" Target="slides/slide117.xml"/><Relationship Id="rId171" Type="http://schemas.openxmlformats.org/officeDocument/2006/relationships/slide" Target="slides/slide170.xml"/><Relationship Id="rId227" Type="http://schemas.openxmlformats.org/officeDocument/2006/relationships/slide" Target="slides/slide226.xml"/><Relationship Id="rId269" Type="http://schemas.openxmlformats.org/officeDocument/2006/relationships/slide" Target="slides/slide268.xml"/><Relationship Id="rId33" Type="http://schemas.openxmlformats.org/officeDocument/2006/relationships/slide" Target="slides/slide32.xml"/><Relationship Id="rId129" Type="http://schemas.openxmlformats.org/officeDocument/2006/relationships/slide" Target="slides/slide128.xml"/><Relationship Id="rId280" Type="http://schemas.openxmlformats.org/officeDocument/2006/relationships/slide" Target="slides/slide279.xml"/><Relationship Id="rId75" Type="http://schemas.openxmlformats.org/officeDocument/2006/relationships/slide" Target="slides/slide74.xml"/><Relationship Id="rId140" Type="http://schemas.openxmlformats.org/officeDocument/2006/relationships/slide" Target="slides/slide139.xml"/><Relationship Id="rId182" Type="http://schemas.openxmlformats.org/officeDocument/2006/relationships/slide" Target="slides/slide181.xml"/><Relationship Id="rId6" Type="http://schemas.openxmlformats.org/officeDocument/2006/relationships/slide" Target="slides/slide5.xml"/><Relationship Id="rId238" Type="http://schemas.openxmlformats.org/officeDocument/2006/relationships/slide" Target="slides/slide237.xml"/><Relationship Id="rId291" Type="http://schemas.openxmlformats.org/officeDocument/2006/relationships/slide" Target="slides/slide290.xml"/><Relationship Id="rId305" Type="http://schemas.openxmlformats.org/officeDocument/2006/relationships/slide" Target="slides/slide304.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6.wmf"/><Relationship Id="rId1" Type="http://schemas.openxmlformats.org/officeDocument/2006/relationships/image" Target="../media/image5.w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6.wmf"/><Relationship Id="rId1" Type="http://schemas.openxmlformats.org/officeDocument/2006/relationships/image" Target="../media/image5.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4488"/>
          </a:xfrm>
          <a:prstGeom prst="rect">
            <a:avLst/>
          </a:prstGeom>
        </p:spPr>
        <p:txBody>
          <a:bodyPr vert="horz" lIns="91440" tIns="45720" rIns="91440" bIns="45720" rtlCol="0"/>
          <a:lstStyle>
            <a:lvl1pPr algn="r">
              <a:defRPr sz="1200"/>
            </a:lvl1pPr>
          </a:lstStyle>
          <a:p>
            <a:endParaRPr lang="fa-IR"/>
          </a:p>
        </p:txBody>
      </p:sp>
      <p:sp>
        <p:nvSpPr>
          <p:cNvPr id="3" name="Date Placeholder 2"/>
          <p:cNvSpPr>
            <a:spLocks noGrp="1"/>
          </p:cNvSpPr>
          <p:nvPr>
            <p:ph type="dt" idx="1"/>
          </p:nvPr>
        </p:nvSpPr>
        <p:spPr>
          <a:xfrm>
            <a:off x="5180013" y="0"/>
            <a:ext cx="3962400" cy="344488"/>
          </a:xfrm>
          <a:prstGeom prst="rect">
            <a:avLst/>
          </a:prstGeom>
        </p:spPr>
        <p:txBody>
          <a:bodyPr vert="horz" lIns="91440" tIns="45720" rIns="91440" bIns="45720" rtlCol="0"/>
          <a:lstStyle>
            <a:lvl1pPr algn="l">
              <a:defRPr sz="1200"/>
            </a:lvl1pPr>
          </a:lstStyle>
          <a:p>
            <a:fld id="{5BB9A9E0-ECD2-41EE-86AB-FB88FDF222D3}" type="datetimeFigureOut">
              <a:rPr lang="fa-IR" smtClean="0"/>
              <a:t>12/14/1444</a:t>
            </a:fld>
            <a:endParaRPr lang="fa-IR"/>
          </a:p>
        </p:txBody>
      </p:sp>
      <p:sp>
        <p:nvSpPr>
          <p:cNvPr id="4" name="Slide Image Placeholder 3"/>
          <p:cNvSpPr>
            <a:spLocks noGrp="1" noRot="1" noChangeAspect="1"/>
          </p:cNvSpPr>
          <p:nvPr>
            <p:ph type="sldImg" idx="2"/>
          </p:nvPr>
        </p:nvSpPr>
        <p:spPr>
          <a:xfrm>
            <a:off x="3028950" y="857250"/>
            <a:ext cx="3086100" cy="2314575"/>
          </a:xfrm>
          <a:prstGeom prst="rect">
            <a:avLst/>
          </a:prstGeom>
          <a:noFill/>
          <a:ln w="12700">
            <a:solidFill>
              <a:prstClr val="black"/>
            </a:solidFill>
          </a:ln>
        </p:spPr>
        <p:txBody>
          <a:bodyPr vert="horz" lIns="91440" tIns="45720" rIns="91440" bIns="45720" rtlCol="0" anchor="ctr"/>
          <a:lstStyle/>
          <a:p>
            <a:endParaRPr lang="fa-IR"/>
          </a:p>
        </p:txBody>
      </p:sp>
      <p:sp>
        <p:nvSpPr>
          <p:cNvPr id="5" name="Notes Placeholder 4"/>
          <p:cNvSpPr>
            <a:spLocks noGrp="1"/>
          </p:cNvSpPr>
          <p:nvPr>
            <p:ph type="body" sz="quarter" idx="3"/>
          </p:nvPr>
        </p:nvSpPr>
        <p:spPr>
          <a:xfrm>
            <a:off x="914400" y="3300413"/>
            <a:ext cx="7315200" cy="2700337"/>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6" name="Footer Placeholder 5"/>
          <p:cNvSpPr>
            <a:spLocks noGrp="1"/>
          </p:cNvSpPr>
          <p:nvPr>
            <p:ph type="ftr" sz="quarter" idx="4"/>
          </p:nvPr>
        </p:nvSpPr>
        <p:spPr>
          <a:xfrm>
            <a:off x="0" y="6513513"/>
            <a:ext cx="3962400" cy="344487"/>
          </a:xfrm>
          <a:prstGeom prst="rect">
            <a:avLst/>
          </a:prstGeom>
        </p:spPr>
        <p:txBody>
          <a:bodyPr vert="horz" lIns="91440" tIns="45720" rIns="91440" bIns="45720" rtlCol="0" anchor="b"/>
          <a:lstStyle>
            <a:lvl1pPr algn="r">
              <a:defRPr sz="1200"/>
            </a:lvl1pPr>
          </a:lstStyle>
          <a:p>
            <a:endParaRPr lang="fa-IR"/>
          </a:p>
        </p:txBody>
      </p:sp>
      <p:sp>
        <p:nvSpPr>
          <p:cNvPr id="7" name="Slide Number Placeholder 6"/>
          <p:cNvSpPr>
            <a:spLocks noGrp="1"/>
          </p:cNvSpPr>
          <p:nvPr>
            <p:ph type="sldNum" sz="quarter" idx="5"/>
          </p:nvPr>
        </p:nvSpPr>
        <p:spPr>
          <a:xfrm>
            <a:off x="5180013" y="6513513"/>
            <a:ext cx="3962400" cy="344487"/>
          </a:xfrm>
          <a:prstGeom prst="rect">
            <a:avLst/>
          </a:prstGeom>
        </p:spPr>
        <p:txBody>
          <a:bodyPr vert="horz" lIns="91440" tIns="45720" rIns="91440" bIns="45720" rtlCol="0" anchor="b"/>
          <a:lstStyle>
            <a:lvl1pPr algn="l">
              <a:defRPr sz="1200"/>
            </a:lvl1pPr>
          </a:lstStyle>
          <a:p>
            <a:fld id="{4A4F3CF9-C10E-44E9-9B4A-F7D6C4159D6B}" type="slidenum">
              <a:rPr lang="fa-IR" smtClean="0"/>
              <a:t>‹#›</a:t>
            </a:fld>
            <a:endParaRPr lang="fa-IR"/>
          </a:p>
        </p:txBody>
      </p:sp>
    </p:spTree>
    <p:extLst>
      <p:ext uri="{BB962C8B-B14F-4D97-AF65-F5344CB8AC3E}">
        <p14:creationId xmlns:p14="http://schemas.microsoft.com/office/powerpoint/2010/main" val="215229655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A002B42F-D8ED-442E-B589-1D12A550EAD1}" type="slidenum">
              <a:rPr lang="ar-SA"/>
              <a:pPr/>
              <a:t>‹#›</a:t>
            </a:fld>
            <a:endParaRPr lang="en-US"/>
          </a:p>
        </p:txBody>
      </p:sp>
    </p:spTree>
  </p:cSld>
  <p:clrMapOvr>
    <a:masterClrMapping/>
  </p:clrMapOvr>
  <p:transition advClick="0" advTm="3000"/>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FDD3E9A8-D00A-4329-A310-81C1D579FF96}" type="slidenum">
              <a:rPr lang="ar-SA"/>
              <a:pPr/>
              <a:t>‹#›</a:t>
            </a:fld>
            <a:endParaRPr lang="en-US"/>
          </a:p>
        </p:txBody>
      </p:sp>
    </p:spTree>
  </p:cSld>
  <p:clrMapOvr>
    <a:masterClrMapping/>
  </p:clrMapOvr>
  <p:transition advClick="0" advTm="3000"/>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8EA852A5-820D-4812-A384-81B627BB7D93}" type="slidenum">
              <a:rPr lang="ar-SA"/>
              <a:pPr/>
              <a:t>‹#›</a:t>
            </a:fld>
            <a:endParaRPr lang="en-US"/>
          </a:p>
        </p:txBody>
      </p:sp>
    </p:spTree>
  </p:cSld>
  <p:clrMapOvr>
    <a:masterClrMapping/>
  </p:clrMapOvr>
  <p:transition advClick="0" advTm="3000"/>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6553200" y="6245225"/>
            <a:ext cx="2133600" cy="476250"/>
          </a:xfrm>
        </p:spPr>
        <p:txBody>
          <a:bodyPr/>
          <a:lstStyle>
            <a:lvl1pPr>
              <a:defRPr/>
            </a:lvl1pPr>
          </a:lstStyle>
          <a:p>
            <a:endParaRPr lang="en-US"/>
          </a:p>
        </p:txBody>
      </p:sp>
      <p:sp>
        <p:nvSpPr>
          <p:cNvPr id="6" name="Footer Placeholder 5"/>
          <p:cNvSpPr>
            <a:spLocks noGrp="1"/>
          </p:cNvSpPr>
          <p:nvPr>
            <p:ph type="ftr" sz="quarter" idx="11"/>
          </p:nvPr>
        </p:nvSpPr>
        <p:spPr>
          <a:xfrm>
            <a:off x="3124200" y="6245225"/>
            <a:ext cx="2895600" cy="476250"/>
          </a:xfrm>
        </p:spPr>
        <p:txBody>
          <a:bodyPr/>
          <a:lstStyle>
            <a:lvl1pPr>
              <a:defRPr/>
            </a:lvl1pPr>
          </a:lstStyle>
          <a:p>
            <a:endParaRPr lang="en-US"/>
          </a:p>
        </p:txBody>
      </p:sp>
      <p:sp>
        <p:nvSpPr>
          <p:cNvPr id="7" name="Slide Number Placeholder 6"/>
          <p:cNvSpPr>
            <a:spLocks noGrp="1"/>
          </p:cNvSpPr>
          <p:nvPr>
            <p:ph type="sldNum" sz="quarter" idx="12"/>
          </p:nvPr>
        </p:nvSpPr>
        <p:spPr>
          <a:xfrm>
            <a:off x="457200" y="6245225"/>
            <a:ext cx="2133600" cy="476250"/>
          </a:xfrm>
        </p:spPr>
        <p:txBody>
          <a:bodyPr/>
          <a:lstStyle>
            <a:lvl1pPr>
              <a:defRPr/>
            </a:lvl1pPr>
          </a:lstStyle>
          <a:p>
            <a:fld id="{20E11313-7C1D-4478-AB74-8C8C54062D4D}" type="slidenum">
              <a:rPr lang="ar-SA"/>
              <a:pPr/>
              <a:t>‹#›</a:t>
            </a:fld>
            <a:endParaRPr lang="en-US"/>
          </a:p>
        </p:txBody>
      </p:sp>
    </p:spTree>
  </p:cSld>
  <p:clrMapOvr>
    <a:masterClrMapping/>
  </p:clrMapOvr>
  <p:transition advClick="0" advTm="3000"/>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457200" y="1600200"/>
            <a:ext cx="8229600" cy="4525963"/>
          </a:xfrm>
        </p:spPr>
        <p:txBody>
          <a:bodyPr/>
          <a:lstStyle/>
          <a:p>
            <a:endParaRPr lang="en-US"/>
          </a:p>
        </p:txBody>
      </p:sp>
      <p:sp>
        <p:nvSpPr>
          <p:cNvPr id="4" name="Date Placeholder 3"/>
          <p:cNvSpPr>
            <a:spLocks noGrp="1"/>
          </p:cNvSpPr>
          <p:nvPr>
            <p:ph type="dt" sz="half" idx="10"/>
          </p:nvPr>
        </p:nvSpPr>
        <p:spPr>
          <a:xfrm>
            <a:off x="6553200" y="6245225"/>
            <a:ext cx="2133600" cy="476250"/>
          </a:xfrm>
        </p:spPr>
        <p:txBody>
          <a:bodyPr/>
          <a:lstStyle>
            <a:lvl1pPr>
              <a:defRPr/>
            </a:lvl1pPr>
          </a:lstStyle>
          <a:p>
            <a:endParaRPr lang="en-US"/>
          </a:p>
        </p:txBody>
      </p:sp>
      <p:sp>
        <p:nvSpPr>
          <p:cNvPr id="5" name="Footer Placeholder 4"/>
          <p:cNvSpPr>
            <a:spLocks noGrp="1"/>
          </p:cNvSpPr>
          <p:nvPr>
            <p:ph type="ftr" sz="quarter" idx="11"/>
          </p:nvPr>
        </p:nvSpPr>
        <p:spPr>
          <a:xfrm>
            <a:off x="3124200" y="6245225"/>
            <a:ext cx="2895600" cy="476250"/>
          </a:xfrm>
        </p:spPr>
        <p:txBody>
          <a:bodyPr/>
          <a:lstStyle>
            <a:lvl1pPr>
              <a:defRPr/>
            </a:lvl1pPr>
          </a:lstStyle>
          <a:p>
            <a:endParaRPr lang="en-US"/>
          </a:p>
        </p:txBody>
      </p:sp>
      <p:sp>
        <p:nvSpPr>
          <p:cNvPr id="6" name="Slide Number Placeholder 5"/>
          <p:cNvSpPr>
            <a:spLocks noGrp="1"/>
          </p:cNvSpPr>
          <p:nvPr>
            <p:ph type="sldNum" sz="quarter" idx="12"/>
          </p:nvPr>
        </p:nvSpPr>
        <p:spPr>
          <a:xfrm>
            <a:off x="457200" y="6245225"/>
            <a:ext cx="2133600" cy="476250"/>
          </a:xfrm>
        </p:spPr>
        <p:txBody>
          <a:bodyPr/>
          <a:lstStyle>
            <a:lvl1pPr>
              <a:defRPr/>
            </a:lvl1pPr>
          </a:lstStyle>
          <a:p>
            <a:fld id="{B4AF4BB0-19A1-48A1-9889-8C790DB8D867}" type="slidenum">
              <a:rPr lang="ar-SA"/>
              <a:pPr/>
              <a:t>‹#›</a:t>
            </a:fld>
            <a:endParaRPr lang="en-US"/>
          </a:p>
        </p:txBody>
      </p:sp>
    </p:spTree>
  </p:cSld>
  <p:clrMapOvr>
    <a:masterClrMapping/>
  </p:clrMapOvr>
  <p:transition advClick="0" advTm="3000"/>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274638"/>
            <a:ext cx="8229600" cy="58515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Date Placeholder 2"/>
          <p:cNvSpPr>
            <a:spLocks noGrp="1"/>
          </p:cNvSpPr>
          <p:nvPr>
            <p:ph type="dt" sz="half" idx="10"/>
          </p:nvPr>
        </p:nvSpPr>
        <p:spPr>
          <a:xfrm>
            <a:off x="6553200" y="6245225"/>
            <a:ext cx="2133600" cy="476250"/>
          </a:xfrm>
        </p:spPr>
        <p:txBody>
          <a:bodyPr/>
          <a:lstStyle>
            <a:lvl1pPr>
              <a:defRPr/>
            </a:lvl1pPr>
          </a:lstStyle>
          <a:p>
            <a:endParaRPr lang="en-US"/>
          </a:p>
        </p:txBody>
      </p:sp>
      <p:sp>
        <p:nvSpPr>
          <p:cNvPr id="4" name="Footer Placeholder 3"/>
          <p:cNvSpPr>
            <a:spLocks noGrp="1"/>
          </p:cNvSpPr>
          <p:nvPr>
            <p:ph type="ftr" sz="quarter" idx="11"/>
          </p:nvPr>
        </p:nvSpPr>
        <p:spPr>
          <a:xfrm>
            <a:off x="3124200" y="6245225"/>
            <a:ext cx="2895600" cy="476250"/>
          </a:xfrm>
        </p:spPr>
        <p:txBody>
          <a:bodyPr/>
          <a:lstStyle>
            <a:lvl1pPr>
              <a:defRPr/>
            </a:lvl1pPr>
          </a:lstStyle>
          <a:p>
            <a:endParaRPr lang="en-US"/>
          </a:p>
        </p:txBody>
      </p:sp>
      <p:sp>
        <p:nvSpPr>
          <p:cNvPr id="5" name="Slide Number Placeholder 4"/>
          <p:cNvSpPr>
            <a:spLocks noGrp="1"/>
          </p:cNvSpPr>
          <p:nvPr>
            <p:ph type="sldNum" sz="quarter" idx="12"/>
          </p:nvPr>
        </p:nvSpPr>
        <p:spPr>
          <a:xfrm>
            <a:off x="457200" y="6245225"/>
            <a:ext cx="2133600" cy="476250"/>
          </a:xfrm>
        </p:spPr>
        <p:txBody>
          <a:bodyPr/>
          <a:lstStyle>
            <a:lvl1pPr>
              <a:defRPr/>
            </a:lvl1pPr>
          </a:lstStyle>
          <a:p>
            <a:fld id="{BD64C34B-009F-48D7-9BCA-9D883829C96E}" type="slidenum">
              <a:rPr lang="ar-SA"/>
              <a:pPr/>
              <a:t>‹#›</a:t>
            </a:fld>
            <a:endParaRPr lang="en-US"/>
          </a:p>
        </p:txBody>
      </p:sp>
    </p:spTree>
  </p:cSld>
  <p:clrMapOvr>
    <a:masterClrMapping/>
  </p:clrMapOvr>
  <p:transition advClick="0" advTm="3000"/>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A321F1D5-EC26-4699-981E-86312E050CBC}" type="slidenum">
              <a:rPr lang="ar-SA"/>
              <a:pPr/>
              <a:t>‹#›</a:t>
            </a:fld>
            <a:endParaRPr lang="en-US"/>
          </a:p>
        </p:txBody>
      </p:sp>
    </p:spTree>
  </p:cSld>
  <p:clrMapOvr>
    <a:masterClrMapping/>
  </p:clrMapOvr>
  <p:transition advClick="0" advTm="3000"/>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7E3974DB-1949-43FC-ACE3-4BE0F8707CD3}" type="slidenum">
              <a:rPr lang="ar-SA"/>
              <a:pPr/>
              <a:t>‹#›</a:t>
            </a:fld>
            <a:endParaRPr lang="en-US"/>
          </a:p>
        </p:txBody>
      </p:sp>
    </p:spTree>
  </p:cSld>
  <p:clrMapOvr>
    <a:masterClrMapping/>
  </p:clrMapOvr>
  <p:transition advClick="0" advTm="3000"/>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BD204C95-6716-4BA8-BCEA-6BAE58ADE7E4}" type="slidenum">
              <a:rPr lang="ar-SA"/>
              <a:pPr/>
              <a:t>‹#›</a:t>
            </a:fld>
            <a:endParaRPr lang="en-US"/>
          </a:p>
        </p:txBody>
      </p:sp>
    </p:spTree>
  </p:cSld>
  <p:clrMapOvr>
    <a:masterClrMapping/>
  </p:clrMapOvr>
  <p:transition advClick="0" advTm="3000"/>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985A8D4D-673C-426F-A41A-EEDC638053BE}" type="slidenum">
              <a:rPr lang="ar-SA"/>
              <a:pPr/>
              <a:t>‹#›</a:t>
            </a:fld>
            <a:endParaRPr lang="en-US"/>
          </a:p>
        </p:txBody>
      </p:sp>
    </p:spTree>
  </p:cSld>
  <p:clrMapOvr>
    <a:masterClrMapping/>
  </p:clrMapOvr>
  <p:transition advClick="0" advTm="3000"/>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74D42564-6E1D-4BE3-BB69-80947A105706}" type="slidenum">
              <a:rPr lang="ar-SA"/>
              <a:pPr/>
              <a:t>‹#›</a:t>
            </a:fld>
            <a:endParaRPr lang="en-US"/>
          </a:p>
        </p:txBody>
      </p:sp>
    </p:spTree>
  </p:cSld>
  <p:clrMapOvr>
    <a:masterClrMapping/>
  </p:clrMapOvr>
  <p:transition advClick="0" advTm="3000"/>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A0E21F80-E334-47A0-AF65-601CCEA8769C}" type="slidenum">
              <a:rPr lang="ar-SA"/>
              <a:pPr/>
              <a:t>‹#›</a:t>
            </a:fld>
            <a:endParaRPr lang="en-US"/>
          </a:p>
        </p:txBody>
      </p:sp>
    </p:spTree>
  </p:cSld>
  <p:clrMapOvr>
    <a:masterClrMapping/>
  </p:clrMapOvr>
  <p:transition advClick="0" advTm="3000"/>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FBBB412B-D138-46A8-A3F9-127C8364619A}" type="slidenum">
              <a:rPr lang="ar-SA"/>
              <a:pPr/>
              <a:t>‹#›</a:t>
            </a:fld>
            <a:endParaRPr lang="en-US"/>
          </a:p>
        </p:txBody>
      </p:sp>
    </p:spTree>
  </p:cSld>
  <p:clrMapOvr>
    <a:masterClrMapping/>
  </p:clrMapOvr>
  <p:transition advClick="0" advTm="3000"/>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954BABD0-DE11-4F3B-9538-782D4DCFFB2A}" type="slidenum">
              <a:rPr lang="ar-SA"/>
              <a:pPr/>
              <a:t>‹#›</a:t>
            </a:fld>
            <a:endParaRPr lang="en-US"/>
          </a:p>
        </p:txBody>
      </p:sp>
    </p:spTree>
  </p:cSld>
  <p:clrMapOvr>
    <a:masterClrMapping/>
  </p:clrMapOvr>
  <p:transition advClick="0" advTm="300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6"/>
          <a:srcRect/>
          <a:tile tx="0" ty="0" sx="100000" sy="100000" flip="none" algn="tl"/>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endParaRPr lang="en-US"/>
          </a:p>
        </p:txBody>
      </p:sp>
      <p:sp>
        <p:nvSpPr>
          <p:cNvPr id="1030" name="Rectangle 6"/>
          <p:cNvSpPr>
            <a:spLocks noGrp="1" noChangeArrowheads="1"/>
          </p:cNvSpPr>
          <p:nvPr>
            <p:ph type="sldNum" sz="quarter" idx="4"/>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400"/>
            </a:lvl1pPr>
          </a:lstStyle>
          <a:p>
            <a:fld id="{37B81012-73D7-4D03-A709-999A5F067F19}" type="slidenum">
              <a:rPr lang="ar-SA"/>
              <a:pPr/>
              <a:t>‹#›</a:t>
            </a:fld>
            <a:endParaRPr lang="en-US"/>
          </a:p>
        </p:txBody>
      </p:sp>
      <p:sp>
        <p:nvSpPr>
          <p:cNvPr id="7" name="Rectangle 4"/>
          <p:cNvSpPr>
            <a:spLocks noChangeArrowheads="1"/>
          </p:cNvSpPr>
          <p:nvPr userDrawn="1"/>
        </p:nvSpPr>
        <p:spPr bwMode="auto">
          <a:xfrm>
            <a:off x="0" y="-47078"/>
            <a:ext cx="4357686" cy="400110"/>
          </a:xfrm>
          <a:prstGeom prst="rect">
            <a:avLst/>
          </a:prstGeom>
          <a:noFill/>
          <a:ln w="9525">
            <a:noFill/>
            <a:miter lim="800000"/>
            <a:headEnd/>
            <a:tailEnd/>
          </a:ln>
        </p:spPr>
        <p:txBody>
          <a:bodyPr wrap="square">
            <a:spAutoFit/>
          </a:bodyPr>
          <a:lstStyle/>
          <a:p>
            <a:pPr algn="ctr" defTabSz="685800"/>
            <a:r>
              <a:rPr lang="fa-IR" altLang="fa-IR" sz="2000" dirty="0">
                <a:solidFill>
                  <a:srgbClr val="FF0000"/>
                </a:solidFill>
                <a:latin typeface="Tahoma" pitchFamily="34" charset="0"/>
                <a:cs typeface="B Titr" pitchFamily="2" charset="-78"/>
              </a:rPr>
              <a:t>کانال تلگرامی بانک پاور </a:t>
            </a:r>
            <a:r>
              <a:rPr lang="fa-IR" altLang="fa-IR" sz="2000" dirty="0" smtClean="0">
                <a:solidFill>
                  <a:srgbClr val="FF0000"/>
                </a:solidFill>
                <a:latin typeface="Tahoma" pitchFamily="34" charset="0"/>
                <a:cs typeface="B Titr" pitchFamily="2" charset="-78"/>
              </a:rPr>
              <a:t>پوینت</a:t>
            </a:r>
            <a:r>
              <a:rPr lang="fa-IR" altLang="fa-IR" sz="2000" baseline="0" dirty="0" smtClean="0">
                <a:solidFill>
                  <a:srgbClr val="FF0000"/>
                </a:solidFill>
                <a:latin typeface="Tahoma" pitchFamily="34" charset="0"/>
                <a:cs typeface="B Titr" pitchFamily="2" charset="-78"/>
              </a:rPr>
              <a:t>  </a:t>
            </a:r>
            <a:r>
              <a:rPr lang="en-US" altLang="fa-IR" sz="2000" dirty="0" smtClean="0">
                <a:solidFill>
                  <a:srgbClr val="FF0000"/>
                </a:solidFill>
                <a:latin typeface="Tahoma" pitchFamily="34" charset="0"/>
                <a:cs typeface="B Titr" pitchFamily="2" charset="-78"/>
              </a:rPr>
              <a:t>@</a:t>
            </a:r>
            <a:r>
              <a:rPr lang="en-US" altLang="fa-IR" sz="2000" dirty="0" err="1" smtClean="0">
                <a:solidFill>
                  <a:srgbClr val="FF0000"/>
                </a:solidFill>
                <a:latin typeface="Tahoma" pitchFamily="34" charset="0"/>
                <a:cs typeface="B Titr" pitchFamily="2" charset="-78"/>
              </a:rPr>
              <a:t>PptBank</a:t>
            </a:r>
            <a:endParaRPr lang="en-US" altLang="fa-IR" sz="2000" dirty="0">
              <a:solidFill>
                <a:srgbClr val="FF0000"/>
              </a:solidFill>
              <a:latin typeface="Tahoma" pitchFamily="34" charset="0"/>
              <a:cs typeface="B Titr" pitchFamily="2" charset="-78"/>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Lst>
  <p:transition advClick="0" advTm="300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grpId="0" nodeType="clickEffect">
                                  <p:stCondLst>
                                    <p:cond delay="0"/>
                                  </p:stCondLst>
                                  <p:iterate type="lt">
                                    <p:tmPct val="10000"/>
                                  </p:iterate>
                                  <p:childTnLst>
                                    <p:set>
                                      <p:cBhvr>
                                        <p:cTn id="6" dur="1" fill="hold">
                                          <p:stCondLst>
                                            <p:cond delay="0"/>
                                          </p:stCondLst>
                                        </p:cTn>
                                        <p:tgtEl>
                                          <p:spTgt spid="1027">
                                            <p:txEl>
                                              <p:pRg st="0" end="0"/>
                                            </p:txEl>
                                          </p:spTgt>
                                        </p:tgtEl>
                                        <p:attrNameLst>
                                          <p:attrName>style.visibility</p:attrName>
                                        </p:attrNameLst>
                                      </p:cBhvr>
                                      <p:to>
                                        <p:strVal val="visible"/>
                                      </p:to>
                                    </p:set>
                                    <p:animEffect transition="in" filter="fade">
                                      <p:cBhvr>
                                        <p:cTn id="7" dur="1000"/>
                                        <p:tgtEl>
                                          <p:spTgt spid="1027">
                                            <p:txEl>
                                              <p:pRg st="0" end="0"/>
                                            </p:txEl>
                                          </p:spTgt>
                                        </p:tgtEl>
                                      </p:cBhvr>
                                    </p:animEffect>
                                    <p:anim calcmode="lin" valueType="num">
                                      <p:cBhvr>
                                        <p:cTn id="8" dur="1000" fill="hold"/>
                                        <p:tgtEl>
                                          <p:spTgt spid="1027">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1027">
                                            <p:txEl>
                                              <p:pRg st="0" end="0"/>
                                            </p:txEl>
                                          </p:spTgt>
                                        </p:tgtEl>
                                        <p:attrNameLst>
                                          <p:attrName>ppt_y</p:attrName>
                                        </p:attrNameLst>
                                      </p:cBhvr>
                                      <p:tavLst>
                                        <p:tav tm="0">
                                          <p:val>
                                            <p:strVal val="#ppt_y-.1"/>
                                          </p:val>
                                        </p:tav>
                                        <p:tav tm="100000">
                                          <p:val>
                                            <p:strVal val="#ppt_y"/>
                                          </p:val>
                                        </p:tav>
                                      </p:tavLst>
                                    </p:anim>
                                  </p:childTnLst>
                                </p:cTn>
                              </p:par>
                              <p:par>
                                <p:cTn id="10" presetID="47" presetClass="entr" presetSubtype="0" fill="hold" grpId="0" nodeType="withEffect">
                                  <p:stCondLst>
                                    <p:cond delay="0"/>
                                  </p:stCondLst>
                                  <p:iterate type="lt">
                                    <p:tmPct val="10000"/>
                                  </p:iterate>
                                  <p:childTnLst>
                                    <p:set>
                                      <p:cBhvr>
                                        <p:cTn id="11" dur="1" fill="hold">
                                          <p:stCondLst>
                                            <p:cond delay="0"/>
                                          </p:stCondLst>
                                        </p:cTn>
                                        <p:tgtEl>
                                          <p:spTgt spid="1027">
                                            <p:txEl>
                                              <p:pRg st="1" end="1"/>
                                            </p:txEl>
                                          </p:spTgt>
                                        </p:tgtEl>
                                        <p:attrNameLst>
                                          <p:attrName>style.visibility</p:attrName>
                                        </p:attrNameLst>
                                      </p:cBhvr>
                                      <p:to>
                                        <p:strVal val="visible"/>
                                      </p:to>
                                    </p:set>
                                    <p:animEffect transition="in" filter="fade">
                                      <p:cBhvr>
                                        <p:cTn id="12" dur="1000"/>
                                        <p:tgtEl>
                                          <p:spTgt spid="1027">
                                            <p:txEl>
                                              <p:pRg st="1" end="1"/>
                                            </p:txEl>
                                          </p:spTgt>
                                        </p:tgtEl>
                                      </p:cBhvr>
                                    </p:animEffect>
                                    <p:anim calcmode="lin" valueType="num">
                                      <p:cBhvr>
                                        <p:cTn id="13" dur="1000" fill="hold"/>
                                        <p:tgtEl>
                                          <p:spTgt spid="1027">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1027">
                                            <p:txEl>
                                              <p:pRg st="1" end="1"/>
                                            </p:txEl>
                                          </p:spTgt>
                                        </p:tgtEl>
                                        <p:attrNameLst>
                                          <p:attrName>ppt_y</p:attrName>
                                        </p:attrNameLst>
                                      </p:cBhvr>
                                      <p:tavLst>
                                        <p:tav tm="0">
                                          <p:val>
                                            <p:strVal val="#ppt_y-.1"/>
                                          </p:val>
                                        </p:tav>
                                        <p:tav tm="100000">
                                          <p:val>
                                            <p:strVal val="#ppt_y"/>
                                          </p:val>
                                        </p:tav>
                                      </p:tavLst>
                                    </p:anim>
                                  </p:childTnLst>
                                </p:cTn>
                              </p:par>
                              <p:par>
                                <p:cTn id="15" presetID="47" presetClass="entr" presetSubtype="0" fill="hold" grpId="0" nodeType="withEffect">
                                  <p:stCondLst>
                                    <p:cond delay="0"/>
                                  </p:stCondLst>
                                  <p:iterate type="lt">
                                    <p:tmPct val="10000"/>
                                  </p:iterate>
                                  <p:childTnLst>
                                    <p:set>
                                      <p:cBhvr>
                                        <p:cTn id="16" dur="1" fill="hold">
                                          <p:stCondLst>
                                            <p:cond delay="0"/>
                                          </p:stCondLst>
                                        </p:cTn>
                                        <p:tgtEl>
                                          <p:spTgt spid="1027">
                                            <p:txEl>
                                              <p:pRg st="2" end="2"/>
                                            </p:txEl>
                                          </p:spTgt>
                                        </p:tgtEl>
                                        <p:attrNameLst>
                                          <p:attrName>style.visibility</p:attrName>
                                        </p:attrNameLst>
                                      </p:cBhvr>
                                      <p:to>
                                        <p:strVal val="visible"/>
                                      </p:to>
                                    </p:set>
                                    <p:animEffect transition="in" filter="fade">
                                      <p:cBhvr>
                                        <p:cTn id="17" dur="1000"/>
                                        <p:tgtEl>
                                          <p:spTgt spid="1027">
                                            <p:txEl>
                                              <p:pRg st="2" end="2"/>
                                            </p:txEl>
                                          </p:spTgt>
                                        </p:tgtEl>
                                      </p:cBhvr>
                                    </p:animEffect>
                                    <p:anim calcmode="lin" valueType="num">
                                      <p:cBhvr>
                                        <p:cTn id="18" dur="1000" fill="hold"/>
                                        <p:tgtEl>
                                          <p:spTgt spid="1027">
                                            <p:txEl>
                                              <p:pRg st="2" end="2"/>
                                            </p:txEl>
                                          </p:spTgt>
                                        </p:tgtEl>
                                        <p:attrNameLst>
                                          <p:attrName>ppt_x</p:attrName>
                                        </p:attrNameLst>
                                      </p:cBhvr>
                                      <p:tavLst>
                                        <p:tav tm="0">
                                          <p:val>
                                            <p:strVal val="#ppt_x"/>
                                          </p:val>
                                        </p:tav>
                                        <p:tav tm="100000">
                                          <p:val>
                                            <p:strVal val="#ppt_x"/>
                                          </p:val>
                                        </p:tav>
                                      </p:tavLst>
                                    </p:anim>
                                    <p:anim calcmode="lin" valueType="num">
                                      <p:cBhvr>
                                        <p:cTn id="19" dur="1000" fill="hold"/>
                                        <p:tgtEl>
                                          <p:spTgt spid="1027">
                                            <p:txEl>
                                              <p:pRg st="2" end="2"/>
                                            </p:txEl>
                                          </p:spTgt>
                                        </p:tgtEl>
                                        <p:attrNameLst>
                                          <p:attrName>ppt_y</p:attrName>
                                        </p:attrNameLst>
                                      </p:cBhvr>
                                      <p:tavLst>
                                        <p:tav tm="0">
                                          <p:val>
                                            <p:strVal val="#ppt_y-.1"/>
                                          </p:val>
                                        </p:tav>
                                        <p:tav tm="100000">
                                          <p:val>
                                            <p:strVal val="#ppt_y"/>
                                          </p:val>
                                        </p:tav>
                                      </p:tavLst>
                                    </p:anim>
                                  </p:childTnLst>
                                </p:cTn>
                              </p:par>
                              <p:par>
                                <p:cTn id="20" presetID="47" presetClass="entr" presetSubtype="0" fill="hold" grpId="0" nodeType="withEffect">
                                  <p:stCondLst>
                                    <p:cond delay="0"/>
                                  </p:stCondLst>
                                  <p:iterate type="lt">
                                    <p:tmPct val="10000"/>
                                  </p:iterate>
                                  <p:childTnLst>
                                    <p:set>
                                      <p:cBhvr>
                                        <p:cTn id="21" dur="1" fill="hold">
                                          <p:stCondLst>
                                            <p:cond delay="0"/>
                                          </p:stCondLst>
                                        </p:cTn>
                                        <p:tgtEl>
                                          <p:spTgt spid="1027">
                                            <p:txEl>
                                              <p:pRg st="3" end="3"/>
                                            </p:txEl>
                                          </p:spTgt>
                                        </p:tgtEl>
                                        <p:attrNameLst>
                                          <p:attrName>style.visibility</p:attrName>
                                        </p:attrNameLst>
                                      </p:cBhvr>
                                      <p:to>
                                        <p:strVal val="visible"/>
                                      </p:to>
                                    </p:set>
                                    <p:animEffect transition="in" filter="fade">
                                      <p:cBhvr>
                                        <p:cTn id="22" dur="1000"/>
                                        <p:tgtEl>
                                          <p:spTgt spid="1027">
                                            <p:txEl>
                                              <p:pRg st="3" end="3"/>
                                            </p:txEl>
                                          </p:spTgt>
                                        </p:tgtEl>
                                      </p:cBhvr>
                                    </p:animEffect>
                                    <p:anim calcmode="lin" valueType="num">
                                      <p:cBhvr>
                                        <p:cTn id="23" dur="1000" fill="hold"/>
                                        <p:tgtEl>
                                          <p:spTgt spid="1027">
                                            <p:txEl>
                                              <p:pRg st="3" end="3"/>
                                            </p:txEl>
                                          </p:spTgt>
                                        </p:tgtEl>
                                        <p:attrNameLst>
                                          <p:attrName>ppt_x</p:attrName>
                                        </p:attrNameLst>
                                      </p:cBhvr>
                                      <p:tavLst>
                                        <p:tav tm="0">
                                          <p:val>
                                            <p:strVal val="#ppt_x"/>
                                          </p:val>
                                        </p:tav>
                                        <p:tav tm="100000">
                                          <p:val>
                                            <p:strVal val="#ppt_x"/>
                                          </p:val>
                                        </p:tav>
                                      </p:tavLst>
                                    </p:anim>
                                    <p:anim calcmode="lin" valueType="num">
                                      <p:cBhvr>
                                        <p:cTn id="24" dur="1000" fill="hold"/>
                                        <p:tgtEl>
                                          <p:spTgt spid="1027">
                                            <p:txEl>
                                              <p:pRg st="3" end="3"/>
                                            </p:txEl>
                                          </p:spTgt>
                                        </p:tgtEl>
                                        <p:attrNameLst>
                                          <p:attrName>ppt_y</p:attrName>
                                        </p:attrNameLst>
                                      </p:cBhvr>
                                      <p:tavLst>
                                        <p:tav tm="0">
                                          <p:val>
                                            <p:strVal val="#ppt_y-.1"/>
                                          </p:val>
                                        </p:tav>
                                        <p:tav tm="100000">
                                          <p:val>
                                            <p:strVal val="#ppt_y"/>
                                          </p:val>
                                        </p:tav>
                                      </p:tavLst>
                                    </p:anim>
                                  </p:childTnLst>
                                </p:cTn>
                              </p:par>
                              <p:par>
                                <p:cTn id="25" presetID="47" presetClass="entr" presetSubtype="0" fill="hold" grpId="0" nodeType="withEffect">
                                  <p:stCondLst>
                                    <p:cond delay="0"/>
                                  </p:stCondLst>
                                  <p:iterate type="lt">
                                    <p:tmPct val="10000"/>
                                  </p:iterate>
                                  <p:childTnLst>
                                    <p:set>
                                      <p:cBhvr>
                                        <p:cTn id="26" dur="1" fill="hold">
                                          <p:stCondLst>
                                            <p:cond delay="0"/>
                                          </p:stCondLst>
                                        </p:cTn>
                                        <p:tgtEl>
                                          <p:spTgt spid="1027">
                                            <p:txEl>
                                              <p:pRg st="4" end="4"/>
                                            </p:txEl>
                                          </p:spTgt>
                                        </p:tgtEl>
                                        <p:attrNameLst>
                                          <p:attrName>style.visibility</p:attrName>
                                        </p:attrNameLst>
                                      </p:cBhvr>
                                      <p:to>
                                        <p:strVal val="visible"/>
                                      </p:to>
                                    </p:set>
                                    <p:animEffect transition="in" filter="fade">
                                      <p:cBhvr>
                                        <p:cTn id="27" dur="1000"/>
                                        <p:tgtEl>
                                          <p:spTgt spid="1027">
                                            <p:txEl>
                                              <p:pRg st="4" end="4"/>
                                            </p:txEl>
                                          </p:spTgt>
                                        </p:tgtEl>
                                      </p:cBhvr>
                                    </p:animEffect>
                                    <p:anim calcmode="lin" valueType="num">
                                      <p:cBhvr>
                                        <p:cTn id="28" dur="1000" fill="hold"/>
                                        <p:tgtEl>
                                          <p:spTgt spid="1027">
                                            <p:txEl>
                                              <p:pRg st="4" end="4"/>
                                            </p:txEl>
                                          </p:spTgt>
                                        </p:tgtEl>
                                        <p:attrNameLst>
                                          <p:attrName>ppt_x</p:attrName>
                                        </p:attrNameLst>
                                      </p:cBhvr>
                                      <p:tavLst>
                                        <p:tav tm="0">
                                          <p:val>
                                            <p:strVal val="#ppt_x"/>
                                          </p:val>
                                        </p:tav>
                                        <p:tav tm="100000">
                                          <p:val>
                                            <p:strVal val="#ppt_x"/>
                                          </p:val>
                                        </p:tav>
                                      </p:tavLst>
                                    </p:anim>
                                    <p:anim calcmode="lin" valueType="num">
                                      <p:cBhvr>
                                        <p:cTn id="29" dur="1000" fill="hold"/>
                                        <p:tgtEl>
                                          <p:spTgt spid="1027">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7" grpId="0" build="p">
        <p:tmplLst>
          <p:tmpl lvl="1">
            <p:tnLst>
              <p:par>
                <p:cTn presetID="47" presetClass="entr" presetSubtype="0" fill="hold" nodeType="clickEffect">
                  <p:stCondLst>
                    <p:cond delay="0"/>
                  </p:stCondLst>
                  <p:iterate type="lt">
                    <p:tmPct val="10000"/>
                  </p:iterate>
                  <p:childTnLst>
                    <p:set>
                      <p:cBhvr>
                        <p:cTn dur="1" fill="hold">
                          <p:stCondLst>
                            <p:cond delay="0"/>
                          </p:stCondLst>
                        </p:cTn>
                        <p:tgtEl>
                          <p:spTgt spid="1027"/>
                        </p:tgtEl>
                        <p:attrNameLst>
                          <p:attrName>style.visibility</p:attrName>
                        </p:attrNameLst>
                      </p:cBhvr>
                      <p:to>
                        <p:strVal val="visible"/>
                      </p:to>
                    </p:set>
                    <p:animEffect transition="in" filter="fade">
                      <p:cBhvr>
                        <p:cTn dur="1000"/>
                        <p:tgtEl>
                          <p:spTgt spid="1027"/>
                        </p:tgtEl>
                      </p:cBhvr>
                    </p:animEffect>
                    <p:anim calcmode="lin" valueType="num">
                      <p:cBhvr>
                        <p:cTn dur="1000" fill="hold"/>
                        <p:tgtEl>
                          <p:spTgt spid="1027"/>
                        </p:tgtEl>
                        <p:attrNameLst>
                          <p:attrName>ppt_x</p:attrName>
                        </p:attrNameLst>
                      </p:cBhvr>
                      <p:tavLst>
                        <p:tav tm="0">
                          <p:val>
                            <p:strVal val="#ppt_x"/>
                          </p:val>
                        </p:tav>
                        <p:tav tm="100000">
                          <p:val>
                            <p:strVal val="#ppt_x"/>
                          </p:val>
                        </p:tav>
                      </p:tavLst>
                    </p:anim>
                    <p:anim calcmode="lin" valueType="num">
                      <p:cBhvr>
                        <p:cTn dur="1000" fill="hold"/>
                        <p:tgtEl>
                          <p:spTgt spid="1027"/>
                        </p:tgtEl>
                        <p:attrNameLst>
                          <p:attrName>ppt_y</p:attrName>
                        </p:attrNameLst>
                      </p:cBhvr>
                      <p:tavLst>
                        <p:tav tm="0">
                          <p:val>
                            <p:strVal val="#ppt_y-.1"/>
                          </p:val>
                        </p:tav>
                        <p:tav tm="100000">
                          <p:val>
                            <p:strVal val="#ppt_y"/>
                          </p:val>
                        </p:tav>
                      </p:tavLst>
                    </p:anim>
                  </p:childTnLst>
                </p:cTn>
              </p:par>
            </p:tnLst>
          </p:tmpl>
          <p:tmpl lvl="2">
            <p:tnLst>
              <p:par>
                <p:cTn presetID="47" presetClass="entr" presetSubtype="0" fill="hold" nodeType="withEffect">
                  <p:stCondLst>
                    <p:cond delay="0"/>
                  </p:stCondLst>
                  <p:iterate type="lt">
                    <p:tmPct val="10000"/>
                  </p:iterate>
                  <p:childTnLst>
                    <p:set>
                      <p:cBhvr>
                        <p:cTn dur="1" fill="hold">
                          <p:stCondLst>
                            <p:cond delay="0"/>
                          </p:stCondLst>
                        </p:cTn>
                        <p:tgtEl>
                          <p:spTgt spid="1027"/>
                        </p:tgtEl>
                        <p:attrNameLst>
                          <p:attrName>style.visibility</p:attrName>
                        </p:attrNameLst>
                      </p:cBhvr>
                      <p:to>
                        <p:strVal val="visible"/>
                      </p:to>
                    </p:set>
                    <p:animEffect transition="in" filter="fade">
                      <p:cBhvr>
                        <p:cTn dur="1000"/>
                        <p:tgtEl>
                          <p:spTgt spid="1027"/>
                        </p:tgtEl>
                      </p:cBhvr>
                    </p:animEffect>
                    <p:anim calcmode="lin" valueType="num">
                      <p:cBhvr>
                        <p:cTn dur="1000" fill="hold"/>
                        <p:tgtEl>
                          <p:spTgt spid="1027"/>
                        </p:tgtEl>
                        <p:attrNameLst>
                          <p:attrName>ppt_x</p:attrName>
                        </p:attrNameLst>
                      </p:cBhvr>
                      <p:tavLst>
                        <p:tav tm="0">
                          <p:val>
                            <p:strVal val="#ppt_x"/>
                          </p:val>
                        </p:tav>
                        <p:tav tm="100000">
                          <p:val>
                            <p:strVal val="#ppt_x"/>
                          </p:val>
                        </p:tav>
                      </p:tavLst>
                    </p:anim>
                    <p:anim calcmode="lin" valueType="num">
                      <p:cBhvr>
                        <p:cTn dur="1000" fill="hold"/>
                        <p:tgtEl>
                          <p:spTgt spid="1027"/>
                        </p:tgtEl>
                        <p:attrNameLst>
                          <p:attrName>ppt_y</p:attrName>
                        </p:attrNameLst>
                      </p:cBhvr>
                      <p:tavLst>
                        <p:tav tm="0">
                          <p:val>
                            <p:strVal val="#ppt_y-.1"/>
                          </p:val>
                        </p:tav>
                        <p:tav tm="100000">
                          <p:val>
                            <p:strVal val="#ppt_y"/>
                          </p:val>
                        </p:tav>
                      </p:tavLst>
                    </p:anim>
                  </p:childTnLst>
                </p:cTn>
              </p:par>
            </p:tnLst>
          </p:tmpl>
          <p:tmpl lvl="3">
            <p:tnLst>
              <p:par>
                <p:cTn presetID="47" presetClass="entr" presetSubtype="0" fill="hold" nodeType="withEffect">
                  <p:stCondLst>
                    <p:cond delay="0"/>
                  </p:stCondLst>
                  <p:iterate type="lt">
                    <p:tmPct val="10000"/>
                  </p:iterate>
                  <p:childTnLst>
                    <p:set>
                      <p:cBhvr>
                        <p:cTn dur="1" fill="hold">
                          <p:stCondLst>
                            <p:cond delay="0"/>
                          </p:stCondLst>
                        </p:cTn>
                        <p:tgtEl>
                          <p:spTgt spid="1027"/>
                        </p:tgtEl>
                        <p:attrNameLst>
                          <p:attrName>style.visibility</p:attrName>
                        </p:attrNameLst>
                      </p:cBhvr>
                      <p:to>
                        <p:strVal val="visible"/>
                      </p:to>
                    </p:set>
                    <p:animEffect transition="in" filter="fade">
                      <p:cBhvr>
                        <p:cTn dur="1000"/>
                        <p:tgtEl>
                          <p:spTgt spid="1027"/>
                        </p:tgtEl>
                      </p:cBhvr>
                    </p:animEffect>
                    <p:anim calcmode="lin" valueType="num">
                      <p:cBhvr>
                        <p:cTn dur="1000" fill="hold"/>
                        <p:tgtEl>
                          <p:spTgt spid="1027"/>
                        </p:tgtEl>
                        <p:attrNameLst>
                          <p:attrName>ppt_x</p:attrName>
                        </p:attrNameLst>
                      </p:cBhvr>
                      <p:tavLst>
                        <p:tav tm="0">
                          <p:val>
                            <p:strVal val="#ppt_x"/>
                          </p:val>
                        </p:tav>
                        <p:tav tm="100000">
                          <p:val>
                            <p:strVal val="#ppt_x"/>
                          </p:val>
                        </p:tav>
                      </p:tavLst>
                    </p:anim>
                    <p:anim calcmode="lin" valueType="num">
                      <p:cBhvr>
                        <p:cTn dur="1000" fill="hold"/>
                        <p:tgtEl>
                          <p:spTgt spid="1027"/>
                        </p:tgtEl>
                        <p:attrNameLst>
                          <p:attrName>ppt_y</p:attrName>
                        </p:attrNameLst>
                      </p:cBhvr>
                      <p:tavLst>
                        <p:tav tm="0">
                          <p:val>
                            <p:strVal val="#ppt_y-.1"/>
                          </p:val>
                        </p:tav>
                        <p:tav tm="100000">
                          <p:val>
                            <p:strVal val="#ppt_y"/>
                          </p:val>
                        </p:tav>
                      </p:tavLst>
                    </p:anim>
                  </p:childTnLst>
                </p:cTn>
              </p:par>
            </p:tnLst>
          </p:tmpl>
          <p:tmpl lvl="4">
            <p:tnLst>
              <p:par>
                <p:cTn presetID="47" presetClass="entr" presetSubtype="0" fill="hold" nodeType="withEffect">
                  <p:stCondLst>
                    <p:cond delay="0"/>
                  </p:stCondLst>
                  <p:iterate type="lt">
                    <p:tmPct val="10000"/>
                  </p:iterate>
                  <p:childTnLst>
                    <p:set>
                      <p:cBhvr>
                        <p:cTn dur="1" fill="hold">
                          <p:stCondLst>
                            <p:cond delay="0"/>
                          </p:stCondLst>
                        </p:cTn>
                        <p:tgtEl>
                          <p:spTgt spid="1027"/>
                        </p:tgtEl>
                        <p:attrNameLst>
                          <p:attrName>style.visibility</p:attrName>
                        </p:attrNameLst>
                      </p:cBhvr>
                      <p:to>
                        <p:strVal val="visible"/>
                      </p:to>
                    </p:set>
                    <p:animEffect transition="in" filter="fade">
                      <p:cBhvr>
                        <p:cTn dur="1000"/>
                        <p:tgtEl>
                          <p:spTgt spid="1027"/>
                        </p:tgtEl>
                      </p:cBhvr>
                    </p:animEffect>
                    <p:anim calcmode="lin" valueType="num">
                      <p:cBhvr>
                        <p:cTn dur="1000" fill="hold"/>
                        <p:tgtEl>
                          <p:spTgt spid="1027"/>
                        </p:tgtEl>
                        <p:attrNameLst>
                          <p:attrName>ppt_x</p:attrName>
                        </p:attrNameLst>
                      </p:cBhvr>
                      <p:tavLst>
                        <p:tav tm="0">
                          <p:val>
                            <p:strVal val="#ppt_x"/>
                          </p:val>
                        </p:tav>
                        <p:tav tm="100000">
                          <p:val>
                            <p:strVal val="#ppt_x"/>
                          </p:val>
                        </p:tav>
                      </p:tavLst>
                    </p:anim>
                    <p:anim calcmode="lin" valueType="num">
                      <p:cBhvr>
                        <p:cTn dur="1000" fill="hold"/>
                        <p:tgtEl>
                          <p:spTgt spid="1027"/>
                        </p:tgtEl>
                        <p:attrNameLst>
                          <p:attrName>ppt_y</p:attrName>
                        </p:attrNameLst>
                      </p:cBhvr>
                      <p:tavLst>
                        <p:tav tm="0">
                          <p:val>
                            <p:strVal val="#ppt_y-.1"/>
                          </p:val>
                        </p:tav>
                        <p:tav tm="100000">
                          <p:val>
                            <p:strVal val="#ppt_y"/>
                          </p:val>
                        </p:tav>
                      </p:tavLst>
                    </p:anim>
                  </p:childTnLst>
                </p:cTn>
              </p:par>
            </p:tnLst>
          </p:tmpl>
          <p:tmpl lvl="5">
            <p:tnLst>
              <p:par>
                <p:cTn presetID="47" presetClass="entr" presetSubtype="0" fill="hold" nodeType="withEffect">
                  <p:stCondLst>
                    <p:cond delay="0"/>
                  </p:stCondLst>
                  <p:iterate type="lt">
                    <p:tmPct val="10000"/>
                  </p:iterate>
                  <p:childTnLst>
                    <p:set>
                      <p:cBhvr>
                        <p:cTn dur="1" fill="hold">
                          <p:stCondLst>
                            <p:cond delay="0"/>
                          </p:stCondLst>
                        </p:cTn>
                        <p:tgtEl>
                          <p:spTgt spid="1027"/>
                        </p:tgtEl>
                        <p:attrNameLst>
                          <p:attrName>style.visibility</p:attrName>
                        </p:attrNameLst>
                      </p:cBhvr>
                      <p:to>
                        <p:strVal val="visible"/>
                      </p:to>
                    </p:set>
                    <p:animEffect transition="in" filter="fade">
                      <p:cBhvr>
                        <p:cTn dur="1000"/>
                        <p:tgtEl>
                          <p:spTgt spid="1027"/>
                        </p:tgtEl>
                      </p:cBhvr>
                    </p:animEffect>
                    <p:anim calcmode="lin" valueType="num">
                      <p:cBhvr>
                        <p:cTn dur="1000" fill="hold"/>
                        <p:tgtEl>
                          <p:spTgt spid="1027"/>
                        </p:tgtEl>
                        <p:attrNameLst>
                          <p:attrName>ppt_x</p:attrName>
                        </p:attrNameLst>
                      </p:cBhvr>
                      <p:tavLst>
                        <p:tav tm="0">
                          <p:val>
                            <p:strVal val="#ppt_x"/>
                          </p:val>
                        </p:tav>
                        <p:tav tm="100000">
                          <p:val>
                            <p:strVal val="#ppt_x"/>
                          </p:val>
                        </p:tav>
                      </p:tavLst>
                    </p:anim>
                    <p:anim calcmode="lin" valueType="num">
                      <p:cBhvr>
                        <p:cTn dur="1000" fill="hold"/>
                        <p:tgtEl>
                          <p:spTgt spid="1027"/>
                        </p:tgtEl>
                        <p:attrNameLst>
                          <p:attrName>ppt_y</p:attrName>
                        </p:attrNameLst>
                      </p:cBhvr>
                      <p:tavLst>
                        <p:tav tm="0">
                          <p:val>
                            <p:strVal val="#ppt_y-.1"/>
                          </p:val>
                        </p:tav>
                        <p:tav tm="100000">
                          <p:val>
                            <p:strVal val="#ppt_y"/>
                          </p:val>
                        </p:tav>
                      </p:tavLst>
                    </p:anim>
                  </p:childTnLst>
                </p:cTn>
              </p:par>
            </p:tnLst>
          </p:tmpl>
        </p:tmplLst>
      </p:bldP>
    </p:bldLst>
  </p:timing>
  <p:txStyles>
    <p:titleStyle>
      <a:lvl1pPr algn="ctr" rtl="1" fontAlgn="base">
        <a:spcBef>
          <a:spcPct val="0"/>
        </a:spcBef>
        <a:spcAft>
          <a:spcPct val="0"/>
        </a:spcAft>
        <a:defRPr sz="4400">
          <a:solidFill>
            <a:schemeClr val="tx2"/>
          </a:solidFill>
          <a:latin typeface="+mj-lt"/>
          <a:ea typeface="+mj-ea"/>
          <a:cs typeface="+mj-cs"/>
        </a:defRPr>
      </a:lvl1pPr>
      <a:lvl2pPr algn="ctr" rtl="1" fontAlgn="base">
        <a:spcBef>
          <a:spcPct val="0"/>
        </a:spcBef>
        <a:spcAft>
          <a:spcPct val="0"/>
        </a:spcAft>
        <a:defRPr sz="4400">
          <a:solidFill>
            <a:schemeClr val="tx2"/>
          </a:solidFill>
          <a:latin typeface="Arial" pitchFamily="34" charset="0"/>
          <a:cs typeface="Arial" pitchFamily="34" charset="0"/>
        </a:defRPr>
      </a:lvl2pPr>
      <a:lvl3pPr algn="ctr" rtl="1" fontAlgn="base">
        <a:spcBef>
          <a:spcPct val="0"/>
        </a:spcBef>
        <a:spcAft>
          <a:spcPct val="0"/>
        </a:spcAft>
        <a:defRPr sz="4400">
          <a:solidFill>
            <a:schemeClr val="tx2"/>
          </a:solidFill>
          <a:latin typeface="Arial" pitchFamily="34" charset="0"/>
          <a:cs typeface="Arial" pitchFamily="34" charset="0"/>
        </a:defRPr>
      </a:lvl3pPr>
      <a:lvl4pPr algn="ctr" rtl="1" fontAlgn="base">
        <a:spcBef>
          <a:spcPct val="0"/>
        </a:spcBef>
        <a:spcAft>
          <a:spcPct val="0"/>
        </a:spcAft>
        <a:defRPr sz="4400">
          <a:solidFill>
            <a:schemeClr val="tx2"/>
          </a:solidFill>
          <a:latin typeface="Arial" pitchFamily="34" charset="0"/>
          <a:cs typeface="Arial" pitchFamily="34" charset="0"/>
        </a:defRPr>
      </a:lvl4pPr>
      <a:lvl5pPr algn="ctr" rtl="1" fontAlgn="base">
        <a:spcBef>
          <a:spcPct val="0"/>
        </a:spcBef>
        <a:spcAft>
          <a:spcPct val="0"/>
        </a:spcAft>
        <a:defRPr sz="4400">
          <a:solidFill>
            <a:schemeClr val="tx2"/>
          </a:solidFill>
          <a:latin typeface="Arial" pitchFamily="34" charset="0"/>
          <a:cs typeface="Arial" pitchFamily="34" charset="0"/>
        </a:defRPr>
      </a:lvl5pPr>
      <a:lvl6pPr marL="457200" algn="ctr" rtl="1" fontAlgn="base">
        <a:spcBef>
          <a:spcPct val="0"/>
        </a:spcBef>
        <a:spcAft>
          <a:spcPct val="0"/>
        </a:spcAft>
        <a:defRPr sz="4400">
          <a:solidFill>
            <a:schemeClr val="tx2"/>
          </a:solidFill>
          <a:latin typeface="Arial" pitchFamily="34" charset="0"/>
          <a:cs typeface="Arial" pitchFamily="34" charset="0"/>
        </a:defRPr>
      </a:lvl6pPr>
      <a:lvl7pPr marL="914400" algn="ctr" rtl="1" fontAlgn="base">
        <a:spcBef>
          <a:spcPct val="0"/>
        </a:spcBef>
        <a:spcAft>
          <a:spcPct val="0"/>
        </a:spcAft>
        <a:defRPr sz="4400">
          <a:solidFill>
            <a:schemeClr val="tx2"/>
          </a:solidFill>
          <a:latin typeface="Arial" pitchFamily="34" charset="0"/>
          <a:cs typeface="Arial" pitchFamily="34" charset="0"/>
        </a:defRPr>
      </a:lvl7pPr>
      <a:lvl8pPr marL="1371600" algn="ctr" rtl="1" fontAlgn="base">
        <a:spcBef>
          <a:spcPct val="0"/>
        </a:spcBef>
        <a:spcAft>
          <a:spcPct val="0"/>
        </a:spcAft>
        <a:defRPr sz="4400">
          <a:solidFill>
            <a:schemeClr val="tx2"/>
          </a:solidFill>
          <a:latin typeface="Arial" pitchFamily="34" charset="0"/>
          <a:cs typeface="Arial" pitchFamily="34" charset="0"/>
        </a:defRPr>
      </a:lvl8pPr>
      <a:lvl9pPr marL="1828800" algn="ctr" rtl="1" fontAlgn="base">
        <a:spcBef>
          <a:spcPct val="0"/>
        </a:spcBef>
        <a:spcAft>
          <a:spcPct val="0"/>
        </a:spcAft>
        <a:defRPr sz="4400">
          <a:solidFill>
            <a:schemeClr val="tx2"/>
          </a:solidFill>
          <a:latin typeface="Arial" pitchFamily="34" charset="0"/>
          <a:cs typeface="Arial" pitchFamily="34" charset="0"/>
        </a:defRPr>
      </a:lvl9pPr>
    </p:titleStyle>
    <p:bodyStyle>
      <a:lvl1pPr marL="342900" indent="-342900" algn="r" rtl="1" fontAlgn="base">
        <a:spcBef>
          <a:spcPct val="20000"/>
        </a:spcBef>
        <a:spcAft>
          <a:spcPct val="0"/>
        </a:spcAft>
        <a:buChar char="•"/>
        <a:defRPr sz="3200">
          <a:solidFill>
            <a:schemeClr val="tx1"/>
          </a:solidFill>
          <a:latin typeface="+mn-lt"/>
          <a:ea typeface="+mn-ea"/>
          <a:cs typeface="+mn-cs"/>
        </a:defRPr>
      </a:lvl1pPr>
      <a:lvl2pPr marL="742950" indent="-285750" algn="r" rtl="1" fontAlgn="base">
        <a:spcBef>
          <a:spcPct val="20000"/>
        </a:spcBef>
        <a:spcAft>
          <a:spcPct val="0"/>
        </a:spcAft>
        <a:buChar char="–"/>
        <a:defRPr sz="2800">
          <a:solidFill>
            <a:schemeClr val="tx1"/>
          </a:solidFill>
          <a:latin typeface="+mn-lt"/>
          <a:cs typeface="+mn-cs"/>
        </a:defRPr>
      </a:lvl2pPr>
      <a:lvl3pPr marL="1143000" indent="-228600" algn="r" rtl="1" fontAlgn="base">
        <a:spcBef>
          <a:spcPct val="20000"/>
        </a:spcBef>
        <a:spcAft>
          <a:spcPct val="0"/>
        </a:spcAft>
        <a:buChar char="•"/>
        <a:defRPr sz="2400">
          <a:solidFill>
            <a:schemeClr val="tx1"/>
          </a:solidFill>
          <a:latin typeface="+mn-lt"/>
          <a:cs typeface="+mn-cs"/>
        </a:defRPr>
      </a:lvl3pPr>
      <a:lvl4pPr marL="1600200" indent="-228600" algn="r" rtl="1" fontAlgn="base">
        <a:spcBef>
          <a:spcPct val="20000"/>
        </a:spcBef>
        <a:spcAft>
          <a:spcPct val="0"/>
        </a:spcAft>
        <a:buChar char="–"/>
        <a:defRPr sz="2000">
          <a:solidFill>
            <a:schemeClr val="tx1"/>
          </a:solidFill>
          <a:latin typeface="+mn-lt"/>
          <a:cs typeface="+mn-cs"/>
        </a:defRPr>
      </a:lvl4pPr>
      <a:lvl5pPr marL="2057400" indent="-228600" algn="r" rtl="1" fontAlgn="base">
        <a:spcBef>
          <a:spcPct val="20000"/>
        </a:spcBef>
        <a:spcAft>
          <a:spcPct val="0"/>
        </a:spcAft>
        <a:buChar char="»"/>
        <a:defRPr sz="2000">
          <a:solidFill>
            <a:schemeClr val="tx1"/>
          </a:solidFill>
          <a:latin typeface="+mn-lt"/>
          <a:cs typeface="+mn-cs"/>
        </a:defRPr>
      </a:lvl5pPr>
      <a:lvl6pPr marL="2514600" indent="-228600" algn="r" rtl="1" fontAlgn="base">
        <a:spcBef>
          <a:spcPct val="20000"/>
        </a:spcBef>
        <a:spcAft>
          <a:spcPct val="0"/>
        </a:spcAft>
        <a:buChar char="»"/>
        <a:defRPr sz="2000">
          <a:solidFill>
            <a:schemeClr val="tx1"/>
          </a:solidFill>
          <a:latin typeface="+mn-lt"/>
          <a:cs typeface="+mn-cs"/>
        </a:defRPr>
      </a:lvl6pPr>
      <a:lvl7pPr marL="2971800" indent="-228600" algn="r" rtl="1" fontAlgn="base">
        <a:spcBef>
          <a:spcPct val="20000"/>
        </a:spcBef>
        <a:spcAft>
          <a:spcPct val="0"/>
        </a:spcAft>
        <a:buChar char="»"/>
        <a:defRPr sz="2000">
          <a:solidFill>
            <a:schemeClr val="tx1"/>
          </a:solidFill>
          <a:latin typeface="+mn-lt"/>
          <a:cs typeface="+mn-cs"/>
        </a:defRPr>
      </a:lvl7pPr>
      <a:lvl8pPr marL="3429000" indent="-228600" algn="r" rtl="1" fontAlgn="base">
        <a:spcBef>
          <a:spcPct val="20000"/>
        </a:spcBef>
        <a:spcAft>
          <a:spcPct val="0"/>
        </a:spcAft>
        <a:buChar char="»"/>
        <a:defRPr sz="2000">
          <a:solidFill>
            <a:schemeClr val="tx1"/>
          </a:solidFill>
          <a:latin typeface="+mn-lt"/>
          <a:cs typeface="+mn-cs"/>
        </a:defRPr>
      </a:lvl8pPr>
      <a:lvl9pPr marL="3886200" indent="-228600" algn="r" rtl="1" fontAlgn="base">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4.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5.xml.rels><?xml version="1.0" encoding="UTF-8" standalone="yes"?>
<Relationships xmlns="http://schemas.openxmlformats.org/package/2006/relationships"><Relationship Id="rId8" Type="http://schemas.openxmlformats.org/officeDocument/2006/relationships/oleObject" Target="../embeddings/oleObject4.bin"/><Relationship Id="rId3" Type="http://schemas.openxmlformats.org/officeDocument/2006/relationships/oleObject" Target="../embeddings/oleObject1.bin"/><Relationship Id="rId7" Type="http://schemas.openxmlformats.org/officeDocument/2006/relationships/oleObject" Target="../embeddings/oleObject3.bin"/><Relationship Id="rId2" Type="http://schemas.openxmlformats.org/officeDocument/2006/relationships/slideLayout" Target="../slideLayouts/slideLayout14.xml"/><Relationship Id="rId1" Type="http://schemas.openxmlformats.org/officeDocument/2006/relationships/vmlDrawing" Target="../drawings/vmlDrawing1.vml"/><Relationship Id="rId6" Type="http://schemas.openxmlformats.org/officeDocument/2006/relationships/image" Target="../media/image6.wmf"/><Relationship Id="rId5" Type="http://schemas.openxmlformats.org/officeDocument/2006/relationships/oleObject" Target="../embeddings/oleObject2.bin"/><Relationship Id="rId4" Type="http://schemas.openxmlformats.org/officeDocument/2006/relationships/image" Target="../media/image5.wmf"/></Relationships>
</file>

<file path=ppt/slides/_rels/slide256.xml.rels><?xml version="1.0" encoding="UTF-8" standalone="yes"?>
<Relationships xmlns="http://schemas.openxmlformats.org/package/2006/relationships"><Relationship Id="rId3" Type="http://schemas.openxmlformats.org/officeDocument/2006/relationships/oleObject" Target="../embeddings/oleObject5.bin"/><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image" Target="../media/image6.wmf"/><Relationship Id="rId5" Type="http://schemas.openxmlformats.org/officeDocument/2006/relationships/oleObject" Target="../embeddings/oleObject6.bin"/><Relationship Id="rId4" Type="http://schemas.openxmlformats.org/officeDocument/2006/relationships/image" Target="../media/image5.wmf"/></Relationships>
</file>

<file path=ppt/slides/_rels/slide2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8.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59.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7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4" name="Picture 3" descr="BESM05"/>
          <p:cNvPicPr>
            <a:picLocks noChangeAspect="1" noChangeArrowheads="1"/>
          </p:cNvPicPr>
          <p:nvPr/>
        </p:nvPicPr>
        <p:blipFill>
          <a:blip r:embed="rId2">
            <a:clrChange>
              <a:clrFrom>
                <a:srgbClr val="FFFFFF"/>
              </a:clrFrom>
              <a:clrTo>
                <a:srgbClr val="FFFFFF">
                  <a:alpha val="0"/>
                </a:srgbClr>
              </a:clrTo>
            </a:clrChange>
            <a:grayscl/>
          </a:blip>
          <a:srcRect/>
          <a:stretch>
            <a:fillRect/>
          </a:stretch>
        </p:blipFill>
        <p:spPr bwMode="auto">
          <a:xfrm>
            <a:off x="838629" y="639910"/>
            <a:ext cx="7329829" cy="5751784"/>
          </a:xfrm>
          <a:prstGeom prst="rect">
            <a:avLst/>
          </a:prstGeom>
          <a:noFill/>
          <a:ln w="9525">
            <a:noFill/>
            <a:miter lim="800000"/>
            <a:headEnd/>
            <a:tailEnd/>
          </a:ln>
        </p:spPr>
      </p:pic>
    </p:spTree>
    <p:extLst>
      <p:ext uri="{BB962C8B-B14F-4D97-AF65-F5344CB8AC3E}">
        <p14:creationId xmlns:p14="http://schemas.microsoft.com/office/powerpoint/2010/main" val="1332346709"/>
      </p:ext>
    </p:extLst>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nodeType="with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3500" fill="hold"/>
                                        <p:tgtEl>
                                          <p:spTgt spid="4"/>
                                        </p:tgtEl>
                                        <p:attrNameLst>
                                          <p:attrName>ppt_w</p:attrName>
                                        </p:attrNameLst>
                                      </p:cBhvr>
                                      <p:tavLst>
                                        <p:tav tm="0">
                                          <p:val>
                                            <p:fltVal val="0"/>
                                          </p:val>
                                        </p:tav>
                                        <p:tav tm="100000">
                                          <p:val>
                                            <p:strVal val="#ppt_w"/>
                                          </p:val>
                                        </p:tav>
                                      </p:tavLst>
                                    </p:anim>
                                    <p:anim calcmode="lin" valueType="num">
                                      <p:cBhvr>
                                        <p:cTn id="8" dur="3500" fill="hold"/>
                                        <p:tgtEl>
                                          <p:spTgt spid="4"/>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endParaRPr lang="en-US"/>
          </a:p>
        </p:txBody>
      </p:sp>
      <p:sp>
        <p:nvSpPr>
          <p:cNvPr id="8195" name="Rectangle 3"/>
          <p:cNvSpPr>
            <a:spLocks noGrp="1" noChangeArrowheads="1"/>
          </p:cNvSpPr>
          <p:nvPr>
            <p:ph type="body" idx="1"/>
          </p:nvPr>
        </p:nvSpPr>
        <p:spPr/>
        <p:txBody>
          <a:bodyPr/>
          <a:lstStyle/>
          <a:p>
            <a:endParaRPr lang="en-US"/>
          </a:p>
          <a:p>
            <a:pPr algn="ctr"/>
            <a:r>
              <a:rPr lang="fa-IR"/>
              <a:t>استفاده کنندگان اصلی اطلاعات بهای تمام شده، مدیران هستند.</a:t>
            </a:r>
          </a:p>
          <a:p>
            <a:pPr algn="ctr"/>
            <a:r>
              <a:rPr lang="fa-IR"/>
              <a:t>اطلاعات مورد نیاز استفاده کنندگان خارجی اطلاعات حسابداری بر مبنای اصول پذیرفته شده ی حسابداری تهیه می شود . مدیران در برقراری نظام اطلاعاتی بهای تمام شده نسبت به حسابداری مالی محدودیت کمتری دارند</a:t>
            </a:r>
            <a:r>
              <a:rPr lang="en-US"/>
              <a:t>.</a:t>
            </a:r>
            <a:endParaRPr lang="fa-IR"/>
          </a:p>
          <a:p>
            <a:pPr algn="ctr"/>
            <a:endParaRPr lang="en-US"/>
          </a:p>
        </p:txBody>
      </p:sp>
    </p:spTree>
  </p:cSld>
  <p:clrMapOvr>
    <a:masterClrMapping/>
  </p:clrMapOvr>
  <p:transition advClick="0" advTm="3000">
    <p:comb/>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0" presetClass="entr" presetSubtype="0" fill="hold" grpId="0" nodeType="withEffect" nodePh="1">
                                  <p:stCondLst>
                                    <p:cond delay="0"/>
                                  </p:stCondLst>
                                  <p:endCondLst>
                                    <p:cond evt="begin" delay="0">
                                      <p:tn val="5"/>
                                    </p:cond>
                                  </p:endCondLst>
                                  <p:childTnLst>
                                    <p:set>
                                      <p:cBhvr>
                                        <p:cTn id="6" dur="1" fill="hold">
                                          <p:stCondLst>
                                            <p:cond delay="0"/>
                                          </p:stCondLst>
                                        </p:cTn>
                                        <p:tgtEl>
                                          <p:spTgt spid="8194"/>
                                        </p:tgtEl>
                                        <p:attrNameLst>
                                          <p:attrName>style.visibility</p:attrName>
                                        </p:attrNameLst>
                                      </p:cBhvr>
                                      <p:to>
                                        <p:strVal val="visible"/>
                                      </p:to>
                                    </p:set>
                                    <p:animEffect transition="in" filter="fade">
                                      <p:cBhvr>
                                        <p:cTn id="7" dur="800" decel="100000"/>
                                        <p:tgtEl>
                                          <p:spTgt spid="8194"/>
                                        </p:tgtEl>
                                      </p:cBhvr>
                                    </p:animEffect>
                                    <p:anim calcmode="lin" valueType="num">
                                      <p:cBhvr>
                                        <p:cTn id="8" dur="800" decel="100000" fill="hold"/>
                                        <p:tgtEl>
                                          <p:spTgt spid="8194"/>
                                        </p:tgtEl>
                                        <p:attrNameLst>
                                          <p:attrName>style.rotation</p:attrName>
                                        </p:attrNameLst>
                                      </p:cBhvr>
                                      <p:tavLst>
                                        <p:tav tm="0">
                                          <p:val>
                                            <p:fltVal val="-90"/>
                                          </p:val>
                                        </p:tav>
                                        <p:tav tm="100000">
                                          <p:val>
                                            <p:fltVal val="0"/>
                                          </p:val>
                                        </p:tav>
                                      </p:tavLst>
                                    </p:anim>
                                    <p:anim calcmode="lin" valueType="num">
                                      <p:cBhvr>
                                        <p:cTn id="9" dur="800" decel="100000" fill="hold"/>
                                        <p:tgtEl>
                                          <p:spTgt spid="8194"/>
                                        </p:tgtEl>
                                        <p:attrNameLst>
                                          <p:attrName>ppt_x</p:attrName>
                                        </p:attrNameLst>
                                      </p:cBhvr>
                                      <p:tavLst>
                                        <p:tav tm="0">
                                          <p:val>
                                            <p:strVal val="#ppt_x+0.4"/>
                                          </p:val>
                                        </p:tav>
                                        <p:tav tm="100000">
                                          <p:val>
                                            <p:strVal val="#ppt_x-0.05"/>
                                          </p:val>
                                        </p:tav>
                                      </p:tavLst>
                                    </p:anim>
                                    <p:anim calcmode="lin" valueType="num">
                                      <p:cBhvr>
                                        <p:cTn id="10" dur="800" decel="100000" fill="hold"/>
                                        <p:tgtEl>
                                          <p:spTgt spid="8194"/>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8194"/>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8194"/>
                                        </p:tgtEl>
                                        <p:attrNameLst>
                                          <p:attrName>ppt_y</p:attrName>
                                        </p:attrNameLst>
                                      </p:cBhvr>
                                      <p:tavLst>
                                        <p:tav tm="0">
                                          <p:val>
                                            <p:strVal val="#ppt_y+0.1"/>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47" presetClass="entr" presetSubtype="0" fill="hold" grpId="0" nodeType="clickEffect">
                                  <p:stCondLst>
                                    <p:cond delay="0"/>
                                  </p:stCondLst>
                                  <p:childTnLst>
                                    <p:set>
                                      <p:cBhvr>
                                        <p:cTn id="16" dur="1" fill="hold">
                                          <p:stCondLst>
                                            <p:cond delay="0"/>
                                          </p:stCondLst>
                                        </p:cTn>
                                        <p:tgtEl>
                                          <p:spTgt spid="8195">
                                            <p:txEl>
                                              <p:pRg st="1" end="1"/>
                                            </p:txEl>
                                          </p:spTgt>
                                        </p:tgtEl>
                                        <p:attrNameLst>
                                          <p:attrName>style.visibility</p:attrName>
                                        </p:attrNameLst>
                                      </p:cBhvr>
                                      <p:to>
                                        <p:strVal val="visible"/>
                                      </p:to>
                                    </p:set>
                                    <p:animEffect transition="in" filter="fade">
                                      <p:cBhvr>
                                        <p:cTn id="17" dur="1000"/>
                                        <p:tgtEl>
                                          <p:spTgt spid="8195">
                                            <p:txEl>
                                              <p:pRg st="1" end="1"/>
                                            </p:txEl>
                                          </p:spTgt>
                                        </p:tgtEl>
                                      </p:cBhvr>
                                    </p:animEffect>
                                    <p:anim calcmode="lin" valueType="num">
                                      <p:cBhvr>
                                        <p:cTn id="18" dur="1000" fill="hold"/>
                                        <p:tgtEl>
                                          <p:spTgt spid="8195">
                                            <p:txEl>
                                              <p:pRg st="1" end="1"/>
                                            </p:txEl>
                                          </p:spTgt>
                                        </p:tgtEl>
                                        <p:attrNameLst>
                                          <p:attrName>ppt_x</p:attrName>
                                        </p:attrNameLst>
                                      </p:cBhvr>
                                      <p:tavLst>
                                        <p:tav tm="0">
                                          <p:val>
                                            <p:strVal val="#ppt_x"/>
                                          </p:val>
                                        </p:tav>
                                        <p:tav tm="100000">
                                          <p:val>
                                            <p:strVal val="#ppt_x"/>
                                          </p:val>
                                        </p:tav>
                                      </p:tavLst>
                                    </p:anim>
                                    <p:anim calcmode="lin" valueType="num">
                                      <p:cBhvr>
                                        <p:cTn id="19" dur="1000" fill="hold"/>
                                        <p:tgtEl>
                                          <p:spTgt spid="8195">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47" presetClass="entr" presetSubtype="0" fill="hold" grpId="0" nodeType="clickEffect">
                                  <p:stCondLst>
                                    <p:cond delay="0"/>
                                  </p:stCondLst>
                                  <p:childTnLst>
                                    <p:set>
                                      <p:cBhvr>
                                        <p:cTn id="23" dur="1" fill="hold">
                                          <p:stCondLst>
                                            <p:cond delay="0"/>
                                          </p:stCondLst>
                                        </p:cTn>
                                        <p:tgtEl>
                                          <p:spTgt spid="8195">
                                            <p:txEl>
                                              <p:pRg st="2" end="2"/>
                                            </p:txEl>
                                          </p:spTgt>
                                        </p:tgtEl>
                                        <p:attrNameLst>
                                          <p:attrName>style.visibility</p:attrName>
                                        </p:attrNameLst>
                                      </p:cBhvr>
                                      <p:to>
                                        <p:strVal val="visible"/>
                                      </p:to>
                                    </p:set>
                                    <p:animEffect transition="in" filter="fade">
                                      <p:cBhvr>
                                        <p:cTn id="24" dur="1000"/>
                                        <p:tgtEl>
                                          <p:spTgt spid="8195">
                                            <p:txEl>
                                              <p:pRg st="2" end="2"/>
                                            </p:txEl>
                                          </p:spTgt>
                                        </p:tgtEl>
                                      </p:cBhvr>
                                    </p:animEffect>
                                    <p:anim calcmode="lin" valueType="num">
                                      <p:cBhvr>
                                        <p:cTn id="25" dur="1000" fill="hold"/>
                                        <p:tgtEl>
                                          <p:spTgt spid="8195">
                                            <p:txEl>
                                              <p:pRg st="2" end="2"/>
                                            </p:txEl>
                                          </p:spTgt>
                                        </p:tgtEl>
                                        <p:attrNameLst>
                                          <p:attrName>ppt_x</p:attrName>
                                        </p:attrNameLst>
                                      </p:cBhvr>
                                      <p:tavLst>
                                        <p:tav tm="0">
                                          <p:val>
                                            <p:strVal val="#ppt_x"/>
                                          </p:val>
                                        </p:tav>
                                        <p:tav tm="100000">
                                          <p:val>
                                            <p:strVal val="#ppt_x"/>
                                          </p:val>
                                        </p:tav>
                                      </p:tavLst>
                                    </p:anim>
                                    <p:anim calcmode="lin" valueType="num">
                                      <p:cBhvr>
                                        <p:cTn id="26" dur="1000" fill="hold"/>
                                        <p:tgtEl>
                                          <p:spTgt spid="8195">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4" grpId="0"/>
      <p:bldP spid="8195" grpId="0" build="p"/>
    </p:bldLst>
  </p:timing>
</p:sld>
</file>

<file path=ppt/slides/slide10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08546" name="Rectangle 2"/>
          <p:cNvSpPr>
            <a:spLocks noGrp="1" noChangeArrowheads="1"/>
          </p:cNvSpPr>
          <p:nvPr>
            <p:ph type="title"/>
          </p:nvPr>
        </p:nvSpPr>
        <p:spPr/>
        <p:txBody>
          <a:bodyPr/>
          <a:lstStyle/>
          <a:p>
            <a:endParaRPr lang="en-US"/>
          </a:p>
        </p:txBody>
      </p:sp>
      <p:sp>
        <p:nvSpPr>
          <p:cNvPr id="108547" name="Rectangle 3"/>
          <p:cNvSpPr>
            <a:spLocks noGrp="1" noChangeArrowheads="1"/>
          </p:cNvSpPr>
          <p:nvPr>
            <p:ph type="body" idx="1"/>
          </p:nvPr>
        </p:nvSpPr>
        <p:spPr/>
        <p:txBody>
          <a:bodyPr/>
          <a:lstStyle/>
          <a:p>
            <a:r>
              <a:rPr lang="fa-IR" sz="3400"/>
              <a:t>دستمزد مستقیم به حساب کار </a:t>
            </a:r>
            <a:r>
              <a:rPr lang="fa-IR"/>
              <a:t>در جریان ساخت و دستمزد غیر مستقیم به حساب کنترل سربار می رود.</a:t>
            </a:r>
          </a:p>
          <a:p>
            <a:endParaRPr lang="ar-SA" sz="3600"/>
          </a:p>
          <a:p>
            <a:r>
              <a:rPr lang="fa-IR" sz="3600"/>
              <a:t>فصل هشتم: گردآوری اقلام بهای تمام شده ی سربار.</a:t>
            </a:r>
          </a:p>
          <a:p>
            <a:endParaRPr lang="ar-SA"/>
          </a:p>
          <a:p>
            <a:r>
              <a:rPr lang="fa-IR"/>
              <a:t>هدف کلی فصل: آشنایی با روش تضمین، گردآوری و ثبت اقلام</a:t>
            </a:r>
            <a:endParaRPr lang="en-US"/>
          </a:p>
        </p:txBody>
      </p:sp>
    </p:spTree>
  </p:cSld>
  <p:clrMapOvr>
    <a:masterClrMapping/>
  </p:clrMapOvr>
  <p:transition advClick="0" advTm="3000"/>
</p:sld>
</file>

<file path=ppt/slides/slide10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09570" name="Rectangle 2"/>
          <p:cNvSpPr>
            <a:spLocks noGrp="1" noChangeArrowheads="1"/>
          </p:cNvSpPr>
          <p:nvPr>
            <p:ph type="title"/>
          </p:nvPr>
        </p:nvSpPr>
        <p:spPr/>
        <p:txBody>
          <a:bodyPr/>
          <a:lstStyle/>
          <a:p>
            <a:endParaRPr lang="en-US"/>
          </a:p>
        </p:txBody>
      </p:sp>
      <p:sp>
        <p:nvSpPr>
          <p:cNvPr id="109571" name="Rectangle 3"/>
          <p:cNvSpPr>
            <a:spLocks noGrp="1" noChangeArrowheads="1"/>
          </p:cNvSpPr>
          <p:nvPr>
            <p:ph type="body" idx="1"/>
          </p:nvPr>
        </p:nvSpPr>
        <p:spPr/>
        <p:txBody>
          <a:bodyPr/>
          <a:lstStyle/>
          <a:p>
            <a:r>
              <a:rPr lang="fa-IR"/>
              <a:t> </a:t>
            </a:r>
            <a:endParaRPr lang="ar-SA"/>
          </a:p>
          <a:p>
            <a:endParaRPr lang="ar-SA"/>
          </a:p>
          <a:p>
            <a:r>
              <a:rPr lang="fa-IR"/>
              <a:t>بهای تمام شده ی سربار و تخصیص آن به کار در جریان ساخت برای یک دوره مالی:</a:t>
            </a:r>
          </a:p>
          <a:p>
            <a:r>
              <a:rPr lang="fa-IR"/>
              <a:t>هر یک از اقلام بهای تمام شده ی سربار را در یکی از سه گروه متغیر، ثابت و نیمه متغیر قرار می دهند. </a:t>
            </a:r>
            <a:endParaRPr lang="en-US"/>
          </a:p>
        </p:txBody>
      </p:sp>
    </p:spTree>
  </p:cSld>
  <p:clrMapOvr>
    <a:masterClrMapping/>
  </p:clrMapOvr>
  <p:transition advClick="0" advTm="3000"/>
</p:sld>
</file>

<file path=ppt/slides/slide10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10594" name="Rectangle 2"/>
          <p:cNvSpPr>
            <a:spLocks noGrp="1" noChangeArrowheads="1"/>
          </p:cNvSpPr>
          <p:nvPr>
            <p:ph type="title"/>
          </p:nvPr>
        </p:nvSpPr>
        <p:spPr/>
        <p:txBody>
          <a:bodyPr/>
          <a:lstStyle/>
          <a:p>
            <a:endParaRPr lang="en-US"/>
          </a:p>
        </p:txBody>
      </p:sp>
      <p:sp>
        <p:nvSpPr>
          <p:cNvPr id="110595" name="Rectangle 3"/>
          <p:cNvSpPr>
            <a:spLocks noGrp="1" noChangeArrowheads="1"/>
          </p:cNvSpPr>
          <p:nvPr>
            <p:ph type="body" idx="1"/>
          </p:nvPr>
        </p:nvSpPr>
        <p:spPr/>
        <p:txBody>
          <a:bodyPr/>
          <a:lstStyle/>
          <a:p>
            <a:r>
              <a:rPr lang="fa-IR"/>
              <a:t> </a:t>
            </a:r>
          </a:p>
          <a:p>
            <a:endParaRPr lang="fa-IR"/>
          </a:p>
          <a:p>
            <a:r>
              <a:rPr lang="fa-IR"/>
              <a:t>سربار متغیر: مواد غیر مستقیم – دستمزد غیر مستقیم</a:t>
            </a:r>
          </a:p>
          <a:p>
            <a:r>
              <a:rPr lang="fa-IR"/>
              <a:t>سربار ثابت: استهلاک ساختمان کارخانه – عوارض سالیانه ملکی – اجاره سالانه ی ساختمان کارخانه.</a:t>
            </a:r>
          </a:p>
          <a:p>
            <a:r>
              <a:rPr lang="fa-IR"/>
              <a:t>سربار نیمه متغیر: بهای سوخت – آب و برق.</a:t>
            </a:r>
            <a:endParaRPr lang="en-US"/>
          </a:p>
        </p:txBody>
      </p:sp>
    </p:spTree>
  </p:cSld>
  <p:clrMapOvr>
    <a:masterClrMapping/>
  </p:clrMapOvr>
  <p:transition advClick="0" advTm="3000"/>
</p:sld>
</file>

<file path=ppt/slides/slide103.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111618" name="Rectangle 2"/>
          <p:cNvSpPr>
            <a:spLocks noGrp="1" noChangeArrowheads="1"/>
          </p:cNvSpPr>
          <p:nvPr>
            <p:ph type="title"/>
          </p:nvPr>
        </p:nvSpPr>
        <p:spPr/>
        <p:txBody>
          <a:bodyPr/>
          <a:lstStyle/>
          <a:p>
            <a:endParaRPr lang="en-US"/>
          </a:p>
        </p:txBody>
      </p:sp>
      <p:sp>
        <p:nvSpPr>
          <p:cNvPr id="111619" name="Rectangle 3"/>
          <p:cNvSpPr>
            <a:spLocks noGrp="1" noChangeArrowheads="1"/>
          </p:cNvSpPr>
          <p:nvPr>
            <p:ph type="body" idx="1"/>
          </p:nvPr>
        </p:nvSpPr>
        <p:spPr/>
        <p:txBody>
          <a:bodyPr/>
          <a:lstStyle/>
          <a:p>
            <a:endParaRPr lang="ar-SA"/>
          </a:p>
          <a:p>
            <a:r>
              <a:rPr lang="fa-IR"/>
              <a:t>تخمین بهای تمام شده سربار (سربار تخمینی)</a:t>
            </a:r>
          </a:p>
          <a:p>
            <a:r>
              <a:rPr lang="fa-IR"/>
              <a:t>یکی از دو عامل کلیدی در تعیین نرخ جذب سربار، بهای تمام شده تخمینی سربار برای یک دوره ی مالی است. </a:t>
            </a:r>
            <a:endParaRPr lang="en-US"/>
          </a:p>
        </p:txBody>
      </p:sp>
    </p:spTree>
  </p:cSld>
  <p:clrMapOvr>
    <a:masterClrMapping/>
  </p:clrMapOvr>
  <p:transition advClick="0" advTm="3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9" presetClass="path" presetSubtype="0" accel="50000" decel="50000" fill="hold" grpId="0" nodeType="withEffect" nodePh="1">
                                  <p:stCondLst>
                                    <p:cond delay="0"/>
                                  </p:stCondLst>
                                  <p:endCondLst>
                                    <p:cond evt="begin" delay="0">
                                      <p:tn val="5"/>
                                    </p:cond>
                                  </p:endCondLst>
                                  <p:iterate type="lt">
                                    <p:tmPct val="10000"/>
                                  </p:iterate>
                                  <p:childTnLst>
                                    <p:animMotion origin="layout" path="M 0.0 0.0  C 0.007 -0.01333  0.014 -0.028  0.021 -0.04667  C 0.04 -0.1  0.045 -0.152  0.031 -0.16  C 0.017 -0.16933  -0.01 -0.132  -0.029 -0.07867  C -0.039 -0.05067  -0.045 -0.024  -0.047 -0.004  C -0.05 0.012  -0.051 0.028  -0.051 0.04667  C -0.051 0.10667  -0.038 0.156  -0.023 0.156  C -0.008 0.156  0.005 0.10667  0.005 0.04667  C 0.005 0.01867  0.002 -0.008  -0.003 -0.02667  C -0.005 -0.04267  -0.01 -0.06  -0.016 -0.07733  C -0.036 -0.132  -0.063 -0.16933  -0.077 -0.16  C -0.091 -0.15067  -0.086 -0.1  -0.066 -0.04533  C -0.058 -0.02  -0.047 0.00133  -0.036 0.016  C -0.028 0.02933  -0.019 0.04133  -0.007 0.05333  C 0.029 0.092  0.065 0.10933  0.075 0.09333  C 0.084 0.07733  0.064 0.03333  0.028 -0.004  C 0.013 -0.02  -0.003 -0.032  -0.016 -0.04  C -0.028 -0.048  -0.043 -0.05467  -0.059 -0.05867  C -0.103 -0.072  -0.141 -0.068  -0.144 -0.04667  C -0.148 -0.02667  -0.115 0.0  -0.071 0.01333  C -0.051 0.01867  -0.032 0.02133  -0.017 0.02  C -0.004 0.02  0.01 0.01733  0.025 0.01333  C 0.069 0.0  0.102 -0.028  0.098 -0.048  C 0.095 -0.068  0.057 -0.07333  0.013 -0.06  C -0.008 -0.05333  -0.027 -0.044  -0.04 -0.03333  C -0.051 -0.02533  -0.062 -0.016  -0.074 -0.004  C -0.109 0.03467  -0.13 0.07733  -0.12 0.09333  C -0.111 0.10933  -0.074 0.092  -0.039 0.05467  C -0.022 0.036  -0.008 0.01733  0.0 0.0  Z" pathEditMode="relative">
                                      <p:cBhvr>
                                        <p:cTn id="6" dur="1299" fill="hold">
                                          <p:stCondLst>
                                            <p:cond delay="0"/>
                                          </p:stCondLst>
                                        </p:cTn>
                                        <p:tgtEl>
                                          <p:spTgt spid="111618"/>
                                        </p:tgtEl>
                                        <p:attrNameLst>
                                          <p:attrName>ppt_x</p:attrName>
                                          <p:attrName>ppt_y</p:attrName>
                                        </p:attrNameLst>
                                      </p:cBhvr>
                                    </p:animMotion>
                                  </p:childTnLst>
                                </p:cTn>
                              </p:par>
                            </p:childTnLst>
                          </p:cTn>
                        </p:par>
                      </p:childTnLst>
                    </p:cTn>
                  </p:par>
                  <p:par>
                    <p:cTn id="7" fill="hold">
                      <p:stCondLst>
                        <p:cond delay="indefinite"/>
                      </p:stCondLst>
                      <p:childTnLst>
                        <p:par>
                          <p:cTn id="8" fill="hold">
                            <p:stCondLst>
                              <p:cond delay="0"/>
                            </p:stCondLst>
                            <p:childTnLst>
                              <p:par>
                                <p:cTn id="9" presetID="37" presetClass="entr" presetSubtype="0" fill="hold" grpId="0" nodeType="clickEffect">
                                  <p:stCondLst>
                                    <p:cond delay="0"/>
                                  </p:stCondLst>
                                  <p:childTnLst>
                                    <p:set>
                                      <p:cBhvr>
                                        <p:cTn id="10" dur="1" fill="hold">
                                          <p:stCondLst>
                                            <p:cond delay="0"/>
                                          </p:stCondLst>
                                        </p:cTn>
                                        <p:tgtEl>
                                          <p:spTgt spid="111619">
                                            <p:txEl>
                                              <p:pRg st="1" end="1"/>
                                            </p:txEl>
                                          </p:spTgt>
                                        </p:tgtEl>
                                        <p:attrNameLst>
                                          <p:attrName>style.visibility</p:attrName>
                                        </p:attrNameLst>
                                      </p:cBhvr>
                                      <p:to>
                                        <p:strVal val="visible"/>
                                      </p:to>
                                    </p:set>
                                    <p:animEffect transition="in" filter="fade">
                                      <p:cBhvr>
                                        <p:cTn id="11" dur="1000"/>
                                        <p:tgtEl>
                                          <p:spTgt spid="111619">
                                            <p:txEl>
                                              <p:pRg st="1" end="1"/>
                                            </p:txEl>
                                          </p:spTgt>
                                        </p:tgtEl>
                                      </p:cBhvr>
                                    </p:animEffect>
                                    <p:anim calcmode="lin" valueType="num">
                                      <p:cBhvr>
                                        <p:cTn id="12" dur="1000" fill="hold"/>
                                        <p:tgtEl>
                                          <p:spTgt spid="111619">
                                            <p:txEl>
                                              <p:pRg st="1" end="1"/>
                                            </p:txEl>
                                          </p:spTgt>
                                        </p:tgtEl>
                                        <p:attrNameLst>
                                          <p:attrName>ppt_x</p:attrName>
                                        </p:attrNameLst>
                                      </p:cBhvr>
                                      <p:tavLst>
                                        <p:tav tm="0">
                                          <p:val>
                                            <p:strVal val="#ppt_x"/>
                                          </p:val>
                                        </p:tav>
                                        <p:tav tm="100000">
                                          <p:val>
                                            <p:strVal val="#ppt_x"/>
                                          </p:val>
                                        </p:tav>
                                      </p:tavLst>
                                    </p:anim>
                                    <p:anim calcmode="lin" valueType="num">
                                      <p:cBhvr>
                                        <p:cTn id="13" dur="898" decel="100000" fill="hold"/>
                                        <p:tgtEl>
                                          <p:spTgt spid="111619">
                                            <p:txEl>
                                              <p:pRg st="1" end="1"/>
                                            </p:txEl>
                                          </p:spTgt>
                                        </p:tgtEl>
                                        <p:attrNameLst>
                                          <p:attrName>ppt_y</p:attrName>
                                        </p:attrNameLst>
                                      </p:cBhvr>
                                      <p:tavLst>
                                        <p:tav tm="0">
                                          <p:val>
                                            <p:strVal val="#ppt_y+1"/>
                                          </p:val>
                                        </p:tav>
                                        <p:tav tm="100000">
                                          <p:val>
                                            <p:strVal val="#ppt_y-.03"/>
                                          </p:val>
                                        </p:tav>
                                      </p:tavLst>
                                    </p:anim>
                                    <p:anim calcmode="lin" valueType="num">
                                      <p:cBhvr>
                                        <p:cTn id="14" dur="100" accel="100000" fill="hold">
                                          <p:stCondLst>
                                            <p:cond delay="898"/>
                                          </p:stCondLst>
                                        </p:cTn>
                                        <p:tgtEl>
                                          <p:spTgt spid="111619">
                                            <p:txEl>
                                              <p:pRg st="1" end="1"/>
                                            </p:txEl>
                                          </p:spTgt>
                                        </p:tgtEl>
                                        <p:attrNameLst>
                                          <p:attrName>ppt_y</p:attrName>
                                        </p:attrNameLst>
                                      </p:cBhvr>
                                      <p:tavLst>
                                        <p:tav tm="0">
                                          <p:val>
                                            <p:strVal val="#ppt_y-.03"/>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37" presetClass="entr" presetSubtype="0" fill="hold" grpId="0" nodeType="clickEffect">
                                  <p:stCondLst>
                                    <p:cond delay="0"/>
                                  </p:stCondLst>
                                  <p:childTnLst>
                                    <p:set>
                                      <p:cBhvr>
                                        <p:cTn id="18" dur="1" fill="hold">
                                          <p:stCondLst>
                                            <p:cond delay="0"/>
                                          </p:stCondLst>
                                        </p:cTn>
                                        <p:tgtEl>
                                          <p:spTgt spid="111619">
                                            <p:txEl>
                                              <p:pRg st="2" end="2"/>
                                            </p:txEl>
                                          </p:spTgt>
                                        </p:tgtEl>
                                        <p:attrNameLst>
                                          <p:attrName>style.visibility</p:attrName>
                                        </p:attrNameLst>
                                      </p:cBhvr>
                                      <p:to>
                                        <p:strVal val="visible"/>
                                      </p:to>
                                    </p:set>
                                    <p:animEffect transition="in" filter="fade">
                                      <p:cBhvr>
                                        <p:cTn id="19" dur="1000"/>
                                        <p:tgtEl>
                                          <p:spTgt spid="111619">
                                            <p:txEl>
                                              <p:pRg st="2" end="2"/>
                                            </p:txEl>
                                          </p:spTgt>
                                        </p:tgtEl>
                                      </p:cBhvr>
                                    </p:animEffect>
                                    <p:anim calcmode="lin" valueType="num">
                                      <p:cBhvr>
                                        <p:cTn id="20" dur="1000" fill="hold"/>
                                        <p:tgtEl>
                                          <p:spTgt spid="111619">
                                            <p:txEl>
                                              <p:pRg st="2" end="2"/>
                                            </p:txEl>
                                          </p:spTgt>
                                        </p:tgtEl>
                                        <p:attrNameLst>
                                          <p:attrName>ppt_x</p:attrName>
                                        </p:attrNameLst>
                                      </p:cBhvr>
                                      <p:tavLst>
                                        <p:tav tm="0">
                                          <p:val>
                                            <p:strVal val="#ppt_x"/>
                                          </p:val>
                                        </p:tav>
                                        <p:tav tm="100000">
                                          <p:val>
                                            <p:strVal val="#ppt_x"/>
                                          </p:val>
                                        </p:tav>
                                      </p:tavLst>
                                    </p:anim>
                                    <p:anim calcmode="lin" valueType="num">
                                      <p:cBhvr>
                                        <p:cTn id="21" dur="898" decel="100000" fill="hold"/>
                                        <p:tgtEl>
                                          <p:spTgt spid="111619">
                                            <p:txEl>
                                              <p:pRg st="2" end="2"/>
                                            </p:txEl>
                                          </p:spTgt>
                                        </p:tgtEl>
                                        <p:attrNameLst>
                                          <p:attrName>ppt_y</p:attrName>
                                        </p:attrNameLst>
                                      </p:cBhvr>
                                      <p:tavLst>
                                        <p:tav tm="0">
                                          <p:val>
                                            <p:strVal val="#ppt_y+1"/>
                                          </p:val>
                                        </p:tav>
                                        <p:tav tm="100000">
                                          <p:val>
                                            <p:strVal val="#ppt_y-.03"/>
                                          </p:val>
                                        </p:tav>
                                      </p:tavLst>
                                    </p:anim>
                                    <p:anim calcmode="lin" valueType="num">
                                      <p:cBhvr>
                                        <p:cTn id="22" dur="100" accel="100000" fill="hold">
                                          <p:stCondLst>
                                            <p:cond delay="898"/>
                                          </p:stCondLst>
                                        </p:cTn>
                                        <p:tgtEl>
                                          <p:spTgt spid="111619">
                                            <p:txEl>
                                              <p:pRg st="2" end="2"/>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1618" grpId="0"/>
      <p:bldP spid="111619" grpId="0" build="p"/>
    </p:bldLst>
  </p:timing>
</p:sld>
</file>

<file path=ppt/slides/slide10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12642" name="Rectangle 2"/>
          <p:cNvSpPr>
            <a:spLocks noGrp="1" noChangeArrowheads="1"/>
          </p:cNvSpPr>
          <p:nvPr>
            <p:ph type="title"/>
          </p:nvPr>
        </p:nvSpPr>
        <p:spPr/>
        <p:txBody>
          <a:bodyPr/>
          <a:lstStyle/>
          <a:p>
            <a:endParaRPr lang="en-US"/>
          </a:p>
        </p:txBody>
      </p:sp>
      <p:sp>
        <p:nvSpPr>
          <p:cNvPr id="112643" name="Rectangle 3"/>
          <p:cNvSpPr>
            <a:spLocks noGrp="1" noChangeArrowheads="1"/>
          </p:cNvSpPr>
          <p:nvPr>
            <p:ph type="body" idx="1"/>
          </p:nvPr>
        </p:nvSpPr>
        <p:spPr/>
        <p:txBody>
          <a:bodyPr/>
          <a:lstStyle/>
          <a:p>
            <a:pPr>
              <a:buFontTx/>
              <a:buNone/>
            </a:pPr>
            <a:r>
              <a:rPr lang="fa-IR"/>
              <a:t> </a:t>
            </a:r>
            <a:endParaRPr lang="ar-SA"/>
          </a:p>
          <a:p>
            <a:endParaRPr lang="en-US"/>
          </a:p>
          <a:p>
            <a:endParaRPr lang="ar-SA"/>
          </a:p>
          <a:p>
            <a:r>
              <a:rPr lang="fa-IR"/>
              <a:t>برای آنکه بتوانیم تخمینی از بهای تمام شده ی سربار متغیر داشته باشیم باید بتوانیم بهای تمام شده ی سربار متغیر برای تولید یک واحد از کالا را برآورد کنیم. </a:t>
            </a:r>
            <a:endParaRPr lang="en-US"/>
          </a:p>
        </p:txBody>
      </p:sp>
    </p:spTree>
  </p:cSld>
  <p:clrMapOvr>
    <a:masterClrMapping/>
  </p:clrMapOvr>
  <p:transition advClick="0" advTm="3000"/>
</p:sld>
</file>

<file path=ppt/slides/slide10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13666" name="Rectangle 2"/>
          <p:cNvSpPr>
            <a:spLocks noGrp="1" noChangeArrowheads="1"/>
          </p:cNvSpPr>
          <p:nvPr>
            <p:ph type="title"/>
          </p:nvPr>
        </p:nvSpPr>
        <p:spPr/>
        <p:txBody>
          <a:bodyPr/>
          <a:lstStyle/>
          <a:p>
            <a:endParaRPr lang="en-US"/>
          </a:p>
        </p:txBody>
      </p:sp>
      <p:sp>
        <p:nvSpPr>
          <p:cNvPr id="113667" name="Rectangle 3"/>
          <p:cNvSpPr>
            <a:spLocks noGrp="1" noChangeArrowheads="1"/>
          </p:cNvSpPr>
          <p:nvPr>
            <p:ph type="body" idx="1"/>
          </p:nvPr>
        </p:nvSpPr>
        <p:spPr/>
        <p:txBody>
          <a:bodyPr/>
          <a:lstStyle/>
          <a:p>
            <a:pPr>
              <a:buFontTx/>
              <a:buNone/>
            </a:pPr>
            <a:r>
              <a:rPr lang="fa-IR"/>
              <a:t> </a:t>
            </a:r>
            <a:endParaRPr lang="ar-SA"/>
          </a:p>
          <a:p>
            <a:endParaRPr lang="ar-SA"/>
          </a:p>
          <a:p>
            <a:r>
              <a:rPr lang="fa-IR"/>
              <a:t>طبعاً کل سربار متغیر مساوی با حاصلضرب مقدار تولید مورد انتظار در بهای سربار متغیر هر واحد کالاست. به این ترتیب، تخمین بهای تمام شده ی سربار متغیر برای دوره ی مالی بعد مستلزم برآورد مقدار تولید برای دوره بعد نیز هست.</a:t>
            </a:r>
            <a:endParaRPr lang="en-US"/>
          </a:p>
        </p:txBody>
      </p:sp>
    </p:spTree>
  </p:cSld>
  <p:clrMapOvr>
    <a:masterClrMapping/>
  </p:clrMapOvr>
  <p:transition advClick="0" advTm="3000"/>
</p:sld>
</file>

<file path=ppt/slides/slide10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14690" name="Rectangle 2"/>
          <p:cNvSpPr>
            <a:spLocks noGrp="1" noChangeArrowheads="1"/>
          </p:cNvSpPr>
          <p:nvPr>
            <p:ph type="title"/>
          </p:nvPr>
        </p:nvSpPr>
        <p:spPr/>
        <p:txBody>
          <a:bodyPr/>
          <a:lstStyle/>
          <a:p>
            <a:endParaRPr lang="en-US"/>
          </a:p>
        </p:txBody>
      </p:sp>
      <p:sp>
        <p:nvSpPr>
          <p:cNvPr id="114691" name="Rectangle 3"/>
          <p:cNvSpPr>
            <a:spLocks noGrp="1" noChangeArrowheads="1"/>
          </p:cNvSpPr>
          <p:nvPr>
            <p:ph type="body" idx="1"/>
          </p:nvPr>
        </p:nvSpPr>
        <p:spPr/>
        <p:txBody>
          <a:bodyPr/>
          <a:lstStyle/>
          <a:p>
            <a:endParaRPr lang="ar-SA"/>
          </a:p>
          <a:p>
            <a:r>
              <a:rPr lang="fa-IR"/>
              <a:t> </a:t>
            </a:r>
            <a:endParaRPr lang="fa-IR" b="1" i="1"/>
          </a:p>
          <a:p>
            <a:r>
              <a:rPr lang="fa-IR" b="1" i="1"/>
              <a:t>تعیین نرخ سربار:</a:t>
            </a:r>
            <a:endParaRPr lang="fa-IR"/>
          </a:p>
          <a:p>
            <a:r>
              <a:rPr lang="fa-IR"/>
              <a:t>از آنجا که اقلام مختلف سربار به صورت جریانی مداوم و یکنواخت در طول یک دوره ی مالی واقع نمی شوند، </a:t>
            </a:r>
            <a:endParaRPr lang="en-US"/>
          </a:p>
        </p:txBody>
      </p:sp>
    </p:spTree>
  </p:cSld>
  <p:clrMapOvr>
    <a:masterClrMapping/>
  </p:clrMapOvr>
  <p:transition advClick="0" advTm="3000"/>
</p:sld>
</file>

<file path=ppt/slides/slide107.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115714" name="Rectangle 2"/>
          <p:cNvSpPr>
            <a:spLocks noGrp="1" noChangeArrowheads="1"/>
          </p:cNvSpPr>
          <p:nvPr>
            <p:ph type="title"/>
          </p:nvPr>
        </p:nvSpPr>
        <p:spPr/>
        <p:txBody>
          <a:bodyPr/>
          <a:lstStyle/>
          <a:p>
            <a:endParaRPr lang="en-US"/>
          </a:p>
        </p:txBody>
      </p:sp>
      <p:sp>
        <p:nvSpPr>
          <p:cNvPr id="115715" name="Rectangle 3"/>
          <p:cNvSpPr>
            <a:spLocks noGrp="1" noChangeArrowheads="1"/>
          </p:cNvSpPr>
          <p:nvPr>
            <p:ph type="body" idx="1"/>
          </p:nvPr>
        </p:nvSpPr>
        <p:spPr/>
        <p:txBody>
          <a:bodyPr/>
          <a:lstStyle/>
          <a:p>
            <a:endParaRPr lang="fa-IR"/>
          </a:p>
          <a:p>
            <a:endParaRPr lang="fa-IR"/>
          </a:p>
          <a:p>
            <a:r>
              <a:rPr lang="fa-IR"/>
              <a:t>برای آنکه سربار قابل تخصیص به مقادیر تولید شده ی کالا در هر زمان – طی دوره – را بتوان تعیین کرد. باید از روشهایی برای این تخصیص و یا اصطلاحاً «جذب سربار» به تولید » استفاده کرد.</a:t>
            </a:r>
            <a:endParaRPr lang="en-US"/>
          </a:p>
        </p:txBody>
      </p:sp>
    </p:spTree>
  </p:cSld>
  <p:clrMapOvr>
    <a:masterClrMapping/>
  </p:clrMapOvr>
  <p:transition advClick="0" advTm="3000">
    <p:wipe di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7" presetClass="entr" presetSubtype="0" fill="hold" grpId="0" nodeType="withEffect" nodePh="1">
                                  <p:stCondLst>
                                    <p:cond delay="0"/>
                                  </p:stCondLst>
                                  <p:endCondLst>
                                    <p:cond evt="begin" delay="0">
                                      <p:tn val="5"/>
                                    </p:cond>
                                  </p:endCondLst>
                                  <p:childTnLst>
                                    <p:set>
                                      <p:cBhvr>
                                        <p:cTn id="6" dur="1" fill="hold">
                                          <p:stCondLst>
                                            <p:cond delay="0"/>
                                          </p:stCondLst>
                                        </p:cTn>
                                        <p:tgtEl>
                                          <p:spTgt spid="115714"/>
                                        </p:tgtEl>
                                        <p:attrNameLst>
                                          <p:attrName>style.visibility</p:attrName>
                                        </p:attrNameLst>
                                      </p:cBhvr>
                                      <p:to>
                                        <p:strVal val="visible"/>
                                      </p:to>
                                    </p:set>
                                    <p:animEffect transition="in" filter="fade">
                                      <p:cBhvr>
                                        <p:cTn id="7" dur="1000"/>
                                        <p:tgtEl>
                                          <p:spTgt spid="115714"/>
                                        </p:tgtEl>
                                      </p:cBhvr>
                                    </p:animEffect>
                                    <p:anim calcmode="lin" valueType="num">
                                      <p:cBhvr>
                                        <p:cTn id="8" dur="1000" fill="hold"/>
                                        <p:tgtEl>
                                          <p:spTgt spid="115714"/>
                                        </p:tgtEl>
                                        <p:attrNameLst>
                                          <p:attrName>ppt_x</p:attrName>
                                        </p:attrNameLst>
                                      </p:cBhvr>
                                      <p:tavLst>
                                        <p:tav tm="0">
                                          <p:val>
                                            <p:strVal val="#ppt_x"/>
                                          </p:val>
                                        </p:tav>
                                        <p:tav tm="100000">
                                          <p:val>
                                            <p:strVal val="#ppt_x"/>
                                          </p:val>
                                        </p:tav>
                                      </p:tavLst>
                                    </p:anim>
                                    <p:anim calcmode="lin" valueType="num">
                                      <p:cBhvr>
                                        <p:cTn id="9" dur="898" decel="100000" fill="hold"/>
                                        <p:tgtEl>
                                          <p:spTgt spid="115714"/>
                                        </p:tgtEl>
                                        <p:attrNameLst>
                                          <p:attrName>ppt_y</p:attrName>
                                        </p:attrNameLst>
                                      </p:cBhvr>
                                      <p:tavLst>
                                        <p:tav tm="0">
                                          <p:val>
                                            <p:strVal val="#ppt_y+1"/>
                                          </p:val>
                                        </p:tav>
                                        <p:tav tm="100000">
                                          <p:val>
                                            <p:strVal val="#ppt_y-.03"/>
                                          </p:val>
                                        </p:tav>
                                      </p:tavLst>
                                    </p:anim>
                                    <p:anim calcmode="lin" valueType="num">
                                      <p:cBhvr>
                                        <p:cTn id="10" dur="100" accel="100000" fill="hold">
                                          <p:stCondLst>
                                            <p:cond delay="898"/>
                                          </p:stCondLst>
                                        </p:cTn>
                                        <p:tgtEl>
                                          <p:spTgt spid="115714"/>
                                        </p:tgtEl>
                                        <p:attrNameLst>
                                          <p:attrName>ppt_y</p:attrName>
                                        </p:attrNameLst>
                                      </p:cBhvr>
                                      <p:tavLst>
                                        <p:tav tm="0">
                                          <p:val>
                                            <p:strVal val="#ppt_y-.03"/>
                                          </p:val>
                                        </p:tav>
                                        <p:tav tm="100000">
                                          <p:val>
                                            <p:strVal val="#ppt_y"/>
                                          </p:val>
                                        </p:tav>
                                      </p:tavLst>
                                    </p:anim>
                                  </p:childTnLst>
                                </p:cTn>
                              </p:par>
                            </p:childTnLst>
                          </p:cTn>
                        </p:par>
                      </p:childTnLst>
                    </p:cTn>
                  </p:par>
                  <p:par>
                    <p:cTn id="11" fill="hold">
                      <p:stCondLst>
                        <p:cond delay="indefinite"/>
                      </p:stCondLst>
                      <p:childTnLst>
                        <p:par>
                          <p:cTn id="12" fill="hold">
                            <p:stCondLst>
                              <p:cond delay="0"/>
                            </p:stCondLst>
                            <p:childTnLst>
                              <p:par>
                                <p:cTn id="13" presetID="37" presetClass="entr" presetSubtype="0" fill="hold" grpId="0" nodeType="clickEffect">
                                  <p:stCondLst>
                                    <p:cond delay="0"/>
                                  </p:stCondLst>
                                  <p:childTnLst>
                                    <p:set>
                                      <p:cBhvr>
                                        <p:cTn id="14" dur="1" fill="hold">
                                          <p:stCondLst>
                                            <p:cond delay="0"/>
                                          </p:stCondLst>
                                        </p:cTn>
                                        <p:tgtEl>
                                          <p:spTgt spid="115715">
                                            <p:txEl>
                                              <p:pRg st="2" end="2"/>
                                            </p:txEl>
                                          </p:spTgt>
                                        </p:tgtEl>
                                        <p:attrNameLst>
                                          <p:attrName>style.visibility</p:attrName>
                                        </p:attrNameLst>
                                      </p:cBhvr>
                                      <p:to>
                                        <p:strVal val="visible"/>
                                      </p:to>
                                    </p:set>
                                    <p:animEffect transition="in" filter="fade">
                                      <p:cBhvr>
                                        <p:cTn id="15" dur="1000"/>
                                        <p:tgtEl>
                                          <p:spTgt spid="115715">
                                            <p:txEl>
                                              <p:pRg st="2" end="2"/>
                                            </p:txEl>
                                          </p:spTgt>
                                        </p:tgtEl>
                                      </p:cBhvr>
                                    </p:animEffect>
                                    <p:anim calcmode="lin" valueType="num">
                                      <p:cBhvr>
                                        <p:cTn id="16" dur="1000" fill="hold"/>
                                        <p:tgtEl>
                                          <p:spTgt spid="115715">
                                            <p:txEl>
                                              <p:pRg st="2" end="2"/>
                                            </p:txEl>
                                          </p:spTgt>
                                        </p:tgtEl>
                                        <p:attrNameLst>
                                          <p:attrName>ppt_x</p:attrName>
                                        </p:attrNameLst>
                                      </p:cBhvr>
                                      <p:tavLst>
                                        <p:tav tm="0">
                                          <p:val>
                                            <p:strVal val="#ppt_x"/>
                                          </p:val>
                                        </p:tav>
                                        <p:tav tm="100000">
                                          <p:val>
                                            <p:strVal val="#ppt_x"/>
                                          </p:val>
                                        </p:tav>
                                      </p:tavLst>
                                    </p:anim>
                                    <p:anim calcmode="lin" valueType="num">
                                      <p:cBhvr>
                                        <p:cTn id="17" dur="898" decel="100000" fill="hold"/>
                                        <p:tgtEl>
                                          <p:spTgt spid="115715">
                                            <p:txEl>
                                              <p:pRg st="2" end="2"/>
                                            </p:txEl>
                                          </p:spTgt>
                                        </p:tgtEl>
                                        <p:attrNameLst>
                                          <p:attrName>ppt_y</p:attrName>
                                        </p:attrNameLst>
                                      </p:cBhvr>
                                      <p:tavLst>
                                        <p:tav tm="0">
                                          <p:val>
                                            <p:strVal val="#ppt_y+1"/>
                                          </p:val>
                                        </p:tav>
                                        <p:tav tm="100000">
                                          <p:val>
                                            <p:strVal val="#ppt_y-.03"/>
                                          </p:val>
                                        </p:tav>
                                      </p:tavLst>
                                    </p:anim>
                                    <p:anim calcmode="lin" valueType="num">
                                      <p:cBhvr>
                                        <p:cTn id="18" dur="100" accel="100000" fill="hold">
                                          <p:stCondLst>
                                            <p:cond delay="898"/>
                                          </p:stCondLst>
                                        </p:cTn>
                                        <p:tgtEl>
                                          <p:spTgt spid="115715">
                                            <p:txEl>
                                              <p:pRg st="2" end="2"/>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5714" grpId="0"/>
      <p:bldP spid="115715" grpId="0" build="p"/>
    </p:bldLst>
  </p:timing>
</p:sld>
</file>

<file path=ppt/slides/slide10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16738" name="Rectangle 2"/>
          <p:cNvSpPr>
            <a:spLocks noGrp="1" noChangeArrowheads="1"/>
          </p:cNvSpPr>
          <p:nvPr>
            <p:ph type="title"/>
          </p:nvPr>
        </p:nvSpPr>
        <p:spPr/>
        <p:txBody>
          <a:bodyPr/>
          <a:lstStyle/>
          <a:p>
            <a:endParaRPr lang="en-US"/>
          </a:p>
        </p:txBody>
      </p:sp>
      <p:sp>
        <p:nvSpPr>
          <p:cNvPr id="116739" name="Rectangle 3"/>
          <p:cNvSpPr>
            <a:spLocks noGrp="1" noChangeArrowheads="1"/>
          </p:cNvSpPr>
          <p:nvPr>
            <p:ph type="body" idx="1"/>
          </p:nvPr>
        </p:nvSpPr>
        <p:spPr/>
        <p:txBody>
          <a:bodyPr/>
          <a:lstStyle/>
          <a:p>
            <a:endParaRPr lang="ar-SA" b="1" i="1"/>
          </a:p>
          <a:p>
            <a:r>
              <a:rPr lang="fa-IR" b="1" i="1"/>
              <a:t>دو عامل کلیدی در محاسبه نرخ سربار وجود دارد:</a:t>
            </a:r>
            <a:endParaRPr lang="fa-IR"/>
          </a:p>
          <a:p>
            <a:r>
              <a:rPr lang="fa-IR"/>
              <a:t>جمع بهای تمام شده ی تخمینی برای سربار یک دوره ی معین.</a:t>
            </a:r>
          </a:p>
          <a:p>
            <a:r>
              <a:rPr lang="fa-IR"/>
              <a:t>سطح فعالیت تخمینی (تخمینی از میزان تولید) طی همان دوره.</a:t>
            </a:r>
          </a:p>
          <a:p>
            <a:pPr>
              <a:buFontTx/>
              <a:buNone/>
            </a:pPr>
            <a:endParaRPr lang="en-US"/>
          </a:p>
        </p:txBody>
      </p:sp>
    </p:spTree>
  </p:cSld>
  <p:clrMapOvr>
    <a:masterClrMapping/>
  </p:clrMapOvr>
  <p:transition advClick="0" advTm="3000"/>
</p:sld>
</file>

<file path=ppt/slides/slide109.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117762" name="Rectangle 2"/>
          <p:cNvSpPr>
            <a:spLocks noGrp="1" noChangeArrowheads="1"/>
          </p:cNvSpPr>
          <p:nvPr>
            <p:ph type="title"/>
          </p:nvPr>
        </p:nvSpPr>
        <p:spPr/>
        <p:txBody>
          <a:bodyPr/>
          <a:lstStyle/>
          <a:p>
            <a:endParaRPr lang="en-US"/>
          </a:p>
        </p:txBody>
      </p:sp>
      <p:sp>
        <p:nvSpPr>
          <p:cNvPr id="117763" name="Rectangle 3"/>
          <p:cNvSpPr>
            <a:spLocks noGrp="1" noChangeArrowheads="1"/>
          </p:cNvSpPr>
          <p:nvPr>
            <p:ph type="body" idx="1"/>
          </p:nvPr>
        </p:nvSpPr>
        <p:spPr/>
        <p:txBody>
          <a:bodyPr/>
          <a:lstStyle/>
          <a:p>
            <a:endParaRPr lang="ar-SA"/>
          </a:p>
          <a:p>
            <a:r>
              <a:rPr lang="fa-IR"/>
              <a:t>نرخ سربار گاه به صورت ریالی و گاه به صورت درصدی از تولید بیان می شود.</a:t>
            </a:r>
            <a:endParaRPr lang="fa-IR" u="sng"/>
          </a:p>
          <a:p>
            <a:endParaRPr lang="ar-SA" u="sng"/>
          </a:p>
          <a:p>
            <a:r>
              <a:rPr lang="fa-IR" u="sng"/>
              <a:t>سربار تخمینی         </a:t>
            </a:r>
            <a:r>
              <a:rPr lang="fa-IR"/>
              <a:t> = نرخ جذب سربار برای یک واحد          </a:t>
            </a:r>
          </a:p>
          <a:p>
            <a:r>
              <a:rPr lang="fa-IR"/>
              <a:t>سطح فعالیت تخمینی</a:t>
            </a:r>
          </a:p>
          <a:p>
            <a:r>
              <a:rPr lang="fa-IR"/>
              <a:t/>
            </a:r>
            <a:br>
              <a:rPr lang="fa-IR"/>
            </a:br>
            <a:endParaRPr lang="en-US"/>
          </a:p>
        </p:txBody>
      </p:sp>
    </p:spTree>
  </p:cSld>
  <p:clrMapOvr>
    <a:masterClrMapping/>
  </p:clrMapOvr>
  <p:transition advClick="0" advTm="3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9" presetClass="entr" presetSubtype="0" decel="100000" fill="hold" grpId="0" nodeType="withEffect" nodePh="1">
                                  <p:stCondLst>
                                    <p:cond delay="0"/>
                                  </p:stCondLst>
                                  <p:endCondLst>
                                    <p:cond evt="begin" delay="0">
                                      <p:tn val="5"/>
                                    </p:cond>
                                  </p:endCondLst>
                                  <p:childTnLst>
                                    <p:set>
                                      <p:cBhvr>
                                        <p:cTn id="6" dur="1" fill="hold">
                                          <p:stCondLst>
                                            <p:cond delay="0"/>
                                          </p:stCondLst>
                                        </p:cTn>
                                        <p:tgtEl>
                                          <p:spTgt spid="117762"/>
                                        </p:tgtEl>
                                        <p:attrNameLst>
                                          <p:attrName>style.visibility</p:attrName>
                                        </p:attrNameLst>
                                      </p:cBhvr>
                                      <p:to>
                                        <p:strVal val="visible"/>
                                      </p:to>
                                    </p:set>
                                    <p:anim calcmode="lin" valueType="num">
                                      <p:cBhvr>
                                        <p:cTn id="7" dur="500" fill="hold"/>
                                        <p:tgtEl>
                                          <p:spTgt spid="117762"/>
                                        </p:tgtEl>
                                        <p:attrNameLst>
                                          <p:attrName>ppt_w</p:attrName>
                                        </p:attrNameLst>
                                      </p:cBhvr>
                                      <p:tavLst>
                                        <p:tav tm="0">
                                          <p:val>
                                            <p:fltVal val="0"/>
                                          </p:val>
                                        </p:tav>
                                        <p:tav tm="100000">
                                          <p:val>
                                            <p:strVal val="#ppt_w"/>
                                          </p:val>
                                        </p:tav>
                                      </p:tavLst>
                                    </p:anim>
                                    <p:anim calcmode="lin" valueType="num">
                                      <p:cBhvr>
                                        <p:cTn id="8" dur="500" fill="hold"/>
                                        <p:tgtEl>
                                          <p:spTgt spid="117762"/>
                                        </p:tgtEl>
                                        <p:attrNameLst>
                                          <p:attrName>ppt_h</p:attrName>
                                        </p:attrNameLst>
                                      </p:cBhvr>
                                      <p:tavLst>
                                        <p:tav tm="0">
                                          <p:val>
                                            <p:fltVal val="0"/>
                                          </p:val>
                                        </p:tav>
                                        <p:tav tm="100000">
                                          <p:val>
                                            <p:strVal val="#ppt_h"/>
                                          </p:val>
                                        </p:tav>
                                      </p:tavLst>
                                    </p:anim>
                                    <p:anim calcmode="lin" valueType="num">
                                      <p:cBhvr>
                                        <p:cTn id="9" dur="500" fill="hold"/>
                                        <p:tgtEl>
                                          <p:spTgt spid="117762"/>
                                        </p:tgtEl>
                                        <p:attrNameLst>
                                          <p:attrName>style.rotation</p:attrName>
                                        </p:attrNameLst>
                                      </p:cBhvr>
                                      <p:tavLst>
                                        <p:tav tm="0">
                                          <p:val>
                                            <p:fltVal val="360"/>
                                          </p:val>
                                        </p:tav>
                                        <p:tav tm="100000">
                                          <p:val>
                                            <p:fltVal val="0"/>
                                          </p:val>
                                        </p:tav>
                                      </p:tavLst>
                                    </p:anim>
                                    <p:animEffect transition="in" filter="fade">
                                      <p:cBhvr>
                                        <p:cTn id="10" dur="500"/>
                                        <p:tgtEl>
                                          <p:spTgt spid="117762"/>
                                        </p:tgtEl>
                                      </p:cBhvr>
                                    </p:animEffect>
                                  </p:childTnLst>
                                </p:cTn>
                              </p:par>
                            </p:childTnLst>
                          </p:cTn>
                        </p:par>
                      </p:childTnLst>
                    </p:cTn>
                  </p:par>
                  <p:par>
                    <p:cTn id="11" fill="hold">
                      <p:stCondLst>
                        <p:cond delay="indefinite"/>
                      </p:stCondLst>
                      <p:childTnLst>
                        <p:par>
                          <p:cTn id="12" fill="hold">
                            <p:stCondLst>
                              <p:cond delay="0"/>
                            </p:stCondLst>
                            <p:childTnLst>
                              <p:par>
                                <p:cTn id="13" presetID="49" presetClass="entr" presetSubtype="0" decel="100000" fill="hold" grpId="0" nodeType="clickEffect">
                                  <p:stCondLst>
                                    <p:cond delay="0"/>
                                  </p:stCondLst>
                                  <p:iterate type="lt">
                                    <p:tmPct val="10000"/>
                                  </p:iterate>
                                  <p:childTnLst>
                                    <p:set>
                                      <p:cBhvr>
                                        <p:cTn id="14" dur="1" fill="hold">
                                          <p:stCondLst>
                                            <p:cond delay="0"/>
                                          </p:stCondLst>
                                        </p:cTn>
                                        <p:tgtEl>
                                          <p:spTgt spid="117763">
                                            <p:txEl>
                                              <p:pRg st="1" end="1"/>
                                            </p:txEl>
                                          </p:spTgt>
                                        </p:tgtEl>
                                        <p:attrNameLst>
                                          <p:attrName>style.visibility</p:attrName>
                                        </p:attrNameLst>
                                      </p:cBhvr>
                                      <p:to>
                                        <p:strVal val="visible"/>
                                      </p:to>
                                    </p:set>
                                    <p:anim calcmode="lin" valueType="num">
                                      <p:cBhvr>
                                        <p:cTn id="15" dur="500" fill="hold"/>
                                        <p:tgtEl>
                                          <p:spTgt spid="117763">
                                            <p:txEl>
                                              <p:pRg st="1" end="1"/>
                                            </p:txEl>
                                          </p:spTgt>
                                        </p:tgtEl>
                                        <p:attrNameLst>
                                          <p:attrName>ppt_w</p:attrName>
                                        </p:attrNameLst>
                                      </p:cBhvr>
                                      <p:tavLst>
                                        <p:tav tm="0">
                                          <p:val>
                                            <p:fltVal val="0"/>
                                          </p:val>
                                        </p:tav>
                                        <p:tav tm="100000">
                                          <p:val>
                                            <p:strVal val="#ppt_w"/>
                                          </p:val>
                                        </p:tav>
                                      </p:tavLst>
                                    </p:anim>
                                    <p:anim calcmode="lin" valueType="num">
                                      <p:cBhvr>
                                        <p:cTn id="16" dur="500" fill="hold"/>
                                        <p:tgtEl>
                                          <p:spTgt spid="117763">
                                            <p:txEl>
                                              <p:pRg st="1" end="1"/>
                                            </p:txEl>
                                          </p:spTgt>
                                        </p:tgtEl>
                                        <p:attrNameLst>
                                          <p:attrName>ppt_h</p:attrName>
                                        </p:attrNameLst>
                                      </p:cBhvr>
                                      <p:tavLst>
                                        <p:tav tm="0">
                                          <p:val>
                                            <p:fltVal val="0"/>
                                          </p:val>
                                        </p:tav>
                                        <p:tav tm="100000">
                                          <p:val>
                                            <p:strVal val="#ppt_h"/>
                                          </p:val>
                                        </p:tav>
                                      </p:tavLst>
                                    </p:anim>
                                    <p:anim calcmode="lin" valueType="num">
                                      <p:cBhvr>
                                        <p:cTn id="17" dur="500" fill="hold"/>
                                        <p:tgtEl>
                                          <p:spTgt spid="117763">
                                            <p:txEl>
                                              <p:pRg st="1" end="1"/>
                                            </p:txEl>
                                          </p:spTgt>
                                        </p:tgtEl>
                                        <p:attrNameLst>
                                          <p:attrName>style.rotation</p:attrName>
                                        </p:attrNameLst>
                                      </p:cBhvr>
                                      <p:tavLst>
                                        <p:tav tm="0">
                                          <p:val>
                                            <p:fltVal val="360"/>
                                          </p:val>
                                        </p:tav>
                                        <p:tav tm="100000">
                                          <p:val>
                                            <p:fltVal val="0"/>
                                          </p:val>
                                        </p:tav>
                                      </p:tavLst>
                                    </p:anim>
                                    <p:animEffect transition="in" filter="fade">
                                      <p:cBhvr>
                                        <p:cTn id="18" dur="500"/>
                                        <p:tgtEl>
                                          <p:spTgt spid="117763">
                                            <p:txEl>
                                              <p:pRg st="1" end="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49" presetClass="entr" presetSubtype="0" decel="100000" fill="hold" grpId="0" nodeType="clickEffect">
                                  <p:stCondLst>
                                    <p:cond delay="0"/>
                                  </p:stCondLst>
                                  <p:iterate type="lt">
                                    <p:tmPct val="10000"/>
                                  </p:iterate>
                                  <p:childTnLst>
                                    <p:set>
                                      <p:cBhvr>
                                        <p:cTn id="22" dur="1" fill="hold">
                                          <p:stCondLst>
                                            <p:cond delay="0"/>
                                          </p:stCondLst>
                                        </p:cTn>
                                        <p:tgtEl>
                                          <p:spTgt spid="117763">
                                            <p:txEl>
                                              <p:pRg st="3" end="3"/>
                                            </p:txEl>
                                          </p:spTgt>
                                        </p:tgtEl>
                                        <p:attrNameLst>
                                          <p:attrName>style.visibility</p:attrName>
                                        </p:attrNameLst>
                                      </p:cBhvr>
                                      <p:to>
                                        <p:strVal val="visible"/>
                                      </p:to>
                                    </p:set>
                                    <p:anim calcmode="lin" valueType="num">
                                      <p:cBhvr>
                                        <p:cTn id="23" dur="500" fill="hold"/>
                                        <p:tgtEl>
                                          <p:spTgt spid="117763">
                                            <p:txEl>
                                              <p:pRg st="3" end="3"/>
                                            </p:txEl>
                                          </p:spTgt>
                                        </p:tgtEl>
                                        <p:attrNameLst>
                                          <p:attrName>ppt_w</p:attrName>
                                        </p:attrNameLst>
                                      </p:cBhvr>
                                      <p:tavLst>
                                        <p:tav tm="0">
                                          <p:val>
                                            <p:fltVal val="0"/>
                                          </p:val>
                                        </p:tav>
                                        <p:tav tm="100000">
                                          <p:val>
                                            <p:strVal val="#ppt_w"/>
                                          </p:val>
                                        </p:tav>
                                      </p:tavLst>
                                    </p:anim>
                                    <p:anim calcmode="lin" valueType="num">
                                      <p:cBhvr>
                                        <p:cTn id="24" dur="500" fill="hold"/>
                                        <p:tgtEl>
                                          <p:spTgt spid="117763">
                                            <p:txEl>
                                              <p:pRg st="3" end="3"/>
                                            </p:txEl>
                                          </p:spTgt>
                                        </p:tgtEl>
                                        <p:attrNameLst>
                                          <p:attrName>ppt_h</p:attrName>
                                        </p:attrNameLst>
                                      </p:cBhvr>
                                      <p:tavLst>
                                        <p:tav tm="0">
                                          <p:val>
                                            <p:fltVal val="0"/>
                                          </p:val>
                                        </p:tav>
                                        <p:tav tm="100000">
                                          <p:val>
                                            <p:strVal val="#ppt_h"/>
                                          </p:val>
                                        </p:tav>
                                      </p:tavLst>
                                    </p:anim>
                                    <p:anim calcmode="lin" valueType="num">
                                      <p:cBhvr>
                                        <p:cTn id="25" dur="500" fill="hold"/>
                                        <p:tgtEl>
                                          <p:spTgt spid="117763">
                                            <p:txEl>
                                              <p:pRg st="3" end="3"/>
                                            </p:txEl>
                                          </p:spTgt>
                                        </p:tgtEl>
                                        <p:attrNameLst>
                                          <p:attrName>style.rotation</p:attrName>
                                        </p:attrNameLst>
                                      </p:cBhvr>
                                      <p:tavLst>
                                        <p:tav tm="0">
                                          <p:val>
                                            <p:fltVal val="360"/>
                                          </p:val>
                                        </p:tav>
                                        <p:tav tm="100000">
                                          <p:val>
                                            <p:fltVal val="0"/>
                                          </p:val>
                                        </p:tav>
                                      </p:tavLst>
                                    </p:anim>
                                    <p:animEffect transition="in" filter="fade">
                                      <p:cBhvr>
                                        <p:cTn id="26" dur="500"/>
                                        <p:tgtEl>
                                          <p:spTgt spid="117763">
                                            <p:txEl>
                                              <p:pRg st="3" end="3"/>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49" presetClass="entr" presetSubtype="0" decel="100000" fill="hold" grpId="0" nodeType="clickEffect">
                                  <p:stCondLst>
                                    <p:cond delay="0"/>
                                  </p:stCondLst>
                                  <p:iterate type="lt">
                                    <p:tmPct val="10000"/>
                                  </p:iterate>
                                  <p:childTnLst>
                                    <p:set>
                                      <p:cBhvr>
                                        <p:cTn id="30" dur="1" fill="hold">
                                          <p:stCondLst>
                                            <p:cond delay="0"/>
                                          </p:stCondLst>
                                        </p:cTn>
                                        <p:tgtEl>
                                          <p:spTgt spid="117763">
                                            <p:txEl>
                                              <p:pRg st="4" end="4"/>
                                            </p:txEl>
                                          </p:spTgt>
                                        </p:tgtEl>
                                        <p:attrNameLst>
                                          <p:attrName>style.visibility</p:attrName>
                                        </p:attrNameLst>
                                      </p:cBhvr>
                                      <p:to>
                                        <p:strVal val="visible"/>
                                      </p:to>
                                    </p:set>
                                    <p:anim calcmode="lin" valueType="num">
                                      <p:cBhvr>
                                        <p:cTn id="31" dur="500" fill="hold"/>
                                        <p:tgtEl>
                                          <p:spTgt spid="117763">
                                            <p:txEl>
                                              <p:pRg st="4" end="4"/>
                                            </p:txEl>
                                          </p:spTgt>
                                        </p:tgtEl>
                                        <p:attrNameLst>
                                          <p:attrName>ppt_w</p:attrName>
                                        </p:attrNameLst>
                                      </p:cBhvr>
                                      <p:tavLst>
                                        <p:tav tm="0">
                                          <p:val>
                                            <p:fltVal val="0"/>
                                          </p:val>
                                        </p:tav>
                                        <p:tav tm="100000">
                                          <p:val>
                                            <p:strVal val="#ppt_w"/>
                                          </p:val>
                                        </p:tav>
                                      </p:tavLst>
                                    </p:anim>
                                    <p:anim calcmode="lin" valueType="num">
                                      <p:cBhvr>
                                        <p:cTn id="32" dur="500" fill="hold"/>
                                        <p:tgtEl>
                                          <p:spTgt spid="117763">
                                            <p:txEl>
                                              <p:pRg st="4" end="4"/>
                                            </p:txEl>
                                          </p:spTgt>
                                        </p:tgtEl>
                                        <p:attrNameLst>
                                          <p:attrName>ppt_h</p:attrName>
                                        </p:attrNameLst>
                                      </p:cBhvr>
                                      <p:tavLst>
                                        <p:tav tm="0">
                                          <p:val>
                                            <p:fltVal val="0"/>
                                          </p:val>
                                        </p:tav>
                                        <p:tav tm="100000">
                                          <p:val>
                                            <p:strVal val="#ppt_h"/>
                                          </p:val>
                                        </p:tav>
                                      </p:tavLst>
                                    </p:anim>
                                    <p:anim calcmode="lin" valueType="num">
                                      <p:cBhvr>
                                        <p:cTn id="33" dur="500" fill="hold"/>
                                        <p:tgtEl>
                                          <p:spTgt spid="117763">
                                            <p:txEl>
                                              <p:pRg st="4" end="4"/>
                                            </p:txEl>
                                          </p:spTgt>
                                        </p:tgtEl>
                                        <p:attrNameLst>
                                          <p:attrName>style.rotation</p:attrName>
                                        </p:attrNameLst>
                                      </p:cBhvr>
                                      <p:tavLst>
                                        <p:tav tm="0">
                                          <p:val>
                                            <p:fltVal val="360"/>
                                          </p:val>
                                        </p:tav>
                                        <p:tav tm="100000">
                                          <p:val>
                                            <p:fltVal val="0"/>
                                          </p:val>
                                        </p:tav>
                                      </p:tavLst>
                                    </p:anim>
                                    <p:animEffect transition="in" filter="fade">
                                      <p:cBhvr>
                                        <p:cTn id="34" dur="500"/>
                                        <p:tgtEl>
                                          <p:spTgt spid="117763">
                                            <p:txEl>
                                              <p:pRg st="4" end="4"/>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49" presetClass="entr" presetSubtype="0" decel="100000" fill="hold" grpId="0" nodeType="clickEffect">
                                  <p:stCondLst>
                                    <p:cond delay="0"/>
                                  </p:stCondLst>
                                  <p:iterate type="lt">
                                    <p:tmPct val="10000"/>
                                  </p:iterate>
                                  <p:childTnLst>
                                    <p:set>
                                      <p:cBhvr>
                                        <p:cTn id="38" dur="1" fill="hold">
                                          <p:stCondLst>
                                            <p:cond delay="0"/>
                                          </p:stCondLst>
                                        </p:cTn>
                                        <p:tgtEl>
                                          <p:spTgt spid="117763">
                                            <p:txEl>
                                              <p:pRg st="5" end="5"/>
                                            </p:txEl>
                                          </p:spTgt>
                                        </p:tgtEl>
                                        <p:attrNameLst>
                                          <p:attrName>style.visibility</p:attrName>
                                        </p:attrNameLst>
                                      </p:cBhvr>
                                      <p:to>
                                        <p:strVal val="visible"/>
                                      </p:to>
                                    </p:set>
                                    <p:anim calcmode="lin" valueType="num">
                                      <p:cBhvr>
                                        <p:cTn id="39" dur="500" fill="hold"/>
                                        <p:tgtEl>
                                          <p:spTgt spid="117763">
                                            <p:txEl>
                                              <p:pRg st="5" end="5"/>
                                            </p:txEl>
                                          </p:spTgt>
                                        </p:tgtEl>
                                        <p:attrNameLst>
                                          <p:attrName>ppt_w</p:attrName>
                                        </p:attrNameLst>
                                      </p:cBhvr>
                                      <p:tavLst>
                                        <p:tav tm="0">
                                          <p:val>
                                            <p:fltVal val="0"/>
                                          </p:val>
                                        </p:tav>
                                        <p:tav tm="100000">
                                          <p:val>
                                            <p:strVal val="#ppt_w"/>
                                          </p:val>
                                        </p:tav>
                                      </p:tavLst>
                                    </p:anim>
                                    <p:anim calcmode="lin" valueType="num">
                                      <p:cBhvr>
                                        <p:cTn id="40" dur="500" fill="hold"/>
                                        <p:tgtEl>
                                          <p:spTgt spid="117763">
                                            <p:txEl>
                                              <p:pRg st="5" end="5"/>
                                            </p:txEl>
                                          </p:spTgt>
                                        </p:tgtEl>
                                        <p:attrNameLst>
                                          <p:attrName>ppt_h</p:attrName>
                                        </p:attrNameLst>
                                      </p:cBhvr>
                                      <p:tavLst>
                                        <p:tav tm="0">
                                          <p:val>
                                            <p:fltVal val="0"/>
                                          </p:val>
                                        </p:tav>
                                        <p:tav tm="100000">
                                          <p:val>
                                            <p:strVal val="#ppt_h"/>
                                          </p:val>
                                        </p:tav>
                                      </p:tavLst>
                                    </p:anim>
                                    <p:anim calcmode="lin" valueType="num">
                                      <p:cBhvr>
                                        <p:cTn id="41" dur="500" fill="hold"/>
                                        <p:tgtEl>
                                          <p:spTgt spid="117763">
                                            <p:txEl>
                                              <p:pRg st="5" end="5"/>
                                            </p:txEl>
                                          </p:spTgt>
                                        </p:tgtEl>
                                        <p:attrNameLst>
                                          <p:attrName>style.rotation</p:attrName>
                                        </p:attrNameLst>
                                      </p:cBhvr>
                                      <p:tavLst>
                                        <p:tav tm="0">
                                          <p:val>
                                            <p:fltVal val="360"/>
                                          </p:val>
                                        </p:tav>
                                        <p:tav tm="100000">
                                          <p:val>
                                            <p:fltVal val="0"/>
                                          </p:val>
                                        </p:tav>
                                      </p:tavLst>
                                    </p:anim>
                                    <p:animEffect transition="in" filter="fade">
                                      <p:cBhvr>
                                        <p:cTn id="42" dur="500"/>
                                        <p:tgtEl>
                                          <p:spTgt spid="11776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7762" grpId="0"/>
      <p:bldP spid="117763" grpId="0" build="p"/>
    </p:bldLst>
  </p:timing>
</p:sld>
</file>

<file path=ppt/slides/slide11.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endParaRPr lang="en-US"/>
          </a:p>
        </p:txBody>
      </p:sp>
      <p:sp>
        <p:nvSpPr>
          <p:cNvPr id="9219" name="Rectangle 3"/>
          <p:cNvSpPr>
            <a:spLocks noGrp="1" noChangeArrowheads="1"/>
          </p:cNvSpPr>
          <p:nvPr>
            <p:ph type="body" idx="1"/>
          </p:nvPr>
        </p:nvSpPr>
        <p:spPr/>
        <p:txBody>
          <a:bodyPr/>
          <a:lstStyle/>
          <a:p>
            <a:pPr algn="ctr">
              <a:buNone/>
            </a:pPr>
            <a:endParaRPr lang="fa-IR"/>
          </a:p>
          <a:p>
            <a:pPr algn="ctr"/>
            <a:endParaRPr lang="en-US" dirty="0"/>
          </a:p>
          <a:p>
            <a:pPr algn="ctr"/>
            <a:r>
              <a:rPr lang="fa-IR" dirty="0"/>
              <a:t>به طور خلاصه، حسابداری مالی و حسابداری بهای تمام شده در نوع استفاده کنندگان، محدودیت ها، مبانی ارزش گذاری، زمان تهیه گزارشات و دامنه شمول گزارش دهی با یکدیگر اختلاف دارند.</a:t>
            </a:r>
            <a:endParaRPr lang="en-US" dirty="0"/>
          </a:p>
        </p:txBody>
      </p:sp>
      <p:sp>
        <p:nvSpPr>
          <p:cNvPr id="9220" name="Rectangle 4"/>
          <p:cNvSpPr>
            <a:spLocks noChangeArrowheads="1"/>
          </p:cNvSpPr>
          <p:nvPr/>
        </p:nvSpPr>
        <p:spPr bwMode="auto">
          <a:xfrm>
            <a:off x="4479925" y="3246438"/>
            <a:ext cx="184150" cy="366712"/>
          </a:xfrm>
          <a:prstGeom prst="rect">
            <a:avLst/>
          </a:prstGeom>
          <a:noFill/>
          <a:ln w="9525">
            <a:noFill/>
            <a:miter lim="800000"/>
            <a:headEnd/>
            <a:tailEnd/>
          </a:ln>
          <a:effectLst/>
        </p:spPr>
        <p:txBody>
          <a:bodyPr wrap="none" anchor="ctr">
            <a:spAutoFit/>
          </a:bodyPr>
          <a:lstStyle/>
          <a:p>
            <a:pPr algn="ctr"/>
            <a:endParaRPr lang="fa-IR"/>
          </a:p>
        </p:txBody>
      </p:sp>
      <p:sp>
        <p:nvSpPr>
          <p:cNvPr id="9221" name="Rectangle 5"/>
          <p:cNvSpPr>
            <a:spLocks noChangeArrowheads="1"/>
          </p:cNvSpPr>
          <p:nvPr/>
        </p:nvSpPr>
        <p:spPr bwMode="auto">
          <a:xfrm>
            <a:off x="2843213" y="3213100"/>
            <a:ext cx="3451225" cy="366713"/>
          </a:xfrm>
          <a:prstGeom prst="rect">
            <a:avLst/>
          </a:prstGeom>
          <a:noFill/>
          <a:ln w="9525">
            <a:noFill/>
            <a:miter lim="800000"/>
            <a:headEnd/>
            <a:tailEnd/>
          </a:ln>
          <a:effectLst/>
        </p:spPr>
        <p:txBody>
          <a:bodyPr anchor="ctr">
            <a:spAutoFit/>
          </a:bodyPr>
          <a:lstStyle/>
          <a:p>
            <a:pPr algn="ctr"/>
            <a:endParaRPr lang="fa-IR"/>
          </a:p>
        </p:txBody>
      </p:sp>
    </p:spTree>
  </p:cSld>
  <p:clrMapOvr>
    <a:masterClrMapping/>
  </p:clrMapOvr>
  <p:transition advClick="0" advTm="3000">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9" presetClass="entr" presetSubtype="0" fill="hold" grpId="0" nodeType="withEffect" nodePh="1">
                                  <p:stCondLst>
                                    <p:cond delay="0"/>
                                  </p:stCondLst>
                                  <p:endCondLst>
                                    <p:cond evt="begin" delay="0">
                                      <p:tn val="5"/>
                                    </p:cond>
                                  </p:endCondLst>
                                  <p:childTnLst>
                                    <p:set>
                                      <p:cBhvr>
                                        <p:cTn id="6" dur="1" fill="hold">
                                          <p:stCondLst>
                                            <p:cond delay="0"/>
                                          </p:stCondLst>
                                        </p:cTn>
                                        <p:tgtEl>
                                          <p:spTgt spid="9218"/>
                                        </p:tgtEl>
                                        <p:attrNameLst>
                                          <p:attrName>style.visibility</p:attrName>
                                        </p:attrNameLst>
                                      </p:cBhvr>
                                      <p:to>
                                        <p:strVal val="visible"/>
                                      </p:to>
                                    </p:set>
                                    <p:anim calcmode="lin" valueType="num">
                                      <p:cBhvr>
                                        <p:cTn id="7" dur="1000" fill="hold"/>
                                        <p:tgtEl>
                                          <p:spTgt spid="9218"/>
                                        </p:tgtEl>
                                        <p:attrNameLst>
                                          <p:attrName>ppt_x</p:attrName>
                                        </p:attrNameLst>
                                      </p:cBhvr>
                                      <p:tavLst>
                                        <p:tav tm="0">
                                          <p:val>
                                            <p:strVal val="#ppt_x-.2"/>
                                          </p:val>
                                        </p:tav>
                                        <p:tav tm="100000">
                                          <p:val>
                                            <p:strVal val="#ppt_x"/>
                                          </p:val>
                                        </p:tav>
                                      </p:tavLst>
                                    </p:anim>
                                    <p:anim calcmode="lin" valueType="num">
                                      <p:cBhvr>
                                        <p:cTn id="8" dur="1000" fill="hold"/>
                                        <p:tgtEl>
                                          <p:spTgt spid="9218"/>
                                        </p:tgtEl>
                                        <p:attrNameLst>
                                          <p:attrName>ppt_y</p:attrName>
                                        </p:attrNameLst>
                                      </p:cBhvr>
                                      <p:tavLst>
                                        <p:tav tm="0">
                                          <p:val>
                                            <p:strVal val="#ppt_y"/>
                                          </p:val>
                                        </p:tav>
                                        <p:tav tm="100000">
                                          <p:val>
                                            <p:strVal val="#ppt_y"/>
                                          </p:val>
                                        </p:tav>
                                      </p:tavLst>
                                    </p:anim>
                                    <p:animEffect transition="in" filter="wipe(right)" prLst="gradientSize: 0.1">
                                      <p:cBhvr>
                                        <p:cTn id="9" dur="1000"/>
                                        <p:tgtEl>
                                          <p:spTgt spid="9218"/>
                                        </p:tgtEl>
                                      </p:cBhvr>
                                    </p:animEffect>
                                  </p:childTnLst>
                                </p:cTn>
                              </p:par>
                            </p:childTnLst>
                          </p:cTn>
                        </p:par>
                      </p:childTnLst>
                    </p:cTn>
                  </p:par>
                  <p:par>
                    <p:cTn id="10" fill="hold">
                      <p:stCondLst>
                        <p:cond delay="indefinite"/>
                      </p:stCondLst>
                      <p:childTnLst>
                        <p:par>
                          <p:cTn id="11" fill="hold">
                            <p:stCondLst>
                              <p:cond delay="0"/>
                            </p:stCondLst>
                            <p:childTnLst>
                              <p:par>
                                <p:cTn id="12" presetID="44" presetClass="entr" presetSubtype="0" fill="hold" grpId="0" nodeType="clickEffect">
                                  <p:stCondLst>
                                    <p:cond delay="0"/>
                                  </p:stCondLst>
                                  <p:childTnLst>
                                    <p:set>
                                      <p:cBhvr>
                                        <p:cTn id="13" dur="1" fill="hold">
                                          <p:stCondLst>
                                            <p:cond delay="0"/>
                                          </p:stCondLst>
                                        </p:cTn>
                                        <p:tgtEl>
                                          <p:spTgt spid="9219">
                                            <p:txEl>
                                              <p:pRg st="2" end="2"/>
                                            </p:txEl>
                                          </p:spTgt>
                                        </p:tgtEl>
                                        <p:attrNameLst>
                                          <p:attrName>style.visibility</p:attrName>
                                        </p:attrNameLst>
                                      </p:cBhvr>
                                      <p:to>
                                        <p:strVal val="visible"/>
                                      </p:to>
                                    </p:set>
                                    <p:animEffect transition="in" filter="fade">
                                      <p:cBhvr>
                                        <p:cTn id="14" dur="500"/>
                                        <p:tgtEl>
                                          <p:spTgt spid="9219">
                                            <p:txEl>
                                              <p:pRg st="2" end="2"/>
                                            </p:txEl>
                                          </p:spTgt>
                                        </p:tgtEl>
                                      </p:cBhvr>
                                    </p:animEffect>
                                    <p:anim calcmode="lin" valueType="num">
                                      <p:cBhvr>
                                        <p:cTn id="15" dur="500" fill="hold"/>
                                        <p:tgtEl>
                                          <p:spTgt spid="9219">
                                            <p:txEl>
                                              <p:pRg st="2" end="2"/>
                                            </p:txEl>
                                          </p:spTgt>
                                        </p:tgtEl>
                                        <p:attrNameLst>
                                          <p:attrName>ppt_x</p:attrName>
                                        </p:attrNameLst>
                                      </p:cBhvr>
                                      <p:tavLst>
                                        <p:tav tm="0">
                                          <p:val>
                                            <p:strVal val="#ppt_x"/>
                                          </p:val>
                                        </p:tav>
                                        <p:tav tm="100000">
                                          <p:val>
                                            <p:strVal val="#ppt_x"/>
                                          </p:val>
                                        </p:tav>
                                      </p:tavLst>
                                    </p:anim>
                                    <p:anim calcmode="lin" valueType="num">
                                      <p:cBhvr>
                                        <p:cTn id="16" dur="500" fill="hold"/>
                                        <p:tgtEl>
                                          <p:spTgt spid="9219">
                                            <p:txEl>
                                              <p:pRg st="2" end="2"/>
                                            </p:txEl>
                                          </p:spTgt>
                                        </p:tgtEl>
                                        <p:attrNameLst>
                                          <p:attrName>ppt_y</p:attrName>
                                        </p:attrNameLst>
                                      </p:cBhvr>
                                      <p:tavLst>
                                        <p:tav tm="0">
                                          <p:val>
                                            <p:strVal val="#ppt_y+.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18" grpId="0"/>
      <p:bldP spid="9219" grpId="0" build="p"/>
    </p:bldLst>
  </p:timing>
</p:sld>
</file>

<file path=ppt/slides/slide1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18786" name="Rectangle 2"/>
          <p:cNvSpPr>
            <a:spLocks noGrp="1" noChangeArrowheads="1"/>
          </p:cNvSpPr>
          <p:nvPr>
            <p:ph type="title"/>
          </p:nvPr>
        </p:nvSpPr>
        <p:spPr/>
        <p:txBody>
          <a:bodyPr/>
          <a:lstStyle/>
          <a:p>
            <a:endParaRPr lang="en-US"/>
          </a:p>
        </p:txBody>
      </p:sp>
      <p:sp>
        <p:nvSpPr>
          <p:cNvPr id="118787" name="Rectangle 3"/>
          <p:cNvSpPr>
            <a:spLocks noGrp="1" noChangeArrowheads="1"/>
          </p:cNvSpPr>
          <p:nvPr>
            <p:ph type="body" idx="1"/>
          </p:nvPr>
        </p:nvSpPr>
        <p:spPr/>
        <p:txBody>
          <a:bodyPr/>
          <a:lstStyle/>
          <a:p>
            <a:endParaRPr lang="en-US"/>
          </a:p>
          <a:p>
            <a:r>
              <a:rPr lang="fa-IR"/>
              <a:t>مبانی رایج برای بیان سطح فعالیت مورد انتظار (مخرج کسر) عبارتند از:</a:t>
            </a:r>
          </a:p>
          <a:p>
            <a:r>
              <a:rPr lang="en-US"/>
              <a:t>1</a:t>
            </a:r>
            <a:r>
              <a:rPr lang="fa-IR"/>
              <a:t>-</a:t>
            </a:r>
            <a:r>
              <a:rPr lang="en-US"/>
              <a:t> </a:t>
            </a:r>
            <a:r>
              <a:rPr lang="fa-IR"/>
              <a:t>مقدار تولید. 2- بهای تمام شده مواد مستقیم 3- بهای تمام شده ی دستمزد مستقیم 4- ساعات کار مستقیم. 5- ساعات کار ماشین.</a:t>
            </a:r>
            <a:endParaRPr lang="en-US"/>
          </a:p>
        </p:txBody>
      </p:sp>
    </p:spTree>
  </p:cSld>
  <p:clrMapOvr>
    <a:masterClrMapping/>
  </p:clrMapOvr>
  <p:transition advClick="0" advTm="3000"/>
</p:sld>
</file>

<file path=ppt/slides/slide1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19810" name="Rectangle 2"/>
          <p:cNvSpPr>
            <a:spLocks noGrp="1" noChangeArrowheads="1"/>
          </p:cNvSpPr>
          <p:nvPr>
            <p:ph type="title"/>
          </p:nvPr>
        </p:nvSpPr>
        <p:spPr/>
        <p:txBody>
          <a:bodyPr/>
          <a:lstStyle/>
          <a:p>
            <a:endParaRPr lang="en-US"/>
          </a:p>
        </p:txBody>
      </p:sp>
      <p:sp>
        <p:nvSpPr>
          <p:cNvPr id="119811" name="Rectangle 3"/>
          <p:cNvSpPr>
            <a:spLocks noGrp="1" noChangeArrowheads="1"/>
          </p:cNvSpPr>
          <p:nvPr>
            <p:ph type="body" idx="1"/>
          </p:nvPr>
        </p:nvSpPr>
        <p:spPr/>
        <p:txBody>
          <a:bodyPr/>
          <a:lstStyle/>
          <a:p>
            <a:r>
              <a:rPr lang="fa-IR" sz="2800" u="sng"/>
              <a:t>سربار تخمینی          </a:t>
            </a:r>
            <a:r>
              <a:rPr lang="fa-IR" sz="2800"/>
              <a:t> = نرخ جذب سربار برای هر واحد کالا</a:t>
            </a:r>
          </a:p>
          <a:p>
            <a:r>
              <a:rPr lang="fa-IR" sz="2800"/>
              <a:t>مقدار تولید تخمینی</a:t>
            </a:r>
          </a:p>
          <a:p>
            <a:r>
              <a:rPr lang="fa-IR" sz="2800"/>
              <a:t>100×</a:t>
            </a:r>
            <a:r>
              <a:rPr lang="fa-IR" sz="2800" u="sng"/>
              <a:t>سربار تخمینی                             </a:t>
            </a:r>
            <a:r>
              <a:rPr lang="fa-IR" sz="2800"/>
              <a:t> =براساس مواد</a:t>
            </a:r>
          </a:p>
          <a:p>
            <a:r>
              <a:rPr lang="fa-IR" sz="2800"/>
              <a:t>بهای تمام شده تخمینی مواد مستقیم</a:t>
            </a:r>
          </a:p>
          <a:p>
            <a:r>
              <a:rPr lang="fa-IR" sz="2800"/>
              <a:t>100×</a:t>
            </a:r>
            <a:r>
              <a:rPr lang="fa-IR" sz="2800" u="sng"/>
              <a:t>سربار تخمینی       </a:t>
            </a:r>
            <a:r>
              <a:rPr lang="fa-IR" sz="2800"/>
              <a:t> = بر اساس بهای دستمزدمستقیم</a:t>
            </a:r>
          </a:p>
          <a:p>
            <a:r>
              <a:rPr lang="fa-IR" sz="2800"/>
              <a:t>دستمزد مستقیم تخمینی</a:t>
            </a:r>
          </a:p>
          <a:p>
            <a:r>
              <a:rPr lang="fa-IR" sz="2800"/>
              <a:t/>
            </a:r>
            <a:br>
              <a:rPr lang="fa-IR" sz="2800"/>
            </a:br>
            <a:endParaRPr lang="en-US" sz="2800"/>
          </a:p>
        </p:txBody>
      </p:sp>
    </p:spTree>
  </p:cSld>
  <p:clrMapOvr>
    <a:masterClrMapping/>
  </p:clrMapOvr>
  <p:transition advClick="0" advTm="3000"/>
</p:sld>
</file>

<file path=ppt/slides/slide1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20834" name="Rectangle 2"/>
          <p:cNvSpPr>
            <a:spLocks noGrp="1" noChangeArrowheads="1"/>
          </p:cNvSpPr>
          <p:nvPr>
            <p:ph type="title"/>
          </p:nvPr>
        </p:nvSpPr>
        <p:spPr/>
        <p:txBody>
          <a:bodyPr/>
          <a:lstStyle/>
          <a:p>
            <a:endParaRPr lang="en-US"/>
          </a:p>
        </p:txBody>
      </p:sp>
      <p:sp>
        <p:nvSpPr>
          <p:cNvPr id="120835" name="Rectangle 3"/>
          <p:cNvSpPr>
            <a:spLocks noGrp="1" noChangeArrowheads="1"/>
          </p:cNvSpPr>
          <p:nvPr>
            <p:ph type="body" idx="1"/>
          </p:nvPr>
        </p:nvSpPr>
        <p:spPr/>
        <p:txBody>
          <a:bodyPr/>
          <a:lstStyle/>
          <a:p>
            <a:r>
              <a:rPr lang="fa-IR" u="sng"/>
              <a:t>سربار تخمینی            </a:t>
            </a:r>
            <a:r>
              <a:rPr lang="fa-IR"/>
              <a:t> = نرخ جذب با ساعات کارمستقیم</a:t>
            </a:r>
          </a:p>
          <a:p>
            <a:r>
              <a:rPr lang="fa-IR"/>
              <a:t>ساعات کارمستقیم تخمینی</a:t>
            </a:r>
            <a:endParaRPr lang="fa-IR" u="sng"/>
          </a:p>
          <a:p>
            <a:r>
              <a:rPr lang="fa-IR" u="sng"/>
              <a:t>سربار تخمینی      </a:t>
            </a:r>
            <a:r>
              <a:rPr lang="fa-IR"/>
              <a:t>= نرخ سرباربراساس ساعت کارماشین</a:t>
            </a:r>
          </a:p>
          <a:p>
            <a:r>
              <a:rPr lang="fa-IR"/>
              <a:t>ساعات کار تخمینی ماشین</a:t>
            </a:r>
          </a:p>
          <a:p>
            <a:r>
              <a:rPr lang="fa-IR"/>
              <a:t>جذب سربار به کار در جریان ساخت:</a:t>
            </a:r>
            <a:endParaRPr lang="en-US"/>
          </a:p>
        </p:txBody>
      </p:sp>
    </p:spTree>
  </p:cSld>
  <p:clrMapOvr>
    <a:masterClrMapping/>
  </p:clrMapOvr>
  <p:transition advClick="0" advTm="3000"/>
</p:sld>
</file>

<file path=ppt/slides/slide1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21858" name="Rectangle 2"/>
          <p:cNvSpPr>
            <a:spLocks noGrp="1" noChangeArrowheads="1"/>
          </p:cNvSpPr>
          <p:nvPr>
            <p:ph type="title"/>
          </p:nvPr>
        </p:nvSpPr>
        <p:spPr/>
        <p:txBody>
          <a:bodyPr/>
          <a:lstStyle/>
          <a:p>
            <a:endParaRPr lang="en-US"/>
          </a:p>
        </p:txBody>
      </p:sp>
      <p:sp>
        <p:nvSpPr>
          <p:cNvPr id="121859" name="Rectangle 3"/>
          <p:cNvSpPr>
            <a:spLocks noGrp="1" noChangeArrowheads="1"/>
          </p:cNvSpPr>
          <p:nvPr>
            <p:ph type="body" idx="1"/>
          </p:nvPr>
        </p:nvSpPr>
        <p:spPr/>
        <p:txBody>
          <a:bodyPr/>
          <a:lstStyle/>
          <a:p>
            <a:endParaRPr lang="en-US"/>
          </a:p>
          <a:p>
            <a:endParaRPr lang="en-US"/>
          </a:p>
          <a:p>
            <a:r>
              <a:rPr lang="fa-IR"/>
              <a:t>استفاده از نرخ جذب سربار کمک مؤثری در تعیین به موقع بهای تمام شده (اگر چه تا حدودی تخمینی) می کند و ضرورتی ندارد برای تعیین بهای تمام شده ی کالا تا پایان سال یا دوره مالی منتظر بمانیم. </a:t>
            </a:r>
            <a:endParaRPr lang="en-US"/>
          </a:p>
        </p:txBody>
      </p:sp>
    </p:spTree>
  </p:cSld>
  <p:clrMapOvr>
    <a:masterClrMapping/>
  </p:clrMapOvr>
  <p:transition advClick="0" advTm="3000"/>
</p:sld>
</file>

<file path=ppt/slides/slide1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22882" name="Rectangle 2"/>
          <p:cNvSpPr>
            <a:spLocks noGrp="1" noChangeArrowheads="1"/>
          </p:cNvSpPr>
          <p:nvPr>
            <p:ph type="title"/>
          </p:nvPr>
        </p:nvSpPr>
        <p:spPr/>
        <p:txBody>
          <a:bodyPr/>
          <a:lstStyle/>
          <a:p>
            <a:endParaRPr lang="en-US"/>
          </a:p>
        </p:txBody>
      </p:sp>
      <p:sp>
        <p:nvSpPr>
          <p:cNvPr id="122883" name="Rectangle 3"/>
          <p:cNvSpPr>
            <a:spLocks noGrp="1" noChangeArrowheads="1"/>
          </p:cNvSpPr>
          <p:nvPr>
            <p:ph type="body" idx="1"/>
          </p:nvPr>
        </p:nvSpPr>
        <p:spPr/>
        <p:txBody>
          <a:bodyPr/>
          <a:lstStyle/>
          <a:p>
            <a:endParaRPr lang="en-US"/>
          </a:p>
          <a:p>
            <a:endParaRPr lang="en-US"/>
          </a:p>
          <a:p>
            <a:r>
              <a:rPr lang="fa-IR"/>
              <a:t>نرخ جذب سربار در به روز رساندن اطلاعات بهای تمام شده نقش و جایگاه ویژه ای دارد.</a:t>
            </a:r>
          </a:p>
          <a:p>
            <a:r>
              <a:rPr lang="fa-IR"/>
              <a:t>واقعیت این است که اقلام مختلف بهای تمام شده ی سربار، در طول زمان و در جریان فعالیتهای روزمره ی تولیدی واقع می شوند. </a:t>
            </a:r>
            <a:endParaRPr lang="en-US"/>
          </a:p>
        </p:txBody>
      </p:sp>
    </p:spTree>
  </p:cSld>
  <p:clrMapOvr>
    <a:masterClrMapping/>
  </p:clrMapOvr>
  <p:transition advClick="0" advTm="3000"/>
</p:sld>
</file>

<file path=ppt/slides/slide1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23906" name="Rectangle 2"/>
          <p:cNvSpPr>
            <a:spLocks noGrp="1" noChangeArrowheads="1"/>
          </p:cNvSpPr>
          <p:nvPr>
            <p:ph type="title"/>
          </p:nvPr>
        </p:nvSpPr>
        <p:spPr/>
        <p:txBody>
          <a:bodyPr/>
          <a:lstStyle/>
          <a:p>
            <a:endParaRPr lang="en-US"/>
          </a:p>
        </p:txBody>
      </p:sp>
      <p:sp>
        <p:nvSpPr>
          <p:cNvPr id="123907" name="Rectangle 3"/>
          <p:cNvSpPr>
            <a:spLocks noGrp="1" noChangeArrowheads="1"/>
          </p:cNvSpPr>
          <p:nvPr>
            <p:ph type="body" idx="1"/>
          </p:nvPr>
        </p:nvSpPr>
        <p:spPr/>
        <p:txBody>
          <a:bodyPr/>
          <a:lstStyle/>
          <a:p>
            <a:endParaRPr lang="en-US"/>
          </a:p>
          <a:p>
            <a:endParaRPr lang="en-US"/>
          </a:p>
          <a:p>
            <a:r>
              <a:rPr lang="fa-IR"/>
              <a:t>اما برخی از آنها نظیر استهلاک را تنها به صورت ادواری و در پایان یک دوره ی مالی تعیین و به حساب منظور می کنیم.</a:t>
            </a:r>
            <a:endParaRPr lang="en-US"/>
          </a:p>
        </p:txBody>
      </p:sp>
    </p:spTree>
  </p:cSld>
  <p:clrMapOvr>
    <a:masterClrMapping/>
  </p:clrMapOvr>
  <p:transition advClick="0" advTm="3000"/>
</p:sld>
</file>

<file path=ppt/slides/slide1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24930" name="Rectangle 2"/>
          <p:cNvSpPr>
            <a:spLocks noGrp="1" noChangeArrowheads="1"/>
          </p:cNvSpPr>
          <p:nvPr>
            <p:ph type="title"/>
          </p:nvPr>
        </p:nvSpPr>
        <p:spPr/>
        <p:txBody>
          <a:bodyPr/>
          <a:lstStyle/>
          <a:p>
            <a:endParaRPr lang="en-US"/>
          </a:p>
        </p:txBody>
      </p:sp>
      <p:sp>
        <p:nvSpPr>
          <p:cNvPr id="124931" name="Rectangle 3"/>
          <p:cNvSpPr>
            <a:spLocks noGrp="1" noChangeArrowheads="1"/>
          </p:cNvSpPr>
          <p:nvPr>
            <p:ph type="body" idx="1"/>
          </p:nvPr>
        </p:nvSpPr>
        <p:spPr/>
        <p:txBody>
          <a:bodyPr/>
          <a:lstStyle/>
          <a:p>
            <a:endParaRPr lang="en-US"/>
          </a:p>
          <a:p>
            <a:endParaRPr lang="fa-IR"/>
          </a:p>
          <a:p>
            <a:r>
              <a:rPr lang="fa-IR"/>
              <a:t>اقلام واقعی سربار در طول یک دوره مالی به صورت مستقیم و غیر مستقیم به حساب «کنترل سربار» منظور می شوند.</a:t>
            </a:r>
            <a:endParaRPr lang="en-US"/>
          </a:p>
        </p:txBody>
      </p:sp>
    </p:spTree>
  </p:cSld>
  <p:clrMapOvr>
    <a:masterClrMapping/>
  </p:clrMapOvr>
  <p:transition advClick="0" advTm="3000"/>
</p:sld>
</file>

<file path=ppt/slides/slide1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25954" name="Rectangle 2"/>
          <p:cNvSpPr>
            <a:spLocks noGrp="1" noChangeArrowheads="1"/>
          </p:cNvSpPr>
          <p:nvPr>
            <p:ph type="title"/>
          </p:nvPr>
        </p:nvSpPr>
        <p:spPr/>
        <p:txBody>
          <a:bodyPr/>
          <a:lstStyle/>
          <a:p>
            <a:endParaRPr lang="en-US"/>
          </a:p>
        </p:txBody>
      </p:sp>
      <p:sp>
        <p:nvSpPr>
          <p:cNvPr id="125955" name="Rectangle 3"/>
          <p:cNvSpPr>
            <a:spLocks noGrp="1" noChangeArrowheads="1"/>
          </p:cNvSpPr>
          <p:nvPr>
            <p:ph type="body" idx="1"/>
          </p:nvPr>
        </p:nvSpPr>
        <p:spPr/>
        <p:txBody>
          <a:bodyPr/>
          <a:lstStyle/>
          <a:p>
            <a:endParaRPr lang="en-US"/>
          </a:p>
          <a:p>
            <a:r>
              <a:rPr lang="fa-IR"/>
              <a:t> در بیشتر موارد این اقلام ابتدائاً به حسابهای دیگری مثل هزینه یا کنترل دستمزد، هزینه استهلاک و نظایر آن منظور شده و سپس به حساب کنترل سربار منتقل می شوند.</a:t>
            </a:r>
            <a:endParaRPr lang="fa-IR" b="1" i="1"/>
          </a:p>
          <a:p>
            <a:r>
              <a:rPr lang="fa-IR" b="1" i="1"/>
              <a:t>گردآوری اطلاعات اقلام سربار:</a:t>
            </a:r>
            <a:endParaRPr lang="fa-IR"/>
          </a:p>
          <a:p>
            <a:endParaRPr lang="en-US"/>
          </a:p>
        </p:txBody>
      </p:sp>
    </p:spTree>
  </p:cSld>
  <p:clrMapOvr>
    <a:masterClrMapping/>
  </p:clrMapOvr>
  <p:transition advClick="0" advTm="3000"/>
</p:sld>
</file>

<file path=ppt/slides/slide118.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126978" name="Rectangle 2"/>
          <p:cNvSpPr>
            <a:spLocks noGrp="1" noChangeArrowheads="1"/>
          </p:cNvSpPr>
          <p:nvPr>
            <p:ph type="title"/>
          </p:nvPr>
        </p:nvSpPr>
        <p:spPr/>
        <p:txBody>
          <a:bodyPr/>
          <a:lstStyle/>
          <a:p>
            <a:endParaRPr lang="en-US"/>
          </a:p>
        </p:txBody>
      </p:sp>
      <p:sp>
        <p:nvSpPr>
          <p:cNvPr id="126979" name="Rectangle 3"/>
          <p:cNvSpPr>
            <a:spLocks noGrp="1" noChangeArrowheads="1"/>
          </p:cNvSpPr>
          <p:nvPr>
            <p:ph type="body" idx="1"/>
          </p:nvPr>
        </p:nvSpPr>
        <p:spPr/>
        <p:txBody>
          <a:bodyPr/>
          <a:lstStyle/>
          <a:p>
            <a:endParaRPr lang="en-US"/>
          </a:p>
          <a:p>
            <a:r>
              <a:rPr lang="fa-IR"/>
              <a:t>اقلام بهای تمام شده ی سربار از منابع متعددی حاصل شده و گرد می آید. منشاء اقلام سربار ممکن است یکی از منابع زیر باشد:</a:t>
            </a:r>
          </a:p>
          <a:p>
            <a:r>
              <a:rPr lang="fa-IR"/>
              <a:t>صورتحسابها – صورتحسابهای واصله از فروشندگان مختلف یا سازمان های خدماتی.</a:t>
            </a:r>
            <a:endParaRPr lang="en-US"/>
          </a:p>
        </p:txBody>
      </p:sp>
    </p:spTree>
  </p:cSld>
  <p:clrMapOvr>
    <a:masterClrMapping/>
  </p:clrMapOvr>
  <p:transition advClick="0" advTm="3000">
    <p:push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9" fill="hold" grpId="0" nodeType="withEffect" nodePh="1">
                                  <p:stCondLst>
                                    <p:cond delay="0"/>
                                  </p:stCondLst>
                                  <p:endCondLst>
                                    <p:cond evt="begin" delay="0">
                                      <p:tn val="5"/>
                                    </p:cond>
                                  </p:endCondLst>
                                  <p:iterate type="lt">
                                    <p:tmPct val="10000"/>
                                  </p:iterate>
                                  <p:childTnLst>
                                    <p:set>
                                      <p:cBhvr>
                                        <p:cTn id="6" dur="1" fill="hold">
                                          <p:stCondLst>
                                            <p:cond delay="0"/>
                                          </p:stCondLst>
                                        </p:cTn>
                                        <p:tgtEl>
                                          <p:spTgt spid="126978"/>
                                        </p:tgtEl>
                                        <p:attrNameLst>
                                          <p:attrName>style.visibility</p:attrName>
                                        </p:attrNameLst>
                                      </p:cBhvr>
                                      <p:to>
                                        <p:strVal val="visible"/>
                                      </p:to>
                                    </p:set>
                                    <p:anim calcmode="lin" valueType="num">
                                      <p:cBhvr additive="base">
                                        <p:cTn id="7" dur="800" fill="hold">
                                          <p:stCondLst>
                                            <p:cond delay="0"/>
                                          </p:stCondLst>
                                        </p:cTn>
                                        <p:tgtEl>
                                          <p:spTgt spid="126978"/>
                                        </p:tgtEl>
                                        <p:attrNameLst>
                                          <p:attrName>ppt_x</p:attrName>
                                        </p:attrNameLst>
                                      </p:cBhvr>
                                      <p:tavLst>
                                        <p:tav tm="0">
                                          <p:val>
                                            <p:strVal val="0-#ppt_w/2"/>
                                          </p:val>
                                        </p:tav>
                                        <p:tav tm="100000">
                                          <p:val>
                                            <p:strVal val="#ppt_x"/>
                                          </p:val>
                                        </p:tav>
                                      </p:tavLst>
                                    </p:anim>
                                    <p:anim calcmode="lin" valueType="num">
                                      <p:cBhvr additive="base">
                                        <p:cTn id="8" dur="800" fill="hold">
                                          <p:stCondLst>
                                            <p:cond delay="0"/>
                                          </p:stCondLst>
                                        </p:cTn>
                                        <p:tgtEl>
                                          <p:spTgt spid="126978"/>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0" presetClass="entr" presetSubtype="0" fill="hold" grpId="0" nodeType="clickEffect">
                                  <p:stCondLst>
                                    <p:cond delay="0"/>
                                  </p:stCondLst>
                                  <p:iterate type="lt">
                                    <p:tmPct val="10000"/>
                                  </p:iterate>
                                  <p:childTnLst>
                                    <p:set>
                                      <p:cBhvr>
                                        <p:cTn id="12" dur="1" fill="hold">
                                          <p:stCondLst>
                                            <p:cond delay="0"/>
                                          </p:stCondLst>
                                        </p:cTn>
                                        <p:tgtEl>
                                          <p:spTgt spid="126979">
                                            <p:txEl>
                                              <p:pRg st="1" end="1"/>
                                            </p:txEl>
                                          </p:spTgt>
                                        </p:tgtEl>
                                        <p:attrNameLst>
                                          <p:attrName>style.visibility</p:attrName>
                                        </p:attrNameLst>
                                      </p:cBhvr>
                                      <p:to>
                                        <p:strVal val="visible"/>
                                      </p:to>
                                    </p:set>
                                    <p:animEffect transition="in" filter="fade">
                                      <p:cBhvr>
                                        <p:cTn id="13" dur="1000"/>
                                        <p:tgtEl>
                                          <p:spTgt spid="126979">
                                            <p:txEl>
                                              <p:pRg st="1" end="1"/>
                                            </p:txEl>
                                          </p:spTgt>
                                        </p:tgtEl>
                                      </p:cBhvr>
                                    </p:animEffect>
                                    <p:anim calcmode="lin" valueType="num">
                                      <p:cBhvr>
                                        <p:cTn id="14" dur="1000" fill="hold"/>
                                        <p:tgtEl>
                                          <p:spTgt spid="126979">
                                            <p:txEl>
                                              <p:pRg st="1" end="1"/>
                                            </p:txEl>
                                          </p:spTgt>
                                        </p:tgtEl>
                                        <p:attrNameLst>
                                          <p:attrName>ppt_x</p:attrName>
                                        </p:attrNameLst>
                                      </p:cBhvr>
                                      <p:tavLst>
                                        <p:tav tm="0">
                                          <p:val>
                                            <p:strVal val="#ppt_x-.1"/>
                                          </p:val>
                                        </p:tav>
                                        <p:tav tm="100000">
                                          <p:val>
                                            <p:strVal val="#ppt_x"/>
                                          </p:val>
                                        </p:tav>
                                      </p:tavLst>
                                    </p:anim>
                                    <p:anim calcmode="lin" valueType="num">
                                      <p:cBhvr>
                                        <p:cTn id="15" dur="1000" fill="hold"/>
                                        <p:tgtEl>
                                          <p:spTgt spid="126979">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40" presetClass="entr" presetSubtype="0" fill="hold" grpId="0" nodeType="clickEffect">
                                  <p:stCondLst>
                                    <p:cond delay="0"/>
                                  </p:stCondLst>
                                  <p:iterate type="lt">
                                    <p:tmPct val="10000"/>
                                  </p:iterate>
                                  <p:childTnLst>
                                    <p:set>
                                      <p:cBhvr>
                                        <p:cTn id="19" dur="1" fill="hold">
                                          <p:stCondLst>
                                            <p:cond delay="0"/>
                                          </p:stCondLst>
                                        </p:cTn>
                                        <p:tgtEl>
                                          <p:spTgt spid="126979">
                                            <p:txEl>
                                              <p:pRg st="2" end="2"/>
                                            </p:txEl>
                                          </p:spTgt>
                                        </p:tgtEl>
                                        <p:attrNameLst>
                                          <p:attrName>style.visibility</p:attrName>
                                        </p:attrNameLst>
                                      </p:cBhvr>
                                      <p:to>
                                        <p:strVal val="visible"/>
                                      </p:to>
                                    </p:set>
                                    <p:animEffect transition="in" filter="fade">
                                      <p:cBhvr>
                                        <p:cTn id="20" dur="1000"/>
                                        <p:tgtEl>
                                          <p:spTgt spid="126979">
                                            <p:txEl>
                                              <p:pRg st="2" end="2"/>
                                            </p:txEl>
                                          </p:spTgt>
                                        </p:tgtEl>
                                      </p:cBhvr>
                                    </p:animEffect>
                                    <p:anim calcmode="lin" valueType="num">
                                      <p:cBhvr>
                                        <p:cTn id="21" dur="1000" fill="hold"/>
                                        <p:tgtEl>
                                          <p:spTgt spid="126979">
                                            <p:txEl>
                                              <p:pRg st="2" end="2"/>
                                            </p:txEl>
                                          </p:spTgt>
                                        </p:tgtEl>
                                        <p:attrNameLst>
                                          <p:attrName>ppt_x</p:attrName>
                                        </p:attrNameLst>
                                      </p:cBhvr>
                                      <p:tavLst>
                                        <p:tav tm="0">
                                          <p:val>
                                            <p:strVal val="#ppt_x-.1"/>
                                          </p:val>
                                        </p:tav>
                                        <p:tav tm="100000">
                                          <p:val>
                                            <p:strVal val="#ppt_x"/>
                                          </p:val>
                                        </p:tav>
                                      </p:tavLst>
                                    </p:anim>
                                    <p:anim calcmode="lin" valueType="num">
                                      <p:cBhvr>
                                        <p:cTn id="22" dur="1000" fill="hold"/>
                                        <p:tgtEl>
                                          <p:spTgt spid="126979">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6978" grpId="0"/>
      <p:bldP spid="126979" grpId="0" build="p"/>
    </p:bldLst>
  </p:timing>
</p:sld>
</file>

<file path=ppt/slides/slide1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28002" name="Rectangle 2"/>
          <p:cNvSpPr>
            <a:spLocks noGrp="1" noChangeArrowheads="1"/>
          </p:cNvSpPr>
          <p:nvPr>
            <p:ph type="title"/>
          </p:nvPr>
        </p:nvSpPr>
        <p:spPr/>
        <p:txBody>
          <a:bodyPr/>
          <a:lstStyle/>
          <a:p>
            <a:endParaRPr lang="en-US"/>
          </a:p>
        </p:txBody>
      </p:sp>
      <p:sp>
        <p:nvSpPr>
          <p:cNvPr id="128003" name="Rectangle 3"/>
          <p:cNvSpPr>
            <a:spLocks noGrp="1" noChangeArrowheads="1"/>
          </p:cNvSpPr>
          <p:nvPr>
            <p:ph type="body" idx="1"/>
          </p:nvPr>
        </p:nvSpPr>
        <p:spPr/>
        <p:txBody>
          <a:bodyPr/>
          <a:lstStyle/>
          <a:p>
            <a:pPr marL="609600" indent="-609600"/>
            <a:endParaRPr lang="en-US"/>
          </a:p>
          <a:p>
            <a:pPr marL="609600" indent="-609600"/>
            <a:endParaRPr lang="en-US"/>
          </a:p>
          <a:p>
            <a:pPr marL="609600" indent="-609600"/>
            <a:r>
              <a:rPr lang="fa-IR"/>
              <a:t>اسناد هزینه – سند پرداخت انواع هزینه.</a:t>
            </a:r>
          </a:p>
          <a:p>
            <a:pPr marL="609600" indent="-609600"/>
            <a:r>
              <a:rPr lang="fa-IR"/>
              <a:t>هزینه های تحقق یافته و پرداخت نشده (معوق) – این اقلام ناشی از تعدیلاتی است که در حسابهایی نظیر هزینه آب و برق پرداختنی پیش می آید.</a:t>
            </a:r>
            <a:endParaRPr lang="en-US"/>
          </a:p>
        </p:txBody>
      </p:sp>
    </p:spTree>
  </p:cSld>
  <p:clrMapOvr>
    <a:masterClrMapping/>
  </p:clrMapOvr>
  <p:transition advClick="0" advTm="3000"/>
</p:sld>
</file>

<file path=ppt/slides/slide12.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endParaRPr lang="en-US"/>
          </a:p>
        </p:txBody>
      </p:sp>
      <p:sp>
        <p:nvSpPr>
          <p:cNvPr id="10243" name="Rectangle 3"/>
          <p:cNvSpPr>
            <a:spLocks noGrp="1" noChangeArrowheads="1"/>
          </p:cNvSpPr>
          <p:nvPr>
            <p:ph type="body" idx="1"/>
          </p:nvPr>
        </p:nvSpPr>
        <p:spPr/>
        <p:txBody>
          <a:bodyPr/>
          <a:lstStyle/>
          <a:p>
            <a:pPr algn="ctr"/>
            <a:endParaRPr lang="en-US"/>
          </a:p>
          <a:p>
            <a:pPr algn="ctr"/>
            <a:endParaRPr lang="fa-IR"/>
          </a:p>
          <a:p>
            <a:pPr algn="ctr"/>
            <a:endParaRPr lang="en-US"/>
          </a:p>
          <a:p>
            <a:pPr algn="ctr"/>
            <a:r>
              <a:rPr lang="fa-IR"/>
              <a:t>در مواردی که از اطلاعات حاصل از حسابداری بهای تمام شده در حسابداری مالی استفاده می شود، ملزم به استفاده از بهای تمام شده تاریخی است.</a:t>
            </a:r>
            <a:endParaRPr lang="en-US"/>
          </a:p>
        </p:txBody>
      </p:sp>
    </p:spTree>
  </p:cSld>
  <p:clrMapOvr>
    <a:masterClrMapping/>
  </p:clrMapOvr>
  <p:transition advClick="0" advTm="3000">
    <p:wipe di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7" presetClass="entr" presetSubtype="0" fill="hold" grpId="0" nodeType="withEffect" nodePh="1">
                                  <p:stCondLst>
                                    <p:cond delay="0"/>
                                  </p:stCondLst>
                                  <p:endCondLst>
                                    <p:cond evt="begin" delay="0">
                                      <p:tn val="5"/>
                                    </p:cond>
                                  </p:endCondLst>
                                  <p:childTnLst>
                                    <p:set>
                                      <p:cBhvr>
                                        <p:cTn id="6" dur="1" fill="hold">
                                          <p:stCondLst>
                                            <p:cond delay="0"/>
                                          </p:stCondLst>
                                        </p:cTn>
                                        <p:tgtEl>
                                          <p:spTgt spid="10242"/>
                                        </p:tgtEl>
                                        <p:attrNameLst>
                                          <p:attrName>style.visibility</p:attrName>
                                        </p:attrNameLst>
                                      </p:cBhvr>
                                      <p:to>
                                        <p:strVal val="visible"/>
                                      </p:to>
                                    </p:set>
                                    <p:animEffect transition="in" filter="fade">
                                      <p:cBhvr>
                                        <p:cTn id="7" dur="1000"/>
                                        <p:tgtEl>
                                          <p:spTgt spid="10242"/>
                                        </p:tgtEl>
                                      </p:cBhvr>
                                    </p:animEffect>
                                    <p:anim calcmode="lin" valueType="num">
                                      <p:cBhvr>
                                        <p:cTn id="8" dur="1000" fill="hold"/>
                                        <p:tgtEl>
                                          <p:spTgt spid="10242"/>
                                        </p:tgtEl>
                                        <p:attrNameLst>
                                          <p:attrName>ppt_x</p:attrName>
                                        </p:attrNameLst>
                                      </p:cBhvr>
                                      <p:tavLst>
                                        <p:tav tm="0">
                                          <p:val>
                                            <p:strVal val="#ppt_x"/>
                                          </p:val>
                                        </p:tav>
                                        <p:tav tm="100000">
                                          <p:val>
                                            <p:strVal val="#ppt_x"/>
                                          </p:val>
                                        </p:tav>
                                      </p:tavLst>
                                    </p:anim>
                                    <p:anim calcmode="lin" valueType="num">
                                      <p:cBhvr>
                                        <p:cTn id="9" dur="898" decel="100000" fill="hold"/>
                                        <p:tgtEl>
                                          <p:spTgt spid="10242"/>
                                        </p:tgtEl>
                                        <p:attrNameLst>
                                          <p:attrName>ppt_y</p:attrName>
                                        </p:attrNameLst>
                                      </p:cBhvr>
                                      <p:tavLst>
                                        <p:tav tm="0">
                                          <p:val>
                                            <p:strVal val="#ppt_y+1"/>
                                          </p:val>
                                        </p:tav>
                                        <p:tav tm="100000">
                                          <p:val>
                                            <p:strVal val="#ppt_y-.03"/>
                                          </p:val>
                                        </p:tav>
                                      </p:tavLst>
                                    </p:anim>
                                    <p:anim calcmode="lin" valueType="num">
                                      <p:cBhvr>
                                        <p:cTn id="10" dur="100" accel="100000" fill="hold">
                                          <p:stCondLst>
                                            <p:cond delay="898"/>
                                          </p:stCondLst>
                                        </p:cTn>
                                        <p:tgtEl>
                                          <p:spTgt spid="10242"/>
                                        </p:tgtEl>
                                        <p:attrNameLst>
                                          <p:attrName>ppt_y</p:attrName>
                                        </p:attrNameLst>
                                      </p:cBhvr>
                                      <p:tavLst>
                                        <p:tav tm="0">
                                          <p:val>
                                            <p:strVal val="#ppt_y-.03"/>
                                          </p:val>
                                        </p:tav>
                                        <p:tav tm="100000">
                                          <p:val>
                                            <p:strVal val="#ppt_y"/>
                                          </p:val>
                                        </p:tav>
                                      </p:tavLst>
                                    </p:anim>
                                  </p:childTnLst>
                                </p:cTn>
                              </p:par>
                            </p:childTnLst>
                          </p:cTn>
                        </p:par>
                      </p:childTnLst>
                    </p:cTn>
                  </p:par>
                  <p:par>
                    <p:cTn id="11" fill="hold">
                      <p:stCondLst>
                        <p:cond delay="indefinite"/>
                      </p:stCondLst>
                      <p:childTnLst>
                        <p:par>
                          <p:cTn id="12" fill="hold">
                            <p:stCondLst>
                              <p:cond delay="0"/>
                            </p:stCondLst>
                            <p:childTnLst>
                              <p:par>
                                <p:cTn id="13" presetID="37" presetClass="entr" presetSubtype="0" fill="hold" grpId="0" nodeType="clickEffect">
                                  <p:stCondLst>
                                    <p:cond delay="0"/>
                                  </p:stCondLst>
                                  <p:childTnLst>
                                    <p:set>
                                      <p:cBhvr>
                                        <p:cTn id="14" dur="1" fill="hold">
                                          <p:stCondLst>
                                            <p:cond delay="0"/>
                                          </p:stCondLst>
                                        </p:cTn>
                                        <p:tgtEl>
                                          <p:spTgt spid="10243">
                                            <p:txEl>
                                              <p:pRg st="3" end="3"/>
                                            </p:txEl>
                                          </p:spTgt>
                                        </p:tgtEl>
                                        <p:attrNameLst>
                                          <p:attrName>style.visibility</p:attrName>
                                        </p:attrNameLst>
                                      </p:cBhvr>
                                      <p:to>
                                        <p:strVal val="visible"/>
                                      </p:to>
                                    </p:set>
                                    <p:animEffect transition="in" filter="fade">
                                      <p:cBhvr>
                                        <p:cTn id="15" dur="1000"/>
                                        <p:tgtEl>
                                          <p:spTgt spid="10243">
                                            <p:txEl>
                                              <p:pRg st="3" end="3"/>
                                            </p:txEl>
                                          </p:spTgt>
                                        </p:tgtEl>
                                      </p:cBhvr>
                                    </p:animEffect>
                                    <p:anim calcmode="lin" valueType="num">
                                      <p:cBhvr>
                                        <p:cTn id="16" dur="1000" fill="hold"/>
                                        <p:tgtEl>
                                          <p:spTgt spid="10243">
                                            <p:txEl>
                                              <p:pRg st="3" end="3"/>
                                            </p:txEl>
                                          </p:spTgt>
                                        </p:tgtEl>
                                        <p:attrNameLst>
                                          <p:attrName>ppt_x</p:attrName>
                                        </p:attrNameLst>
                                      </p:cBhvr>
                                      <p:tavLst>
                                        <p:tav tm="0">
                                          <p:val>
                                            <p:strVal val="#ppt_x"/>
                                          </p:val>
                                        </p:tav>
                                        <p:tav tm="100000">
                                          <p:val>
                                            <p:strVal val="#ppt_x"/>
                                          </p:val>
                                        </p:tav>
                                      </p:tavLst>
                                    </p:anim>
                                    <p:anim calcmode="lin" valueType="num">
                                      <p:cBhvr>
                                        <p:cTn id="17" dur="898" decel="100000" fill="hold"/>
                                        <p:tgtEl>
                                          <p:spTgt spid="10243">
                                            <p:txEl>
                                              <p:pRg st="3" end="3"/>
                                            </p:txEl>
                                          </p:spTgt>
                                        </p:tgtEl>
                                        <p:attrNameLst>
                                          <p:attrName>ppt_y</p:attrName>
                                        </p:attrNameLst>
                                      </p:cBhvr>
                                      <p:tavLst>
                                        <p:tav tm="0">
                                          <p:val>
                                            <p:strVal val="#ppt_y+1"/>
                                          </p:val>
                                        </p:tav>
                                        <p:tav tm="100000">
                                          <p:val>
                                            <p:strVal val="#ppt_y-.03"/>
                                          </p:val>
                                        </p:tav>
                                      </p:tavLst>
                                    </p:anim>
                                    <p:anim calcmode="lin" valueType="num">
                                      <p:cBhvr>
                                        <p:cTn id="18" dur="100" accel="100000" fill="hold">
                                          <p:stCondLst>
                                            <p:cond delay="898"/>
                                          </p:stCondLst>
                                        </p:cTn>
                                        <p:tgtEl>
                                          <p:spTgt spid="10243">
                                            <p:txEl>
                                              <p:pRg st="3" end="3"/>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2" grpId="0"/>
      <p:bldP spid="10243" grpId="0" build="p"/>
    </p:bldLst>
  </p:timing>
</p:sld>
</file>

<file path=ppt/slides/slide1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29026" name="Rectangle 2"/>
          <p:cNvSpPr>
            <a:spLocks noGrp="1" noChangeArrowheads="1"/>
          </p:cNvSpPr>
          <p:nvPr>
            <p:ph type="title"/>
          </p:nvPr>
        </p:nvSpPr>
        <p:spPr/>
        <p:txBody>
          <a:bodyPr/>
          <a:lstStyle/>
          <a:p>
            <a:endParaRPr lang="en-US"/>
          </a:p>
        </p:txBody>
      </p:sp>
      <p:sp>
        <p:nvSpPr>
          <p:cNvPr id="129027" name="Rectangle 3"/>
          <p:cNvSpPr>
            <a:spLocks noGrp="1" noChangeArrowheads="1"/>
          </p:cNvSpPr>
          <p:nvPr>
            <p:ph type="body" idx="1"/>
          </p:nvPr>
        </p:nvSpPr>
        <p:spPr/>
        <p:txBody>
          <a:bodyPr/>
          <a:lstStyle/>
          <a:p>
            <a:pPr marL="609600" indent="-609600"/>
            <a:endParaRPr lang="en-US"/>
          </a:p>
          <a:p>
            <a:pPr marL="609600" indent="-609600"/>
            <a:r>
              <a:rPr lang="fa-IR"/>
              <a:t>ثبتهای تعدیلی آخر دوره ی مالی – به ثبتهای تعدیلی اقلامی نظیر استهلاک داراییهای ثابت.</a:t>
            </a:r>
            <a:endParaRPr lang="fa-IR" b="1" i="1"/>
          </a:p>
          <a:p>
            <a:pPr marL="609600" indent="-609600"/>
            <a:r>
              <a:rPr lang="fa-IR" b="1" i="1"/>
              <a:t>نحوه ثبت سربار:</a:t>
            </a:r>
            <a:endParaRPr lang="fa-IR"/>
          </a:p>
          <a:p>
            <a:pPr marL="609600" indent="-609600"/>
            <a:r>
              <a:rPr lang="fa-IR"/>
              <a:t>نحوه ثبت اقلام سربار در دفتر روزنامه بستگی به نظام گردآوری بهای تمام شده دارد.</a:t>
            </a:r>
          </a:p>
          <a:p>
            <a:pPr marL="609600" indent="-609600"/>
            <a:endParaRPr lang="en-US"/>
          </a:p>
        </p:txBody>
      </p:sp>
    </p:spTree>
  </p:cSld>
  <p:clrMapOvr>
    <a:masterClrMapping/>
  </p:clrMapOvr>
  <p:transition advClick="0" advTm="3000"/>
</p:sld>
</file>

<file path=ppt/slides/slide1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30050" name="Rectangle 2"/>
          <p:cNvSpPr>
            <a:spLocks noGrp="1" noChangeArrowheads="1"/>
          </p:cNvSpPr>
          <p:nvPr>
            <p:ph type="title"/>
          </p:nvPr>
        </p:nvSpPr>
        <p:spPr/>
        <p:txBody>
          <a:bodyPr/>
          <a:lstStyle/>
          <a:p>
            <a:endParaRPr lang="en-US"/>
          </a:p>
        </p:txBody>
      </p:sp>
      <p:sp>
        <p:nvSpPr>
          <p:cNvPr id="130051" name="Rectangle 3"/>
          <p:cNvSpPr>
            <a:spLocks noGrp="1" noChangeArrowheads="1"/>
          </p:cNvSpPr>
          <p:nvPr>
            <p:ph type="body" idx="1"/>
          </p:nvPr>
        </p:nvSpPr>
        <p:spPr/>
        <p:txBody>
          <a:bodyPr/>
          <a:lstStyle/>
          <a:p>
            <a:endParaRPr lang="en-US"/>
          </a:p>
          <a:p>
            <a:r>
              <a:rPr lang="fa-IR"/>
              <a:t>اگر از نظام ادواری بهای تمام شده استفاده شود، تک تک اقلام سربار که در طول دوره واقع می شود به حسابهای جداگانه مربوط به خود بدهکار می شوند. </a:t>
            </a:r>
            <a:endParaRPr lang="en-US"/>
          </a:p>
        </p:txBody>
      </p:sp>
    </p:spTree>
  </p:cSld>
  <p:clrMapOvr>
    <a:masterClrMapping/>
  </p:clrMapOvr>
  <p:transition advClick="0" advTm="3000"/>
</p:sld>
</file>

<file path=ppt/slides/slide12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31074" name="Rectangle 2"/>
          <p:cNvSpPr>
            <a:spLocks noGrp="1" noChangeArrowheads="1"/>
          </p:cNvSpPr>
          <p:nvPr>
            <p:ph type="title"/>
          </p:nvPr>
        </p:nvSpPr>
        <p:spPr/>
        <p:txBody>
          <a:bodyPr/>
          <a:lstStyle/>
          <a:p>
            <a:endParaRPr lang="en-US"/>
          </a:p>
        </p:txBody>
      </p:sp>
      <p:sp>
        <p:nvSpPr>
          <p:cNvPr id="131075" name="Rectangle 3"/>
          <p:cNvSpPr>
            <a:spLocks noGrp="1" noChangeArrowheads="1"/>
          </p:cNvSpPr>
          <p:nvPr>
            <p:ph type="body" idx="1"/>
          </p:nvPr>
        </p:nvSpPr>
        <p:spPr/>
        <p:txBody>
          <a:bodyPr/>
          <a:lstStyle/>
          <a:p>
            <a:endParaRPr lang="en-US"/>
          </a:p>
          <a:p>
            <a:endParaRPr lang="en-US"/>
          </a:p>
          <a:p>
            <a:r>
              <a:rPr lang="fa-IR"/>
              <a:t>هر یک از حسابها عنوانی دارد که نشانگر ماهیت ارقام مندرج در آنهاست. جمع مانده ی تک تک حسابهایی که مربوط به سربار کارخانه در یک دوره مالی است مساوی با جمع سربار کارخانه بهای آن دوره است. </a:t>
            </a:r>
          </a:p>
          <a:p>
            <a:r>
              <a:rPr lang="fa-IR"/>
              <a:t/>
            </a:r>
            <a:br>
              <a:rPr lang="fa-IR"/>
            </a:br>
            <a:endParaRPr lang="en-US"/>
          </a:p>
        </p:txBody>
      </p:sp>
    </p:spTree>
  </p:cSld>
  <p:clrMapOvr>
    <a:masterClrMapping/>
  </p:clrMapOvr>
  <p:transition advClick="0" advTm="3000"/>
</p:sld>
</file>

<file path=ppt/slides/slide12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32098" name="Rectangle 2"/>
          <p:cNvSpPr>
            <a:spLocks noGrp="1" noChangeArrowheads="1"/>
          </p:cNvSpPr>
          <p:nvPr>
            <p:ph type="title"/>
          </p:nvPr>
        </p:nvSpPr>
        <p:spPr/>
        <p:txBody>
          <a:bodyPr/>
          <a:lstStyle/>
          <a:p>
            <a:endParaRPr lang="en-US"/>
          </a:p>
        </p:txBody>
      </p:sp>
      <p:sp>
        <p:nvSpPr>
          <p:cNvPr id="132099" name="Rectangle 3"/>
          <p:cNvSpPr>
            <a:spLocks noGrp="1" noChangeArrowheads="1"/>
          </p:cNvSpPr>
          <p:nvPr>
            <p:ph type="body" idx="1"/>
          </p:nvPr>
        </p:nvSpPr>
        <p:spPr/>
        <p:txBody>
          <a:bodyPr/>
          <a:lstStyle/>
          <a:p>
            <a:endParaRPr lang="en-US"/>
          </a:p>
          <a:p>
            <a:endParaRPr lang="en-US"/>
          </a:p>
          <a:p>
            <a:r>
              <a:rPr lang="fa-IR"/>
              <a:t>بنابراین در سیستم ادواری بهای تمام شده ، صرفاً اقلام مختلف بهای تمام شده ی سربار در دفاتر ثبت می شوند.</a:t>
            </a:r>
            <a:endParaRPr lang="en-US"/>
          </a:p>
        </p:txBody>
      </p:sp>
    </p:spTree>
  </p:cSld>
  <p:clrMapOvr>
    <a:masterClrMapping/>
  </p:clrMapOvr>
  <p:transition advClick="0" advTm="3000"/>
</p:sld>
</file>

<file path=ppt/slides/slide12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33122" name="Rectangle 2"/>
          <p:cNvSpPr>
            <a:spLocks noGrp="1" noChangeArrowheads="1"/>
          </p:cNvSpPr>
          <p:nvPr>
            <p:ph type="title"/>
          </p:nvPr>
        </p:nvSpPr>
        <p:spPr/>
        <p:txBody>
          <a:bodyPr/>
          <a:lstStyle/>
          <a:p>
            <a:endParaRPr lang="en-US"/>
          </a:p>
        </p:txBody>
      </p:sp>
      <p:sp>
        <p:nvSpPr>
          <p:cNvPr id="133123" name="Rectangle 3"/>
          <p:cNvSpPr>
            <a:spLocks noGrp="1" noChangeArrowheads="1"/>
          </p:cNvSpPr>
          <p:nvPr>
            <p:ph type="body" idx="1"/>
          </p:nvPr>
        </p:nvSpPr>
        <p:spPr/>
        <p:txBody>
          <a:bodyPr/>
          <a:lstStyle/>
          <a:p>
            <a:endParaRPr lang="en-US"/>
          </a:p>
          <a:p>
            <a:r>
              <a:rPr lang="fa-IR"/>
              <a:t>در طول دوره هیچگونه کوششی برای انتقال آنها به حساب تولید یا کار در جریان ساخت صورت نمی گیرد. (جذب سربار در طول دوره انجام نمی شود.)</a:t>
            </a:r>
          </a:p>
          <a:p>
            <a:endParaRPr lang="en-US"/>
          </a:p>
        </p:txBody>
      </p:sp>
    </p:spTree>
  </p:cSld>
  <p:clrMapOvr>
    <a:masterClrMapping/>
  </p:clrMapOvr>
  <p:transition advClick="0" advTm="3000"/>
</p:sld>
</file>

<file path=ppt/slides/slide12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34146" name="Rectangle 2"/>
          <p:cNvSpPr>
            <a:spLocks noGrp="1" noChangeArrowheads="1"/>
          </p:cNvSpPr>
          <p:nvPr>
            <p:ph type="title"/>
          </p:nvPr>
        </p:nvSpPr>
        <p:spPr/>
        <p:txBody>
          <a:bodyPr/>
          <a:lstStyle/>
          <a:p>
            <a:endParaRPr lang="en-US"/>
          </a:p>
        </p:txBody>
      </p:sp>
      <p:sp>
        <p:nvSpPr>
          <p:cNvPr id="134147" name="Rectangle 3"/>
          <p:cNvSpPr>
            <a:spLocks noGrp="1" noChangeArrowheads="1"/>
          </p:cNvSpPr>
          <p:nvPr>
            <p:ph type="body" idx="1"/>
          </p:nvPr>
        </p:nvSpPr>
        <p:spPr/>
        <p:txBody>
          <a:bodyPr/>
          <a:lstStyle/>
          <a:p>
            <a:r>
              <a:rPr lang="fa-IR"/>
              <a:t> اما در نظام دائمی بهای تمام شده، هم اقلام واقعی بهای تمام شده ی سربار در طول دوره ثبت می شود و هم سربار جذب شده.</a:t>
            </a:r>
          </a:p>
          <a:p>
            <a:r>
              <a:rPr lang="fa-IR"/>
              <a:t>اقلام واقعی سربار به محض وقوع به صورت مستقیم یا غیرمستقیم به حساب کنترل سربار، بدهکار می شود. </a:t>
            </a:r>
            <a:endParaRPr lang="en-US"/>
          </a:p>
        </p:txBody>
      </p:sp>
    </p:spTree>
  </p:cSld>
  <p:clrMapOvr>
    <a:masterClrMapping/>
  </p:clrMapOvr>
  <p:transition advClick="0" advTm="3000"/>
</p:sld>
</file>

<file path=ppt/slides/slide12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35170" name="Rectangle 2"/>
          <p:cNvSpPr>
            <a:spLocks noGrp="1" noChangeArrowheads="1"/>
          </p:cNvSpPr>
          <p:nvPr>
            <p:ph type="title"/>
          </p:nvPr>
        </p:nvSpPr>
        <p:spPr/>
        <p:txBody>
          <a:bodyPr/>
          <a:lstStyle/>
          <a:p>
            <a:endParaRPr lang="en-US"/>
          </a:p>
        </p:txBody>
      </p:sp>
      <p:sp>
        <p:nvSpPr>
          <p:cNvPr id="135171" name="Rectangle 3"/>
          <p:cNvSpPr>
            <a:spLocks noGrp="1" noChangeArrowheads="1"/>
          </p:cNvSpPr>
          <p:nvPr>
            <p:ph type="body" idx="1"/>
          </p:nvPr>
        </p:nvSpPr>
        <p:spPr/>
        <p:txBody>
          <a:bodyPr/>
          <a:lstStyle/>
          <a:p>
            <a:endParaRPr lang="en-US"/>
          </a:p>
          <a:p>
            <a:r>
              <a:rPr lang="fa-IR"/>
              <a:t>هنگامی که سربار مربوط به کالای در جریان تولید جذب تولید می شود، ثبت زیر انجام می شود.</a:t>
            </a:r>
          </a:p>
          <a:p>
            <a:r>
              <a:rPr lang="fa-IR"/>
              <a:t>کار در جریان ساخت </a:t>
            </a:r>
          </a:p>
          <a:p>
            <a:r>
              <a:rPr lang="fa-IR"/>
              <a:t>			سربار جذب شده / کنترل سربار</a:t>
            </a:r>
          </a:p>
        </p:txBody>
      </p:sp>
    </p:spTree>
  </p:cSld>
  <p:clrMapOvr>
    <a:masterClrMapping/>
  </p:clrMapOvr>
  <p:transition advClick="0" advTm="3000"/>
</p:sld>
</file>

<file path=ppt/slides/slide127.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136194" name="Rectangle 2"/>
          <p:cNvSpPr>
            <a:spLocks noGrp="1" noChangeArrowheads="1"/>
          </p:cNvSpPr>
          <p:nvPr>
            <p:ph type="title"/>
          </p:nvPr>
        </p:nvSpPr>
        <p:spPr/>
        <p:txBody>
          <a:bodyPr/>
          <a:lstStyle/>
          <a:p>
            <a:endParaRPr lang="en-US"/>
          </a:p>
        </p:txBody>
      </p:sp>
      <p:sp>
        <p:nvSpPr>
          <p:cNvPr id="136195" name="Rectangle 3"/>
          <p:cNvSpPr>
            <a:spLocks noGrp="1" noChangeArrowheads="1"/>
          </p:cNvSpPr>
          <p:nvPr>
            <p:ph type="body" idx="1"/>
          </p:nvPr>
        </p:nvSpPr>
        <p:spPr/>
        <p:txBody>
          <a:bodyPr/>
          <a:lstStyle/>
          <a:p>
            <a:endParaRPr lang="en-US"/>
          </a:p>
          <a:p>
            <a:r>
              <a:rPr lang="fa-IR"/>
              <a:t>در صورتی که از حساب «سربار جذب شده»</a:t>
            </a:r>
            <a:endParaRPr lang="en-US"/>
          </a:p>
          <a:p>
            <a:r>
              <a:rPr lang="fa-IR"/>
              <a:t> استفاده شود در پایان دوره ی مالی مانده بستانکار این حساب به حساب کنترل سربار بسته می شود. </a:t>
            </a:r>
            <a:endParaRPr lang="en-US"/>
          </a:p>
        </p:txBody>
      </p:sp>
    </p:spTree>
  </p:cSld>
  <p:clrMapOvr>
    <a:masterClrMapping/>
  </p:clrMapOvr>
  <p:transition advClick="0" advTm="3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withEffect" nodePh="1">
                                  <p:stCondLst>
                                    <p:cond delay="0"/>
                                  </p:stCondLst>
                                  <p:endCondLst>
                                    <p:cond evt="begin" delay="0">
                                      <p:tn val="5"/>
                                    </p:cond>
                                  </p:endCondLst>
                                  <p:childTnLst>
                                    <p:set>
                                      <p:cBhvr>
                                        <p:cTn id="6" dur="1" fill="hold">
                                          <p:stCondLst>
                                            <p:cond delay="0"/>
                                          </p:stCondLst>
                                        </p:cTn>
                                        <p:tgtEl>
                                          <p:spTgt spid="136194"/>
                                        </p:tgtEl>
                                        <p:attrNameLst>
                                          <p:attrName>style.visibility</p:attrName>
                                        </p:attrNameLst>
                                      </p:cBhvr>
                                      <p:to>
                                        <p:strVal val="visible"/>
                                      </p:to>
                                    </p:set>
                                    <p:anim calcmode="lin" valueType="num">
                                      <p:cBhvr>
                                        <p:cTn id="7" dur="500" fill="hold"/>
                                        <p:tgtEl>
                                          <p:spTgt spid="136194"/>
                                        </p:tgtEl>
                                        <p:attrNameLst>
                                          <p:attrName>ppt_w</p:attrName>
                                        </p:attrNameLst>
                                      </p:cBhvr>
                                      <p:tavLst>
                                        <p:tav tm="0">
                                          <p:val>
                                            <p:fltVal val="0"/>
                                          </p:val>
                                        </p:tav>
                                        <p:tav tm="100000">
                                          <p:val>
                                            <p:strVal val="#ppt_w"/>
                                          </p:val>
                                        </p:tav>
                                      </p:tavLst>
                                    </p:anim>
                                    <p:anim calcmode="lin" valueType="num">
                                      <p:cBhvr>
                                        <p:cTn id="8" dur="500" fill="hold"/>
                                        <p:tgtEl>
                                          <p:spTgt spid="136194"/>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3" presetClass="entr" presetSubtype="16" fill="hold" grpId="0" nodeType="clickEffect">
                                  <p:stCondLst>
                                    <p:cond delay="0"/>
                                  </p:stCondLst>
                                  <p:childTnLst>
                                    <p:set>
                                      <p:cBhvr>
                                        <p:cTn id="12" dur="1" fill="hold">
                                          <p:stCondLst>
                                            <p:cond delay="0"/>
                                          </p:stCondLst>
                                        </p:cTn>
                                        <p:tgtEl>
                                          <p:spTgt spid="136195">
                                            <p:txEl>
                                              <p:pRg st="1" end="1"/>
                                            </p:txEl>
                                          </p:spTgt>
                                        </p:tgtEl>
                                        <p:attrNameLst>
                                          <p:attrName>style.visibility</p:attrName>
                                        </p:attrNameLst>
                                      </p:cBhvr>
                                      <p:to>
                                        <p:strVal val="visible"/>
                                      </p:to>
                                    </p:set>
                                    <p:anim calcmode="lin" valueType="num">
                                      <p:cBhvr>
                                        <p:cTn id="13" dur="500" fill="hold"/>
                                        <p:tgtEl>
                                          <p:spTgt spid="136195">
                                            <p:txEl>
                                              <p:pRg st="1" end="1"/>
                                            </p:txEl>
                                          </p:spTgt>
                                        </p:tgtEl>
                                        <p:attrNameLst>
                                          <p:attrName>ppt_w</p:attrName>
                                        </p:attrNameLst>
                                      </p:cBhvr>
                                      <p:tavLst>
                                        <p:tav tm="0">
                                          <p:val>
                                            <p:fltVal val="0"/>
                                          </p:val>
                                        </p:tav>
                                        <p:tav tm="100000">
                                          <p:val>
                                            <p:strVal val="#ppt_w"/>
                                          </p:val>
                                        </p:tav>
                                      </p:tavLst>
                                    </p:anim>
                                    <p:anim calcmode="lin" valueType="num">
                                      <p:cBhvr>
                                        <p:cTn id="14" dur="500" fill="hold"/>
                                        <p:tgtEl>
                                          <p:spTgt spid="136195">
                                            <p:txEl>
                                              <p:pRg st="1" end="1"/>
                                            </p:txEl>
                                          </p:spTgt>
                                        </p:tgtEl>
                                        <p:attrNameLst>
                                          <p:attrName>ppt_h</p:attrName>
                                        </p:attrNameLst>
                                      </p:cBhvr>
                                      <p:tavLst>
                                        <p:tav tm="0">
                                          <p:val>
                                            <p:fltVal val="0"/>
                                          </p:val>
                                        </p:tav>
                                        <p:tav tm="100000">
                                          <p:val>
                                            <p:strVal val="#ppt_h"/>
                                          </p:val>
                                        </p:tav>
                                      </p:tavLst>
                                    </p:anim>
                                  </p:childTnLst>
                                </p:cTn>
                              </p:par>
                            </p:childTnLst>
                          </p:cTn>
                        </p:par>
                      </p:childTnLst>
                    </p:cTn>
                  </p:par>
                  <p:par>
                    <p:cTn id="15" fill="hold">
                      <p:stCondLst>
                        <p:cond delay="indefinite"/>
                      </p:stCondLst>
                      <p:childTnLst>
                        <p:par>
                          <p:cTn id="16" fill="hold">
                            <p:stCondLst>
                              <p:cond delay="0"/>
                            </p:stCondLst>
                            <p:childTnLst>
                              <p:par>
                                <p:cTn id="17" presetID="23" presetClass="entr" presetSubtype="16" fill="hold" grpId="0" nodeType="clickEffect">
                                  <p:stCondLst>
                                    <p:cond delay="0"/>
                                  </p:stCondLst>
                                  <p:childTnLst>
                                    <p:set>
                                      <p:cBhvr>
                                        <p:cTn id="18" dur="1" fill="hold">
                                          <p:stCondLst>
                                            <p:cond delay="0"/>
                                          </p:stCondLst>
                                        </p:cTn>
                                        <p:tgtEl>
                                          <p:spTgt spid="136195">
                                            <p:txEl>
                                              <p:pRg st="2" end="2"/>
                                            </p:txEl>
                                          </p:spTgt>
                                        </p:tgtEl>
                                        <p:attrNameLst>
                                          <p:attrName>style.visibility</p:attrName>
                                        </p:attrNameLst>
                                      </p:cBhvr>
                                      <p:to>
                                        <p:strVal val="visible"/>
                                      </p:to>
                                    </p:set>
                                    <p:anim calcmode="lin" valueType="num">
                                      <p:cBhvr>
                                        <p:cTn id="19" dur="500" fill="hold"/>
                                        <p:tgtEl>
                                          <p:spTgt spid="136195">
                                            <p:txEl>
                                              <p:pRg st="2" end="2"/>
                                            </p:txEl>
                                          </p:spTgt>
                                        </p:tgtEl>
                                        <p:attrNameLst>
                                          <p:attrName>ppt_w</p:attrName>
                                        </p:attrNameLst>
                                      </p:cBhvr>
                                      <p:tavLst>
                                        <p:tav tm="0">
                                          <p:val>
                                            <p:fltVal val="0"/>
                                          </p:val>
                                        </p:tav>
                                        <p:tav tm="100000">
                                          <p:val>
                                            <p:strVal val="#ppt_w"/>
                                          </p:val>
                                        </p:tav>
                                      </p:tavLst>
                                    </p:anim>
                                    <p:anim calcmode="lin" valueType="num">
                                      <p:cBhvr>
                                        <p:cTn id="20" dur="500" fill="hold"/>
                                        <p:tgtEl>
                                          <p:spTgt spid="136195">
                                            <p:txEl>
                                              <p:pRg st="2" end="2"/>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6194" grpId="0"/>
      <p:bldP spid="136195" grpId="0" build="p"/>
    </p:bldLst>
  </p:timing>
</p:sld>
</file>

<file path=ppt/slides/slide12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37218" name="Rectangle 2"/>
          <p:cNvSpPr>
            <a:spLocks noGrp="1" noChangeArrowheads="1"/>
          </p:cNvSpPr>
          <p:nvPr>
            <p:ph type="title"/>
          </p:nvPr>
        </p:nvSpPr>
        <p:spPr/>
        <p:txBody>
          <a:bodyPr/>
          <a:lstStyle/>
          <a:p>
            <a:endParaRPr lang="en-US"/>
          </a:p>
        </p:txBody>
      </p:sp>
      <p:sp>
        <p:nvSpPr>
          <p:cNvPr id="137219" name="Rectangle 3"/>
          <p:cNvSpPr>
            <a:spLocks noGrp="1" noChangeArrowheads="1"/>
          </p:cNvSpPr>
          <p:nvPr>
            <p:ph type="body" idx="1"/>
          </p:nvPr>
        </p:nvSpPr>
        <p:spPr/>
        <p:txBody>
          <a:bodyPr/>
          <a:lstStyle/>
          <a:p>
            <a:r>
              <a:rPr lang="fa-IR"/>
              <a:t> </a:t>
            </a:r>
            <a:endParaRPr lang="en-US"/>
          </a:p>
          <a:p>
            <a:r>
              <a:rPr lang="fa-IR"/>
              <a:t>کل سربار واقعی و مانده ی حساب سربار جذب شده نشان دهنده ی کل سربار تخصیص یافته به تولید است.</a:t>
            </a:r>
          </a:p>
          <a:p>
            <a:r>
              <a:rPr lang="fa-IR" sz="4400"/>
              <a:t>مغایرت سربار واقعی وسربار جذ ب شده: </a:t>
            </a:r>
            <a:r>
              <a:rPr lang="fa-IR"/>
              <a:t>میزان سربار جذب شده طی یک دوره مالی به ندرت مساوی با سربار واقعی می شود. </a:t>
            </a:r>
          </a:p>
        </p:txBody>
      </p:sp>
    </p:spTree>
  </p:cSld>
  <p:clrMapOvr>
    <a:masterClrMapping/>
  </p:clrMapOvr>
  <p:transition advClick="0" advTm="3000"/>
</p:sld>
</file>

<file path=ppt/slides/slide12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38242" name="Rectangle 2"/>
          <p:cNvSpPr>
            <a:spLocks noGrp="1" noChangeArrowheads="1"/>
          </p:cNvSpPr>
          <p:nvPr>
            <p:ph type="title"/>
          </p:nvPr>
        </p:nvSpPr>
        <p:spPr/>
        <p:txBody>
          <a:bodyPr/>
          <a:lstStyle/>
          <a:p>
            <a:endParaRPr lang="en-US"/>
          </a:p>
        </p:txBody>
      </p:sp>
      <p:sp>
        <p:nvSpPr>
          <p:cNvPr id="138243" name="Rectangle 3"/>
          <p:cNvSpPr>
            <a:spLocks noGrp="1" noChangeArrowheads="1"/>
          </p:cNvSpPr>
          <p:nvPr>
            <p:ph type="body" idx="1"/>
          </p:nvPr>
        </p:nvSpPr>
        <p:spPr/>
        <p:txBody>
          <a:bodyPr/>
          <a:lstStyle/>
          <a:p>
            <a:endParaRPr lang="en-US"/>
          </a:p>
          <a:p>
            <a:endParaRPr lang="en-US"/>
          </a:p>
          <a:p>
            <a:pPr lvl="1"/>
            <a:r>
              <a:rPr lang="fa-IR" sz="3200"/>
              <a:t>. در صورتی که رقم مغایرت میان سربار واقعی و جذب شده کم اهمیت باشد، معمولاً آن را به حساب هزینه های دوره ی مالی منظور می کنند. </a:t>
            </a:r>
            <a:endParaRPr lang="en-US" sz="3200"/>
          </a:p>
        </p:txBody>
      </p:sp>
    </p:spTree>
  </p:cSld>
  <p:clrMapOvr>
    <a:masterClrMapping/>
  </p:clrMapOvr>
  <p:transition advClick="0" advTm="3000"/>
</p:sld>
</file>

<file path=ppt/slides/slide13.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endParaRPr lang="en-US"/>
          </a:p>
        </p:txBody>
      </p:sp>
      <p:sp>
        <p:nvSpPr>
          <p:cNvPr id="11267" name="Rectangle 3"/>
          <p:cNvSpPr>
            <a:spLocks noGrp="1" noChangeArrowheads="1"/>
          </p:cNvSpPr>
          <p:nvPr>
            <p:ph type="body" idx="1"/>
          </p:nvPr>
        </p:nvSpPr>
        <p:spPr/>
        <p:txBody>
          <a:bodyPr/>
          <a:lstStyle/>
          <a:p>
            <a:pPr algn="ctr"/>
            <a:endParaRPr lang="en-US"/>
          </a:p>
          <a:p>
            <a:pPr algn="ctr"/>
            <a:r>
              <a:rPr lang="fa-IR"/>
              <a:t>در گزارشهای حسابداری بهای تمام شده، علاوه بر اطلاعات ریالی، اطلاعاتی در مورد ساعات کار کارکنان، مقدار تولید واحدهای مختلف یا ساعات فعالیت بخش های مختلف شرکت نیز ارائه می شود.</a:t>
            </a:r>
            <a:endParaRPr lang="fa-IR" b="1" i="1"/>
          </a:p>
          <a:p>
            <a:pPr algn="ctr"/>
            <a:endParaRPr lang="en-US" b="1" i="1"/>
          </a:p>
          <a:p>
            <a:pPr algn="ctr"/>
            <a:r>
              <a:rPr lang="fa-IR" b="1" i="1"/>
              <a:t>استفاده از اطلاعات بهای تمام شده توسط مدیریت:</a:t>
            </a:r>
            <a:endParaRPr lang="en-US" b="1" i="1"/>
          </a:p>
        </p:txBody>
      </p:sp>
    </p:spTree>
  </p:cSld>
  <p:clrMapOvr>
    <a:masterClrMapping/>
  </p:clrMapOvr>
  <p:transition advClick="0" advTm="3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9" presetClass="entr" presetSubtype="0" decel="100000" fill="hold" grpId="0" nodeType="withEffect" nodePh="1">
                                  <p:stCondLst>
                                    <p:cond delay="0"/>
                                  </p:stCondLst>
                                  <p:endCondLst>
                                    <p:cond evt="begin" delay="0">
                                      <p:tn val="5"/>
                                    </p:cond>
                                  </p:endCondLst>
                                  <p:childTnLst>
                                    <p:set>
                                      <p:cBhvr>
                                        <p:cTn id="6" dur="1" fill="hold">
                                          <p:stCondLst>
                                            <p:cond delay="0"/>
                                          </p:stCondLst>
                                        </p:cTn>
                                        <p:tgtEl>
                                          <p:spTgt spid="11266"/>
                                        </p:tgtEl>
                                        <p:attrNameLst>
                                          <p:attrName>style.visibility</p:attrName>
                                        </p:attrNameLst>
                                      </p:cBhvr>
                                      <p:to>
                                        <p:strVal val="visible"/>
                                      </p:to>
                                    </p:set>
                                    <p:anim calcmode="lin" valueType="num">
                                      <p:cBhvr>
                                        <p:cTn id="7" dur="500" fill="hold"/>
                                        <p:tgtEl>
                                          <p:spTgt spid="11266"/>
                                        </p:tgtEl>
                                        <p:attrNameLst>
                                          <p:attrName>ppt_w</p:attrName>
                                        </p:attrNameLst>
                                      </p:cBhvr>
                                      <p:tavLst>
                                        <p:tav tm="0">
                                          <p:val>
                                            <p:fltVal val="0"/>
                                          </p:val>
                                        </p:tav>
                                        <p:tav tm="100000">
                                          <p:val>
                                            <p:strVal val="#ppt_w"/>
                                          </p:val>
                                        </p:tav>
                                      </p:tavLst>
                                    </p:anim>
                                    <p:anim calcmode="lin" valueType="num">
                                      <p:cBhvr>
                                        <p:cTn id="8" dur="500" fill="hold"/>
                                        <p:tgtEl>
                                          <p:spTgt spid="11266"/>
                                        </p:tgtEl>
                                        <p:attrNameLst>
                                          <p:attrName>ppt_h</p:attrName>
                                        </p:attrNameLst>
                                      </p:cBhvr>
                                      <p:tavLst>
                                        <p:tav tm="0">
                                          <p:val>
                                            <p:fltVal val="0"/>
                                          </p:val>
                                        </p:tav>
                                        <p:tav tm="100000">
                                          <p:val>
                                            <p:strVal val="#ppt_h"/>
                                          </p:val>
                                        </p:tav>
                                      </p:tavLst>
                                    </p:anim>
                                    <p:anim calcmode="lin" valueType="num">
                                      <p:cBhvr>
                                        <p:cTn id="9" dur="500" fill="hold"/>
                                        <p:tgtEl>
                                          <p:spTgt spid="11266"/>
                                        </p:tgtEl>
                                        <p:attrNameLst>
                                          <p:attrName>style.rotation</p:attrName>
                                        </p:attrNameLst>
                                      </p:cBhvr>
                                      <p:tavLst>
                                        <p:tav tm="0">
                                          <p:val>
                                            <p:fltVal val="360"/>
                                          </p:val>
                                        </p:tav>
                                        <p:tav tm="100000">
                                          <p:val>
                                            <p:fltVal val="0"/>
                                          </p:val>
                                        </p:tav>
                                      </p:tavLst>
                                    </p:anim>
                                    <p:animEffect transition="in" filter="fade">
                                      <p:cBhvr>
                                        <p:cTn id="10" dur="500"/>
                                        <p:tgtEl>
                                          <p:spTgt spid="11266"/>
                                        </p:tgtEl>
                                      </p:cBhvr>
                                    </p:animEffect>
                                  </p:childTnLst>
                                </p:cTn>
                              </p:par>
                            </p:childTnLst>
                          </p:cTn>
                        </p:par>
                      </p:childTnLst>
                    </p:cTn>
                  </p:par>
                  <p:par>
                    <p:cTn id="11" fill="hold">
                      <p:stCondLst>
                        <p:cond delay="indefinite"/>
                      </p:stCondLst>
                      <p:childTnLst>
                        <p:par>
                          <p:cTn id="12" fill="hold">
                            <p:stCondLst>
                              <p:cond delay="0"/>
                            </p:stCondLst>
                            <p:childTnLst>
                              <p:par>
                                <p:cTn id="13" presetID="49" presetClass="entr" presetSubtype="0" decel="100000" fill="hold" grpId="0" nodeType="clickEffect">
                                  <p:stCondLst>
                                    <p:cond delay="0"/>
                                  </p:stCondLst>
                                  <p:iterate type="lt">
                                    <p:tmPct val="10000"/>
                                  </p:iterate>
                                  <p:childTnLst>
                                    <p:set>
                                      <p:cBhvr>
                                        <p:cTn id="14" dur="1" fill="hold">
                                          <p:stCondLst>
                                            <p:cond delay="0"/>
                                          </p:stCondLst>
                                        </p:cTn>
                                        <p:tgtEl>
                                          <p:spTgt spid="11267">
                                            <p:txEl>
                                              <p:pRg st="1" end="1"/>
                                            </p:txEl>
                                          </p:spTgt>
                                        </p:tgtEl>
                                        <p:attrNameLst>
                                          <p:attrName>style.visibility</p:attrName>
                                        </p:attrNameLst>
                                      </p:cBhvr>
                                      <p:to>
                                        <p:strVal val="visible"/>
                                      </p:to>
                                    </p:set>
                                    <p:anim calcmode="lin" valueType="num">
                                      <p:cBhvr>
                                        <p:cTn id="15" dur="500" fill="hold"/>
                                        <p:tgtEl>
                                          <p:spTgt spid="11267">
                                            <p:txEl>
                                              <p:pRg st="1" end="1"/>
                                            </p:txEl>
                                          </p:spTgt>
                                        </p:tgtEl>
                                        <p:attrNameLst>
                                          <p:attrName>ppt_w</p:attrName>
                                        </p:attrNameLst>
                                      </p:cBhvr>
                                      <p:tavLst>
                                        <p:tav tm="0">
                                          <p:val>
                                            <p:fltVal val="0"/>
                                          </p:val>
                                        </p:tav>
                                        <p:tav tm="100000">
                                          <p:val>
                                            <p:strVal val="#ppt_w"/>
                                          </p:val>
                                        </p:tav>
                                      </p:tavLst>
                                    </p:anim>
                                    <p:anim calcmode="lin" valueType="num">
                                      <p:cBhvr>
                                        <p:cTn id="16" dur="500" fill="hold"/>
                                        <p:tgtEl>
                                          <p:spTgt spid="11267">
                                            <p:txEl>
                                              <p:pRg st="1" end="1"/>
                                            </p:txEl>
                                          </p:spTgt>
                                        </p:tgtEl>
                                        <p:attrNameLst>
                                          <p:attrName>ppt_h</p:attrName>
                                        </p:attrNameLst>
                                      </p:cBhvr>
                                      <p:tavLst>
                                        <p:tav tm="0">
                                          <p:val>
                                            <p:fltVal val="0"/>
                                          </p:val>
                                        </p:tav>
                                        <p:tav tm="100000">
                                          <p:val>
                                            <p:strVal val="#ppt_h"/>
                                          </p:val>
                                        </p:tav>
                                      </p:tavLst>
                                    </p:anim>
                                    <p:anim calcmode="lin" valueType="num">
                                      <p:cBhvr>
                                        <p:cTn id="17" dur="500" fill="hold"/>
                                        <p:tgtEl>
                                          <p:spTgt spid="11267">
                                            <p:txEl>
                                              <p:pRg st="1" end="1"/>
                                            </p:txEl>
                                          </p:spTgt>
                                        </p:tgtEl>
                                        <p:attrNameLst>
                                          <p:attrName>style.rotation</p:attrName>
                                        </p:attrNameLst>
                                      </p:cBhvr>
                                      <p:tavLst>
                                        <p:tav tm="0">
                                          <p:val>
                                            <p:fltVal val="360"/>
                                          </p:val>
                                        </p:tav>
                                        <p:tav tm="100000">
                                          <p:val>
                                            <p:fltVal val="0"/>
                                          </p:val>
                                        </p:tav>
                                      </p:tavLst>
                                    </p:anim>
                                    <p:animEffect transition="in" filter="fade">
                                      <p:cBhvr>
                                        <p:cTn id="18" dur="500"/>
                                        <p:tgtEl>
                                          <p:spTgt spid="11267">
                                            <p:txEl>
                                              <p:pRg st="1" end="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49" presetClass="entr" presetSubtype="0" decel="100000" fill="hold" grpId="0" nodeType="clickEffect">
                                  <p:stCondLst>
                                    <p:cond delay="0"/>
                                  </p:stCondLst>
                                  <p:iterate type="lt">
                                    <p:tmPct val="10000"/>
                                  </p:iterate>
                                  <p:childTnLst>
                                    <p:set>
                                      <p:cBhvr>
                                        <p:cTn id="22" dur="1" fill="hold">
                                          <p:stCondLst>
                                            <p:cond delay="0"/>
                                          </p:stCondLst>
                                        </p:cTn>
                                        <p:tgtEl>
                                          <p:spTgt spid="11267">
                                            <p:txEl>
                                              <p:pRg st="3" end="3"/>
                                            </p:txEl>
                                          </p:spTgt>
                                        </p:tgtEl>
                                        <p:attrNameLst>
                                          <p:attrName>style.visibility</p:attrName>
                                        </p:attrNameLst>
                                      </p:cBhvr>
                                      <p:to>
                                        <p:strVal val="visible"/>
                                      </p:to>
                                    </p:set>
                                    <p:anim calcmode="lin" valueType="num">
                                      <p:cBhvr>
                                        <p:cTn id="23" dur="500" fill="hold"/>
                                        <p:tgtEl>
                                          <p:spTgt spid="11267">
                                            <p:txEl>
                                              <p:pRg st="3" end="3"/>
                                            </p:txEl>
                                          </p:spTgt>
                                        </p:tgtEl>
                                        <p:attrNameLst>
                                          <p:attrName>ppt_w</p:attrName>
                                        </p:attrNameLst>
                                      </p:cBhvr>
                                      <p:tavLst>
                                        <p:tav tm="0">
                                          <p:val>
                                            <p:fltVal val="0"/>
                                          </p:val>
                                        </p:tav>
                                        <p:tav tm="100000">
                                          <p:val>
                                            <p:strVal val="#ppt_w"/>
                                          </p:val>
                                        </p:tav>
                                      </p:tavLst>
                                    </p:anim>
                                    <p:anim calcmode="lin" valueType="num">
                                      <p:cBhvr>
                                        <p:cTn id="24" dur="500" fill="hold"/>
                                        <p:tgtEl>
                                          <p:spTgt spid="11267">
                                            <p:txEl>
                                              <p:pRg st="3" end="3"/>
                                            </p:txEl>
                                          </p:spTgt>
                                        </p:tgtEl>
                                        <p:attrNameLst>
                                          <p:attrName>ppt_h</p:attrName>
                                        </p:attrNameLst>
                                      </p:cBhvr>
                                      <p:tavLst>
                                        <p:tav tm="0">
                                          <p:val>
                                            <p:fltVal val="0"/>
                                          </p:val>
                                        </p:tav>
                                        <p:tav tm="100000">
                                          <p:val>
                                            <p:strVal val="#ppt_h"/>
                                          </p:val>
                                        </p:tav>
                                      </p:tavLst>
                                    </p:anim>
                                    <p:anim calcmode="lin" valueType="num">
                                      <p:cBhvr>
                                        <p:cTn id="25" dur="500" fill="hold"/>
                                        <p:tgtEl>
                                          <p:spTgt spid="11267">
                                            <p:txEl>
                                              <p:pRg st="3" end="3"/>
                                            </p:txEl>
                                          </p:spTgt>
                                        </p:tgtEl>
                                        <p:attrNameLst>
                                          <p:attrName>style.rotation</p:attrName>
                                        </p:attrNameLst>
                                      </p:cBhvr>
                                      <p:tavLst>
                                        <p:tav tm="0">
                                          <p:val>
                                            <p:fltVal val="360"/>
                                          </p:val>
                                        </p:tav>
                                        <p:tav tm="100000">
                                          <p:val>
                                            <p:fltVal val="0"/>
                                          </p:val>
                                        </p:tav>
                                      </p:tavLst>
                                    </p:anim>
                                    <p:animEffect transition="in" filter="fade">
                                      <p:cBhvr>
                                        <p:cTn id="26" dur="500"/>
                                        <p:tgtEl>
                                          <p:spTgt spid="11267">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66" grpId="0"/>
      <p:bldP spid="11267" grpId="0" build="p"/>
    </p:bldLst>
  </p:timing>
</p:sld>
</file>

<file path=ppt/slides/slide13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39266" name="Rectangle 2"/>
          <p:cNvSpPr>
            <a:spLocks noGrp="1" noChangeArrowheads="1"/>
          </p:cNvSpPr>
          <p:nvPr>
            <p:ph type="title"/>
          </p:nvPr>
        </p:nvSpPr>
        <p:spPr/>
        <p:txBody>
          <a:bodyPr/>
          <a:lstStyle/>
          <a:p>
            <a:endParaRPr lang="en-US"/>
          </a:p>
        </p:txBody>
      </p:sp>
      <p:sp>
        <p:nvSpPr>
          <p:cNvPr id="139267" name="Rectangle 3"/>
          <p:cNvSpPr>
            <a:spLocks noGrp="1" noChangeArrowheads="1"/>
          </p:cNvSpPr>
          <p:nvPr>
            <p:ph type="body" idx="1"/>
          </p:nvPr>
        </p:nvSpPr>
        <p:spPr/>
        <p:txBody>
          <a:bodyPr/>
          <a:lstStyle/>
          <a:p>
            <a:pPr>
              <a:buFontTx/>
              <a:buNone/>
            </a:pPr>
            <a:r>
              <a:rPr lang="fa-IR"/>
              <a:t> </a:t>
            </a:r>
            <a:endParaRPr lang="en-US"/>
          </a:p>
          <a:p>
            <a:endParaRPr lang="en-US"/>
          </a:p>
          <a:p>
            <a:r>
              <a:rPr lang="fa-IR"/>
              <a:t>اما اگر میزان مغایرت به اندازه ای است که باید مورد توجه قرار گیرد، میزان اضافه یا کسر جذب سربار را می توان بسته به مورد یا مستقیماً به حساب بهای تمام شده ی کالای فروخته شده منظور کرد .</a:t>
            </a:r>
            <a:endParaRPr lang="en-US"/>
          </a:p>
        </p:txBody>
      </p:sp>
    </p:spTree>
  </p:cSld>
  <p:clrMapOvr>
    <a:masterClrMapping/>
  </p:clrMapOvr>
  <p:transition advClick="0" advTm="3000"/>
</p:sld>
</file>

<file path=ppt/slides/slide131.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140290" name="Rectangle 2"/>
          <p:cNvSpPr>
            <a:spLocks noGrp="1" noChangeArrowheads="1"/>
          </p:cNvSpPr>
          <p:nvPr>
            <p:ph type="title"/>
          </p:nvPr>
        </p:nvSpPr>
        <p:spPr/>
        <p:txBody>
          <a:bodyPr/>
          <a:lstStyle/>
          <a:p>
            <a:endParaRPr lang="en-US"/>
          </a:p>
        </p:txBody>
      </p:sp>
      <p:sp>
        <p:nvSpPr>
          <p:cNvPr id="140291" name="Rectangle 3"/>
          <p:cNvSpPr>
            <a:spLocks noGrp="1" noChangeArrowheads="1"/>
          </p:cNvSpPr>
          <p:nvPr>
            <p:ph type="body" idx="1"/>
          </p:nvPr>
        </p:nvSpPr>
        <p:spPr/>
        <p:txBody>
          <a:bodyPr/>
          <a:lstStyle/>
          <a:p>
            <a:pPr>
              <a:buFontTx/>
              <a:buNone/>
            </a:pPr>
            <a:endParaRPr lang="en-US"/>
          </a:p>
          <a:p>
            <a:r>
              <a:rPr lang="fa-IR"/>
              <a:t> یا به حساب موقتی با عنوان اضافه یا کسر جذب سربار منتقل کرد. مانده ی این حساب نهایتاً به حساب بهای تمام شده کالای فروخته شده منتقل می شود.</a:t>
            </a:r>
            <a:endParaRPr lang="en-US"/>
          </a:p>
        </p:txBody>
      </p:sp>
    </p:spTree>
  </p:cSld>
  <p:clrMapOvr>
    <a:masterClrMapping/>
  </p:clrMapOvr>
  <p:transition advClick="0" advTm="3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withEffect" nodePh="1">
                                  <p:stCondLst>
                                    <p:cond delay="0"/>
                                  </p:stCondLst>
                                  <p:endCondLst>
                                    <p:cond evt="begin" delay="0">
                                      <p:tn val="5"/>
                                    </p:cond>
                                  </p:endCondLst>
                                  <p:childTnLst>
                                    <p:set>
                                      <p:cBhvr>
                                        <p:cTn id="6" dur="1" fill="hold">
                                          <p:stCondLst>
                                            <p:cond delay="0"/>
                                          </p:stCondLst>
                                        </p:cTn>
                                        <p:tgtEl>
                                          <p:spTgt spid="140290"/>
                                        </p:tgtEl>
                                        <p:attrNameLst>
                                          <p:attrName>style.visibility</p:attrName>
                                        </p:attrNameLst>
                                      </p:cBhvr>
                                      <p:to>
                                        <p:strVal val="visible"/>
                                      </p:to>
                                    </p:set>
                                    <p:anim calcmode="lin" valueType="num">
                                      <p:cBhvr>
                                        <p:cTn id="7" dur="500" fill="hold"/>
                                        <p:tgtEl>
                                          <p:spTgt spid="140290"/>
                                        </p:tgtEl>
                                        <p:attrNameLst>
                                          <p:attrName>ppt_w</p:attrName>
                                        </p:attrNameLst>
                                      </p:cBhvr>
                                      <p:tavLst>
                                        <p:tav tm="0">
                                          <p:val>
                                            <p:fltVal val="0"/>
                                          </p:val>
                                        </p:tav>
                                        <p:tav tm="100000">
                                          <p:val>
                                            <p:strVal val="#ppt_w"/>
                                          </p:val>
                                        </p:tav>
                                      </p:tavLst>
                                    </p:anim>
                                    <p:anim calcmode="lin" valueType="num">
                                      <p:cBhvr>
                                        <p:cTn id="8" dur="500" fill="hold"/>
                                        <p:tgtEl>
                                          <p:spTgt spid="140290"/>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3" presetClass="entr" presetSubtype="16" fill="hold" grpId="0" nodeType="clickEffect">
                                  <p:stCondLst>
                                    <p:cond delay="0"/>
                                  </p:stCondLst>
                                  <p:childTnLst>
                                    <p:set>
                                      <p:cBhvr>
                                        <p:cTn id="12" dur="1" fill="hold">
                                          <p:stCondLst>
                                            <p:cond delay="0"/>
                                          </p:stCondLst>
                                        </p:cTn>
                                        <p:tgtEl>
                                          <p:spTgt spid="140291">
                                            <p:txEl>
                                              <p:pRg st="1" end="1"/>
                                            </p:txEl>
                                          </p:spTgt>
                                        </p:tgtEl>
                                        <p:attrNameLst>
                                          <p:attrName>style.visibility</p:attrName>
                                        </p:attrNameLst>
                                      </p:cBhvr>
                                      <p:to>
                                        <p:strVal val="visible"/>
                                      </p:to>
                                    </p:set>
                                    <p:anim calcmode="lin" valueType="num">
                                      <p:cBhvr>
                                        <p:cTn id="13" dur="500" fill="hold"/>
                                        <p:tgtEl>
                                          <p:spTgt spid="140291">
                                            <p:txEl>
                                              <p:pRg st="1" end="1"/>
                                            </p:txEl>
                                          </p:spTgt>
                                        </p:tgtEl>
                                        <p:attrNameLst>
                                          <p:attrName>ppt_w</p:attrName>
                                        </p:attrNameLst>
                                      </p:cBhvr>
                                      <p:tavLst>
                                        <p:tav tm="0">
                                          <p:val>
                                            <p:fltVal val="0"/>
                                          </p:val>
                                        </p:tav>
                                        <p:tav tm="100000">
                                          <p:val>
                                            <p:strVal val="#ppt_w"/>
                                          </p:val>
                                        </p:tav>
                                      </p:tavLst>
                                    </p:anim>
                                    <p:anim calcmode="lin" valueType="num">
                                      <p:cBhvr>
                                        <p:cTn id="14" dur="500" fill="hold"/>
                                        <p:tgtEl>
                                          <p:spTgt spid="140291">
                                            <p:txEl>
                                              <p:pRg st="1" end="1"/>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0290" grpId="0"/>
      <p:bldP spid="140291" grpId="0" build="p"/>
    </p:bldLst>
  </p:timing>
</p:sld>
</file>

<file path=ppt/slides/slide13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41314" name="Rectangle 2"/>
          <p:cNvSpPr>
            <a:spLocks noGrp="1" noChangeArrowheads="1"/>
          </p:cNvSpPr>
          <p:nvPr>
            <p:ph type="title"/>
          </p:nvPr>
        </p:nvSpPr>
        <p:spPr/>
        <p:txBody>
          <a:bodyPr/>
          <a:lstStyle/>
          <a:p>
            <a:endParaRPr lang="en-US"/>
          </a:p>
        </p:txBody>
      </p:sp>
      <p:sp>
        <p:nvSpPr>
          <p:cNvPr id="141315" name="Rectangle 3"/>
          <p:cNvSpPr>
            <a:spLocks noGrp="1" noChangeArrowheads="1"/>
          </p:cNvSpPr>
          <p:nvPr>
            <p:ph type="body" idx="1"/>
          </p:nvPr>
        </p:nvSpPr>
        <p:spPr/>
        <p:txBody>
          <a:bodyPr/>
          <a:lstStyle/>
          <a:p>
            <a:endParaRPr lang="fa-IR"/>
          </a:p>
          <a:p>
            <a:r>
              <a:rPr lang="fa-IR"/>
              <a:t>بستن حسابهای کنترل سربار و سربار جذب شده: سربار جذب شده</a:t>
            </a:r>
          </a:p>
          <a:p>
            <a:r>
              <a:rPr lang="fa-IR"/>
              <a:t>کنترل سربار</a:t>
            </a:r>
          </a:p>
          <a:p>
            <a:r>
              <a:rPr lang="fa-IR"/>
              <a:t>اضافه جذب سربار</a:t>
            </a:r>
          </a:p>
          <a:p>
            <a:r>
              <a:rPr lang="fa-IR"/>
              <a:t>بستن حساب اضافه جذب سربار: اضافه جذب سربار</a:t>
            </a:r>
          </a:p>
          <a:p>
            <a:r>
              <a:rPr lang="fa-IR"/>
              <a:t>بهای تمام شده کالای فروش رفته</a:t>
            </a:r>
            <a:endParaRPr lang="en-US"/>
          </a:p>
        </p:txBody>
      </p:sp>
    </p:spTree>
  </p:cSld>
  <p:clrMapOvr>
    <a:masterClrMapping/>
  </p:clrMapOvr>
  <p:transition advClick="0" advTm="3000"/>
</p:sld>
</file>

<file path=ppt/slides/slide13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42338" name="Rectangle 2"/>
          <p:cNvSpPr>
            <a:spLocks noGrp="1" noChangeArrowheads="1"/>
          </p:cNvSpPr>
          <p:nvPr>
            <p:ph type="title"/>
          </p:nvPr>
        </p:nvSpPr>
        <p:spPr/>
        <p:txBody>
          <a:bodyPr/>
          <a:lstStyle/>
          <a:p>
            <a:endParaRPr lang="en-US"/>
          </a:p>
        </p:txBody>
      </p:sp>
      <p:sp>
        <p:nvSpPr>
          <p:cNvPr id="142339" name="Rectangle 3"/>
          <p:cNvSpPr>
            <a:spLocks noGrp="1" noChangeArrowheads="1"/>
          </p:cNvSpPr>
          <p:nvPr>
            <p:ph type="body" idx="1"/>
          </p:nvPr>
        </p:nvSpPr>
        <p:spPr/>
        <p:txBody>
          <a:bodyPr/>
          <a:lstStyle/>
          <a:p>
            <a:endParaRPr lang="en-US"/>
          </a:p>
          <a:p>
            <a:endParaRPr lang="en-US"/>
          </a:p>
          <a:p>
            <a:r>
              <a:rPr lang="fa-IR"/>
              <a:t>در مواردی که تفاوت بین سربار واقعی و جذب شده با اهمیت تلقی می شود هم می توان آن را مستقیماً به حساب بهای تمام شده ی کالای فروخته شده منظور کرد.</a:t>
            </a:r>
            <a:endParaRPr lang="en-US"/>
          </a:p>
        </p:txBody>
      </p:sp>
    </p:spTree>
  </p:cSld>
  <p:clrMapOvr>
    <a:masterClrMapping/>
  </p:clrMapOvr>
  <p:transition advClick="0" advTm="3000"/>
</p:sld>
</file>

<file path=ppt/slides/slide134.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143362" name="Rectangle 2"/>
          <p:cNvSpPr>
            <a:spLocks noGrp="1" noChangeArrowheads="1"/>
          </p:cNvSpPr>
          <p:nvPr>
            <p:ph type="title"/>
          </p:nvPr>
        </p:nvSpPr>
        <p:spPr/>
        <p:txBody>
          <a:bodyPr/>
          <a:lstStyle/>
          <a:p>
            <a:endParaRPr lang="en-US"/>
          </a:p>
        </p:txBody>
      </p:sp>
      <p:sp>
        <p:nvSpPr>
          <p:cNvPr id="143363" name="Rectangle 3"/>
          <p:cNvSpPr>
            <a:spLocks noGrp="1" noChangeArrowheads="1"/>
          </p:cNvSpPr>
          <p:nvPr>
            <p:ph type="body" idx="1"/>
          </p:nvPr>
        </p:nvSpPr>
        <p:spPr/>
        <p:txBody>
          <a:bodyPr/>
          <a:lstStyle/>
          <a:p>
            <a:pPr>
              <a:buFontTx/>
              <a:buNone/>
            </a:pPr>
            <a:endParaRPr lang="en-US"/>
          </a:p>
          <a:p>
            <a:r>
              <a:rPr lang="fa-IR"/>
              <a:t>                                                                   </a:t>
            </a:r>
            <a:endParaRPr lang="en-US"/>
          </a:p>
          <a:p>
            <a:r>
              <a:rPr lang="fa-IR"/>
              <a:t>می توان این مغایرت را میان حسابهای کار در جریان ساخت، موجودی کالای ساخته شده و بهای تمام شده کالای فروش رفته به نسبت مانده ی آنها سرشکن کرد. . که طبعاً این روش، بسیاردقیقتر است.  </a:t>
            </a:r>
            <a:endParaRPr lang="en-US"/>
          </a:p>
          <a:p>
            <a:r>
              <a:rPr lang="fa-IR"/>
              <a:t>  </a:t>
            </a:r>
            <a:endParaRPr lang="en-US"/>
          </a:p>
        </p:txBody>
      </p:sp>
    </p:spTree>
  </p:cSld>
  <p:clrMapOvr>
    <a:masterClrMapping/>
  </p:clrMapOvr>
  <p:transition advClick="0" advTm="3000">
    <p:wedg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1" presetClass="entr" presetSubtype="0" fill="hold" grpId="0" nodeType="withEffect" nodePh="1">
                                  <p:stCondLst>
                                    <p:cond delay="0"/>
                                  </p:stCondLst>
                                  <p:endCondLst>
                                    <p:cond evt="begin" delay="0">
                                      <p:tn val="5"/>
                                    </p:cond>
                                  </p:endCondLst>
                                  <p:childTnLst>
                                    <p:set>
                                      <p:cBhvr>
                                        <p:cTn id="6" dur="1" fill="hold">
                                          <p:stCondLst>
                                            <p:cond delay="0"/>
                                          </p:stCondLst>
                                        </p:cTn>
                                        <p:tgtEl>
                                          <p:spTgt spid="143362"/>
                                        </p:tgtEl>
                                        <p:attrNameLst>
                                          <p:attrName>style.visibility</p:attrName>
                                        </p:attrNameLst>
                                      </p:cBhvr>
                                      <p:to>
                                        <p:strVal val="visible"/>
                                      </p:to>
                                    </p:set>
                                    <p:animEffect transition="in" filter="fade">
                                      <p:cBhvr>
                                        <p:cTn id="7" dur="768" decel="100000"/>
                                        <p:tgtEl>
                                          <p:spTgt spid="143362"/>
                                        </p:tgtEl>
                                      </p:cBhvr>
                                    </p:animEffect>
                                    <p:animScale>
                                      <p:cBhvr>
                                        <p:cTn id="8" dur="768" decel="100000"/>
                                        <p:tgtEl>
                                          <p:spTgt spid="143362"/>
                                        </p:tgtEl>
                                      </p:cBhvr>
                                      <p:from x="10000" y="10000"/>
                                      <p:to x="200000" y="450000"/>
                                    </p:animScale>
                                    <p:animScale>
                                      <p:cBhvr>
                                        <p:cTn id="9" dur="1230" accel="100000" fill="hold">
                                          <p:stCondLst>
                                            <p:cond delay="768"/>
                                          </p:stCondLst>
                                        </p:cTn>
                                        <p:tgtEl>
                                          <p:spTgt spid="143362"/>
                                        </p:tgtEl>
                                      </p:cBhvr>
                                      <p:from x="200000" y="450000"/>
                                      <p:to x="100000" y="100000"/>
                                    </p:animScale>
                                    <p:set>
                                      <p:cBhvr>
                                        <p:cTn id="10" dur="768" fill="hold"/>
                                        <p:tgtEl>
                                          <p:spTgt spid="143362"/>
                                        </p:tgtEl>
                                        <p:attrNameLst>
                                          <p:attrName>ppt_x</p:attrName>
                                        </p:attrNameLst>
                                      </p:cBhvr>
                                      <p:to>
                                        <p:strVal val="(0.5)"/>
                                      </p:to>
                                    </p:set>
                                    <p:anim from="(0.5)" to="(#ppt_x)" calcmode="lin" valueType="num">
                                      <p:cBhvr>
                                        <p:cTn id="11" dur="1230" accel="100000" fill="hold">
                                          <p:stCondLst>
                                            <p:cond delay="768"/>
                                          </p:stCondLst>
                                        </p:cTn>
                                        <p:tgtEl>
                                          <p:spTgt spid="143362"/>
                                        </p:tgtEl>
                                        <p:attrNameLst>
                                          <p:attrName>ppt_x</p:attrName>
                                        </p:attrNameLst>
                                      </p:cBhvr>
                                    </p:anim>
                                    <p:set>
                                      <p:cBhvr>
                                        <p:cTn id="12" dur="768" fill="hold"/>
                                        <p:tgtEl>
                                          <p:spTgt spid="143362"/>
                                        </p:tgtEl>
                                        <p:attrNameLst>
                                          <p:attrName>ppt_y</p:attrName>
                                        </p:attrNameLst>
                                      </p:cBhvr>
                                      <p:to>
                                        <p:strVal val="(#ppt_y+0.4)"/>
                                      </p:to>
                                    </p:set>
                                    <p:anim from="(#ppt_y+0.4)" to="(#ppt_y)" calcmode="lin" valueType="num">
                                      <p:cBhvr>
                                        <p:cTn id="13" dur="1230" accel="100000" fill="hold">
                                          <p:stCondLst>
                                            <p:cond delay="768"/>
                                          </p:stCondLst>
                                        </p:cTn>
                                        <p:tgtEl>
                                          <p:spTgt spid="143362"/>
                                        </p:tgtEl>
                                        <p:attrNameLst>
                                          <p:attrName>ppt_y</p:attrName>
                                        </p:attrNameLst>
                                      </p:cBhvr>
                                    </p:anim>
                                  </p:childTnLst>
                                </p:cTn>
                              </p:par>
                            </p:childTnLst>
                          </p:cTn>
                        </p:par>
                      </p:childTnLst>
                    </p:cTn>
                  </p:par>
                  <p:par>
                    <p:cTn id="14" fill="hold">
                      <p:stCondLst>
                        <p:cond delay="indefinite"/>
                      </p:stCondLst>
                      <p:childTnLst>
                        <p:par>
                          <p:cTn id="15" fill="hold">
                            <p:stCondLst>
                              <p:cond delay="0"/>
                            </p:stCondLst>
                            <p:childTnLst>
                              <p:par>
                                <p:cTn id="16" presetID="53" presetClass="entr" presetSubtype="0" fill="hold" grpId="0" nodeType="clickEffect">
                                  <p:stCondLst>
                                    <p:cond delay="0"/>
                                  </p:stCondLst>
                                  <p:childTnLst>
                                    <p:set>
                                      <p:cBhvr>
                                        <p:cTn id="17" dur="1" fill="hold">
                                          <p:stCondLst>
                                            <p:cond delay="0"/>
                                          </p:stCondLst>
                                        </p:cTn>
                                        <p:tgtEl>
                                          <p:spTgt spid="143363">
                                            <p:txEl>
                                              <p:pRg st="1" end="1"/>
                                            </p:txEl>
                                          </p:spTgt>
                                        </p:tgtEl>
                                        <p:attrNameLst>
                                          <p:attrName>style.visibility</p:attrName>
                                        </p:attrNameLst>
                                      </p:cBhvr>
                                      <p:to>
                                        <p:strVal val="visible"/>
                                      </p:to>
                                    </p:set>
                                    <p:anim calcmode="lin" valueType="num">
                                      <p:cBhvr>
                                        <p:cTn id="18" dur="500" fill="hold"/>
                                        <p:tgtEl>
                                          <p:spTgt spid="143363">
                                            <p:txEl>
                                              <p:pRg st="1" end="1"/>
                                            </p:txEl>
                                          </p:spTgt>
                                        </p:tgtEl>
                                        <p:attrNameLst>
                                          <p:attrName>ppt_w</p:attrName>
                                        </p:attrNameLst>
                                      </p:cBhvr>
                                      <p:tavLst>
                                        <p:tav tm="0">
                                          <p:val>
                                            <p:fltVal val="0"/>
                                          </p:val>
                                        </p:tav>
                                        <p:tav tm="100000">
                                          <p:val>
                                            <p:strVal val="#ppt_w"/>
                                          </p:val>
                                        </p:tav>
                                      </p:tavLst>
                                    </p:anim>
                                    <p:anim calcmode="lin" valueType="num">
                                      <p:cBhvr>
                                        <p:cTn id="19" dur="500" fill="hold"/>
                                        <p:tgtEl>
                                          <p:spTgt spid="143363">
                                            <p:txEl>
                                              <p:pRg st="1" end="1"/>
                                            </p:txEl>
                                          </p:spTgt>
                                        </p:tgtEl>
                                        <p:attrNameLst>
                                          <p:attrName>ppt_h</p:attrName>
                                        </p:attrNameLst>
                                      </p:cBhvr>
                                      <p:tavLst>
                                        <p:tav tm="0">
                                          <p:val>
                                            <p:fltVal val="0"/>
                                          </p:val>
                                        </p:tav>
                                        <p:tav tm="100000">
                                          <p:val>
                                            <p:strVal val="#ppt_h"/>
                                          </p:val>
                                        </p:tav>
                                      </p:tavLst>
                                    </p:anim>
                                    <p:animEffect transition="in" filter="fade">
                                      <p:cBhvr>
                                        <p:cTn id="20" dur="500"/>
                                        <p:tgtEl>
                                          <p:spTgt spid="143363">
                                            <p:txEl>
                                              <p:pRg st="1" end="1"/>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53" presetClass="entr" presetSubtype="0" fill="hold" grpId="0" nodeType="clickEffect">
                                  <p:stCondLst>
                                    <p:cond delay="0"/>
                                  </p:stCondLst>
                                  <p:childTnLst>
                                    <p:set>
                                      <p:cBhvr>
                                        <p:cTn id="24" dur="1" fill="hold">
                                          <p:stCondLst>
                                            <p:cond delay="0"/>
                                          </p:stCondLst>
                                        </p:cTn>
                                        <p:tgtEl>
                                          <p:spTgt spid="143363">
                                            <p:txEl>
                                              <p:pRg st="2" end="2"/>
                                            </p:txEl>
                                          </p:spTgt>
                                        </p:tgtEl>
                                        <p:attrNameLst>
                                          <p:attrName>style.visibility</p:attrName>
                                        </p:attrNameLst>
                                      </p:cBhvr>
                                      <p:to>
                                        <p:strVal val="visible"/>
                                      </p:to>
                                    </p:set>
                                    <p:anim calcmode="lin" valueType="num">
                                      <p:cBhvr>
                                        <p:cTn id="25" dur="500" fill="hold"/>
                                        <p:tgtEl>
                                          <p:spTgt spid="143363">
                                            <p:txEl>
                                              <p:pRg st="2" end="2"/>
                                            </p:txEl>
                                          </p:spTgt>
                                        </p:tgtEl>
                                        <p:attrNameLst>
                                          <p:attrName>ppt_w</p:attrName>
                                        </p:attrNameLst>
                                      </p:cBhvr>
                                      <p:tavLst>
                                        <p:tav tm="0">
                                          <p:val>
                                            <p:fltVal val="0"/>
                                          </p:val>
                                        </p:tav>
                                        <p:tav tm="100000">
                                          <p:val>
                                            <p:strVal val="#ppt_w"/>
                                          </p:val>
                                        </p:tav>
                                      </p:tavLst>
                                    </p:anim>
                                    <p:anim calcmode="lin" valueType="num">
                                      <p:cBhvr>
                                        <p:cTn id="26" dur="500" fill="hold"/>
                                        <p:tgtEl>
                                          <p:spTgt spid="143363">
                                            <p:txEl>
                                              <p:pRg st="2" end="2"/>
                                            </p:txEl>
                                          </p:spTgt>
                                        </p:tgtEl>
                                        <p:attrNameLst>
                                          <p:attrName>ppt_h</p:attrName>
                                        </p:attrNameLst>
                                      </p:cBhvr>
                                      <p:tavLst>
                                        <p:tav tm="0">
                                          <p:val>
                                            <p:fltVal val="0"/>
                                          </p:val>
                                        </p:tav>
                                        <p:tav tm="100000">
                                          <p:val>
                                            <p:strVal val="#ppt_h"/>
                                          </p:val>
                                        </p:tav>
                                      </p:tavLst>
                                    </p:anim>
                                    <p:animEffect transition="in" filter="fade">
                                      <p:cBhvr>
                                        <p:cTn id="27" dur="500"/>
                                        <p:tgtEl>
                                          <p:spTgt spid="143363">
                                            <p:txEl>
                                              <p:pRg st="2" end="2"/>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53" presetClass="entr" presetSubtype="0" fill="hold" grpId="0" nodeType="clickEffect">
                                  <p:stCondLst>
                                    <p:cond delay="0"/>
                                  </p:stCondLst>
                                  <p:childTnLst>
                                    <p:set>
                                      <p:cBhvr>
                                        <p:cTn id="31" dur="1" fill="hold">
                                          <p:stCondLst>
                                            <p:cond delay="0"/>
                                          </p:stCondLst>
                                        </p:cTn>
                                        <p:tgtEl>
                                          <p:spTgt spid="143363">
                                            <p:txEl>
                                              <p:pRg st="3" end="3"/>
                                            </p:txEl>
                                          </p:spTgt>
                                        </p:tgtEl>
                                        <p:attrNameLst>
                                          <p:attrName>style.visibility</p:attrName>
                                        </p:attrNameLst>
                                      </p:cBhvr>
                                      <p:to>
                                        <p:strVal val="visible"/>
                                      </p:to>
                                    </p:set>
                                    <p:anim calcmode="lin" valueType="num">
                                      <p:cBhvr>
                                        <p:cTn id="32" dur="500" fill="hold"/>
                                        <p:tgtEl>
                                          <p:spTgt spid="143363">
                                            <p:txEl>
                                              <p:pRg st="3" end="3"/>
                                            </p:txEl>
                                          </p:spTgt>
                                        </p:tgtEl>
                                        <p:attrNameLst>
                                          <p:attrName>ppt_w</p:attrName>
                                        </p:attrNameLst>
                                      </p:cBhvr>
                                      <p:tavLst>
                                        <p:tav tm="0">
                                          <p:val>
                                            <p:fltVal val="0"/>
                                          </p:val>
                                        </p:tav>
                                        <p:tav tm="100000">
                                          <p:val>
                                            <p:strVal val="#ppt_w"/>
                                          </p:val>
                                        </p:tav>
                                      </p:tavLst>
                                    </p:anim>
                                    <p:anim calcmode="lin" valueType="num">
                                      <p:cBhvr>
                                        <p:cTn id="33" dur="500" fill="hold"/>
                                        <p:tgtEl>
                                          <p:spTgt spid="143363">
                                            <p:txEl>
                                              <p:pRg st="3" end="3"/>
                                            </p:txEl>
                                          </p:spTgt>
                                        </p:tgtEl>
                                        <p:attrNameLst>
                                          <p:attrName>ppt_h</p:attrName>
                                        </p:attrNameLst>
                                      </p:cBhvr>
                                      <p:tavLst>
                                        <p:tav tm="0">
                                          <p:val>
                                            <p:fltVal val="0"/>
                                          </p:val>
                                        </p:tav>
                                        <p:tav tm="100000">
                                          <p:val>
                                            <p:strVal val="#ppt_h"/>
                                          </p:val>
                                        </p:tav>
                                      </p:tavLst>
                                    </p:anim>
                                    <p:animEffect transition="in" filter="fade">
                                      <p:cBhvr>
                                        <p:cTn id="34" dur="500"/>
                                        <p:tgtEl>
                                          <p:spTgt spid="14336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362" grpId="0"/>
      <p:bldP spid="143363" grpId="0" build="p"/>
    </p:bldLst>
  </p:timing>
</p:sld>
</file>

<file path=ppt/slides/slide13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44386" name="Rectangle 2"/>
          <p:cNvSpPr>
            <a:spLocks noGrp="1" noChangeArrowheads="1"/>
          </p:cNvSpPr>
          <p:nvPr>
            <p:ph type="title"/>
          </p:nvPr>
        </p:nvSpPr>
        <p:spPr/>
        <p:txBody>
          <a:bodyPr/>
          <a:lstStyle/>
          <a:p>
            <a:endParaRPr lang="en-US"/>
          </a:p>
        </p:txBody>
      </p:sp>
      <p:sp>
        <p:nvSpPr>
          <p:cNvPr id="144387" name="Rectangle 3"/>
          <p:cNvSpPr>
            <a:spLocks noGrp="1" noChangeArrowheads="1"/>
          </p:cNvSpPr>
          <p:nvPr>
            <p:ph type="body" idx="1"/>
          </p:nvPr>
        </p:nvSpPr>
        <p:spPr/>
        <p:txBody>
          <a:bodyPr/>
          <a:lstStyle/>
          <a:p>
            <a:endParaRPr lang="en-US"/>
          </a:p>
          <a:p>
            <a:endParaRPr lang="en-US"/>
          </a:p>
          <a:p>
            <a:r>
              <a:rPr lang="fa-IR"/>
              <a:t>.</a:t>
            </a:r>
          </a:p>
          <a:p>
            <a:r>
              <a:rPr lang="fa-IR"/>
              <a:t>در پایان هر دوره ی مالی، مغایرت ناشی از تفاوت سربار واقعی و جذب شده باید مورد تجزیه و تحلیل دقیق توسط مدیریت قرار گیرد.</a:t>
            </a:r>
            <a:endParaRPr lang="en-US"/>
          </a:p>
        </p:txBody>
      </p:sp>
    </p:spTree>
  </p:cSld>
  <p:clrMapOvr>
    <a:masterClrMapping/>
  </p:clrMapOvr>
  <p:transition advClick="0" advTm="3000"/>
</p:sld>
</file>

<file path=ppt/slides/slide136.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145410" name="Rectangle 2"/>
          <p:cNvSpPr>
            <a:spLocks noGrp="1" noChangeArrowheads="1"/>
          </p:cNvSpPr>
          <p:nvPr>
            <p:ph type="title"/>
          </p:nvPr>
        </p:nvSpPr>
        <p:spPr/>
        <p:txBody>
          <a:bodyPr/>
          <a:lstStyle/>
          <a:p>
            <a:endParaRPr lang="en-US"/>
          </a:p>
        </p:txBody>
      </p:sp>
      <p:sp>
        <p:nvSpPr>
          <p:cNvPr id="145411" name="Rectangle 3"/>
          <p:cNvSpPr>
            <a:spLocks noGrp="1" noChangeArrowheads="1"/>
          </p:cNvSpPr>
          <p:nvPr>
            <p:ph type="body" idx="1"/>
          </p:nvPr>
        </p:nvSpPr>
        <p:spPr/>
        <p:txBody>
          <a:bodyPr/>
          <a:lstStyle/>
          <a:p>
            <a:r>
              <a:rPr lang="fa-IR"/>
              <a:t>تا عمل بروز این مغایرت روشن شود و در دوره های بعدی از هر گونه خطای قابل کنترل پرهیز شود.</a:t>
            </a:r>
          </a:p>
          <a:p>
            <a:r>
              <a:rPr lang="fa-IR"/>
              <a:t>اطلاعات زیر در مورد عملیات سال 8 یک شرکت تولیدی در دست است:</a:t>
            </a:r>
            <a:endParaRPr lang="en-US"/>
          </a:p>
        </p:txBody>
      </p:sp>
    </p:spTree>
  </p:cSld>
  <p:clrMapOvr>
    <a:masterClrMapping/>
  </p:clrMapOvr>
  <p:transition advClick="0" advTm="3000">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9" presetClass="entr" presetSubtype="0" fill="hold" grpId="0" nodeType="withEffect" nodePh="1">
                                  <p:stCondLst>
                                    <p:cond delay="0"/>
                                  </p:stCondLst>
                                  <p:endCondLst>
                                    <p:cond evt="begin" delay="0">
                                      <p:tn val="5"/>
                                    </p:cond>
                                  </p:endCondLst>
                                  <p:childTnLst>
                                    <p:set>
                                      <p:cBhvr>
                                        <p:cTn id="6" dur="1" fill="hold">
                                          <p:stCondLst>
                                            <p:cond delay="0"/>
                                          </p:stCondLst>
                                        </p:cTn>
                                        <p:tgtEl>
                                          <p:spTgt spid="145410"/>
                                        </p:tgtEl>
                                        <p:attrNameLst>
                                          <p:attrName>style.visibility</p:attrName>
                                        </p:attrNameLst>
                                      </p:cBhvr>
                                      <p:to>
                                        <p:strVal val="visible"/>
                                      </p:to>
                                    </p:set>
                                    <p:anim calcmode="lin" valueType="num">
                                      <p:cBhvr>
                                        <p:cTn id="7" dur="1000" fill="hold"/>
                                        <p:tgtEl>
                                          <p:spTgt spid="145410"/>
                                        </p:tgtEl>
                                        <p:attrNameLst>
                                          <p:attrName>ppt_x</p:attrName>
                                        </p:attrNameLst>
                                      </p:cBhvr>
                                      <p:tavLst>
                                        <p:tav tm="0">
                                          <p:val>
                                            <p:strVal val="#ppt_x-.2"/>
                                          </p:val>
                                        </p:tav>
                                        <p:tav tm="100000">
                                          <p:val>
                                            <p:strVal val="#ppt_x"/>
                                          </p:val>
                                        </p:tav>
                                      </p:tavLst>
                                    </p:anim>
                                    <p:anim calcmode="lin" valueType="num">
                                      <p:cBhvr>
                                        <p:cTn id="8" dur="1000" fill="hold"/>
                                        <p:tgtEl>
                                          <p:spTgt spid="145410"/>
                                        </p:tgtEl>
                                        <p:attrNameLst>
                                          <p:attrName>ppt_y</p:attrName>
                                        </p:attrNameLst>
                                      </p:cBhvr>
                                      <p:tavLst>
                                        <p:tav tm="0">
                                          <p:val>
                                            <p:strVal val="#ppt_y"/>
                                          </p:val>
                                        </p:tav>
                                        <p:tav tm="100000">
                                          <p:val>
                                            <p:strVal val="#ppt_y"/>
                                          </p:val>
                                        </p:tav>
                                      </p:tavLst>
                                    </p:anim>
                                    <p:animEffect transition="in" filter="wipe(right)" prLst="gradientSize: 0.1">
                                      <p:cBhvr>
                                        <p:cTn id="9" dur="1000"/>
                                        <p:tgtEl>
                                          <p:spTgt spid="145410"/>
                                        </p:tgtEl>
                                      </p:cBhvr>
                                    </p:animEffect>
                                  </p:childTnLst>
                                </p:cTn>
                              </p:par>
                            </p:childTnLst>
                          </p:cTn>
                        </p:par>
                      </p:childTnLst>
                    </p:cTn>
                  </p:par>
                  <p:par>
                    <p:cTn id="10" fill="hold">
                      <p:stCondLst>
                        <p:cond delay="indefinite"/>
                      </p:stCondLst>
                      <p:childTnLst>
                        <p:par>
                          <p:cTn id="11" fill="hold">
                            <p:stCondLst>
                              <p:cond delay="0"/>
                            </p:stCondLst>
                            <p:childTnLst>
                              <p:par>
                                <p:cTn id="12" presetID="44" presetClass="entr" presetSubtype="0" fill="hold" grpId="0" nodeType="clickEffect">
                                  <p:stCondLst>
                                    <p:cond delay="0"/>
                                  </p:stCondLst>
                                  <p:childTnLst>
                                    <p:set>
                                      <p:cBhvr>
                                        <p:cTn id="13" dur="1" fill="hold">
                                          <p:stCondLst>
                                            <p:cond delay="0"/>
                                          </p:stCondLst>
                                        </p:cTn>
                                        <p:tgtEl>
                                          <p:spTgt spid="145411">
                                            <p:txEl>
                                              <p:pRg st="0" end="0"/>
                                            </p:txEl>
                                          </p:spTgt>
                                        </p:tgtEl>
                                        <p:attrNameLst>
                                          <p:attrName>style.visibility</p:attrName>
                                        </p:attrNameLst>
                                      </p:cBhvr>
                                      <p:to>
                                        <p:strVal val="visible"/>
                                      </p:to>
                                    </p:set>
                                    <p:animEffect transition="in" filter="fade">
                                      <p:cBhvr>
                                        <p:cTn id="14" dur="500"/>
                                        <p:tgtEl>
                                          <p:spTgt spid="145411">
                                            <p:txEl>
                                              <p:pRg st="0" end="0"/>
                                            </p:txEl>
                                          </p:spTgt>
                                        </p:tgtEl>
                                      </p:cBhvr>
                                    </p:animEffect>
                                    <p:anim calcmode="lin" valueType="num">
                                      <p:cBhvr>
                                        <p:cTn id="15" dur="500" fill="hold"/>
                                        <p:tgtEl>
                                          <p:spTgt spid="145411">
                                            <p:txEl>
                                              <p:pRg st="0" end="0"/>
                                            </p:txEl>
                                          </p:spTgt>
                                        </p:tgtEl>
                                        <p:attrNameLst>
                                          <p:attrName>ppt_x</p:attrName>
                                        </p:attrNameLst>
                                      </p:cBhvr>
                                      <p:tavLst>
                                        <p:tav tm="0">
                                          <p:val>
                                            <p:strVal val="#ppt_x"/>
                                          </p:val>
                                        </p:tav>
                                        <p:tav tm="100000">
                                          <p:val>
                                            <p:strVal val="#ppt_x"/>
                                          </p:val>
                                        </p:tav>
                                      </p:tavLst>
                                    </p:anim>
                                    <p:anim calcmode="lin" valueType="num">
                                      <p:cBhvr>
                                        <p:cTn id="16" dur="500" fill="hold"/>
                                        <p:tgtEl>
                                          <p:spTgt spid="145411">
                                            <p:txEl>
                                              <p:pRg st="0" end="0"/>
                                            </p:txEl>
                                          </p:spTgt>
                                        </p:tgtEl>
                                        <p:attrNameLst>
                                          <p:attrName>ppt_y</p:attrName>
                                        </p:attrNameLst>
                                      </p:cBhvr>
                                      <p:tavLst>
                                        <p:tav tm="0">
                                          <p:val>
                                            <p:strVal val="#ppt_y+.05"/>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4" presetClass="entr" presetSubtype="0" fill="hold" grpId="0" nodeType="clickEffect">
                                  <p:stCondLst>
                                    <p:cond delay="0"/>
                                  </p:stCondLst>
                                  <p:childTnLst>
                                    <p:set>
                                      <p:cBhvr>
                                        <p:cTn id="20" dur="1" fill="hold">
                                          <p:stCondLst>
                                            <p:cond delay="0"/>
                                          </p:stCondLst>
                                        </p:cTn>
                                        <p:tgtEl>
                                          <p:spTgt spid="145411">
                                            <p:txEl>
                                              <p:pRg st="1" end="1"/>
                                            </p:txEl>
                                          </p:spTgt>
                                        </p:tgtEl>
                                        <p:attrNameLst>
                                          <p:attrName>style.visibility</p:attrName>
                                        </p:attrNameLst>
                                      </p:cBhvr>
                                      <p:to>
                                        <p:strVal val="visible"/>
                                      </p:to>
                                    </p:set>
                                    <p:animEffect transition="in" filter="fade">
                                      <p:cBhvr>
                                        <p:cTn id="21" dur="500"/>
                                        <p:tgtEl>
                                          <p:spTgt spid="145411">
                                            <p:txEl>
                                              <p:pRg st="1" end="1"/>
                                            </p:txEl>
                                          </p:spTgt>
                                        </p:tgtEl>
                                      </p:cBhvr>
                                    </p:animEffect>
                                    <p:anim calcmode="lin" valueType="num">
                                      <p:cBhvr>
                                        <p:cTn id="22" dur="500" fill="hold"/>
                                        <p:tgtEl>
                                          <p:spTgt spid="145411">
                                            <p:txEl>
                                              <p:pRg st="1" end="1"/>
                                            </p:txEl>
                                          </p:spTgt>
                                        </p:tgtEl>
                                        <p:attrNameLst>
                                          <p:attrName>ppt_x</p:attrName>
                                        </p:attrNameLst>
                                      </p:cBhvr>
                                      <p:tavLst>
                                        <p:tav tm="0">
                                          <p:val>
                                            <p:strVal val="#ppt_x"/>
                                          </p:val>
                                        </p:tav>
                                        <p:tav tm="100000">
                                          <p:val>
                                            <p:strVal val="#ppt_x"/>
                                          </p:val>
                                        </p:tav>
                                      </p:tavLst>
                                    </p:anim>
                                    <p:anim calcmode="lin" valueType="num">
                                      <p:cBhvr>
                                        <p:cTn id="23" dur="500" fill="hold"/>
                                        <p:tgtEl>
                                          <p:spTgt spid="145411">
                                            <p:txEl>
                                              <p:pRg st="1" end="1"/>
                                            </p:txEl>
                                          </p:spTgt>
                                        </p:tgtEl>
                                        <p:attrNameLst>
                                          <p:attrName>ppt_y</p:attrName>
                                        </p:attrNameLst>
                                      </p:cBhvr>
                                      <p:tavLst>
                                        <p:tav tm="0">
                                          <p:val>
                                            <p:strVal val="#ppt_y+.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5410" grpId="0"/>
      <p:bldP spid="145411" grpId="0" build="p"/>
    </p:bldLst>
  </p:timing>
</p:sld>
</file>

<file path=ppt/slides/slide13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46435" name="Rectangle 3"/>
          <p:cNvSpPr>
            <a:spLocks noGrp="1" noChangeArrowheads="1"/>
          </p:cNvSpPr>
          <p:nvPr>
            <p:ph type="body" sz="half" idx="1"/>
          </p:nvPr>
        </p:nvSpPr>
        <p:spPr/>
        <p:txBody>
          <a:bodyPr/>
          <a:lstStyle/>
          <a:p>
            <a:r>
              <a:rPr lang="fa-IR" sz="2800"/>
              <a:t>  </a:t>
            </a:r>
            <a:endParaRPr lang="en-US" sz="2800"/>
          </a:p>
        </p:txBody>
      </p:sp>
      <p:graphicFrame>
        <p:nvGraphicFramePr>
          <p:cNvPr id="146472" name="Group 40"/>
          <p:cNvGraphicFramePr>
            <a:graphicFrameLocks noGrp="1"/>
          </p:cNvGraphicFramePr>
          <p:nvPr>
            <p:ph sz="half" idx="2"/>
          </p:nvPr>
        </p:nvGraphicFramePr>
        <p:xfrm>
          <a:off x="539750" y="1052513"/>
          <a:ext cx="8147050" cy="4960937"/>
        </p:xfrm>
        <a:graphic>
          <a:graphicData uri="http://schemas.openxmlformats.org/drawingml/2006/table">
            <a:tbl>
              <a:tblPr rtl="1"/>
              <a:tblGrid>
                <a:gridCol w="2036762">
                  <a:extLst>
                    <a:ext uri="{9D8B030D-6E8A-4147-A177-3AD203B41FA5}">
                      <a16:colId xmlns:a16="http://schemas.microsoft.com/office/drawing/2014/main" val="20000"/>
                    </a:ext>
                  </a:extLst>
                </a:gridCol>
                <a:gridCol w="2036763">
                  <a:extLst>
                    <a:ext uri="{9D8B030D-6E8A-4147-A177-3AD203B41FA5}">
                      <a16:colId xmlns:a16="http://schemas.microsoft.com/office/drawing/2014/main" val="20001"/>
                    </a:ext>
                  </a:extLst>
                </a:gridCol>
                <a:gridCol w="2036762">
                  <a:extLst>
                    <a:ext uri="{9D8B030D-6E8A-4147-A177-3AD203B41FA5}">
                      <a16:colId xmlns:a16="http://schemas.microsoft.com/office/drawing/2014/main" val="20002"/>
                    </a:ext>
                  </a:extLst>
                </a:gridCol>
                <a:gridCol w="2036763">
                  <a:extLst>
                    <a:ext uri="{9D8B030D-6E8A-4147-A177-3AD203B41FA5}">
                      <a16:colId xmlns:a16="http://schemas.microsoft.com/office/drawing/2014/main" val="20003"/>
                    </a:ext>
                  </a:extLst>
                </a:gridCol>
              </a:tblGrid>
              <a:tr h="622300">
                <a:tc gridSpan="4">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fa-IR" sz="2800" b="0" i="0" u="none" strike="noStrike" cap="none" normalizeH="0" baseline="0" smtClean="0">
                          <a:ln>
                            <a:noFill/>
                          </a:ln>
                          <a:solidFill>
                            <a:schemeClr val="tx1"/>
                          </a:solidFill>
                          <a:effectLst/>
                          <a:latin typeface="Arial" pitchFamily="34" charset="0"/>
                          <a:cs typeface="Arial" pitchFamily="34" charset="0"/>
                        </a:rPr>
                        <a:t> کارگاه ها</a:t>
                      </a:r>
                      <a:r>
                        <a:rPr kumimoji="0" lang="en-US" sz="2800" b="0" i="0" u="none" strike="noStrike" cap="none" normalizeH="0" baseline="0" smtClean="0">
                          <a:ln>
                            <a:noFill/>
                          </a:ln>
                          <a:solidFill>
                            <a:schemeClr val="tx1"/>
                          </a:solidFill>
                          <a:effectLst/>
                          <a:latin typeface="Arial" pitchFamily="34" charset="0"/>
                          <a:cs typeface="Arial" pitchFamily="34" charset="0"/>
                        </a:rPr>
                        <a:t> </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893763">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fa-IR" sz="2800" b="0" i="0" u="none" strike="noStrike" cap="none" normalizeH="0" baseline="0" smtClean="0">
                          <a:ln>
                            <a:noFill/>
                          </a:ln>
                          <a:solidFill>
                            <a:schemeClr val="tx1"/>
                          </a:solidFill>
                          <a:effectLst/>
                          <a:latin typeface="Arial" pitchFamily="34" charset="0"/>
                          <a:cs typeface="Arial" pitchFamily="34" charset="0"/>
                        </a:rPr>
                        <a:t>شرح</a:t>
                      </a:r>
                      <a:endParaRPr kumimoji="0" lang="en-US" sz="2800" b="0" i="0" u="none" strike="noStrike" cap="none" normalizeH="0" baseline="0" smtClean="0">
                        <a:ln>
                          <a:noFill/>
                        </a:ln>
                        <a:solidFill>
                          <a:schemeClr val="tx1"/>
                        </a:solidFill>
                        <a:effectLst/>
                        <a:latin typeface="Arial" pitchFamily="34" charset="0"/>
                        <a:cs typeface="Arial"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SA" sz="2800" b="0" i="0" u="none" strike="noStrike" cap="none" normalizeH="0" baseline="0" smtClean="0">
                          <a:ln>
                            <a:noFill/>
                          </a:ln>
                          <a:solidFill>
                            <a:schemeClr val="tx1"/>
                          </a:solidFill>
                          <a:effectLst/>
                          <a:latin typeface="Arial" pitchFamily="34" charset="0"/>
                          <a:cs typeface="Arial" pitchFamily="34" charset="0"/>
                        </a:rPr>
                        <a:t>ا</a:t>
                      </a:r>
                      <a:r>
                        <a:rPr kumimoji="0" lang="fa-IR" sz="2800" b="0" i="0" u="none" strike="noStrike" cap="none" normalizeH="0" baseline="0" smtClean="0">
                          <a:ln>
                            <a:noFill/>
                          </a:ln>
                          <a:solidFill>
                            <a:schemeClr val="tx1"/>
                          </a:solidFill>
                          <a:effectLst/>
                          <a:latin typeface="Arial" pitchFamily="34" charset="0"/>
                          <a:cs typeface="Arial" pitchFamily="34" charset="0"/>
                        </a:rPr>
                        <a:t>لف</a:t>
                      </a:r>
                      <a:endParaRPr kumimoji="0" lang="en-US" sz="28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fa-IR" sz="2800" b="0" i="0" u="none" strike="noStrike" cap="none" normalizeH="0" baseline="0" smtClean="0">
                          <a:ln>
                            <a:noFill/>
                          </a:ln>
                          <a:solidFill>
                            <a:schemeClr val="tx1"/>
                          </a:solidFill>
                          <a:effectLst/>
                          <a:latin typeface="Arial" pitchFamily="34" charset="0"/>
                          <a:cs typeface="Arial" pitchFamily="34" charset="0"/>
                        </a:rPr>
                        <a:t>ب</a:t>
                      </a:r>
                      <a:endParaRPr kumimoji="0" lang="en-US" sz="28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fa-IR" sz="2800" b="0" i="0" u="none" strike="noStrike" cap="none" normalizeH="0" baseline="0" smtClean="0">
                          <a:ln>
                            <a:noFill/>
                          </a:ln>
                          <a:solidFill>
                            <a:schemeClr val="tx1"/>
                          </a:solidFill>
                          <a:effectLst/>
                          <a:latin typeface="Arial" pitchFamily="34" charset="0"/>
                          <a:cs typeface="Arial" pitchFamily="34" charset="0"/>
                        </a:rPr>
                        <a:t>ج</a:t>
                      </a:r>
                      <a:endParaRPr kumimoji="0" lang="en-US" sz="2800" b="0" i="0" u="none" strike="noStrike" cap="none" normalizeH="0" baseline="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3308350">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fa-IR" sz="2400" b="0" i="0" u="none" strike="noStrike" cap="none" normalizeH="0" baseline="0" smtClean="0">
                          <a:ln>
                            <a:noFill/>
                          </a:ln>
                          <a:solidFill>
                            <a:schemeClr val="tx1"/>
                          </a:solidFill>
                          <a:effectLst/>
                          <a:latin typeface="Arial" pitchFamily="34" charset="0"/>
                          <a:cs typeface="Arial" pitchFamily="34" charset="0"/>
                        </a:rPr>
                        <a:t>سربارتخمینی</a:t>
                      </a:r>
                    </a:p>
                    <a:p>
                      <a:pPr marL="0" marR="0" lvl="0" indent="0" algn="r" defTabSz="914400" rtl="1" eaLnBrk="1" fontAlgn="base" latinLnBrk="0" hangingPunct="1">
                        <a:lnSpc>
                          <a:spcPct val="100000"/>
                        </a:lnSpc>
                        <a:spcBef>
                          <a:spcPct val="20000"/>
                        </a:spcBef>
                        <a:spcAft>
                          <a:spcPct val="0"/>
                        </a:spcAft>
                        <a:buClrTx/>
                        <a:buSzTx/>
                        <a:buFontTx/>
                        <a:buNone/>
                        <a:tabLst/>
                      </a:pPr>
                      <a:r>
                        <a:rPr kumimoji="0" lang="fa-IR" sz="2400" b="0" i="0" u="none" strike="noStrike" cap="none" normalizeH="0" baseline="0" smtClean="0">
                          <a:ln>
                            <a:noFill/>
                          </a:ln>
                          <a:solidFill>
                            <a:schemeClr val="tx1"/>
                          </a:solidFill>
                          <a:effectLst/>
                          <a:latin typeface="Arial" pitchFamily="34" charset="0"/>
                          <a:cs typeface="Arial" pitchFamily="34" charset="0"/>
                        </a:rPr>
                        <a:t>بهای تخمینی کار مستقیم</a:t>
                      </a:r>
                    </a:p>
                    <a:p>
                      <a:pPr marL="0" marR="0" lvl="0" indent="0" algn="r" defTabSz="914400" rtl="1" eaLnBrk="1" fontAlgn="base" latinLnBrk="0" hangingPunct="1">
                        <a:lnSpc>
                          <a:spcPct val="100000"/>
                        </a:lnSpc>
                        <a:spcBef>
                          <a:spcPct val="20000"/>
                        </a:spcBef>
                        <a:spcAft>
                          <a:spcPct val="0"/>
                        </a:spcAft>
                        <a:buClrTx/>
                        <a:buSzTx/>
                        <a:buFontTx/>
                        <a:buNone/>
                        <a:tabLst/>
                      </a:pPr>
                      <a:r>
                        <a:rPr kumimoji="0" lang="fa-IR" sz="2400" b="0" i="0" u="none" strike="noStrike" cap="none" normalizeH="0" baseline="0" smtClean="0">
                          <a:ln>
                            <a:noFill/>
                          </a:ln>
                          <a:solidFill>
                            <a:schemeClr val="tx1"/>
                          </a:solidFill>
                          <a:effectLst/>
                          <a:latin typeface="Arial" pitchFamily="34" charset="0"/>
                          <a:cs typeface="Arial" pitchFamily="34" charset="0"/>
                        </a:rPr>
                        <a:t>ساعات کارمستقیم تخمینی</a:t>
                      </a:r>
                    </a:p>
                    <a:p>
                      <a:pPr marL="0" marR="0" lvl="0" indent="0" algn="r" defTabSz="914400" rtl="1" eaLnBrk="1" fontAlgn="base" latinLnBrk="0" hangingPunct="1">
                        <a:lnSpc>
                          <a:spcPct val="100000"/>
                        </a:lnSpc>
                        <a:spcBef>
                          <a:spcPct val="20000"/>
                        </a:spcBef>
                        <a:spcAft>
                          <a:spcPct val="0"/>
                        </a:spcAft>
                        <a:buClrTx/>
                        <a:buSzTx/>
                        <a:buFontTx/>
                        <a:buNone/>
                        <a:tabLst/>
                      </a:pPr>
                      <a:r>
                        <a:rPr kumimoji="0" lang="fa-IR" sz="2400" b="0" i="0" u="none" strike="noStrike" cap="none" normalizeH="0" baseline="0" smtClean="0">
                          <a:ln>
                            <a:noFill/>
                          </a:ln>
                          <a:solidFill>
                            <a:schemeClr val="tx1"/>
                          </a:solidFill>
                          <a:effectLst/>
                          <a:latin typeface="Arial" pitchFamily="34" charset="0"/>
                          <a:cs typeface="Arial" pitchFamily="34" charset="0"/>
                        </a:rPr>
                        <a:t>ساعات کارماشین تخمینی</a:t>
                      </a:r>
                      <a:r>
                        <a:rPr kumimoji="0" lang="en-US" sz="2800" b="0" i="0" u="none" strike="noStrike" cap="none" normalizeH="0" baseline="0" smtClean="0">
                          <a:ln>
                            <a:noFill/>
                          </a:ln>
                          <a:solidFill>
                            <a:schemeClr val="tx1"/>
                          </a:solidFill>
                          <a:effectLst/>
                          <a:latin typeface="Arial" pitchFamily="34" charset="0"/>
                          <a:cs typeface="Arial" pitchFamily="34" charset="0"/>
                        </a:rPr>
                        <a:t> </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fa-IR" sz="2800" b="0" i="0" u="none" strike="noStrike" cap="none" normalizeH="0" baseline="0" smtClean="0">
                          <a:ln>
                            <a:noFill/>
                          </a:ln>
                          <a:solidFill>
                            <a:schemeClr val="tx1"/>
                          </a:solidFill>
                          <a:effectLst/>
                          <a:latin typeface="Arial" pitchFamily="34" charset="0"/>
                          <a:cs typeface="Arial" pitchFamily="34" charset="0"/>
                        </a:rPr>
                        <a:t>000/56 ریال</a:t>
                      </a:r>
                    </a:p>
                    <a:p>
                      <a:pPr marL="0" marR="0" lvl="0" indent="0" algn="r" defTabSz="914400" rtl="1" eaLnBrk="1" fontAlgn="base" latinLnBrk="0" hangingPunct="1">
                        <a:lnSpc>
                          <a:spcPct val="100000"/>
                        </a:lnSpc>
                        <a:spcBef>
                          <a:spcPct val="20000"/>
                        </a:spcBef>
                        <a:spcAft>
                          <a:spcPct val="0"/>
                        </a:spcAft>
                        <a:buClrTx/>
                        <a:buSzTx/>
                        <a:buFontTx/>
                        <a:buNone/>
                        <a:tabLst/>
                      </a:pPr>
                      <a:r>
                        <a:rPr kumimoji="0" lang="fa-IR" sz="2800" b="0" i="0" u="none" strike="noStrike" cap="none" normalizeH="0" baseline="0" smtClean="0">
                          <a:ln>
                            <a:noFill/>
                          </a:ln>
                          <a:solidFill>
                            <a:schemeClr val="tx1"/>
                          </a:solidFill>
                          <a:effectLst/>
                          <a:latin typeface="Arial" pitchFamily="34" charset="0"/>
                          <a:cs typeface="Arial" pitchFamily="34" charset="0"/>
                        </a:rPr>
                        <a:t>500/60</a:t>
                      </a:r>
                    </a:p>
                    <a:p>
                      <a:pPr marL="0" marR="0" lvl="0" indent="0" algn="r" defTabSz="914400" rtl="1" eaLnBrk="1" fontAlgn="base" latinLnBrk="0" hangingPunct="1">
                        <a:lnSpc>
                          <a:spcPct val="100000"/>
                        </a:lnSpc>
                        <a:spcBef>
                          <a:spcPct val="20000"/>
                        </a:spcBef>
                        <a:spcAft>
                          <a:spcPct val="0"/>
                        </a:spcAft>
                        <a:buClrTx/>
                        <a:buSzTx/>
                        <a:buFontTx/>
                        <a:buNone/>
                        <a:tabLst/>
                      </a:pPr>
                      <a:r>
                        <a:rPr kumimoji="0" lang="fa-IR" sz="2800" b="0" i="0" u="none" strike="noStrike" cap="none" normalizeH="0" baseline="0" smtClean="0">
                          <a:ln>
                            <a:noFill/>
                          </a:ln>
                          <a:solidFill>
                            <a:schemeClr val="tx1"/>
                          </a:solidFill>
                          <a:effectLst/>
                          <a:latin typeface="Arial" pitchFamily="34" charset="0"/>
                          <a:cs typeface="Arial" pitchFamily="34" charset="0"/>
                        </a:rPr>
                        <a:t>100/20</a:t>
                      </a:r>
                    </a:p>
                    <a:p>
                      <a:pPr marL="0" marR="0" lvl="0" indent="0" algn="r" defTabSz="914400" rtl="1" eaLnBrk="1" fontAlgn="base" latinLnBrk="0" hangingPunct="1">
                        <a:lnSpc>
                          <a:spcPct val="100000"/>
                        </a:lnSpc>
                        <a:spcBef>
                          <a:spcPct val="20000"/>
                        </a:spcBef>
                        <a:spcAft>
                          <a:spcPct val="0"/>
                        </a:spcAft>
                        <a:buClrTx/>
                        <a:buSzTx/>
                        <a:buFontTx/>
                        <a:buNone/>
                        <a:tabLst/>
                      </a:pPr>
                      <a:r>
                        <a:rPr kumimoji="0" lang="fa-IR" sz="2800" b="0" i="0" u="none" strike="noStrike" cap="none" normalizeH="0" baseline="0" smtClean="0">
                          <a:ln>
                            <a:noFill/>
                          </a:ln>
                          <a:solidFill>
                            <a:schemeClr val="tx1"/>
                          </a:solidFill>
                          <a:effectLst/>
                          <a:latin typeface="Arial" pitchFamily="34" charset="0"/>
                          <a:cs typeface="Arial" pitchFamily="34" charset="0"/>
                        </a:rPr>
                        <a:t>100/22</a:t>
                      </a:r>
                      <a:r>
                        <a:rPr kumimoji="0" lang="en-US" sz="2800" b="0" i="0" u="none" strike="noStrike" cap="none" normalizeH="0" baseline="0" smtClean="0">
                          <a:ln>
                            <a:noFill/>
                          </a:ln>
                          <a:solidFill>
                            <a:schemeClr val="tx1"/>
                          </a:solidFill>
                          <a:effectLst/>
                          <a:latin typeface="Arial" pitchFamily="34" charset="0"/>
                          <a:cs typeface="Arial" pitchFamily="34" charset="0"/>
                        </a:rPr>
                        <a:t>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fa-IR" sz="2800" b="0" i="0" u="none" strike="noStrike" cap="none" normalizeH="0" baseline="0" smtClean="0">
                          <a:ln>
                            <a:noFill/>
                          </a:ln>
                          <a:solidFill>
                            <a:schemeClr val="tx1"/>
                          </a:solidFill>
                          <a:effectLst/>
                          <a:latin typeface="Arial" pitchFamily="34" charset="0"/>
                          <a:cs typeface="Arial" pitchFamily="34" charset="0"/>
                        </a:rPr>
                        <a:t>400/45 ریال</a:t>
                      </a:r>
                    </a:p>
                    <a:p>
                      <a:pPr marL="0" marR="0" lvl="0" indent="0" algn="r" defTabSz="914400" rtl="1" eaLnBrk="1" fontAlgn="base" latinLnBrk="0" hangingPunct="1">
                        <a:lnSpc>
                          <a:spcPct val="100000"/>
                        </a:lnSpc>
                        <a:spcBef>
                          <a:spcPct val="20000"/>
                        </a:spcBef>
                        <a:spcAft>
                          <a:spcPct val="0"/>
                        </a:spcAft>
                        <a:buClrTx/>
                        <a:buSzTx/>
                        <a:buFontTx/>
                        <a:buNone/>
                        <a:tabLst/>
                      </a:pPr>
                      <a:r>
                        <a:rPr kumimoji="0" lang="fa-IR" sz="2800" b="0" i="0" u="none" strike="noStrike" cap="none" normalizeH="0" baseline="0" smtClean="0">
                          <a:ln>
                            <a:noFill/>
                          </a:ln>
                          <a:solidFill>
                            <a:schemeClr val="tx1"/>
                          </a:solidFill>
                          <a:effectLst/>
                          <a:latin typeface="Arial" pitchFamily="34" charset="0"/>
                          <a:cs typeface="Arial" pitchFamily="34" charset="0"/>
                        </a:rPr>
                        <a:t>000/45</a:t>
                      </a:r>
                    </a:p>
                    <a:p>
                      <a:pPr marL="0" marR="0" lvl="0" indent="0" algn="r" defTabSz="914400" rtl="1" eaLnBrk="1" fontAlgn="base" latinLnBrk="0" hangingPunct="1">
                        <a:lnSpc>
                          <a:spcPct val="100000"/>
                        </a:lnSpc>
                        <a:spcBef>
                          <a:spcPct val="20000"/>
                        </a:spcBef>
                        <a:spcAft>
                          <a:spcPct val="0"/>
                        </a:spcAft>
                        <a:buClrTx/>
                        <a:buSzTx/>
                        <a:buFontTx/>
                        <a:buNone/>
                        <a:tabLst/>
                      </a:pPr>
                      <a:r>
                        <a:rPr kumimoji="0" lang="fa-IR" sz="2800" b="0" i="0" u="none" strike="noStrike" cap="none" normalizeH="0" baseline="0" smtClean="0">
                          <a:ln>
                            <a:noFill/>
                          </a:ln>
                          <a:solidFill>
                            <a:schemeClr val="tx1"/>
                          </a:solidFill>
                          <a:effectLst/>
                          <a:latin typeface="Arial" pitchFamily="34" charset="0"/>
                          <a:cs typeface="Arial" pitchFamily="34" charset="0"/>
                        </a:rPr>
                        <a:t>200/14</a:t>
                      </a:r>
                    </a:p>
                    <a:p>
                      <a:pPr marL="0" marR="0" lvl="0" indent="0" algn="r" defTabSz="914400" rtl="1" eaLnBrk="1" fontAlgn="base" latinLnBrk="0" hangingPunct="1">
                        <a:lnSpc>
                          <a:spcPct val="100000"/>
                        </a:lnSpc>
                        <a:spcBef>
                          <a:spcPct val="20000"/>
                        </a:spcBef>
                        <a:spcAft>
                          <a:spcPct val="0"/>
                        </a:spcAft>
                        <a:buClrTx/>
                        <a:buSzTx/>
                        <a:buFontTx/>
                        <a:buNone/>
                        <a:tabLst/>
                      </a:pPr>
                      <a:r>
                        <a:rPr kumimoji="0" lang="fa-IR" sz="2800" b="0" i="0" u="none" strike="noStrike" cap="none" normalizeH="0" baseline="0" smtClean="0">
                          <a:ln>
                            <a:noFill/>
                          </a:ln>
                          <a:solidFill>
                            <a:schemeClr val="tx1"/>
                          </a:solidFill>
                          <a:effectLst/>
                          <a:latin typeface="Arial" pitchFamily="34" charset="0"/>
                          <a:cs typeface="Arial" pitchFamily="34" charset="0"/>
                        </a:rPr>
                        <a:t>000/14</a:t>
                      </a:r>
                      <a:r>
                        <a:rPr kumimoji="0" lang="en-US" sz="2800" b="0" i="0" u="none" strike="noStrike" cap="none" normalizeH="0" baseline="0" smtClean="0">
                          <a:ln>
                            <a:noFill/>
                          </a:ln>
                          <a:solidFill>
                            <a:schemeClr val="tx1"/>
                          </a:solidFill>
                          <a:effectLst/>
                          <a:latin typeface="Arial" pitchFamily="34" charset="0"/>
                          <a:cs typeface="Arial" pitchFamily="34" charset="0"/>
                        </a:rPr>
                        <a:t>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fa-IR" sz="2800" b="0" i="0" u="none" strike="noStrike" cap="none" normalizeH="0" baseline="0" smtClean="0">
                          <a:ln>
                            <a:noFill/>
                          </a:ln>
                          <a:solidFill>
                            <a:schemeClr val="tx1"/>
                          </a:solidFill>
                          <a:effectLst/>
                          <a:latin typeface="Arial" pitchFamily="34" charset="0"/>
                          <a:cs typeface="Arial" pitchFamily="34" charset="0"/>
                        </a:rPr>
                        <a:t>100/60 ریال</a:t>
                      </a:r>
                    </a:p>
                    <a:p>
                      <a:pPr marL="0" marR="0" lvl="0" indent="0" algn="r" defTabSz="914400" rtl="1" eaLnBrk="1" fontAlgn="base" latinLnBrk="0" hangingPunct="1">
                        <a:lnSpc>
                          <a:spcPct val="100000"/>
                        </a:lnSpc>
                        <a:spcBef>
                          <a:spcPct val="20000"/>
                        </a:spcBef>
                        <a:spcAft>
                          <a:spcPct val="0"/>
                        </a:spcAft>
                        <a:buClrTx/>
                        <a:buSzTx/>
                        <a:buFontTx/>
                        <a:buNone/>
                        <a:tabLst/>
                      </a:pPr>
                      <a:r>
                        <a:rPr kumimoji="0" lang="fa-IR" sz="2800" b="0" i="0" u="none" strike="noStrike" cap="none" normalizeH="0" baseline="0" smtClean="0">
                          <a:ln>
                            <a:noFill/>
                          </a:ln>
                          <a:solidFill>
                            <a:schemeClr val="tx1"/>
                          </a:solidFill>
                          <a:effectLst/>
                          <a:latin typeface="Arial" pitchFamily="34" charset="0"/>
                          <a:cs typeface="Arial" pitchFamily="34" charset="0"/>
                        </a:rPr>
                        <a:t>200/71</a:t>
                      </a:r>
                    </a:p>
                    <a:p>
                      <a:pPr marL="0" marR="0" lvl="0" indent="0" algn="r" defTabSz="914400" rtl="1" eaLnBrk="1" fontAlgn="base" latinLnBrk="0" hangingPunct="1">
                        <a:lnSpc>
                          <a:spcPct val="100000"/>
                        </a:lnSpc>
                        <a:spcBef>
                          <a:spcPct val="20000"/>
                        </a:spcBef>
                        <a:spcAft>
                          <a:spcPct val="0"/>
                        </a:spcAft>
                        <a:buClrTx/>
                        <a:buSzTx/>
                        <a:buFontTx/>
                        <a:buNone/>
                        <a:tabLst/>
                      </a:pPr>
                      <a:r>
                        <a:rPr kumimoji="0" lang="fa-IR" sz="2800" b="0" i="0" u="none" strike="noStrike" cap="none" normalizeH="0" baseline="0" smtClean="0">
                          <a:ln>
                            <a:noFill/>
                          </a:ln>
                          <a:solidFill>
                            <a:schemeClr val="tx1"/>
                          </a:solidFill>
                          <a:effectLst/>
                          <a:latin typeface="Arial" pitchFamily="34" charset="0"/>
                          <a:cs typeface="Arial" pitchFamily="34" charset="0"/>
                        </a:rPr>
                        <a:t>000/15</a:t>
                      </a:r>
                    </a:p>
                    <a:p>
                      <a:pPr marL="0" marR="0" lvl="0" indent="0" algn="r" defTabSz="914400" rtl="1" eaLnBrk="1" fontAlgn="base" latinLnBrk="0" hangingPunct="1">
                        <a:lnSpc>
                          <a:spcPct val="100000"/>
                        </a:lnSpc>
                        <a:spcBef>
                          <a:spcPct val="20000"/>
                        </a:spcBef>
                        <a:spcAft>
                          <a:spcPct val="0"/>
                        </a:spcAft>
                        <a:buClrTx/>
                        <a:buSzTx/>
                        <a:buFontTx/>
                        <a:buNone/>
                        <a:tabLst/>
                      </a:pPr>
                      <a:r>
                        <a:rPr kumimoji="0" lang="fa-IR" sz="2800" b="0" i="0" u="none" strike="noStrike" cap="none" normalizeH="0" baseline="0" smtClean="0">
                          <a:ln>
                            <a:noFill/>
                          </a:ln>
                          <a:solidFill>
                            <a:schemeClr val="tx1"/>
                          </a:solidFill>
                          <a:effectLst/>
                          <a:latin typeface="Arial" pitchFamily="34" charset="0"/>
                          <a:cs typeface="Arial" pitchFamily="34" charset="0"/>
                        </a:rPr>
                        <a:t>700/17</a:t>
                      </a:r>
                      <a:r>
                        <a:rPr kumimoji="0" lang="en-US" sz="2800" b="0" i="0" u="none" strike="noStrike" cap="none" normalizeH="0" baseline="0" smtClean="0">
                          <a:ln>
                            <a:noFill/>
                          </a:ln>
                          <a:solidFill>
                            <a:schemeClr val="tx1"/>
                          </a:solidFill>
                          <a:effectLst/>
                          <a:latin typeface="Arial" pitchFamily="34" charset="0"/>
                          <a:cs typeface="Arial" pitchFamily="34" charset="0"/>
                        </a:rPr>
                        <a:t>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bl>
          </a:graphicData>
        </a:graphic>
      </p:graphicFrame>
    </p:spTree>
  </p:cSld>
  <p:clrMapOvr>
    <a:masterClrMapping/>
  </p:clrMapOvr>
  <p:transition advClick="0" advTm="3000"/>
</p:sld>
</file>

<file path=ppt/slides/slide13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47458" name="Rectangle 2"/>
          <p:cNvSpPr>
            <a:spLocks noGrp="1" noChangeArrowheads="1"/>
          </p:cNvSpPr>
          <p:nvPr>
            <p:ph type="title"/>
          </p:nvPr>
        </p:nvSpPr>
        <p:spPr/>
        <p:txBody>
          <a:bodyPr/>
          <a:lstStyle/>
          <a:p>
            <a:endParaRPr lang="en-US"/>
          </a:p>
        </p:txBody>
      </p:sp>
      <p:sp>
        <p:nvSpPr>
          <p:cNvPr id="147459" name="Rectangle 3"/>
          <p:cNvSpPr>
            <a:spLocks noGrp="1" noChangeArrowheads="1"/>
          </p:cNvSpPr>
          <p:nvPr>
            <p:ph type="body" idx="1"/>
          </p:nvPr>
        </p:nvSpPr>
        <p:spPr/>
        <p:txBody>
          <a:bodyPr/>
          <a:lstStyle/>
          <a:p>
            <a:endParaRPr lang="ar-SA"/>
          </a:p>
          <a:p>
            <a:endParaRPr lang="ar-SA"/>
          </a:p>
          <a:p>
            <a:pPr algn="ctr"/>
            <a:r>
              <a:rPr lang="fa-IR"/>
              <a:t>کارگاه الف از ساعات کار ماشین به عنوان مبنای تعیین نرخ جذب سربار استفاده می کند و کارگاههای ب و ج به ترتیب از بهای تمام شده ی کار مستقیم و ساعات کار مستقیم به عنوان مبنای جذب سربار استفاده می کند. </a:t>
            </a:r>
            <a:endParaRPr lang="en-US"/>
          </a:p>
        </p:txBody>
      </p:sp>
    </p:spTree>
  </p:cSld>
  <p:clrMapOvr>
    <a:masterClrMapping/>
  </p:clrMapOvr>
  <p:transition advClick="0" advTm="3000"/>
</p:sld>
</file>

<file path=ppt/slides/slide139.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148482" name="Rectangle 2"/>
          <p:cNvSpPr>
            <a:spLocks noGrp="1" noChangeArrowheads="1"/>
          </p:cNvSpPr>
          <p:nvPr>
            <p:ph type="title"/>
          </p:nvPr>
        </p:nvSpPr>
        <p:spPr/>
        <p:txBody>
          <a:bodyPr/>
          <a:lstStyle/>
          <a:p>
            <a:endParaRPr lang="en-US"/>
          </a:p>
        </p:txBody>
      </p:sp>
      <p:sp>
        <p:nvSpPr>
          <p:cNvPr id="148483" name="Rectangle 3"/>
          <p:cNvSpPr>
            <a:spLocks noGrp="1" noChangeArrowheads="1"/>
          </p:cNvSpPr>
          <p:nvPr>
            <p:ph type="body" idx="1"/>
          </p:nvPr>
        </p:nvSpPr>
        <p:spPr/>
        <p:txBody>
          <a:bodyPr/>
          <a:lstStyle/>
          <a:p>
            <a:pPr algn="ctr"/>
            <a:r>
              <a:rPr lang="fa-IR"/>
              <a:t>مطلوبست:</a:t>
            </a:r>
          </a:p>
          <a:p>
            <a:pPr algn="ctr"/>
            <a:r>
              <a:rPr lang="fa-IR"/>
              <a:t>الف / تعیین نرخ از پیش تعیین شده ی جذب سربار هر کارگاه.</a:t>
            </a:r>
          </a:p>
          <a:p>
            <a:pPr algn="ctr"/>
            <a:r>
              <a:rPr lang="fa-IR"/>
              <a:t>ب/ با توجه به اطلاعات واقعی زیر سربار قابل جذب هر کارگاه</a:t>
            </a:r>
          </a:p>
          <a:p>
            <a:pPr algn="ctr"/>
            <a:r>
              <a:rPr lang="fa-IR"/>
              <a:t> را برای ماه شهریور سال 8 محاسبه کنید.</a:t>
            </a:r>
            <a:endParaRPr lang="en-US"/>
          </a:p>
        </p:txBody>
      </p:sp>
    </p:spTree>
  </p:cSld>
  <p:clrMapOvr>
    <a:masterClrMapping/>
  </p:clrMapOvr>
  <p:transition advClick="0" advTm="3000">
    <p:wipe di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7" presetClass="entr" presetSubtype="0" fill="hold" grpId="0" nodeType="withEffect" nodePh="1">
                                  <p:stCondLst>
                                    <p:cond delay="0"/>
                                  </p:stCondLst>
                                  <p:endCondLst>
                                    <p:cond evt="begin" delay="0">
                                      <p:tn val="5"/>
                                    </p:cond>
                                  </p:endCondLst>
                                  <p:childTnLst>
                                    <p:set>
                                      <p:cBhvr>
                                        <p:cTn id="6" dur="1" fill="hold">
                                          <p:stCondLst>
                                            <p:cond delay="0"/>
                                          </p:stCondLst>
                                        </p:cTn>
                                        <p:tgtEl>
                                          <p:spTgt spid="148482"/>
                                        </p:tgtEl>
                                        <p:attrNameLst>
                                          <p:attrName>style.visibility</p:attrName>
                                        </p:attrNameLst>
                                      </p:cBhvr>
                                      <p:to>
                                        <p:strVal val="visible"/>
                                      </p:to>
                                    </p:set>
                                    <p:animEffect transition="in" filter="fade">
                                      <p:cBhvr>
                                        <p:cTn id="7" dur="1000"/>
                                        <p:tgtEl>
                                          <p:spTgt spid="148482"/>
                                        </p:tgtEl>
                                      </p:cBhvr>
                                    </p:animEffect>
                                    <p:anim calcmode="lin" valueType="num">
                                      <p:cBhvr>
                                        <p:cTn id="8" dur="1000" fill="hold"/>
                                        <p:tgtEl>
                                          <p:spTgt spid="148482"/>
                                        </p:tgtEl>
                                        <p:attrNameLst>
                                          <p:attrName>ppt_x</p:attrName>
                                        </p:attrNameLst>
                                      </p:cBhvr>
                                      <p:tavLst>
                                        <p:tav tm="0">
                                          <p:val>
                                            <p:strVal val="#ppt_x"/>
                                          </p:val>
                                        </p:tav>
                                        <p:tav tm="100000">
                                          <p:val>
                                            <p:strVal val="#ppt_x"/>
                                          </p:val>
                                        </p:tav>
                                      </p:tavLst>
                                    </p:anim>
                                    <p:anim calcmode="lin" valueType="num">
                                      <p:cBhvr>
                                        <p:cTn id="9" dur="898" decel="100000" fill="hold"/>
                                        <p:tgtEl>
                                          <p:spTgt spid="148482"/>
                                        </p:tgtEl>
                                        <p:attrNameLst>
                                          <p:attrName>ppt_y</p:attrName>
                                        </p:attrNameLst>
                                      </p:cBhvr>
                                      <p:tavLst>
                                        <p:tav tm="0">
                                          <p:val>
                                            <p:strVal val="#ppt_y+1"/>
                                          </p:val>
                                        </p:tav>
                                        <p:tav tm="100000">
                                          <p:val>
                                            <p:strVal val="#ppt_y-.03"/>
                                          </p:val>
                                        </p:tav>
                                      </p:tavLst>
                                    </p:anim>
                                    <p:anim calcmode="lin" valueType="num">
                                      <p:cBhvr>
                                        <p:cTn id="10" dur="100" accel="100000" fill="hold">
                                          <p:stCondLst>
                                            <p:cond delay="898"/>
                                          </p:stCondLst>
                                        </p:cTn>
                                        <p:tgtEl>
                                          <p:spTgt spid="148482"/>
                                        </p:tgtEl>
                                        <p:attrNameLst>
                                          <p:attrName>ppt_y</p:attrName>
                                        </p:attrNameLst>
                                      </p:cBhvr>
                                      <p:tavLst>
                                        <p:tav tm="0">
                                          <p:val>
                                            <p:strVal val="#ppt_y-.03"/>
                                          </p:val>
                                        </p:tav>
                                        <p:tav tm="100000">
                                          <p:val>
                                            <p:strVal val="#ppt_y"/>
                                          </p:val>
                                        </p:tav>
                                      </p:tavLst>
                                    </p:anim>
                                  </p:childTnLst>
                                </p:cTn>
                              </p:par>
                            </p:childTnLst>
                          </p:cTn>
                        </p:par>
                      </p:childTnLst>
                    </p:cTn>
                  </p:par>
                  <p:par>
                    <p:cTn id="11" fill="hold">
                      <p:stCondLst>
                        <p:cond delay="indefinite"/>
                      </p:stCondLst>
                      <p:childTnLst>
                        <p:par>
                          <p:cTn id="12" fill="hold">
                            <p:stCondLst>
                              <p:cond delay="0"/>
                            </p:stCondLst>
                            <p:childTnLst>
                              <p:par>
                                <p:cTn id="13" presetID="37" presetClass="entr" presetSubtype="0" fill="hold" grpId="0" nodeType="clickEffect">
                                  <p:stCondLst>
                                    <p:cond delay="0"/>
                                  </p:stCondLst>
                                  <p:childTnLst>
                                    <p:set>
                                      <p:cBhvr>
                                        <p:cTn id="14" dur="1" fill="hold">
                                          <p:stCondLst>
                                            <p:cond delay="0"/>
                                          </p:stCondLst>
                                        </p:cTn>
                                        <p:tgtEl>
                                          <p:spTgt spid="148483">
                                            <p:txEl>
                                              <p:pRg st="0" end="0"/>
                                            </p:txEl>
                                          </p:spTgt>
                                        </p:tgtEl>
                                        <p:attrNameLst>
                                          <p:attrName>style.visibility</p:attrName>
                                        </p:attrNameLst>
                                      </p:cBhvr>
                                      <p:to>
                                        <p:strVal val="visible"/>
                                      </p:to>
                                    </p:set>
                                    <p:animEffect transition="in" filter="fade">
                                      <p:cBhvr>
                                        <p:cTn id="15" dur="1000"/>
                                        <p:tgtEl>
                                          <p:spTgt spid="148483">
                                            <p:txEl>
                                              <p:pRg st="0" end="0"/>
                                            </p:txEl>
                                          </p:spTgt>
                                        </p:tgtEl>
                                      </p:cBhvr>
                                    </p:animEffect>
                                    <p:anim calcmode="lin" valueType="num">
                                      <p:cBhvr>
                                        <p:cTn id="16" dur="1000" fill="hold"/>
                                        <p:tgtEl>
                                          <p:spTgt spid="148483">
                                            <p:txEl>
                                              <p:pRg st="0" end="0"/>
                                            </p:txEl>
                                          </p:spTgt>
                                        </p:tgtEl>
                                        <p:attrNameLst>
                                          <p:attrName>ppt_x</p:attrName>
                                        </p:attrNameLst>
                                      </p:cBhvr>
                                      <p:tavLst>
                                        <p:tav tm="0">
                                          <p:val>
                                            <p:strVal val="#ppt_x"/>
                                          </p:val>
                                        </p:tav>
                                        <p:tav tm="100000">
                                          <p:val>
                                            <p:strVal val="#ppt_x"/>
                                          </p:val>
                                        </p:tav>
                                      </p:tavLst>
                                    </p:anim>
                                    <p:anim calcmode="lin" valueType="num">
                                      <p:cBhvr>
                                        <p:cTn id="17" dur="898" decel="100000" fill="hold"/>
                                        <p:tgtEl>
                                          <p:spTgt spid="148483">
                                            <p:txEl>
                                              <p:pRg st="0" end="0"/>
                                            </p:txEl>
                                          </p:spTgt>
                                        </p:tgtEl>
                                        <p:attrNameLst>
                                          <p:attrName>ppt_y</p:attrName>
                                        </p:attrNameLst>
                                      </p:cBhvr>
                                      <p:tavLst>
                                        <p:tav tm="0">
                                          <p:val>
                                            <p:strVal val="#ppt_y+1"/>
                                          </p:val>
                                        </p:tav>
                                        <p:tav tm="100000">
                                          <p:val>
                                            <p:strVal val="#ppt_y-.03"/>
                                          </p:val>
                                        </p:tav>
                                      </p:tavLst>
                                    </p:anim>
                                    <p:anim calcmode="lin" valueType="num">
                                      <p:cBhvr>
                                        <p:cTn id="18" dur="100" accel="100000" fill="hold">
                                          <p:stCondLst>
                                            <p:cond delay="898"/>
                                          </p:stCondLst>
                                        </p:cTn>
                                        <p:tgtEl>
                                          <p:spTgt spid="148483">
                                            <p:txEl>
                                              <p:pRg st="0" end="0"/>
                                            </p:txEl>
                                          </p:spTgt>
                                        </p:tgtEl>
                                        <p:attrNameLst>
                                          <p:attrName>ppt_y</p:attrName>
                                        </p:attrNameLst>
                                      </p:cBhvr>
                                      <p:tavLst>
                                        <p:tav tm="0">
                                          <p:val>
                                            <p:strVal val="#ppt_y-.03"/>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37" presetClass="entr" presetSubtype="0" fill="hold" grpId="0" nodeType="clickEffect">
                                  <p:stCondLst>
                                    <p:cond delay="0"/>
                                  </p:stCondLst>
                                  <p:childTnLst>
                                    <p:set>
                                      <p:cBhvr>
                                        <p:cTn id="22" dur="1" fill="hold">
                                          <p:stCondLst>
                                            <p:cond delay="0"/>
                                          </p:stCondLst>
                                        </p:cTn>
                                        <p:tgtEl>
                                          <p:spTgt spid="148483">
                                            <p:txEl>
                                              <p:pRg st="1" end="1"/>
                                            </p:txEl>
                                          </p:spTgt>
                                        </p:tgtEl>
                                        <p:attrNameLst>
                                          <p:attrName>style.visibility</p:attrName>
                                        </p:attrNameLst>
                                      </p:cBhvr>
                                      <p:to>
                                        <p:strVal val="visible"/>
                                      </p:to>
                                    </p:set>
                                    <p:animEffect transition="in" filter="fade">
                                      <p:cBhvr>
                                        <p:cTn id="23" dur="1000"/>
                                        <p:tgtEl>
                                          <p:spTgt spid="148483">
                                            <p:txEl>
                                              <p:pRg st="1" end="1"/>
                                            </p:txEl>
                                          </p:spTgt>
                                        </p:tgtEl>
                                      </p:cBhvr>
                                    </p:animEffect>
                                    <p:anim calcmode="lin" valueType="num">
                                      <p:cBhvr>
                                        <p:cTn id="24" dur="1000" fill="hold"/>
                                        <p:tgtEl>
                                          <p:spTgt spid="148483">
                                            <p:txEl>
                                              <p:pRg st="1" end="1"/>
                                            </p:txEl>
                                          </p:spTgt>
                                        </p:tgtEl>
                                        <p:attrNameLst>
                                          <p:attrName>ppt_x</p:attrName>
                                        </p:attrNameLst>
                                      </p:cBhvr>
                                      <p:tavLst>
                                        <p:tav tm="0">
                                          <p:val>
                                            <p:strVal val="#ppt_x"/>
                                          </p:val>
                                        </p:tav>
                                        <p:tav tm="100000">
                                          <p:val>
                                            <p:strVal val="#ppt_x"/>
                                          </p:val>
                                        </p:tav>
                                      </p:tavLst>
                                    </p:anim>
                                    <p:anim calcmode="lin" valueType="num">
                                      <p:cBhvr>
                                        <p:cTn id="25" dur="898" decel="100000" fill="hold"/>
                                        <p:tgtEl>
                                          <p:spTgt spid="148483">
                                            <p:txEl>
                                              <p:pRg st="1" end="1"/>
                                            </p:txEl>
                                          </p:spTgt>
                                        </p:tgtEl>
                                        <p:attrNameLst>
                                          <p:attrName>ppt_y</p:attrName>
                                        </p:attrNameLst>
                                      </p:cBhvr>
                                      <p:tavLst>
                                        <p:tav tm="0">
                                          <p:val>
                                            <p:strVal val="#ppt_y+1"/>
                                          </p:val>
                                        </p:tav>
                                        <p:tav tm="100000">
                                          <p:val>
                                            <p:strVal val="#ppt_y-.03"/>
                                          </p:val>
                                        </p:tav>
                                      </p:tavLst>
                                    </p:anim>
                                    <p:anim calcmode="lin" valueType="num">
                                      <p:cBhvr>
                                        <p:cTn id="26" dur="100" accel="100000" fill="hold">
                                          <p:stCondLst>
                                            <p:cond delay="898"/>
                                          </p:stCondLst>
                                        </p:cTn>
                                        <p:tgtEl>
                                          <p:spTgt spid="148483">
                                            <p:txEl>
                                              <p:pRg st="1" end="1"/>
                                            </p:txEl>
                                          </p:spTgt>
                                        </p:tgtEl>
                                        <p:attrNameLst>
                                          <p:attrName>ppt_y</p:attrName>
                                        </p:attrNameLst>
                                      </p:cBhvr>
                                      <p:tavLst>
                                        <p:tav tm="0">
                                          <p:val>
                                            <p:strVal val="#ppt_y-.03"/>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37" presetClass="entr" presetSubtype="0" fill="hold" grpId="0" nodeType="clickEffect">
                                  <p:stCondLst>
                                    <p:cond delay="0"/>
                                  </p:stCondLst>
                                  <p:childTnLst>
                                    <p:set>
                                      <p:cBhvr>
                                        <p:cTn id="30" dur="1" fill="hold">
                                          <p:stCondLst>
                                            <p:cond delay="0"/>
                                          </p:stCondLst>
                                        </p:cTn>
                                        <p:tgtEl>
                                          <p:spTgt spid="148483">
                                            <p:txEl>
                                              <p:pRg st="2" end="2"/>
                                            </p:txEl>
                                          </p:spTgt>
                                        </p:tgtEl>
                                        <p:attrNameLst>
                                          <p:attrName>style.visibility</p:attrName>
                                        </p:attrNameLst>
                                      </p:cBhvr>
                                      <p:to>
                                        <p:strVal val="visible"/>
                                      </p:to>
                                    </p:set>
                                    <p:animEffect transition="in" filter="fade">
                                      <p:cBhvr>
                                        <p:cTn id="31" dur="1000"/>
                                        <p:tgtEl>
                                          <p:spTgt spid="148483">
                                            <p:txEl>
                                              <p:pRg st="2" end="2"/>
                                            </p:txEl>
                                          </p:spTgt>
                                        </p:tgtEl>
                                      </p:cBhvr>
                                    </p:animEffect>
                                    <p:anim calcmode="lin" valueType="num">
                                      <p:cBhvr>
                                        <p:cTn id="32" dur="1000" fill="hold"/>
                                        <p:tgtEl>
                                          <p:spTgt spid="148483">
                                            <p:txEl>
                                              <p:pRg st="2" end="2"/>
                                            </p:txEl>
                                          </p:spTgt>
                                        </p:tgtEl>
                                        <p:attrNameLst>
                                          <p:attrName>ppt_x</p:attrName>
                                        </p:attrNameLst>
                                      </p:cBhvr>
                                      <p:tavLst>
                                        <p:tav tm="0">
                                          <p:val>
                                            <p:strVal val="#ppt_x"/>
                                          </p:val>
                                        </p:tav>
                                        <p:tav tm="100000">
                                          <p:val>
                                            <p:strVal val="#ppt_x"/>
                                          </p:val>
                                        </p:tav>
                                      </p:tavLst>
                                    </p:anim>
                                    <p:anim calcmode="lin" valueType="num">
                                      <p:cBhvr>
                                        <p:cTn id="33" dur="898" decel="100000" fill="hold"/>
                                        <p:tgtEl>
                                          <p:spTgt spid="148483">
                                            <p:txEl>
                                              <p:pRg st="2" end="2"/>
                                            </p:txEl>
                                          </p:spTgt>
                                        </p:tgtEl>
                                        <p:attrNameLst>
                                          <p:attrName>ppt_y</p:attrName>
                                        </p:attrNameLst>
                                      </p:cBhvr>
                                      <p:tavLst>
                                        <p:tav tm="0">
                                          <p:val>
                                            <p:strVal val="#ppt_y+1"/>
                                          </p:val>
                                        </p:tav>
                                        <p:tav tm="100000">
                                          <p:val>
                                            <p:strVal val="#ppt_y-.03"/>
                                          </p:val>
                                        </p:tav>
                                      </p:tavLst>
                                    </p:anim>
                                    <p:anim calcmode="lin" valueType="num">
                                      <p:cBhvr>
                                        <p:cTn id="34" dur="100" accel="100000" fill="hold">
                                          <p:stCondLst>
                                            <p:cond delay="898"/>
                                          </p:stCondLst>
                                        </p:cTn>
                                        <p:tgtEl>
                                          <p:spTgt spid="148483">
                                            <p:txEl>
                                              <p:pRg st="2" end="2"/>
                                            </p:txEl>
                                          </p:spTgt>
                                        </p:tgtEl>
                                        <p:attrNameLst>
                                          <p:attrName>ppt_y</p:attrName>
                                        </p:attrNameLst>
                                      </p:cBhvr>
                                      <p:tavLst>
                                        <p:tav tm="0">
                                          <p:val>
                                            <p:strVal val="#ppt_y-.03"/>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37" presetClass="entr" presetSubtype="0" fill="hold" grpId="0" nodeType="clickEffect">
                                  <p:stCondLst>
                                    <p:cond delay="0"/>
                                  </p:stCondLst>
                                  <p:childTnLst>
                                    <p:set>
                                      <p:cBhvr>
                                        <p:cTn id="38" dur="1" fill="hold">
                                          <p:stCondLst>
                                            <p:cond delay="0"/>
                                          </p:stCondLst>
                                        </p:cTn>
                                        <p:tgtEl>
                                          <p:spTgt spid="148483">
                                            <p:txEl>
                                              <p:pRg st="3" end="3"/>
                                            </p:txEl>
                                          </p:spTgt>
                                        </p:tgtEl>
                                        <p:attrNameLst>
                                          <p:attrName>style.visibility</p:attrName>
                                        </p:attrNameLst>
                                      </p:cBhvr>
                                      <p:to>
                                        <p:strVal val="visible"/>
                                      </p:to>
                                    </p:set>
                                    <p:animEffect transition="in" filter="fade">
                                      <p:cBhvr>
                                        <p:cTn id="39" dur="1000"/>
                                        <p:tgtEl>
                                          <p:spTgt spid="148483">
                                            <p:txEl>
                                              <p:pRg st="3" end="3"/>
                                            </p:txEl>
                                          </p:spTgt>
                                        </p:tgtEl>
                                      </p:cBhvr>
                                    </p:animEffect>
                                    <p:anim calcmode="lin" valueType="num">
                                      <p:cBhvr>
                                        <p:cTn id="40" dur="1000" fill="hold"/>
                                        <p:tgtEl>
                                          <p:spTgt spid="148483">
                                            <p:txEl>
                                              <p:pRg st="3" end="3"/>
                                            </p:txEl>
                                          </p:spTgt>
                                        </p:tgtEl>
                                        <p:attrNameLst>
                                          <p:attrName>ppt_x</p:attrName>
                                        </p:attrNameLst>
                                      </p:cBhvr>
                                      <p:tavLst>
                                        <p:tav tm="0">
                                          <p:val>
                                            <p:strVal val="#ppt_x"/>
                                          </p:val>
                                        </p:tav>
                                        <p:tav tm="100000">
                                          <p:val>
                                            <p:strVal val="#ppt_x"/>
                                          </p:val>
                                        </p:tav>
                                      </p:tavLst>
                                    </p:anim>
                                    <p:anim calcmode="lin" valueType="num">
                                      <p:cBhvr>
                                        <p:cTn id="41" dur="898" decel="100000" fill="hold"/>
                                        <p:tgtEl>
                                          <p:spTgt spid="148483">
                                            <p:txEl>
                                              <p:pRg st="3" end="3"/>
                                            </p:txEl>
                                          </p:spTgt>
                                        </p:tgtEl>
                                        <p:attrNameLst>
                                          <p:attrName>ppt_y</p:attrName>
                                        </p:attrNameLst>
                                      </p:cBhvr>
                                      <p:tavLst>
                                        <p:tav tm="0">
                                          <p:val>
                                            <p:strVal val="#ppt_y+1"/>
                                          </p:val>
                                        </p:tav>
                                        <p:tav tm="100000">
                                          <p:val>
                                            <p:strVal val="#ppt_y-.03"/>
                                          </p:val>
                                        </p:tav>
                                      </p:tavLst>
                                    </p:anim>
                                    <p:anim calcmode="lin" valueType="num">
                                      <p:cBhvr>
                                        <p:cTn id="42" dur="100" accel="100000" fill="hold">
                                          <p:stCondLst>
                                            <p:cond delay="898"/>
                                          </p:stCondLst>
                                        </p:cTn>
                                        <p:tgtEl>
                                          <p:spTgt spid="148483">
                                            <p:txEl>
                                              <p:pRg st="3" end="3"/>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8482" grpId="0"/>
      <p:bldP spid="148483" grpId="0" build="p"/>
    </p:bldLst>
  </p:timing>
</p:sld>
</file>

<file path=ppt/slides/slide14.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endParaRPr lang="en-US"/>
          </a:p>
        </p:txBody>
      </p:sp>
      <p:sp>
        <p:nvSpPr>
          <p:cNvPr id="12291" name="Rectangle 3"/>
          <p:cNvSpPr>
            <a:spLocks noGrp="1" noChangeArrowheads="1"/>
          </p:cNvSpPr>
          <p:nvPr>
            <p:ph type="body" idx="1"/>
          </p:nvPr>
        </p:nvSpPr>
        <p:spPr/>
        <p:txBody>
          <a:bodyPr/>
          <a:lstStyle/>
          <a:p>
            <a:pPr algn="ctr"/>
            <a:endParaRPr lang="en-US"/>
          </a:p>
          <a:p>
            <a:pPr algn="ctr"/>
            <a:endParaRPr lang="en-US"/>
          </a:p>
          <a:p>
            <a:pPr algn="ctr"/>
            <a:r>
              <a:rPr lang="fa-IR"/>
              <a:t>حسابداری بهای تمام شده، با فراهم آوردن اطلاعات لازم برای تعیین نتایج مالی حاصل از راه کارهای مختلف از طریق تعیین بهای تمام شده ی هر یک از راه کارها و مقایسه اطلاعات حاصله به تصمیم گیریهای مدیریت در انتخاب میان راه کارهای مختلف کمک می کند.</a:t>
            </a:r>
            <a:endParaRPr lang="en-US"/>
          </a:p>
        </p:txBody>
      </p:sp>
    </p:spTree>
  </p:cSld>
  <p:clrMapOvr>
    <a:masterClrMapping/>
  </p:clrMapOvr>
  <p:transition advClick="0" advTm="3000">
    <p:push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9" fill="hold" grpId="0" nodeType="withEffect" nodePh="1">
                                  <p:stCondLst>
                                    <p:cond delay="0"/>
                                  </p:stCondLst>
                                  <p:endCondLst>
                                    <p:cond evt="begin" delay="0">
                                      <p:tn val="5"/>
                                    </p:cond>
                                  </p:endCondLst>
                                  <p:iterate type="lt">
                                    <p:tmPct val="10000"/>
                                  </p:iterate>
                                  <p:childTnLst>
                                    <p:set>
                                      <p:cBhvr>
                                        <p:cTn id="6" dur="1" fill="hold">
                                          <p:stCondLst>
                                            <p:cond delay="0"/>
                                          </p:stCondLst>
                                        </p:cTn>
                                        <p:tgtEl>
                                          <p:spTgt spid="12290"/>
                                        </p:tgtEl>
                                        <p:attrNameLst>
                                          <p:attrName>style.visibility</p:attrName>
                                        </p:attrNameLst>
                                      </p:cBhvr>
                                      <p:to>
                                        <p:strVal val="visible"/>
                                      </p:to>
                                    </p:set>
                                    <p:anim calcmode="lin" valueType="num">
                                      <p:cBhvr additive="base">
                                        <p:cTn id="7" dur="800" fill="hold">
                                          <p:stCondLst>
                                            <p:cond delay="0"/>
                                          </p:stCondLst>
                                        </p:cTn>
                                        <p:tgtEl>
                                          <p:spTgt spid="12290"/>
                                        </p:tgtEl>
                                        <p:attrNameLst>
                                          <p:attrName>ppt_x</p:attrName>
                                        </p:attrNameLst>
                                      </p:cBhvr>
                                      <p:tavLst>
                                        <p:tav tm="0">
                                          <p:val>
                                            <p:strVal val="0-#ppt_w/2"/>
                                          </p:val>
                                        </p:tav>
                                        <p:tav tm="100000">
                                          <p:val>
                                            <p:strVal val="#ppt_x"/>
                                          </p:val>
                                        </p:tav>
                                      </p:tavLst>
                                    </p:anim>
                                    <p:anim calcmode="lin" valueType="num">
                                      <p:cBhvr additive="base">
                                        <p:cTn id="8" dur="800" fill="hold">
                                          <p:stCondLst>
                                            <p:cond delay="0"/>
                                          </p:stCondLst>
                                        </p:cTn>
                                        <p:tgtEl>
                                          <p:spTgt spid="12290"/>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0" presetClass="entr" presetSubtype="0" fill="hold" grpId="0" nodeType="clickEffect">
                                  <p:stCondLst>
                                    <p:cond delay="0"/>
                                  </p:stCondLst>
                                  <p:iterate type="lt">
                                    <p:tmPct val="10000"/>
                                  </p:iterate>
                                  <p:childTnLst>
                                    <p:set>
                                      <p:cBhvr>
                                        <p:cTn id="12" dur="1" fill="hold">
                                          <p:stCondLst>
                                            <p:cond delay="0"/>
                                          </p:stCondLst>
                                        </p:cTn>
                                        <p:tgtEl>
                                          <p:spTgt spid="12291">
                                            <p:txEl>
                                              <p:pRg st="2" end="2"/>
                                            </p:txEl>
                                          </p:spTgt>
                                        </p:tgtEl>
                                        <p:attrNameLst>
                                          <p:attrName>style.visibility</p:attrName>
                                        </p:attrNameLst>
                                      </p:cBhvr>
                                      <p:to>
                                        <p:strVal val="visible"/>
                                      </p:to>
                                    </p:set>
                                    <p:animEffect transition="in" filter="fade">
                                      <p:cBhvr>
                                        <p:cTn id="13" dur="1000"/>
                                        <p:tgtEl>
                                          <p:spTgt spid="12291">
                                            <p:txEl>
                                              <p:pRg st="2" end="2"/>
                                            </p:txEl>
                                          </p:spTgt>
                                        </p:tgtEl>
                                      </p:cBhvr>
                                    </p:animEffect>
                                    <p:anim calcmode="lin" valueType="num">
                                      <p:cBhvr>
                                        <p:cTn id="14" dur="1000" fill="hold"/>
                                        <p:tgtEl>
                                          <p:spTgt spid="12291">
                                            <p:txEl>
                                              <p:pRg st="2" end="2"/>
                                            </p:txEl>
                                          </p:spTgt>
                                        </p:tgtEl>
                                        <p:attrNameLst>
                                          <p:attrName>ppt_x</p:attrName>
                                        </p:attrNameLst>
                                      </p:cBhvr>
                                      <p:tavLst>
                                        <p:tav tm="0">
                                          <p:val>
                                            <p:strVal val="#ppt_x-.1"/>
                                          </p:val>
                                        </p:tav>
                                        <p:tav tm="100000">
                                          <p:val>
                                            <p:strVal val="#ppt_x"/>
                                          </p:val>
                                        </p:tav>
                                      </p:tavLst>
                                    </p:anim>
                                    <p:anim calcmode="lin" valueType="num">
                                      <p:cBhvr>
                                        <p:cTn id="15" dur="1000" fill="hold"/>
                                        <p:tgtEl>
                                          <p:spTgt spid="12291">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90" grpId="0"/>
      <p:bldP spid="12291" grpId="0" build="p"/>
    </p:bldLst>
  </p:timing>
</p:sld>
</file>

<file path=ppt/slides/slide14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49527" name="Rectangle 23"/>
          <p:cNvSpPr>
            <a:spLocks noGrp="1" noChangeArrowheads="1"/>
          </p:cNvSpPr>
          <p:nvPr>
            <p:ph type="title"/>
          </p:nvPr>
        </p:nvSpPr>
        <p:spPr/>
        <p:txBody>
          <a:bodyPr/>
          <a:lstStyle/>
          <a:p>
            <a:endParaRPr lang="en-US"/>
          </a:p>
        </p:txBody>
      </p:sp>
      <p:graphicFrame>
        <p:nvGraphicFramePr>
          <p:cNvPr id="149537" name="Group 33"/>
          <p:cNvGraphicFramePr>
            <a:graphicFrameLocks noGrp="1"/>
          </p:cNvGraphicFramePr>
          <p:nvPr>
            <p:ph idx="1"/>
          </p:nvPr>
        </p:nvGraphicFramePr>
        <p:xfrm>
          <a:off x="684213" y="1600200"/>
          <a:ext cx="8002587" cy="4297363"/>
        </p:xfrm>
        <a:graphic>
          <a:graphicData uri="http://schemas.openxmlformats.org/drawingml/2006/table">
            <a:tbl>
              <a:tblPr rtl="1"/>
              <a:tblGrid>
                <a:gridCol w="2881312">
                  <a:extLst>
                    <a:ext uri="{9D8B030D-6E8A-4147-A177-3AD203B41FA5}">
                      <a16:colId xmlns:a16="http://schemas.microsoft.com/office/drawing/2014/main" val="20000"/>
                    </a:ext>
                  </a:extLst>
                </a:gridCol>
                <a:gridCol w="1470025">
                  <a:extLst>
                    <a:ext uri="{9D8B030D-6E8A-4147-A177-3AD203B41FA5}">
                      <a16:colId xmlns:a16="http://schemas.microsoft.com/office/drawing/2014/main" val="20001"/>
                    </a:ext>
                  </a:extLst>
                </a:gridCol>
                <a:gridCol w="1851025">
                  <a:extLst>
                    <a:ext uri="{9D8B030D-6E8A-4147-A177-3AD203B41FA5}">
                      <a16:colId xmlns:a16="http://schemas.microsoft.com/office/drawing/2014/main" val="20002"/>
                    </a:ext>
                  </a:extLst>
                </a:gridCol>
                <a:gridCol w="1800225">
                  <a:extLst>
                    <a:ext uri="{9D8B030D-6E8A-4147-A177-3AD203B41FA5}">
                      <a16:colId xmlns:a16="http://schemas.microsoft.com/office/drawing/2014/main" val="20003"/>
                    </a:ext>
                  </a:extLst>
                </a:gridCol>
              </a:tblGrid>
              <a:tr h="517525">
                <a:tc gridSpan="4">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fa-IR" sz="2800" b="0" i="0" u="none" strike="noStrike" cap="none" normalizeH="0" baseline="0" smtClean="0">
                          <a:ln>
                            <a:noFill/>
                          </a:ln>
                          <a:solidFill>
                            <a:schemeClr val="tx1"/>
                          </a:solidFill>
                          <a:effectLst/>
                          <a:latin typeface="Arial" pitchFamily="34" charset="0"/>
                          <a:cs typeface="Arial" pitchFamily="34" charset="0"/>
                        </a:rPr>
                        <a:t> کارگاه ها</a:t>
                      </a:r>
                      <a:r>
                        <a:rPr kumimoji="0" lang="en-US" sz="2800" b="0" i="0" u="none" strike="noStrike" cap="none" normalizeH="0" baseline="0" smtClean="0">
                          <a:ln>
                            <a:noFill/>
                          </a:ln>
                          <a:solidFill>
                            <a:schemeClr val="tx1"/>
                          </a:solidFill>
                          <a:effectLst/>
                          <a:latin typeface="Arial" pitchFamily="34" charset="0"/>
                          <a:cs typeface="Arial" pitchFamily="34" charset="0"/>
                        </a:rPr>
                        <a:t> </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893763">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fa-IR" sz="2800" b="0" i="0" u="none" strike="noStrike" cap="none" normalizeH="0" baseline="0" smtClean="0">
                          <a:ln>
                            <a:noFill/>
                          </a:ln>
                          <a:solidFill>
                            <a:schemeClr val="tx1"/>
                          </a:solidFill>
                          <a:effectLst/>
                          <a:latin typeface="Arial" pitchFamily="34" charset="0"/>
                          <a:cs typeface="Arial" pitchFamily="34" charset="0"/>
                        </a:rPr>
                        <a:t>شرح</a:t>
                      </a:r>
                      <a:endParaRPr kumimoji="0" lang="en-US" sz="2800" b="0" i="0" u="none" strike="noStrike" cap="none" normalizeH="0" baseline="0" smtClean="0">
                        <a:ln>
                          <a:noFill/>
                        </a:ln>
                        <a:solidFill>
                          <a:schemeClr val="tx1"/>
                        </a:solidFill>
                        <a:effectLst/>
                        <a:latin typeface="Arial" pitchFamily="34" charset="0"/>
                        <a:cs typeface="Arial"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SA" sz="2800" b="0" i="0" u="none" strike="noStrike" cap="none" normalizeH="0" baseline="0" smtClean="0">
                          <a:ln>
                            <a:noFill/>
                          </a:ln>
                          <a:solidFill>
                            <a:schemeClr val="tx1"/>
                          </a:solidFill>
                          <a:effectLst/>
                          <a:latin typeface="Arial" pitchFamily="34" charset="0"/>
                          <a:cs typeface="Arial" pitchFamily="34" charset="0"/>
                        </a:rPr>
                        <a:t>ا</a:t>
                      </a:r>
                      <a:r>
                        <a:rPr kumimoji="0" lang="fa-IR" sz="2800" b="0" i="0" u="none" strike="noStrike" cap="none" normalizeH="0" baseline="0" smtClean="0">
                          <a:ln>
                            <a:noFill/>
                          </a:ln>
                          <a:solidFill>
                            <a:schemeClr val="tx1"/>
                          </a:solidFill>
                          <a:effectLst/>
                          <a:latin typeface="Arial" pitchFamily="34" charset="0"/>
                          <a:cs typeface="Arial" pitchFamily="34" charset="0"/>
                        </a:rPr>
                        <a:t>لف</a:t>
                      </a:r>
                      <a:endParaRPr kumimoji="0" lang="en-US" sz="28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fa-IR" sz="2800" b="0" i="0" u="none" strike="noStrike" cap="none" normalizeH="0" baseline="0" smtClean="0">
                          <a:ln>
                            <a:noFill/>
                          </a:ln>
                          <a:solidFill>
                            <a:schemeClr val="tx1"/>
                          </a:solidFill>
                          <a:effectLst/>
                          <a:latin typeface="Arial" pitchFamily="34" charset="0"/>
                          <a:cs typeface="Arial" pitchFamily="34" charset="0"/>
                        </a:rPr>
                        <a:t>ب</a:t>
                      </a:r>
                      <a:endParaRPr kumimoji="0" lang="en-US" sz="28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fa-IR" sz="2800" b="0" i="0" u="none" strike="noStrike" cap="none" normalizeH="0" baseline="0" smtClean="0">
                          <a:ln>
                            <a:noFill/>
                          </a:ln>
                          <a:solidFill>
                            <a:schemeClr val="tx1"/>
                          </a:solidFill>
                          <a:effectLst/>
                          <a:latin typeface="Arial" pitchFamily="34" charset="0"/>
                          <a:cs typeface="Arial" pitchFamily="34" charset="0"/>
                        </a:rPr>
                        <a:t>ج</a:t>
                      </a:r>
                      <a:endParaRPr kumimoji="0" lang="en-US" sz="2800" b="0" i="0" u="none" strike="noStrike" cap="none" normalizeH="0" baseline="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2749550">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fa-IR" sz="2400" b="0" i="0" u="none" strike="noStrike" cap="none" normalizeH="0" baseline="0" smtClean="0">
                          <a:ln>
                            <a:noFill/>
                          </a:ln>
                          <a:solidFill>
                            <a:schemeClr val="tx1"/>
                          </a:solidFill>
                          <a:effectLst/>
                          <a:latin typeface="Arial" pitchFamily="34" charset="0"/>
                          <a:cs typeface="Arial" pitchFamily="34" charset="0"/>
                        </a:rPr>
                        <a:t>بهای تمام شده ی کار مستقیم</a:t>
                      </a:r>
                    </a:p>
                    <a:p>
                      <a:pPr marL="0" marR="0" lvl="0" indent="0" algn="r" defTabSz="914400" rtl="1" eaLnBrk="1" fontAlgn="base" latinLnBrk="0" hangingPunct="1">
                        <a:lnSpc>
                          <a:spcPct val="100000"/>
                        </a:lnSpc>
                        <a:spcBef>
                          <a:spcPct val="20000"/>
                        </a:spcBef>
                        <a:spcAft>
                          <a:spcPct val="0"/>
                        </a:spcAft>
                        <a:buClrTx/>
                        <a:buSzTx/>
                        <a:buFontTx/>
                        <a:buNone/>
                        <a:tabLst/>
                      </a:pPr>
                      <a:r>
                        <a:rPr kumimoji="0" lang="fa-IR" sz="2400" b="0" i="0" u="none" strike="noStrike" cap="none" normalizeH="0" baseline="0" smtClean="0">
                          <a:ln>
                            <a:noFill/>
                          </a:ln>
                          <a:solidFill>
                            <a:schemeClr val="tx1"/>
                          </a:solidFill>
                          <a:effectLst/>
                          <a:latin typeface="Arial" pitchFamily="34" charset="0"/>
                          <a:cs typeface="Arial" pitchFamily="34" charset="0"/>
                        </a:rPr>
                        <a:t>ساعات کار مستقیم</a:t>
                      </a:r>
                    </a:p>
                    <a:p>
                      <a:pPr marL="0" marR="0" lvl="0" indent="0" algn="r" defTabSz="914400" rtl="1" eaLnBrk="1" fontAlgn="base" latinLnBrk="0" hangingPunct="1">
                        <a:lnSpc>
                          <a:spcPct val="100000"/>
                        </a:lnSpc>
                        <a:spcBef>
                          <a:spcPct val="20000"/>
                        </a:spcBef>
                        <a:spcAft>
                          <a:spcPct val="0"/>
                        </a:spcAft>
                        <a:buClrTx/>
                        <a:buSzTx/>
                        <a:buFontTx/>
                        <a:buNone/>
                        <a:tabLst/>
                      </a:pPr>
                      <a:r>
                        <a:rPr kumimoji="0" lang="fa-IR" sz="2400" b="0" i="0" u="none" strike="noStrike" cap="none" normalizeH="0" baseline="0" smtClean="0">
                          <a:ln>
                            <a:noFill/>
                          </a:ln>
                          <a:solidFill>
                            <a:schemeClr val="tx1"/>
                          </a:solidFill>
                          <a:effectLst/>
                          <a:latin typeface="Arial" pitchFamily="34" charset="0"/>
                          <a:cs typeface="Arial" pitchFamily="34" charset="0"/>
                        </a:rPr>
                        <a:t>ساعات کار ماشین</a:t>
                      </a:r>
                      <a:r>
                        <a:rPr kumimoji="0" lang="en-US" sz="2800" b="0" i="0" u="none" strike="noStrike" cap="none" normalizeH="0" baseline="0" smtClean="0">
                          <a:ln>
                            <a:noFill/>
                          </a:ln>
                          <a:solidFill>
                            <a:schemeClr val="tx1"/>
                          </a:solidFill>
                          <a:effectLst/>
                          <a:latin typeface="Arial" pitchFamily="34" charset="0"/>
                          <a:cs typeface="Arial" pitchFamily="34" charset="0"/>
                        </a:rPr>
                        <a:t> </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fa-IR" sz="2000" b="0" i="0" u="none" strike="noStrike" cap="none" normalizeH="0" baseline="0" smtClean="0">
                          <a:ln>
                            <a:noFill/>
                          </a:ln>
                          <a:solidFill>
                            <a:schemeClr val="tx1"/>
                          </a:solidFill>
                          <a:effectLst/>
                          <a:latin typeface="Arial" pitchFamily="34" charset="0"/>
                          <a:cs typeface="Arial" pitchFamily="34" charset="0"/>
                        </a:rPr>
                        <a:t>200/6 ریال</a:t>
                      </a:r>
                    </a:p>
                    <a:p>
                      <a:pPr marL="0" marR="0" lvl="0" indent="0" algn="r" defTabSz="914400" rtl="1" eaLnBrk="1" fontAlgn="base" latinLnBrk="0" hangingPunct="1">
                        <a:lnSpc>
                          <a:spcPct val="100000"/>
                        </a:lnSpc>
                        <a:spcBef>
                          <a:spcPct val="20000"/>
                        </a:spcBef>
                        <a:spcAft>
                          <a:spcPct val="0"/>
                        </a:spcAft>
                        <a:buClrTx/>
                        <a:buSzTx/>
                        <a:buFontTx/>
                        <a:buNone/>
                        <a:tabLst/>
                      </a:pPr>
                      <a:r>
                        <a:rPr kumimoji="0" lang="fa-IR" sz="2000" b="0" i="0" u="none" strike="noStrike" cap="none" normalizeH="0" baseline="0" smtClean="0">
                          <a:ln>
                            <a:noFill/>
                          </a:ln>
                          <a:solidFill>
                            <a:schemeClr val="tx1"/>
                          </a:solidFill>
                          <a:effectLst/>
                          <a:latin typeface="Arial" pitchFamily="34" charset="0"/>
                          <a:cs typeface="Arial" pitchFamily="34" charset="0"/>
                        </a:rPr>
                        <a:t>250/1 ساعت</a:t>
                      </a:r>
                    </a:p>
                    <a:p>
                      <a:pPr marL="0" marR="0" lvl="0" indent="0" algn="r" defTabSz="914400" rtl="1" eaLnBrk="1" fontAlgn="base" latinLnBrk="0" hangingPunct="1">
                        <a:lnSpc>
                          <a:spcPct val="100000"/>
                        </a:lnSpc>
                        <a:spcBef>
                          <a:spcPct val="20000"/>
                        </a:spcBef>
                        <a:spcAft>
                          <a:spcPct val="0"/>
                        </a:spcAft>
                        <a:buClrTx/>
                        <a:buSzTx/>
                        <a:buFontTx/>
                        <a:buNone/>
                        <a:tabLst/>
                      </a:pPr>
                      <a:r>
                        <a:rPr kumimoji="0" lang="fa-IR" sz="2000" b="0" i="0" u="none" strike="noStrike" cap="none" normalizeH="0" baseline="0" smtClean="0">
                          <a:ln>
                            <a:noFill/>
                          </a:ln>
                          <a:solidFill>
                            <a:schemeClr val="tx1"/>
                          </a:solidFill>
                          <a:effectLst/>
                          <a:latin typeface="Arial" pitchFamily="34" charset="0"/>
                          <a:cs typeface="Arial" pitchFamily="34" charset="0"/>
                        </a:rPr>
                        <a:t>000/2 ساعت</a:t>
                      </a:r>
                      <a:r>
                        <a:rPr kumimoji="0" lang="en-US" sz="2800" b="0" i="0" u="none" strike="noStrike" cap="none" normalizeH="0" baseline="0" smtClean="0">
                          <a:ln>
                            <a:noFill/>
                          </a:ln>
                          <a:solidFill>
                            <a:schemeClr val="tx1"/>
                          </a:solidFill>
                          <a:effectLst/>
                          <a:latin typeface="Arial" pitchFamily="34" charset="0"/>
                          <a:cs typeface="Arial" pitchFamily="34" charset="0"/>
                        </a:rPr>
                        <a:t>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SA" sz="2800" b="0" i="0" u="none" strike="noStrike" cap="none" normalizeH="0" baseline="0" smtClean="0">
                          <a:ln>
                            <a:noFill/>
                          </a:ln>
                          <a:solidFill>
                            <a:schemeClr val="tx1"/>
                          </a:solidFill>
                          <a:effectLst/>
                          <a:latin typeface="Arial" pitchFamily="34" charset="0"/>
                          <a:cs typeface="Arial" pitchFamily="34" charset="0"/>
                        </a:rPr>
                        <a:t>000</a:t>
                      </a:r>
                      <a:r>
                        <a:rPr kumimoji="0" lang="fa-IR" sz="2400" b="0" i="0" u="none" strike="noStrike" cap="none" normalizeH="0" baseline="0" smtClean="0">
                          <a:ln>
                            <a:noFill/>
                          </a:ln>
                          <a:solidFill>
                            <a:schemeClr val="tx1"/>
                          </a:solidFill>
                          <a:effectLst/>
                          <a:latin typeface="Arial" pitchFamily="34" charset="0"/>
                          <a:cs typeface="Arial" pitchFamily="34" charset="0"/>
                        </a:rPr>
                        <a:t>/4 ریال</a:t>
                      </a:r>
                    </a:p>
                    <a:p>
                      <a:pPr marL="0" marR="0" lvl="0" indent="0" algn="r" defTabSz="914400" rtl="1" eaLnBrk="1" fontAlgn="base" latinLnBrk="0" hangingPunct="1">
                        <a:lnSpc>
                          <a:spcPct val="100000"/>
                        </a:lnSpc>
                        <a:spcBef>
                          <a:spcPct val="20000"/>
                        </a:spcBef>
                        <a:spcAft>
                          <a:spcPct val="0"/>
                        </a:spcAft>
                        <a:buClrTx/>
                        <a:buSzTx/>
                        <a:buFontTx/>
                        <a:buNone/>
                        <a:tabLst/>
                      </a:pPr>
                      <a:r>
                        <a:rPr kumimoji="0" lang="fa-IR" sz="2400" b="0" i="0" u="none" strike="noStrike" cap="none" normalizeH="0" baseline="0" smtClean="0">
                          <a:ln>
                            <a:noFill/>
                          </a:ln>
                          <a:solidFill>
                            <a:schemeClr val="tx1"/>
                          </a:solidFill>
                          <a:effectLst/>
                          <a:latin typeface="Arial" pitchFamily="34" charset="0"/>
                          <a:cs typeface="Arial" pitchFamily="34" charset="0"/>
                        </a:rPr>
                        <a:t>000/1 ساعت</a:t>
                      </a:r>
                    </a:p>
                    <a:p>
                      <a:pPr marL="0" marR="0" lvl="0" indent="0" algn="r" defTabSz="914400" rtl="1" eaLnBrk="1" fontAlgn="base" latinLnBrk="0" hangingPunct="1">
                        <a:lnSpc>
                          <a:spcPct val="100000"/>
                        </a:lnSpc>
                        <a:spcBef>
                          <a:spcPct val="20000"/>
                        </a:spcBef>
                        <a:spcAft>
                          <a:spcPct val="0"/>
                        </a:spcAft>
                        <a:buClrTx/>
                        <a:buSzTx/>
                        <a:buFontTx/>
                        <a:buNone/>
                        <a:tabLst/>
                      </a:pPr>
                      <a:r>
                        <a:rPr kumimoji="0" lang="fa-IR" sz="2400" b="0" i="0" u="none" strike="noStrike" cap="none" normalizeH="0" baseline="0" smtClean="0">
                          <a:ln>
                            <a:noFill/>
                          </a:ln>
                          <a:solidFill>
                            <a:schemeClr val="tx1"/>
                          </a:solidFill>
                          <a:effectLst/>
                          <a:latin typeface="Arial" pitchFamily="34" charset="0"/>
                          <a:cs typeface="Arial" pitchFamily="34" charset="0"/>
                        </a:rPr>
                        <a:t>100/1 ساعت</a:t>
                      </a:r>
                      <a:r>
                        <a:rPr kumimoji="0" lang="en-US" sz="2400" b="0" i="0" u="none" strike="noStrike" cap="none" normalizeH="0" baseline="0" smtClean="0">
                          <a:ln>
                            <a:noFill/>
                          </a:ln>
                          <a:solidFill>
                            <a:schemeClr val="tx1"/>
                          </a:solidFill>
                          <a:effectLst/>
                          <a:latin typeface="Arial" pitchFamily="34" charset="0"/>
                          <a:cs typeface="Arial" pitchFamily="34" charset="0"/>
                        </a:rPr>
                        <a:t>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SA" sz="2800" b="0" i="0" u="none" strike="noStrike" cap="none" normalizeH="0" baseline="0" smtClean="0">
                          <a:ln>
                            <a:noFill/>
                          </a:ln>
                          <a:solidFill>
                            <a:schemeClr val="tx1"/>
                          </a:solidFill>
                          <a:effectLst/>
                          <a:latin typeface="Arial" pitchFamily="34" charset="0"/>
                          <a:cs typeface="Arial" pitchFamily="34" charset="0"/>
                        </a:rPr>
                        <a:t>000</a:t>
                      </a:r>
                      <a:r>
                        <a:rPr kumimoji="0" lang="fa-IR" sz="2400" b="0" i="0" u="none" strike="noStrike" cap="none" normalizeH="0" baseline="0" smtClean="0">
                          <a:ln>
                            <a:noFill/>
                          </a:ln>
                          <a:solidFill>
                            <a:schemeClr val="tx1"/>
                          </a:solidFill>
                          <a:effectLst/>
                          <a:latin typeface="Arial" pitchFamily="34" charset="0"/>
                          <a:cs typeface="Arial" pitchFamily="34" charset="0"/>
                        </a:rPr>
                        <a:t>/7 ریال</a:t>
                      </a:r>
                    </a:p>
                    <a:p>
                      <a:pPr marL="0" marR="0" lvl="0" indent="0" algn="r" defTabSz="914400" rtl="1" eaLnBrk="1" fontAlgn="base" latinLnBrk="0" hangingPunct="1">
                        <a:lnSpc>
                          <a:spcPct val="100000"/>
                        </a:lnSpc>
                        <a:spcBef>
                          <a:spcPct val="20000"/>
                        </a:spcBef>
                        <a:spcAft>
                          <a:spcPct val="0"/>
                        </a:spcAft>
                        <a:buClrTx/>
                        <a:buSzTx/>
                        <a:buFontTx/>
                        <a:buNone/>
                        <a:tabLst/>
                      </a:pPr>
                      <a:r>
                        <a:rPr kumimoji="0" lang="fa-IR" sz="2400" b="0" i="0" u="none" strike="noStrike" cap="none" normalizeH="0" baseline="0" smtClean="0">
                          <a:ln>
                            <a:noFill/>
                          </a:ln>
                          <a:solidFill>
                            <a:schemeClr val="tx1"/>
                          </a:solidFill>
                          <a:effectLst/>
                          <a:latin typeface="Arial" pitchFamily="34" charset="0"/>
                          <a:cs typeface="Arial" pitchFamily="34" charset="0"/>
                        </a:rPr>
                        <a:t>410/1 ساعت</a:t>
                      </a:r>
                    </a:p>
                    <a:p>
                      <a:pPr marL="0" marR="0" lvl="0" indent="0" algn="r" defTabSz="914400" rtl="1" eaLnBrk="1" fontAlgn="base" latinLnBrk="0" hangingPunct="1">
                        <a:lnSpc>
                          <a:spcPct val="100000"/>
                        </a:lnSpc>
                        <a:spcBef>
                          <a:spcPct val="20000"/>
                        </a:spcBef>
                        <a:spcAft>
                          <a:spcPct val="0"/>
                        </a:spcAft>
                        <a:buClrTx/>
                        <a:buSzTx/>
                        <a:buFontTx/>
                        <a:buNone/>
                        <a:tabLst/>
                      </a:pPr>
                      <a:r>
                        <a:rPr kumimoji="0" lang="fa-IR" sz="2400" b="0" i="0" u="none" strike="noStrike" cap="none" normalizeH="0" baseline="0" smtClean="0">
                          <a:ln>
                            <a:noFill/>
                          </a:ln>
                          <a:solidFill>
                            <a:schemeClr val="tx1"/>
                          </a:solidFill>
                          <a:effectLst/>
                          <a:latin typeface="Arial" pitchFamily="34" charset="0"/>
                          <a:cs typeface="Arial" pitchFamily="34" charset="0"/>
                        </a:rPr>
                        <a:t>150/1 ساعت</a:t>
                      </a:r>
                      <a:r>
                        <a:rPr kumimoji="0" lang="en-US" sz="2400" b="0" i="0" u="none" strike="noStrike" cap="none" normalizeH="0" baseline="0" smtClean="0">
                          <a:ln>
                            <a:noFill/>
                          </a:ln>
                          <a:solidFill>
                            <a:schemeClr val="tx1"/>
                          </a:solidFill>
                          <a:effectLst/>
                          <a:latin typeface="Arial" pitchFamily="34" charset="0"/>
                          <a:cs typeface="Arial" pitchFamily="34" charset="0"/>
                        </a:rPr>
                        <a:t>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bl>
          </a:graphicData>
        </a:graphic>
      </p:graphicFrame>
    </p:spTree>
  </p:cSld>
  <p:clrMapOvr>
    <a:masterClrMapping/>
  </p:clrMapOvr>
  <p:transition advClick="0" advTm="3000"/>
</p:sld>
</file>

<file path=ppt/slides/slide14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50530" name="Rectangle 2"/>
          <p:cNvSpPr>
            <a:spLocks noGrp="1" noChangeArrowheads="1"/>
          </p:cNvSpPr>
          <p:nvPr>
            <p:ph type="title"/>
          </p:nvPr>
        </p:nvSpPr>
        <p:spPr/>
        <p:txBody>
          <a:bodyPr/>
          <a:lstStyle/>
          <a:p>
            <a:endParaRPr lang="en-US"/>
          </a:p>
        </p:txBody>
      </p:sp>
      <p:sp>
        <p:nvSpPr>
          <p:cNvPr id="150531" name="Rectangle 3"/>
          <p:cNvSpPr>
            <a:spLocks noGrp="1" noChangeArrowheads="1"/>
          </p:cNvSpPr>
          <p:nvPr>
            <p:ph type="body" idx="1"/>
          </p:nvPr>
        </p:nvSpPr>
        <p:spPr/>
        <p:txBody>
          <a:bodyPr/>
          <a:lstStyle/>
          <a:p>
            <a:pPr algn="ctr"/>
            <a:endParaRPr lang="ar-SA"/>
          </a:p>
          <a:p>
            <a:pPr algn="ctr"/>
            <a:r>
              <a:rPr lang="fa-IR"/>
              <a:t>ج/ در صورتی که سربار واقعی سال 8 برای کارگاههای الف، ب و ج شرکت به ترتیب 57،500،000،    45،400،000 و 6،000،000 ریال باشد. </a:t>
            </a:r>
            <a:endParaRPr lang="en-US"/>
          </a:p>
        </p:txBody>
      </p:sp>
    </p:spTree>
  </p:cSld>
  <p:clrMapOvr>
    <a:masterClrMapping/>
  </p:clrMapOvr>
  <p:transition advClick="0" advTm="3000"/>
</p:sld>
</file>

<file path=ppt/slides/slide142.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151554" name="Rectangle 2"/>
          <p:cNvSpPr>
            <a:spLocks noGrp="1" noChangeArrowheads="1"/>
          </p:cNvSpPr>
          <p:nvPr>
            <p:ph type="title"/>
          </p:nvPr>
        </p:nvSpPr>
        <p:spPr/>
        <p:txBody>
          <a:bodyPr/>
          <a:lstStyle/>
          <a:p>
            <a:endParaRPr lang="en-US"/>
          </a:p>
        </p:txBody>
      </p:sp>
      <p:sp>
        <p:nvSpPr>
          <p:cNvPr id="151555" name="Rectangle 3"/>
          <p:cNvSpPr>
            <a:spLocks noGrp="1" noChangeArrowheads="1"/>
          </p:cNvSpPr>
          <p:nvPr>
            <p:ph type="body" idx="1"/>
          </p:nvPr>
        </p:nvSpPr>
        <p:spPr/>
        <p:txBody>
          <a:bodyPr/>
          <a:lstStyle/>
          <a:p>
            <a:pPr algn="ctr"/>
            <a:endParaRPr lang="ar-SA"/>
          </a:p>
          <a:p>
            <a:pPr algn="ctr"/>
            <a:r>
              <a:rPr lang="fa-IR"/>
              <a:t>میزان اضافه یا کسر جذب سربار را با فرض اینکه میزان</a:t>
            </a:r>
            <a:endParaRPr lang="en-US"/>
          </a:p>
          <a:p>
            <a:pPr algn="ctr"/>
            <a:r>
              <a:rPr lang="fa-IR"/>
              <a:t> سربار جذب شده درست به اندازه ی سربار تخمینی باشد تعیین کنید.</a:t>
            </a:r>
          </a:p>
          <a:p>
            <a:pPr algn="ctr"/>
            <a:r>
              <a:rPr lang="fa-IR"/>
              <a:t>د/ با استفاده از حساب سربار جذب شده، سربار واقعی و جذب شده سال 8 را برای کارگاه ب ثبت کرده است.</a:t>
            </a:r>
            <a:endParaRPr lang="en-US"/>
          </a:p>
        </p:txBody>
      </p:sp>
    </p:spTree>
  </p:cSld>
  <p:clrMapOvr>
    <a:masterClrMapping/>
  </p:clrMapOvr>
  <p:transition advClick="0" advTm="3000">
    <p:strips dir="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path" presetSubtype="0" accel="50000" decel="50000" fill="hold" grpId="0" nodeType="withEffect" nodePh="1">
                                  <p:stCondLst>
                                    <p:cond delay="0"/>
                                  </p:stCondLst>
                                  <p:endCondLst>
                                    <p:cond evt="begin" delay="0">
                                      <p:tn val="5"/>
                                    </p:cond>
                                  </p:endCondLst>
                                  <p:iterate type="lt">
                                    <p:tmPct val="10000"/>
                                  </p:iterate>
                                  <p:childTnLst>
                                    <p:animMotion origin="layout" path="M 3.61111E-6 3.33333E-6  C 0.06892 3.33333E-6  0.125 0.02847  0.125 0.06389  C 0.125 0.09907  0.06892 0.12777  3.61111E-6 0.12777  C -0.0691 0.12777  -0.125 0.09907  -0.125 0.06389  C -0.125 0.02847  -0.0691 3.33333E-6  3.61111E-6 3.33333E-6  Z " pathEditMode="relative">
                                      <p:cBhvr>
                                        <p:cTn id="6" dur="2000" fill="hold"/>
                                        <p:tgtEl>
                                          <p:spTgt spid="151554"/>
                                        </p:tgtEl>
                                        <p:attrNameLst>
                                          <p:attrName>ppt_x</p:attrName>
                                          <p:attrName>ppt_y</p:attrName>
                                        </p:attrNameLst>
                                      </p:cBhvr>
                                    </p:animMotion>
                                  </p:childTnLst>
                                </p:cTn>
                              </p:par>
                            </p:childTnLst>
                          </p:cTn>
                        </p:par>
                      </p:childTnLst>
                    </p:cTn>
                  </p:par>
                  <p:par>
                    <p:cTn id="7" fill="hold">
                      <p:stCondLst>
                        <p:cond delay="indefinite"/>
                      </p:stCondLst>
                      <p:childTnLst>
                        <p:par>
                          <p:cTn id="8" fill="hold">
                            <p:stCondLst>
                              <p:cond delay="0"/>
                            </p:stCondLst>
                            <p:childTnLst>
                              <p:par>
                                <p:cTn id="9" presetID="10" presetClass="entr" presetSubtype="0" fill="hold" grpId="0" nodeType="clickEffect">
                                  <p:stCondLst>
                                    <p:cond delay="0"/>
                                  </p:stCondLst>
                                  <p:childTnLst>
                                    <p:set>
                                      <p:cBhvr>
                                        <p:cTn id="10" dur="1" fill="hold">
                                          <p:stCondLst>
                                            <p:cond delay="0"/>
                                          </p:stCondLst>
                                        </p:cTn>
                                        <p:tgtEl>
                                          <p:spTgt spid="151555">
                                            <p:txEl>
                                              <p:pRg st="1" end="1"/>
                                            </p:txEl>
                                          </p:spTgt>
                                        </p:tgtEl>
                                        <p:attrNameLst>
                                          <p:attrName>style.visibility</p:attrName>
                                        </p:attrNameLst>
                                      </p:cBhvr>
                                      <p:to>
                                        <p:strVal val="visible"/>
                                      </p:to>
                                    </p:set>
                                    <p:animEffect transition="in" filter="fade">
                                      <p:cBhvr>
                                        <p:cTn id="11" dur="1000">
                                          <p:stCondLst>
                                            <p:cond delay="0"/>
                                          </p:stCondLst>
                                        </p:cTn>
                                        <p:tgtEl>
                                          <p:spTgt spid="151555">
                                            <p:txEl>
                                              <p:pRg st="1" end="1"/>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10" presetClass="entr" presetSubtype="0" fill="hold" grpId="0" nodeType="clickEffect">
                                  <p:stCondLst>
                                    <p:cond delay="0"/>
                                  </p:stCondLst>
                                  <p:childTnLst>
                                    <p:set>
                                      <p:cBhvr>
                                        <p:cTn id="15" dur="1" fill="hold">
                                          <p:stCondLst>
                                            <p:cond delay="0"/>
                                          </p:stCondLst>
                                        </p:cTn>
                                        <p:tgtEl>
                                          <p:spTgt spid="151555">
                                            <p:txEl>
                                              <p:pRg st="2" end="2"/>
                                            </p:txEl>
                                          </p:spTgt>
                                        </p:tgtEl>
                                        <p:attrNameLst>
                                          <p:attrName>style.visibility</p:attrName>
                                        </p:attrNameLst>
                                      </p:cBhvr>
                                      <p:to>
                                        <p:strVal val="visible"/>
                                      </p:to>
                                    </p:set>
                                    <p:animEffect transition="in" filter="fade">
                                      <p:cBhvr>
                                        <p:cTn id="16" dur="1000">
                                          <p:stCondLst>
                                            <p:cond delay="0"/>
                                          </p:stCondLst>
                                        </p:cTn>
                                        <p:tgtEl>
                                          <p:spTgt spid="151555">
                                            <p:txEl>
                                              <p:pRg st="2" end="2"/>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grpId="0" nodeType="clickEffect">
                                  <p:stCondLst>
                                    <p:cond delay="0"/>
                                  </p:stCondLst>
                                  <p:childTnLst>
                                    <p:set>
                                      <p:cBhvr>
                                        <p:cTn id="20" dur="1" fill="hold">
                                          <p:stCondLst>
                                            <p:cond delay="0"/>
                                          </p:stCondLst>
                                        </p:cTn>
                                        <p:tgtEl>
                                          <p:spTgt spid="151555">
                                            <p:txEl>
                                              <p:pRg st="3" end="3"/>
                                            </p:txEl>
                                          </p:spTgt>
                                        </p:tgtEl>
                                        <p:attrNameLst>
                                          <p:attrName>style.visibility</p:attrName>
                                        </p:attrNameLst>
                                      </p:cBhvr>
                                      <p:to>
                                        <p:strVal val="visible"/>
                                      </p:to>
                                    </p:set>
                                    <p:animEffect transition="in" filter="fade">
                                      <p:cBhvr>
                                        <p:cTn id="21" dur="1000">
                                          <p:stCondLst>
                                            <p:cond delay="0"/>
                                          </p:stCondLst>
                                        </p:cTn>
                                        <p:tgtEl>
                                          <p:spTgt spid="15155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1554" grpId="0"/>
      <p:bldP spid="151555" grpId="0" build="p"/>
    </p:bldLst>
  </p:timing>
</p:sld>
</file>

<file path=ppt/slides/slide14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52599" name="Rectangle 23"/>
          <p:cNvSpPr>
            <a:spLocks noGrp="1" noChangeArrowheads="1"/>
          </p:cNvSpPr>
          <p:nvPr>
            <p:ph type="title"/>
          </p:nvPr>
        </p:nvSpPr>
        <p:spPr/>
        <p:txBody>
          <a:bodyPr/>
          <a:lstStyle/>
          <a:p>
            <a:endParaRPr lang="en-US"/>
          </a:p>
        </p:txBody>
      </p:sp>
      <p:graphicFrame>
        <p:nvGraphicFramePr>
          <p:cNvPr id="152610" name="Group 34"/>
          <p:cNvGraphicFramePr>
            <a:graphicFrameLocks noGrp="1"/>
          </p:cNvGraphicFramePr>
          <p:nvPr>
            <p:ph idx="1"/>
          </p:nvPr>
        </p:nvGraphicFramePr>
        <p:xfrm>
          <a:off x="457200" y="1600200"/>
          <a:ext cx="8362950" cy="4708525"/>
        </p:xfrm>
        <a:graphic>
          <a:graphicData uri="http://schemas.openxmlformats.org/drawingml/2006/table">
            <a:tbl>
              <a:tblPr rtl="1"/>
              <a:tblGrid>
                <a:gridCol w="2663825">
                  <a:extLst>
                    <a:ext uri="{9D8B030D-6E8A-4147-A177-3AD203B41FA5}">
                      <a16:colId xmlns:a16="http://schemas.microsoft.com/office/drawing/2014/main" val="20000"/>
                    </a:ext>
                  </a:extLst>
                </a:gridCol>
                <a:gridCol w="4032250">
                  <a:extLst>
                    <a:ext uri="{9D8B030D-6E8A-4147-A177-3AD203B41FA5}">
                      <a16:colId xmlns:a16="http://schemas.microsoft.com/office/drawing/2014/main" val="20001"/>
                    </a:ext>
                  </a:extLst>
                </a:gridCol>
                <a:gridCol w="1666875">
                  <a:extLst>
                    <a:ext uri="{9D8B030D-6E8A-4147-A177-3AD203B41FA5}">
                      <a16:colId xmlns:a16="http://schemas.microsoft.com/office/drawing/2014/main" val="20002"/>
                    </a:ext>
                  </a:extLst>
                </a:gridCol>
              </a:tblGrid>
              <a:tr h="4708525">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fa-IR" sz="2800" b="0" i="0" u="none" strike="noStrike" cap="none" normalizeH="0" baseline="0" smtClean="0">
                          <a:ln>
                            <a:noFill/>
                          </a:ln>
                          <a:solidFill>
                            <a:schemeClr val="tx1"/>
                          </a:solidFill>
                          <a:effectLst/>
                          <a:latin typeface="Arial" pitchFamily="34" charset="0"/>
                          <a:cs typeface="Arial" pitchFamily="34" charset="0"/>
                        </a:rPr>
                        <a:t>نرخ جذب سربار</a:t>
                      </a:r>
                    </a:p>
                    <a:p>
                      <a:pPr marL="0" marR="0" lvl="0" indent="0" algn="r" defTabSz="914400" rtl="1" eaLnBrk="1" fontAlgn="base" latinLnBrk="0" hangingPunct="1">
                        <a:lnSpc>
                          <a:spcPct val="100000"/>
                        </a:lnSpc>
                        <a:spcBef>
                          <a:spcPct val="20000"/>
                        </a:spcBef>
                        <a:spcAft>
                          <a:spcPct val="0"/>
                        </a:spcAft>
                        <a:buClrTx/>
                        <a:buSzTx/>
                        <a:buFontTx/>
                        <a:buNone/>
                        <a:tabLst/>
                      </a:pPr>
                      <a:r>
                        <a:rPr kumimoji="0" lang="fa-IR" sz="2800" b="0" i="0" u="none" strike="noStrike" cap="none" normalizeH="0" baseline="0" smtClean="0">
                          <a:ln>
                            <a:noFill/>
                          </a:ln>
                          <a:solidFill>
                            <a:schemeClr val="tx1"/>
                          </a:solidFill>
                          <a:effectLst/>
                          <a:latin typeface="Arial" pitchFamily="34" charset="0"/>
                          <a:cs typeface="Arial" pitchFamily="34" charset="0"/>
                        </a:rPr>
                        <a:t>نرخ جذب سربار</a:t>
                      </a:r>
                    </a:p>
                    <a:p>
                      <a:pPr marL="0" marR="0" lvl="0" indent="0" algn="r" defTabSz="914400" rtl="1" eaLnBrk="1" fontAlgn="base" latinLnBrk="0" hangingPunct="1">
                        <a:lnSpc>
                          <a:spcPct val="100000"/>
                        </a:lnSpc>
                        <a:spcBef>
                          <a:spcPct val="20000"/>
                        </a:spcBef>
                        <a:spcAft>
                          <a:spcPct val="0"/>
                        </a:spcAft>
                        <a:buClrTx/>
                        <a:buSzTx/>
                        <a:buFontTx/>
                        <a:buNone/>
                        <a:tabLst/>
                      </a:pPr>
                      <a:r>
                        <a:rPr kumimoji="0" lang="fa-IR" sz="2800" b="0" i="0" u="none" strike="noStrike" cap="none" normalizeH="0" baseline="0" smtClean="0">
                          <a:ln>
                            <a:noFill/>
                          </a:ln>
                          <a:solidFill>
                            <a:schemeClr val="tx1"/>
                          </a:solidFill>
                          <a:effectLst/>
                          <a:latin typeface="Arial" pitchFamily="34" charset="0"/>
                          <a:cs typeface="Arial" pitchFamily="34" charset="0"/>
                        </a:rPr>
                        <a:t>نرخ جذب سربار</a:t>
                      </a:r>
                    </a:p>
                    <a:p>
                      <a:pPr marL="0" marR="0" lvl="0" indent="0" algn="r" defTabSz="914400" rtl="1" eaLnBrk="1" fontAlgn="base" latinLnBrk="0" hangingPunct="1">
                        <a:lnSpc>
                          <a:spcPct val="100000"/>
                        </a:lnSpc>
                        <a:spcBef>
                          <a:spcPct val="20000"/>
                        </a:spcBef>
                        <a:spcAft>
                          <a:spcPct val="0"/>
                        </a:spcAft>
                        <a:buClrTx/>
                        <a:buSzTx/>
                        <a:buFontTx/>
                        <a:buNone/>
                        <a:tabLst/>
                      </a:pPr>
                      <a:r>
                        <a:rPr kumimoji="0" lang="fa-IR" sz="2800" b="0" i="0" u="none" strike="noStrike" cap="none" normalizeH="0" baseline="0" smtClean="0">
                          <a:ln>
                            <a:noFill/>
                          </a:ln>
                          <a:solidFill>
                            <a:schemeClr val="tx1"/>
                          </a:solidFill>
                          <a:effectLst/>
                          <a:latin typeface="Arial" pitchFamily="34" charset="0"/>
                          <a:cs typeface="Arial" pitchFamily="34" charset="0"/>
                        </a:rPr>
                        <a:t>ب/</a:t>
                      </a:r>
                    </a:p>
                    <a:p>
                      <a:pPr marL="0" marR="0" lvl="0" indent="0" algn="r" defTabSz="914400" rtl="1" eaLnBrk="1" fontAlgn="base" latinLnBrk="0" hangingPunct="1">
                        <a:lnSpc>
                          <a:spcPct val="100000"/>
                        </a:lnSpc>
                        <a:spcBef>
                          <a:spcPct val="20000"/>
                        </a:spcBef>
                        <a:spcAft>
                          <a:spcPct val="0"/>
                        </a:spcAft>
                        <a:buClrTx/>
                        <a:buSzTx/>
                        <a:buFontTx/>
                        <a:buNone/>
                        <a:tabLst/>
                      </a:pPr>
                      <a:r>
                        <a:rPr kumimoji="0" lang="fa-IR" sz="2800" b="0" i="0" u="none" strike="noStrike" cap="none" normalizeH="0" baseline="0" smtClean="0">
                          <a:ln>
                            <a:noFill/>
                          </a:ln>
                          <a:solidFill>
                            <a:schemeClr val="tx1"/>
                          </a:solidFill>
                          <a:effectLst/>
                          <a:latin typeface="Arial" pitchFamily="34" charset="0"/>
                          <a:cs typeface="Arial" pitchFamily="34" charset="0"/>
                        </a:rPr>
                        <a:t>سربار جذب شده</a:t>
                      </a:r>
                    </a:p>
                    <a:p>
                      <a:pPr marL="0" marR="0" lvl="0" indent="0" algn="r" defTabSz="914400" rtl="1" eaLnBrk="1" fontAlgn="base" latinLnBrk="0" hangingPunct="1">
                        <a:lnSpc>
                          <a:spcPct val="100000"/>
                        </a:lnSpc>
                        <a:spcBef>
                          <a:spcPct val="20000"/>
                        </a:spcBef>
                        <a:spcAft>
                          <a:spcPct val="0"/>
                        </a:spcAft>
                        <a:buClrTx/>
                        <a:buSzTx/>
                        <a:buFontTx/>
                        <a:buNone/>
                        <a:tabLst/>
                      </a:pPr>
                      <a:r>
                        <a:rPr kumimoji="0" lang="fa-IR" sz="2800" b="0" i="0" u="none" strike="noStrike" cap="none" normalizeH="0" baseline="0" smtClean="0">
                          <a:ln>
                            <a:noFill/>
                          </a:ln>
                          <a:solidFill>
                            <a:schemeClr val="tx1"/>
                          </a:solidFill>
                          <a:effectLst/>
                          <a:latin typeface="Arial" pitchFamily="34" charset="0"/>
                          <a:cs typeface="Arial" pitchFamily="34" charset="0"/>
                        </a:rPr>
                        <a:t>سربار جذب شده</a:t>
                      </a:r>
                    </a:p>
                    <a:p>
                      <a:pPr marL="0" marR="0" lvl="0" indent="0" algn="r" defTabSz="914400" rtl="1" eaLnBrk="1" fontAlgn="base" latinLnBrk="0" hangingPunct="1">
                        <a:lnSpc>
                          <a:spcPct val="100000"/>
                        </a:lnSpc>
                        <a:spcBef>
                          <a:spcPct val="20000"/>
                        </a:spcBef>
                        <a:spcAft>
                          <a:spcPct val="0"/>
                        </a:spcAft>
                        <a:buClrTx/>
                        <a:buSzTx/>
                        <a:buFontTx/>
                        <a:buNone/>
                        <a:tabLst/>
                      </a:pPr>
                      <a:r>
                        <a:rPr kumimoji="0" lang="fa-IR" sz="2800" b="0" i="0" u="none" strike="noStrike" cap="none" normalizeH="0" baseline="0" smtClean="0">
                          <a:ln>
                            <a:noFill/>
                          </a:ln>
                          <a:solidFill>
                            <a:schemeClr val="tx1"/>
                          </a:solidFill>
                          <a:effectLst/>
                          <a:latin typeface="Arial" pitchFamily="34" charset="0"/>
                          <a:cs typeface="Arial" pitchFamily="34" charset="0"/>
                        </a:rPr>
                        <a:t>سربار جذب شده</a:t>
                      </a:r>
                      <a:r>
                        <a:rPr kumimoji="0" lang="en-US" sz="2800" b="0" i="0" u="none" strike="noStrike" cap="none" normalizeH="0" baseline="0" smtClean="0">
                          <a:ln>
                            <a:noFill/>
                          </a:ln>
                          <a:solidFill>
                            <a:schemeClr val="tx1"/>
                          </a:solidFill>
                          <a:effectLst/>
                          <a:latin typeface="Arial" pitchFamily="34" charset="0"/>
                          <a:cs typeface="Arial" pitchFamily="34" charset="0"/>
                        </a:rPr>
                        <a:t> </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fa-IR" sz="2400" b="0" i="0" u="none" strike="noStrike" cap="none" normalizeH="0" baseline="0" smtClean="0">
                          <a:ln>
                            <a:noFill/>
                          </a:ln>
                          <a:solidFill>
                            <a:schemeClr val="tx1"/>
                          </a:solidFill>
                          <a:effectLst/>
                          <a:latin typeface="Arial" pitchFamily="34" charset="0"/>
                          <a:cs typeface="Arial" pitchFamily="34" charset="0"/>
                        </a:rPr>
                        <a:t>45/2545=1000×22000/56000</a:t>
                      </a:r>
                    </a:p>
                    <a:p>
                      <a:pPr marL="0" marR="0" lvl="0" indent="0" algn="r" defTabSz="914400" rtl="1" eaLnBrk="1" fontAlgn="base" latinLnBrk="0" hangingPunct="1">
                        <a:lnSpc>
                          <a:spcPct val="100000"/>
                        </a:lnSpc>
                        <a:spcBef>
                          <a:spcPct val="20000"/>
                        </a:spcBef>
                        <a:spcAft>
                          <a:spcPct val="0"/>
                        </a:spcAft>
                        <a:buClrTx/>
                        <a:buSzTx/>
                        <a:buFontTx/>
                        <a:buNone/>
                        <a:tabLst/>
                      </a:pPr>
                      <a:r>
                        <a:rPr kumimoji="0" lang="fa-IR" sz="2800" b="0" i="0" u="none" strike="noStrike" cap="none" normalizeH="0" baseline="0" smtClean="0">
                          <a:ln>
                            <a:noFill/>
                          </a:ln>
                          <a:solidFill>
                            <a:schemeClr val="tx1"/>
                          </a:solidFill>
                          <a:effectLst/>
                          <a:latin typeface="Arial" pitchFamily="34" charset="0"/>
                          <a:cs typeface="Arial" pitchFamily="34" charset="0"/>
                        </a:rPr>
                        <a:t>1= 4500000 ÷ 45400000</a:t>
                      </a:r>
                    </a:p>
                    <a:p>
                      <a:pPr marL="0" marR="0" lvl="0" indent="0" algn="r" defTabSz="914400" rtl="1" eaLnBrk="1" fontAlgn="base" latinLnBrk="0" hangingPunct="1">
                        <a:lnSpc>
                          <a:spcPct val="100000"/>
                        </a:lnSpc>
                        <a:spcBef>
                          <a:spcPct val="20000"/>
                        </a:spcBef>
                        <a:spcAft>
                          <a:spcPct val="0"/>
                        </a:spcAft>
                        <a:buClrTx/>
                        <a:buSzTx/>
                        <a:buFontTx/>
                        <a:buNone/>
                        <a:tabLst/>
                      </a:pPr>
                      <a:r>
                        <a:rPr kumimoji="0" lang="fa-IR" sz="2800" b="0" i="0" u="none" strike="noStrike" cap="none" normalizeH="0" baseline="0" smtClean="0">
                          <a:ln>
                            <a:noFill/>
                          </a:ln>
                          <a:solidFill>
                            <a:schemeClr val="tx1"/>
                          </a:solidFill>
                          <a:effectLst/>
                          <a:latin typeface="Arial" pitchFamily="34" charset="0"/>
                          <a:cs typeface="Arial" pitchFamily="34" charset="0"/>
                        </a:rPr>
                        <a:t>7/4006 =15/60100</a:t>
                      </a:r>
                    </a:p>
                    <a:p>
                      <a:pPr marL="0" marR="0" lvl="0" indent="0" algn="r" defTabSz="914400" rtl="1" eaLnBrk="1" fontAlgn="base" latinLnBrk="0" hangingPunct="1">
                        <a:lnSpc>
                          <a:spcPct val="100000"/>
                        </a:lnSpc>
                        <a:spcBef>
                          <a:spcPct val="20000"/>
                        </a:spcBef>
                        <a:spcAft>
                          <a:spcPct val="0"/>
                        </a:spcAft>
                        <a:buClrTx/>
                        <a:buSzTx/>
                        <a:buFontTx/>
                        <a:buNone/>
                        <a:tabLst/>
                      </a:pPr>
                      <a:endParaRPr kumimoji="0" lang="fa-IR" sz="2800" b="0" i="0" u="none" strike="noStrike" cap="none" normalizeH="0" baseline="0" smtClean="0">
                        <a:ln>
                          <a:noFill/>
                        </a:ln>
                        <a:solidFill>
                          <a:schemeClr val="tx1"/>
                        </a:solidFill>
                        <a:effectLst/>
                        <a:latin typeface="Arial" pitchFamily="34" charset="0"/>
                        <a:cs typeface="Arial" pitchFamily="34" charset="0"/>
                      </a:endParaRPr>
                    </a:p>
                    <a:p>
                      <a:pPr marL="0" marR="0" lvl="0" indent="0" algn="r" defTabSz="914400" rtl="1" eaLnBrk="1" fontAlgn="base" latinLnBrk="0" hangingPunct="1">
                        <a:lnSpc>
                          <a:spcPct val="100000"/>
                        </a:lnSpc>
                        <a:spcBef>
                          <a:spcPct val="20000"/>
                        </a:spcBef>
                        <a:spcAft>
                          <a:spcPct val="0"/>
                        </a:spcAft>
                        <a:buClrTx/>
                        <a:buSzTx/>
                        <a:buFontTx/>
                        <a:buNone/>
                        <a:tabLst/>
                      </a:pPr>
                      <a:r>
                        <a:rPr kumimoji="0" lang="fa-IR" sz="2800" b="0" i="0" u="none" strike="noStrike" cap="none" normalizeH="0" baseline="0" smtClean="0">
                          <a:ln>
                            <a:noFill/>
                          </a:ln>
                          <a:solidFill>
                            <a:schemeClr val="tx1"/>
                          </a:solidFill>
                          <a:effectLst/>
                          <a:latin typeface="Arial" pitchFamily="34" charset="0"/>
                          <a:cs typeface="Arial" pitchFamily="34" charset="0"/>
                        </a:rPr>
                        <a:t>5090900 =45/2545×2000</a:t>
                      </a:r>
                    </a:p>
                    <a:p>
                      <a:pPr marL="0" marR="0" lvl="0" indent="0" algn="r" defTabSz="914400" rtl="1" eaLnBrk="1" fontAlgn="base" latinLnBrk="0" hangingPunct="1">
                        <a:lnSpc>
                          <a:spcPct val="100000"/>
                        </a:lnSpc>
                        <a:spcBef>
                          <a:spcPct val="20000"/>
                        </a:spcBef>
                        <a:spcAft>
                          <a:spcPct val="0"/>
                        </a:spcAft>
                        <a:buClrTx/>
                        <a:buSzTx/>
                        <a:buFontTx/>
                        <a:buNone/>
                        <a:tabLst/>
                      </a:pPr>
                      <a:r>
                        <a:rPr kumimoji="0" lang="fa-IR" sz="2800" b="0" i="0" u="none" strike="noStrike" cap="none" normalizeH="0" baseline="0" smtClean="0">
                          <a:ln>
                            <a:noFill/>
                          </a:ln>
                          <a:solidFill>
                            <a:schemeClr val="tx1"/>
                          </a:solidFill>
                          <a:effectLst/>
                          <a:latin typeface="Arial" pitchFamily="34" charset="0"/>
                          <a:cs typeface="Arial" pitchFamily="34" charset="0"/>
                        </a:rPr>
                        <a:t>400000 =1/1×4000000</a:t>
                      </a:r>
                    </a:p>
                    <a:p>
                      <a:pPr marL="0" marR="0" lvl="0" indent="0" algn="r" defTabSz="914400" rtl="1" eaLnBrk="1" fontAlgn="base" latinLnBrk="0" hangingPunct="1">
                        <a:lnSpc>
                          <a:spcPct val="100000"/>
                        </a:lnSpc>
                        <a:spcBef>
                          <a:spcPct val="20000"/>
                        </a:spcBef>
                        <a:spcAft>
                          <a:spcPct val="0"/>
                        </a:spcAft>
                        <a:buClrTx/>
                        <a:buSzTx/>
                        <a:buFontTx/>
                        <a:buNone/>
                        <a:tabLst/>
                      </a:pPr>
                      <a:r>
                        <a:rPr kumimoji="0" lang="fa-IR" sz="2800" b="0" i="0" u="none" strike="noStrike" cap="none" normalizeH="0" baseline="0" smtClean="0">
                          <a:ln>
                            <a:noFill/>
                          </a:ln>
                          <a:solidFill>
                            <a:schemeClr val="tx1"/>
                          </a:solidFill>
                          <a:effectLst/>
                          <a:latin typeface="Arial" pitchFamily="34" charset="0"/>
                          <a:cs typeface="Arial" pitchFamily="34" charset="0"/>
                        </a:rPr>
                        <a:t>5649450 =7/4006 ×1410</a:t>
                      </a:r>
                      <a:r>
                        <a:rPr kumimoji="0" lang="en-US" sz="2800" b="0" i="0" u="none" strike="noStrike" cap="none" normalizeH="0" baseline="0" smtClean="0">
                          <a:ln>
                            <a:noFill/>
                          </a:ln>
                          <a:solidFill>
                            <a:schemeClr val="tx1"/>
                          </a:solidFill>
                          <a:effectLst/>
                          <a:latin typeface="Arial" pitchFamily="34" charset="0"/>
                          <a:cs typeface="Arial" pitchFamily="34" charset="0"/>
                        </a:rPr>
                        <a:t>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fa-IR" sz="2800" b="0" i="0" u="none" strike="noStrike" cap="none" normalizeH="0" baseline="0" smtClean="0">
                          <a:ln>
                            <a:noFill/>
                          </a:ln>
                          <a:solidFill>
                            <a:schemeClr val="tx1"/>
                          </a:solidFill>
                          <a:effectLst/>
                          <a:latin typeface="Arial" pitchFamily="34" charset="0"/>
                          <a:cs typeface="Arial" pitchFamily="34" charset="0"/>
                        </a:rPr>
                        <a:t>کارگاه الف</a:t>
                      </a:r>
                    </a:p>
                    <a:p>
                      <a:pPr marL="0" marR="0" lvl="0" indent="0" algn="r" defTabSz="914400" rtl="1" eaLnBrk="1" fontAlgn="base" latinLnBrk="0" hangingPunct="1">
                        <a:lnSpc>
                          <a:spcPct val="100000"/>
                        </a:lnSpc>
                        <a:spcBef>
                          <a:spcPct val="20000"/>
                        </a:spcBef>
                        <a:spcAft>
                          <a:spcPct val="0"/>
                        </a:spcAft>
                        <a:buClrTx/>
                        <a:buSzTx/>
                        <a:buFontTx/>
                        <a:buNone/>
                        <a:tabLst/>
                      </a:pPr>
                      <a:r>
                        <a:rPr kumimoji="0" lang="fa-IR" sz="2800" b="0" i="0" u="none" strike="noStrike" cap="none" normalizeH="0" baseline="0" smtClean="0">
                          <a:ln>
                            <a:noFill/>
                          </a:ln>
                          <a:solidFill>
                            <a:schemeClr val="tx1"/>
                          </a:solidFill>
                          <a:effectLst/>
                          <a:latin typeface="Arial" pitchFamily="34" charset="0"/>
                          <a:cs typeface="Arial" pitchFamily="34" charset="0"/>
                        </a:rPr>
                        <a:t>کارگاه ب</a:t>
                      </a:r>
                    </a:p>
                    <a:p>
                      <a:pPr marL="0" marR="0" lvl="0" indent="0" algn="r" defTabSz="914400" rtl="1" eaLnBrk="1" fontAlgn="base" latinLnBrk="0" hangingPunct="1">
                        <a:lnSpc>
                          <a:spcPct val="100000"/>
                        </a:lnSpc>
                        <a:spcBef>
                          <a:spcPct val="20000"/>
                        </a:spcBef>
                        <a:spcAft>
                          <a:spcPct val="0"/>
                        </a:spcAft>
                        <a:buClrTx/>
                        <a:buSzTx/>
                        <a:buFontTx/>
                        <a:buNone/>
                        <a:tabLst/>
                      </a:pPr>
                      <a:r>
                        <a:rPr kumimoji="0" lang="fa-IR" sz="2800" b="0" i="0" u="none" strike="noStrike" cap="none" normalizeH="0" baseline="0" smtClean="0">
                          <a:ln>
                            <a:noFill/>
                          </a:ln>
                          <a:solidFill>
                            <a:schemeClr val="tx1"/>
                          </a:solidFill>
                          <a:effectLst/>
                          <a:latin typeface="Arial" pitchFamily="34" charset="0"/>
                          <a:cs typeface="Arial" pitchFamily="34" charset="0"/>
                        </a:rPr>
                        <a:t>کارگاه ج</a:t>
                      </a:r>
                    </a:p>
                    <a:p>
                      <a:pPr marL="0" marR="0" lvl="0" indent="0" algn="r" defTabSz="914400" rtl="1" eaLnBrk="1" fontAlgn="base" latinLnBrk="0" hangingPunct="1">
                        <a:lnSpc>
                          <a:spcPct val="100000"/>
                        </a:lnSpc>
                        <a:spcBef>
                          <a:spcPct val="20000"/>
                        </a:spcBef>
                        <a:spcAft>
                          <a:spcPct val="0"/>
                        </a:spcAft>
                        <a:buClrTx/>
                        <a:buSzTx/>
                        <a:buFontTx/>
                        <a:buNone/>
                        <a:tabLst/>
                      </a:pPr>
                      <a:endParaRPr kumimoji="0" lang="ar-SA" sz="2800" b="0" i="0" u="none" strike="noStrike" cap="none" normalizeH="0" baseline="0" smtClean="0">
                        <a:ln>
                          <a:noFill/>
                        </a:ln>
                        <a:solidFill>
                          <a:schemeClr val="tx1"/>
                        </a:solidFill>
                        <a:effectLst/>
                        <a:latin typeface="Arial" pitchFamily="34" charset="0"/>
                        <a:cs typeface="Arial" pitchFamily="34" charset="0"/>
                      </a:endParaRPr>
                    </a:p>
                    <a:p>
                      <a:pPr marL="0" marR="0" lvl="0" indent="0" algn="r" defTabSz="914400" rtl="1" eaLnBrk="1" fontAlgn="base" latinLnBrk="0" hangingPunct="1">
                        <a:lnSpc>
                          <a:spcPct val="100000"/>
                        </a:lnSpc>
                        <a:spcBef>
                          <a:spcPct val="20000"/>
                        </a:spcBef>
                        <a:spcAft>
                          <a:spcPct val="0"/>
                        </a:spcAft>
                        <a:buClrTx/>
                        <a:buSzTx/>
                        <a:buFontTx/>
                        <a:buNone/>
                        <a:tabLst/>
                      </a:pPr>
                      <a:r>
                        <a:rPr kumimoji="0" lang="fa-IR" sz="2800" b="0" i="0" u="none" strike="noStrike" cap="none" normalizeH="0" baseline="0" smtClean="0">
                          <a:ln>
                            <a:noFill/>
                          </a:ln>
                          <a:solidFill>
                            <a:schemeClr val="tx1"/>
                          </a:solidFill>
                          <a:effectLst/>
                          <a:latin typeface="Arial" pitchFamily="34" charset="0"/>
                          <a:cs typeface="Arial" pitchFamily="34" charset="0"/>
                        </a:rPr>
                        <a:t>کارگاه الف</a:t>
                      </a:r>
                    </a:p>
                    <a:p>
                      <a:pPr marL="0" marR="0" lvl="0" indent="0" algn="r" defTabSz="914400" rtl="1" eaLnBrk="1" fontAlgn="base" latinLnBrk="0" hangingPunct="1">
                        <a:lnSpc>
                          <a:spcPct val="100000"/>
                        </a:lnSpc>
                        <a:spcBef>
                          <a:spcPct val="20000"/>
                        </a:spcBef>
                        <a:spcAft>
                          <a:spcPct val="0"/>
                        </a:spcAft>
                        <a:buClrTx/>
                        <a:buSzTx/>
                        <a:buFontTx/>
                        <a:buNone/>
                        <a:tabLst/>
                      </a:pPr>
                      <a:r>
                        <a:rPr kumimoji="0" lang="fa-IR" sz="2800" b="0" i="0" u="none" strike="noStrike" cap="none" normalizeH="0" baseline="0" smtClean="0">
                          <a:ln>
                            <a:noFill/>
                          </a:ln>
                          <a:solidFill>
                            <a:schemeClr val="tx1"/>
                          </a:solidFill>
                          <a:effectLst/>
                          <a:latin typeface="Arial" pitchFamily="34" charset="0"/>
                          <a:cs typeface="Arial" pitchFamily="34" charset="0"/>
                        </a:rPr>
                        <a:t>کارگاه ب</a:t>
                      </a:r>
                    </a:p>
                    <a:p>
                      <a:pPr marL="0" marR="0" lvl="0" indent="0" algn="r" defTabSz="914400" rtl="1" eaLnBrk="1" fontAlgn="base" latinLnBrk="0" hangingPunct="1">
                        <a:lnSpc>
                          <a:spcPct val="100000"/>
                        </a:lnSpc>
                        <a:spcBef>
                          <a:spcPct val="20000"/>
                        </a:spcBef>
                        <a:spcAft>
                          <a:spcPct val="0"/>
                        </a:spcAft>
                        <a:buClrTx/>
                        <a:buSzTx/>
                        <a:buFontTx/>
                        <a:buNone/>
                        <a:tabLst/>
                      </a:pPr>
                      <a:r>
                        <a:rPr kumimoji="0" lang="fa-IR" sz="2800" b="0" i="0" u="none" strike="noStrike" cap="none" normalizeH="0" baseline="0" smtClean="0">
                          <a:ln>
                            <a:noFill/>
                          </a:ln>
                          <a:solidFill>
                            <a:schemeClr val="tx1"/>
                          </a:solidFill>
                          <a:effectLst/>
                          <a:latin typeface="Arial" pitchFamily="34" charset="0"/>
                          <a:cs typeface="Arial" pitchFamily="34" charset="0"/>
                        </a:rPr>
                        <a:t>کارگاه ج</a:t>
                      </a:r>
                      <a:r>
                        <a:rPr kumimoji="0" lang="en-US" sz="2800" b="0" i="0" u="none" strike="noStrike" cap="none" normalizeH="0" baseline="0" smtClean="0">
                          <a:ln>
                            <a:noFill/>
                          </a:ln>
                          <a:solidFill>
                            <a:schemeClr val="tx1"/>
                          </a:solidFill>
                          <a:effectLst/>
                          <a:latin typeface="Arial" pitchFamily="34" charset="0"/>
                          <a:cs typeface="Arial" pitchFamily="34" charset="0"/>
                        </a:rPr>
                        <a:t>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bl>
          </a:graphicData>
        </a:graphic>
      </p:graphicFrame>
    </p:spTree>
  </p:cSld>
  <p:clrMapOvr>
    <a:masterClrMapping/>
  </p:clrMapOvr>
  <p:transition advClick="0" advTm="3000"/>
</p:sld>
</file>

<file path=ppt/slides/slide14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53602" name="Rectangle 2"/>
          <p:cNvSpPr>
            <a:spLocks noGrp="1" noChangeArrowheads="1"/>
          </p:cNvSpPr>
          <p:nvPr>
            <p:ph type="title"/>
          </p:nvPr>
        </p:nvSpPr>
        <p:spPr/>
        <p:txBody>
          <a:bodyPr/>
          <a:lstStyle/>
          <a:p>
            <a:endParaRPr lang="en-US"/>
          </a:p>
        </p:txBody>
      </p:sp>
      <p:sp>
        <p:nvSpPr>
          <p:cNvPr id="153603" name="Rectangle 3"/>
          <p:cNvSpPr>
            <a:spLocks noGrp="1" noChangeArrowheads="1"/>
          </p:cNvSpPr>
          <p:nvPr>
            <p:ph type="body" idx="1"/>
          </p:nvPr>
        </p:nvSpPr>
        <p:spPr/>
        <p:txBody>
          <a:bodyPr/>
          <a:lstStyle/>
          <a:p>
            <a:r>
              <a:rPr lang="fa-IR" sz="3600"/>
              <a:t>فصل نهم:</a:t>
            </a:r>
          </a:p>
          <a:p>
            <a:r>
              <a:rPr lang="fa-IR" sz="3600"/>
              <a:t>نظام دائمی بهای تمام شده: هزینه یابی سفارشات</a:t>
            </a:r>
          </a:p>
          <a:p>
            <a:r>
              <a:rPr lang="fa-IR"/>
              <a:t>(تعیین بهای تمام شده سفارشات)</a:t>
            </a:r>
          </a:p>
          <a:p>
            <a:r>
              <a:rPr lang="fa-IR"/>
              <a:t>هزینه یابی سفارشات:</a:t>
            </a:r>
          </a:p>
          <a:p>
            <a:r>
              <a:rPr lang="fa-IR"/>
              <a:t>در نظام هزینه یابی سفارشات از حسابی تحت عنوان حساب کار در جریان ساخت هر سفارش استفاده می شود .</a:t>
            </a:r>
            <a:endParaRPr lang="en-US"/>
          </a:p>
        </p:txBody>
      </p:sp>
    </p:spTree>
  </p:cSld>
  <p:clrMapOvr>
    <a:masterClrMapping/>
  </p:clrMapOvr>
  <p:transition advClick="0" advTm="3000"/>
</p:sld>
</file>

<file path=ppt/slides/slide145.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157698" name="Rectangle 2"/>
          <p:cNvSpPr>
            <a:spLocks noGrp="1" noChangeArrowheads="1"/>
          </p:cNvSpPr>
          <p:nvPr>
            <p:ph type="title"/>
          </p:nvPr>
        </p:nvSpPr>
        <p:spPr/>
        <p:txBody>
          <a:bodyPr/>
          <a:lstStyle/>
          <a:p>
            <a:endParaRPr lang="en-US"/>
          </a:p>
        </p:txBody>
      </p:sp>
      <p:sp>
        <p:nvSpPr>
          <p:cNvPr id="157699" name="Rectangle 3"/>
          <p:cNvSpPr>
            <a:spLocks noGrp="1" noChangeArrowheads="1"/>
          </p:cNvSpPr>
          <p:nvPr>
            <p:ph type="body" idx="1"/>
          </p:nvPr>
        </p:nvSpPr>
        <p:spPr/>
        <p:txBody>
          <a:bodyPr/>
          <a:lstStyle/>
          <a:p>
            <a:endParaRPr lang="ar-SA"/>
          </a:p>
          <a:p>
            <a:r>
              <a:rPr lang="fa-IR"/>
              <a:t>که مرکز تجمع کلیه اقلام بهای تمام شده مربوط به یک سفارش معین است و مانده مجموعه حسابهای کار در جریان سفارشها، نشاندهنده مانده کار در جریان ساخت کل واحد تولیدی در زمان معین است. </a:t>
            </a:r>
            <a:endParaRPr lang="en-US"/>
          </a:p>
        </p:txBody>
      </p:sp>
    </p:spTree>
  </p:cSld>
  <p:clrMapOvr>
    <a:masterClrMapping/>
  </p:clrMapOvr>
  <p:transition advClick="0" advTm="3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8" presetClass="entr" presetSubtype="0" fill="hold" grpId="0" nodeType="withEffect" nodePh="1">
                                  <p:stCondLst>
                                    <p:cond delay="0"/>
                                  </p:stCondLst>
                                  <p:endCondLst>
                                    <p:cond evt="begin" delay="0">
                                      <p:tn val="5"/>
                                    </p:cond>
                                  </p:endCondLst>
                                  <p:childTnLst>
                                    <p:set>
                                      <p:cBhvr>
                                        <p:cTn id="6" dur="1" fill="hold">
                                          <p:stCondLst>
                                            <p:cond delay="0"/>
                                          </p:stCondLst>
                                        </p:cTn>
                                        <p:tgtEl>
                                          <p:spTgt spid="157698"/>
                                        </p:tgtEl>
                                        <p:attrNameLst>
                                          <p:attrName>style.visibility</p:attrName>
                                        </p:attrNameLst>
                                      </p:cBhvr>
                                      <p:to>
                                        <p:strVal val="visible"/>
                                      </p:to>
                                    </p:set>
                                    <p:anim calcmode="lin" valueType="num">
                                      <p:cBhvr>
                                        <p:cTn id="7" dur="15000" fill="hold"/>
                                        <p:tgtEl>
                                          <p:spTgt spid="157698"/>
                                        </p:tgtEl>
                                        <p:attrNameLst>
                                          <p:attrName>ppt_x</p:attrName>
                                        </p:attrNameLst>
                                      </p:cBhvr>
                                      <p:tavLst>
                                        <p:tav tm="0">
                                          <p:val>
                                            <p:strVal val="#ppt_x"/>
                                          </p:val>
                                        </p:tav>
                                        <p:tav tm="100000">
                                          <p:val>
                                            <p:strVal val="#ppt_x"/>
                                          </p:val>
                                        </p:tav>
                                      </p:tavLst>
                                    </p:anim>
                                    <p:anim calcmode="lin" valueType="num">
                                      <p:cBhvr>
                                        <p:cTn id="8" dur="15000" fill="hold"/>
                                        <p:tgtEl>
                                          <p:spTgt spid="157698"/>
                                        </p:tgtEl>
                                        <p:attrNameLst>
                                          <p:attrName>ppt_y</p:attrName>
                                        </p:attrNameLst>
                                      </p:cBhvr>
                                      <p:tavLst>
                                        <p:tav tm="0">
                                          <p:val>
                                            <p:strVal val="#ppt_y+1"/>
                                          </p:val>
                                        </p:tav>
                                        <p:tav tm="100000">
                                          <p:val>
                                            <p:strVal val="#ppt_y-1"/>
                                          </p:val>
                                        </p:tav>
                                      </p:tavLst>
                                    </p:anim>
                                  </p:childTnLst>
                                </p:cTn>
                              </p:par>
                              <p:par>
                                <p:cTn id="9" presetID="28" presetClass="entr" presetSubtype="0" fill="hold" grpId="0" nodeType="withEffect">
                                  <p:stCondLst>
                                    <p:cond delay="0"/>
                                  </p:stCondLst>
                                  <p:childTnLst>
                                    <p:set>
                                      <p:cBhvr>
                                        <p:cTn id="10" dur="1" fill="hold">
                                          <p:stCondLst>
                                            <p:cond delay="0"/>
                                          </p:stCondLst>
                                        </p:cTn>
                                        <p:tgtEl>
                                          <p:spTgt spid="157699">
                                            <p:txEl>
                                              <p:pRg st="1" end="1"/>
                                            </p:txEl>
                                          </p:spTgt>
                                        </p:tgtEl>
                                        <p:attrNameLst>
                                          <p:attrName>style.visibility</p:attrName>
                                        </p:attrNameLst>
                                      </p:cBhvr>
                                      <p:to>
                                        <p:strVal val="visible"/>
                                      </p:to>
                                    </p:set>
                                    <p:anim calcmode="lin" valueType="num">
                                      <p:cBhvr>
                                        <p:cTn id="11" dur="15000" fill="hold"/>
                                        <p:tgtEl>
                                          <p:spTgt spid="157699">
                                            <p:txEl>
                                              <p:pRg st="1" end="1"/>
                                            </p:txEl>
                                          </p:spTgt>
                                        </p:tgtEl>
                                        <p:attrNameLst>
                                          <p:attrName>ppt_x</p:attrName>
                                        </p:attrNameLst>
                                      </p:cBhvr>
                                      <p:tavLst>
                                        <p:tav tm="0">
                                          <p:val>
                                            <p:strVal val="#ppt_x"/>
                                          </p:val>
                                        </p:tav>
                                        <p:tav tm="100000">
                                          <p:val>
                                            <p:strVal val="#ppt_x"/>
                                          </p:val>
                                        </p:tav>
                                      </p:tavLst>
                                    </p:anim>
                                    <p:anim calcmode="lin" valueType="num">
                                      <p:cBhvr>
                                        <p:cTn id="12" dur="15000" fill="hold"/>
                                        <p:tgtEl>
                                          <p:spTgt spid="157699">
                                            <p:txEl>
                                              <p:pRg st="1" end="1"/>
                                            </p:txEl>
                                          </p:spTgt>
                                        </p:tgtEl>
                                        <p:attrNameLst>
                                          <p:attrName>ppt_y</p:attrName>
                                        </p:attrNameLst>
                                      </p:cBhvr>
                                      <p:tavLst>
                                        <p:tav tm="0">
                                          <p:val>
                                            <p:strVal val="#ppt_y+1"/>
                                          </p:val>
                                        </p:tav>
                                        <p:tav tm="100000">
                                          <p:val>
                                            <p:strVal val="#ppt_y-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7698" grpId="0"/>
      <p:bldP spid="157699" grpId="0" build="allAtOnce"/>
    </p:bldLst>
  </p:timing>
</p:sld>
</file>

<file path=ppt/slides/slide146.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158722" name="Rectangle 2"/>
          <p:cNvSpPr>
            <a:spLocks noGrp="1" noChangeArrowheads="1"/>
          </p:cNvSpPr>
          <p:nvPr>
            <p:ph type="title"/>
          </p:nvPr>
        </p:nvSpPr>
        <p:spPr/>
        <p:txBody>
          <a:bodyPr/>
          <a:lstStyle/>
          <a:p>
            <a:endParaRPr lang="en-US"/>
          </a:p>
        </p:txBody>
      </p:sp>
      <p:sp>
        <p:nvSpPr>
          <p:cNvPr id="158723" name="Rectangle 3"/>
          <p:cNvSpPr>
            <a:spLocks noGrp="1" noChangeArrowheads="1"/>
          </p:cNvSpPr>
          <p:nvPr>
            <p:ph type="body" idx="1"/>
          </p:nvPr>
        </p:nvSpPr>
        <p:spPr/>
        <p:txBody>
          <a:bodyPr/>
          <a:lstStyle/>
          <a:p>
            <a:endParaRPr lang="ar-SA"/>
          </a:p>
          <a:p>
            <a:r>
              <a:rPr lang="fa-IR"/>
              <a:t>.روش تعیین بهای تمام شده سفارشات:</a:t>
            </a:r>
          </a:p>
          <a:p>
            <a:r>
              <a:rPr lang="fa-IR"/>
              <a:t>بهای مواد مستقیم تخصیص یافته به یک سفارش معین به حساب کار در جریان آن سفارش منظور می گردد.</a:t>
            </a:r>
            <a:endParaRPr lang="en-US"/>
          </a:p>
        </p:txBody>
      </p:sp>
    </p:spTree>
  </p:cSld>
  <p:clrMapOvr>
    <a:masterClrMapping/>
  </p:clrMapOvr>
  <p:transition advClick="0" advTm="3000">
    <p:push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ntr" presetSubtype="0" fill="hold" grpId="0" nodeType="withEffect" nodePh="1">
                                  <p:stCondLst>
                                    <p:cond delay="0"/>
                                  </p:stCondLst>
                                  <p:endCondLst>
                                    <p:cond evt="begin" delay="0">
                                      <p:tn val="5"/>
                                    </p:cond>
                                  </p:endCondLst>
                                  <p:childTnLst>
                                    <p:set>
                                      <p:cBhvr>
                                        <p:cTn id="6" dur="1" fill="hold">
                                          <p:stCondLst>
                                            <p:cond delay="0"/>
                                          </p:stCondLst>
                                        </p:cTn>
                                        <p:tgtEl>
                                          <p:spTgt spid="158722"/>
                                        </p:tgtEl>
                                        <p:attrNameLst>
                                          <p:attrName>style.visibility</p:attrName>
                                        </p:attrNameLst>
                                      </p:cBhvr>
                                      <p:to>
                                        <p:strVal val="visible"/>
                                      </p:to>
                                    </p:set>
                                    <p:anim calcmode="lin" valueType="num">
                                      <p:cBhvr>
                                        <p:cTn id="7" dur="2000" fill="hold"/>
                                        <p:tgtEl>
                                          <p:spTgt spid="158722"/>
                                        </p:tgtEl>
                                        <p:attrNameLst>
                                          <p:attrName>ppt_w</p:attrName>
                                        </p:attrNameLst>
                                      </p:cBhvr>
                                      <p:tavLst>
                                        <p:tav tm="0">
                                          <p:val>
                                            <p:strVal val="#ppt_w"/>
                                          </p:val>
                                        </p:tav>
                                        <p:tav tm="100000">
                                          <p:val>
                                            <p:strVal val="#ppt_w"/>
                                          </p:val>
                                        </p:tav>
                                      </p:tavLst>
                                    </p:anim>
                                    <p:anim calcmode="lin" valueType="num">
                                      <p:cBhvr>
                                        <p:cTn id="8" dur="2000" fill="hold"/>
                                        <p:tgtEl>
                                          <p:spTgt spid="158722"/>
                                        </p:tgtEl>
                                        <p:attrNameLst>
                                          <p:attrName>ppt_h</p:attrName>
                                        </p:attrNameLst>
                                      </p:cBhvr>
                                      <p:tavLst>
                                        <p:tav tm="0">
                                          <p:val>
                                            <p:strVal val="#ppt_h"/>
                                          </p:val>
                                        </p:tav>
                                        <p:tav tm="30000">
                                          <p:val>
                                            <p:strVal val="#ppt_h/2"/>
                                          </p:val>
                                        </p:tav>
                                        <p:tav tm="40000">
                                          <p:val>
                                            <p:strVal val="#ppt_h"/>
                                          </p:val>
                                        </p:tav>
                                        <p:tav tm="50000">
                                          <p:val>
                                            <p:strVal val="#ppt_h/2"/>
                                          </p:val>
                                        </p:tav>
                                        <p:tav tm="60000">
                                          <p:val>
                                            <p:strVal val="#ppt_h"/>
                                          </p:val>
                                        </p:tav>
                                        <p:tav tm="69900">
                                          <p:val>
                                            <p:strVal val="#ppt_h/2"/>
                                          </p:val>
                                        </p:tav>
                                        <p:tav tm="80000">
                                          <p:val>
                                            <p:strVal val="#ppt_h"/>
                                          </p:val>
                                        </p:tav>
                                        <p:tav tm="100000">
                                          <p:val>
                                            <p:strVal val="#ppt_h"/>
                                          </p:val>
                                        </p:tav>
                                      </p:tavLst>
                                    </p:anim>
                                    <p:anim calcmode="lin" valueType="num">
                                      <p:cBhvr>
                                        <p:cTn id="9" dur="2000" fill="hold"/>
                                        <p:tgtEl>
                                          <p:spTgt spid="158722"/>
                                        </p:tgtEl>
                                        <p:attrNameLst>
                                          <p:attrName>ppt_x</p:attrName>
                                        </p:attrNameLst>
                                      </p:cBhvr>
                                      <p:tavLst>
                                        <p:tav tm="0">
                                          <p:val>
                                            <p:strVal val="#ppt_x-.4"/>
                                          </p:val>
                                        </p:tav>
                                        <p:tav tm="100000">
                                          <p:val>
                                            <p:strVal val="#ppt_x"/>
                                          </p:val>
                                        </p:tav>
                                      </p:tavLst>
                                    </p:anim>
                                    <p:anim calcmode="lin" valueType="num">
                                      <p:cBhvr>
                                        <p:cTn id="10" dur="2000" fill="hold"/>
                                        <p:tgtEl>
                                          <p:spTgt spid="158722"/>
                                        </p:tgtEl>
                                        <p:attrNameLst>
                                          <p:attrName>ppt_y</p:attrName>
                                        </p:attrNameLst>
                                      </p:cBhvr>
                                      <p:tavLst>
                                        <p:tav tm="0">
                                          <p:val>
                                            <p:strVal val="#ppt_y-.5"/>
                                          </p:val>
                                        </p:tav>
                                        <p:tav tm="20000">
                                          <p:val>
                                            <p:strVal val="#ppt_y-.2"/>
                                          </p:val>
                                        </p:tav>
                                        <p:tav tm="30000">
                                          <p:val>
                                            <p:strVal val="#ppt_y"/>
                                          </p:val>
                                        </p:tav>
                                        <p:tav tm="40000">
                                          <p:val>
                                            <p:strVal val="#ppt_y-.15"/>
                                          </p:val>
                                        </p:tav>
                                        <p:tav tm="50000">
                                          <p:val>
                                            <p:strVal val="#ppt_y"/>
                                          </p:val>
                                        </p:tav>
                                        <p:tav tm="60000">
                                          <p:val>
                                            <p:strVal val="#ppt_y-.1"/>
                                          </p:val>
                                        </p:tav>
                                        <p:tav tm="69900">
                                          <p:val>
                                            <p:strVal val="#ppt_y"/>
                                          </p:val>
                                        </p:tav>
                                        <p:tav tm="80000">
                                          <p:val>
                                            <p:strVal val="#ppt_y-.05"/>
                                          </p:val>
                                        </p:tav>
                                        <p:tav tm="100000">
                                          <p:val>
                                            <p:strVal val="#ppt_y"/>
                                          </p:val>
                                        </p:tav>
                                      </p:tavLst>
                                    </p:anim>
                                  </p:childTnLst>
                                </p:cTn>
                              </p:par>
                            </p:childTnLst>
                          </p:cTn>
                        </p:par>
                      </p:childTnLst>
                    </p:cTn>
                  </p:par>
                  <p:par>
                    <p:cTn id="11" fill="hold">
                      <p:stCondLst>
                        <p:cond delay="indefinite"/>
                      </p:stCondLst>
                      <p:childTnLst>
                        <p:par>
                          <p:cTn id="12" fill="hold">
                            <p:stCondLst>
                              <p:cond delay="0"/>
                            </p:stCondLst>
                            <p:childTnLst>
                              <p:par>
                                <p:cTn id="13" presetID="40" presetClass="entr" presetSubtype="0" fill="hold" grpId="0" nodeType="clickEffect">
                                  <p:stCondLst>
                                    <p:cond delay="0"/>
                                  </p:stCondLst>
                                  <p:iterate type="lt">
                                    <p:tmPct val="10000"/>
                                  </p:iterate>
                                  <p:childTnLst>
                                    <p:set>
                                      <p:cBhvr>
                                        <p:cTn id="14" dur="1" fill="hold">
                                          <p:stCondLst>
                                            <p:cond delay="0"/>
                                          </p:stCondLst>
                                        </p:cTn>
                                        <p:tgtEl>
                                          <p:spTgt spid="158723">
                                            <p:txEl>
                                              <p:pRg st="1" end="1"/>
                                            </p:txEl>
                                          </p:spTgt>
                                        </p:tgtEl>
                                        <p:attrNameLst>
                                          <p:attrName>style.visibility</p:attrName>
                                        </p:attrNameLst>
                                      </p:cBhvr>
                                      <p:to>
                                        <p:strVal val="visible"/>
                                      </p:to>
                                    </p:set>
                                    <p:animEffect transition="in" filter="fade">
                                      <p:cBhvr>
                                        <p:cTn id="15" dur="500">
                                          <p:stCondLst>
                                            <p:cond delay="0"/>
                                          </p:stCondLst>
                                        </p:cTn>
                                        <p:tgtEl>
                                          <p:spTgt spid="158723">
                                            <p:txEl>
                                              <p:pRg st="1" end="1"/>
                                            </p:txEl>
                                          </p:spTgt>
                                        </p:tgtEl>
                                      </p:cBhvr>
                                    </p:animEffect>
                                    <p:anim calcmode="lin" valueType="num">
                                      <p:cBhvr>
                                        <p:cTn id="16" dur="500" fill="hold">
                                          <p:stCondLst>
                                            <p:cond delay="0"/>
                                          </p:stCondLst>
                                        </p:cTn>
                                        <p:tgtEl>
                                          <p:spTgt spid="158723">
                                            <p:txEl>
                                              <p:pRg st="1" end="1"/>
                                            </p:txEl>
                                          </p:spTgt>
                                        </p:tgtEl>
                                        <p:attrNameLst>
                                          <p:attrName>ppt_x</p:attrName>
                                        </p:attrNameLst>
                                      </p:cBhvr>
                                      <p:tavLst>
                                        <p:tav tm="0">
                                          <p:val>
                                            <p:strVal val="#ppt_x-.1"/>
                                          </p:val>
                                        </p:tav>
                                        <p:tav tm="100000">
                                          <p:val>
                                            <p:strVal val="#ppt_x"/>
                                          </p:val>
                                        </p:tav>
                                      </p:tavLst>
                                    </p:anim>
                                    <p:anim calcmode="lin" valueType="num">
                                      <p:cBhvr>
                                        <p:cTn id="17" dur="500" fill="hold">
                                          <p:stCondLst>
                                            <p:cond delay="0"/>
                                          </p:stCondLst>
                                        </p:cTn>
                                        <p:tgtEl>
                                          <p:spTgt spid="15872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40" presetClass="entr" presetSubtype="0" fill="hold" grpId="0" nodeType="clickEffect">
                                  <p:stCondLst>
                                    <p:cond delay="0"/>
                                  </p:stCondLst>
                                  <p:iterate type="lt">
                                    <p:tmPct val="10000"/>
                                  </p:iterate>
                                  <p:childTnLst>
                                    <p:set>
                                      <p:cBhvr>
                                        <p:cTn id="21" dur="1" fill="hold">
                                          <p:stCondLst>
                                            <p:cond delay="0"/>
                                          </p:stCondLst>
                                        </p:cTn>
                                        <p:tgtEl>
                                          <p:spTgt spid="158723">
                                            <p:txEl>
                                              <p:pRg st="2" end="2"/>
                                            </p:txEl>
                                          </p:spTgt>
                                        </p:tgtEl>
                                        <p:attrNameLst>
                                          <p:attrName>style.visibility</p:attrName>
                                        </p:attrNameLst>
                                      </p:cBhvr>
                                      <p:to>
                                        <p:strVal val="visible"/>
                                      </p:to>
                                    </p:set>
                                    <p:animEffect transition="in" filter="fade">
                                      <p:cBhvr>
                                        <p:cTn id="22" dur="500">
                                          <p:stCondLst>
                                            <p:cond delay="0"/>
                                          </p:stCondLst>
                                        </p:cTn>
                                        <p:tgtEl>
                                          <p:spTgt spid="158723">
                                            <p:txEl>
                                              <p:pRg st="2" end="2"/>
                                            </p:txEl>
                                          </p:spTgt>
                                        </p:tgtEl>
                                      </p:cBhvr>
                                    </p:animEffect>
                                    <p:anim calcmode="lin" valueType="num">
                                      <p:cBhvr>
                                        <p:cTn id="23" dur="500" fill="hold">
                                          <p:stCondLst>
                                            <p:cond delay="0"/>
                                          </p:stCondLst>
                                        </p:cTn>
                                        <p:tgtEl>
                                          <p:spTgt spid="158723">
                                            <p:txEl>
                                              <p:pRg st="2" end="2"/>
                                            </p:txEl>
                                          </p:spTgt>
                                        </p:tgtEl>
                                        <p:attrNameLst>
                                          <p:attrName>ppt_x</p:attrName>
                                        </p:attrNameLst>
                                      </p:cBhvr>
                                      <p:tavLst>
                                        <p:tav tm="0">
                                          <p:val>
                                            <p:strVal val="#ppt_x-.1"/>
                                          </p:val>
                                        </p:tav>
                                        <p:tav tm="100000">
                                          <p:val>
                                            <p:strVal val="#ppt_x"/>
                                          </p:val>
                                        </p:tav>
                                      </p:tavLst>
                                    </p:anim>
                                    <p:anim calcmode="lin" valueType="num">
                                      <p:cBhvr>
                                        <p:cTn id="24" dur="500" fill="hold">
                                          <p:stCondLst>
                                            <p:cond delay="0"/>
                                          </p:stCondLst>
                                        </p:cTn>
                                        <p:tgtEl>
                                          <p:spTgt spid="158723">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8722" grpId="0"/>
      <p:bldP spid="158723" grpId="0" build="p"/>
    </p:bldLst>
  </p:timing>
</p:sld>
</file>

<file path=ppt/slides/slide14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59746" name="Rectangle 2"/>
          <p:cNvSpPr>
            <a:spLocks noGrp="1" noChangeArrowheads="1"/>
          </p:cNvSpPr>
          <p:nvPr>
            <p:ph type="title"/>
          </p:nvPr>
        </p:nvSpPr>
        <p:spPr/>
        <p:txBody>
          <a:bodyPr/>
          <a:lstStyle/>
          <a:p>
            <a:endParaRPr lang="en-US"/>
          </a:p>
        </p:txBody>
      </p:sp>
      <p:sp>
        <p:nvSpPr>
          <p:cNvPr id="159747" name="Rectangle 3"/>
          <p:cNvSpPr>
            <a:spLocks noGrp="1" noChangeArrowheads="1"/>
          </p:cNvSpPr>
          <p:nvPr>
            <p:ph type="body" idx="1"/>
          </p:nvPr>
        </p:nvSpPr>
        <p:spPr/>
        <p:txBody>
          <a:bodyPr/>
          <a:lstStyle/>
          <a:p>
            <a:endParaRPr lang="ar-SA"/>
          </a:p>
          <a:p>
            <a:r>
              <a:rPr lang="fa-IR"/>
              <a:t> و نیز بهای تمام شده مواد غیر مستقیم مصرفی برای هر سفارش به حساب سربار منظور می گردد.</a:t>
            </a:r>
          </a:p>
          <a:p>
            <a:r>
              <a:rPr lang="fa-IR"/>
              <a:t>ثبتهای لازم:</a:t>
            </a:r>
          </a:p>
          <a:p>
            <a:r>
              <a:rPr lang="fa-IR"/>
              <a:t>خرید مواد:  * موجودی مواد اولیه (بدهکار)، حسابهای پرداختنی یا وجه نقد (بستانکار)</a:t>
            </a:r>
            <a:endParaRPr lang="en-US"/>
          </a:p>
        </p:txBody>
      </p:sp>
    </p:spTree>
  </p:cSld>
  <p:clrMapOvr>
    <a:masterClrMapping/>
  </p:clrMapOvr>
  <p:transition advClick="0" advTm="3000"/>
</p:sld>
</file>

<file path=ppt/slides/slide148.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160770" name="Rectangle 2"/>
          <p:cNvSpPr>
            <a:spLocks noGrp="1" noChangeArrowheads="1"/>
          </p:cNvSpPr>
          <p:nvPr>
            <p:ph type="title"/>
          </p:nvPr>
        </p:nvSpPr>
        <p:spPr/>
        <p:txBody>
          <a:bodyPr/>
          <a:lstStyle/>
          <a:p>
            <a:endParaRPr lang="en-US"/>
          </a:p>
        </p:txBody>
      </p:sp>
      <p:sp>
        <p:nvSpPr>
          <p:cNvPr id="160771" name="Rectangle 3"/>
          <p:cNvSpPr>
            <a:spLocks noGrp="1" noChangeArrowheads="1"/>
          </p:cNvSpPr>
          <p:nvPr>
            <p:ph type="body" idx="1"/>
          </p:nvPr>
        </p:nvSpPr>
        <p:spPr/>
        <p:txBody>
          <a:bodyPr/>
          <a:lstStyle/>
          <a:p>
            <a:pPr marL="609600" indent="-609600">
              <a:buFontTx/>
              <a:buNone/>
            </a:pPr>
            <a:endParaRPr lang="fa-IR" sz="2800"/>
          </a:p>
          <a:p>
            <a:pPr marL="609600" indent="-609600">
              <a:buFontTx/>
              <a:buNone/>
            </a:pPr>
            <a:endParaRPr lang="fa-IR" sz="2800"/>
          </a:p>
          <a:p>
            <a:pPr marL="609600" indent="-609600">
              <a:buFontTx/>
              <a:buNone/>
            </a:pPr>
            <a:r>
              <a:rPr lang="fa-IR" sz="2800"/>
              <a:t>صدور مواد از انبار جهت تولید: * کار در جریان ساخت – سفارش </a:t>
            </a:r>
          </a:p>
          <a:p>
            <a:pPr marL="609600" indent="-609600"/>
            <a:r>
              <a:rPr lang="fa-IR" sz="2800"/>
              <a:t>     حساب کنترل سربار کارخانه – دپارتمان تولید     (بدهکار)</a:t>
            </a:r>
          </a:p>
          <a:p>
            <a:pPr marL="609600" indent="-609600"/>
            <a:r>
              <a:rPr lang="fa-IR" sz="2800"/>
              <a:t>			      موجودی مواد اولیه (بستانکار)</a:t>
            </a:r>
          </a:p>
          <a:p>
            <a:pPr marL="609600" indent="-609600">
              <a:buFontTx/>
              <a:buNone/>
            </a:pPr>
            <a:r>
              <a:rPr lang="fa-IR" sz="2800"/>
              <a:t>دستمزد مستقیم: *کنترل دستمزد (بدهکار)، دستمزد پرداختن(بستانکار)</a:t>
            </a:r>
            <a:endParaRPr lang="en-US" sz="2800"/>
          </a:p>
        </p:txBody>
      </p:sp>
    </p:spTree>
  </p:cSld>
  <p:clrMapOvr>
    <a:masterClrMapping/>
  </p:clrMapOvr>
  <p:transition advClick="0" advTm="3000">
    <p:push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ntr" presetSubtype="0" fill="hold" grpId="0" nodeType="withEffect" nodePh="1">
                                  <p:stCondLst>
                                    <p:cond delay="0"/>
                                  </p:stCondLst>
                                  <p:endCondLst>
                                    <p:cond evt="begin" delay="0">
                                      <p:tn val="5"/>
                                    </p:cond>
                                  </p:endCondLst>
                                  <p:childTnLst>
                                    <p:set>
                                      <p:cBhvr>
                                        <p:cTn id="6" dur="1" fill="hold">
                                          <p:stCondLst>
                                            <p:cond delay="0"/>
                                          </p:stCondLst>
                                        </p:cTn>
                                        <p:tgtEl>
                                          <p:spTgt spid="160770"/>
                                        </p:tgtEl>
                                        <p:attrNameLst>
                                          <p:attrName>style.visibility</p:attrName>
                                        </p:attrNameLst>
                                      </p:cBhvr>
                                      <p:to>
                                        <p:strVal val="visible"/>
                                      </p:to>
                                    </p:set>
                                    <p:anim calcmode="lin" valueType="num">
                                      <p:cBhvr>
                                        <p:cTn id="7" dur="2000" fill="hold"/>
                                        <p:tgtEl>
                                          <p:spTgt spid="160770"/>
                                        </p:tgtEl>
                                        <p:attrNameLst>
                                          <p:attrName>ppt_w</p:attrName>
                                        </p:attrNameLst>
                                      </p:cBhvr>
                                      <p:tavLst>
                                        <p:tav tm="0">
                                          <p:val>
                                            <p:strVal val="#ppt_w"/>
                                          </p:val>
                                        </p:tav>
                                        <p:tav tm="100000">
                                          <p:val>
                                            <p:strVal val="#ppt_w"/>
                                          </p:val>
                                        </p:tav>
                                      </p:tavLst>
                                    </p:anim>
                                    <p:anim calcmode="lin" valueType="num">
                                      <p:cBhvr>
                                        <p:cTn id="8" dur="2000" fill="hold"/>
                                        <p:tgtEl>
                                          <p:spTgt spid="160770"/>
                                        </p:tgtEl>
                                        <p:attrNameLst>
                                          <p:attrName>ppt_h</p:attrName>
                                        </p:attrNameLst>
                                      </p:cBhvr>
                                      <p:tavLst>
                                        <p:tav tm="0">
                                          <p:val>
                                            <p:strVal val="#ppt_h"/>
                                          </p:val>
                                        </p:tav>
                                        <p:tav tm="30000">
                                          <p:val>
                                            <p:strVal val="#ppt_h/2"/>
                                          </p:val>
                                        </p:tav>
                                        <p:tav tm="40000">
                                          <p:val>
                                            <p:strVal val="#ppt_h"/>
                                          </p:val>
                                        </p:tav>
                                        <p:tav tm="50000">
                                          <p:val>
                                            <p:strVal val="#ppt_h/2"/>
                                          </p:val>
                                        </p:tav>
                                        <p:tav tm="60000">
                                          <p:val>
                                            <p:strVal val="#ppt_h"/>
                                          </p:val>
                                        </p:tav>
                                        <p:tav tm="69900">
                                          <p:val>
                                            <p:strVal val="#ppt_h/2"/>
                                          </p:val>
                                        </p:tav>
                                        <p:tav tm="80000">
                                          <p:val>
                                            <p:strVal val="#ppt_h"/>
                                          </p:val>
                                        </p:tav>
                                        <p:tav tm="100000">
                                          <p:val>
                                            <p:strVal val="#ppt_h"/>
                                          </p:val>
                                        </p:tav>
                                      </p:tavLst>
                                    </p:anim>
                                    <p:anim calcmode="lin" valueType="num">
                                      <p:cBhvr>
                                        <p:cTn id="9" dur="2000" fill="hold"/>
                                        <p:tgtEl>
                                          <p:spTgt spid="160770"/>
                                        </p:tgtEl>
                                        <p:attrNameLst>
                                          <p:attrName>ppt_x</p:attrName>
                                        </p:attrNameLst>
                                      </p:cBhvr>
                                      <p:tavLst>
                                        <p:tav tm="0">
                                          <p:val>
                                            <p:strVal val="#ppt_x-.4"/>
                                          </p:val>
                                        </p:tav>
                                        <p:tav tm="100000">
                                          <p:val>
                                            <p:strVal val="#ppt_x"/>
                                          </p:val>
                                        </p:tav>
                                      </p:tavLst>
                                    </p:anim>
                                    <p:anim calcmode="lin" valueType="num">
                                      <p:cBhvr>
                                        <p:cTn id="10" dur="2000" fill="hold"/>
                                        <p:tgtEl>
                                          <p:spTgt spid="160770"/>
                                        </p:tgtEl>
                                        <p:attrNameLst>
                                          <p:attrName>ppt_y</p:attrName>
                                        </p:attrNameLst>
                                      </p:cBhvr>
                                      <p:tavLst>
                                        <p:tav tm="0">
                                          <p:val>
                                            <p:strVal val="#ppt_y-.5"/>
                                          </p:val>
                                        </p:tav>
                                        <p:tav tm="20000">
                                          <p:val>
                                            <p:strVal val="#ppt_y-.2"/>
                                          </p:val>
                                        </p:tav>
                                        <p:tav tm="30000">
                                          <p:val>
                                            <p:strVal val="#ppt_y"/>
                                          </p:val>
                                        </p:tav>
                                        <p:tav tm="40000">
                                          <p:val>
                                            <p:strVal val="#ppt_y-.15"/>
                                          </p:val>
                                        </p:tav>
                                        <p:tav tm="50000">
                                          <p:val>
                                            <p:strVal val="#ppt_y"/>
                                          </p:val>
                                        </p:tav>
                                        <p:tav tm="60000">
                                          <p:val>
                                            <p:strVal val="#ppt_y-.1"/>
                                          </p:val>
                                        </p:tav>
                                        <p:tav tm="69900">
                                          <p:val>
                                            <p:strVal val="#ppt_y"/>
                                          </p:val>
                                        </p:tav>
                                        <p:tav tm="80000">
                                          <p:val>
                                            <p:strVal val="#ppt_y-.05"/>
                                          </p:val>
                                        </p:tav>
                                        <p:tav tm="100000">
                                          <p:val>
                                            <p:strVal val="#ppt_y"/>
                                          </p:val>
                                        </p:tav>
                                      </p:tavLst>
                                    </p:anim>
                                  </p:childTnLst>
                                </p:cTn>
                              </p:par>
                            </p:childTnLst>
                          </p:cTn>
                        </p:par>
                      </p:childTnLst>
                    </p:cTn>
                  </p:par>
                  <p:par>
                    <p:cTn id="11" fill="hold">
                      <p:stCondLst>
                        <p:cond delay="indefinite"/>
                      </p:stCondLst>
                      <p:childTnLst>
                        <p:par>
                          <p:cTn id="12" fill="hold">
                            <p:stCondLst>
                              <p:cond delay="0"/>
                            </p:stCondLst>
                            <p:childTnLst>
                              <p:par>
                                <p:cTn id="13" presetID="40" presetClass="entr" presetSubtype="0" fill="hold" grpId="0" nodeType="clickEffect">
                                  <p:stCondLst>
                                    <p:cond delay="0"/>
                                  </p:stCondLst>
                                  <p:iterate type="lt">
                                    <p:tmPct val="10000"/>
                                  </p:iterate>
                                  <p:childTnLst>
                                    <p:set>
                                      <p:cBhvr>
                                        <p:cTn id="14" dur="1" fill="hold">
                                          <p:stCondLst>
                                            <p:cond delay="0"/>
                                          </p:stCondLst>
                                        </p:cTn>
                                        <p:tgtEl>
                                          <p:spTgt spid="160771">
                                            <p:txEl>
                                              <p:pRg st="2" end="2"/>
                                            </p:txEl>
                                          </p:spTgt>
                                        </p:tgtEl>
                                        <p:attrNameLst>
                                          <p:attrName>style.visibility</p:attrName>
                                        </p:attrNameLst>
                                      </p:cBhvr>
                                      <p:to>
                                        <p:strVal val="visible"/>
                                      </p:to>
                                    </p:set>
                                    <p:animEffect transition="in" filter="fade">
                                      <p:cBhvr>
                                        <p:cTn id="15" dur="500">
                                          <p:stCondLst>
                                            <p:cond delay="0"/>
                                          </p:stCondLst>
                                        </p:cTn>
                                        <p:tgtEl>
                                          <p:spTgt spid="160771">
                                            <p:txEl>
                                              <p:pRg st="2" end="2"/>
                                            </p:txEl>
                                          </p:spTgt>
                                        </p:tgtEl>
                                      </p:cBhvr>
                                    </p:animEffect>
                                    <p:anim calcmode="lin" valueType="num">
                                      <p:cBhvr>
                                        <p:cTn id="16" dur="500" fill="hold">
                                          <p:stCondLst>
                                            <p:cond delay="0"/>
                                          </p:stCondLst>
                                        </p:cTn>
                                        <p:tgtEl>
                                          <p:spTgt spid="160771">
                                            <p:txEl>
                                              <p:pRg st="2" end="2"/>
                                            </p:txEl>
                                          </p:spTgt>
                                        </p:tgtEl>
                                        <p:attrNameLst>
                                          <p:attrName>ppt_x</p:attrName>
                                        </p:attrNameLst>
                                      </p:cBhvr>
                                      <p:tavLst>
                                        <p:tav tm="0">
                                          <p:val>
                                            <p:strVal val="#ppt_x-.1"/>
                                          </p:val>
                                        </p:tav>
                                        <p:tav tm="100000">
                                          <p:val>
                                            <p:strVal val="#ppt_x"/>
                                          </p:val>
                                        </p:tav>
                                      </p:tavLst>
                                    </p:anim>
                                    <p:anim calcmode="lin" valueType="num">
                                      <p:cBhvr>
                                        <p:cTn id="17" dur="500" fill="hold">
                                          <p:stCondLst>
                                            <p:cond delay="0"/>
                                          </p:stCondLst>
                                        </p:cTn>
                                        <p:tgtEl>
                                          <p:spTgt spid="160771">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40" presetClass="entr" presetSubtype="0" fill="hold" grpId="0" nodeType="clickEffect">
                                  <p:stCondLst>
                                    <p:cond delay="0"/>
                                  </p:stCondLst>
                                  <p:iterate type="lt">
                                    <p:tmPct val="10000"/>
                                  </p:iterate>
                                  <p:childTnLst>
                                    <p:set>
                                      <p:cBhvr>
                                        <p:cTn id="21" dur="1" fill="hold">
                                          <p:stCondLst>
                                            <p:cond delay="0"/>
                                          </p:stCondLst>
                                        </p:cTn>
                                        <p:tgtEl>
                                          <p:spTgt spid="160771">
                                            <p:txEl>
                                              <p:pRg st="3" end="3"/>
                                            </p:txEl>
                                          </p:spTgt>
                                        </p:tgtEl>
                                        <p:attrNameLst>
                                          <p:attrName>style.visibility</p:attrName>
                                        </p:attrNameLst>
                                      </p:cBhvr>
                                      <p:to>
                                        <p:strVal val="visible"/>
                                      </p:to>
                                    </p:set>
                                    <p:animEffect transition="in" filter="fade">
                                      <p:cBhvr>
                                        <p:cTn id="22" dur="500">
                                          <p:stCondLst>
                                            <p:cond delay="0"/>
                                          </p:stCondLst>
                                        </p:cTn>
                                        <p:tgtEl>
                                          <p:spTgt spid="160771">
                                            <p:txEl>
                                              <p:pRg st="3" end="3"/>
                                            </p:txEl>
                                          </p:spTgt>
                                        </p:tgtEl>
                                      </p:cBhvr>
                                    </p:animEffect>
                                    <p:anim calcmode="lin" valueType="num">
                                      <p:cBhvr>
                                        <p:cTn id="23" dur="500" fill="hold">
                                          <p:stCondLst>
                                            <p:cond delay="0"/>
                                          </p:stCondLst>
                                        </p:cTn>
                                        <p:tgtEl>
                                          <p:spTgt spid="160771">
                                            <p:txEl>
                                              <p:pRg st="3" end="3"/>
                                            </p:txEl>
                                          </p:spTgt>
                                        </p:tgtEl>
                                        <p:attrNameLst>
                                          <p:attrName>ppt_x</p:attrName>
                                        </p:attrNameLst>
                                      </p:cBhvr>
                                      <p:tavLst>
                                        <p:tav tm="0">
                                          <p:val>
                                            <p:strVal val="#ppt_x-.1"/>
                                          </p:val>
                                        </p:tav>
                                        <p:tav tm="100000">
                                          <p:val>
                                            <p:strVal val="#ppt_x"/>
                                          </p:val>
                                        </p:tav>
                                      </p:tavLst>
                                    </p:anim>
                                    <p:anim calcmode="lin" valueType="num">
                                      <p:cBhvr>
                                        <p:cTn id="24" dur="500" fill="hold">
                                          <p:stCondLst>
                                            <p:cond delay="0"/>
                                          </p:stCondLst>
                                        </p:cTn>
                                        <p:tgtEl>
                                          <p:spTgt spid="160771">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40" presetClass="entr" presetSubtype="0" fill="hold" grpId="0" nodeType="clickEffect">
                                  <p:stCondLst>
                                    <p:cond delay="0"/>
                                  </p:stCondLst>
                                  <p:iterate type="lt">
                                    <p:tmPct val="10000"/>
                                  </p:iterate>
                                  <p:childTnLst>
                                    <p:set>
                                      <p:cBhvr>
                                        <p:cTn id="28" dur="1" fill="hold">
                                          <p:stCondLst>
                                            <p:cond delay="0"/>
                                          </p:stCondLst>
                                        </p:cTn>
                                        <p:tgtEl>
                                          <p:spTgt spid="160771">
                                            <p:txEl>
                                              <p:pRg st="4" end="4"/>
                                            </p:txEl>
                                          </p:spTgt>
                                        </p:tgtEl>
                                        <p:attrNameLst>
                                          <p:attrName>style.visibility</p:attrName>
                                        </p:attrNameLst>
                                      </p:cBhvr>
                                      <p:to>
                                        <p:strVal val="visible"/>
                                      </p:to>
                                    </p:set>
                                    <p:animEffect transition="in" filter="fade">
                                      <p:cBhvr>
                                        <p:cTn id="29" dur="500">
                                          <p:stCondLst>
                                            <p:cond delay="0"/>
                                          </p:stCondLst>
                                        </p:cTn>
                                        <p:tgtEl>
                                          <p:spTgt spid="160771">
                                            <p:txEl>
                                              <p:pRg st="4" end="4"/>
                                            </p:txEl>
                                          </p:spTgt>
                                        </p:tgtEl>
                                      </p:cBhvr>
                                    </p:animEffect>
                                    <p:anim calcmode="lin" valueType="num">
                                      <p:cBhvr>
                                        <p:cTn id="30" dur="500" fill="hold">
                                          <p:stCondLst>
                                            <p:cond delay="0"/>
                                          </p:stCondLst>
                                        </p:cTn>
                                        <p:tgtEl>
                                          <p:spTgt spid="160771">
                                            <p:txEl>
                                              <p:pRg st="4" end="4"/>
                                            </p:txEl>
                                          </p:spTgt>
                                        </p:tgtEl>
                                        <p:attrNameLst>
                                          <p:attrName>ppt_x</p:attrName>
                                        </p:attrNameLst>
                                      </p:cBhvr>
                                      <p:tavLst>
                                        <p:tav tm="0">
                                          <p:val>
                                            <p:strVal val="#ppt_x-.1"/>
                                          </p:val>
                                        </p:tav>
                                        <p:tav tm="100000">
                                          <p:val>
                                            <p:strVal val="#ppt_x"/>
                                          </p:val>
                                        </p:tav>
                                      </p:tavLst>
                                    </p:anim>
                                    <p:anim calcmode="lin" valueType="num">
                                      <p:cBhvr>
                                        <p:cTn id="31" dur="500" fill="hold">
                                          <p:stCondLst>
                                            <p:cond delay="0"/>
                                          </p:stCondLst>
                                        </p:cTn>
                                        <p:tgtEl>
                                          <p:spTgt spid="160771">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40" presetClass="entr" presetSubtype="0" fill="hold" grpId="0" nodeType="clickEffect">
                                  <p:stCondLst>
                                    <p:cond delay="0"/>
                                  </p:stCondLst>
                                  <p:iterate type="lt">
                                    <p:tmPct val="10000"/>
                                  </p:iterate>
                                  <p:childTnLst>
                                    <p:set>
                                      <p:cBhvr>
                                        <p:cTn id="35" dur="1" fill="hold">
                                          <p:stCondLst>
                                            <p:cond delay="0"/>
                                          </p:stCondLst>
                                        </p:cTn>
                                        <p:tgtEl>
                                          <p:spTgt spid="160771">
                                            <p:txEl>
                                              <p:pRg st="5" end="5"/>
                                            </p:txEl>
                                          </p:spTgt>
                                        </p:tgtEl>
                                        <p:attrNameLst>
                                          <p:attrName>style.visibility</p:attrName>
                                        </p:attrNameLst>
                                      </p:cBhvr>
                                      <p:to>
                                        <p:strVal val="visible"/>
                                      </p:to>
                                    </p:set>
                                    <p:animEffect transition="in" filter="fade">
                                      <p:cBhvr>
                                        <p:cTn id="36" dur="500">
                                          <p:stCondLst>
                                            <p:cond delay="0"/>
                                          </p:stCondLst>
                                        </p:cTn>
                                        <p:tgtEl>
                                          <p:spTgt spid="160771">
                                            <p:txEl>
                                              <p:pRg st="5" end="5"/>
                                            </p:txEl>
                                          </p:spTgt>
                                        </p:tgtEl>
                                      </p:cBhvr>
                                    </p:animEffect>
                                    <p:anim calcmode="lin" valueType="num">
                                      <p:cBhvr>
                                        <p:cTn id="37" dur="500" fill="hold">
                                          <p:stCondLst>
                                            <p:cond delay="0"/>
                                          </p:stCondLst>
                                        </p:cTn>
                                        <p:tgtEl>
                                          <p:spTgt spid="160771">
                                            <p:txEl>
                                              <p:pRg st="5" end="5"/>
                                            </p:txEl>
                                          </p:spTgt>
                                        </p:tgtEl>
                                        <p:attrNameLst>
                                          <p:attrName>ppt_x</p:attrName>
                                        </p:attrNameLst>
                                      </p:cBhvr>
                                      <p:tavLst>
                                        <p:tav tm="0">
                                          <p:val>
                                            <p:strVal val="#ppt_x-.1"/>
                                          </p:val>
                                        </p:tav>
                                        <p:tav tm="100000">
                                          <p:val>
                                            <p:strVal val="#ppt_x"/>
                                          </p:val>
                                        </p:tav>
                                      </p:tavLst>
                                    </p:anim>
                                    <p:anim calcmode="lin" valueType="num">
                                      <p:cBhvr>
                                        <p:cTn id="38" dur="500" fill="hold">
                                          <p:stCondLst>
                                            <p:cond delay="0"/>
                                          </p:stCondLst>
                                        </p:cTn>
                                        <p:tgtEl>
                                          <p:spTgt spid="160771">
                                            <p:txEl>
                                              <p:pRg st="5" end="5"/>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0770" grpId="0"/>
      <p:bldP spid="160771" grpId="0" build="p"/>
    </p:bldLst>
  </p:timing>
</p:sld>
</file>

<file path=ppt/slides/slide14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61794" name="Rectangle 2"/>
          <p:cNvSpPr>
            <a:spLocks noGrp="1" noChangeArrowheads="1"/>
          </p:cNvSpPr>
          <p:nvPr>
            <p:ph type="title"/>
          </p:nvPr>
        </p:nvSpPr>
        <p:spPr/>
        <p:txBody>
          <a:bodyPr/>
          <a:lstStyle/>
          <a:p>
            <a:endParaRPr lang="en-US"/>
          </a:p>
        </p:txBody>
      </p:sp>
      <p:sp>
        <p:nvSpPr>
          <p:cNvPr id="161795" name="Rectangle 3"/>
          <p:cNvSpPr>
            <a:spLocks noGrp="1" noChangeArrowheads="1"/>
          </p:cNvSpPr>
          <p:nvPr>
            <p:ph type="body" idx="1"/>
          </p:nvPr>
        </p:nvSpPr>
        <p:spPr/>
        <p:txBody>
          <a:bodyPr/>
          <a:lstStyle/>
          <a:p>
            <a:pPr marL="609600" indent="-609600">
              <a:lnSpc>
                <a:spcPct val="90000"/>
              </a:lnSpc>
            </a:pPr>
            <a:r>
              <a:rPr lang="fa-IR"/>
              <a:t>سربار کارخانه: * کنترل سربار</a:t>
            </a:r>
          </a:p>
          <a:p>
            <a:pPr marL="609600" indent="-609600">
              <a:lnSpc>
                <a:spcPct val="90000"/>
              </a:lnSpc>
            </a:pPr>
            <a:r>
              <a:rPr lang="fa-IR"/>
              <a:t>هزینه استهلاک ماشین آلات</a:t>
            </a:r>
          </a:p>
          <a:p>
            <a:pPr marL="609600" indent="-609600">
              <a:lnSpc>
                <a:spcPct val="90000"/>
              </a:lnSpc>
            </a:pPr>
            <a:r>
              <a:rPr lang="fa-IR"/>
              <a:t>هزینه استهلاک ساختمان کارخانه</a:t>
            </a:r>
          </a:p>
          <a:p>
            <a:pPr marL="609600" indent="-609600">
              <a:lnSpc>
                <a:spcPct val="90000"/>
              </a:lnSpc>
            </a:pPr>
            <a:r>
              <a:rPr lang="fa-IR"/>
              <a:t>هزینه مصارف عمومی</a:t>
            </a:r>
          </a:p>
          <a:p>
            <a:pPr marL="609600" indent="-609600">
              <a:lnSpc>
                <a:spcPct val="90000"/>
              </a:lnSpc>
            </a:pPr>
            <a:r>
              <a:rPr lang="fa-IR"/>
              <a:t>هزینه متفرقه</a:t>
            </a:r>
          </a:p>
          <a:p>
            <a:pPr marL="609600" indent="-609600">
              <a:lnSpc>
                <a:spcPct val="90000"/>
              </a:lnSpc>
            </a:pPr>
            <a:r>
              <a:rPr lang="fa-IR"/>
              <a:t>انتقال بهای تمام شده سفارشی تکمیل شده (و منتقله به انبار):</a:t>
            </a:r>
          </a:p>
          <a:p>
            <a:pPr marL="609600" indent="-609600">
              <a:lnSpc>
                <a:spcPct val="90000"/>
              </a:lnSpc>
            </a:pPr>
            <a:r>
              <a:rPr lang="fa-IR"/>
              <a:t>* موجودی کالای ساخته شده</a:t>
            </a:r>
            <a:endParaRPr lang="en-US"/>
          </a:p>
        </p:txBody>
      </p:sp>
    </p:spTree>
  </p:cSld>
  <p:clrMapOvr>
    <a:masterClrMapping/>
  </p:clrMapOvr>
  <p:transition advClick="0" advTm="3000"/>
</p:sld>
</file>

<file path=ppt/slides/slide15.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endParaRPr lang="en-US"/>
          </a:p>
        </p:txBody>
      </p:sp>
      <p:sp>
        <p:nvSpPr>
          <p:cNvPr id="13315" name="Rectangle 3"/>
          <p:cNvSpPr>
            <a:spLocks noGrp="1" noChangeArrowheads="1"/>
          </p:cNvSpPr>
          <p:nvPr>
            <p:ph type="body" idx="1"/>
          </p:nvPr>
        </p:nvSpPr>
        <p:spPr/>
        <p:txBody>
          <a:bodyPr/>
          <a:lstStyle/>
          <a:p>
            <a:pPr algn="ctr"/>
            <a:endParaRPr lang="fa-IR"/>
          </a:p>
          <a:p>
            <a:pPr algn="ctr"/>
            <a:r>
              <a:rPr lang="fa-IR"/>
              <a:t>اختلاف بهای تمام شده راه کارهای مختلف، بهای تمام شده تفاضلی است.</a:t>
            </a:r>
          </a:p>
          <a:p>
            <a:pPr algn="ctr"/>
            <a:r>
              <a:rPr lang="fa-IR"/>
              <a:t>از طریق فراهم آوردن اطلاعات واقعی بهای تمام شده و مقایسه آن با انتظارات و پیش بینی های اولیه مبانی دقیق تری برای برنامه ریزی های بعدی فراهم می آید</a:t>
            </a:r>
            <a:r>
              <a:rPr lang="en-US"/>
              <a:t>.</a:t>
            </a:r>
          </a:p>
        </p:txBody>
      </p:sp>
    </p:spTree>
  </p:cSld>
  <p:clrMapOvr>
    <a:masterClrMapping/>
  </p:clrMapOvr>
  <p:transition advClick="0" advTm="3000">
    <p:wedg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1" presetClass="entr" presetSubtype="0" fill="hold" grpId="0" nodeType="withEffect" nodePh="1">
                                  <p:stCondLst>
                                    <p:cond delay="0"/>
                                  </p:stCondLst>
                                  <p:endCondLst>
                                    <p:cond evt="begin" delay="0">
                                      <p:tn val="5"/>
                                    </p:cond>
                                  </p:endCondLst>
                                  <p:childTnLst>
                                    <p:set>
                                      <p:cBhvr>
                                        <p:cTn id="6" dur="1" fill="hold">
                                          <p:stCondLst>
                                            <p:cond delay="0"/>
                                          </p:stCondLst>
                                        </p:cTn>
                                        <p:tgtEl>
                                          <p:spTgt spid="13314"/>
                                        </p:tgtEl>
                                        <p:attrNameLst>
                                          <p:attrName>style.visibility</p:attrName>
                                        </p:attrNameLst>
                                      </p:cBhvr>
                                      <p:to>
                                        <p:strVal val="visible"/>
                                      </p:to>
                                    </p:set>
                                    <p:animEffect transition="in" filter="fade">
                                      <p:cBhvr>
                                        <p:cTn id="7" dur="768" decel="100000"/>
                                        <p:tgtEl>
                                          <p:spTgt spid="13314"/>
                                        </p:tgtEl>
                                      </p:cBhvr>
                                    </p:animEffect>
                                    <p:animScale>
                                      <p:cBhvr>
                                        <p:cTn id="8" dur="768" decel="100000"/>
                                        <p:tgtEl>
                                          <p:spTgt spid="13314"/>
                                        </p:tgtEl>
                                      </p:cBhvr>
                                      <p:from x="10000" y="10000"/>
                                      <p:to x="200000" y="450000"/>
                                    </p:animScale>
                                    <p:animScale>
                                      <p:cBhvr>
                                        <p:cTn id="9" dur="1230" accel="100000" fill="hold">
                                          <p:stCondLst>
                                            <p:cond delay="768"/>
                                          </p:stCondLst>
                                        </p:cTn>
                                        <p:tgtEl>
                                          <p:spTgt spid="13314"/>
                                        </p:tgtEl>
                                      </p:cBhvr>
                                      <p:from x="200000" y="450000"/>
                                      <p:to x="100000" y="100000"/>
                                    </p:animScale>
                                    <p:set>
                                      <p:cBhvr>
                                        <p:cTn id="10" dur="768" fill="hold"/>
                                        <p:tgtEl>
                                          <p:spTgt spid="13314"/>
                                        </p:tgtEl>
                                        <p:attrNameLst>
                                          <p:attrName>ppt_x</p:attrName>
                                        </p:attrNameLst>
                                      </p:cBhvr>
                                      <p:to>
                                        <p:strVal val="(0.5)"/>
                                      </p:to>
                                    </p:set>
                                    <p:anim from="(0.5)" to="(#ppt_x)" calcmode="lin" valueType="num">
                                      <p:cBhvr>
                                        <p:cTn id="11" dur="1230" accel="100000" fill="hold">
                                          <p:stCondLst>
                                            <p:cond delay="768"/>
                                          </p:stCondLst>
                                        </p:cTn>
                                        <p:tgtEl>
                                          <p:spTgt spid="13314"/>
                                        </p:tgtEl>
                                        <p:attrNameLst>
                                          <p:attrName>ppt_x</p:attrName>
                                        </p:attrNameLst>
                                      </p:cBhvr>
                                    </p:anim>
                                    <p:set>
                                      <p:cBhvr>
                                        <p:cTn id="12" dur="768" fill="hold"/>
                                        <p:tgtEl>
                                          <p:spTgt spid="13314"/>
                                        </p:tgtEl>
                                        <p:attrNameLst>
                                          <p:attrName>ppt_y</p:attrName>
                                        </p:attrNameLst>
                                      </p:cBhvr>
                                      <p:to>
                                        <p:strVal val="(#ppt_y+0.4)"/>
                                      </p:to>
                                    </p:set>
                                    <p:anim from="(#ppt_y+0.4)" to="(#ppt_y)" calcmode="lin" valueType="num">
                                      <p:cBhvr>
                                        <p:cTn id="13" dur="1230" accel="100000" fill="hold">
                                          <p:stCondLst>
                                            <p:cond delay="768"/>
                                          </p:stCondLst>
                                        </p:cTn>
                                        <p:tgtEl>
                                          <p:spTgt spid="13314"/>
                                        </p:tgtEl>
                                        <p:attrNameLst>
                                          <p:attrName>ppt_y</p:attrName>
                                        </p:attrNameLst>
                                      </p:cBhvr>
                                    </p:anim>
                                  </p:childTnLst>
                                </p:cTn>
                              </p:par>
                            </p:childTnLst>
                          </p:cTn>
                        </p:par>
                      </p:childTnLst>
                    </p:cTn>
                  </p:par>
                  <p:par>
                    <p:cTn id="14" fill="hold">
                      <p:stCondLst>
                        <p:cond delay="indefinite"/>
                      </p:stCondLst>
                      <p:childTnLst>
                        <p:par>
                          <p:cTn id="15" fill="hold">
                            <p:stCondLst>
                              <p:cond delay="0"/>
                            </p:stCondLst>
                            <p:childTnLst>
                              <p:par>
                                <p:cTn id="16" presetID="53" presetClass="entr" presetSubtype="0" fill="hold" grpId="0" nodeType="clickEffect">
                                  <p:stCondLst>
                                    <p:cond delay="0"/>
                                  </p:stCondLst>
                                  <p:childTnLst>
                                    <p:set>
                                      <p:cBhvr>
                                        <p:cTn id="17" dur="1" fill="hold">
                                          <p:stCondLst>
                                            <p:cond delay="0"/>
                                          </p:stCondLst>
                                        </p:cTn>
                                        <p:tgtEl>
                                          <p:spTgt spid="13315">
                                            <p:txEl>
                                              <p:pRg st="1" end="1"/>
                                            </p:txEl>
                                          </p:spTgt>
                                        </p:tgtEl>
                                        <p:attrNameLst>
                                          <p:attrName>style.visibility</p:attrName>
                                        </p:attrNameLst>
                                      </p:cBhvr>
                                      <p:to>
                                        <p:strVal val="visible"/>
                                      </p:to>
                                    </p:set>
                                    <p:anim calcmode="lin" valueType="num">
                                      <p:cBhvr>
                                        <p:cTn id="18" dur="500" fill="hold"/>
                                        <p:tgtEl>
                                          <p:spTgt spid="13315">
                                            <p:txEl>
                                              <p:pRg st="1" end="1"/>
                                            </p:txEl>
                                          </p:spTgt>
                                        </p:tgtEl>
                                        <p:attrNameLst>
                                          <p:attrName>ppt_w</p:attrName>
                                        </p:attrNameLst>
                                      </p:cBhvr>
                                      <p:tavLst>
                                        <p:tav tm="0">
                                          <p:val>
                                            <p:fltVal val="0"/>
                                          </p:val>
                                        </p:tav>
                                        <p:tav tm="100000">
                                          <p:val>
                                            <p:strVal val="#ppt_w"/>
                                          </p:val>
                                        </p:tav>
                                      </p:tavLst>
                                    </p:anim>
                                    <p:anim calcmode="lin" valueType="num">
                                      <p:cBhvr>
                                        <p:cTn id="19" dur="500" fill="hold"/>
                                        <p:tgtEl>
                                          <p:spTgt spid="13315">
                                            <p:txEl>
                                              <p:pRg st="1" end="1"/>
                                            </p:txEl>
                                          </p:spTgt>
                                        </p:tgtEl>
                                        <p:attrNameLst>
                                          <p:attrName>ppt_h</p:attrName>
                                        </p:attrNameLst>
                                      </p:cBhvr>
                                      <p:tavLst>
                                        <p:tav tm="0">
                                          <p:val>
                                            <p:fltVal val="0"/>
                                          </p:val>
                                        </p:tav>
                                        <p:tav tm="100000">
                                          <p:val>
                                            <p:strVal val="#ppt_h"/>
                                          </p:val>
                                        </p:tav>
                                      </p:tavLst>
                                    </p:anim>
                                    <p:animEffect transition="in" filter="fade">
                                      <p:cBhvr>
                                        <p:cTn id="20" dur="500"/>
                                        <p:tgtEl>
                                          <p:spTgt spid="13315">
                                            <p:txEl>
                                              <p:pRg st="1" end="1"/>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53" presetClass="entr" presetSubtype="0" fill="hold" grpId="0" nodeType="clickEffect">
                                  <p:stCondLst>
                                    <p:cond delay="0"/>
                                  </p:stCondLst>
                                  <p:childTnLst>
                                    <p:set>
                                      <p:cBhvr>
                                        <p:cTn id="24" dur="1" fill="hold">
                                          <p:stCondLst>
                                            <p:cond delay="0"/>
                                          </p:stCondLst>
                                        </p:cTn>
                                        <p:tgtEl>
                                          <p:spTgt spid="13315">
                                            <p:txEl>
                                              <p:pRg st="2" end="2"/>
                                            </p:txEl>
                                          </p:spTgt>
                                        </p:tgtEl>
                                        <p:attrNameLst>
                                          <p:attrName>style.visibility</p:attrName>
                                        </p:attrNameLst>
                                      </p:cBhvr>
                                      <p:to>
                                        <p:strVal val="visible"/>
                                      </p:to>
                                    </p:set>
                                    <p:anim calcmode="lin" valueType="num">
                                      <p:cBhvr>
                                        <p:cTn id="25" dur="500" fill="hold"/>
                                        <p:tgtEl>
                                          <p:spTgt spid="13315">
                                            <p:txEl>
                                              <p:pRg st="2" end="2"/>
                                            </p:txEl>
                                          </p:spTgt>
                                        </p:tgtEl>
                                        <p:attrNameLst>
                                          <p:attrName>ppt_w</p:attrName>
                                        </p:attrNameLst>
                                      </p:cBhvr>
                                      <p:tavLst>
                                        <p:tav tm="0">
                                          <p:val>
                                            <p:fltVal val="0"/>
                                          </p:val>
                                        </p:tav>
                                        <p:tav tm="100000">
                                          <p:val>
                                            <p:strVal val="#ppt_w"/>
                                          </p:val>
                                        </p:tav>
                                      </p:tavLst>
                                    </p:anim>
                                    <p:anim calcmode="lin" valueType="num">
                                      <p:cBhvr>
                                        <p:cTn id="26" dur="500" fill="hold"/>
                                        <p:tgtEl>
                                          <p:spTgt spid="13315">
                                            <p:txEl>
                                              <p:pRg st="2" end="2"/>
                                            </p:txEl>
                                          </p:spTgt>
                                        </p:tgtEl>
                                        <p:attrNameLst>
                                          <p:attrName>ppt_h</p:attrName>
                                        </p:attrNameLst>
                                      </p:cBhvr>
                                      <p:tavLst>
                                        <p:tav tm="0">
                                          <p:val>
                                            <p:fltVal val="0"/>
                                          </p:val>
                                        </p:tav>
                                        <p:tav tm="100000">
                                          <p:val>
                                            <p:strVal val="#ppt_h"/>
                                          </p:val>
                                        </p:tav>
                                      </p:tavLst>
                                    </p:anim>
                                    <p:animEffect transition="in" filter="fade">
                                      <p:cBhvr>
                                        <p:cTn id="27" dur="500"/>
                                        <p:tgtEl>
                                          <p:spTgt spid="1331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4" grpId="0"/>
      <p:bldP spid="13315" grpId="0" build="p"/>
    </p:bldLst>
  </p:timing>
</p:sld>
</file>

<file path=ppt/slides/slide150.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162818" name="Rectangle 2"/>
          <p:cNvSpPr>
            <a:spLocks noGrp="1" noChangeArrowheads="1"/>
          </p:cNvSpPr>
          <p:nvPr>
            <p:ph type="title"/>
          </p:nvPr>
        </p:nvSpPr>
        <p:spPr/>
        <p:txBody>
          <a:bodyPr/>
          <a:lstStyle/>
          <a:p>
            <a:endParaRPr lang="en-US"/>
          </a:p>
        </p:txBody>
      </p:sp>
      <p:sp>
        <p:nvSpPr>
          <p:cNvPr id="162819" name="Rectangle 3"/>
          <p:cNvSpPr>
            <a:spLocks noGrp="1" noChangeArrowheads="1"/>
          </p:cNvSpPr>
          <p:nvPr>
            <p:ph type="body" idx="1"/>
          </p:nvPr>
        </p:nvSpPr>
        <p:spPr/>
        <p:txBody>
          <a:bodyPr/>
          <a:lstStyle/>
          <a:p>
            <a:r>
              <a:rPr lang="fa-IR"/>
              <a:t> کار در جریان ساخت – سفارش</a:t>
            </a:r>
          </a:p>
          <a:p>
            <a:r>
              <a:rPr lang="fa-IR"/>
              <a:t>انتقال (یا حمل کالا) به شرکت سفارش دهنده:</a:t>
            </a:r>
          </a:p>
          <a:p>
            <a:r>
              <a:rPr lang="fa-IR"/>
              <a:t>* حسابهای دریافتنی – شرکت </a:t>
            </a:r>
            <a:r>
              <a:rPr lang="en-US"/>
              <a:t>A</a:t>
            </a:r>
            <a:r>
              <a:rPr lang="fa-IR"/>
              <a:t> (سفارش دهنده)</a:t>
            </a:r>
          </a:p>
          <a:p>
            <a:r>
              <a:rPr lang="fa-IR"/>
              <a:t>بهای تمام شده کالای فروش رفته</a:t>
            </a:r>
          </a:p>
          <a:p>
            <a:r>
              <a:rPr lang="fa-IR"/>
              <a:t>                                     موجودی کالای ساخته شده</a:t>
            </a:r>
          </a:p>
          <a:p>
            <a:r>
              <a:rPr lang="fa-IR"/>
              <a:t>                                                      فروش</a:t>
            </a:r>
            <a:endParaRPr lang="en-US"/>
          </a:p>
        </p:txBody>
      </p:sp>
    </p:spTree>
  </p:cSld>
  <p:clrMapOvr>
    <a:masterClrMapping/>
  </p:clrMapOvr>
  <p:transition advClick="0" advTm="3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5" presetClass="entr" presetSubtype="0" fill="hold" grpId="0" nodeType="withEffect" nodePh="1">
                                  <p:stCondLst>
                                    <p:cond delay="0"/>
                                  </p:stCondLst>
                                  <p:endCondLst>
                                    <p:cond evt="begin" delay="0">
                                      <p:tn val="5"/>
                                    </p:cond>
                                  </p:endCondLst>
                                  <p:iterate type="lt">
                                    <p:tmPct val="10000"/>
                                  </p:iterate>
                                  <p:childTnLst>
                                    <p:set>
                                      <p:cBhvr>
                                        <p:cTn id="6" dur="1" fill="hold">
                                          <p:stCondLst>
                                            <p:cond delay="0"/>
                                          </p:stCondLst>
                                        </p:cTn>
                                        <p:tgtEl>
                                          <p:spTgt spid="162818"/>
                                        </p:tgtEl>
                                        <p:attrNameLst>
                                          <p:attrName>style.visibility</p:attrName>
                                        </p:attrNameLst>
                                      </p:cBhvr>
                                      <p:to>
                                        <p:strVal val="visible"/>
                                      </p:to>
                                    </p:set>
                                    <p:animEffect transition="in" filter="fade">
                                      <p:cBhvr>
                                        <p:cTn id="7" dur="600">
                                          <p:stCondLst>
                                            <p:cond delay="0"/>
                                          </p:stCondLst>
                                        </p:cTn>
                                        <p:tgtEl>
                                          <p:spTgt spid="162818"/>
                                        </p:tgtEl>
                                      </p:cBhvr>
                                    </p:animEffect>
                                    <p:anim calcmode="lin" valueType="num">
                                      <p:cBhvr>
                                        <p:cTn id="8" dur="600" fill="hold">
                                          <p:stCondLst>
                                            <p:cond delay="0"/>
                                          </p:stCondLst>
                                        </p:cTn>
                                        <p:tgtEl>
                                          <p:spTgt spid="162818"/>
                                        </p:tgtEl>
                                        <p:attrNameLst>
                                          <p:attrName>style.rotation</p:attrName>
                                        </p:attrNameLst>
                                      </p:cBhvr>
                                      <p:tavLst>
                                        <p:tav tm="0">
                                          <p:val>
                                            <p:fltVal val="720"/>
                                          </p:val>
                                        </p:tav>
                                        <p:tav tm="100000">
                                          <p:val>
                                            <p:fltVal val="0"/>
                                          </p:val>
                                        </p:tav>
                                      </p:tavLst>
                                    </p:anim>
                                    <p:anim calcmode="lin" valueType="num">
                                      <p:cBhvr>
                                        <p:cTn id="9" dur="600" fill="hold">
                                          <p:stCondLst>
                                            <p:cond delay="0"/>
                                          </p:stCondLst>
                                        </p:cTn>
                                        <p:tgtEl>
                                          <p:spTgt spid="162818"/>
                                        </p:tgtEl>
                                        <p:attrNameLst>
                                          <p:attrName>ppt_h</p:attrName>
                                        </p:attrNameLst>
                                      </p:cBhvr>
                                      <p:tavLst>
                                        <p:tav tm="0">
                                          <p:val>
                                            <p:fltVal val="0"/>
                                          </p:val>
                                        </p:tav>
                                        <p:tav tm="100000">
                                          <p:val>
                                            <p:strVal val="#ppt_h"/>
                                          </p:val>
                                        </p:tav>
                                      </p:tavLst>
                                    </p:anim>
                                    <p:anim calcmode="lin" valueType="num">
                                      <p:cBhvr>
                                        <p:cTn id="10" dur="600" fill="hold">
                                          <p:stCondLst>
                                            <p:cond delay="0"/>
                                          </p:stCondLst>
                                        </p:cTn>
                                        <p:tgtEl>
                                          <p:spTgt spid="162818"/>
                                        </p:tgtEl>
                                        <p:attrNameLst>
                                          <p:attrName>ppt_w</p:attrName>
                                        </p:attrNameLst>
                                      </p:cBhvr>
                                      <p:tavLst>
                                        <p:tav tm="0">
                                          <p:val>
                                            <p:fltVal val="0"/>
                                          </p:val>
                                        </p:tav>
                                        <p:tav tm="100000">
                                          <p:val>
                                            <p:strVal val="#ppt_w"/>
                                          </p:val>
                                        </p:tav>
                                      </p:tavLst>
                                    </p:anim>
                                  </p:childTnLst>
                                </p:cTn>
                              </p:par>
                            </p:childTnLst>
                          </p:cTn>
                        </p:par>
                      </p:childTnLst>
                    </p:cTn>
                  </p:par>
                  <p:par>
                    <p:cTn id="11" fill="hold">
                      <p:stCondLst>
                        <p:cond delay="indefinite"/>
                      </p:stCondLst>
                      <p:childTnLst>
                        <p:par>
                          <p:cTn id="12" fill="hold">
                            <p:stCondLst>
                              <p:cond delay="0"/>
                            </p:stCondLst>
                            <p:childTnLst>
                              <p:par>
                                <p:cTn id="13" presetID="12" presetClass="entr" presetSubtype="4" fill="hold" grpId="0" nodeType="clickEffect">
                                  <p:stCondLst>
                                    <p:cond delay="0"/>
                                  </p:stCondLst>
                                  <p:childTnLst>
                                    <p:set>
                                      <p:cBhvr>
                                        <p:cTn id="14" dur="1" fill="hold">
                                          <p:stCondLst>
                                            <p:cond delay="0"/>
                                          </p:stCondLst>
                                        </p:cTn>
                                        <p:tgtEl>
                                          <p:spTgt spid="162819">
                                            <p:txEl>
                                              <p:pRg st="0" end="0"/>
                                            </p:txEl>
                                          </p:spTgt>
                                        </p:tgtEl>
                                        <p:attrNameLst>
                                          <p:attrName>style.visibility</p:attrName>
                                        </p:attrNameLst>
                                      </p:cBhvr>
                                      <p:to>
                                        <p:strVal val="visible"/>
                                      </p:to>
                                    </p:set>
                                    <p:animEffect transition="in" filter="slide(fromBottom)">
                                      <p:cBhvr>
                                        <p:cTn id="15" dur="500">
                                          <p:stCondLst>
                                            <p:cond delay="0"/>
                                          </p:stCondLst>
                                        </p:cTn>
                                        <p:tgtEl>
                                          <p:spTgt spid="162819">
                                            <p:txEl>
                                              <p:pRg st="0" end="0"/>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2" presetClass="entr" presetSubtype="4" fill="hold" grpId="0" nodeType="clickEffect">
                                  <p:stCondLst>
                                    <p:cond delay="0"/>
                                  </p:stCondLst>
                                  <p:childTnLst>
                                    <p:set>
                                      <p:cBhvr>
                                        <p:cTn id="19" dur="1" fill="hold">
                                          <p:stCondLst>
                                            <p:cond delay="0"/>
                                          </p:stCondLst>
                                        </p:cTn>
                                        <p:tgtEl>
                                          <p:spTgt spid="162819">
                                            <p:txEl>
                                              <p:pRg st="1" end="1"/>
                                            </p:txEl>
                                          </p:spTgt>
                                        </p:tgtEl>
                                        <p:attrNameLst>
                                          <p:attrName>style.visibility</p:attrName>
                                        </p:attrNameLst>
                                      </p:cBhvr>
                                      <p:to>
                                        <p:strVal val="visible"/>
                                      </p:to>
                                    </p:set>
                                    <p:animEffect transition="in" filter="slide(fromBottom)">
                                      <p:cBhvr>
                                        <p:cTn id="20" dur="500">
                                          <p:stCondLst>
                                            <p:cond delay="0"/>
                                          </p:stCondLst>
                                        </p:cTn>
                                        <p:tgtEl>
                                          <p:spTgt spid="162819">
                                            <p:txEl>
                                              <p:pRg st="1" end="1"/>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2" presetClass="entr" presetSubtype="4" fill="hold" grpId="0" nodeType="clickEffect">
                                  <p:stCondLst>
                                    <p:cond delay="0"/>
                                  </p:stCondLst>
                                  <p:childTnLst>
                                    <p:set>
                                      <p:cBhvr>
                                        <p:cTn id="24" dur="1" fill="hold">
                                          <p:stCondLst>
                                            <p:cond delay="0"/>
                                          </p:stCondLst>
                                        </p:cTn>
                                        <p:tgtEl>
                                          <p:spTgt spid="162819">
                                            <p:txEl>
                                              <p:pRg st="2" end="2"/>
                                            </p:txEl>
                                          </p:spTgt>
                                        </p:tgtEl>
                                        <p:attrNameLst>
                                          <p:attrName>style.visibility</p:attrName>
                                        </p:attrNameLst>
                                      </p:cBhvr>
                                      <p:to>
                                        <p:strVal val="visible"/>
                                      </p:to>
                                    </p:set>
                                    <p:animEffect transition="in" filter="slide(fromBottom)">
                                      <p:cBhvr>
                                        <p:cTn id="25" dur="500">
                                          <p:stCondLst>
                                            <p:cond delay="0"/>
                                          </p:stCondLst>
                                        </p:cTn>
                                        <p:tgtEl>
                                          <p:spTgt spid="162819">
                                            <p:txEl>
                                              <p:pRg st="2" end="2"/>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12" presetClass="entr" presetSubtype="4" fill="hold" grpId="0" nodeType="clickEffect">
                                  <p:stCondLst>
                                    <p:cond delay="0"/>
                                  </p:stCondLst>
                                  <p:childTnLst>
                                    <p:set>
                                      <p:cBhvr>
                                        <p:cTn id="29" dur="1" fill="hold">
                                          <p:stCondLst>
                                            <p:cond delay="0"/>
                                          </p:stCondLst>
                                        </p:cTn>
                                        <p:tgtEl>
                                          <p:spTgt spid="162819">
                                            <p:txEl>
                                              <p:pRg st="3" end="3"/>
                                            </p:txEl>
                                          </p:spTgt>
                                        </p:tgtEl>
                                        <p:attrNameLst>
                                          <p:attrName>style.visibility</p:attrName>
                                        </p:attrNameLst>
                                      </p:cBhvr>
                                      <p:to>
                                        <p:strVal val="visible"/>
                                      </p:to>
                                    </p:set>
                                    <p:animEffect transition="in" filter="slide(fromBottom)">
                                      <p:cBhvr>
                                        <p:cTn id="30" dur="500">
                                          <p:stCondLst>
                                            <p:cond delay="0"/>
                                          </p:stCondLst>
                                        </p:cTn>
                                        <p:tgtEl>
                                          <p:spTgt spid="162819">
                                            <p:txEl>
                                              <p:pRg st="3" end="3"/>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12" presetClass="entr" presetSubtype="4" fill="hold" grpId="0" nodeType="clickEffect">
                                  <p:stCondLst>
                                    <p:cond delay="0"/>
                                  </p:stCondLst>
                                  <p:childTnLst>
                                    <p:set>
                                      <p:cBhvr>
                                        <p:cTn id="34" dur="1" fill="hold">
                                          <p:stCondLst>
                                            <p:cond delay="0"/>
                                          </p:stCondLst>
                                        </p:cTn>
                                        <p:tgtEl>
                                          <p:spTgt spid="162819">
                                            <p:txEl>
                                              <p:pRg st="4" end="4"/>
                                            </p:txEl>
                                          </p:spTgt>
                                        </p:tgtEl>
                                        <p:attrNameLst>
                                          <p:attrName>style.visibility</p:attrName>
                                        </p:attrNameLst>
                                      </p:cBhvr>
                                      <p:to>
                                        <p:strVal val="visible"/>
                                      </p:to>
                                    </p:set>
                                    <p:animEffect transition="in" filter="slide(fromBottom)">
                                      <p:cBhvr>
                                        <p:cTn id="35" dur="500">
                                          <p:stCondLst>
                                            <p:cond delay="0"/>
                                          </p:stCondLst>
                                        </p:cTn>
                                        <p:tgtEl>
                                          <p:spTgt spid="162819">
                                            <p:txEl>
                                              <p:pRg st="4" end="4"/>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12" presetClass="entr" presetSubtype="4" fill="hold" grpId="0" nodeType="clickEffect">
                                  <p:stCondLst>
                                    <p:cond delay="0"/>
                                  </p:stCondLst>
                                  <p:childTnLst>
                                    <p:set>
                                      <p:cBhvr>
                                        <p:cTn id="39" dur="1" fill="hold">
                                          <p:stCondLst>
                                            <p:cond delay="0"/>
                                          </p:stCondLst>
                                        </p:cTn>
                                        <p:tgtEl>
                                          <p:spTgt spid="162819">
                                            <p:txEl>
                                              <p:pRg st="5" end="5"/>
                                            </p:txEl>
                                          </p:spTgt>
                                        </p:tgtEl>
                                        <p:attrNameLst>
                                          <p:attrName>style.visibility</p:attrName>
                                        </p:attrNameLst>
                                      </p:cBhvr>
                                      <p:to>
                                        <p:strVal val="visible"/>
                                      </p:to>
                                    </p:set>
                                    <p:animEffect transition="in" filter="slide(fromBottom)">
                                      <p:cBhvr>
                                        <p:cTn id="40" dur="500">
                                          <p:stCondLst>
                                            <p:cond delay="0"/>
                                          </p:stCondLst>
                                        </p:cTn>
                                        <p:tgtEl>
                                          <p:spTgt spid="162819">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2818" grpId="0"/>
      <p:bldP spid="162819" grpId="0" build="p"/>
    </p:bldLst>
  </p:timing>
</p:sld>
</file>

<file path=ppt/slides/slide15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63842" name="Rectangle 2"/>
          <p:cNvSpPr>
            <a:spLocks noGrp="1" noChangeArrowheads="1"/>
          </p:cNvSpPr>
          <p:nvPr>
            <p:ph type="title"/>
          </p:nvPr>
        </p:nvSpPr>
        <p:spPr/>
        <p:txBody>
          <a:bodyPr/>
          <a:lstStyle/>
          <a:p>
            <a:endParaRPr lang="en-US"/>
          </a:p>
        </p:txBody>
      </p:sp>
      <p:sp>
        <p:nvSpPr>
          <p:cNvPr id="163843" name="Rectangle 3"/>
          <p:cNvSpPr>
            <a:spLocks noGrp="1" noChangeArrowheads="1"/>
          </p:cNvSpPr>
          <p:nvPr>
            <p:ph type="body" idx="1"/>
          </p:nvPr>
        </p:nvSpPr>
        <p:spPr/>
        <p:txBody>
          <a:bodyPr/>
          <a:lstStyle/>
          <a:p>
            <a:pPr marL="609600" indent="-609600"/>
            <a:endParaRPr lang="ar-SA"/>
          </a:p>
          <a:p>
            <a:pPr marL="609600" indent="-609600"/>
            <a:r>
              <a:rPr lang="fa-IR"/>
              <a:t>ضایعات تولید در سیستم هزینه یابی سفارشات:</a:t>
            </a:r>
          </a:p>
          <a:p>
            <a:pPr marL="609600" indent="-609600"/>
            <a:r>
              <a:rPr lang="fa-IR"/>
              <a:t>ضایعات عادی موجب افزایش بهای تمام شده سفارشات مربوطه می گردد.</a:t>
            </a:r>
          </a:p>
          <a:p>
            <a:pPr marL="609600" indent="-609600"/>
            <a:r>
              <a:rPr lang="fa-IR"/>
              <a:t>بهای قابل بازیافت واقعی یا تخمینی ضایعات قابل بازپرداخت یا فروش از بهای تمام شده</a:t>
            </a:r>
            <a:endParaRPr lang="en-US"/>
          </a:p>
        </p:txBody>
      </p:sp>
    </p:spTree>
  </p:cSld>
  <p:clrMapOvr>
    <a:masterClrMapping/>
  </p:clrMapOvr>
  <p:transition advClick="0" advTm="3000"/>
</p:sld>
</file>

<file path=ppt/slides/slide15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64866" name="Rectangle 2"/>
          <p:cNvSpPr>
            <a:spLocks noGrp="1" noChangeArrowheads="1"/>
          </p:cNvSpPr>
          <p:nvPr>
            <p:ph type="title"/>
          </p:nvPr>
        </p:nvSpPr>
        <p:spPr/>
        <p:txBody>
          <a:bodyPr/>
          <a:lstStyle/>
          <a:p>
            <a:endParaRPr lang="en-US"/>
          </a:p>
        </p:txBody>
      </p:sp>
      <p:sp>
        <p:nvSpPr>
          <p:cNvPr id="164867" name="Rectangle 3"/>
          <p:cNvSpPr>
            <a:spLocks noGrp="1" noChangeArrowheads="1"/>
          </p:cNvSpPr>
          <p:nvPr>
            <p:ph type="body" idx="1"/>
          </p:nvPr>
        </p:nvSpPr>
        <p:spPr/>
        <p:txBody>
          <a:bodyPr/>
          <a:lstStyle/>
          <a:p>
            <a:endParaRPr lang="ar-SA"/>
          </a:p>
          <a:p>
            <a:r>
              <a:rPr lang="fa-IR"/>
              <a:t> سفارشات باید خارج شود و به صورت یک دارایی، تا هنگام فروش یا مصرف مجدد، حساب آن نگهداری شود. (مثلا در حسابی تحت عنوان موجودی ضایعات قابل فروش)</a:t>
            </a:r>
          </a:p>
          <a:p>
            <a:pPr lvl="2"/>
            <a:endParaRPr lang="fa-IR" sz="3200"/>
          </a:p>
          <a:p>
            <a:r>
              <a:rPr lang="fa-IR"/>
              <a:t/>
            </a:r>
            <a:br>
              <a:rPr lang="fa-IR"/>
            </a:br>
            <a:endParaRPr lang="en-US"/>
          </a:p>
        </p:txBody>
      </p:sp>
    </p:spTree>
  </p:cSld>
  <p:clrMapOvr>
    <a:masterClrMapping/>
  </p:clrMapOvr>
  <p:transition advClick="0" advTm="3000"/>
</p:sld>
</file>

<file path=ppt/slides/slide153.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165890" name="Rectangle 2"/>
          <p:cNvSpPr>
            <a:spLocks noGrp="1" noChangeArrowheads="1"/>
          </p:cNvSpPr>
          <p:nvPr>
            <p:ph type="title"/>
          </p:nvPr>
        </p:nvSpPr>
        <p:spPr/>
        <p:txBody>
          <a:bodyPr/>
          <a:lstStyle/>
          <a:p>
            <a:endParaRPr lang="en-US"/>
          </a:p>
        </p:txBody>
      </p:sp>
      <p:sp>
        <p:nvSpPr>
          <p:cNvPr id="165891" name="Rectangle 3"/>
          <p:cNvSpPr>
            <a:spLocks noGrp="1" noChangeArrowheads="1"/>
          </p:cNvSpPr>
          <p:nvPr>
            <p:ph type="body" idx="1"/>
          </p:nvPr>
        </p:nvSpPr>
        <p:spPr/>
        <p:txBody>
          <a:bodyPr/>
          <a:lstStyle/>
          <a:p>
            <a:r>
              <a:rPr lang="fa-IR"/>
              <a:t>ثبتهای لازم به</a:t>
            </a:r>
            <a:r>
              <a:rPr lang="fa-IR" sz="4000"/>
              <a:t> </a:t>
            </a:r>
            <a:r>
              <a:rPr lang="fa-IR"/>
              <a:t>هنگام انتقال کالای تکمیل شده به انبار و فروش ضایعات مربوطه در روزها یا ماههای بعد:</a:t>
            </a:r>
          </a:p>
          <a:p>
            <a:r>
              <a:rPr lang="fa-IR"/>
              <a:t>* موجودی کالای ساخته شده</a:t>
            </a:r>
          </a:p>
          <a:p>
            <a:r>
              <a:rPr lang="fa-IR"/>
              <a:t>ضایعات قابل بازیافت</a:t>
            </a:r>
          </a:p>
          <a:p>
            <a:r>
              <a:rPr lang="fa-IR"/>
              <a:t>                           کار در جریان ساخت – سفارش</a:t>
            </a:r>
          </a:p>
          <a:p>
            <a:endParaRPr lang="en-US"/>
          </a:p>
        </p:txBody>
      </p:sp>
    </p:spTree>
  </p:cSld>
  <p:clrMapOvr>
    <a:masterClrMapping/>
  </p:clrMapOvr>
  <p:transition advClick="0" advTm="3000">
    <p:push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9" fill="hold" grpId="0" nodeType="withEffect" nodePh="1">
                                  <p:stCondLst>
                                    <p:cond delay="0"/>
                                  </p:stCondLst>
                                  <p:endCondLst>
                                    <p:cond evt="begin" delay="0">
                                      <p:tn val="5"/>
                                    </p:cond>
                                  </p:endCondLst>
                                  <p:iterate type="lt">
                                    <p:tmPct val="10000"/>
                                  </p:iterate>
                                  <p:childTnLst>
                                    <p:set>
                                      <p:cBhvr>
                                        <p:cTn id="6" dur="1" fill="hold">
                                          <p:stCondLst>
                                            <p:cond delay="0"/>
                                          </p:stCondLst>
                                        </p:cTn>
                                        <p:tgtEl>
                                          <p:spTgt spid="165890"/>
                                        </p:tgtEl>
                                        <p:attrNameLst>
                                          <p:attrName>style.visibility</p:attrName>
                                        </p:attrNameLst>
                                      </p:cBhvr>
                                      <p:to>
                                        <p:strVal val="visible"/>
                                      </p:to>
                                    </p:set>
                                    <p:anim calcmode="lin" valueType="num">
                                      <p:cBhvr additive="base">
                                        <p:cTn id="7" dur="800" fill="hold">
                                          <p:stCondLst>
                                            <p:cond delay="0"/>
                                          </p:stCondLst>
                                        </p:cTn>
                                        <p:tgtEl>
                                          <p:spTgt spid="165890"/>
                                        </p:tgtEl>
                                        <p:attrNameLst>
                                          <p:attrName>ppt_x</p:attrName>
                                        </p:attrNameLst>
                                      </p:cBhvr>
                                      <p:tavLst>
                                        <p:tav tm="0">
                                          <p:val>
                                            <p:strVal val="0-#ppt_w/2"/>
                                          </p:val>
                                        </p:tav>
                                        <p:tav tm="100000">
                                          <p:val>
                                            <p:strVal val="#ppt_x"/>
                                          </p:val>
                                        </p:tav>
                                      </p:tavLst>
                                    </p:anim>
                                    <p:anim calcmode="lin" valueType="num">
                                      <p:cBhvr additive="base">
                                        <p:cTn id="8" dur="800" fill="hold">
                                          <p:stCondLst>
                                            <p:cond delay="0"/>
                                          </p:stCondLst>
                                        </p:cTn>
                                        <p:tgtEl>
                                          <p:spTgt spid="165890"/>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0" presetClass="entr" presetSubtype="0" fill="hold" grpId="0" nodeType="clickEffect">
                                  <p:stCondLst>
                                    <p:cond delay="0"/>
                                  </p:stCondLst>
                                  <p:iterate type="lt">
                                    <p:tmPct val="10000"/>
                                  </p:iterate>
                                  <p:childTnLst>
                                    <p:set>
                                      <p:cBhvr>
                                        <p:cTn id="12" dur="1" fill="hold">
                                          <p:stCondLst>
                                            <p:cond delay="0"/>
                                          </p:stCondLst>
                                        </p:cTn>
                                        <p:tgtEl>
                                          <p:spTgt spid="165891">
                                            <p:txEl>
                                              <p:pRg st="0" end="0"/>
                                            </p:txEl>
                                          </p:spTgt>
                                        </p:tgtEl>
                                        <p:attrNameLst>
                                          <p:attrName>style.visibility</p:attrName>
                                        </p:attrNameLst>
                                      </p:cBhvr>
                                      <p:to>
                                        <p:strVal val="visible"/>
                                      </p:to>
                                    </p:set>
                                    <p:animEffect transition="in" filter="fade">
                                      <p:cBhvr>
                                        <p:cTn id="13" dur="1000"/>
                                        <p:tgtEl>
                                          <p:spTgt spid="165891">
                                            <p:txEl>
                                              <p:pRg st="0" end="0"/>
                                            </p:txEl>
                                          </p:spTgt>
                                        </p:tgtEl>
                                      </p:cBhvr>
                                    </p:animEffect>
                                    <p:anim calcmode="lin" valueType="num">
                                      <p:cBhvr>
                                        <p:cTn id="14" dur="1000" fill="hold"/>
                                        <p:tgtEl>
                                          <p:spTgt spid="165891">
                                            <p:txEl>
                                              <p:pRg st="0" end="0"/>
                                            </p:txEl>
                                          </p:spTgt>
                                        </p:tgtEl>
                                        <p:attrNameLst>
                                          <p:attrName>ppt_x</p:attrName>
                                        </p:attrNameLst>
                                      </p:cBhvr>
                                      <p:tavLst>
                                        <p:tav tm="0">
                                          <p:val>
                                            <p:strVal val="#ppt_x-.1"/>
                                          </p:val>
                                        </p:tav>
                                        <p:tav tm="100000">
                                          <p:val>
                                            <p:strVal val="#ppt_x"/>
                                          </p:val>
                                        </p:tav>
                                      </p:tavLst>
                                    </p:anim>
                                    <p:anim calcmode="lin" valueType="num">
                                      <p:cBhvr>
                                        <p:cTn id="15" dur="1000" fill="hold"/>
                                        <p:tgtEl>
                                          <p:spTgt spid="165891">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40" presetClass="entr" presetSubtype="0" fill="hold" grpId="0" nodeType="clickEffect">
                                  <p:stCondLst>
                                    <p:cond delay="0"/>
                                  </p:stCondLst>
                                  <p:iterate type="lt">
                                    <p:tmPct val="10000"/>
                                  </p:iterate>
                                  <p:childTnLst>
                                    <p:set>
                                      <p:cBhvr>
                                        <p:cTn id="19" dur="1" fill="hold">
                                          <p:stCondLst>
                                            <p:cond delay="0"/>
                                          </p:stCondLst>
                                        </p:cTn>
                                        <p:tgtEl>
                                          <p:spTgt spid="165891">
                                            <p:txEl>
                                              <p:pRg st="1" end="1"/>
                                            </p:txEl>
                                          </p:spTgt>
                                        </p:tgtEl>
                                        <p:attrNameLst>
                                          <p:attrName>style.visibility</p:attrName>
                                        </p:attrNameLst>
                                      </p:cBhvr>
                                      <p:to>
                                        <p:strVal val="visible"/>
                                      </p:to>
                                    </p:set>
                                    <p:animEffect transition="in" filter="fade">
                                      <p:cBhvr>
                                        <p:cTn id="20" dur="1000"/>
                                        <p:tgtEl>
                                          <p:spTgt spid="165891">
                                            <p:txEl>
                                              <p:pRg st="1" end="1"/>
                                            </p:txEl>
                                          </p:spTgt>
                                        </p:tgtEl>
                                      </p:cBhvr>
                                    </p:animEffect>
                                    <p:anim calcmode="lin" valueType="num">
                                      <p:cBhvr>
                                        <p:cTn id="21" dur="1000" fill="hold"/>
                                        <p:tgtEl>
                                          <p:spTgt spid="165891">
                                            <p:txEl>
                                              <p:pRg st="1" end="1"/>
                                            </p:txEl>
                                          </p:spTgt>
                                        </p:tgtEl>
                                        <p:attrNameLst>
                                          <p:attrName>ppt_x</p:attrName>
                                        </p:attrNameLst>
                                      </p:cBhvr>
                                      <p:tavLst>
                                        <p:tav tm="0">
                                          <p:val>
                                            <p:strVal val="#ppt_x-.1"/>
                                          </p:val>
                                        </p:tav>
                                        <p:tav tm="100000">
                                          <p:val>
                                            <p:strVal val="#ppt_x"/>
                                          </p:val>
                                        </p:tav>
                                      </p:tavLst>
                                    </p:anim>
                                    <p:anim calcmode="lin" valueType="num">
                                      <p:cBhvr>
                                        <p:cTn id="22" dur="1000" fill="hold"/>
                                        <p:tgtEl>
                                          <p:spTgt spid="165891">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40" presetClass="entr" presetSubtype="0" fill="hold" grpId="0" nodeType="clickEffect">
                                  <p:stCondLst>
                                    <p:cond delay="0"/>
                                  </p:stCondLst>
                                  <p:iterate type="lt">
                                    <p:tmPct val="10000"/>
                                  </p:iterate>
                                  <p:childTnLst>
                                    <p:set>
                                      <p:cBhvr>
                                        <p:cTn id="26" dur="1" fill="hold">
                                          <p:stCondLst>
                                            <p:cond delay="0"/>
                                          </p:stCondLst>
                                        </p:cTn>
                                        <p:tgtEl>
                                          <p:spTgt spid="165891">
                                            <p:txEl>
                                              <p:pRg st="2" end="2"/>
                                            </p:txEl>
                                          </p:spTgt>
                                        </p:tgtEl>
                                        <p:attrNameLst>
                                          <p:attrName>style.visibility</p:attrName>
                                        </p:attrNameLst>
                                      </p:cBhvr>
                                      <p:to>
                                        <p:strVal val="visible"/>
                                      </p:to>
                                    </p:set>
                                    <p:animEffect transition="in" filter="fade">
                                      <p:cBhvr>
                                        <p:cTn id="27" dur="1000"/>
                                        <p:tgtEl>
                                          <p:spTgt spid="165891">
                                            <p:txEl>
                                              <p:pRg st="2" end="2"/>
                                            </p:txEl>
                                          </p:spTgt>
                                        </p:tgtEl>
                                      </p:cBhvr>
                                    </p:animEffect>
                                    <p:anim calcmode="lin" valueType="num">
                                      <p:cBhvr>
                                        <p:cTn id="28" dur="1000" fill="hold"/>
                                        <p:tgtEl>
                                          <p:spTgt spid="165891">
                                            <p:txEl>
                                              <p:pRg st="2" end="2"/>
                                            </p:txEl>
                                          </p:spTgt>
                                        </p:tgtEl>
                                        <p:attrNameLst>
                                          <p:attrName>ppt_x</p:attrName>
                                        </p:attrNameLst>
                                      </p:cBhvr>
                                      <p:tavLst>
                                        <p:tav tm="0">
                                          <p:val>
                                            <p:strVal val="#ppt_x-.1"/>
                                          </p:val>
                                        </p:tav>
                                        <p:tav tm="100000">
                                          <p:val>
                                            <p:strVal val="#ppt_x"/>
                                          </p:val>
                                        </p:tav>
                                      </p:tavLst>
                                    </p:anim>
                                    <p:anim calcmode="lin" valueType="num">
                                      <p:cBhvr>
                                        <p:cTn id="29" dur="1000" fill="hold"/>
                                        <p:tgtEl>
                                          <p:spTgt spid="165891">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40" presetClass="entr" presetSubtype="0" fill="hold" grpId="0" nodeType="clickEffect">
                                  <p:stCondLst>
                                    <p:cond delay="0"/>
                                  </p:stCondLst>
                                  <p:iterate type="lt">
                                    <p:tmPct val="10000"/>
                                  </p:iterate>
                                  <p:childTnLst>
                                    <p:set>
                                      <p:cBhvr>
                                        <p:cTn id="33" dur="1" fill="hold">
                                          <p:stCondLst>
                                            <p:cond delay="0"/>
                                          </p:stCondLst>
                                        </p:cTn>
                                        <p:tgtEl>
                                          <p:spTgt spid="165891">
                                            <p:txEl>
                                              <p:pRg st="3" end="3"/>
                                            </p:txEl>
                                          </p:spTgt>
                                        </p:tgtEl>
                                        <p:attrNameLst>
                                          <p:attrName>style.visibility</p:attrName>
                                        </p:attrNameLst>
                                      </p:cBhvr>
                                      <p:to>
                                        <p:strVal val="visible"/>
                                      </p:to>
                                    </p:set>
                                    <p:animEffect transition="in" filter="fade">
                                      <p:cBhvr>
                                        <p:cTn id="34" dur="1000"/>
                                        <p:tgtEl>
                                          <p:spTgt spid="165891">
                                            <p:txEl>
                                              <p:pRg st="3" end="3"/>
                                            </p:txEl>
                                          </p:spTgt>
                                        </p:tgtEl>
                                      </p:cBhvr>
                                    </p:animEffect>
                                    <p:anim calcmode="lin" valueType="num">
                                      <p:cBhvr>
                                        <p:cTn id="35" dur="1000" fill="hold"/>
                                        <p:tgtEl>
                                          <p:spTgt spid="165891">
                                            <p:txEl>
                                              <p:pRg st="3" end="3"/>
                                            </p:txEl>
                                          </p:spTgt>
                                        </p:tgtEl>
                                        <p:attrNameLst>
                                          <p:attrName>ppt_x</p:attrName>
                                        </p:attrNameLst>
                                      </p:cBhvr>
                                      <p:tavLst>
                                        <p:tav tm="0">
                                          <p:val>
                                            <p:strVal val="#ppt_x-.1"/>
                                          </p:val>
                                        </p:tav>
                                        <p:tav tm="100000">
                                          <p:val>
                                            <p:strVal val="#ppt_x"/>
                                          </p:val>
                                        </p:tav>
                                      </p:tavLst>
                                    </p:anim>
                                    <p:anim calcmode="lin" valueType="num">
                                      <p:cBhvr>
                                        <p:cTn id="36" dur="1000" fill="hold"/>
                                        <p:tgtEl>
                                          <p:spTgt spid="165891">
                                            <p:txEl>
                                              <p:pRg st="3" end="3"/>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5890" grpId="0"/>
      <p:bldP spid="165891" grpId="0" build="p"/>
    </p:bldLst>
  </p:timing>
</p:sld>
</file>

<file path=ppt/slides/slide15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66914" name="Rectangle 2"/>
          <p:cNvSpPr>
            <a:spLocks noGrp="1" noChangeArrowheads="1"/>
          </p:cNvSpPr>
          <p:nvPr>
            <p:ph type="title"/>
          </p:nvPr>
        </p:nvSpPr>
        <p:spPr/>
        <p:txBody>
          <a:bodyPr/>
          <a:lstStyle/>
          <a:p>
            <a:endParaRPr lang="en-US"/>
          </a:p>
        </p:txBody>
      </p:sp>
      <p:sp>
        <p:nvSpPr>
          <p:cNvPr id="166915" name="Rectangle 3"/>
          <p:cNvSpPr>
            <a:spLocks noGrp="1" noChangeArrowheads="1"/>
          </p:cNvSpPr>
          <p:nvPr>
            <p:ph type="body" idx="1"/>
          </p:nvPr>
        </p:nvSpPr>
        <p:spPr/>
        <p:txBody>
          <a:bodyPr/>
          <a:lstStyle/>
          <a:p>
            <a:endParaRPr lang="ar-SA"/>
          </a:p>
          <a:p>
            <a:r>
              <a:rPr lang="fa-IR"/>
              <a:t>* بانک(بد)</a:t>
            </a:r>
          </a:p>
          <a:p>
            <a:r>
              <a:rPr lang="fa-IR"/>
              <a:t>                     ضایعات قابل بازیافت(بس)</a:t>
            </a:r>
          </a:p>
          <a:p>
            <a:r>
              <a:rPr lang="fa-IR"/>
              <a:t>                     درآمدهای متفرقه(بس)</a:t>
            </a:r>
          </a:p>
          <a:p>
            <a:r>
              <a:rPr lang="fa-IR"/>
              <a:t>مثال: شرکت هدایت از سیستم هزینه یابی سفارشات استفاده می کنند.</a:t>
            </a:r>
          </a:p>
        </p:txBody>
      </p:sp>
    </p:spTree>
  </p:cSld>
  <p:clrMapOvr>
    <a:masterClrMapping/>
  </p:clrMapOvr>
  <p:transition advClick="0" advTm="3000"/>
</p:sld>
</file>

<file path=ppt/slides/slide15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67938" name="Rectangle 2"/>
          <p:cNvSpPr>
            <a:spLocks noGrp="1" noChangeArrowheads="1"/>
          </p:cNvSpPr>
          <p:nvPr>
            <p:ph type="title"/>
          </p:nvPr>
        </p:nvSpPr>
        <p:spPr/>
        <p:txBody>
          <a:bodyPr/>
          <a:lstStyle/>
          <a:p>
            <a:endParaRPr lang="en-US"/>
          </a:p>
        </p:txBody>
      </p:sp>
      <p:sp>
        <p:nvSpPr>
          <p:cNvPr id="167939" name="Rectangle 3"/>
          <p:cNvSpPr>
            <a:spLocks noGrp="1" noChangeArrowheads="1"/>
          </p:cNvSpPr>
          <p:nvPr>
            <p:ph type="body" idx="1"/>
          </p:nvPr>
        </p:nvSpPr>
        <p:spPr/>
        <p:txBody>
          <a:bodyPr/>
          <a:lstStyle/>
          <a:p>
            <a:r>
              <a:rPr lang="en-US"/>
              <a:t> </a:t>
            </a:r>
          </a:p>
          <a:p>
            <a:r>
              <a:rPr lang="fa-IR"/>
              <a:t>جمع هزینه های تولید اضافه شده در طول سال 1000000 که مبتنی بر مواد سیستم واقعی و دستمزد مستقیم</a:t>
            </a:r>
            <a:endParaRPr lang="en-US"/>
          </a:p>
          <a:p>
            <a:r>
              <a:rPr lang="fa-IR"/>
              <a:t>واقعی است سربار منظور شده به حساب تولیدات بر مبنای رقم دستمزد         واقعی صورت می گیرد.</a:t>
            </a:r>
          </a:p>
        </p:txBody>
      </p:sp>
    </p:spTree>
  </p:cSld>
  <p:clrMapOvr>
    <a:masterClrMapping/>
  </p:clrMapOvr>
  <p:transition advClick="0" advTm="3000"/>
</p:sld>
</file>

<file path=ppt/slides/slide156.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168962" name="Rectangle 2"/>
          <p:cNvSpPr>
            <a:spLocks noGrp="1" noChangeArrowheads="1"/>
          </p:cNvSpPr>
          <p:nvPr>
            <p:ph type="title"/>
          </p:nvPr>
        </p:nvSpPr>
        <p:spPr/>
        <p:txBody>
          <a:bodyPr/>
          <a:lstStyle/>
          <a:p>
            <a:endParaRPr lang="en-US"/>
          </a:p>
        </p:txBody>
      </p:sp>
      <p:sp>
        <p:nvSpPr>
          <p:cNvPr id="168963" name="Rectangle 3"/>
          <p:cNvSpPr>
            <a:spLocks noGrp="1" noChangeArrowheads="1"/>
          </p:cNvSpPr>
          <p:nvPr>
            <p:ph type="body" idx="1"/>
          </p:nvPr>
        </p:nvSpPr>
        <p:spPr/>
        <p:txBody>
          <a:bodyPr/>
          <a:lstStyle/>
          <a:p>
            <a:pPr marL="609600" indent="-609600">
              <a:lnSpc>
                <a:spcPct val="90000"/>
              </a:lnSpc>
            </a:pPr>
            <a:endParaRPr lang="en-US" sz="2800"/>
          </a:p>
          <a:p>
            <a:pPr marL="609600" indent="-609600">
              <a:lnSpc>
                <a:spcPct val="90000"/>
              </a:lnSpc>
            </a:pPr>
            <a:r>
              <a:rPr lang="fa-IR" sz="2800"/>
              <a:t>بهای تمام شده کالای تولید شده 970000 ریال برمبنای دستمزد مستقیم واقعی مواد مستقیم واقعی و سربار</a:t>
            </a:r>
            <a:endParaRPr lang="en-US" sz="2800"/>
          </a:p>
          <a:p>
            <a:pPr marL="609600" indent="-609600">
              <a:lnSpc>
                <a:spcPct val="90000"/>
              </a:lnSpc>
            </a:pPr>
            <a:r>
              <a:rPr lang="fa-IR" sz="2800"/>
              <a:t>هزینه های عمومی بر اساس 75% دستمزد واقعی به حساب کار در جریان منظور کل سربار منظور شده به حساب کار در جریان 27% هزینه های تولید بوده</a:t>
            </a:r>
          </a:p>
          <a:p>
            <a:pPr marL="609600" indent="-609600">
              <a:lnSpc>
                <a:spcPct val="90000"/>
              </a:lnSpc>
            </a:pPr>
            <a:r>
              <a:rPr lang="fa-IR" sz="2800"/>
              <a:t>موجودی کار در جریان اول دوره ارا 80% کار در جریان آخر دوره بوده.</a:t>
            </a:r>
            <a:endParaRPr lang="en-US" sz="2800"/>
          </a:p>
          <a:p>
            <a:pPr marL="609600" indent="-609600">
              <a:lnSpc>
                <a:spcPct val="90000"/>
              </a:lnSpc>
            </a:pPr>
            <a:r>
              <a:rPr lang="en-US" sz="2800"/>
              <a:t/>
            </a:r>
            <a:br>
              <a:rPr lang="en-US" sz="2800"/>
            </a:br>
            <a:endParaRPr lang="en-US" sz="2800"/>
          </a:p>
        </p:txBody>
      </p:sp>
    </p:spTree>
  </p:cSld>
  <p:clrMapOvr>
    <a:masterClrMapping/>
  </p:clrMapOvr>
  <p:transition advClick="0" advTm="3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withEffect" nodePh="1">
                                  <p:stCondLst>
                                    <p:cond delay="0"/>
                                  </p:stCondLst>
                                  <p:endCondLst>
                                    <p:cond evt="begin" delay="0">
                                      <p:tn val="5"/>
                                    </p:cond>
                                  </p:endCondLst>
                                  <p:childTnLst>
                                    <p:set>
                                      <p:cBhvr>
                                        <p:cTn id="6" dur="1" fill="hold">
                                          <p:stCondLst>
                                            <p:cond delay="0"/>
                                          </p:stCondLst>
                                        </p:cTn>
                                        <p:tgtEl>
                                          <p:spTgt spid="168962"/>
                                        </p:tgtEl>
                                        <p:attrNameLst>
                                          <p:attrName>style.visibility</p:attrName>
                                        </p:attrNameLst>
                                      </p:cBhvr>
                                      <p:to>
                                        <p:strVal val="visible"/>
                                      </p:to>
                                    </p:set>
                                    <p:anim calcmode="lin" valueType="num">
                                      <p:cBhvr>
                                        <p:cTn id="7" dur="500" fill="hold"/>
                                        <p:tgtEl>
                                          <p:spTgt spid="168962"/>
                                        </p:tgtEl>
                                        <p:attrNameLst>
                                          <p:attrName>ppt_w</p:attrName>
                                        </p:attrNameLst>
                                      </p:cBhvr>
                                      <p:tavLst>
                                        <p:tav tm="0">
                                          <p:val>
                                            <p:fltVal val="0"/>
                                          </p:val>
                                        </p:tav>
                                        <p:tav tm="100000">
                                          <p:val>
                                            <p:strVal val="#ppt_w"/>
                                          </p:val>
                                        </p:tav>
                                      </p:tavLst>
                                    </p:anim>
                                    <p:anim calcmode="lin" valueType="num">
                                      <p:cBhvr>
                                        <p:cTn id="8" dur="500" fill="hold"/>
                                        <p:tgtEl>
                                          <p:spTgt spid="168962"/>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3" presetClass="entr" presetSubtype="16" fill="hold" grpId="0" nodeType="clickEffect">
                                  <p:stCondLst>
                                    <p:cond delay="0"/>
                                  </p:stCondLst>
                                  <p:childTnLst>
                                    <p:set>
                                      <p:cBhvr>
                                        <p:cTn id="12" dur="1" fill="hold">
                                          <p:stCondLst>
                                            <p:cond delay="0"/>
                                          </p:stCondLst>
                                        </p:cTn>
                                        <p:tgtEl>
                                          <p:spTgt spid="168963">
                                            <p:txEl>
                                              <p:pRg st="1" end="1"/>
                                            </p:txEl>
                                          </p:spTgt>
                                        </p:tgtEl>
                                        <p:attrNameLst>
                                          <p:attrName>style.visibility</p:attrName>
                                        </p:attrNameLst>
                                      </p:cBhvr>
                                      <p:to>
                                        <p:strVal val="visible"/>
                                      </p:to>
                                    </p:set>
                                    <p:anim calcmode="lin" valueType="num">
                                      <p:cBhvr>
                                        <p:cTn id="13" dur="500" fill="hold"/>
                                        <p:tgtEl>
                                          <p:spTgt spid="168963">
                                            <p:txEl>
                                              <p:pRg st="1" end="1"/>
                                            </p:txEl>
                                          </p:spTgt>
                                        </p:tgtEl>
                                        <p:attrNameLst>
                                          <p:attrName>ppt_w</p:attrName>
                                        </p:attrNameLst>
                                      </p:cBhvr>
                                      <p:tavLst>
                                        <p:tav tm="0">
                                          <p:val>
                                            <p:fltVal val="0"/>
                                          </p:val>
                                        </p:tav>
                                        <p:tav tm="100000">
                                          <p:val>
                                            <p:strVal val="#ppt_w"/>
                                          </p:val>
                                        </p:tav>
                                      </p:tavLst>
                                    </p:anim>
                                    <p:anim calcmode="lin" valueType="num">
                                      <p:cBhvr>
                                        <p:cTn id="14" dur="500" fill="hold"/>
                                        <p:tgtEl>
                                          <p:spTgt spid="168963">
                                            <p:txEl>
                                              <p:pRg st="1" end="1"/>
                                            </p:txEl>
                                          </p:spTgt>
                                        </p:tgtEl>
                                        <p:attrNameLst>
                                          <p:attrName>ppt_h</p:attrName>
                                        </p:attrNameLst>
                                      </p:cBhvr>
                                      <p:tavLst>
                                        <p:tav tm="0">
                                          <p:val>
                                            <p:fltVal val="0"/>
                                          </p:val>
                                        </p:tav>
                                        <p:tav tm="100000">
                                          <p:val>
                                            <p:strVal val="#ppt_h"/>
                                          </p:val>
                                        </p:tav>
                                      </p:tavLst>
                                    </p:anim>
                                  </p:childTnLst>
                                </p:cTn>
                              </p:par>
                            </p:childTnLst>
                          </p:cTn>
                        </p:par>
                      </p:childTnLst>
                    </p:cTn>
                  </p:par>
                  <p:par>
                    <p:cTn id="15" fill="hold">
                      <p:stCondLst>
                        <p:cond delay="indefinite"/>
                      </p:stCondLst>
                      <p:childTnLst>
                        <p:par>
                          <p:cTn id="16" fill="hold">
                            <p:stCondLst>
                              <p:cond delay="0"/>
                            </p:stCondLst>
                            <p:childTnLst>
                              <p:par>
                                <p:cTn id="17" presetID="23" presetClass="entr" presetSubtype="16" fill="hold" grpId="0" nodeType="clickEffect">
                                  <p:stCondLst>
                                    <p:cond delay="0"/>
                                  </p:stCondLst>
                                  <p:childTnLst>
                                    <p:set>
                                      <p:cBhvr>
                                        <p:cTn id="18" dur="1" fill="hold">
                                          <p:stCondLst>
                                            <p:cond delay="0"/>
                                          </p:stCondLst>
                                        </p:cTn>
                                        <p:tgtEl>
                                          <p:spTgt spid="168963">
                                            <p:txEl>
                                              <p:pRg st="2" end="2"/>
                                            </p:txEl>
                                          </p:spTgt>
                                        </p:tgtEl>
                                        <p:attrNameLst>
                                          <p:attrName>style.visibility</p:attrName>
                                        </p:attrNameLst>
                                      </p:cBhvr>
                                      <p:to>
                                        <p:strVal val="visible"/>
                                      </p:to>
                                    </p:set>
                                    <p:anim calcmode="lin" valueType="num">
                                      <p:cBhvr>
                                        <p:cTn id="19" dur="500" fill="hold"/>
                                        <p:tgtEl>
                                          <p:spTgt spid="168963">
                                            <p:txEl>
                                              <p:pRg st="2" end="2"/>
                                            </p:txEl>
                                          </p:spTgt>
                                        </p:tgtEl>
                                        <p:attrNameLst>
                                          <p:attrName>ppt_w</p:attrName>
                                        </p:attrNameLst>
                                      </p:cBhvr>
                                      <p:tavLst>
                                        <p:tav tm="0">
                                          <p:val>
                                            <p:fltVal val="0"/>
                                          </p:val>
                                        </p:tav>
                                        <p:tav tm="100000">
                                          <p:val>
                                            <p:strVal val="#ppt_w"/>
                                          </p:val>
                                        </p:tav>
                                      </p:tavLst>
                                    </p:anim>
                                    <p:anim calcmode="lin" valueType="num">
                                      <p:cBhvr>
                                        <p:cTn id="20" dur="500" fill="hold"/>
                                        <p:tgtEl>
                                          <p:spTgt spid="168963">
                                            <p:txEl>
                                              <p:pRg st="2" end="2"/>
                                            </p:txEl>
                                          </p:spTgt>
                                        </p:tgtEl>
                                        <p:attrNameLst>
                                          <p:attrName>ppt_h</p:attrName>
                                        </p:attrNameLst>
                                      </p:cBhvr>
                                      <p:tavLst>
                                        <p:tav tm="0">
                                          <p:val>
                                            <p:fltVal val="0"/>
                                          </p:val>
                                        </p:tav>
                                        <p:tav tm="100000">
                                          <p:val>
                                            <p:strVal val="#ppt_h"/>
                                          </p:val>
                                        </p:tav>
                                      </p:tavLst>
                                    </p:anim>
                                  </p:childTnLst>
                                </p:cTn>
                              </p:par>
                            </p:childTnLst>
                          </p:cTn>
                        </p:par>
                      </p:childTnLst>
                    </p:cTn>
                  </p:par>
                  <p:par>
                    <p:cTn id="21" fill="hold">
                      <p:stCondLst>
                        <p:cond delay="indefinite"/>
                      </p:stCondLst>
                      <p:childTnLst>
                        <p:par>
                          <p:cTn id="22" fill="hold">
                            <p:stCondLst>
                              <p:cond delay="0"/>
                            </p:stCondLst>
                            <p:childTnLst>
                              <p:par>
                                <p:cTn id="23" presetID="23" presetClass="entr" presetSubtype="16" fill="hold" grpId="0" nodeType="clickEffect">
                                  <p:stCondLst>
                                    <p:cond delay="0"/>
                                  </p:stCondLst>
                                  <p:childTnLst>
                                    <p:set>
                                      <p:cBhvr>
                                        <p:cTn id="24" dur="1" fill="hold">
                                          <p:stCondLst>
                                            <p:cond delay="0"/>
                                          </p:stCondLst>
                                        </p:cTn>
                                        <p:tgtEl>
                                          <p:spTgt spid="168963">
                                            <p:txEl>
                                              <p:pRg st="3" end="3"/>
                                            </p:txEl>
                                          </p:spTgt>
                                        </p:tgtEl>
                                        <p:attrNameLst>
                                          <p:attrName>style.visibility</p:attrName>
                                        </p:attrNameLst>
                                      </p:cBhvr>
                                      <p:to>
                                        <p:strVal val="visible"/>
                                      </p:to>
                                    </p:set>
                                    <p:anim calcmode="lin" valueType="num">
                                      <p:cBhvr>
                                        <p:cTn id="25" dur="500" fill="hold"/>
                                        <p:tgtEl>
                                          <p:spTgt spid="168963">
                                            <p:txEl>
                                              <p:pRg st="3" end="3"/>
                                            </p:txEl>
                                          </p:spTgt>
                                        </p:tgtEl>
                                        <p:attrNameLst>
                                          <p:attrName>ppt_w</p:attrName>
                                        </p:attrNameLst>
                                      </p:cBhvr>
                                      <p:tavLst>
                                        <p:tav tm="0">
                                          <p:val>
                                            <p:fltVal val="0"/>
                                          </p:val>
                                        </p:tav>
                                        <p:tav tm="100000">
                                          <p:val>
                                            <p:strVal val="#ppt_w"/>
                                          </p:val>
                                        </p:tav>
                                      </p:tavLst>
                                    </p:anim>
                                    <p:anim calcmode="lin" valueType="num">
                                      <p:cBhvr>
                                        <p:cTn id="26" dur="500" fill="hold"/>
                                        <p:tgtEl>
                                          <p:spTgt spid="168963">
                                            <p:txEl>
                                              <p:pRg st="3" end="3"/>
                                            </p:txEl>
                                          </p:spTgt>
                                        </p:tgtEl>
                                        <p:attrNameLst>
                                          <p:attrName>ppt_h</p:attrName>
                                        </p:attrNameLst>
                                      </p:cBhvr>
                                      <p:tavLst>
                                        <p:tav tm="0">
                                          <p:val>
                                            <p:fltVal val="0"/>
                                          </p:val>
                                        </p:tav>
                                        <p:tav tm="100000">
                                          <p:val>
                                            <p:strVal val="#ppt_h"/>
                                          </p:val>
                                        </p:tav>
                                      </p:tavLst>
                                    </p:anim>
                                  </p:childTnLst>
                                </p:cTn>
                              </p:par>
                            </p:childTnLst>
                          </p:cTn>
                        </p:par>
                      </p:childTnLst>
                    </p:cTn>
                  </p:par>
                  <p:par>
                    <p:cTn id="27" fill="hold">
                      <p:stCondLst>
                        <p:cond delay="indefinite"/>
                      </p:stCondLst>
                      <p:childTnLst>
                        <p:par>
                          <p:cTn id="28" fill="hold">
                            <p:stCondLst>
                              <p:cond delay="0"/>
                            </p:stCondLst>
                            <p:childTnLst>
                              <p:par>
                                <p:cTn id="29" presetID="23" presetClass="entr" presetSubtype="16" fill="hold" grpId="0" nodeType="clickEffect">
                                  <p:stCondLst>
                                    <p:cond delay="0"/>
                                  </p:stCondLst>
                                  <p:childTnLst>
                                    <p:set>
                                      <p:cBhvr>
                                        <p:cTn id="30" dur="1" fill="hold">
                                          <p:stCondLst>
                                            <p:cond delay="0"/>
                                          </p:stCondLst>
                                        </p:cTn>
                                        <p:tgtEl>
                                          <p:spTgt spid="168963">
                                            <p:txEl>
                                              <p:pRg st="4" end="4"/>
                                            </p:txEl>
                                          </p:spTgt>
                                        </p:tgtEl>
                                        <p:attrNameLst>
                                          <p:attrName>style.visibility</p:attrName>
                                        </p:attrNameLst>
                                      </p:cBhvr>
                                      <p:to>
                                        <p:strVal val="visible"/>
                                      </p:to>
                                    </p:set>
                                    <p:anim calcmode="lin" valueType="num">
                                      <p:cBhvr>
                                        <p:cTn id="31" dur="500" fill="hold"/>
                                        <p:tgtEl>
                                          <p:spTgt spid="168963">
                                            <p:txEl>
                                              <p:pRg st="4" end="4"/>
                                            </p:txEl>
                                          </p:spTgt>
                                        </p:tgtEl>
                                        <p:attrNameLst>
                                          <p:attrName>ppt_w</p:attrName>
                                        </p:attrNameLst>
                                      </p:cBhvr>
                                      <p:tavLst>
                                        <p:tav tm="0">
                                          <p:val>
                                            <p:fltVal val="0"/>
                                          </p:val>
                                        </p:tav>
                                        <p:tav tm="100000">
                                          <p:val>
                                            <p:strVal val="#ppt_w"/>
                                          </p:val>
                                        </p:tav>
                                      </p:tavLst>
                                    </p:anim>
                                    <p:anim calcmode="lin" valueType="num">
                                      <p:cBhvr>
                                        <p:cTn id="32" dur="500" fill="hold"/>
                                        <p:tgtEl>
                                          <p:spTgt spid="168963">
                                            <p:txEl>
                                              <p:pRg st="4" end="4"/>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8962" grpId="0"/>
      <p:bldP spid="168963" grpId="0" build="p"/>
    </p:bldLst>
  </p:timing>
</p:sld>
</file>

<file path=ppt/slides/slide15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69986" name="Rectangle 2"/>
          <p:cNvSpPr>
            <a:spLocks noGrp="1" noChangeArrowheads="1"/>
          </p:cNvSpPr>
          <p:nvPr>
            <p:ph type="title"/>
          </p:nvPr>
        </p:nvSpPr>
        <p:spPr/>
        <p:txBody>
          <a:bodyPr/>
          <a:lstStyle/>
          <a:p>
            <a:endParaRPr lang="en-US"/>
          </a:p>
        </p:txBody>
      </p:sp>
      <p:sp>
        <p:nvSpPr>
          <p:cNvPr id="169987" name="Rectangle 3"/>
          <p:cNvSpPr>
            <a:spLocks noGrp="1" noChangeArrowheads="1"/>
          </p:cNvSpPr>
          <p:nvPr>
            <p:ph type="body" idx="1"/>
          </p:nvPr>
        </p:nvSpPr>
        <p:spPr/>
        <p:txBody>
          <a:bodyPr/>
          <a:lstStyle/>
          <a:p>
            <a:r>
              <a:rPr lang="fa-IR"/>
              <a:t>مصوب است تهیه صورت بهای تمام شده برای سال مورد نظر و رقم دستمزد مستقیم – مواد مستقیم  واقعی و سربار منظور شده بر مبنای مورد نظر نشان دهید.</a:t>
            </a:r>
          </a:p>
          <a:p>
            <a:r>
              <a:rPr lang="fa-IR"/>
              <a:t>حل مسئله</a:t>
            </a:r>
          </a:p>
          <a:p>
            <a:r>
              <a:rPr lang="fa-IR"/>
              <a:t>270000 = 27% × 1000000 = سربار</a:t>
            </a:r>
          </a:p>
          <a:p>
            <a:r>
              <a:rPr lang="fa-IR"/>
              <a:t>370000</a:t>
            </a:r>
            <a:r>
              <a:rPr lang="fa-IR" sz="2800"/>
              <a:t>=(360000 + 270000) – 1000000 = مواد چشم</a:t>
            </a:r>
            <a:endParaRPr lang="en-US" sz="2800"/>
          </a:p>
          <a:p>
            <a:r>
              <a:rPr lang="en-US"/>
              <a:t>X</a:t>
            </a:r>
            <a:r>
              <a:rPr lang="fa-IR"/>
              <a:t> = کار در جریان </a:t>
            </a:r>
            <a:endParaRPr lang="en-US"/>
          </a:p>
        </p:txBody>
      </p:sp>
    </p:spTree>
  </p:cSld>
  <p:clrMapOvr>
    <a:masterClrMapping/>
  </p:clrMapOvr>
  <p:transition advClick="0" advTm="3000"/>
</p:sld>
</file>

<file path=ppt/slides/slide15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71010" name="Rectangle 2"/>
          <p:cNvSpPr>
            <a:spLocks noGrp="1" noChangeArrowheads="1"/>
          </p:cNvSpPr>
          <p:nvPr>
            <p:ph type="title"/>
          </p:nvPr>
        </p:nvSpPr>
        <p:spPr/>
        <p:txBody>
          <a:bodyPr/>
          <a:lstStyle/>
          <a:p>
            <a:endParaRPr lang="en-US"/>
          </a:p>
        </p:txBody>
      </p:sp>
      <p:sp>
        <p:nvSpPr>
          <p:cNvPr id="171011" name="Rectangle 3"/>
          <p:cNvSpPr>
            <a:spLocks noGrp="1" noChangeArrowheads="1"/>
          </p:cNvSpPr>
          <p:nvPr>
            <p:ph type="body" idx="1"/>
          </p:nvPr>
        </p:nvSpPr>
        <p:spPr/>
        <p:txBody>
          <a:bodyPr/>
          <a:lstStyle/>
          <a:p>
            <a:pPr>
              <a:lnSpc>
                <a:spcPct val="80000"/>
              </a:lnSpc>
            </a:pPr>
            <a:r>
              <a:rPr lang="fa-IR" sz="2800"/>
              <a:t>کار در جریان آخر دوره – هزینه های تولیدی + کار در جریان اول دوره = بهای تمام شده کالای تولید شده </a:t>
            </a:r>
          </a:p>
          <a:p>
            <a:pPr>
              <a:lnSpc>
                <a:spcPct val="80000"/>
              </a:lnSpc>
            </a:pPr>
            <a:r>
              <a:rPr lang="fa-IR" sz="2800"/>
              <a:t>د= 30000 = </a:t>
            </a:r>
            <a:r>
              <a:rPr lang="en-US" sz="2800"/>
              <a:t>x</a:t>
            </a:r>
            <a:r>
              <a:rPr lang="fa-IR" sz="2800"/>
              <a:t>2/0 &lt; = </a:t>
            </a:r>
            <a:r>
              <a:rPr lang="en-US" sz="2800"/>
              <a:t>x </a:t>
            </a:r>
            <a:r>
              <a:rPr lang="fa-IR" sz="2800"/>
              <a:t>– 100000 + </a:t>
            </a:r>
            <a:r>
              <a:rPr lang="en-US" sz="2800"/>
              <a:t>x</a:t>
            </a:r>
            <a:r>
              <a:rPr lang="fa-IR" sz="2800"/>
              <a:t> 8/0 = 970000</a:t>
            </a:r>
          </a:p>
          <a:p>
            <a:pPr>
              <a:lnSpc>
                <a:spcPct val="80000"/>
              </a:lnSpc>
            </a:pPr>
            <a:r>
              <a:rPr lang="fa-IR" sz="2800"/>
              <a:t>150000 = </a:t>
            </a:r>
            <a:r>
              <a:rPr lang="en-US" sz="2800"/>
              <a:t>x</a:t>
            </a:r>
            <a:endParaRPr lang="fa-IR" sz="2800"/>
          </a:p>
          <a:p>
            <a:pPr>
              <a:lnSpc>
                <a:spcPct val="80000"/>
              </a:lnSpc>
            </a:pPr>
            <a:r>
              <a:rPr lang="fa-IR" sz="2800"/>
              <a:t>120000 = 150000 × 80% = کار در جریان اول دوره</a:t>
            </a:r>
          </a:p>
          <a:p>
            <a:pPr>
              <a:lnSpc>
                <a:spcPct val="80000"/>
              </a:lnSpc>
            </a:pPr>
            <a:r>
              <a:rPr lang="fa-IR" sz="2800"/>
              <a:t>شرکت هدایت</a:t>
            </a:r>
          </a:p>
          <a:p>
            <a:pPr>
              <a:lnSpc>
                <a:spcPct val="80000"/>
              </a:lnSpc>
            </a:pPr>
            <a:r>
              <a:rPr lang="fa-IR" sz="2800"/>
              <a:t>صورت بهای تمام شده کالای ساخته شده</a:t>
            </a:r>
          </a:p>
          <a:p>
            <a:pPr>
              <a:lnSpc>
                <a:spcPct val="80000"/>
              </a:lnSpc>
            </a:pPr>
            <a:r>
              <a:rPr lang="fa-IR" sz="2800"/>
              <a:t>بهار سال 1379 </a:t>
            </a:r>
          </a:p>
          <a:p>
            <a:pPr>
              <a:lnSpc>
                <a:spcPct val="80000"/>
              </a:lnSpc>
            </a:pPr>
            <a:r>
              <a:rPr lang="fa-IR" sz="2800"/>
              <a:t/>
            </a:r>
            <a:br>
              <a:rPr lang="fa-IR" sz="2800"/>
            </a:br>
            <a:endParaRPr lang="en-US" sz="2800"/>
          </a:p>
        </p:txBody>
      </p:sp>
    </p:spTree>
  </p:cSld>
  <p:clrMapOvr>
    <a:masterClrMapping/>
  </p:clrMapOvr>
  <p:transition advClick="0" advTm="3000"/>
</p:sld>
</file>

<file path=ppt/slides/slide159.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172034" name="Rectangle 2"/>
          <p:cNvSpPr>
            <a:spLocks noGrp="1" noChangeArrowheads="1"/>
          </p:cNvSpPr>
          <p:nvPr>
            <p:ph type="title"/>
          </p:nvPr>
        </p:nvSpPr>
        <p:spPr/>
        <p:txBody>
          <a:bodyPr/>
          <a:lstStyle/>
          <a:p>
            <a:endParaRPr lang="en-US"/>
          </a:p>
        </p:txBody>
      </p:sp>
      <p:sp>
        <p:nvSpPr>
          <p:cNvPr id="172035" name="Rectangle 3"/>
          <p:cNvSpPr>
            <a:spLocks noGrp="1" noChangeArrowheads="1"/>
          </p:cNvSpPr>
          <p:nvPr>
            <p:ph type="body" idx="1"/>
          </p:nvPr>
        </p:nvSpPr>
        <p:spPr/>
        <p:txBody>
          <a:bodyPr/>
          <a:lstStyle/>
          <a:p>
            <a:r>
              <a:rPr lang="fa-IR" sz="2800"/>
              <a:t>مواد مستقیم      370000</a:t>
            </a:r>
          </a:p>
          <a:p>
            <a:r>
              <a:rPr lang="fa-IR" sz="2800"/>
              <a:t>دستمزد مستقیم  360000</a:t>
            </a:r>
          </a:p>
          <a:p>
            <a:r>
              <a:rPr lang="fa-IR" sz="2800"/>
              <a:t>سربار 270000</a:t>
            </a:r>
          </a:p>
          <a:p>
            <a:r>
              <a:rPr lang="fa-IR" sz="2800"/>
              <a:t>جمع هزینه های تولید  1000000</a:t>
            </a:r>
          </a:p>
          <a:p>
            <a:r>
              <a:rPr lang="fa-IR" sz="2800"/>
              <a:t>کار در جریان اول دوره   </a:t>
            </a:r>
            <a:r>
              <a:rPr lang="fa-IR" sz="2800" u="sng"/>
              <a:t>    120000</a:t>
            </a:r>
            <a:endParaRPr lang="fa-IR" sz="2800"/>
          </a:p>
          <a:p>
            <a:r>
              <a:rPr lang="fa-IR" sz="2800"/>
              <a:t>کار در جریان طی دوره    1120000</a:t>
            </a:r>
          </a:p>
          <a:p>
            <a:r>
              <a:rPr lang="fa-IR" sz="2800"/>
              <a:t>کسر شود:</a:t>
            </a:r>
          </a:p>
          <a:p>
            <a:r>
              <a:rPr lang="fa-IR" sz="2800"/>
              <a:t>کار در جریان پایان دوره                            </a:t>
            </a:r>
            <a:r>
              <a:rPr lang="fa-IR" sz="2800" u="sng"/>
              <a:t>(150000)</a:t>
            </a:r>
            <a:endParaRPr lang="en-US" sz="2800" u="sng"/>
          </a:p>
        </p:txBody>
      </p:sp>
    </p:spTree>
  </p:cSld>
  <p:clrMapOvr>
    <a:masterClrMapping/>
  </p:clrMapOvr>
  <p:transition advClick="0" advTm="3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9" presetClass="entr" presetSubtype="0" decel="100000" fill="hold" grpId="0" nodeType="withEffect" nodePh="1">
                                  <p:stCondLst>
                                    <p:cond delay="0"/>
                                  </p:stCondLst>
                                  <p:endCondLst>
                                    <p:cond evt="begin" delay="0">
                                      <p:tn val="5"/>
                                    </p:cond>
                                  </p:endCondLst>
                                  <p:childTnLst>
                                    <p:set>
                                      <p:cBhvr>
                                        <p:cTn id="6" dur="1" fill="hold">
                                          <p:stCondLst>
                                            <p:cond delay="0"/>
                                          </p:stCondLst>
                                        </p:cTn>
                                        <p:tgtEl>
                                          <p:spTgt spid="172034"/>
                                        </p:tgtEl>
                                        <p:attrNameLst>
                                          <p:attrName>style.visibility</p:attrName>
                                        </p:attrNameLst>
                                      </p:cBhvr>
                                      <p:to>
                                        <p:strVal val="visible"/>
                                      </p:to>
                                    </p:set>
                                    <p:anim calcmode="lin" valueType="num">
                                      <p:cBhvr>
                                        <p:cTn id="7" dur="500" fill="hold"/>
                                        <p:tgtEl>
                                          <p:spTgt spid="172034"/>
                                        </p:tgtEl>
                                        <p:attrNameLst>
                                          <p:attrName>ppt_w</p:attrName>
                                        </p:attrNameLst>
                                      </p:cBhvr>
                                      <p:tavLst>
                                        <p:tav tm="0">
                                          <p:val>
                                            <p:fltVal val="0"/>
                                          </p:val>
                                        </p:tav>
                                        <p:tav tm="100000">
                                          <p:val>
                                            <p:strVal val="#ppt_w"/>
                                          </p:val>
                                        </p:tav>
                                      </p:tavLst>
                                    </p:anim>
                                    <p:anim calcmode="lin" valueType="num">
                                      <p:cBhvr>
                                        <p:cTn id="8" dur="500" fill="hold"/>
                                        <p:tgtEl>
                                          <p:spTgt spid="172034"/>
                                        </p:tgtEl>
                                        <p:attrNameLst>
                                          <p:attrName>ppt_h</p:attrName>
                                        </p:attrNameLst>
                                      </p:cBhvr>
                                      <p:tavLst>
                                        <p:tav tm="0">
                                          <p:val>
                                            <p:fltVal val="0"/>
                                          </p:val>
                                        </p:tav>
                                        <p:tav tm="100000">
                                          <p:val>
                                            <p:strVal val="#ppt_h"/>
                                          </p:val>
                                        </p:tav>
                                      </p:tavLst>
                                    </p:anim>
                                    <p:anim calcmode="lin" valueType="num">
                                      <p:cBhvr>
                                        <p:cTn id="9" dur="500" fill="hold"/>
                                        <p:tgtEl>
                                          <p:spTgt spid="172034"/>
                                        </p:tgtEl>
                                        <p:attrNameLst>
                                          <p:attrName>style.rotation</p:attrName>
                                        </p:attrNameLst>
                                      </p:cBhvr>
                                      <p:tavLst>
                                        <p:tav tm="0">
                                          <p:val>
                                            <p:fltVal val="360"/>
                                          </p:val>
                                        </p:tav>
                                        <p:tav tm="100000">
                                          <p:val>
                                            <p:fltVal val="0"/>
                                          </p:val>
                                        </p:tav>
                                      </p:tavLst>
                                    </p:anim>
                                    <p:animEffect transition="in" filter="fade">
                                      <p:cBhvr>
                                        <p:cTn id="10" dur="500"/>
                                        <p:tgtEl>
                                          <p:spTgt spid="172034"/>
                                        </p:tgtEl>
                                      </p:cBhvr>
                                    </p:animEffect>
                                  </p:childTnLst>
                                </p:cTn>
                              </p:par>
                            </p:childTnLst>
                          </p:cTn>
                        </p:par>
                      </p:childTnLst>
                    </p:cTn>
                  </p:par>
                  <p:par>
                    <p:cTn id="11" fill="hold">
                      <p:stCondLst>
                        <p:cond delay="indefinite"/>
                      </p:stCondLst>
                      <p:childTnLst>
                        <p:par>
                          <p:cTn id="12" fill="hold">
                            <p:stCondLst>
                              <p:cond delay="0"/>
                            </p:stCondLst>
                            <p:childTnLst>
                              <p:par>
                                <p:cTn id="13" presetID="49" presetClass="entr" presetSubtype="0" decel="100000" fill="hold" grpId="0" nodeType="clickEffect">
                                  <p:stCondLst>
                                    <p:cond delay="0"/>
                                  </p:stCondLst>
                                  <p:iterate type="lt">
                                    <p:tmPct val="10000"/>
                                  </p:iterate>
                                  <p:childTnLst>
                                    <p:set>
                                      <p:cBhvr>
                                        <p:cTn id="14" dur="1" fill="hold">
                                          <p:stCondLst>
                                            <p:cond delay="0"/>
                                          </p:stCondLst>
                                        </p:cTn>
                                        <p:tgtEl>
                                          <p:spTgt spid="172035">
                                            <p:txEl>
                                              <p:pRg st="0" end="0"/>
                                            </p:txEl>
                                          </p:spTgt>
                                        </p:tgtEl>
                                        <p:attrNameLst>
                                          <p:attrName>style.visibility</p:attrName>
                                        </p:attrNameLst>
                                      </p:cBhvr>
                                      <p:to>
                                        <p:strVal val="visible"/>
                                      </p:to>
                                    </p:set>
                                    <p:anim calcmode="lin" valueType="num">
                                      <p:cBhvr>
                                        <p:cTn id="15" dur="500" fill="hold"/>
                                        <p:tgtEl>
                                          <p:spTgt spid="172035">
                                            <p:txEl>
                                              <p:pRg st="0" end="0"/>
                                            </p:txEl>
                                          </p:spTgt>
                                        </p:tgtEl>
                                        <p:attrNameLst>
                                          <p:attrName>ppt_w</p:attrName>
                                        </p:attrNameLst>
                                      </p:cBhvr>
                                      <p:tavLst>
                                        <p:tav tm="0">
                                          <p:val>
                                            <p:fltVal val="0"/>
                                          </p:val>
                                        </p:tav>
                                        <p:tav tm="100000">
                                          <p:val>
                                            <p:strVal val="#ppt_w"/>
                                          </p:val>
                                        </p:tav>
                                      </p:tavLst>
                                    </p:anim>
                                    <p:anim calcmode="lin" valueType="num">
                                      <p:cBhvr>
                                        <p:cTn id="16" dur="500" fill="hold"/>
                                        <p:tgtEl>
                                          <p:spTgt spid="172035">
                                            <p:txEl>
                                              <p:pRg st="0" end="0"/>
                                            </p:txEl>
                                          </p:spTgt>
                                        </p:tgtEl>
                                        <p:attrNameLst>
                                          <p:attrName>ppt_h</p:attrName>
                                        </p:attrNameLst>
                                      </p:cBhvr>
                                      <p:tavLst>
                                        <p:tav tm="0">
                                          <p:val>
                                            <p:fltVal val="0"/>
                                          </p:val>
                                        </p:tav>
                                        <p:tav tm="100000">
                                          <p:val>
                                            <p:strVal val="#ppt_h"/>
                                          </p:val>
                                        </p:tav>
                                      </p:tavLst>
                                    </p:anim>
                                    <p:anim calcmode="lin" valueType="num">
                                      <p:cBhvr>
                                        <p:cTn id="17" dur="500" fill="hold"/>
                                        <p:tgtEl>
                                          <p:spTgt spid="172035">
                                            <p:txEl>
                                              <p:pRg st="0" end="0"/>
                                            </p:txEl>
                                          </p:spTgt>
                                        </p:tgtEl>
                                        <p:attrNameLst>
                                          <p:attrName>style.rotation</p:attrName>
                                        </p:attrNameLst>
                                      </p:cBhvr>
                                      <p:tavLst>
                                        <p:tav tm="0">
                                          <p:val>
                                            <p:fltVal val="360"/>
                                          </p:val>
                                        </p:tav>
                                        <p:tav tm="100000">
                                          <p:val>
                                            <p:fltVal val="0"/>
                                          </p:val>
                                        </p:tav>
                                      </p:tavLst>
                                    </p:anim>
                                    <p:animEffect transition="in" filter="fade">
                                      <p:cBhvr>
                                        <p:cTn id="18" dur="500"/>
                                        <p:tgtEl>
                                          <p:spTgt spid="172035">
                                            <p:txEl>
                                              <p:pRg st="0" end="0"/>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49" presetClass="entr" presetSubtype="0" decel="100000" fill="hold" grpId="0" nodeType="clickEffect">
                                  <p:stCondLst>
                                    <p:cond delay="0"/>
                                  </p:stCondLst>
                                  <p:iterate type="lt">
                                    <p:tmPct val="10000"/>
                                  </p:iterate>
                                  <p:childTnLst>
                                    <p:set>
                                      <p:cBhvr>
                                        <p:cTn id="22" dur="1" fill="hold">
                                          <p:stCondLst>
                                            <p:cond delay="0"/>
                                          </p:stCondLst>
                                        </p:cTn>
                                        <p:tgtEl>
                                          <p:spTgt spid="172035">
                                            <p:txEl>
                                              <p:pRg st="1" end="1"/>
                                            </p:txEl>
                                          </p:spTgt>
                                        </p:tgtEl>
                                        <p:attrNameLst>
                                          <p:attrName>style.visibility</p:attrName>
                                        </p:attrNameLst>
                                      </p:cBhvr>
                                      <p:to>
                                        <p:strVal val="visible"/>
                                      </p:to>
                                    </p:set>
                                    <p:anim calcmode="lin" valueType="num">
                                      <p:cBhvr>
                                        <p:cTn id="23" dur="500" fill="hold"/>
                                        <p:tgtEl>
                                          <p:spTgt spid="172035">
                                            <p:txEl>
                                              <p:pRg st="1" end="1"/>
                                            </p:txEl>
                                          </p:spTgt>
                                        </p:tgtEl>
                                        <p:attrNameLst>
                                          <p:attrName>ppt_w</p:attrName>
                                        </p:attrNameLst>
                                      </p:cBhvr>
                                      <p:tavLst>
                                        <p:tav tm="0">
                                          <p:val>
                                            <p:fltVal val="0"/>
                                          </p:val>
                                        </p:tav>
                                        <p:tav tm="100000">
                                          <p:val>
                                            <p:strVal val="#ppt_w"/>
                                          </p:val>
                                        </p:tav>
                                      </p:tavLst>
                                    </p:anim>
                                    <p:anim calcmode="lin" valueType="num">
                                      <p:cBhvr>
                                        <p:cTn id="24" dur="500" fill="hold"/>
                                        <p:tgtEl>
                                          <p:spTgt spid="172035">
                                            <p:txEl>
                                              <p:pRg st="1" end="1"/>
                                            </p:txEl>
                                          </p:spTgt>
                                        </p:tgtEl>
                                        <p:attrNameLst>
                                          <p:attrName>ppt_h</p:attrName>
                                        </p:attrNameLst>
                                      </p:cBhvr>
                                      <p:tavLst>
                                        <p:tav tm="0">
                                          <p:val>
                                            <p:fltVal val="0"/>
                                          </p:val>
                                        </p:tav>
                                        <p:tav tm="100000">
                                          <p:val>
                                            <p:strVal val="#ppt_h"/>
                                          </p:val>
                                        </p:tav>
                                      </p:tavLst>
                                    </p:anim>
                                    <p:anim calcmode="lin" valueType="num">
                                      <p:cBhvr>
                                        <p:cTn id="25" dur="500" fill="hold"/>
                                        <p:tgtEl>
                                          <p:spTgt spid="172035">
                                            <p:txEl>
                                              <p:pRg st="1" end="1"/>
                                            </p:txEl>
                                          </p:spTgt>
                                        </p:tgtEl>
                                        <p:attrNameLst>
                                          <p:attrName>style.rotation</p:attrName>
                                        </p:attrNameLst>
                                      </p:cBhvr>
                                      <p:tavLst>
                                        <p:tav tm="0">
                                          <p:val>
                                            <p:fltVal val="360"/>
                                          </p:val>
                                        </p:tav>
                                        <p:tav tm="100000">
                                          <p:val>
                                            <p:fltVal val="0"/>
                                          </p:val>
                                        </p:tav>
                                      </p:tavLst>
                                    </p:anim>
                                    <p:animEffect transition="in" filter="fade">
                                      <p:cBhvr>
                                        <p:cTn id="26" dur="500"/>
                                        <p:tgtEl>
                                          <p:spTgt spid="172035">
                                            <p:txEl>
                                              <p:pRg st="1" end="1"/>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49" presetClass="entr" presetSubtype="0" decel="100000" fill="hold" grpId="0" nodeType="clickEffect">
                                  <p:stCondLst>
                                    <p:cond delay="0"/>
                                  </p:stCondLst>
                                  <p:iterate type="lt">
                                    <p:tmPct val="10000"/>
                                  </p:iterate>
                                  <p:childTnLst>
                                    <p:set>
                                      <p:cBhvr>
                                        <p:cTn id="30" dur="1" fill="hold">
                                          <p:stCondLst>
                                            <p:cond delay="0"/>
                                          </p:stCondLst>
                                        </p:cTn>
                                        <p:tgtEl>
                                          <p:spTgt spid="172035">
                                            <p:txEl>
                                              <p:pRg st="2" end="2"/>
                                            </p:txEl>
                                          </p:spTgt>
                                        </p:tgtEl>
                                        <p:attrNameLst>
                                          <p:attrName>style.visibility</p:attrName>
                                        </p:attrNameLst>
                                      </p:cBhvr>
                                      <p:to>
                                        <p:strVal val="visible"/>
                                      </p:to>
                                    </p:set>
                                    <p:anim calcmode="lin" valueType="num">
                                      <p:cBhvr>
                                        <p:cTn id="31" dur="500" fill="hold"/>
                                        <p:tgtEl>
                                          <p:spTgt spid="172035">
                                            <p:txEl>
                                              <p:pRg st="2" end="2"/>
                                            </p:txEl>
                                          </p:spTgt>
                                        </p:tgtEl>
                                        <p:attrNameLst>
                                          <p:attrName>ppt_w</p:attrName>
                                        </p:attrNameLst>
                                      </p:cBhvr>
                                      <p:tavLst>
                                        <p:tav tm="0">
                                          <p:val>
                                            <p:fltVal val="0"/>
                                          </p:val>
                                        </p:tav>
                                        <p:tav tm="100000">
                                          <p:val>
                                            <p:strVal val="#ppt_w"/>
                                          </p:val>
                                        </p:tav>
                                      </p:tavLst>
                                    </p:anim>
                                    <p:anim calcmode="lin" valueType="num">
                                      <p:cBhvr>
                                        <p:cTn id="32" dur="500" fill="hold"/>
                                        <p:tgtEl>
                                          <p:spTgt spid="172035">
                                            <p:txEl>
                                              <p:pRg st="2" end="2"/>
                                            </p:txEl>
                                          </p:spTgt>
                                        </p:tgtEl>
                                        <p:attrNameLst>
                                          <p:attrName>ppt_h</p:attrName>
                                        </p:attrNameLst>
                                      </p:cBhvr>
                                      <p:tavLst>
                                        <p:tav tm="0">
                                          <p:val>
                                            <p:fltVal val="0"/>
                                          </p:val>
                                        </p:tav>
                                        <p:tav tm="100000">
                                          <p:val>
                                            <p:strVal val="#ppt_h"/>
                                          </p:val>
                                        </p:tav>
                                      </p:tavLst>
                                    </p:anim>
                                    <p:anim calcmode="lin" valueType="num">
                                      <p:cBhvr>
                                        <p:cTn id="33" dur="500" fill="hold"/>
                                        <p:tgtEl>
                                          <p:spTgt spid="172035">
                                            <p:txEl>
                                              <p:pRg st="2" end="2"/>
                                            </p:txEl>
                                          </p:spTgt>
                                        </p:tgtEl>
                                        <p:attrNameLst>
                                          <p:attrName>style.rotation</p:attrName>
                                        </p:attrNameLst>
                                      </p:cBhvr>
                                      <p:tavLst>
                                        <p:tav tm="0">
                                          <p:val>
                                            <p:fltVal val="360"/>
                                          </p:val>
                                        </p:tav>
                                        <p:tav tm="100000">
                                          <p:val>
                                            <p:fltVal val="0"/>
                                          </p:val>
                                        </p:tav>
                                      </p:tavLst>
                                    </p:anim>
                                    <p:animEffect transition="in" filter="fade">
                                      <p:cBhvr>
                                        <p:cTn id="34" dur="500"/>
                                        <p:tgtEl>
                                          <p:spTgt spid="172035">
                                            <p:txEl>
                                              <p:pRg st="2" end="2"/>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49" presetClass="entr" presetSubtype="0" decel="100000" fill="hold" grpId="0" nodeType="clickEffect">
                                  <p:stCondLst>
                                    <p:cond delay="0"/>
                                  </p:stCondLst>
                                  <p:iterate type="lt">
                                    <p:tmPct val="10000"/>
                                  </p:iterate>
                                  <p:childTnLst>
                                    <p:set>
                                      <p:cBhvr>
                                        <p:cTn id="38" dur="1" fill="hold">
                                          <p:stCondLst>
                                            <p:cond delay="0"/>
                                          </p:stCondLst>
                                        </p:cTn>
                                        <p:tgtEl>
                                          <p:spTgt spid="172035">
                                            <p:txEl>
                                              <p:pRg st="3" end="3"/>
                                            </p:txEl>
                                          </p:spTgt>
                                        </p:tgtEl>
                                        <p:attrNameLst>
                                          <p:attrName>style.visibility</p:attrName>
                                        </p:attrNameLst>
                                      </p:cBhvr>
                                      <p:to>
                                        <p:strVal val="visible"/>
                                      </p:to>
                                    </p:set>
                                    <p:anim calcmode="lin" valueType="num">
                                      <p:cBhvr>
                                        <p:cTn id="39" dur="500" fill="hold"/>
                                        <p:tgtEl>
                                          <p:spTgt spid="172035">
                                            <p:txEl>
                                              <p:pRg st="3" end="3"/>
                                            </p:txEl>
                                          </p:spTgt>
                                        </p:tgtEl>
                                        <p:attrNameLst>
                                          <p:attrName>ppt_w</p:attrName>
                                        </p:attrNameLst>
                                      </p:cBhvr>
                                      <p:tavLst>
                                        <p:tav tm="0">
                                          <p:val>
                                            <p:fltVal val="0"/>
                                          </p:val>
                                        </p:tav>
                                        <p:tav tm="100000">
                                          <p:val>
                                            <p:strVal val="#ppt_w"/>
                                          </p:val>
                                        </p:tav>
                                      </p:tavLst>
                                    </p:anim>
                                    <p:anim calcmode="lin" valueType="num">
                                      <p:cBhvr>
                                        <p:cTn id="40" dur="500" fill="hold"/>
                                        <p:tgtEl>
                                          <p:spTgt spid="172035">
                                            <p:txEl>
                                              <p:pRg st="3" end="3"/>
                                            </p:txEl>
                                          </p:spTgt>
                                        </p:tgtEl>
                                        <p:attrNameLst>
                                          <p:attrName>ppt_h</p:attrName>
                                        </p:attrNameLst>
                                      </p:cBhvr>
                                      <p:tavLst>
                                        <p:tav tm="0">
                                          <p:val>
                                            <p:fltVal val="0"/>
                                          </p:val>
                                        </p:tav>
                                        <p:tav tm="100000">
                                          <p:val>
                                            <p:strVal val="#ppt_h"/>
                                          </p:val>
                                        </p:tav>
                                      </p:tavLst>
                                    </p:anim>
                                    <p:anim calcmode="lin" valueType="num">
                                      <p:cBhvr>
                                        <p:cTn id="41" dur="500" fill="hold"/>
                                        <p:tgtEl>
                                          <p:spTgt spid="172035">
                                            <p:txEl>
                                              <p:pRg st="3" end="3"/>
                                            </p:txEl>
                                          </p:spTgt>
                                        </p:tgtEl>
                                        <p:attrNameLst>
                                          <p:attrName>style.rotation</p:attrName>
                                        </p:attrNameLst>
                                      </p:cBhvr>
                                      <p:tavLst>
                                        <p:tav tm="0">
                                          <p:val>
                                            <p:fltVal val="360"/>
                                          </p:val>
                                        </p:tav>
                                        <p:tav tm="100000">
                                          <p:val>
                                            <p:fltVal val="0"/>
                                          </p:val>
                                        </p:tav>
                                      </p:tavLst>
                                    </p:anim>
                                    <p:animEffect transition="in" filter="fade">
                                      <p:cBhvr>
                                        <p:cTn id="42" dur="500"/>
                                        <p:tgtEl>
                                          <p:spTgt spid="172035">
                                            <p:txEl>
                                              <p:pRg st="3" end="3"/>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49" presetClass="entr" presetSubtype="0" decel="100000" fill="hold" grpId="0" nodeType="clickEffect">
                                  <p:stCondLst>
                                    <p:cond delay="0"/>
                                  </p:stCondLst>
                                  <p:iterate type="lt">
                                    <p:tmPct val="10000"/>
                                  </p:iterate>
                                  <p:childTnLst>
                                    <p:set>
                                      <p:cBhvr>
                                        <p:cTn id="46" dur="1" fill="hold">
                                          <p:stCondLst>
                                            <p:cond delay="0"/>
                                          </p:stCondLst>
                                        </p:cTn>
                                        <p:tgtEl>
                                          <p:spTgt spid="172035">
                                            <p:txEl>
                                              <p:pRg st="4" end="4"/>
                                            </p:txEl>
                                          </p:spTgt>
                                        </p:tgtEl>
                                        <p:attrNameLst>
                                          <p:attrName>style.visibility</p:attrName>
                                        </p:attrNameLst>
                                      </p:cBhvr>
                                      <p:to>
                                        <p:strVal val="visible"/>
                                      </p:to>
                                    </p:set>
                                    <p:anim calcmode="lin" valueType="num">
                                      <p:cBhvr>
                                        <p:cTn id="47" dur="500" fill="hold"/>
                                        <p:tgtEl>
                                          <p:spTgt spid="172035">
                                            <p:txEl>
                                              <p:pRg st="4" end="4"/>
                                            </p:txEl>
                                          </p:spTgt>
                                        </p:tgtEl>
                                        <p:attrNameLst>
                                          <p:attrName>ppt_w</p:attrName>
                                        </p:attrNameLst>
                                      </p:cBhvr>
                                      <p:tavLst>
                                        <p:tav tm="0">
                                          <p:val>
                                            <p:fltVal val="0"/>
                                          </p:val>
                                        </p:tav>
                                        <p:tav tm="100000">
                                          <p:val>
                                            <p:strVal val="#ppt_w"/>
                                          </p:val>
                                        </p:tav>
                                      </p:tavLst>
                                    </p:anim>
                                    <p:anim calcmode="lin" valueType="num">
                                      <p:cBhvr>
                                        <p:cTn id="48" dur="500" fill="hold"/>
                                        <p:tgtEl>
                                          <p:spTgt spid="172035">
                                            <p:txEl>
                                              <p:pRg st="4" end="4"/>
                                            </p:txEl>
                                          </p:spTgt>
                                        </p:tgtEl>
                                        <p:attrNameLst>
                                          <p:attrName>ppt_h</p:attrName>
                                        </p:attrNameLst>
                                      </p:cBhvr>
                                      <p:tavLst>
                                        <p:tav tm="0">
                                          <p:val>
                                            <p:fltVal val="0"/>
                                          </p:val>
                                        </p:tav>
                                        <p:tav tm="100000">
                                          <p:val>
                                            <p:strVal val="#ppt_h"/>
                                          </p:val>
                                        </p:tav>
                                      </p:tavLst>
                                    </p:anim>
                                    <p:anim calcmode="lin" valueType="num">
                                      <p:cBhvr>
                                        <p:cTn id="49" dur="500" fill="hold"/>
                                        <p:tgtEl>
                                          <p:spTgt spid="172035">
                                            <p:txEl>
                                              <p:pRg st="4" end="4"/>
                                            </p:txEl>
                                          </p:spTgt>
                                        </p:tgtEl>
                                        <p:attrNameLst>
                                          <p:attrName>style.rotation</p:attrName>
                                        </p:attrNameLst>
                                      </p:cBhvr>
                                      <p:tavLst>
                                        <p:tav tm="0">
                                          <p:val>
                                            <p:fltVal val="360"/>
                                          </p:val>
                                        </p:tav>
                                        <p:tav tm="100000">
                                          <p:val>
                                            <p:fltVal val="0"/>
                                          </p:val>
                                        </p:tav>
                                      </p:tavLst>
                                    </p:anim>
                                    <p:animEffect transition="in" filter="fade">
                                      <p:cBhvr>
                                        <p:cTn id="50" dur="500"/>
                                        <p:tgtEl>
                                          <p:spTgt spid="172035">
                                            <p:txEl>
                                              <p:pRg st="4" end="4"/>
                                            </p:txEl>
                                          </p:spTgt>
                                        </p:tgtEl>
                                      </p:cBhvr>
                                    </p:animEffect>
                                  </p:childTnLst>
                                </p:cTn>
                              </p:par>
                            </p:childTnLst>
                          </p:cTn>
                        </p:par>
                      </p:childTnLst>
                    </p:cTn>
                  </p:par>
                  <p:par>
                    <p:cTn id="51" fill="hold">
                      <p:stCondLst>
                        <p:cond delay="indefinite"/>
                      </p:stCondLst>
                      <p:childTnLst>
                        <p:par>
                          <p:cTn id="52" fill="hold">
                            <p:stCondLst>
                              <p:cond delay="0"/>
                            </p:stCondLst>
                            <p:childTnLst>
                              <p:par>
                                <p:cTn id="53" presetID="49" presetClass="entr" presetSubtype="0" decel="100000" fill="hold" grpId="0" nodeType="clickEffect">
                                  <p:stCondLst>
                                    <p:cond delay="0"/>
                                  </p:stCondLst>
                                  <p:iterate type="lt">
                                    <p:tmPct val="10000"/>
                                  </p:iterate>
                                  <p:childTnLst>
                                    <p:set>
                                      <p:cBhvr>
                                        <p:cTn id="54" dur="1" fill="hold">
                                          <p:stCondLst>
                                            <p:cond delay="0"/>
                                          </p:stCondLst>
                                        </p:cTn>
                                        <p:tgtEl>
                                          <p:spTgt spid="172035">
                                            <p:txEl>
                                              <p:pRg st="5" end="5"/>
                                            </p:txEl>
                                          </p:spTgt>
                                        </p:tgtEl>
                                        <p:attrNameLst>
                                          <p:attrName>style.visibility</p:attrName>
                                        </p:attrNameLst>
                                      </p:cBhvr>
                                      <p:to>
                                        <p:strVal val="visible"/>
                                      </p:to>
                                    </p:set>
                                    <p:anim calcmode="lin" valueType="num">
                                      <p:cBhvr>
                                        <p:cTn id="55" dur="500" fill="hold"/>
                                        <p:tgtEl>
                                          <p:spTgt spid="172035">
                                            <p:txEl>
                                              <p:pRg st="5" end="5"/>
                                            </p:txEl>
                                          </p:spTgt>
                                        </p:tgtEl>
                                        <p:attrNameLst>
                                          <p:attrName>ppt_w</p:attrName>
                                        </p:attrNameLst>
                                      </p:cBhvr>
                                      <p:tavLst>
                                        <p:tav tm="0">
                                          <p:val>
                                            <p:fltVal val="0"/>
                                          </p:val>
                                        </p:tav>
                                        <p:tav tm="100000">
                                          <p:val>
                                            <p:strVal val="#ppt_w"/>
                                          </p:val>
                                        </p:tav>
                                      </p:tavLst>
                                    </p:anim>
                                    <p:anim calcmode="lin" valueType="num">
                                      <p:cBhvr>
                                        <p:cTn id="56" dur="500" fill="hold"/>
                                        <p:tgtEl>
                                          <p:spTgt spid="172035">
                                            <p:txEl>
                                              <p:pRg st="5" end="5"/>
                                            </p:txEl>
                                          </p:spTgt>
                                        </p:tgtEl>
                                        <p:attrNameLst>
                                          <p:attrName>ppt_h</p:attrName>
                                        </p:attrNameLst>
                                      </p:cBhvr>
                                      <p:tavLst>
                                        <p:tav tm="0">
                                          <p:val>
                                            <p:fltVal val="0"/>
                                          </p:val>
                                        </p:tav>
                                        <p:tav tm="100000">
                                          <p:val>
                                            <p:strVal val="#ppt_h"/>
                                          </p:val>
                                        </p:tav>
                                      </p:tavLst>
                                    </p:anim>
                                    <p:anim calcmode="lin" valueType="num">
                                      <p:cBhvr>
                                        <p:cTn id="57" dur="500" fill="hold"/>
                                        <p:tgtEl>
                                          <p:spTgt spid="172035">
                                            <p:txEl>
                                              <p:pRg st="5" end="5"/>
                                            </p:txEl>
                                          </p:spTgt>
                                        </p:tgtEl>
                                        <p:attrNameLst>
                                          <p:attrName>style.rotation</p:attrName>
                                        </p:attrNameLst>
                                      </p:cBhvr>
                                      <p:tavLst>
                                        <p:tav tm="0">
                                          <p:val>
                                            <p:fltVal val="360"/>
                                          </p:val>
                                        </p:tav>
                                        <p:tav tm="100000">
                                          <p:val>
                                            <p:fltVal val="0"/>
                                          </p:val>
                                        </p:tav>
                                      </p:tavLst>
                                    </p:anim>
                                    <p:animEffect transition="in" filter="fade">
                                      <p:cBhvr>
                                        <p:cTn id="58" dur="500"/>
                                        <p:tgtEl>
                                          <p:spTgt spid="172035">
                                            <p:txEl>
                                              <p:pRg st="5" end="5"/>
                                            </p:txEl>
                                          </p:spTgt>
                                        </p:tgtEl>
                                      </p:cBhvr>
                                    </p:animEffect>
                                  </p:childTnLst>
                                </p:cTn>
                              </p:par>
                            </p:childTnLst>
                          </p:cTn>
                        </p:par>
                      </p:childTnLst>
                    </p:cTn>
                  </p:par>
                  <p:par>
                    <p:cTn id="59" fill="hold">
                      <p:stCondLst>
                        <p:cond delay="indefinite"/>
                      </p:stCondLst>
                      <p:childTnLst>
                        <p:par>
                          <p:cTn id="60" fill="hold">
                            <p:stCondLst>
                              <p:cond delay="0"/>
                            </p:stCondLst>
                            <p:childTnLst>
                              <p:par>
                                <p:cTn id="61" presetID="49" presetClass="entr" presetSubtype="0" decel="100000" fill="hold" grpId="0" nodeType="clickEffect">
                                  <p:stCondLst>
                                    <p:cond delay="0"/>
                                  </p:stCondLst>
                                  <p:iterate type="lt">
                                    <p:tmPct val="10000"/>
                                  </p:iterate>
                                  <p:childTnLst>
                                    <p:set>
                                      <p:cBhvr>
                                        <p:cTn id="62" dur="1" fill="hold">
                                          <p:stCondLst>
                                            <p:cond delay="0"/>
                                          </p:stCondLst>
                                        </p:cTn>
                                        <p:tgtEl>
                                          <p:spTgt spid="172035">
                                            <p:txEl>
                                              <p:pRg st="6" end="6"/>
                                            </p:txEl>
                                          </p:spTgt>
                                        </p:tgtEl>
                                        <p:attrNameLst>
                                          <p:attrName>style.visibility</p:attrName>
                                        </p:attrNameLst>
                                      </p:cBhvr>
                                      <p:to>
                                        <p:strVal val="visible"/>
                                      </p:to>
                                    </p:set>
                                    <p:anim calcmode="lin" valueType="num">
                                      <p:cBhvr>
                                        <p:cTn id="63" dur="500" fill="hold"/>
                                        <p:tgtEl>
                                          <p:spTgt spid="172035">
                                            <p:txEl>
                                              <p:pRg st="6" end="6"/>
                                            </p:txEl>
                                          </p:spTgt>
                                        </p:tgtEl>
                                        <p:attrNameLst>
                                          <p:attrName>ppt_w</p:attrName>
                                        </p:attrNameLst>
                                      </p:cBhvr>
                                      <p:tavLst>
                                        <p:tav tm="0">
                                          <p:val>
                                            <p:fltVal val="0"/>
                                          </p:val>
                                        </p:tav>
                                        <p:tav tm="100000">
                                          <p:val>
                                            <p:strVal val="#ppt_w"/>
                                          </p:val>
                                        </p:tav>
                                      </p:tavLst>
                                    </p:anim>
                                    <p:anim calcmode="lin" valueType="num">
                                      <p:cBhvr>
                                        <p:cTn id="64" dur="500" fill="hold"/>
                                        <p:tgtEl>
                                          <p:spTgt spid="172035">
                                            <p:txEl>
                                              <p:pRg st="6" end="6"/>
                                            </p:txEl>
                                          </p:spTgt>
                                        </p:tgtEl>
                                        <p:attrNameLst>
                                          <p:attrName>ppt_h</p:attrName>
                                        </p:attrNameLst>
                                      </p:cBhvr>
                                      <p:tavLst>
                                        <p:tav tm="0">
                                          <p:val>
                                            <p:fltVal val="0"/>
                                          </p:val>
                                        </p:tav>
                                        <p:tav tm="100000">
                                          <p:val>
                                            <p:strVal val="#ppt_h"/>
                                          </p:val>
                                        </p:tav>
                                      </p:tavLst>
                                    </p:anim>
                                    <p:anim calcmode="lin" valueType="num">
                                      <p:cBhvr>
                                        <p:cTn id="65" dur="500" fill="hold"/>
                                        <p:tgtEl>
                                          <p:spTgt spid="172035">
                                            <p:txEl>
                                              <p:pRg st="6" end="6"/>
                                            </p:txEl>
                                          </p:spTgt>
                                        </p:tgtEl>
                                        <p:attrNameLst>
                                          <p:attrName>style.rotation</p:attrName>
                                        </p:attrNameLst>
                                      </p:cBhvr>
                                      <p:tavLst>
                                        <p:tav tm="0">
                                          <p:val>
                                            <p:fltVal val="360"/>
                                          </p:val>
                                        </p:tav>
                                        <p:tav tm="100000">
                                          <p:val>
                                            <p:fltVal val="0"/>
                                          </p:val>
                                        </p:tav>
                                      </p:tavLst>
                                    </p:anim>
                                    <p:animEffect transition="in" filter="fade">
                                      <p:cBhvr>
                                        <p:cTn id="66" dur="500"/>
                                        <p:tgtEl>
                                          <p:spTgt spid="172035">
                                            <p:txEl>
                                              <p:pRg st="6" end="6"/>
                                            </p:txEl>
                                          </p:spTgt>
                                        </p:tgtEl>
                                      </p:cBhvr>
                                    </p:animEffect>
                                  </p:childTnLst>
                                </p:cTn>
                              </p:par>
                            </p:childTnLst>
                          </p:cTn>
                        </p:par>
                      </p:childTnLst>
                    </p:cTn>
                  </p:par>
                  <p:par>
                    <p:cTn id="67" fill="hold">
                      <p:stCondLst>
                        <p:cond delay="indefinite"/>
                      </p:stCondLst>
                      <p:childTnLst>
                        <p:par>
                          <p:cTn id="68" fill="hold">
                            <p:stCondLst>
                              <p:cond delay="0"/>
                            </p:stCondLst>
                            <p:childTnLst>
                              <p:par>
                                <p:cTn id="69" presetID="49" presetClass="entr" presetSubtype="0" decel="100000" fill="hold" grpId="0" nodeType="clickEffect">
                                  <p:stCondLst>
                                    <p:cond delay="0"/>
                                  </p:stCondLst>
                                  <p:iterate type="lt">
                                    <p:tmPct val="10000"/>
                                  </p:iterate>
                                  <p:childTnLst>
                                    <p:set>
                                      <p:cBhvr>
                                        <p:cTn id="70" dur="1" fill="hold">
                                          <p:stCondLst>
                                            <p:cond delay="0"/>
                                          </p:stCondLst>
                                        </p:cTn>
                                        <p:tgtEl>
                                          <p:spTgt spid="172035">
                                            <p:txEl>
                                              <p:pRg st="7" end="7"/>
                                            </p:txEl>
                                          </p:spTgt>
                                        </p:tgtEl>
                                        <p:attrNameLst>
                                          <p:attrName>style.visibility</p:attrName>
                                        </p:attrNameLst>
                                      </p:cBhvr>
                                      <p:to>
                                        <p:strVal val="visible"/>
                                      </p:to>
                                    </p:set>
                                    <p:anim calcmode="lin" valueType="num">
                                      <p:cBhvr>
                                        <p:cTn id="71" dur="500" fill="hold"/>
                                        <p:tgtEl>
                                          <p:spTgt spid="172035">
                                            <p:txEl>
                                              <p:pRg st="7" end="7"/>
                                            </p:txEl>
                                          </p:spTgt>
                                        </p:tgtEl>
                                        <p:attrNameLst>
                                          <p:attrName>ppt_w</p:attrName>
                                        </p:attrNameLst>
                                      </p:cBhvr>
                                      <p:tavLst>
                                        <p:tav tm="0">
                                          <p:val>
                                            <p:fltVal val="0"/>
                                          </p:val>
                                        </p:tav>
                                        <p:tav tm="100000">
                                          <p:val>
                                            <p:strVal val="#ppt_w"/>
                                          </p:val>
                                        </p:tav>
                                      </p:tavLst>
                                    </p:anim>
                                    <p:anim calcmode="lin" valueType="num">
                                      <p:cBhvr>
                                        <p:cTn id="72" dur="500" fill="hold"/>
                                        <p:tgtEl>
                                          <p:spTgt spid="172035">
                                            <p:txEl>
                                              <p:pRg st="7" end="7"/>
                                            </p:txEl>
                                          </p:spTgt>
                                        </p:tgtEl>
                                        <p:attrNameLst>
                                          <p:attrName>ppt_h</p:attrName>
                                        </p:attrNameLst>
                                      </p:cBhvr>
                                      <p:tavLst>
                                        <p:tav tm="0">
                                          <p:val>
                                            <p:fltVal val="0"/>
                                          </p:val>
                                        </p:tav>
                                        <p:tav tm="100000">
                                          <p:val>
                                            <p:strVal val="#ppt_h"/>
                                          </p:val>
                                        </p:tav>
                                      </p:tavLst>
                                    </p:anim>
                                    <p:anim calcmode="lin" valueType="num">
                                      <p:cBhvr>
                                        <p:cTn id="73" dur="500" fill="hold"/>
                                        <p:tgtEl>
                                          <p:spTgt spid="172035">
                                            <p:txEl>
                                              <p:pRg st="7" end="7"/>
                                            </p:txEl>
                                          </p:spTgt>
                                        </p:tgtEl>
                                        <p:attrNameLst>
                                          <p:attrName>style.rotation</p:attrName>
                                        </p:attrNameLst>
                                      </p:cBhvr>
                                      <p:tavLst>
                                        <p:tav tm="0">
                                          <p:val>
                                            <p:fltVal val="360"/>
                                          </p:val>
                                        </p:tav>
                                        <p:tav tm="100000">
                                          <p:val>
                                            <p:fltVal val="0"/>
                                          </p:val>
                                        </p:tav>
                                      </p:tavLst>
                                    </p:anim>
                                    <p:animEffect transition="in" filter="fade">
                                      <p:cBhvr>
                                        <p:cTn id="74" dur="500"/>
                                        <p:tgtEl>
                                          <p:spTgt spid="172035">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2034" grpId="0"/>
      <p:bldP spid="172035" grpId="0" build="p"/>
    </p:bldLst>
  </p:timing>
</p:sld>
</file>

<file path=ppt/slides/slide16.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endParaRPr lang="en-US"/>
          </a:p>
        </p:txBody>
      </p:sp>
      <p:sp>
        <p:nvSpPr>
          <p:cNvPr id="14339" name="Rectangle 3"/>
          <p:cNvSpPr>
            <a:spLocks noGrp="1" noChangeArrowheads="1"/>
          </p:cNvSpPr>
          <p:nvPr>
            <p:ph type="body" idx="1"/>
          </p:nvPr>
        </p:nvSpPr>
        <p:spPr/>
        <p:txBody>
          <a:bodyPr/>
          <a:lstStyle/>
          <a:p>
            <a:pPr algn="ctr"/>
            <a:endParaRPr lang="en-US"/>
          </a:p>
          <a:p>
            <a:pPr algn="ctr"/>
            <a:endParaRPr lang="en-US"/>
          </a:p>
          <a:p>
            <a:pPr algn="ctr"/>
            <a:r>
              <a:rPr lang="fa-IR"/>
              <a:t>. از طرف دیگر اختلاف ارقام برنامه ریزی شده برای هر واحد و ارقام واقعی می تواند مبنایی برای سنجش عملکرد مدیران واحدهای مختلف و تعیین میزان دستیابی آنها به اهداف واحدهای تحت سرپرستی ایشان باشد.</a:t>
            </a:r>
            <a:endParaRPr lang="en-US"/>
          </a:p>
        </p:txBody>
      </p:sp>
    </p:spTree>
  </p:cSld>
  <p:clrMapOvr>
    <a:masterClrMapping/>
  </p:clrMapOvr>
  <p:transition advClick="0" advTm="3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9" presetClass="path" presetSubtype="0" accel="50000" decel="50000" fill="hold" grpId="0" nodeType="withEffect" nodePh="1">
                                  <p:stCondLst>
                                    <p:cond delay="0"/>
                                  </p:stCondLst>
                                  <p:endCondLst>
                                    <p:cond evt="begin" delay="0">
                                      <p:tn val="5"/>
                                    </p:cond>
                                  </p:endCondLst>
                                  <p:iterate type="lt">
                                    <p:tmPct val="10000"/>
                                  </p:iterate>
                                  <p:childTnLst>
                                    <p:animMotion origin="layout" path="M 0.0 0.0  C 0.007 -0.01333  0.014 -0.028  0.021 -0.04667  C 0.04 -0.1  0.045 -0.152  0.031 -0.16  C 0.017 -0.16933  -0.01 -0.132  -0.029 -0.07867  C -0.039 -0.05067  -0.045 -0.024  -0.047 -0.004  C -0.05 0.012  -0.051 0.028  -0.051 0.04667  C -0.051 0.10667  -0.038 0.156  -0.023 0.156  C -0.008 0.156  0.005 0.10667  0.005 0.04667  C 0.005 0.01867  0.002 -0.008  -0.003 -0.02667  C -0.005 -0.04267  -0.01 -0.06  -0.016 -0.07733  C -0.036 -0.132  -0.063 -0.16933  -0.077 -0.16  C -0.091 -0.15067  -0.086 -0.1  -0.066 -0.04533  C -0.058 -0.02  -0.047 0.00133  -0.036 0.016  C -0.028 0.02933  -0.019 0.04133  -0.007 0.05333  C 0.029 0.092  0.065 0.10933  0.075 0.09333  C 0.084 0.07733  0.064 0.03333  0.028 -0.004  C 0.013 -0.02  -0.003 -0.032  -0.016 -0.04  C -0.028 -0.048  -0.043 -0.05467  -0.059 -0.05867  C -0.103 -0.072  -0.141 -0.068  -0.144 -0.04667  C -0.148 -0.02667  -0.115 0.0  -0.071 0.01333  C -0.051 0.01867  -0.032 0.02133  -0.017 0.02  C -0.004 0.02  0.01 0.01733  0.025 0.01333  C 0.069 0.0  0.102 -0.028  0.098 -0.048  C 0.095 -0.068  0.057 -0.07333  0.013 -0.06  C -0.008 -0.05333  -0.027 -0.044  -0.04 -0.03333  C -0.051 -0.02533  -0.062 -0.016  -0.074 -0.004  C -0.109 0.03467  -0.13 0.07733  -0.12 0.09333  C -0.111 0.10933  -0.074 0.092  -0.039 0.05467  C -0.022 0.036  -0.008 0.01733  0.0 0.0  Z" pathEditMode="relative">
                                      <p:cBhvr>
                                        <p:cTn id="6" dur="1299" fill="hold">
                                          <p:stCondLst>
                                            <p:cond delay="0"/>
                                          </p:stCondLst>
                                        </p:cTn>
                                        <p:tgtEl>
                                          <p:spTgt spid="14338"/>
                                        </p:tgtEl>
                                        <p:attrNameLst>
                                          <p:attrName>ppt_x</p:attrName>
                                          <p:attrName>ppt_y</p:attrName>
                                        </p:attrNameLst>
                                      </p:cBhvr>
                                    </p:animMotion>
                                  </p:childTnLst>
                                </p:cTn>
                              </p:par>
                            </p:childTnLst>
                          </p:cTn>
                        </p:par>
                      </p:childTnLst>
                    </p:cTn>
                  </p:par>
                  <p:par>
                    <p:cTn id="7" fill="hold">
                      <p:stCondLst>
                        <p:cond delay="indefinite"/>
                      </p:stCondLst>
                      <p:childTnLst>
                        <p:par>
                          <p:cTn id="8" fill="hold">
                            <p:stCondLst>
                              <p:cond delay="0"/>
                            </p:stCondLst>
                            <p:childTnLst>
                              <p:par>
                                <p:cTn id="9" presetID="37" presetClass="entr" presetSubtype="0" fill="hold" grpId="0" nodeType="clickEffect">
                                  <p:stCondLst>
                                    <p:cond delay="0"/>
                                  </p:stCondLst>
                                  <p:childTnLst>
                                    <p:set>
                                      <p:cBhvr>
                                        <p:cTn id="10" dur="1" fill="hold">
                                          <p:stCondLst>
                                            <p:cond delay="0"/>
                                          </p:stCondLst>
                                        </p:cTn>
                                        <p:tgtEl>
                                          <p:spTgt spid="14339">
                                            <p:txEl>
                                              <p:pRg st="2" end="2"/>
                                            </p:txEl>
                                          </p:spTgt>
                                        </p:tgtEl>
                                        <p:attrNameLst>
                                          <p:attrName>style.visibility</p:attrName>
                                        </p:attrNameLst>
                                      </p:cBhvr>
                                      <p:to>
                                        <p:strVal val="visible"/>
                                      </p:to>
                                    </p:set>
                                    <p:animEffect transition="in" filter="fade">
                                      <p:cBhvr>
                                        <p:cTn id="11" dur="1000"/>
                                        <p:tgtEl>
                                          <p:spTgt spid="14339">
                                            <p:txEl>
                                              <p:pRg st="2" end="2"/>
                                            </p:txEl>
                                          </p:spTgt>
                                        </p:tgtEl>
                                      </p:cBhvr>
                                    </p:animEffect>
                                    <p:anim calcmode="lin" valueType="num">
                                      <p:cBhvr>
                                        <p:cTn id="12" dur="1000" fill="hold"/>
                                        <p:tgtEl>
                                          <p:spTgt spid="14339">
                                            <p:txEl>
                                              <p:pRg st="2" end="2"/>
                                            </p:txEl>
                                          </p:spTgt>
                                        </p:tgtEl>
                                        <p:attrNameLst>
                                          <p:attrName>ppt_x</p:attrName>
                                        </p:attrNameLst>
                                      </p:cBhvr>
                                      <p:tavLst>
                                        <p:tav tm="0">
                                          <p:val>
                                            <p:strVal val="#ppt_x"/>
                                          </p:val>
                                        </p:tav>
                                        <p:tav tm="100000">
                                          <p:val>
                                            <p:strVal val="#ppt_x"/>
                                          </p:val>
                                        </p:tav>
                                      </p:tavLst>
                                    </p:anim>
                                    <p:anim calcmode="lin" valueType="num">
                                      <p:cBhvr>
                                        <p:cTn id="13" dur="898" decel="100000" fill="hold"/>
                                        <p:tgtEl>
                                          <p:spTgt spid="14339">
                                            <p:txEl>
                                              <p:pRg st="2" end="2"/>
                                            </p:txEl>
                                          </p:spTgt>
                                        </p:tgtEl>
                                        <p:attrNameLst>
                                          <p:attrName>ppt_y</p:attrName>
                                        </p:attrNameLst>
                                      </p:cBhvr>
                                      <p:tavLst>
                                        <p:tav tm="0">
                                          <p:val>
                                            <p:strVal val="#ppt_y+1"/>
                                          </p:val>
                                        </p:tav>
                                        <p:tav tm="100000">
                                          <p:val>
                                            <p:strVal val="#ppt_y-.03"/>
                                          </p:val>
                                        </p:tav>
                                      </p:tavLst>
                                    </p:anim>
                                    <p:anim calcmode="lin" valueType="num">
                                      <p:cBhvr>
                                        <p:cTn id="14" dur="100" accel="100000" fill="hold">
                                          <p:stCondLst>
                                            <p:cond delay="898"/>
                                          </p:stCondLst>
                                        </p:cTn>
                                        <p:tgtEl>
                                          <p:spTgt spid="14339">
                                            <p:txEl>
                                              <p:pRg st="2" end="2"/>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38" grpId="0"/>
      <p:bldP spid="14339" grpId="0" build="p"/>
    </p:bldLst>
  </p:timing>
</p:sld>
</file>

<file path=ppt/slides/slide16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73058" name="Rectangle 2"/>
          <p:cNvSpPr>
            <a:spLocks noGrp="1" noChangeArrowheads="1"/>
          </p:cNvSpPr>
          <p:nvPr>
            <p:ph type="title"/>
          </p:nvPr>
        </p:nvSpPr>
        <p:spPr/>
        <p:txBody>
          <a:bodyPr/>
          <a:lstStyle/>
          <a:p>
            <a:endParaRPr lang="en-US"/>
          </a:p>
        </p:txBody>
      </p:sp>
      <p:sp>
        <p:nvSpPr>
          <p:cNvPr id="173059" name="Rectangle 3"/>
          <p:cNvSpPr>
            <a:spLocks noGrp="1" noChangeArrowheads="1"/>
          </p:cNvSpPr>
          <p:nvPr>
            <p:ph type="body" idx="1"/>
          </p:nvPr>
        </p:nvSpPr>
        <p:spPr/>
        <p:txBody>
          <a:bodyPr/>
          <a:lstStyle/>
          <a:p>
            <a:r>
              <a:rPr lang="fa-IR"/>
              <a:t>بهای تمام شده کالای ساخته شده طی دوره  970000</a:t>
            </a:r>
          </a:p>
          <a:p>
            <a:endParaRPr lang="en-US"/>
          </a:p>
          <a:p>
            <a:r>
              <a:rPr lang="fa-IR" sz="4000"/>
              <a:t>فصل دهم: نظام دائمی بهای تمام شده هزینه یابی مرحله ای</a:t>
            </a:r>
          </a:p>
          <a:p>
            <a:endParaRPr lang="en-US"/>
          </a:p>
          <a:p>
            <a:r>
              <a:rPr lang="fa-IR"/>
              <a:t>هدف کلی فصل: آشنایی با اهداف و ویژگی های سیستم هزینه یابی مرحله ای</a:t>
            </a:r>
            <a:endParaRPr lang="en-US"/>
          </a:p>
        </p:txBody>
      </p:sp>
    </p:spTree>
  </p:cSld>
  <p:clrMapOvr>
    <a:masterClrMapping/>
  </p:clrMapOvr>
  <p:transition advClick="0" advTm="3000"/>
</p:sld>
</file>

<file path=ppt/slides/slide16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74082" name="Rectangle 2"/>
          <p:cNvSpPr>
            <a:spLocks noGrp="1" noChangeArrowheads="1"/>
          </p:cNvSpPr>
          <p:nvPr>
            <p:ph type="title"/>
          </p:nvPr>
        </p:nvSpPr>
        <p:spPr/>
        <p:txBody>
          <a:bodyPr/>
          <a:lstStyle/>
          <a:p>
            <a:endParaRPr lang="en-US"/>
          </a:p>
        </p:txBody>
      </p:sp>
      <p:sp>
        <p:nvSpPr>
          <p:cNvPr id="174083" name="Rectangle 3"/>
          <p:cNvSpPr>
            <a:spLocks noGrp="1" noChangeArrowheads="1"/>
          </p:cNvSpPr>
          <p:nvPr>
            <p:ph type="body" idx="1"/>
          </p:nvPr>
        </p:nvSpPr>
        <p:spPr/>
        <p:txBody>
          <a:bodyPr/>
          <a:lstStyle/>
          <a:p>
            <a:endParaRPr lang="en-US"/>
          </a:p>
          <a:p>
            <a:r>
              <a:rPr lang="fa-IR"/>
              <a:t>  روشهای محاسبه بهای تمام شده کالا بر اساس محاسبه آن در هر مرحله از تولید کالا.</a:t>
            </a:r>
          </a:p>
          <a:p>
            <a:r>
              <a:rPr lang="fa-IR"/>
              <a:t>تعریف هزینه یابی مرحله ای:</a:t>
            </a:r>
          </a:p>
          <a:p>
            <a:r>
              <a:rPr lang="fa-IR"/>
              <a:t>در مواردی که تولید کالا به صورت انبوه یا به صورت مداوم صورت می گیرد .</a:t>
            </a:r>
            <a:endParaRPr lang="en-US"/>
          </a:p>
        </p:txBody>
      </p:sp>
    </p:spTree>
  </p:cSld>
  <p:clrMapOvr>
    <a:masterClrMapping/>
  </p:clrMapOvr>
  <p:transition advClick="0" advTm="3000"/>
</p:sld>
</file>

<file path=ppt/slides/slide162.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175106" name="Rectangle 2"/>
          <p:cNvSpPr>
            <a:spLocks noGrp="1" noChangeArrowheads="1"/>
          </p:cNvSpPr>
          <p:nvPr>
            <p:ph type="title"/>
          </p:nvPr>
        </p:nvSpPr>
        <p:spPr/>
        <p:txBody>
          <a:bodyPr/>
          <a:lstStyle/>
          <a:p>
            <a:endParaRPr lang="en-US"/>
          </a:p>
        </p:txBody>
      </p:sp>
      <p:sp>
        <p:nvSpPr>
          <p:cNvPr id="175107" name="Rectangle 3"/>
          <p:cNvSpPr>
            <a:spLocks noGrp="1" noChangeArrowheads="1"/>
          </p:cNvSpPr>
          <p:nvPr>
            <p:ph type="body" idx="1"/>
          </p:nvPr>
        </p:nvSpPr>
        <p:spPr/>
        <p:txBody>
          <a:bodyPr/>
          <a:lstStyle/>
          <a:p>
            <a:endParaRPr lang="en-US"/>
          </a:p>
          <a:p>
            <a:r>
              <a:rPr lang="fa-IR"/>
              <a:t>معمولاً به کارگیری سیستم هزینه یابی مرحله ای مناسبتر است. این روش هزینه یابی مرحله ای، عناصر اصلی بهای تمام شده یا هزینه های تولید را بر اساس مراحل تولید یا آنچه اصطلاحاً مراکز هزینه یا مراکز بهای تمام شده خوانده می شود نگهداری می کند.</a:t>
            </a:r>
            <a:endParaRPr lang="en-US"/>
          </a:p>
        </p:txBody>
      </p:sp>
    </p:spTree>
  </p:cSld>
  <p:clrMapOvr>
    <a:masterClrMapping/>
  </p:clrMapOvr>
  <p:transition advClick="0" advTm="3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withEffect" nodePh="1">
                                  <p:stCondLst>
                                    <p:cond delay="0"/>
                                  </p:stCondLst>
                                  <p:endCondLst>
                                    <p:cond evt="begin" delay="0">
                                      <p:tn val="5"/>
                                    </p:cond>
                                  </p:endCondLst>
                                  <p:childTnLst>
                                    <p:set>
                                      <p:cBhvr>
                                        <p:cTn id="6" dur="1" fill="hold">
                                          <p:stCondLst>
                                            <p:cond delay="0"/>
                                          </p:stCondLst>
                                        </p:cTn>
                                        <p:tgtEl>
                                          <p:spTgt spid="175106"/>
                                        </p:tgtEl>
                                        <p:attrNameLst>
                                          <p:attrName>style.visibility</p:attrName>
                                        </p:attrNameLst>
                                      </p:cBhvr>
                                      <p:to>
                                        <p:strVal val="visible"/>
                                      </p:to>
                                    </p:set>
                                    <p:animEffect transition="in" filter="fade">
                                      <p:cBhvr>
                                        <p:cTn id="7" dur="1000"/>
                                        <p:tgtEl>
                                          <p:spTgt spid="175106"/>
                                        </p:tgtEl>
                                      </p:cBhvr>
                                    </p:animEffect>
                                    <p:anim calcmode="lin" valueType="num">
                                      <p:cBhvr>
                                        <p:cTn id="8" dur="1000" fill="hold"/>
                                        <p:tgtEl>
                                          <p:spTgt spid="175106"/>
                                        </p:tgtEl>
                                        <p:attrNameLst>
                                          <p:attrName>ppt_x</p:attrName>
                                        </p:attrNameLst>
                                      </p:cBhvr>
                                      <p:tavLst>
                                        <p:tav tm="0">
                                          <p:val>
                                            <p:strVal val="#ppt_x"/>
                                          </p:val>
                                        </p:tav>
                                        <p:tav tm="100000">
                                          <p:val>
                                            <p:strVal val="#ppt_x"/>
                                          </p:val>
                                        </p:tav>
                                      </p:tavLst>
                                    </p:anim>
                                    <p:anim calcmode="lin" valueType="num">
                                      <p:cBhvr>
                                        <p:cTn id="9" dur="1000" fill="hold"/>
                                        <p:tgtEl>
                                          <p:spTgt spid="175106"/>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 presetClass="entr" presetSubtype="1" fill="hold" grpId="0" nodeType="clickEffect">
                                  <p:stCondLst>
                                    <p:cond delay="0"/>
                                  </p:stCondLst>
                                  <p:childTnLst>
                                    <p:set>
                                      <p:cBhvr>
                                        <p:cTn id="13" dur="1" fill="hold">
                                          <p:stCondLst>
                                            <p:cond delay="0"/>
                                          </p:stCondLst>
                                        </p:cTn>
                                        <p:tgtEl>
                                          <p:spTgt spid="175107">
                                            <p:txEl>
                                              <p:pRg st="1" end="1"/>
                                            </p:txEl>
                                          </p:spTgt>
                                        </p:tgtEl>
                                        <p:attrNameLst>
                                          <p:attrName>style.visibility</p:attrName>
                                        </p:attrNameLst>
                                      </p:cBhvr>
                                      <p:to>
                                        <p:strVal val="visible"/>
                                      </p:to>
                                    </p:set>
                                    <p:anim calcmode="lin" valueType="num">
                                      <p:cBhvr additive="base">
                                        <p:cTn id="14" dur="1000" fill="hold">
                                          <p:stCondLst>
                                            <p:cond delay="0"/>
                                          </p:stCondLst>
                                        </p:cTn>
                                        <p:tgtEl>
                                          <p:spTgt spid="175107">
                                            <p:txEl>
                                              <p:pRg st="1" end="1"/>
                                            </p:txEl>
                                          </p:spTgt>
                                        </p:tgtEl>
                                        <p:attrNameLst>
                                          <p:attrName>ppt_x</p:attrName>
                                        </p:attrNameLst>
                                      </p:cBhvr>
                                      <p:tavLst>
                                        <p:tav tm="0">
                                          <p:val>
                                            <p:strVal val="#ppt_x"/>
                                          </p:val>
                                        </p:tav>
                                        <p:tav tm="100000">
                                          <p:val>
                                            <p:strVal val="#ppt_x"/>
                                          </p:val>
                                        </p:tav>
                                      </p:tavLst>
                                    </p:anim>
                                    <p:anim calcmode="lin" valueType="num">
                                      <p:cBhvr additive="base">
                                        <p:cTn id="15" dur="1000" fill="hold">
                                          <p:stCondLst>
                                            <p:cond delay="0"/>
                                          </p:stCondLst>
                                        </p:cTn>
                                        <p:tgtEl>
                                          <p:spTgt spid="175107">
                                            <p:txEl>
                                              <p:pRg st="1" end="1"/>
                                            </p:txEl>
                                          </p:spTgt>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5106" grpId="0"/>
      <p:bldP spid="175107" grpId="0" build="p" rev="1"/>
    </p:bldLst>
  </p:timing>
</p:sld>
</file>

<file path=ppt/slides/slide16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76130" name="Rectangle 2"/>
          <p:cNvSpPr>
            <a:spLocks noGrp="1" noChangeArrowheads="1"/>
          </p:cNvSpPr>
          <p:nvPr>
            <p:ph type="title"/>
          </p:nvPr>
        </p:nvSpPr>
        <p:spPr/>
        <p:txBody>
          <a:bodyPr/>
          <a:lstStyle/>
          <a:p>
            <a:endParaRPr lang="en-US"/>
          </a:p>
        </p:txBody>
      </p:sp>
      <p:sp>
        <p:nvSpPr>
          <p:cNvPr id="176131" name="Rectangle 3"/>
          <p:cNvSpPr>
            <a:spLocks noGrp="1" noChangeArrowheads="1"/>
          </p:cNvSpPr>
          <p:nvPr>
            <p:ph type="body" idx="1"/>
          </p:nvPr>
        </p:nvSpPr>
        <p:spPr/>
        <p:txBody>
          <a:bodyPr/>
          <a:lstStyle/>
          <a:p>
            <a:endParaRPr lang="en-US"/>
          </a:p>
          <a:p>
            <a:r>
              <a:rPr lang="fa-IR"/>
              <a:t> </a:t>
            </a:r>
          </a:p>
          <a:p>
            <a:r>
              <a:rPr lang="fa-IR"/>
              <a:t>به هر حال آنچه کارگاه، دپارتمان، مرحله یا مرکز هزینه خوانده می شود مسئول هزینه هایی است که در آن دپارتمان واقع می شودو در حوزه ی عمل آن صورت می گیرد.</a:t>
            </a:r>
            <a:endParaRPr lang="en-US"/>
          </a:p>
        </p:txBody>
      </p:sp>
    </p:spTree>
  </p:cSld>
  <p:clrMapOvr>
    <a:masterClrMapping/>
  </p:clrMapOvr>
  <p:transition advClick="0" advTm="3000"/>
</p:sld>
</file>

<file path=ppt/slides/slide16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77154" name="Rectangle 2"/>
          <p:cNvSpPr>
            <a:spLocks noGrp="1" noChangeArrowheads="1"/>
          </p:cNvSpPr>
          <p:nvPr>
            <p:ph type="title"/>
          </p:nvPr>
        </p:nvSpPr>
        <p:spPr/>
        <p:txBody>
          <a:bodyPr/>
          <a:lstStyle/>
          <a:p>
            <a:endParaRPr lang="en-US"/>
          </a:p>
        </p:txBody>
      </p:sp>
      <p:sp>
        <p:nvSpPr>
          <p:cNvPr id="177155" name="Rectangle 3"/>
          <p:cNvSpPr>
            <a:spLocks noGrp="1" noChangeArrowheads="1"/>
          </p:cNvSpPr>
          <p:nvPr>
            <p:ph type="body" idx="1"/>
          </p:nvPr>
        </p:nvSpPr>
        <p:spPr/>
        <p:txBody>
          <a:bodyPr/>
          <a:lstStyle/>
          <a:p>
            <a:endParaRPr lang="en-US"/>
          </a:p>
          <a:p>
            <a:r>
              <a:rPr lang="fa-IR"/>
              <a:t>. و سرپرست تولید در هر مرحله یک گزارش بهای تمام نشده تولید تهیه می کند که در واقع صورتی از همه اطلاعات جزئی است.</a:t>
            </a:r>
          </a:p>
          <a:p>
            <a:r>
              <a:rPr lang="fa-IR"/>
              <a:t/>
            </a:r>
            <a:br>
              <a:rPr lang="fa-IR"/>
            </a:br>
            <a:endParaRPr lang="en-US"/>
          </a:p>
        </p:txBody>
      </p:sp>
    </p:spTree>
  </p:cSld>
  <p:clrMapOvr>
    <a:masterClrMapping/>
  </p:clrMapOvr>
  <p:transition advClick="0" advTm="3000"/>
</p:sld>
</file>

<file path=ppt/slides/slide165.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178178" name="Rectangle 2"/>
          <p:cNvSpPr>
            <a:spLocks noGrp="1" noChangeArrowheads="1"/>
          </p:cNvSpPr>
          <p:nvPr>
            <p:ph type="title"/>
          </p:nvPr>
        </p:nvSpPr>
        <p:spPr/>
        <p:txBody>
          <a:bodyPr/>
          <a:lstStyle/>
          <a:p>
            <a:endParaRPr lang="en-US"/>
          </a:p>
        </p:txBody>
      </p:sp>
      <p:sp>
        <p:nvSpPr>
          <p:cNvPr id="178179" name="Rectangle 3"/>
          <p:cNvSpPr>
            <a:spLocks noGrp="1" noChangeArrowheads="1"/>
          </p:cNvSpPr>
          <p:nvPr>
            <p:ph type="body" idx="1"/>
          </p:nvPr>
        </p:nvSpPr>
        <p:spPr/>
        <p:txBody>
          <a:bodyPr/>
          <a:lstStyle/>
          <a:p>
            <a:endParaRPr lang="en-US"/>
          </a:p>
          <a:p>
            <a:r>
              <a:rPr lang="fa-IR"/>
              <a:t>.</a:t>
            </a:r>
          </a:p>
          <a:p>
            <a:r>
              <a:rPr lang="fa-IR"/>
              <a:t>سیستم هزینه یابی مرحله ای نشان می دهد که بهای تمام شده ی تولید مربوط به یک دوره ی مالی را چگونه بین مراحل مختلف تولید تقسیم کرده ایم.</a:t>
            </a:r>
            <a:endParaRPr lang="en-US"/>
          </a:p>
        </p:txBody>
      </p:sp>
    </p:spTree>
  </p:cSld>
  <p:clrMapOvr>
    <a:masterClrMapping/>
  </p:clrMapOvr>
  <p:transition advClick="0" advTm="3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withEffect" nodePh="1">
                                  <p:stCondLst>
                                    <p:cond delay="0"/>
                                  </p:stCondLst>
                                  <p:endCondLst>
                                    <p:cond evt="begin" delay="0">
                                      <p:tn val="5"/>
                                    </p:cond>
                                  </p:endCondLst>
                                  <p:childTnLst>
                                    <p:set>
                                      <p:cBhvr>
                                        <p:cTn id="6" dur="1" fill="hold">
                                          <p:stCondLst>
                                            <p:cond delay="0"/>
                                          </p:stCondLst>
                                        </p:cTn>
                                        <p:tgtEl>
                                          <p:spTgt spid="178178"/>
                                        </p:tgtEl>
                                        <p:attrNameLst>
                                          <p:attrName>style.visibility</p:attrName>
                                        </p:attrNameLst>
                                      </p:cBhvr>
                                      <p:to>
                                        <p:strVal val="visible"/>
                                      </p:to>
                                    </p:set>
                                    <p:anim calcmode="lin" valueType="num">
                                      <p:cBhvr>
                                        <p:cTn id="7" dur="500" fill="hold"/>
                                        <p:tgtEl>
                                          <p:spTgt spid="178178"/>
                                        </p:tgtEl>
                                        <p:attrNameLst>
                                          <p:attrName>ppt_w</p:attrName>
                                        </p:attrNameLst>
                                      </p:cBhvr>
                                      <p:tavLst>
                                        <p:tav tm="0">
                                          <p:val>
                                            <p:fltVal val="0"/>
                                          </p:val>
                                        </p:tav>
                                        <p:tav tm="100000">
                                          <p:val>
                                            <p:strVal val="#ppt_w"/>
                                          </p:val>
                                        </p:tav>
                                      </p:tavLst>
                                    </p:anim>
                                    <p:anim calcmode="lin" valueType="num">
                                      <p:cBhvr>
                                        <p:cTn id="8" dur="500" fill="hold"/>
                                        <p:tgtEl>
                                          <p:spTgt spid="178178"/>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3" presetClass="entr" presetSubtype="16" fill="hold" grpId="0" nodeType="clickEffect">
                                  <p:stCondLst>
                                    <p:cond delay="0"/>
                                  </p:stCondLst>
                                  <p:childTnLst>
                                    <p:set>
                                      <p:cBhvr>
                                        <p:cTn id="12" dur="1" fill="hold">
                                          <p:stCondLst>
                                            <p:cond delay="0"/>
                                          </p:stCondLst>
                                        </p:cTn>
                                        <p:tgtEl>
                                          <p:spTgt spid="178179">
                                            <p:txEl>
                                              <p:pRg st="1" end="1"/>
                                            </p:txEl>
                                          </p:spTgt>
                                        </p:tgtEl>
                                        <p:attrNameLst>
                                          <p:attrName>style.visibility</p:attrName>
                                        </p:attrNameLst>
                                      </p:cBhvr>
                                      <p:to>
                                        <p:strVal val="visible"/>
                                      </p:to>
                                    </p:set>
                                    <p:anim calcmode="lin" valueType="num">
                                      <p:cBhvr>
                                        <p:cTn id="13" dur="500" fill="hold"/>
                                        <p:tgtEl>
                                          <p:spTgt spid="178179">
                                            <p:txEl>
                                              <p:pRg st="1" end="1"/>
                                            </p:txEl>
                                          </p:spTgt>
                                        </p:tgtEl>
                                        <p:attrNameLst>
                                          <p:attrName>ppt_w</p:attrName>
                                        </p:attrNameLst>
                                      </p:cBhvr>
                                      <p:tavLst>
                                        <p:tav tm="0">
                                          <p:val>
                                            <p:fltVal val="0"/>
                                          </p:val>
                                        </p:tav>
                                        <p:tav tm="100000">
                                          <p:val>
                                            <p:strVal val="#ppt_w"/>
                                          </p:val>
                                        </p:tav>
                                      </p:tavLst>
                                    </p:anim>
                                    <p:anim calcmode="lin" valueType="num">
                                      <p:cBhvr>
                                        <p:cTn id="14" dur="500" fill="hold"/>
                                        <p:tgtEl>
                                          <p:spTgt spid="178179">
                                            <p:txEl>
                                              <p:pRg st="1" end="1"/>
                                            </p:txEl>
                                          </p:spTgt>
                                        </p:tgtEl>
                                        <p:attrNameLst>
                                          <p:attrName>ppt_h</p:attrName>
                                        </p:attrNameLst>
                                      </p:cBhvr>
                                      <p:tavLst>
                                        <p:tav tm="0">
                                          <p:val>
                                            <p:fltVal val="0"/>
                                          </p:val>
                                        </p:tav>
                                        <p:tav tm="100000">
                                          <p:val>
                                            <p:strVal val="#ppt_h"/>
                                          </p:val>
                                        </p:tav>
                                      </p:tavLst>
                                    </p:anim>
                                  </p:childTnLst>
                                </p:cTn>
                              </p:par>
                            </p:childTnLst>
                          </p:cTn>
                        </p:par>
                      </p:childTnLst>
                    </p:cTn>
                  </p:par>
                  <p:par>
                    <p:cTn id="15" fill="hold">
                      <p:stCondLst>
                        <p:cond delay="indefinite"/>
                      </p:stCondLst>
                      <p:childTnLst>
                        <p:par>
                          <p:cTn id="16" fill="hold">
                            <p:stCondLst>
                              <p:cond delay="0"/>
                            </p:stCondLst>
                            <p:childTnLst>
                              <p:par>
                                <p:cTn id="17" presetID="23" presetClass="entr" presetSubtype="16" fill="hold" grpId="0" nodeType="clickEffect">
                                  <p:stCondLst>
                                    <p:cond delay="0"/>
                                  </p:stCondLst>
                                  <p:childTnLst>
                                    <p:set>
                                      <p:cBhvr>
                                        <p:cTn id="18" dur="1" fill="hold">
                                          <p:stCondLst>
                                            <p:cond delay="0"/>
                                          </p:stCondLst>
                                        </p:cTn>
                                        <p:tgtEl>
                                          <p:spTgt spid="178179">
                                            <p:txEl>
                                              <p:pRg st="2" end="2"/>
                                            </p:txEl>
                                          </p:spTgt>
                                        </p:tgtEl>
                                        <p:attrNameLst>
                                          <p:attrName>style.visibility</p:attrName>
                                        </p:attrNameLst>
                                      </p:cBhvr>
                                      <p:to>
                                        <p:strVal val="visible"/>
                                      </p:to>
                                    </p:set>
                                    <p:anim calcmode="lin" valueType="num">
                                      <p:cBhvr>
                                        <p:cTn id="19" dur="500" fill="hold"/>
                                        <p:tgtEl>
                                          <p:spTgt spid="178179">
                                            <p:txEl>
                                              <p:pRg st="2" end="2"/>
                                            </p:txEl>
                                          </p:spTgt>
                                        </p:tgtEl>
                                        <p:attrNameLst>
                                          <p:attrName>ppt_w</p:attrName>
                                        </p:attrNameLst>
                                      </p:cBhvr>
                                      <p:tavLst>
                                        <p:tav tm="0">
                                          <p:val>
                                            <p:fltVal val="0"/>
                                          </p:val>
                                        </p:tav>
                                        <p:tav tm="100000">
                                          <p:val>
                                            <p:strVal val="#ppt_w"/>
                                          </p:val>
                                        </p:tav>
                                      </p:tavLst>
                                    </p:anim>
                                    <p:anim calcmode="lin" valueType="num">
                                      <p:cBhvr>
                                        <p:cTn id="20" dur="500" fill="hold"/>
                                        <p:tgtEl>
                                          <p:spTgt spid="178179">
                                            <p:txEl>
                                              <p:pRg st="2" end="2"/>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8178" grpId="0"/>
      <p:bldP spid="178179" grpId="0" build="p"/>
    </p:bldLst>
  </p:timing>
</p:sld>
</file>

<file path=ppt/slides/slide16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79202" name="Rectangle 2"/>
          <p:cNvSpPr>
            <a:spLocks noGrp="1" noChangeArrowheads="1"/>
          </p:cNvSpPr>
          <p:nvPr>
            <p:ph type="title"/>
          </p:nvPr>
        </p:nvSpPr>
        <p:spPr/>
        <p:txBody>
          <a:bodyPr/>
          <a:lstStyle/>
          <a:p>
            <a:endParaRPr lang="en-US"/>
          </a:p>
        </p:txBody>
      </p:sp>
      <p:sp>
        <p:nvSpPr>
          <p:cNvPr id="179203" name="Rectangle 3"/>
          <p:cNvSpPr>
            <a:spLocks noGrp="1" noChangeArrowheads="1"/>
          </p:cNvSpPr>
          <p:nvPr>
            <p:ph type="body" idx="1"/>
          </p:nvPr>
        </p:nvSpPr>
        <p:spPr/>
        <p:txBody>
          <a:bodyPr/>
          <a:lstStyle/>
          <a:p>
            <a:endParaRPr lang="en-US"/>
          </a:p>
          <a:p>
            <a:endParaRPr lang="en-US"/>
          </a:p>
          <a:p>
            <a:r>
              <a:rPr lang="fa-IR"/>
              <a:t> که این تنها یک مرحله ی میانی است و هدف نهایی از این سیستم محاسبه ی جمع بهای تمام شده ی هر واحد از کالای تولید نشده و نهایتاً تعیین سود شرکت از تولید این کالاست.</a:t>
            </a:r>
            <a:endParaRPr lang="en-US"/>
          </a:p>
        </p:txBody>
      </p:sp>
    </p:spTree>
  </p:cSld>
  <p:clrMapOvr>
    <a:masterClrMapping/>
  </p:clrMapOvr>
  <p:transition advClick="0" advTm="3000"/>
</p:sld>
</file>

<file path=ppt/slides/slide16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80226" name="Rectangle 2"/>
          <p:cNvSpPr>
            <a:spLocks noGrp="1" noChangeArrowheads="1"/>
          </p:cNvSpPr>
          <p:nvPr>
            <p:ph type="title"/>
          </p:nvPr>
        </p:nvSpPr>
        <p:spPr/>
        <p:txBody>
          <a:bodyPr/>
          <a:lstStyle/>
          <a:p>
            <a:endParaRPr lang="en-US"/>
          </a:p>
        </p:txBody>
      </p:sp>
      <p:sp>
        <p:nvSpPr>
          <p:cNvPr id="180227" name="Rectangle 3"/>
          <p:cNvSpPr>
            <a:spLocks noGrp="1" noChangeArrowheads="1"/>
          </p:cNvSpPr>
          <p:nvPr>
            <p:ph type="body" idx="1"/>
          </p:nvPr>
        </p:nvSpPr>
        <p:spPr/>
        <p:txBody>
          <a:bodyPr/>
          <a:lstStyle/>
          <a:p>
            <a:endParaRPr lang="en-US"/>
          </a:p>
          <a:p>
            <a:r>
              <a:rPr lang="fa-IR"/>
              <a:t>.</a:t>
            </a:r>
          </a:p>
          <a:p>
            <a:r>
              <a:rPr lang="fa-IR"/>
              <a:t>یک سیستم هزینه یابی مرحله ای دارای ویژگی های زیر است:</a:t>
            </a:r>
          </a:p>
          <a:p>
            <a:r>
              <a:rPr lang="fa-IR"/>
              <a:t>اقلام بهای تمام شده بر اساس مرحله ی تولیدی یا مرکز هزینه معین انباشته و ثبت می شوند.</a:t>
            </a:r>
            <a:endParaRPr lang="en-US"/>
          </a:p>
        </p:txBody>
      </p:sp>
    </p:spTree>
  </p:cSld>
  <p:clrMapOvr>
    <a:masterClrMapping/>
  </p:clrMapOvr>
  <p:transition advClick="0" advTm="3000"/>
</p:sld>
</file>

<file path=ppt/slides/slide16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81250" name="Rectangle 2"/>
          <p:cNvSpPr>
            <a:spLocks noGrp="1" noChangeArrowheads="1"/>
          </p:cNvSpPr>
          <p:nvPr>
            <p:ph type="title"/>
          </p:nvPr>
        </p:nvSpPr>
        <p:spPr/>
        <p:txBody>
          <a:bodyPr/>
          <a:lstStyle/>
          <a:p>
            <a:endParaRPr lang="en-US"/>
          </a:p>
        </p:txBody>
      </p:sp>
      <p:sp>
        <p:nvSpPr>
          <p:cNvPr id="181251" name="Rectangle 3"/>
          <p:cNvSpPr>
            <a:spLocks noGrp="1" noChangeArrowheads="1"/>
          </p:cNvSpPr>
          <p:nvPr>
            <p:ph type="body" idx="1"/>
          </p:nvPr>
        </p:nvSpPr>
        <p:spPr/>
        <p:txBody>
          <a:bodyPr/>
          <a:lstStyle/>
          <a:p>
            <a:pPr marL="609600" indent="-609600"/>
            <a:endParaRPr lang="en-US"/>
          </a:p>
          <a:p>
            <a:pPr marL="609600" indent="-609600"/>
            <a:r>
              <a:rPr lang="fa-IR"/>
              <a:t>هر مرحله ی تولیدی دارای یک حساب کار در جریان ساخت مخصوص به خود در دفتر کل می باشد.</a:t>
            </a:r>
          </a:p>
          <a:p>
            <a:pPr marL="609600" indent="-609600"/>
            <a:r>
              <a:rPr lang="fa-IR"/>
              <a:t>از روش یافتن «واحدهای معادل» برای تعیین حجم کالاهای در جریان ساخت، در پایان هر دوره استفاده می شود.</a:t>
            </a:r>
            <a:endParaRPr lang="en-US"/>
          </a:p>
        </p:txBody>
      </p:sp>
    </p:spTree>
  </p:cSld>
  <p:clrMapOvr>
    <a:masterClrMapping/>
  </p:clrMapOvr>
  <p:transition advClick="0" advTm="3000"/>
</p:sld>
</file>

<file path=ppt/slides/slide169.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182274" name="Rectangle 2"/>
          <p:cNvSpPr>
            <a:spLocks noGrp="1" noChangeArrowheads="1"/>
          </p:cNvSpPr>
          <p:nvPr>
            <p:ph type="title"/>
          </p:nvPr>
        </p:nvSpPr>
        <p:spPr/>
        <p:txBody>
          <a:bodyPr/>
          <a:lstStyle/>
          <a:p>
            <a:endParaRPr lang="en-US"/>
          </a:p>
        </p:txBody>
      </p:sp>
      <p:sp>
        <p:nvSpPr>
          <p:cNvPr id="182275" name="Rectangle 3"/>
          <p:cNvSpPr>
            <a:spLocks noGrp="1" noChangeArrowheads="1"/>
          </p:cNvSpPr>
          <p:nvPr>
            <p:ph type="body" idx="1"/>
          </p:nvPr>
        </p:nvSpPr>
        <p:spPr/>
        <p:txBody>
          <a:bodyPr/>
          <a:lstStyle/>
          <a:p>
            <a:pPr marL="609600" indent="-609600"/>
            <a:endParaRPr lang="en-US"/>
          </a:p>
          <a:p>
            <a:pPr marL="609600" indent="-609600"/>
            <a:r>
              <a:rPr lang="fa-IR"/>
              <a:t>بهای تمام شده یک واحد کالای تولید شده در هر دپارتمان برای یک دوره ی مالی معین می شود.</a:t>
            </a:r>
          </a:p>
          <a:p>
            <a:pPr marL="609600" indent="-609600"/>
            <a:r>
              <a:rPr lang="fa-IR"/>
              <a:t>واحدهای تکمیل شده و بهای تمام شده آنها به مرحله بعدی یا انبار منتقل می شود.</a:t>
            </a:r>
            <a:endParaRPr lang="en-US"/>
          </a:p>
        </p:txBody>
      </p:sp>
    </p:spTree>
  </p:cSld>
  <p:clrMapOvr>
    <a:masterClrMapping/>
  </p:clrMapOvr>
  <p:transition advClick="0" advTm="3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9" presetClass="entr" presetSubtype="0" decel="100000" fill="hold" grpId="0" nodeType="withEffect" nodePh="1">
                                  <p:stCondLst>
                                    <p:cond delay="0"/>
                                  </p:stCondLst>
                                  <p:endCondLst>
                                    <p:cond evt="begin" delay="0">
                                      <p:tn val="5"/>
                                    </p:cond>
                                  </p:endCondLst>
                                  <p:childTnLst>
                                    <p:set>
                                      <p:cBhvr>
                                        <p:cTn id="6" dur="1" fill="hold">
                                          <p:stCondLst>
                                            <p:cond delay="0"/>
                                          </p:stCondLst>
                                        </p:cTn>
                                        <p:tgtEl>
                                          <p:spTgt spid="182274"/>
                                        </p:tgtEl>
                                        <p:attrNameLst>
                                          <p:attrName>style.visibility</p:attrName>
                                        </p:attrNameLst>
                                      </p:cBhvr>
                                      <p:to>
                                        <p:strVal val="visible"/>
                                      </p:to>
                                    </p:set>
                                    <p:anim calcmode="lin" valueType="num">
                                      <p:cBhvr>
                                        <p:cTn id="7" dur="500" fill="hold"/>
                                        <p:tgtEl>
                                          <p:spTgt spid="182274"/>
                                        </p:tgtEl>
                                        <p:attrNameLst>
                                          <p:attrName>ppt_w</p:attrName>
                                        </p:attrNameLst>
                                      </p:cBhvr>
                                      <p:tavLst>
                                        <p:tav tm="0">
                                          <p:val>
                                            <p:fltVal val="0"/>
                                          </p:val>
                                        </p:tav>
                                        <p:tav tm="100000">
                                          <p:val>
                                            <p:strVal val="#ppt_w"/>
                                          </p:val>
                                        </p:tav>
                                      </p:tavLst>
                                    </p:anim>
                                    <p:anim calcmode="lin" valueType="num">
                                      <p:cBhvr>
                                        <p:cTn id="8" dur="500" fill="hold"/>
                                        <p:tgtEl>
                                          <p:spTgt spid="182274"/>
                                        </p:tgtEl>
                                        <p:attrNameLst>
                                          <p:attrName>ppt_h</p:attrName>
                                        </p:attrNameLst>
                                      </p:cBhvr>
                                      <p:tavLst>
                                        <p:tav tm="0">
                                          <p:val>
                                            <p:fltVal val="0"/>
                                          </p:val>
                                        </p:tav>
                                        <p:tav tm="100000">
                                          <p:val>
                                            <p:strVal val="#ppt_h"/>
                                          </p:val>
                                        </p:tav>
                                      </p:tavLst>
                                    </p:anim>
                                    <p:anim calcmode="lin" valueType="num">
                                      <p:cBhvr>
                                        <p:cTn id="9" dur="500" fill="hold"/>
                                        <p:tgtEl>
                                          <p:spTgt spid="182274"/>
                                        </p:tgtEl>
                                        <p:attrNameLst>
                                          <p:attrName>style.rotation</p:attrName>
                                        </p:attrNameLst>
                                      </p:cBhvr>
                                      <p:tavLst>
                                        <p:tav tm="0">
                                          <p:val>
                                            <p:fltVal val="360"/>
                                          </p:val>
                                        </p:tav>
                                        <p:tav tm="100000">
                                          <p:val>
                                            <p:fltVal val="0"/>
                                          </p:val>
                                        </p:tav>
                                      </p:tavLst>
                                    </p:anim>
                                    <p:animEffect transition="in" filter="fade">
                                      <p:cBhvr>
                                        <p:cTn id="10" dur="500"/>
                                        <p:tgtEl>
                                          <p:spTgt spid="182274"/>
                                        </p:tgtEl>
                                      </p:cBhvr>
                                    </p:animEffect>
                                  </p:childTnLst>
                                </p:cTn>
                              </p:par>
                            </p:childTnLst>
                          </p:cTn>
                        </p:par>
                      </p:childTnLst>
                    </p:cTn>
                  </p:par>
                  <p:par>
                    <p:cTn id="11" fill="hold">
                      <p:stCondLst>
                        <p:cond delay="indefinite"/>
                      </p:stCondLst>
                      <p:childTnLst>
                        <p:par>
                          <p:cTn id="12" fill="hold">
                            <p:stCondLst>
                              <p:cond delay="0"/>
                            </p:stCondLst>
                            <p:childTnLst>
                              <p:par>
                                <p:cTn id="13" presetID="49" presetClass="entr" presetSubtype="0" decel="100000" fill="hold" grpId="0" nodeType="clickEffect">
                                  <p:stCondLst>
                                    <p:cond delay="0"/>
                                  </p:stCondLst>
                                  <p:iterate type="lt">
                                    <p:tmPct val="10000"/>
                                  </p:iterate>
                                  <p:childTnLst>
                                    <p:set>
                                      <p:cBhvr>
                                        <p:cTn id="14" dur="1" fill="hold">
                                          <p:stCondLst>
                                            <p:cond delay="0"/>
                                          </p:stCondLst>
                                        </p:cTn>
                                        <p:tgtEl>
                                          <p:spTgt spid="182275">
                                            <p:txEl>
                                              <p:pRg st="1" end="1"/>
                                            </p:txEl>
                                          </p:spTgt>
                                        </p:tgtEl>
                                        <p:attrNameLst>
                                          <p:attrName>style.visibility</p:attrName>
                                        </p:attrNameLst>
                                      </p:cBhvr>
                                      <p:to>
                                        <p:strVal val="visible"/>
                                      </p:to>
                                    </p:set>
                                    <p:anim calcmode="lin" valueType="num">
                                      <p:cBhvr>
                                        <p:cTn id="15" dur="500" fill="hold"/>
                                        <p:tgtEl>
                                          <p:spTgt spid="182275">
                                            <p:txEl>
                                              <p:pRg st="1" end="1"/>
                                            </p:txEl>
                                          </p:spTgt>
                                        </p:tgtEl>
                                        <p:attrNameLst>
                                          <p:attrName>ppt_w</p:attrName>
                                        </p:attrNameLst>
                                      </p:cBhvr>
                                      <p:tavLst>
                                        <p:tav tm="0">
                                          <p:val>
                                            <p:fltVal val="0"/>
                                          </p:val>
                                        </p:tav>
                                        <p:tav tm="100000">
                                          <p:val>
                                            <p:strVal val="#ppt_w"/>
                                          </p:val>
                                        </p:tav>
                                      </p:tavLst>
                                    </p:anim>
                                    <p:anim calcmode="lin" valueType="num">
                                      <p:cBhvr>
                                        <p:cTn id="16" dur="500" fill="hold"/>
                                        <p:tgtEl>
                                          <p:spTgt spid="182275">
                                            <p:txEl>
                                              <p:pRg st="1" end="1"/>
                                            </p:txEl>
                                          </p:spTgt>
                                        </p:tgtEl>
                                        <p:attrNameLst>
                                          <p:attrName>ppt_h</p:attrName>
                                        </p:attrNameLst>
                                      </p:cBhvr>
                                      <p:tavLst>
                                        <p:tav tm="0">
                                          <p:val>
                                            <p:fltVal val="0"/>
                                          </p:val>
                                        </p:tav>
                                        <p:tav tm="100000">
                                          <p:val>
                                            <p:strVal val="#ppt_h"/>
                                          </p:val>
                                        </p:tav>
                                      </p:tavLst>
                                    </p:anim>
                                    <p:anim calcmode="lin" valueType="num">
                                      <p:cBhvr>
                                        <p:cTn id="17" dur="500" fill="hold"/>
                                        <p:tgtEl>
                                          <p:spTgt spid="182275">
                                            <p:txEl>
                                              <p:pRg st="1" end="1"/>
                                            </p:txEl>
                                          </p:spTgt>
                                        </p:tgtEl>
                                        <p:attrNameLst>
                                          <p:attrName>style.rotation</p:attrName>
                                        </p:attrNameLst>
                                      </p:cBhvr>
                                      <p:tavLst>
                                        <p:tav tm="0">
                                          <p:val>
                                            <p:fltVal val="360"/>
                                          </p:val>
                                        </p:tav>
                                        <p:tav tm="100000">
                                          <p:val>
                                            <p:fltVal val="0"/>
                                          </p:val>
                                        </p:tav>
                                      </p:tavLst>
                                    </p:anim>
                                    <p:animEffect transition="in" filter="fade">
                                      <p:cBhvr>
                                        <p:cTn id="18" dur="500"/>
                                        <p:tgtEl>
                                          <p:spTgt spid="182275">
                                            <p:txEl>
                                              <p:pRg st="1" end="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49" presetClass="entr" presetSubtype="0" decel="100000" fill="hold" grpId="0" nodeType="clickEffect">
                                  <p:stCondLst>
                                    <p:cond delay="0"/>
                                  </p:stCondLst>
                                  <p:iterate type="lt">
                                    <p:tmPct val="10000"/>
                                  </p:iterate>
                                  <p:childTnLst>
                                    <p:set>
                                      <p:cBhvr>
                                        <p:cTn id="22" dur="1" fill="hold">
                                          <p:stCondLst>
                                            <p:cond delay="0"/>
                                          </p:stCondLst>
                                        </p:cTn>
                                        <p:tgtEl>
                                          <p:spTgt spid="182275">
                                            <p:txEl>
                                              <p:pRg st="2" end="2"/>
                                            </p:txEl>
                                          </p:spTgt>
                                        </p:tgtEl>
                                        <p:attrNameLst>
                                          <p:attrName>style.visibility</p:attrName>
                                        </p:attrNameLst>
                                      </p:cBhvr>
                                      <p:to>
                                        <p:strVal val="visible"/>
                                      </p:to>
                                    </p:set>
                                    <p:anim calcmode="lin" valueType="num">
                                      <p:cBhvr>
                                        <p:cTn id="23" dur="500" fill="hold"/>
                                        <p:tgtEl>
                                          <p:spTgt spid="182275">
                                            <p:txEl>
                                              <p:pRg st="2" end="2"/>
                                            </p:txEl>
                                          </p:spTgt>
                                        </p:tgtEl>
                                        <p:attrNameLst>
                                          <p:attrName>ppt_w</p:attrName>
                                        </p:attrNameLst>
                                      </p:cBhvr>
                                      <p:tavLst>
                                        <p:tav tm="0">
                                          <p:val>
                                            <p:fltVal val="0"/>
                                          </p:val>
                                        </p:tav>
                                        <p:tav tm="100000">
                                          <p:val>
                                            <p:strVal val="#ppt_w"/>
                                          </p:val>
                                        </p:tav>
                                      </p:tavLst>
                                    </p:anim>
                                    <p:anim calcmode="lin" valueType="num">
                                      <p:cBhvr>
                                        <p:cTn id="24" dur="500" fill="hold"/>
                                        <p:tgtEl>
                                          <p:spTgt spid="182275">
                                            <p:txEl>
                                              <p:pRg st="2" end="2"/>
                                            </p:txEl>
                                          </p:spTgt>
                                        </p:tgtEl>
                                        <p:attrNameLst>
                                          <p:attrName>ppt_h</p:attrName>
                                        </p:attrNameLst>
                                      </p:cBhvr>
                                      <p:tavLst>
                                        <p:tav tm="0">
                                          <p:val>
                                            <p:fltVal val="0"/>
                                          </p:val>
                                        </p:tav>
                                        <p:tav tm="100000">
                                          <p:val>
                                            <p:strVal val="#ppt_h"/>
                                          </p:val>
                                        </p:tav>
                                      </p:tavLst>
                                    </p:anim>
                                    <p:anim calcmode="lin" valueType="num">
                                      <p:cBhvr>
                                        <p:cTn id="25" dur="500" fill="hold"/>
                                        <p:tgtEl>
                                          <p:spTgt spid="182275">
                                            <p:txEl>
                                              <p:pRg st="2" end="2"/>
                                            </p:txEl>
                                          </p:spTgt>
                                        </p:tgtEl>
                                        <p:attrNameLst>
                                          <p:attrName>style.rotation</p:attrName>
                                        </p:attrNameLst>
                                      </p:cBhvr>
                                      <p:tavLst>
                                        <p:tav tm="0">
                                          <p:val>
                                            <p:fltVal val="360"/>
                                          </p:val>
                                        </p:tav>
                                        <p:tav tm="100000">
                                          <p:val>
                                            <p:fltVal val="0"/>
                                          </p:val>
                                        </p:tav>
                                      </p:tavLst>
                                    </p:anim>
                                    <p:animEffect transition="in" filter="fade">
                                      <p:cBhvr>
                                        <p:cTn id="26" dur="500"/>
                                        <p:tgtEl>
                                          <p:spTgt spid="18227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2274" grpId="0"/>
      <p:bldP spid="182275" grpId="0" build="p"/>
    </p:bldLst>
  </p:timing>
</p:sld>
</file>

<file path=ppt/slides/slide17.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endParaRPr lang="en-US"/>
          </a:p>
        </p:txBody>
      </p:sp>
      <p:sp>
        <p:nvSpPr>
          <p:cNvPr id="15363" name="Rectangle 3"/>
          <p:cNvSpPr>
            <a:spLocks noGrp="1" noChangeArrowheads="1"/>
          </p:cNvSpPr>
          <p:nvPr>
            <p:ph type="body" idx="1"/>
          </p:nvPr>
        </p:nvSpPr>
        <p:spPr/>
        <p:txBody>
          <a:bodyPr/>
          <a:lstStyle/>
          <a:p>
            <a:pPr algn="ctr">
              <a:buFontTx/>
              <a:buNone/>
            </a:pPr>
            <a:r>
              <a:rPr lang="fa-IR"/>
              <a:t> </a:t>
            </a:r>
            <a:endParaRPr lang="en-US"/>
          </a:p>
          <a:p>
            <a:pPr algn="ctr"/>
            <a:endParaRPr lang="fa-IR"/>
          </a:p>
          <a:p>
            <a:pPr algn="ctr"/>
            <a:endParaRPr lang="en-US"/>
          </a:p>
          <a:p>
            <a:pPr algn="ctr"/>
            <a:r>
              <a:rPr lang="fa-IR"/>
              <a:t>بودجه انتظارات مدیریت از عملکرد واقعی شرکت برای یک دوره مالی را مشخص می کند.</a:t>
            </a:r>
            <a:endParaRPr lang="en-US"/>
          </a:p>
        </p:txBody>
      </p:sp>
    </p:spTree>
  </p:cSld>
  <p:clrMapOvr>
    <a:masterClrMapping/>
  </p:clrMapOvr>
  <p:transition advClick="0" advTm="3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5" presetClass="entr" presetSubtype="0" fill="hold" grpId="0" nodeType="withEffect" nodePh="1">
                                  <p:stCondLst>
                                    <p:cond delay="0"/>
                                  </p:stCondLst>
                                  <p:endCondLst>
                                    <p:cond evt="begin" delay="0">
                                      <p:tn val="5"/>
                                    </p:cond>
                                  </p:endCondLst>
                                  <p:iterate type="lt">
                                    <p:tmPct val="10000"/>
                                  </p:iterate>
                                  <p:childTnLst>
                                    <p:set>
                                      <p:cBhvr>
                                        <p:cTn id="6" dur="1" fill="hold">
                                          <p:stCondLst>
                                            <p:cond delay="0"/>
                                          </p:stCondLst>
                                        </p:cTn>
                                        <p:tgtEl>
                                          <p:spTgt spid="15362"/>
                                        </p:tgtEl>
                                        <p:attrNameLst>
                                          <p:attrName>style.visibility</p:attrName>
                                        </p:attrNameLst>
                                      </p:cBhvr>
                                      <p:to>
                                        <p:strVal val="visible"/>
                                      </p:to>
                                    </p:set>
                                    <p:animEffect transition="in" filter="fade">
                                      <p:cBhvr>
                                        <p:cTn id="7" dur="600">
                                          <p:stCondLst>
                                            <p:cond delay="0"/>
                                          </p:stCondLst>
                                        </p:cTn>
                                        <p:tgtEl>
                                          <p:spTgt spid="15362"/>
                                        </p:tgtEl>
                                      </p:cBhvr>
                                    </p:animEffect>
                                    <p:anim calcmode="lin" valueType="num">
                                      <p:cBhvr>
                                        <p:cTn id="8" dur="600" fill="hold">
                                          <p:stCondLst>
                                            <p:cond delay="0"/>
                                          </p:stCondLst>
                                        </p:cTn>
                                        <p:tgtEl>
                                          <p:spTgt spid="15362"/>
                                        </p:tgtEl>
                                        <p:attrNameLst>
                                          <p:attrName>style.rotation</p:attrName>
                                        </p:attrNameLst>
                                      </p:cBhvr>
                                      <p:tavLst>
                                        <p:tav tm="0">
                                          <p:val>
                                            <p:fltVal val="720"/>
                                          </p:val>
                                        </p:tav>
                                        <p:tav tm="100000">
                                          <p:val>
                                            <p:fltVal val="0"/>
                                          </p:val>
                                        </p:tav>
                                      </p:tavLst>
                                    </p:anim>
                                    <p:anim calcmode="lin" valueType="num">
                                      <p:cBhvr>
                                        <p:cTn id="9" dur="600" fill="hold">
                                          <p:stCondLst>
                                            <p:cond delay="0"/>
                                          </p:stCondLst>
                                        </p:cTn>
                                        <p:tgtEl>
                                          <p:spTgt spid="15362"/>
                                        </p:tgtEl>
                                        <p:attrNameLst>
                                          <p:attrName>ppt_h</p:attrName>
                                        </p:attrNameLst>
                                      </p:cBhvr>
                                      <p:tavLst>
                                        <p:tav tm="0">
                                          <p:val>
                                            <p:fltVal val="0"/>
                                          </p:val>
                                        </p:tav>
                                        <p:tav tm="100000">
                                          <p:val>
                                            <p:strVal val="#ppt_h"/>
                                          </p:val>
                                        </p:tav>
                                      </p:tavLst>
                                    </p:anim>
                                    <p:anim calcmode="lin" valueType="num">
                                      <p:cBhvr>
                                        <p:cTn id="10" dur="600" fill="hold">
                                          <p:stCondLst>
                                            <p:cond delay="0"/>
                                          </p:stCondLst>
                                        </p:cTn>
                                        <p:tgtEl>
                                          <p:spTgt spid="15362"/>
                                        </p:tgtEl>
                                        <p:attrNameLst>
                                          <p:attrName>ppt_w</p:attrName>
                                        </p:attrNameLst>
                                      </p:cBhvr>
                                      <p:tavLst>
                                        <p:tav tm="0">
                                          <p:val>
                                            <p:fltVal val="0"/>
                                          </p:val>
                                        </p:tav>
                                        <p:tav tm="100000">
                                          <p:val>
                                            <p:strVal val="#ppt_w"/>
                                          </p:val>
                                        </p:tav>
                                      </p:tavLst>
                                    </p:anim>
                                  </p:childTnLst>
                                </p:cTn>
                              </p:par>
                            </p:childTnLst>
                          </p:cTn>
                        </p:par>
                      </p:childTnLst>
                    </p:cTn>
                  </p:par>
                  <p:par>
                    <p:cTn id="11" fill="hold">
                      <p:stCondLst>
                        <p:cond delay="indefinite"/>
                      </p:stCondLst>
                      <p:childTnLst>
                        <p:par>
                          <p:cTn id="12" fill="hold">
                            <p:stCondLst>
                              <p:cond delay="0"/>
                            </p:stCondLst>
                            <p:childTnLst>
                              <p:par>
                                <p:cTn id="13" presetID="12" presetClass="entr" presetSubtype="4" fill="hold" grpId="0" nodeType="clickEffect">
                                  <p:stCondLst>
                                    <p:cond delay="0"/>
                                  </p:stCondLst>
                                  <p:childTnLst>
                                    <p:set>
                                      <p:cBhvr>
                                        <p:cTn id="14" dur="1" fill="hold">
                                          <p:stCondLst>
                                            <p:cond delay="0"/>
                                          </p:stCondLst>
                                        </p:cTn>
                                        <p:tgtEl>
                                          <p:spTgt spid="15363">
                                            <p:txEl>
                                              <p:pRg st="0" end="0"/>
                                            </p:txEl>
                                          </p:spTgt>
                                        </p:tgtEl>
                                        <p:attrNameLst>
                                          <p:attrName>style.visibility</p:attrName>
                                        </p:attrNameLst>
                                      </p:cBhvr>
                                      <p:to>
                                        <p:strVal val="visible"/>
                                      </p:to>
                                    </p:set>
                                    <p:animEffect transition="in" filter="slide(fromBottom)">
                                      <p:cBhvr>
                                        <p:cTn id="15" dur="500">
                                          <p:stCondLst>
                                            <p:cond delay="0"/>
                                          </p:stCondLst>
                                        </p:cTn>
                                        <p:tgtEl>
                                          <p:spTgt spid="15363">
                                            <p:txEl>
                                              <p:pRg st="0" end="0"/>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2" presetClass="entr" presetSubtype="4" fill="hold" grpId="0" nodeType="clickEffect">
                                  <p:stCondLst>
                                    <p:cond delay="0"/>
                                  </p:stCondLst>
                                  <p:childTnLst>
                                    <p:set>
                                      <p:cBhvr>
                                        <p:cTn id="19" dur="1" fill="hold">
                                          <p:stCondLst>
                                            <p:cond delay="0"/>
                                          </p:stCondLst>
                                        </p:cTn>
                                        <p:tgtEl>
                                          <p:spTgt spid="15363">
                                            <p:txEl>
                                              <p:pRg st="3" end="3"/>
                                            </p:txEl>
                                          </p:spTgt>
                                        </p:tgtEl>
                                        <p:attrNameLst>
                                          <p:attrName>style.visibility</p:attrName>
                                        </p:attrNameLst>
                                      </p:cBhvr>
                                      <p:to>
                                        <p:strVal val="visible"/>
                                      </p:to>
                                    </p:set>
                                    <p:animEffect transition="in" filter="slide(fromBottom)">
                                      <p:cBhvr>
                                        <p:cTn id="20" dur="500">
                                          <p:stCondLst>
                                            <p:cond delay="0"/>
                                          </p:stCondLst>
                                        </p:cTn>
                                        <p:tgtEl>
                                          <p:spTgt spid="1536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62" grpId="0"/>
      <p:bldP spid="15363" grpId="0" build="p"/>
    </p:bldLst>
  </p:timing>
</p:sld>
</file>

<file path=ppt/slides/slide17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83298" name="Rectangle 2"/>
          <p:cNvSpPr>
            <a:spLocks noGrp="1" noChangeArrowheads="1"/>
          </p:cNvSpPr>
          <p:nvPr>
            <p:ph type="title"/>
          </p:nvPr>
        </p:nvSpPr>
        <p:spPr/>
        <p:txBody>
          <a:bodyPr/>
          <a:lstStyle/>
          <a:p>
            <a:endParaRPr lang="en-US"/>
          </a:p>
        </p:txBody>
      </p:sp>
      <p:sp>
        <p:nvSpPr>
          <p:cNvPr id="183299" name="Rectangle 3"/>
          <p:cNvSpPr>
            <a:spLocks noGrp="1" noChangeArrowheads="1"/>
          </p:cNvSpPr>
          <p:nvPr>
            <p:ph type="body" idx="1"/>
          </p:nvPr>
        </p:nvSpPr>
        <p:spPr/>
        <p:txBody>
          <a:bodyPr/>
          <a:lstStyle/>
          <a:p>
            <a:pPr marL="609600" indent="-609600"/>
            <a:endParaRPr lang="en-US"/>
          </a:p>
          <a:p>
            <a:pPr marL="609600" indent="-609600"/>
            <a:r>
              <a:rPr lang="fa-IR"/>
              <a:t>جمع بهای تمام شده در هر مرحله ی تولیدی و بهای تمام شده ی عملیات آن مرحله برای یک واحد کالا، متناوباً و در فواصل زمانی معین مورد تحلیل و محاسبه قرار می گیرد.</a:t>
            </a:r>
            <a:endParaRPr lang="en-US"/>
          </a:p>
          <a:p>
            <a:pPr marL="609600" indent="-609600"/>
            <a:r>
              <a:rPr lang="en-US"/>
              <a:t/>
            </a:r>
            <a:br>
              <a:rPr lang="en-US"/>
            </a:br>
            <a:endParaRPr lang="en-US"/>
          </a:p>
        </p:txBody>
      </p:sp>
    </p:spTree>
  </p:cSld>
  <p:clrMapOvr>
    <a:masterClrMapping/>
  </p:clrMapOvr>
  <p:transition advClick="0" advTm="3000"/>
</p:sld>
</file>

<file path=ppt/slides/slide17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88418" name="Rectangle 2"/>
          <p:cNvSpPr>
            <a:spLocks noGrp="1" noChangeArrowheads="1"/>
          </p:cNvSpPr>
          <p:nvPr>
            <p:ph type="title"/>
          </p:nvPr>
        </p:nvSpPr>
        <p:spPr/>
        <p:txBody>
          <a:bodyPr/>
          <a:lstStyle/>
          <a:p>
            <a:endParaRPr lang="en-US"/>
          </a:p>
        </p:txBody>
      </p:sp>
      <p:sp>
        <p:nvSpPr>
          <p:cNvPr id="188419" name="Rectangle 3"/>
          <p:cNvSpPr>
            <a:spLocks noGrp="1" noChangeArrowheads="1"/>
          </p:cNvSpPr>
          <p:nvPr>
            <p:ph type="body" idx="1"/>
          </p:nvPr>
        </p:nvSpPr>
        <p:spPr/>
        <p:txBody>
          <a:bodyPr/>
          <a:lstStyle/>
          <a:p>
            <a:endParaRPr lang="en-US"/>
          </a:p>
          <a:p>
            <a:endParaRPr lang="en-US"/>
          </a:p>
          <a:p>
            <a:r>
              <a:rPr lang="fa-IR"/>
              <a:t>اقلام بهای تمام شده در هر یک از مراحل تولید:</a:t>
            </a:r>
          </a:p>
          <a:p>
            <a:r>
              <a:rPr lang="fa-IR"/>
              <a:t>کالای تکمیل شده برای یک مرحله حالت مواد اولیه برای مرحله ی بعدی را دارد تا آن هنگام که کالا همه ی مراحل تولید را پشت سر گذاشته و به صورت کالای ساخته شده درآید.</a:t>
            </a:r>
            <a:endParaRPr lang="en-US"/>
          </a:p>
        </p:txBody>
      </p:sp>
    </p:spTree>
  </p:cSld>
  <p:clrMapOvr>
    <a:masterClrMapping/>
  </p:clrMapOvr>
  <p:transition advClick="0" advTm="3000"/>
</p:sld>
</file>

<file path=ppt/slides/slide172.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184322" name="Rectangle 2"/>
          <p:cNvSpPr>
            <a:spLocks noGrp="1" noChangeArrowheads="1"/>
          </p:cNvSpPr>
          <p:nvPr>
            <p:ph type="title"/>
          </p:nvPr>
        </p:nvSpPr>
        <p:spPr/>
        <p:txBody>
          <a:bodyPr/>
          <a:lstStyle/>
          <a:p>
            <a:endParaRPr lang="en-US"/>
          </a:p>
        </p:txBody>
      </p:sp>
      <p:sp>
        <p:nvSpPr>
          <p:cNvPr id="184323" name="Rectangle 3"/>
          <p:cNvSpPr>
            <a:spLocks noGrp="1" noChangeArrowheads="1"/>
          </p:cNvSpPr>
          <p:nvPr>
            <p:ph type="body" idx="1"/>
          </p:nvPr>
        </p:nvSpPr>
        <p:spPr/>
        <p:txBody>
          <a:bodyPr/>
          <a:lstStyle/>
          <a:p>
            <a:endParaRPr lang="en-US"/>
          </a:p>
          <a:p>
            <a:r>
              <a:rPr lang="fa-IR"/>
              <a:t>. طبعاً بهای تمام شده ی هر واحد کالا همزمان با عبور از مراحل مختلف تولیدی رفته رفته افزایش می یابد.</a:t>
            </a:r>
            <a:endParaRPr lang="en-US"/>
          </a:p>
        </p:txBody>
      </p:sp>
    </p:spTree>
  </p:cSld>
  <p:clrMapOvr>
    <a:masterClrMapping/>
  </p:clrMapOvr>
  <p:transition advClick="0" advTm="3000">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9" presetClass="entr" presetSubtype="0" fill="hold" grpId="0" nodeType="withEffect" nodePh="1">
                                  <p:stCondLst>
                                    <p:cond delay="0"/>
                                  </p:stCondLst>
                                  <p:endCondLst>
                                    <p:cond evt="begin" delay="0">
                                      <p:tn val="5"/>
                                    </p:cond>
                                  </p:endCondLst>
                                  <p:childTnLst>
                                    <p:set>
                                      <p:cBhvr>
                                        <p:cTn id="6" dur="1" fill="hold">
                                          <p:stCondLst>
                                            <p:cond delay="0"/>
                                          </p:stCondLst>
                                        </p:cTn>
                                        <p:tgtEl>
                                          <p:spTgt spid="184322"/>
                                        </p:tgtEl>
                                        <p:attrNameLst>
                                          <p:attrName>style.visibility</p:attrName>
                                        </p:attrNameLst>
                                      </p:cBhvr>
                                      <p:to>
                                        <p:strVal val="visible"/>
                                      </p:to>
                                    </p:set>
                                    <p:anim calcmode="lin" valueType="num">
                                      <p:cBhvr>
                                        <p:cTn id="7" dur="1000" fill="hold"/>
                                        <p:tgtEl>
                                          <p:spTgt spid="184322"/>
                                        </p:tgtEl>
                                        <p:attrNameLst>
                                          <p:attrName>ppt_x</p:attrName>
                                        </p:attrNameLst>
                                      </p:cBhvr>
                                      <p:tavLst>
                                        <p:tav tm="0">
                                          <p:val>
                                            <p:strVal val="#ppt_x-.2"/>
                                          </p:val>
                                        </p:tav>
                                        <p:tav tm="100000">
                                          <p:val>
                                            <p:strVal val="#ppt_x"/>
                                          </p:val>
                                        </p:tav>
                                      </p:tavLst>
                                    </p:anim>
                                    <p:anim calcmode="lin" valueType="num">
                                      <p:cBhvr>
                                        <p:cTn id="8" dur="1000" fill="hold"/>
                                        <p:tgtEl>
                                          <p:spTgt spid="184322"/>
                                        </p:tgtEl>
                                        <p:attrNameLst>
                                          <p:attrName>ppt_y</p:attrName>
                                        </p:attrNameLst>
                                      </p:cBhvr>
                                      <p:tavLst>
                                        <p:tav tm="0">
                                          <p:val>
                                            <p:strVal val="#ppt_y"/>
                                          </p:val>
                                        </p:tav>
                                        <p:tav tm="100000">
                                          <p:val>
                                            <p:strVal val="#ppt_y"/>
                                          </p:val>
                                        </p:tav>
                                      </p:tavLst>
                                    </p:anim>
                                    <p:animEffect transition="in" filter="wipe(right)" prLst="gradientSize: 0.1">
                                      <p:cBhvr>
                                        <p:cTn id="9" dur="1000"/>
                                        <p:tgtEl>
                                          <p:spTgt spid="184322"/>
                                        </p:tgtEl>
                                      </p:cBhvr>
                                    </p:animEffect>
                                  </p:childTnLst>
                                </p:cTn>
                              </p:par>
                            </p:childTnLst>
                          </p:cTn>
                        </p:par>
                      </p:childTnLst>
                    </p:cTn>
                  </p:par>
                  <p:par>
                    <p:cTn id="10" fill="hold">
                      <p:stCondLst>
                        <p:cond delay="indefinite"/>
                      </p:stCondLst>
                      <p:childTnLst>
                        <p:par>
                          <p:cTn id="11" fill="hold">
                            <p:stCondLst>
                              <p:cond delay="0"/>
                            </p:stCondLst>
                            <p:childTnLst>
                              <p:par>
                                <p:cTn id="12" presetID="44" presetClass="entr" presetSubtype="0" fill="hold" grpId="0" nodeType="clickEffect">
                                  <p:stCondLst>
                                    <p:cond delay="0"/>
                                  </p:stCondLst>
                                  <p:childTnLst>
                                    <p:set>
                                      <p:cBhvr>
                                        <p:cTn id="13" dur="1" fill="hold">
                                          <p:stCondLst>
                                            <p:cond delay="0"/>
                                          </p:stCondLst>
                                        </p:cTn>
                                        <p:tgtEl>
                                          <p:spTgt spid="184323">
                                            <p:txEl>
                                              <p:pRg st="1" end="1"/>
                                            </p:txEl>
                                          </p:spTgt>
                                        </p:tgtEl>
                                        <p:attrNameLst>
                                          <p:attrName>style.visibility</p:attrName>
                                        </p:attrNameLst>
                                      </p:cBhvr>
                                      <p:to>
                                        <p:strVal val="visible"/>
                                      </p:to>
                                    </p:set>
                                    <p:animEffect transition="in" filter="fade">
                                      <p:cBhvr>
                                        <p:cTn id="14" dur="500"/>
                                        <p:tgtEl>
                                          <p:spTgt spid="184323">
                                            <p:txEl>
                                              <p:pRg st="1" end="1"/>
                                            </p:txEl>
                                          </p:spTgt>
                                        </p:tgtEl>
                                      </p:cBhvr>
                                    </p:animEffect>
                                    <p:anim calcmode="lin" valueType="num">
                                      <p:cBhvr>
                                        <p:cTn id="15" dur="500" fill="hold"/>
                                        <p:tgtEl>
                                          <p:spTgt spid="184323">
                                            <p:txEl>
                                              <p:pRg st="1" end="1"/>
                                            </p:txEl>
                                          </p:spTgt>
                                        </p:tgtEl>
                                        <p:attrNameLst>
                                          <p:attrName>ppt_x</p:attrName>
                                        </p:attrNameLst>
                                      </p:cBhvr>
                                      <p:tavLst>
                                        <p:tav tm="0">
                                          <p:val>
                                            <p:strVal val="#ppt_x"/>
                                          </p:val>
                                        </p:tav>
                                        <p:tav tm="100000">
                                          <p:val>
                                            <p:strVal val="#ppt_x"/>
                                          </p:val>
                                        </p:tav>
                                      </p:tavLst>
                                    </p:anim>
                                    <p:anim calcmode="lin" valueType="num">
                                      <p:cBhvr>
                                        <p:cTn id="16" dur="500" fill="hold"/>
                                        <p:tgtEl>
                                          <p:spTgt spid="184323">
                                            <p:txEl>
                                              <p:pRg st="1" end="1"/>
                                            </p:txEl>
                                          </p:spTgt>
                                        </p:tgtEl>
                                        <p:attrNameLst>
                                          <p:attrName>ppt_y</p:attrName>
                                        </p:attrNameLst>
                                      </p:cBhvr>
                                      <p:tavLst>
                                        <p:tav tm="0">
                                          <p:val>
                                            <p:strVal val="#ppt_y+.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322" grpId="0"/>
      <p:bldP spid="184323" grpId="0" build="p"/>
    </p:bldLst>
  </p:timing>
</p:sld>
</file>

<file path=ppt/slides/slide17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85346" name="Rectangle 2"/>
          <p:cNvSpPr>
            <a:spLocks noGrp="1" noChangeArrowheads="1"/>
          </p:cNvSpPr>
          <p:nvPr>
            <p:ph type="title"/>
          </p:nvPr>
        </p:nvSpPr>
        <p:spPr/>
        <p:txBody>
          <a:bodyPr/>
          <a:lstStyle/>
          <a:p>
            <a:endParaRPr lang="en-US"/>
          </a:p>
        </p:txBody>
      </p:sp>
      <p:sp>
        <p:nvSpPr>
          <p:cNvPr id="185347" name="Rectangle 3"/>
          <p:cNvSpPr>
            <a:spLocks noGrp="1" noChangeArrowheads="1"/>
          </p:cNvSpPr>
          <p:nvPr>
            <p:ph type="body" idx="1"/>
          </p:nvPr>
        </p:nvSpPr>
        <p:spPr/>
        <p:txBody>
          <a:bodyPr/>
          <a:lstStyle/>
          <a:p>
            <a:endParaRPr lang="en-US"/>
          </a:p>
          <a:p>
            <a:endParaRPr lang="en-US"/>
          </a:p>
          <a:p>
            <a:r>
              <a:rPr lang="fa-IR"/>
              <a:t>گردش فیزیکی محصولات در جریان ساخت در سیستم بهای تمام شده ی مراحل تولید (هزینه یابی مرحله ای) گردش فیزیکی واحدهای کالا و بهای تمام شده ی آنها از میان مراحل مختلف تولید،</a:t>
            </a:r>
            <a:endParaRPr lang="en-US"/>
          </a:p>
        </p:txBody>
      </p:sp>
    </p:spTree>
  </p:cSld>
  <p:clrMapOvr>
    <a:masterClrMapping/>
  </p:clrMapOvr>
  <p:transition advClick="0" advTm="3000"/>
</p:sld>
</file>

<file path=ppt/slides/slide174.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186370" name="Rectangle 2"/>
          <p:cNvSpPr>
            <a:spLocks noGrp="1" noChangeArrowheads="1"/>
          </p:cNvSpPr>
          <p:nvPr>
            <p:ph type="title"/>
          </p:nvPr>
        </p:nvSpPr>
        <p:spPr/>
        <p:txBody>
          <a:bodyPr/>
          <a:lstStyle/>
          <a:p>
            <a:endParaRPr lang="en-US"/>
          </a:p>
        </p:txBody>
      </p:sp>
      <p:sp>
        <p:nvSpPr>
          <p:cNvPr id="186371" name="Rectangle 3"/>
          <p:cNvSpPr>
            <a:spLocks noGrp="1" noChangeArrowheads="1"/>
          </p:cNvSpPr>
          <p:nvPr>
            <p:ph type="body" idx="1"/>
          </p:nvPr>
        </p:nvSpPr>
        <p:spPr/>
        <p:txBody>
          <a:bodyPr/>
          <a:lstStyle/>
          <a:p>
            <a:endParaRPr lang="en-US"/>
          </a:p>
          <a:p>
            <a:r>
              <a:rPr lang="fa-IR"/>
              <a:t> گردش فیزیکی و ریالی مربوط به آن را در داخل سیستم هزینه یابی مرحله ای موجب می شود.</a:t>
            </a:r>
          </a:p>
          <a:p>
            <a:r>
              <a:rPr lang="fa-IR"/>
              <a:t>تعداد واحدهای نیم ساخته ی اول دوره در دپارتمان  	واحدهای منتقل شده از این مرحله (دپارتمان)</a:t>
            </a:r>
            <a:endParaRPr lang="en-US"/>
          </a:p>
        </p:txBody>
      </p:sp>
    </p:spTree>
  </p:cSld>
  <p:clrMapOvr>
    <a:masterClrMapping/>
  </p:clrMapOvr>
  <p:transition advClick="0" advTm="3000">
    <p:push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9" fill="hold" grpId="0" nodeType="withEffect" nodePh="1">
                                  <p:stCondLst>
                                    <p:cond delay="0"/>
                                  </p:stCondLst>
                                  <p:endCondLst>
                                    <p:cond evt="begin" delay="0">
                                      <p:tn val="5"/>
                                    </p:cond>
                                  </p:endCondLst>
                                  <p:iterate type="lt">
                                    <p:tmPct val="10000"/>
                                  </p:iterate>
                                  <p:childTnLst>
                                    <p:set>
                                      <p:cBhvr>
                                        <p:cTn id="6" dur="1" fill="hold">
                                          <p:stCondLst>
                                            <p:cond delay="0"/>
                                          </p:stCondLst>
                                        </p:cTn>
                                        <p:tgtEl>
                                          <p:spTgt spid="186370"/>
                                        </p:tgtEl>
                                        <p:attrNameLst>
                                          <p:attrName>style.visibility</p:attrName>
                                        </p:attrNameLst>
                                      </p:cBhvr>
                                      <p:to>
                                        <p:strVal val="visible"/>
                                      </p:to>
                                    </p:set>
                                    <p:anim calcmode="lin" valueType="num">
                                      <p:cBhvr additive="base">
                                        <p:cTn id="7" dur="800" fill="hold">
                                          <p:stCondLst>
                                            <p:cond delay="0"/>
                                          </p:stCondLst>
                                        </p:cTn>
                                        <p:tgtEl>
                                          <p:spTgt spid="186370"/>
                                        </p:tgtEl>
                                        <p:attrNameLst>
                                          <p:attrName>ppt_x</p:attrName>
                                        </p:attrNameLst>
                                      </p:cBhvr>
                                      <p:tavLst>
                                        <p:tav tm="0">
                                          <p:val>
                                            <p:strVal val="0-#ppt_w/2"/>
                                          </p:val>
                                        </p:tav>
                                        <p:tav tm="100000">
                                          <p:val>
                                            <p:strVal val="#ppt_x"/>
                                          </p:val>
                                        </p:tav>
                                      </p:tavLst>
                                    </p:anim>
                                    <p:anim calcmode="lin" valueType="num">
                                      <p:cBhvr additive="base">
                                        <p:cTn id="8" dur="800" fill="hold">
                                          <p:stCondLst>
                                            <p:cond delay="0"/>
                                          </p:stCondLst>
                                        </p:cTn>
                                        <p:tgtEl>
                                          <p:spTgt spid="186370"/>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0" presetClass="entr" presetSubtype="0" fill="hold" grpId="0" nodeType="clickEffect">
                                  <p:stCondLst>
                                    <p:cond delay="0"/>
                                  </p:stCondLst>
                                  <p:iterate type="lt">
                                    <p:tmPct val="10000"/>
                                  </p:iterate>
                                  <p:childTnLst>
                                    <p:set>
                                      <p:cBhvr>
                                        <p:cTn id="12" dur="1" fill="hold">
                                          <p:stCondLst>
                                            <p:cond delay="0"/>
                                          </p:stCondLst>
                                        </p:cTn>
                                        <p:tgtEl>
                                          <p:spTgt spid="186371">
                                            <p:txEl>
                                              <p:pRg st="1" end="1"/>
                                            </p:txEl>
                                          </p:spTgt>
                                        </p:tgtEl>
                                        <p:attrNameLst>
                                          <p:attrName>style.visibility</p:attrName>
                                        </p:attrNameLst>
                                      </p:cBhvr>
                                      <p:to>
                                        <p:strVal val="visible"/>
                                      </p:to>
                                    </p:set>
                                    <p:animEffect transition="in" filter="fade">
                                      <p:cBhvr>
                                        <p:cTn id="13" dur="1000"/>
                                        <p:tgtEl>
                                          <p:spTgt spid="186371">
                                            <p:txEl>
                                              <p:pRg st="1" end="1"/>
                                            </p:txEl>
                                          </p:spTgt>
                                        </p:tgtEl>
                                      </p:cBhvr>
                                    </p:animEffect>
                                    <p:anim calcmode="lin" valueType="num">
                                      <p:cBhvr>
                                        <p:cTn id="14" dur="1000" fill="hold"/>
                                        <p:tgtEl>
                                          <p:spTgt spid="186371">
                                            <p:txEl>
                                              <p:pRg st="1" end="1"/>
                                            </p:txEl>
                                          </p:spTgt>
                                        </p:tgtEl>
                                        <p:attrNameLst>
                                          <p:attrName>ppt_x</p:attrName>
                                        </p:attrNameLst>
                                      </p:cBhvr>
                                      <p:tavLst>
                                        <p:tav tm="0">
                                          <p:val>
                                            <p:strVal val="#ppt_x-.1"/>
                                          </p:val>
                                        </p:tav>
                                        <p:tav tm="100000">
                                          <p:val>
                                            <p:strVal val="#ppt_x"/>
                                          </p:val>
                                        </p:tav>
                                      </p:tavLst>
                                    </p:anim>
                                    <p:anim calcmode="lin" valueType="num">
                                      <p:cBhvr>
                                        <p:cTn id="15" dur="1000" fill="hold"/>
                                        <p:tgtEl>
                                          <p:spTgt spid="186371">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40" presetClass="entr" presetSubtype="0" fill="hold" grpId="0" nodeType="clickEffect">
                                  <p:stCondLst>
                                    <p:cond delay="0"/>
                                  </p:stCondLst>
                                  <p:iterate type="lt">
                                    <p:tmPct val="10000"/>
                                  </p:iterate>
                                  <p:childTnLst>
                                    <p:set>
                                      <p:cBhvr>
                                        <p:cTn id="19" dur="1" fill="hold">
                                          <p:stCondLst>
                                            <p:cond delay="0"/>
                                          </p:stCondLst>
                                        </p:cTn>
                                        <p:tgtEl>
                                          <p:spTgt spid="186371">
                                            <p:txEl>
                                              <p:pRg st="2" end="2"/>
                                            </p:txEl>
                                          </p:spTgt>
                                        </p:tgtEl>
                                        <p:attrNameLst>
                                          <p:attrName>style.visibility</p:attrName>
                                        </p:attrNameLst>
                                      </p:cBhvr>
                                      <p:to>
                                        <p:strVal val="visible"/>
                                      </p:to>
                                    </p:set>
                                    <p:animEffect transition="in" filter="fade">
                                      <p:cBhvr>
                                        <p:cTn id="20" dur="1000"/>
                                        <p:tgtEl>
                                          <p:spTgt spid="186371">
                                            <p:txEl>
                                              <p:pRg st="2" end="2"/>
                                            </p:txEl>
                                          </p:spTgt>
                                        </p:tgtEl>
                                      </p:cBhvr>
                                    </p:animEffect>
                                    <p:anim calcmode="lin" valueType="num">
                                      <p:cBhvr>
                                        <p:cTn id="21" dur="1000" fill="hold"/>
                                        <p:tgtEl>
                                          <p:spTgt spid="186371">
                                            <p:txEl>
                                              <p:pRg st="2" end="2"/>
                                            </p:txEl>
                                          </p:spTgt>
                                        </p:tgtEl>
                                        <p:attrNameLst>
                                          <p:attrName>ppt_x</p:attrName>
                                        </p:attrNameLst>
                                      </p:cBhvr>
                                      <p:tavLst>
                                        <p:tav tm="0">
                                          <p:val>
                                            <p:strVal val="#ppt_x-.1"/>
                                          </p:val>
                                        </p:tav>
                                        <p:tav tm="100000">
                                          <p:val>
                                            <p:strVal val="#ppt_x"/>
                                          </p:val>
                                        </p:tav>
                                      </p:tavLst>
                                    </p:anim>
                                    <p:anim calcmode="lin" valueType="num">
                                      <p:cBhvr>
                                        <p:cTn id="22" dur="1000" fill="hold"/>
                                        <p:tgtEl>
                                          <p:spTgt spid="186371">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6370" grpId="0"/>
      <p:bldP spid="186371" grpId="0" build="p"/>
    </p:bldLst>
  </p:timing>
</p:sld>
</file>

<file path=ppt/slides/slide17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87394" name="Rectangle 2"/>
          <p:cNvSpPr>
            <a:spLocks noGrp="1" noChangeArrowheads="1"/>
          </p:cNvSpPr>
          <p:nvPr>
            <p:ph type="title"/>
          </p:nvPr>
        </p:nvSpPr>
        <p:spPr/>
        <p:txBody>
          <a:bodyPr/>
          <a:lstStyle/>
          <a:p>
            <a:endParaRPr lang="en-US"/>
          </a:p>
        </p:txBody>
      </p:sp>
      <p:sp>
        <p:nvSpPr>
          <p:cNvPr id="187395" name="Rectangle 3"/>
          <p:cNvSpPr>
            <a:spLocks noGrp="1" noChangeArrowheads="1"/>
          </p:cNvSpPr>
          <p:nvPr>
            <p:ph type="body" idx="1"/>
          </p:nvPr>
        </p:nvSpPr>
        <p:spPr/>
        <p:txBody>
          <a:bodyPr/>
          <a:lstStyle/>
          <a:p>
            <a:endParaRPr lang="en-US"/>
          </a:p>
          <a:p>
            <a:endParaRPr lang="en-US"/>
          </a:p>
          <a:p>
            <a:r>
              <a:rPr lang="fa-IR"/>
              <a:t>تعداد واحدهایی که در این دوره اقدام به تولید آنها نشده و =        واحدهای تکمیل شده موجود در این مرحله</a:t>
            </a:r>
          </a:p>
          <a:p>
            <a:r>
              <a:rPr lang="fa-IR"/>
              <a:t>یا از مراحل قبلی دریافت شده				 واحدهای نیم ساخته ی پایان دوره</a:t>
            </a:r>
          </a:p>
          <a:p>
            <a:r>
              <a:rPr lang="fa-IR"/>
              <a:t/>
            </a:r>
            <a:br>
              <a:rPr lang="fa-IR"/>
            </a:br>
            <a:endParaRPr lang="en-US"/>
          </a:p>
        </p:txBody>
      </p:sp>
    </p:spTree>
  </p:cSld>
  <p:clrMapOvr>
    <a:masterClrMapping/>
  </p:clrMapOvr>
  <p:transition advClick="0" advTm="3000"/>
</p:sld>
</file>

<file path=ppt/slides/slide17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89442" name="Rectangle 2"/>
          <p:cNvSpPr>
            <a:spLocks noGrp="1" noChangeArrowheads="1"/>
          </p:cNvSpPr>
          <p:nvPr>
            <p:ph type="title"/>
          </p:nvPr>
        </p:nvSpPr>
        <p:spPr/>
        <p:txBody>
          <a:bodyPr/>
          <a:lstStyle/>
          <a:p>
            <a:endParaRPr lang="en-US"/>
          </a:p>
        </p:txBody>
      </p:sp>
      <p:sp>
        <p:nvSpPr>
          <p:cNvPr id="189443" name="Rectangle 3"/>
          <p:cNvSpPr>
            <a:spLocks noGrp="1" noChangeArrowheads="1"/>
          </p:cNvSpPr>
          <p:nvPr>
            <p:ph type="body" idx="1"/>
          </p:nvPr>
        </p:nvSpPr>
        <p:spPr/>
        <p:txBody>
          <a:bodyPr/>
          <a:lstStyle/>
          <a:p>
            <a:endParaRPr lang="en-US"/>
          </a:p>
          <a:p>
            <a:endParaRPr lang="en-US"/>
          </a:p>
          <a:p>
            <a:r>
              <a:rPr lang="fa-IR"/>
              <a:t>حساب کار در جریان ساخت در هر مرحله در اثر بهای تمام شده مواد، دستمزد و سربار و همچنین بهای تمام شده منتقل شده از مرحله ی قبل بدهکار می شود .</a:t>
            </a:r>
            <a:endParaRPr lang="en-US"/>
          </a:p>
        </p:txBody>
      </p:sp>
    </p:spTree>
  </p:cSld>
  <p:clrMapOvr>
    <a:masterClrMapping/>
  </p:clrMapOvr>
  <p:transition advClick="0" advTm="3000"/>
</p:sld>
</file>

<file path=ppt/slides/slide17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90466" name="Rectangle 2"/>
          <p:cNvSpPr>
            <a:spLocks noGrp="1" noChangeArrowheads="1"/>
          </p:cNvSpPr>
          <p:nvPr>
            <p:ph type="title"/>
          </p:nvPr>
        </p:nvSpPr>
        <p:spPr/>
        <p:txBody>
          <a:bodyPr/>
          <a:lstStyle/>
          <a:p>
            <a:endParaRPr lang="en-US"/>
          </a:p>
        </p:txBody>
      </p:sp>
      <p:sp>
        <p:nvSpPr>
          <p:cNvPr id="190467" name="Rectangle 3"/>
          <p:cNvSpPr>
            <a:spLocks noGrp="1" noChangeArrowheads="1"/>
          </p:cNvSpPr>
          <p:nvPr>
            <p:ph type="body" idx="1"/>
          </p:nvPr>
        </p:nvSpPr>
        <p:spPr/>
        <p:txBody>
          <a:bodyPr/>
          <a:lstStyle/>
          <a:p>
            <a:endParaRPr lang="en-US"/>
          </a:p>
          <a:p>
            <a:endParaRPr lang="en-US"/>
          </a:p>
          <a:p>
            <a:r>
              <a:rPr lang="fa-IR"/>
              <a:t> هنگامی که واحدهای در دست ساخت تکمیل شد، حساب کار در جریان ساخت دپارتمان مربوط به اندازه ی بهای تمام شده ی کالای منتقل شده بستانکار می شود.</a:t>
            </a:r>
          </a:p>
          <a:p>
            <a:endParaRPr lang="en-US"/>
          </a:p>
        </p:txBody>
      </p:sp>
    </p:spTree>
  </p:cSld>
  <p:clrMapOvr>
    <a:masterClrMapping/>
  </p:clrMapOvr>
  <p:transition advClick="0" advTm="3000"/>
</p:sld>
</file>

<file path=ppt/slides/slide178.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191490" name="Rectangle 2"/>
          <p:cNvSpPr>
            <a:spLocks noGrp="1" noChangeArrowheads="1"/>
          </p:cNvSpPr>
          <p:nvPr>
            <p:ph type="title"/>
          </p:nvPr>
        </p:nvSpPr>
        <p:spPr/>
        <p:txBody>
          <a:bodyPr/>
          <a:lstStyle/>
          <a:p>
            <a:endParaRPr lang="en-US"/>
          </a:p>
        </p:txBody>
      </p:sp>
      <p:sp>
        <p:nvSpPr>
          <p:cNvPr id="191491" name="Rectangle 3"/>
          <p:cNvSpPr>
            <a:spLocks noGrp="1" noChangeArrowheads="1"/>
          </p:cNvSpPr>
          <p:nvPr>
            <p:ph type="body" idx="1"/>
          </p:nvPr>
        </p:nvSpPr>
        <p:spPr/>
        <p:txBody>
          <a:bodyPr/>
          <a:lstStyle/>
          <a:p>
            <a:endParaRPr lang="en-US"/>
          </a:p>
          <a:p>
            <a:r>
              <a:rPr lang="fa-IR"/>
              <a:t>ترتیب مراحل تولید در شرکتهای مختلف، بسته به نوع فعالیت این شرکتها، به یکی از سه شکل زیر است:</a:t>
            </a:r>
          </a:p>
          <a:p>
            <a:r>
              <a:rPr lang="fa-IR"/>
              <a:t>متوالی، موازی و گزینشی.</a:t>
            </a:r>
          </a:p>
          <a:p>
            <a:r>
              <a:rPr lang="fa-IR"/>
              <a:t>شکل متوالی مراحل تولید</a:t>
            </a:r>
            <a:endParaRPr lang="en-US"/>
          </a:p>
        </p:txBody>
      </p:sp>
    </p:spTree>
  </p:cSld>
  <p:clrMapOvr>
    <a:masterClrMapping/>
  </p:clrMapOvr>
  <p:transition advClick="0" advTm="3000">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9" presetClass="entr" presetSubtype="0" fill="hold" grpId="0" nodeType="withEffect" nodePh="1">
                                  <p:stCondLst>
                                    <p:cond delay="0"/>
                                  </p:stCondLst>
                                  <p:endCondLst>
                                    <p:cond evt="begin" delay="0">
                                      <p:tn val="5"/>
                                    </p:cond>
                                  </p:endCondLst>
                                  <p:childTnLst>
                                    <p:set>
                                      <p:cBhvr>
                                        <p:cTn id="6" dur="1" fill="hold">
                                          <p:stCondLst>
                                            <p:cond delay="0"/>
                                          </p:stCondLst>
                                        </p:cTn>
                                        <p:tgtEl>
                                          <p:spTgt spid="191490"/>
                                        </p:tgtEl>
                                        <p:attrNameLst>
                                          <p:attrName>style.visibility</p:attrName>
                                        </p:attrNameLst>
                                      </p:cBhvr>
                                      <p:to>
                                        <p:strVal val="visible"/>
                                      </p:to>
                                    </p:set>
                                    <p:anim calcmode="lin" valueType="num">
                                      <p:cBhvr>
                                        <p:cTn id="7" dur="1000" fill="hold"/>
                                        <p:tgtEl>
                                          <p:spTgt spid="191490"/>
                                        </p:tgtEl>
                                        <p:attrNameLst>
                                          <p:attrName>ppt_x</p:attrName>
                                        </p:attrNameLst>
                                      </p:cBhvr>
                                      <p:tavLst>
                                        <p:tav tm="0">
                                          <p:val>
                                            <p:strVal val="#ppt_x-.2"/>
                                          </p:val>
                                        </p:tav>
                                        <p:tav tm="100000">
                                          <p:val>
                                            <p:strVal val="#ppt_x"/>
                                          </p:val>
                                        </p:tav>
                                      </p:tavLst>
                                    </p:anim>
                                    <p:anim calcmode="lin" valueType="num">
                                      <p:cBhvr>
                                        <p:cTn id="8" dur="1000" fill="hold"/>
                                        <p:tgtEl>
                                          <p:spTgt spid="191490"/>
                                        </p:tgtEl>
                                        <p:attrNameLst>
                                          <p:attrName>ppt_y</p:attrName>
                                        </p:attrNameLst>
                                      </p:cBhvr>
                                      <p:tavLst>
                                        <p:tav tm="0">
                                          <p:val>
                                            <p:strVal val="#ppt_y"/>
                                          </p:val>
                                        </p:tav>
                                        <p:tav tm="100000">
                                          <p:val>
                                            <p:strVal val="#ppt_y"/>
                                          </p:val>
                                        </p:tav>
                                      </p:tavLst>
                                    </p:anim>
                                    <p:animEffect transition="in" filter="wipe(right)" prLst="gradientSize: 0.1">
                                      <p:cBhvr>
                                        <p:cTn id="9" dur="1000"/>
                                        <p:tgtEl>
                                          <p:spTgt spid="191490"/>
                                        </p:tgtEl>
                                      </p:cBhvr>
                                    </p:animEffect>
                                  </p:childTnLst>
                                </p:cTn>
                              </p:par>
                            </p:childTnLst>
                          </p:cTn>
                        </p:par>
                      </p:childTnLst>
                    </p:cTn>
                  </p:par>
                  <p:par>
                    <p:cTn id="10" fill="hold">
                      <p:stCondLst>
                        <p:cond delay="indefinite"/>
                      </p:stCondLst>
                      <p:childTnLst>
                        <p:par>
                          <p:cTn id="11" fill="hold">
                            <p:stCondLst>
                              <p:cond delay="0"/>
                            </p:stCondLst>
                            <p:childTnLst>
                              <p:par>
                                <p:cTn id="12" presetID="44" presetClass="entr" presetSubtype="0" fill="hold" grpId="0" nodeType="clickEffect">
                                  <p:stCondLst>
                                    <p:cond delay="0"/>
                                  </p:stCondLst>
                                  <p:childTnLst>
                                    <p:set>
                                      <p:cBhvr>
                                        <p:cTn id="13" dur="1" fill="hold">
                                          <p:stCondLst>
                                            <p:cond delay="0"/>
                                          </p:stCondLst>
                                        </p:cTn>
                                        <p:tgtEl>
                                          <p:spTgt spid="191491">
                                            <p:txEl>
                                              <p:pRg st="1" end="1"/>
                                            </p:txEl>
                                          </p:spTgt>
                                        </p:tgtEl>
                                        <p:attrNameLst>
                                          <p:attrName>style.visibility</p:attrName>
                                        </p:attrNameLst>
                                      </p:cBhvr>
                                      <p:to>
                                        <p:strVal val="visible"/>
                                      </p:to>
                                    </p:set>
                                    <p:animEffect transition="in" filter="fade">
                                      <p:cBhvr>
                                        <p:cTn id="14" dur="500"/>
                                        <p:tgtEl>
                                          <p:spTgt spid="191491">
                                            <p:txEl>
                                              <p:pRg st="1" end="1"/>
                                            </p:txEl>
                                          </p:spTgt>
                                        </p:tgtEl>
                                      </p:cBhvr>
                                    </p:animEffect>
                                    <p:anim calcmode="lin" valueType="num">
                                      <p:cBhvr>
                                        <p:cTn id="15" dur="500" fill="hold"/>
                                        <p:tgtEl>
                                          <p:spTgt spid="191491">
                                            <p:txEl>
                                              <p:pRg st="1" end="1"/>
                                            </p:txEl>
                                          </p:spTgt>
                                        </p:tgtEl>
                                        <p:attrNameLst>
                                          <p:attrName>ppt_x</p:attrName>
                                        </p:attrNameLst>
                                      </p:cBhvr>
                                      <p:tavLst>
                                        <p:tav tm="0">
                                          <p:val>
                                            <p:strVal val="#ppt_x"/>
                                          </p:val>
                                        </p:tav>
                                        <p:tav tm="100000">
                                          <p:val>
                                            <p:strVal val="#ppt_x"/>
                                          </p:val>
                                        </p:tav>
                                      </p:tavLst>
                                    </p:anim>
                                    <p:anim calcmode="lin" valueType="num">
                                      <p:cBhvr>
                                        <p:cTn id="16" dur="500" fill="hold"/>
                                        <p:tgtEl>
                                          <p:spTgt spid="191491">
                                            <p:txEl>
                                              <p:pRg st="1" end="1"/>
                                            </p:txEl>
                                          </p:spTgt>
                                        </p:tgtEl>
                                        <p:attrNameLst>
                                          <p:attrName>ppt_y</p:attrName>
                                        </p:attrNameLst>
                                      </p:cBhvr>
                                      <p:tavLst>
                                        <p:tav tm="0">
                                          <p:val>
                                            <p:strVal val="#ppt_y+.05"/>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4" presetClass="entr" presetSubtype="0" fill="hold" grpId="0" nodeType="clickEffect">
                                  <p:stCondLst>
                                    <p:cond delay="0"/>
                                  </p:stCondLst>
                                  <p:childTnLst>
                                    <p:set>
                                      <p:cBhvr>
                                        <p:cTn id="20" dur="1" fill="hold">
                                          <p:stCondLst>
                                            <p:cond delay="0"/>
                                          </p:stCondLst>
                                        </p:cTn>
                                        <p:tgtEl>
                                          <p:spTgt spid="191491">
                                            <p:txEl>
                                              <p:pRg st="2" end="2"/>
                                            </p:txEl>
                                          </p:spTgt>
                                        </p:tgtEl>
                                        <p:attrNameLst>
                                          <p:attrName>style.visibility</p:attrName>
                                        </p:attrNameLst>
                                      </p:cBhvr>
                                      <p:to>
                                        <p:strVal val="visible"/>
                                      </p:to>
                                    </p:set>
                                    <p:animEffect transition="in" filter="fade">
                                      <p:cBhvr>
                                        <p:cTn id="21" dur="500"/>
                                        <p:tgtEl>
                                          <p:spTgt spid="191491">
                                            <p:txEl>
                                              <p:pRg st="2" end="2"/>
                                            </p:txEl>
                                          </p:spTgt>
                                        </p:tgtEl>
                                      </p:cBhvr>
                                    </p:animEffect>
                                    <p:anim calcmode="lin" valueType="num">
                                      <p:cBhvr>
                                        <p:cTn id="22" dur="500" fill="hold"/>
                                        <p:tgtEl>
                                          <p:spTgt spid="191491">
                                            <p:txEl>
                                              <p:pRg st="2" end="2"/>
                                            </p:txEl>
                                          </p:spTgt>
                                        </p:tgtEl>
                                        <p:attrNameLst>
                                          <p:attrName>ppt_x</p:attrName>
                                        </p:attrNameLst>
                                      </p:cBhvr>
                                      <p:tavLst>
                                        <p:tav tm="0">
                                          <p:val>
                                            <p:strVal val="#ppt_x"/>
                                          </p:val>
                                        </p:tav>
                                        <p:tav tm="100000">
                                          <p:val>
                                            <p:strVal val="#ppt_x"/>
                                          </p:val>
                                        </p:tav>
                                      </p:tavLst>
                                    </p:anim>
                                    <p:anim calcmode="lin" valueType="num">
                                      <p:cBhvr>
                                        <p:cTn id="23" dur="500" fill="hold"/>
                                        <p:tgtEl>
                                          <p:spTgt spid="191491">
                                            <p:txEl>
                                              <p:pRg st="2" end="2"/>
                                            </p:txEl>
                                          </p:spTgt>
                                        </p:tgtEl>
                                        <p:attrNameLst>
                                          <p:attrName>ppt_y</p:attrName>
                                        </p:attrNameLst>
                                      </p:cBhvr>
                                      <p:tavLst>
                                        <p:tav tm="0">
                                          <p:val>
                                            <p:strVal val="#ppt_y+.05"/>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4" presetClass="entr" presetSubtype="0" fill="hold" grpId="0" nodeType="clickEffect">
                                  <p:stCondLst>
                                    <p:cond delay="0"/>
                                  </p:stCondLst>
                                  <p:childTnLst>
                                    <p:set>
                                      <p:cBhvr>
                                        <p:cTn id="27" dur="1" fill="hold">
                                          <p:stCondLst>
                                            <p:cond delay="0"/>
                                          </p:stCondLst>
                                        </p:cTn>
                                        <p:tgtEl>
                                          <p:spTgt spid="191491">
                                            <p:txEl>
                                              <p:pRg st="3" end="3"/>
                                            </p:txEl>
                                          </p:spTgt>
                                        </p:tgtEl>
                                        <p:attrNameLst>
                                          <p:attrName>style.visibility</p:attrName>
                                        </p:attrNameLst>
                                      </p:cBhvr>
                                      <p:to>
                                        <p:strVal val="visible"/>
                                      </p:to>
                                    </p:set>
                                    <p:animEffect transition="in" filter="fade">
                                      <p:cBhvr>
                                        <p:cTn id="28" dur="500"/>
                                        <p:tgtEl>
                                          <p:spTgt spid="191491">
                                            <p:txEl>
                                              <p:pRg st="3" end="3"/>
                                            </p:txEl>
                                          </p:spTgt>
                                        </p:tgtEl>
                                      </p:cBhvr>
                                    </p:animEffect>
                                    <p:anim calcmode="lin" valueType="num">
                                      <p:cBhvr>
                                        <p:cTn id="29" dur="500" fill="hold"/>
                                        <p:tgtEl>
                                          <p:spTgt spid="191491">
                                            <p:txEl>
                                              <p:pRg st="3" end="3"/>
                                            </p:txEl>
                                          </p:spTgt>
                                        </p:tgtEl>
                                        <p:attrNameLst>
                                          <p:attrName>ppt_x</p:attrName>
                                        </p:attrNameLst>
                                      </p:cBhvr>
                                      <p:tavLst>
                                        <p:tav tm="0">
                                          <p:val>
                                            <p:strVal val="#ppt_x"/>
                                          </p:val>
                                        </p:tav>
                                        <p:tav tm="100000">
                                          <p:val>
                                            <p:strVal val="#ppt_x"/>
                                          </p:val>
                                        </p:tav>
                                      </p:tavLst>
                                    </p:anim>
                                    <p:anim calcmode="lin" valueType="num">
                                      <p:cBhvr>
                                        <p:cTn id="30" dur="500" fill="hold"/>
                                        <p:tgtEl>
                                          <p:spTgt spid="191491">
                                            <p:txEl>
                                              <p:pRg st="3" end="3"/>
                                            </p:txEl>
                                          </p:spTgt>
                                        </p:tgtEl>
                                        <p:attrNameLst>
                                          <p:attrName>ppt_y</p:attrName>
                                        </p:attrNameLst>
                                      </p:cBhvr>
                                      <p:tavLst>
                                        <p:tav tm="0">
                                          <p:val>
                                            <p:strVal val="#ppt_y+.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1490" grpId="0"/>
      <p:bldP spid="191491" grpId="0" build="p"/>
    </p:bldLst>
  </p:timing>
</p:sld>
</file>

<file path=ppt/slides/slide17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210949" name="Picture 5"/>
          <p:cNvPicPr>
            <a:picLocks noChangeAspect="1" noChangeArrowheads="1"/>
          </p:cNvPicPr>
          <p:nvPr/>
        </p:nvPicPr>
        <p:blipFill>
          <a:blip r:embed="rId2"/>
          <a:srcRect/>
          <a:stretch>
            <a:fillRect/>
          </a:stretch>
        </p:blipFill>
        <p:spPr bwMode="auto">
          <a:xfrm>
            <a:off x="1878013" y="115888"/>
            <a:ext cx="5214937" cy="6524625"/>
          </a:xfrm>
          <a:prstGeom prst="rect">
            <a:avLst/>
          </a:prstGeom>
          <a:noFill/>
          <a:ln w="9525">
            <a:noFill/>
            <a:miter lim="800000"/>
            <a:headEnd/>
            <a:tailEnd/>
          </a:ln>
          <a:effectLst/>
        </p:spPr>
      </p:pic>
    </p:spTree>
  </p:cSld>
  <p:clrMapOvr>
    <a:masterClrMapping/>
  </p:clrMapOvr>
  <p:transition advClick="0" advTm="3000"/>
</p:sld>
</file>

<file path=ppt/slides/slide18.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endParaRPr lang="en-US"/>
          </a:p>
        </p:txBody>
      </p:sp>
      <p:sp>
        <p:nvSpPr>
          <p:cNvPr id="16387" name="Rectangle 3"/>
          <p:cNvSpPr>
            <a:spLocks noGrp="1" noChangeArrowheads="1"/>
          </p:cNvSpPr>
          <p:nvPr>
            <p:ph type="body" idx="1"/>
          </p:nvPr>
        </p:nvSpPr>
        <p:spPr/>
        <p:txBody>
          <a:bodyPr/>
          <a:lstStyle/>
          <a:p>
            <a:pPr algn="ctr">
              <a:buFontTx/>
              <a:buNone/>
            </a:pPr>
            <a:r>
              <a:rPr lang="fa-IR"/>
              <a:t> </a:t>
            </a:r>
            <a:endParaRPr lang="en-US"/>
          </a:p>
          <a:p>
            <a:pPr algn="ctr"/>
            <a:endParaRPr lang="en-US"/>
          </a:p>
          <a:p>
            <a:pPr algn="ctr"/>
            <a:r>
              <a:rPr lang="fa-IR"/>
              <a:t> حسابداری بهای تمام شده نشان می دهد که در زمینه ارقام بهای تمام شده، ارقام واقعی چقدر به ارقام بودجه نزدیک یا از آن دور است. </a:t>
            </a:r>
            <a:endParaRPr lang="en-US"/>
          </a:p>
        </p:txBody>
      </p:sp>
    </p:spTree>
  </p:cSld>
  <p:clrMapOvr>
    <a:masterClrMapping/>
  </p:clrMapOvr>
  <p:transition advClick="0" advTm="3000">
    <p:cover di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2" presetClass="entr" presetSubtype="0" fill="hold" grpId="0" nodeType="withEffect" nodePh="1">
                                  <p:stCondLst>
                                    <p:cond delay="0"/>
                                  </p:stCondLst>
                                  <p:endCondLst>
                                    <p:cond evt="begin" delay="0">
                                      <p:tn val="5"/>
                                    </p:cond>
                                  </p:endCondLst>
                                  <p:childTnLst>
                                    <p:set>
                                      <p:cBhvr>
                                        <p:cTn id="6" dur="1" fill="hold">
                                          <p:stCondLst>
                                            <p:cond delay="0"/>
                                          </p:stCondLst>
                                        </p:cTn>
                                        <p:tgtEl>
                                          <p:spTgt spid="16386"/>
                                        </p:tgtEl>
                                        <p:attrNameLst>
                                          <p:attrName>style.visibility</p:attrName>
                                        </p:attrNameLst>
                                      </p:cBhvr>
                                      <p:to>
                                        <p:strVal val="visible"/>
                                      </p:to>
                                    </p:set>
                                    <p:anim calcmode="lin" valueType="num">
                                      <p:cBhvr>
                                        <p:cTn id="7" dur="2000" fill="hold"/>
                                        <p:tgtEl>
                                          <p:spTgt spid="16386"/>
                                        </p:tgtEl>
                                        <p:attrNameLst>
                                          <p:attrName>ppt_w</p:attrName>
                                        </p:attrNameLst>
                                      </p:cBhvr>
                                      <p:tavLst>
                                        <p:tav tm="0">
                                          <p:val>
                                            <p:strVal val="#ppt_w*2.5"/>
                                          </p:val>
                                        </p:tav>
                                        <p:tav tm="100000">
                                          <p:val>
                                            <p:strVal val="#ppt_w"/>
                                          </p:val>
                                        </p:tav>
                                      </p:tavLst>
                                    </p:anim>
                                    <p:anim calcmode="lin" valueType="num">
                                      <p:cBhvr>
                                        <p:cTn id="8" dur="2000" fill="hold"/>
                                        <p:tgtEl>
                                          <p:spTgt spid="16386"/>
                                        </p:tgtEl>
                                        <p:attrNameLst>
                                          <p:attrName>ppt_h</p:attrName>
                                        </p:attrNameLst>
                                      </p:cBhvr>
                                      <p:tavLst>
                                        <p:tav tm="0">
                                          <p:val>
                                            <p:strVal val="#ppt_h"/>
                                          </p:val>
                                        </p:tav>
                                        <p:tav tm="100000">
                                          <p:val>
                                            <p:strVal val="#ppt_h"/>
                                          </p:val>
                                        </p:tav>
                                      </p:tavLst>
                                    </p:anim>
                                    <p:anim calcmode="lin" valueType="num">
                                      <p:cBhvr>
                                        <p:cTn id="9" dur="2000" fill="hold"/>
                                        <p:tgtEl>
                                          <p:spTgt spid="16386"/>
                                        </p:tgtEl>
                                        <p:attrNameLst>
                                          <p:attrName>ppt_x</p:attrName>
                                        </p:attrNameLst>
                                      </p:cBhvr>
                                      <p:tavLst>
                                        <p:tav tm="0">
                                          <p:val>
                                            <p:strVal val="#ppt_x-.2"/>
                                          </p:val>
                                        </p:tav>
                                        <p:tav tm="50000">
                                          <p:val>
                                            <p:strVal val="#ppt_x+.1"/>
                                          </p:val>
                                        </p:tav>
                                        <p:tav tm="100000">
                                          <p:val>
                                            <p:strVal val="#ppt_x"/>
                                          </p:val>
                                        </p:tav>
                                      </p:tavLst>
                                    </p:anim>
                                    <p:anim calcmode="lin" valueType="num">
                                      <p:cBhvr>
                                        <p:cTn id="10" dur="2000" fill="hold"/>
                                        <p:tgtEl>
                                          <p:spTgt spid="16386"/>
                                        </p:tgtEl>
                                        <p:attrNameLst>
                                          <p:attrName>ppt_y</p:attrName>
                                        </p:attrNameLst>
                                      </p:cBhvr>
                                      <p:tavLst>
                                        <p:tav tm="0">
                                          <p:val>
                                            <p:strVal val="#ppt_y+1"/>
                                          </p:val>
                                        </p:tav>
                                        <p:tav tm="50000">
                                          <p:val>
                                            <p:strVal val="#ppt_y+.5"/>
                                          </p:val>
                                        </p:tav>
                                        <p:tav tm="100000">
                                          <p:val>
                                            <p:strVal val="#ppt_y"/>
                                          </p:val>
                                        </p:tav>
                                      </p:tavLst>
                                    </p:anim>
                                    <p:animEffect transition="in" filter="fade">
                                      <p:cBhvr>
                                        <p:cTn id="11" dur="2000"/>
                                        <p:tgtEl>
                                          <p:spTgt spid="16386"/>
                                        </p:tgtEl>
                                      </p:cBhvr>
                                    </p:animEffect>
                                  </p:childTnLst>
                                </p:cTn>
                              </p:par>
                            </p:childTnLst>
                          </p:cTn>
                        </p:par>
                      </p:childTnLst>
                    </p:cTn>
                  </p:par>
                  <p:par>
                    <p:cTn id="12" fill="hold">
                      <p:stCondLst>
                        <p:cond delay="indefinite"/>
                      </p:stCondLst>
                      <p:childTnLst>
                        <p:par>
                          <p:cTn id="13" fill="hold">
                            <p:stCondLst>
                              <p:cond delay="0"/>
                            </p:stCondLst>
                            <p:childTnLst>
                              <p:par>
                                <p:cTn id="14" presetID="22" presetClass="entr" presetSubtype="8" fill="hold" grpId="0" nodeType="clickEffect">
                                  <p:stCondLst>
                                    <p:cond delay="0"/>
                                  </p:stCondLst>
                                  <p:childTnLst>
                                    <p:set>
                                      <p:cBhvr>
                                        <p:cTn id="15" dur="1" fill="hold">
                                          <p:stCondLst>
                                            <p:cond delay="0"/>
                                          </p:stCondLst>
                                        </p:cTn>
                                        <p:tgtEl>
                                          <p:spTgt spid="16387">
                                            <p:txEl>
                                              <p:pRg st="0" end="0"/>
                                            </p:txEl>
                                          </p:spTgt>
                                        </p:tgtEl>
                                        <p:attrNameLst>
                                          <p:attrName>style.visibility</p:attrName>
                                        </p:attrNameLst>
                                      </p:cBhvr>
                                      <p:to>
                                        <p:strVal val="visible"/>
                                      </p:to>
                                    </p:set>
                                    <p:animEffect transition="in" filter="wipe(left)">
                                      <p:cBhvr>
                                        <p:cTn id="16" dur="500"/>
                                        <p:tgtEl>
                                          <p:spTgt spid="16387">
                                            <p:txEl>
                                              <p:pRg st="0" end="0"/>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22" presetClass="entr" presetSubtype="8" fill="hold" grpId="0" nodeType="clickEffect">
                                  <p:stCondLst>
                                    <p:cond delay="0"/>
                                  </p:stCondLst>
                                  <p:childTnLst>
                                    <p:set>
                                      <p:cBhvr>
                                        <p:cTn id="20" dur="1" fill="hold">
                                          <p:stCondLst>
                                            <p:cond delay="0"/>
                                          </p:stCondLst>
                                        </p:cTn>
                                        <p:tgtEl>
                                          <p:spTgt spid="16387">
                                            <p:txEl>
                                              <p:pRg st="2" end="2"/>
                                            </p:txEl>
                                          </p:spTgt>
                                        </p:tgtEl>
                                        <p:attrNameLst>
                                          <p:attrName>style.visibility</p:attrName>
                                        </p:attrNameLst>
                                      </p:cBhvr>
                                      <p:to>
                                        <p:strVal val="visible"/>
                                      </p:to>
                                    </p:set>
                                    <p:animEffect transition="in" filter="wipe(left)">
                                      <p:cBhvr>
                                        <p:cTn id="21" dur="500"/>
                                        <p:tgtEl>
                                          <p:spTgt spid="16387">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386" grpId="0"/>
      <p:bldP spid="16387" grpId="0" build="p"/>
    </p:bldLst>
  </p:timing>
</p:sld>
</file>

<file path=ppt/slides/slide18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11970" name="Rectangle 2"/>
          <p:cNvSpPr>
            <a:spLocks noGrp="1" noChangeArrowheads="1"/>
          </p:cNvSpPr>
          <p:nvPr>
            <p:ph type="title"/>
          </p:nvPr>
        </p:nvSpPr>
        <p:spPr/>
        <p:txBody>
          <a:bodyPr/>
          <a:lstStyle/>
          <a:p>
            <a:endParaRPr lang="en-US"/>
          </a:p>
        </p:txBody>
      </p:sp>
      <p:sp>
        <p:nvSpPr>
          <p:cNvPr id="211971" name="Rectangle 3"/>
          <p:cNvSpPr>
            <a:spLocks noGrp="1" noChangeArrowheads="1"/>
          </p:cNvSpPr>
          <p:nvPr>
            <p:ph type="body" idx="1"/>
          </p:nvPr>
        </p:nvSpPr>
        <p:spPr/>
        <p:txBody>
          <a:bodyPr/>
          <a:lstStyle/>
          <a:p>
            <a:endParaRPr lang="fa-IR"/>
          </a:p>
          <a:p>
            <a:r>
              <a:rPr lang="fa-IR"/>
              <a:t>گردآوری اطلاعات مربوط به مواد،دستمزد و سربار:</a:t>
            </a:r>
          </a:p>
          <a:p>
            <a:r>
              <a:rPr lang="fa-IR"/>
              <a:t>به کاربردن سیستم هزینه یابی مرحله ای تفاوتی در نحوه ی انباشت بهای مواد،دستمزد و سربار ایجاد نمی کند. اما تفاوت اصلی این روش در نحوه ی تسهیم اقلام بهای تمام شده است. </a:t>
            </a:r>
            <a:endParaRPr lang="en-US"/>
          </a:p>
        </p:txBody>
      </p:sp>
    </p:spTree>
  </p:cSld>
  <p:clrMapOvr>
    <a:masterClrMapping/>
  </p:clrMapOvr>
  <p:transition advClick="0" advTm="3000"/>
</p:sld>
</file>

<file path=ppt/slides/slide18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14018" name="Rectangle 2"/>
          <p:cNvSpPr>
            <a:spLocks noGrp="1" noChangeArrowheads="1"/>
          </p:cNvSpPr>
          <p:nvPr>
            <p:ph type="title"/>
          </p:nvPr>
        </p:nvSpPr>
        <p:spPr/>
        <p:txBody>
          <a:bodyPr/>
          <a:lstStyle/>
          <a:p>
            <a:endParaRPr lang="en-US"/>
          </a:p>
        </p:txBody>
      </p:sp>
      <p:sp>
        <p:nvSpPr>
          <p:cNvPr id="214019" name="Rectangle 3"/>
          <p:cNvSpPr>
            <a:spLocks noGrp="1" noChangeArrowheads="1"/>
          </p:cNvSpPr>
          <p:nvPr>
            <p:ph type="body" idx="1"/>
          </p:nvPr>
        </p:nvSpPr>
        <p:spPr/>
        <p:txBody>
          <a:bodyPr/>
          <a:lstStyle/>
          <a:p>
            <a:r>
              <a:rPr lang="fa-IR"/>
              <a:t>در این سیستم بهای تمام شده ی تولید بین دپارلمانهای مختلف تولیدی سرشکن می شود.</a:t>
            </a:r>
          </a:p>
          <a:p>
            <a:r>
              <a:rPr lang="fa-IR"/>
              <a:t>ثبت مصرف مواد به وسیله دپارتمان الف در طول یک دوره:</a:t>
            </a:r>
          </a:p>
          <a:p>
            <a:r>
              <a:rPr lang="fa-IR"/>
              <a:t>کار در جریان ساخت – دپارتمان الف</a:t>
            </a:r>
          </a:p>
          <a:p>
            <a:r>
              <a:rPr lang="fa-IR"/>
              <a:t>موجودی مواد</a:t>
            </a:r>
          </a:p>
        </p:txBody>
      </p:sp>
    </p:spTree>
  </p:cSld>
  <p:clrMapOvr>
    <a:masterClrMapping/>
  </p:clrMapOvr>
  <p:transition advClick="0" advTm="3000"/>
</p:sld>
</file>

<file path=ppt/slides/slide182.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215042" name="Rectangle 2"/>
          <p:cNvSpPr>
            <a:spLocks noGrp="1" noChangeArrowheads="1"/>
          </p:cNvSpPr>
          <p:nvPr>
            <p:ph type="title"/>
          </p:nvPr>
        </p:nvSpPr>
        <p:spPr/>
        <p:txBody>
          <a:bodyPr/>
          <a:lstStyle/>
          <a:p>
            <a:endParaRPr lang="en-US"/>
          </a:p>
        </p:txBody>
      </p:sp>
      <p:sp>
        <p:nvSpPr>
          <p:cNvPr id="215043" name="Rectangle 3"/>
          <p:cNvSpPr>
            <a:spLocks noGrp="1" noChangeArrowheads="1"/>
          </p:cNvSpPr>
          <p:nvPr>
            <p:ph type="body" idx="1"/>
          </p:nvPr>
        </p:nvSpPr>
        <p:spPr/>
        <p:txBody>
          <a:bodyPr/>
          <a:lstStyle/>
          <a:p>
            <a:pPr marL="609600" indent="-609600"/>
            <a:r>
              <a:rPr lang="fa-IR"/>
              <a:t>بهای تمام شده ی مواد مصرفی توسط دپارتمان که باید به حساب کار در جریان ساخت دپارتمانهای مربوطه منظور شود به روشهای مختلفی قابل دستیابی است:</a:t>
            </a:r>
            <a:endParaRPr lang="en-US"/>
          </a:p>
        </p:txBody>
      </p:sp>
    </p:spTree>
  </p:cSld>
  <p:clrMapOvr>
    <a:masterClrMapping/>
  </p:clrMapOvr>
  <p:transition advClick="0" advTm="3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5" presetClass="entr" presetSubtype="0" fill="hold" grpId="0" nodeType="withEffect" nodePh="1">
                                  <p:stCondLst>
                                    <p:cond delay="0"/>
                                  </p:stCondLst>
                                  <p:endCondLst>
                                    <p:cond evt="begin" delay="0">
                                      <p:tn val="5"/>
                                    </p:cond>
                                  </p:endCondLst>
                                  <p:iterate type="lt">
                                    <p:tmPct val="10000"/>
                                  </p:iterate>
                                  <p:childTnLst>
                                    <p:set>
                                      <p:cBhvr>
                                        <p:cTn id="6" dur="1" fill="hold">
                                          <p:stCondLst>
                                            <p:cond delay="0"/>
                                          </p:stCondLst>
                                        </p:cTn>
                                        <p:tgtEl>
                                          <p:spTgt spid="215042"/>
                                        </p:tgtEl>
                                        <p:attrNameLst>
                                          <p:attrName>style.visibility</p:attrName>
                                        </p:attrNameLst>
                                      </p:cBhvr>
                                      <p:to>
                                        <p:strVal val="visible"/>
                                      </p:to>
                                    </p:set>
                                    <p:animEffect transition="in" filter="fade">
                                      <p:cBhvr>
                                        <p:cTn id="7" dur="600">
                                          <p:stCondLst>
                                            <p:cond delay="0"/>
                                          </p:stCondLst>
                                        </p:cTn>
                                        <p:tgtEl>
                                          <p:spTgt spid="215042"/>
                                        </p:tgtEl>
                                      </p:cBhvr>
                                    </p:animEffect>
                                    <p:anim calcmode="lin" valueType="num">
                                      <p:cBhvr>
                                        <p:cTn id="8" dur="600" fill="hold">
                                          <p:stCondLst>
                                            <p:cond delay="0"/>
                                          </p:stCondLst>
                                        </p:cTn>
                                        <p:tgtEl>
                                          <p:spTgt spid="215042"/>
                                        </p:tgtEl>
                                        <p:attrNameLst>
                                          <p:attrName>style.rotation</p:attrName>
                                        </p:attrNameLst>
                                      </p:cBhvr>
                                      <p:tavLst>
                                        <p:tav tm="0">
                                          <p:val>
                                            <p:fltVal val="720"/>
                                          </p:val>
                                        </p:tav>
                                        <p:tav tm="100000">
                                          <p:val>
                                            <p:fltVal val="0"/>
                                          </p:val>
                                        </p:tav>
                                      </p:tavLst>
                                    </p:anim>
                                    <p:anim calcmode="lin" valueType="num">
                                      <p:cBhvr>
                                        <p:cTn id="9" dur="600" fill="hold">
                                          <p:stCondLst>
                                            <p:cond delay="0"/>
                                          </p:stCondLst>
                                        </p:cTn>
                                        <p:tgtEl>
                                          <p:spTgt spid="215042"/>
                                        </p:tgtEl>
                                        <p:attrNameLst>
                                          <p:attrName>ppt_h</p:attrName>
                                        </p:attrNameLst>
                                      </p:cBhvr>
                                      <p:tavLst>
                                        <p:tav tm="0">
                                          <p:val>
                                            <p:fltVal val="0"/>
                                          </p:val>
                                        </p:tav>
                                        <p:tav tm="100000">
                                          <p:val>
                                            <p:strVal val="#ppt_h"/>
                                          </p:val>
                                        </p:tav>
                                      </p:tavLst>
                                    </p:anim>
                                    <p:anim calcmode="lin" valueType="num">
                                      <p:cBhvr>
                                        <p:cTn id="10" dur="600" fill="hold">
                                          <p:stCondLst>
                                            <p:cond delay="0"/>
                                          </p:stCondLst>
                                        </p:cTn>
                                        <p:tgtEl>
                                          <p:spTgt spid="215042"/>
                                        </p:tgtEl>
                                        <p:attrNameLst>
                                          <p:attrName>ppt_w</p:attrName>
                                        </p:attrNameLst>
                                      </p:cBhvr>
                                      <p:tavLst>
                                        <p:tav tm="0">
                                          <p:val>
                                            <p:fltVal val="0"/>
                                          </p:val>
                                        </p:tav>
                                        <p:tav tm="100000">
                                          <p:val>
                                            <p:strVal val="#ppt_w"/>
                                          </p:val>
                                        </p:tav>
                                      </p:tavLst>
                                    </p:anim>
                                  </p:childTnLst>
                                </p:cTn>
                              </p:par>
                            </p:childTnLst>
                          </p:cTn>
                        </p:par>
                      </p:childTnLst>
                    </p:cTn>
                  </p:par>
                  <p:par>
                    <p:cTn id="11" fill="hold">
                      <p:stCondLst>
                        <p:cond delay="indefinite"/>
                      </p:stCondLst>
                      <p:childTnLst>
                        <p:par>
                          <p:cTn id="12" fill="hold">
                            <p:stCondLst>
                              <p:cond delay="0"/>
                            </p:stCondLst>
                            <p:childTnLst>
                              <p:par>
                                <p:cTn id="13" presetID="12" presetClass="entr" presetSubtype="4" fill="hold" grpId="0" nodeType="clickEffect">
                                  <p:stCondLst>
                                    <p:cond delay="0"/>
                                  </p:stCondLst>
                                  <p:childTnLst>
                                    <p:set>
                                      <p:cBhvr>
                                        <p:cTn id="14" dur="1" fill="hold">
                                          <p:stCondLst>
                                            <p:cond delay="0"/>
                                          </p:stCondLst>
                                        </p:cTn>
                                        <p:tgtEl>
                                          <p:spTgt spid="215043">
                                            <p:txEl>
                                              <p:pRg st="0" end="0"/>
                                            </p:txEl>
                                          </p:spTgt>
                                        </p:tgtEl>
                                        <p:attrNameLst>
                                          <p:attrName>style.visibility</p:attrName>
                                        </p:attrNameLst>
                                      </p:cBhvr>
                                      <p:to>
                                        <p:strVal val="visible"/>
                                      </p:to>
                                    </p:set>
                                    <p:animEffect transition="in" filter="slide(fromBottom)">
                                      <p:cBhvr>
                                        <p:cTn id="15" dur="500">
                                          <p:stCondLst>
                                            <p:cond delay="0"/>
                                          </p:stCondLst>
                                        </p:cTn>
                                        <p:tgtEl>
                                          <p:spTgt spid="21504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5042" grpId="0"/>
      <p:bldP spid="215043" grpId="0" build="p"/>
    </p:bldLst>
  </p:timing>
</p:sld>
</file>

<file path=ppt/slides/slide18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16066" name="Rectangle 2"/>
          <p:cNvSpPr>
            <a:spLocks noGrp="1" noChangeArrowheads="1"/>
          </p:cNvSpPr>
          <p:nvPr>
            <p:ph type="title"/>
          </p:nvPr>
        </p:nvSpPr>
        <p:spPr/>
        <p:txBody>
          <a:bodyPr/>
          <a:lstStyle/>
          <a:p>
            <a:endParaRPr lang="en-US"/>
          </a:p>
        </p:txBody>
      </p:sp>
      <p:sp>
        <p:nvSpPr>
          <p:cNvPr id="216067" name="Rectangle 3"/>
          <p:cNvSpPr>
            <a:spLocks noGrp="1" noChangeArrowheads="1"/>
          </p:cNvSpPr>
          <p:nvPr>
            <p:ph type="body" idx="1"/>
          </p:nvPr>
        </p:nvSpPr>
        <p:spPr/>
        <p:txBody>
          <a:bodyPr/>
          <a:lstStyle/>
          <a:p>
            <a:pPr marL="609600" indent="-609600"/>
            <a:r>
              <a:rPr lang="fa-IR"/>
              <a:t>برای هر دپارتمان، برگه ی درخواست مواد جداگانه ای تنظیم شود و در پایان دوره جمع مبلغ این برگه ها مساوی با جمع مواد مصرفی در دپارتمان تلقی شود.</a:t>
            </a:r>
            <a:endParaRPr lang="en-US"/>
          </a:p>
        </p:txBody>
      </p:sp>
    </p:spTree>
  </p:cSld>
  <p:clrMapOvr>
    <a:masterClrMapping/>
  </p:clrMapOvr>
  <p:transition advClick="0" advTm="3000"/>
</p:sld>
</file>

<file path=ppt/slides/slide18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17090" name="Rectangle 2"/>
          <p:cNvSpPr>
            <a:spLocks noGrp="1" noChangeArrowheads="1"/>
          </p:cNvSpPr>
          <p:nvPr>
            <p:ph type="title"/>
          </p:nvPr>
        </p:nvSpPr>
        <p:spPr/>
        <p:txBody>
          <a:bodyPr/>
          <a:lstStyle/>
          <a:p>
            <a:endParaRPr lang="en-US"/>
          </a:p>
        </p:txBody>
      </p:sp>
      <p:sp>
        <p:nvSpPr>
          <p:cNvPr id="217091" name="Rectangle 3"/>
          <p:cNvSpPr>
            <a:spLocks noGrp="1" noChangeArrowheads="1"/>
          </p:cNvSpPr>
          <p:nvPr>
            <p:ph type="body" idx="1"/>
          </p:nvPr>
        </p:nvSpPr>
        <p:spPr/>
        <p:txBody>
          <a:bodyPr/>
          <a:lstStyle/>
          <a:p>
            <a:pPr marL="609600" indent="-609600"/>
            <a:r>
              <a:rPr lang="fa-IR"/>
              <a:t>می توان جمع مواد مصرف شده را از طریق جمع کردن مبلغ مواد خریداری شده طی دوره با مواد اول دوره و سپس کسر کردن موجودی مواد آخر دوره ، به دست آورد.</a:t>
            </a:r>
            <a:endParaRPr lang="en-US"/>
          </a:p>
        </p:txBody>
      </p:sp>
    </p:spTree>
  </p:cSld>
  <p:clrMapOvr>
    <a:masterClrMapping/>
  </p:clrMapOvr>
  <p:transition advClick="0" advTm="3000"/>
</p:sld>
</file>

<file path=ppt/slides/slide185.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218114" name="Rectangle 2"/>
          <p:cNvSpPr>
            <a:spLocks noGrp="1" noChangeArrowheads="1"/>
          </p:cNvSpPr>
          <p:nvPr>
            <p:ph type="title"/>
          </p:nvPr>
        </p:nvSpPr>
        <p:spPr/>
        <p:txBody>
          <a:bodyPr/>
          <a:lstStyle/>
          <a:p>
            <a:endParaRPr lang="en-US"/>
          </a:p>
        </p:txBody>
      </p:sp>
      <p:sp>
        <p:nvSpPr>
          <p:cNvPr id="218115" name="Rectangle 3"/>
          <p:cNvSpPr>
            <a:spLocks noGrp="1" noChangeArrowheads="1"/>
          </p:cNvSpPr>
          <p:nvPr>
            <p:ph type="body" idx="1"/>
          </p:nvPr>
        </p:nvSpPr>
        <p:spPr/>
        <p:txBody>
          <a:bodyPr/>
          <a:lstStyle/>
          <a:p>
            <a:pPr marL="609600" indent="-609600"/>
            <a:r>
              <a:rPr lang="fa-IR"/>
              <a:t>در برخی صنایع نظیر داروسازی یا مجتمع های مهندسی می توان از فرمولهای خاصی برای تعیین نوع و مقدار مواد استفاده کرد.</a:t>
            </a:r>
          </a:p>
        </p:txBody>
      </p:sp>
    </p:spTree>
  </p:cSld>
  <p:clrMapOvr>
    <a:masterClrMapping/>
  </p:clrMapOvr>
  <p:transition advClick="0" advTm="3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nodePh="1">
                                  <p:stCondLst>
                                    <p:cond delay="0"/>
                                  </p:stCondLst>
                                  <p:endCondLst>
                                    <p:cond evt="begin" delay="0">
                                      <p:tn val="5"/>
                                    </p:cond>
                                  </p:endCondLst>
                                  <p:childTnLst>
                                    <p:set>
                                      <p:cBhvr>
                                        <p:cTn id="6" dur="1" fill="hold">
                                          <p:stCondLst>
                                            <p:cond delay="0"/>
                                          </p:stCondLst>
                                        </p:cTn>
                                        <p:tgtEl>
                                          <p:spTgt spid="218114"/>
                                        </p:tgtEl>
                                        <p:attrNameLst>
                                          <p:attrName>style.visibility</p:attrName>
                                        </p:attrNameLst>
                                      </p:cBhvr>
                                      <p:to>
                                        <p:strVal val="visible"/>
                                      </p:to>
                                    </p:set>
                                    <p:animEffect transition="in" filter="fade">
                                      <p:cBhvr>
                                        <p:cTn id="7" dur="2000"/>
                                        <p:tgtEl>
                                          <p:spTgt spid="218114"/>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218115">
                                            <p:txEl>
                                              <p:pRg st="0" end="0"/>
                                            </p:txEl>
                                          </p:spTgt>
                                        </p:tgtEl>
                                        <p:attrNameLst>
                                          <p:attrName>style.visibility</p:attrName>
                                        </p:attrNameLst>
                                      </p:cBhvr>
                                      <p:to>
                                        <p:strVal val="visible"/>
                                      </p:to>
                                    </p:set>
                                    <p:animEffect transition="in" filter="wipe(left)">
                                      <p:cBhvr>
                                        <p:cTn id="12" dur="500"/>
                                        <p:tgtEl>
                                          <p:spTgt spid="21811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8114" grpId="0"/>
      <p:bldP spid="218115" grpId="0" build="p"/>
    </p:bldLst>
  </p:timing>
</p:sld>
</file>

<file path=ppt/slides/slide18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19138" name="Rectangle 2"/>
          <p:cNvSpPr>
            <a:spLocks noGrp="1" noChangeArrowheads="1"/>
          </p:cNvSpPr>
          <p:nvPr>
            <p:ph type="title"/>
          </p:nvPr>
        </p:nvSpPr>
        <p:spPr/>
        <p:txBody>
          <a:bodyPr/>
          <a:lstStyle/>
          <a:p>
            <a:endParaRPr lang="en-US"/>
          </a:p>
        </p:txBody>
      </p:sp>
      <p:sp>
        <p:nvSpPr>
          <p:cNvPr id="219139" name="Rectangle 3"/>
          <p:cNvSpPr>
            <a:spLocks noGrp="1" noChangeArrowheads="1"/>
          </p:cNvSpPr>
          <p:nvPr>
            <p:ph type="body" idx="1"/>
          </p:nvPr>
        </p:nvSpPr>
        <p:spPr/>
        <p:txBody>
          <a:bodyPr/>
          <a:lstStyle/>
          <a:p>
            <a:r>
              <a:rPr lang="fa-IR"/>
              <a:t>در برخی موارد نیز که مواد مشابهی مداوماً مورد</a:t>
            </a:r>
            <a:endParaRPr lang="en-US"/>
          </a:p>
          <a:p>
            <a:r>
              <a:rPr lang="fa-IR"/>
              <a:t> استفاده قرار می گیرد مصرف روزانه یا هفتگی به کمک فرمهایی به نام فرم مصرف مواد قابل تعیین است.</a:t>
            </a:r>
          </a:p>
          <a:p>
            <a:r>
              <a:rPr lang="fa-IR"/>
              <a:t>ثبت لازم برای توزیع بهای دستمزد تولید بین دپارتمانهای الف ، ب و ج:</a:t>
            </a:r>
          </a:p>
          <a:p>
            <a:pPr>
              <a:buFontTx/>
              <a:buNone/>
            </a:pPr>
            <a:endParaRPr lang="en-US"/>
          </a:p>
        </p:txBody>
      </p:sp>
    </p:spTree>
  </p:cSld>
  <p:clrMapOvr>
    <a:masterClrMapping/>
  </p:clrMapOvr>
  <p:transition advClick="0" advTm="3000"/>
</p:sld>
</file>

<file path=ppt/slides/slide187.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220162" name="Rectangle 2"/>
          <p:cNvSpPr>
            <a:spLocks noGrp="1" noChangeArrowheads="1"/>
          </p:cNvSpPr>
          <p:nvPr>
            <p:ph type="title"/>
          </p:nvPr>
        </p:nvSpPr>
        <p:spPr/>
        <p:txBody>
          <a:bodyPr/>
          <a:lstStyle/>
          <a:p>
            <a:endParaRPr lang="en-US"/>
          </a:p>
        </p:txBody>
      </p:sp>
      <p:sp>
        <p:nvSpPr>
          <p:cNvPr id="220163" name="Rectangle 3"/>
          <p:cNvSpPr>
            <a:spLocks noGrp="1" noChangeArrowheads="1"/>
          </p:cNvSpPr>
          <p:nvPr>
            <p:ph type="body" idx="1"/>
          </p:nvPr>
        </p:nvSpPr>
        <p:spPr/>
        <p:txBody>
          <a:bodyPr/>
          <a:lstStyle/>
          <a:p>
            <a:r>
              <a:rPr lang="fa-IR"/>
              <a:t>کار در جریان ساخت – دپارتمان الف</a:t>
            </a:r>
          </a:p>
          <a:p>
            <a:r>
              <a:rPr lang="fa-IR"/>
              <a:t>کار در جریان ساخت – دپارتمان ب</a:t>
            </a:r>
          </a:p>
          <a:p>
            <a:r>
              <a:rPr lang="fa-IR"/>
              <a:t>کار در جریان ساخت – دپارتمان ج</a:t>
            </a:r>
          </a:p>
          <a:p>
            <a:r>
              <a:rPr lang="fa-IR"/>
              <a:t>کنترل دستمزد / هزینه دستمزد</a:t>
            </a:r>
          </a:p>
          <a:p>
            <a:r>
              <a:rPr lang="fa-IR"/>
              <a:t>بهای دستمزد مربوط به هر دپارتمان در واقع</a:t>
            </a:r>
            <a:endParaRPr lang="en-US"/>
          </a:p>
        </p:txBody>
      </p:sp>
    </p:spTree>
  </p:cSld>
  <p:clrMapOvr>
    <a:masterClrMapping/>
  </p:clrMapOvr>
  <p:transition advClick="0" advTm="3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grpId="0" nodeType="withEffect" nodePh="1">
                                  <p:stCondLst>
                                    <p:cond delay="0"/>
                                  </p:stCondLst>
                                  <p:endCondLst>
                                    <p:cond evt="begin" delay="0">
                                      <p:tn val="5"/>
                                    </p:cond>
                                  </p:endCondLst>
                                  <p:childTnLst>
                                    <p:set>
                                      <p:cBhvr>
                                        <p:cTn id="6" dur="1" fill="hold">
                                          <p:stCondLst>
                                            <p:cond delay="0"/>
                                          </p:stCondLst>
                                        </p:cTn>
                                        <p:tgtEl>
                                          <p:spTgt spid="220162"/>
                                        </p:tgtEl>
                                        <p:attrNameLst>
                                          <p:attrName>style.visibility</p:attrName>
                                        </p:attrNameLst>
                                      </p:cBhvr>
                                      <p:to>
                                        <p:strVal val="visible"/>
                                      </p:to>
                                    </p:set>
                                    <p:animEffect transition="in" filter="randombar(horizontal)">
                                      <p:cBhvr>
                                        <p:cTn id="7" dur="600">
                                          <p:stCondLst>
                                            <p:cond delay="0"/>
                                          </p:stCondLst>
                                        </p:cTn>
                                        <p:tgtEl>
                                          <p:spTgt spid="220162"/>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220163">
                                            <p:txEl>
                                              <p:pRg st="0" end="0"/>
                                            </p:txEl>
                                          </p:spTgt>
                                        </p:tgtEl>
                                        <p:attrNameLst>
                                          <p:attrName>style.visibility</p:attrName>
                                        </p:attrNameLst>
                                      </p:cBhvr>
                                      <p:to>
                                        <p:strVal val="visible"/>
                                      </p:to>
                                    </p:set>
                                    <p:animEffect transition="in" filter="randombar(horizontal)">
                                      <p:cBhvr>
                                        <p:cTn id="12" dur="500"/>
                                        <p:tgtEl>
                                          <p:spTgt spid="22016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grpId="0" nodeType="clickEffect">
                                  <p:stCondLst>
                                    <p:cond delay="0"/>
                                  </p:stCondLst>
                                  <p:childTnLst>
                                    <p:set>
                                      <p:cBhvr>
                                        <p:cTn id="16" dur="1" fill="hold">
                                          <p:stCondLst>
                                            <p:cond delay="0"/>
                                          </p:stCondLst>
                                        </p:cTn>
                                        <p:tgtEl>
                                          <p:spTgt spid="220163">
                                            <p:txEl>
                                              <p:pRg st="1" end="1"/>
                                            </p:txEl>
                                          </p:spTgt>
                                        </p:tgtEl>
                                        <p:attrNameLst>
                                          <p:attrName>style.visibility</p:attrName>
                                        </p:attrNameLst>
                                      </p:cBhvr>
                                      <p:to>
                                        <p:strVal val="visible"/>
                                      </p:to>
                                    </p:set>
                                    <p:animEffect transition="in" filter="randombar(horizontal)">
                                      <p:cBhvr>
                                        <p:cTn id="17" dur="500"/>
                                        <p:tgtEl>
                                          <p:spTgt spid="22016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4" presetClass="entr" presetSubtype="10" fill="hold" grpId="0" nodeType="clickEffect">
                                  <p:stCondLst>
                                    <p:cond delay="0"/>
                                  </p:stCondLst>
                                  <p:childTnLst>
                                    <p:set>
                                      <p:cBhvr>
                                        <p:cTn id="21" dur="1" fill="hold">
                                          <p:stCondLst>
                                            <p:cond delay="0"/>
                                          </p:stCondLst>
                                        </p:cTn>
                                        <p:tgtEl>
                                          <p:spTgt spid="220163">
                                            <p:txEl>
                                              <p:pRg st="2" end="2"/>
                                            </p:txEl>
                                          </p:spTgt>
                                        </p:tgtEl>
                                        <p:attrNameLst>
                                          <p:attrName>style.visibility</p:attrName>
                                        </p:attrNameLst>
                                      </p:cBhvr>
                                      <p:to>
                                        <p:strVal val="visible"/>
                                      </p:to>
                                    </p:set>
                                    <p:animEffect transition="in" filter="randombar(horizontal)">
                                      <p:cBhvr>
                                        <p:cTn id="22" dur="500"/>
                                        <p:tgtEl>
                                          <p:spTgt spid="22016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4" presetClass="entr" presetSubtype="10" fill="hold" grpId="0" nodeType="clickEffect">
                                  <p:stCondLst>
                                    <p:cond delay="0"/>
                                  </p:stCondLst>
                                  <p:childTnLst>
                                    <p:set>
                                      <p:cBhvr>
                                        <p:cTn id="26" dur="1" fill="hold">
                                          <p:stCondLst>
                                            <p:cond delay="0"/>
                                          </p:stCondLst>
                                        </p:cTn>
                                        <p:tgtEl>
                                          <p:spTgt spid="220163">
                                            <p:txEl>
                                              <p:pRg st="3" end="3"/>
                                            </p:txEl>
                                          </p:spTgt>
                                        </p:tgtEl>
                                        <p:attrNameLst>
                                          <p:attrName>style.visibility</p:attrName>
                                        </p:attrNameLst>
                                      </p:cBhvr>
                                      <p:to>
                                        <p:strVal val="visible"/>
                                      </p:to>
                                    </p:set>
                                    <p:animEffect transition="in" filter="randombar(horizontal)">
                                      <p:cBhvr>
                                        <p:cTn id="27" dur="500"/>
                                        <p:tgtEl>
                                          <p:spTgt spid="220163">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4" presetClass="entr" presetSubtype="10" fill="hold" grpId="0" nodeType="clickEffect">
                                  <p:stCondLst>
                                    <p:cond delay="0"/>
                                  </p:stCondLst>
                                  <p:childTnLst>
                                    <p:set>
                                      <p:cBhvr>
                                        <p:cTn id="31" dur="1" fill="hold">
                                          <p:stCondLst>
                                            <p:cond delay="0"/>
                                          </p:stCondLst>
                                        </p:cTn>
                                        <p:tgtEl>
                                          <p:spTgt spid="220163">
                                            <p:txEl>
                                              <p:pRg st="4" end="4"/>
                                            </p:txEl>
                                          </p:spTgt>
                                        </p:tgtEl>
                                        <p:attrNameLst>
                                          <p:attrName>style.visibility</p:attrName>
                                        </p:attrNameLst>
                                      </p:cBhvr>
                                      <p:to>
                                        <p:strVal val="visible"/>
                                      </p:to>
                                    </p:set>
                                    <p:animEffect transition="in" filter="randombar(horizontal)">
                                      <p:cBhvr>
                                        <p:cTn id="32" dur="500"/>
                                        <p:tgtEl>
                                          <p:spTgt spid="22016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0162" grpId="0"/>
      <p:bldP spid="220163" grpId="0" build="p"/>
    </p:bldLst>
  </p:timing>
</p:sld>
</file>

<file path=ppt/slides/slide18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21186" name="Rectangle 2"/>
          <p:cNvSpPr>
            <a:spLocks noGrp="1" noChangeArrowheads="1"/>
          </p:cNvSpPr>
          <p:nvPr>
            <p:ph type="title"/>
          </p:nvPr>
        </p:nvSpPr>
        <p:spPr/>
        <p:txBody>
          <a:bodyPr/>
          <a:lstStyle/>
          <a:p>
            <a:endParaRPr lang="en-US"/>
          </a:p>
        </p:txBody>
      </p:sp>
      <p:sp>
        <p:nvSpPr>
          <p:cNvPr id="221187" name="Rectangle 3"/>
          <p:cNvSpPr>
            <a:spLocks noGrp="1" noChangeArrowheads="1"/>
          </p:cNvSpPr>
          <p:nvPr>
            <p:ph type="body" idx="1"/>
          </p:nvPr>
        </p:nvSpPr>
        <p:spPr/>
        <p:txBody>
          <a:bodyPr/>
          <a:lstStyle/>
          <a:p>
            <a:r>
              <a:rPr lang="fa-IR"/>
              <a:t/>
            </a:r>
            <a:br>
              <a:rPr lang="fa-IR"/>
            </a:br>
            <a:r>
              <a:rPr lang="fa-IR"/>
              <a:t> جمع بهای تمام شده ی دستمزد کارگران و کارمندان آن دپارتمان است. در سیستم هزینه یابی مرحله ای، سربار کارخانه را می توان به یکی از دو روش زیر به حساب دپارتمانها منظور کرد.</a:t>
            </a:r>
            <a:endParaRPr lang="en-US"/>
          </a:p>
        </p:txBody>
      </p:sp>
    </p:spTree>
  </p:cSld>
  <p:clrMapOvr>
    <a:masterClrMapping/>
  </p:clrMapOvr>
  <p:transition advClick="0" advTm="3000"/>
</p:sld>
</file>

<file path=ppt/slides/slide18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22210" name="Rectangle 2"/>
          <p:cNvSpPr>
            <a:spLocks noGrp="1" noChangeArrowheads="1"/>
          </p:cNvSpPr>
          <p:nvPr>
            <p:ph type="title"/>
          </p:nvPr>
        </p:nvSpPr>
        <p:spPr/>
        <p:txBody>
          <a:bodyPr/>
          <a:lstStyle/>
          <a:p>
            <a:endParaRPr lang="en-US"/>
          </a:p>
        </p:txBody>
      </p:sp>
      <p:sp>
        <p:nvSpPr>
          <p:cNvPr id="222211" name="Rectangle 3"/>
          <p:cNvSpPr>
            <a:spLocks noGrp="1" noChangeArrowheads="1"/>
          </p:cNvSpPr>
          <p:nvPr>
            <p:ph type="body" idx="1"/>
          </p:nvPr>
        </p:nvSpPr>
        <p:spPr/>
        <p:txBody>
          <a:bodyPr/>
          <a:lstStyle/>
          <a:p>
            <a:r>
              <a:rPr lang="fa-IR"/>
              <a:t>روش اول – بر اساس یک نرخ از پیش تعیین شده، سربار را به حساب کار در جریان منظور می کنند. این روش به خصوص در مواردی که حجم تولید دائماً در نوسان بوده است.</a:t>
            </a:r>
            <a:endParaRPr lang="en-US"/>
          </a:p>
        </p:txBody>
      </p:sp>
    </p:spTree>
  </p:cSld>
  <p:clrMapOvr>
    <a:masterClrMapping/>
  </p:clrMapOvr>
  <p:transition advClick="0" advTm="3000"/>
</p:sld>
</file>

<file path=ppt/slides/slide19.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endParaRPr lang="en-US"/>
          </a:p>
        </p:txBody>
      </p:sp>
      <p:sp>
        <p:nvSpPr>
          <p:cNvPr id="17411" name="Rectangle 3"/>
          <p:cNvSpPr>
            <a:spLocks noGrp="1" noChangeArrowheads="1"/>
          </p:cNvSpPr>
          <p:nvPr>
            <p:ph type="body" idx="1"/>
          </p:nvPr>
        </p:nvSpPr>
        <p:spPr/>
        <p:txBody>
          <a:bodyPr/>
          <a:lstStyle/>
          <a:p>
            <a:pPr algn="ctr"/>
            <a:endParaRPr lang="en-US"/>
          </a:p>
          <a:p>
            <a:pPr algn="ctr"/>
            <a:endParaRPr lang="en-US"/>
          </a:p>
          <a:p>
            <a:pPr algn="ctr"/>
            <a:r>
              <a:rPr lang="fa-IR"/>
              <a:t>عدم محدودیت در نوع اطلاعات مورد گزارش، پیشرفت</a:t>
            </a:r>
            <a:endParaRPr lang="en-US"/>
          </a:p>
          <a:p>
            <a:pPr algn="ctr"/>
            <a:r>
              <a:rPr lang="fa-IR"/>
              <a:t> سریع تکنولوژی کامپیوتر و کاهش حجم عملیات دفترداری، تغییر روشهای تولید و رقابت در صنایع مختلف برای ادامه فعالیت و بقا، از عوامل موثر بر پیشرفت حسابداری بهای تمام شده بوده است.</a:t>
            </a:r>
            <a:endParaRPr lang="en-US"/>
          </a:p>
        </p:txBody>
      </p:sp>
    </p:spTree>
  </p:cSld>
  <p:clrMapOvr>
    <a:masterClrMapping/>
  </p:clrMapOvr>
  <p:transition advClick="0" advTm="3000">
    <p:push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9" fill="hold" grpId="0" nodeType="withEffect" nodePh="1">
                                  <p:stCondLst>
                                    <p:cond delay="0"/>
                                  </p:stCondLst>
                                  <p:endCondLst>
                                    <p:cond evt="begin" delay="0">
                                      <p:tn val="5"/>
                                    </p:cond>
                                  </p:endCondLst>
                                  <p:iterate type="lt">
                                    <p:tmPct val="10000"/>
                                  </p:iterate>
                                  <p:childTnLst>
                                    <p:set>
                                      <p:cBhvr>
                                        <p:cTn id="6" dur="1" fill="hold">
                                          <p:stCondLst>
                                            <p:cond delay="0"/>
                                          </p:stCondLst>
                                        </p:cTn>
                                        <p:tgtEl>
                                          <p:spTgt spid="17410"/>
                                        </p:tgtEl>
                                        <p:attrNameLst>
                                          <p:attrName>style.visibility</p:attrName>
                                        </p:attrNameLst>
                                      </p:cBhvr>
                                      <p:to>
                                        <p:strVal val="visible"/>
                                      </p:to>
                                    </p:set>
                                    <p:anim calcmode="lin" valueType="num">
                                      <p:cBhvr additive="base">
                                        <p:cTn id="7" dur="800" fill="hold">
                                          <p:stCondLst>
                                            <p:cond delay="0"/>
                                          </p:stCondLst>
                                        </p:cTn>
                                        <p:tgtEl>
                                          <p:spTgt spid="17410"/>
                                        </p:tgtEl>
                                        <p:attrNameLst>
                                          <p:attrName>ppt_x</p:attrName>
                                        </p:attrNameLst>
                                      </p:cBhvr>
                                      <p:tavLst>
                                        <p:tav tm="0">
                                          <p:val>
                                            <p:strVal val="0-#ppt_w/2"/>
                                          </p:val>
                                        </p:tav>
                                        <p:tav tm="100000">
                                          <p:val>
                                            <p:strVal val="#ppt_x"/>
                                          </p:val>
                                        </p:tav>
                                      </p:tavLst>
                                    </p:anim>
                                    <p:anim calcmode="lin" valueType="num">
                                      <p:cBhvr additive="base">
                                        <p:cTn id="8" dur="800" fill="hold">
                                          <p:stCondLst>
                                            <p:cond delay="0"/>
                                          </p:stCondLst>
                                        </p:cTn>
                                        <p:tgtEl>
                                          <p:spTgt spid="17410"/>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0" presetClass="entr" presetSubtype="0" fill="hold" grpId="0" nodeType="clickEffect">
                                  <p:stCondLst>
                                    <p:cond delay="0"/>
                                  </p:stCondLst>
                                  <p:iterate type="lt">
                                    <p:tmPct val="10000"/>
                                  </p:iterate>
                                  <p:childTnLst>
                                    <p:set>
                                      <p:cBhvr>
                                        <p:cTn id="12" dur="1" fill="hold">
                                          <p:stCondLst>
                                            <p:cond delay="0"/>
                                          </p:stCondLst>
                                        </p:cTn>
                                        <p:tgtEl>
                                          <p:spTgt spid="17411">
                                            <p:txEl>
                                              <p:pRg st="2" end="2"/>
                                            </p:txEl>
                                          </p:spTgt>
                                        </p:tgtEl>
                                        <p:attrNameLst>
                                          <p:attrName>style.visibility</p:attrName>
                                        </p:attrNameLst>
                                      </p:cBhvr>
                                      <p:to>
                                        <p:strVal val="visible"/>
                                      </p:to>
                                    </p:set>
                                    <p:animEffect transition="in" filter="fade">
                                      <p:cBhvr>
                                        <p:cTn id="13" dur="1000"/>
                                        <p:tgtEl>
                                          <p:spTgt spid="17411">
                                            <p:txEl>
                                              <p:pRg st="2" end="2"/>
                                            </p:txEl>
                                          </p:spTgt>
                                        </p:tgtEl>
                                      </p:cBhvr>
                                    </p:animEffect>
                                    <p:anim calcmode="lin" valueType="num">
                                      <p:cBhvr>
                                        <p:cTn id="14" dur="1000" fill="hold"/>
                                        <p:tgtEl>
                                          <p:spTgt spid="17411">
                                            <p:txEl>
                                              <p:pRg st="2" end="2"/>
                                            </p:txEl>
                                          </p:spTgt>
                                        </p:tgtEl>
                                        <p:attrNameLst>
                                          <p:attrName>ppt_x</p:attrName>
                                        </p:attrNameLst>
                                      </p:cBhvr>
                                      <p:tavLst>
                                        <p:tav tm="0">
                                          <p:val>
                                            <p:strVal val="#ppt_x-.1"/>
                                          </p:val>
                                        </p:tav>
                                        <p:tav tm="100000">
                                          <p:val>
                                            <p:strVal val="#ppt_x"/>
                                          </p:val>
                                        </p:tav>
                                      </p:tavLst>
                                    </p:anim>
                                    <p:anim calcmode="lin" valueType="num">
                                      <p:cBhvr>
                                        <p:cTn id="15" dur="1000" fill="hold"/>
                                        <p:tgtEl>
                                          <p:spTgt spid="17411">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40" presetClass="entr" presetSubtype="0" fill="hold" grpId="0" nodeType="clickEffect">
                                  <p:stCondLst>
                                    <p:cond delay="0"/>
                                  </p:stCondLst>
                                  <p:iterate type="lt">
                                    <p:tmPct val="10000"/>
                                  </p:iterate>
                                  <p:childTnLst>
                                    <p:set>
                                      <p:cBhvr>
                                        <p:cTn id="19" dur="1" fill="hold">
                                          <p:stCondLst>
                                            <p:cond delay="0"/>
                                          </p:stCondLst>
                                        </p:cTn>
                                        <p:tgtEl>
                                          <p:spTgt spid="17411">
                                            <p:txEl>
                                              <p:pRg st="3" end="3"/>
                                            </p:txEl>
                                          </p:spTgt>
                                        </p:tgtEl>
                                        <p:attrNameLst>
                                          <p:attrName>style.visibility</p:attrName>
                                        </p:attrNameLst>
                                      </p:cBhvr>
                                      <p:to>
                                        <p:strVal val="visible"/>
                                      </p:to>
                                    </p:set>
                                    <p:animEffect transition="in" filter="fade">
                                      <p:cBhvr>
                                        <p:cTn id="20" dur="1000"/>
                                        <p:tgtEl>
                                          <p:spTgt spid="17411">
                                            <p:txEl>
                                              <p:pRg st="3" end="3"/>
                                            </p:txEl>
                                          </p:spTgt>
                                        </p:tgtEl>
                                      </p:cBhvr>
                                    </p:animEffect>
                                    <p:anim calcmode="lin" valueType="num">
                                      <p:cBhvr>
                                        <p:cTn id="21" dur="1000" fill="hold"/>
                                        <p:tgtEl>
                                          <p:spTgt spid="17411">
                                            <p:txEl>
                                              <p:pRg st="3" end="3"/>
                                            </p:txEl>
                                          </p:spTgt>
                                        </p:tgtEl>
                                        <p:attrNameLst>
                                          <p:attrName>ppt_x</p:attrName>
                                        </p:attrNameLst>
                                      </p:cBhvr>
                                      <p:tavLst>
                                        <p:tav tm="0">
                                          <p:val>
                                            <p:strVal val="#ppt_x-.1"/>
                                          </p:val>
                                        </p:tav>
                                        <p:tav tm="100000">
                                          <p:val>
                                            <p:strVal val="#ppt_x"/>
                                          </p:val>
                                        </p:tav>
                                      </p:tavLst>
                                    </p:anim>
                                    <p:anim calcmode="lin" valueType="num">
                                      <p:cBhvr>
                                        <p:cTn id="22" dur="1000" fill="hold"/>
                                        <p:tgtEl>
                                          <p:spTgt spid="17411">
                                            <p:txEl>
                                              <p:pRg st="3" end="3"/>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10" grpId="0"/>
      <p:bldP spid="17411" grpId="0" build="p"/>
    </p:bldLst>
  </p:timing>
</p:sld>
</file>

<file path=ppt/slides/slide19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23234" name="Rectangle 2"/>
          <p:cNvSpPr>
            <a:spLocks noGrp="1" noChangeArrowheads="1"/>
          </p:cNvSpPr>
          <p:nvPr>
            <p:ph type="title"/>
          </p:nvPr>
        </p:nvSpPr>
        <p:spPr/>
        <p:txBody>
          <a:bodyPr/>
          <a:lstStyle/>
          <a:p>
            <a:endParaRPr lang="en-US"/>
          </a:p>
        </p:txBody>
      </p:sp>
      <p:sp>
        <p:nvSpPr>
          <p:cNvPr id="223235" name="Rectangle 3"/>
          <p:cNvSpPr>
            <a:spLocks noGrp="1" noChangeArrowheads="1"/>
          </p:cNvSpPr>
          <p:nvPr>
            <p:ph type="body" idx="1"/>
          </p:nvPr>
        </p:nvSpPr>
        <p:spPr/>
        <p:txBody>
          <a:bodyPr/>
          <a:lstStyle/>
          <a:p>
            <a:r>
              <a:rPr lang="fa-IR"/>
              <a:t> از یک ماه به ماه دیگر به نحو قابل ملاحظه ای تغییر می کند مناسب است. ثبت برای تخصیص سربار به دپارتمانهای الف، ب و ج:</a:t>
            </a:r>
          </a:p>
          <a:p>
            <a:r>
              <a:rPr lang="fa-IR"/>
              <a:t>کار در جریان ساخت – دپارتمان الف</a:t>
            </a:r>
            <a:endParaRPr lang="en-US"/>
          </a:p>
        </p:txBody>
      </p:sp>
    </p:spTree>
  </p:cSld>
  <p:clrMapOvr>
    <a:masterClrMapping/>
  </p:clrMapOvr>
  <p:transition advClick="0" advTm="3000"/>
</p:sld>
</file>

<file path=ppt/slides/slide191.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224258" name="Rectangle 2"/>
          <p:cNvSpPr>
            <a:spLocks noGrp="1" noChangeArrowheads="1"/>
          </p:cNvSpPr>
          <p:nvPr>
            <p:ph type="title"/>
          </p:nvPr>
        </p:nvSpPr>
        <p:spPr/>
        <p:txBody>
          <a:bodyPr/>
          <a:lstStyle/>
          <a:p>
            <a:endParaRPr lang="en-US"/>
          </a:p>
        </p:txBody>
      </p:sp>
      <p:sp>
        <p:nvSpPr>
          <p:cNvPr id="224259" name="Rectangle 3"/>
          <p:cNvSpPr>
            <a:spLocks noGrp="1" noChangeArrowheads="1"/>
          </p:cNvSpPr>
          <p:nvPr>
            <p:ph type="body" idx="1"/>
          </p:nvPr>
        </p:nvSpPr>
        <p:spPr/>
        <p:txBody>
          <a:bodyPr/>
          <a:lstStyle/>
          <a:p>
            <a:r>
              <a:rPr lang="fa-IR"/>
              <a:t>کار در جریان ساخت – دپارتمان ب</a:t>
            </a:r>
          </a:p>
          <a:p>
            <a:r>
              <a:rPr lang="fa-IR"/>
              <a:t>کار در جریان ساخت – دپارتمان ج </a:t>
            </a:r>
          </a:p>
          <a:p>
            <a:r>
              <a:rPr lang="fa-IR"/>
              <a:t>کنترل سربار کارخانه</a:t>
            </a:r>
          </a:p>
          <a:p>
            <a:r>
              <a:rPr lang="fa-IR"/>
              <a:t>روش دوم – هزینه های واقعی کارخانه به حساب کارخانه در جریان منظور می شود. </a:t>
            </a:r>
            <a:endParaRPr lang="en-US"/>
          </a:p>
        </p:txBody>
      </p:sp>
    </p:spTree>
  </p:cSld>
  <p:clrMapOvr>
    <a:masterClrMapping/>
  </p:clrMapOvr>
  <p:transition advClick="0" advTm="3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mph" presetSubtype="0" fill="hold" grpId="0" nodeType="withEffect" nodePh="1">
                                  <p:stCondLst>
                                    <p:cond delay="0"/>
                                  </p:stCondLst>
                                  <p:endCondLst>
                                    <p:cond evt="begin" delay="0">
                                      <p:tn val="5"/>
                                    </p:cond>
                                  </p:endCondLst>
                                  <p:childTnLst>
                                    <p:animEffect transition="out" filter="fade">
                                      <p:cBhvr>
                                        <p:cTn id="6" dur="500"/>
                                        <p:tgtEl>
                                          <p:spTgt spid="224258"/>
                                        </p:tgtEl>
                                      </p:cBhvr>
                                    </p:animEffect>
                                    <p:animScale>
                                      <p:cBhvr>
                                        <p:cTn id="7" dur="250" autoRev="1" fill="hold"/>
                                        <p:tgtEl>
                                          <p:spTgt spid="224258"/>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4258" grpId="0"/>
    </p:bldLst>
  </p:timing>
</p:sld>
</file>

<file path=ppt/slides/slide19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25282" name="Rectangle 2"/>
          <p:cNvSpPr>
            <a:spLocks noGrp="1" noChangeArrowheads="1"/>
          </p:cNvSpPr>
          <p:nvPr>
            <p:ph type="title"/>
          </p:nvPr>
        </p:nvSpPr>
        <p:spPr/>
        <p:txBody>
          <a:bodyPr/>
          <a:lstStyle/>
          <a:p>
            <a:endParaRPr lang="en-US"/>
          </a:p>
        </p:txBody>
      </p:sp>
      <p:sp>
        <p:nvSpPr>
          <p:cNvPr id="225283" name="Rectangle 3"/>
          <p:cNvSpPr>
            <a:spLocks noGrp="1" noChangeArrowheads="1"/>
          </p:cNvSpPr>
          <p:nvPr>
            <p:ph type="body" idx="1"/>
          </p:nvPr>
        </p:nvSpPr>
        <p:spPr/>
        <p:txBody>
          <a:bodyPr/>
          <a:lstStyle/>
          <a:p>
            <a:r>
              <a:rPr lang="fa-IR"/>
              <a:t>این روش در مواردی مناسب است که حجم تولید و همچنین مبلغ سربار از یک ماه به ماه دیگر بانسبه ثابت بماند.</a:t>
            </a:r>
          </a:p>
          <a:p>
            <a:r>
              <a:rPr lang="fa-IR"/>
              <a:t>جمع هزینه های سربار کارخانه برای یک دوره هم شامل بهای سرباری است که مستقیماً در دپارتمانها وجود داشته است.</a:t>
            </a:r>
            <a:endParaRPr lang="en-US"/>
          </a:p>
        </p:txBody>
      </p:sp>
    </p:spTree>
  </p:cSld>
  <p:clrMapOvr>
    <a:masterClrMapping/>
  </p:clrMapOvr>
  <p:transition advClick="0" advTm="3000"/>
</p:sld>
</file>

<file path=ppt/slides/slide19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26306" name="Rectangle 2"/>
          <p:cNvSpPr>
            <a:spLocks noGrp="1" noChangeArrowheads="1"/>
          </p:cNvSpPr>
          <p:nvPr>
            <p:ph type="title"/>
          </p:nvPr>
        </p:nvSpPr>
        <p:spPr/>
        <p:txBody>
          <a:bodyPr/>
          <a:lstStyle/>
          <a:p>
            <a:endParaRPr lang="en-US"/>
          </a:p>
        </p:txBody>
      </p:sp>
      <p:sp>
        <p:nvSpPr>
          <p:cNvPr id="226307" name="Rectangle 3"/>
          <p:cNvSpPr>
            <a:spLocks noGrp="1" noChangeArrowheads="1"/>
          </p:cNvSpPr>
          <p:nvPr>
            <p:ph type="body" idx="1"/>
          </p:nvPr>
        </p:nvSpPr>
        <p:spPr/>
        <p:txBody>
          <a:bodyPr/>
          <a:lstStyle/>
          <a:p>
            <a:r>
              <a:rPr lang="fa-IR"/>
              <a:t>و هم شامل هزینه های تخصیص یافته مربوط به دپارتمانهای خدماتی (نظیر تأسیسات، تعمیرات و...) به دپارتمانهای تولیدی است.</a:t>
            </a:r>
            <a:endParaRPr lang="fa-IR" b="1" i="1"/>
          </a:p>
          <a:p>
            <a:r>
              <a:rPr lang="fa-IR" b="1" i="1"/>
              <a:t>گزارش بهای تمام شده تولید:</a:t>
            </a:r>
            <a:endParaRPr lang="fa-IR"/>
          </a:p>
        </p:txBody>
      </p:sp>
    </p:spTree>
  </p:cSld>
  <p:clrMapOvr>
    <a:masterClrMapping/>
  </p:clrMapOvr>
  <p:transition advClick="0" advTm="3000"/>
</p:sld>
</file>

<file path=ppt/slides/slide194.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227330" name="Rectangle 2"/>
          <p:cNvSpPr>
            <a:spLocks noGrp="1" noChangeArrowheads="1"/>
          </p:cNvSpPr>
          <p:nvPr>
            <p:ph type="title"/>
          </p:nvPr>
        </p:nvSpPr>
        <p:spPr/>
        <p:txBody>
          <a:bodyPr/>
          <a:lstStyle/>
          <a:p>
            <a:endParaRPr lang="en-US"/>
          </a:p>
        </p:txBody>
      </p:sp>
      <p:sp>
        <p:nvSpPr>
          <p:cNvPr id="227331" name="Rectangle 3"/>
          <p:cNvSpPr>
            <a:spLocks noGrp="1" noChangeArrowheads="1"/>
          </p:cNvSpPr>
          <p:nvPr>
            <p:ph type="body" idx="1"/>
          </p:nvPr>
        </p:nvSpPr>
        <p:spPr/>
        <p:txBody>
          <a:bodyPr/>
          <a:lstStyle/>
          <a:p>
            <a:r>
              <a:rPr lang="fa-IR"/>
              <a:t>گزارش بهای تمام شده ی</a:t>
            </a:r>
            <a:endParaRPr lang="en-US"/>
          </a:p>
          <a:p>
            <a:r>
              <a:rPr lang="fa-IR"/>
              <a:t> تولید، تحلیلی از فعالیتهای یک دپارتمان یا مرکز هزینه برای یک دوره مالی معین است.</a:t>
            </a:r>
          </a:p>
          <a:p>
            <a:endParaRPr lang="en-US"/>
          </a:p>
        </p:txBody>
      </p:sp>
    </p:spTree>
  </p:cSld>
  <p:clrMapOvr>
    <a:masterClrMapping/>
  </p:clrMapOvr>
  <p:transition advClick="0" advTm="3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withEffect" nodePh="1">
                                  <p:stCondLst>
                                    <p:cond delay="0"/>
                                  </p:stCondLst>
                                  <p:endCondLst>
                                    <p:cond evt="begin" delay="0">
                                      <p:tn val="5"/>
                                    </p:cond>
                                  </p:endCondLst>
                                  <p:childTnLst>
                                    <p:set>
                                      <p:cBhvr>
                                        <p:cTn id="6" dur="1" fill="hold">
                                          <p:stCondLst>
                                            <p:cond delay="0"/>
                                          </p:stCondLst>
                                        </p:cTn>
                                        <p:tgtEl>
                                          <p:spTgt spid="227330"/>
                                        </p:tgtEl>
                                        <p:attrNameLst>
                                          <p:attrName>style.visibility</p:attrName>
                                        </p:attrNameLst>
                                      </p:cBhvr>
                                      <p:to>
                                        <p:strVal val="visible"/>
                                      </p:to>
                                    </p:set>
                                    <p:animEffect transition="in" filter="dissolve">
                                      <p:cBhvr>
                                        <p:cTn id="7" dur="500"/>
                                        <p:tgtEl>
                                          <p:spTgt spid="227330"/>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227331">
                                            <p:txEl>
                                              <p:pRg st="0" end="0"/>
                                            </p:txEl>
                                          </p:spTgt>
                                        </p:tgtEl>
                                        <p:attrNameLst>
                                          <p:attrName>style.visibility</p:attrName>
                                        </p:attrNameLst>
                                      </p:cBhvr>
                                      <p:to>
                                        <p:strVal val="visible"/>
                                      </p:to>
                                    </p:set>
                                    <p:animEffect transition="in" filter="dissolve">
                                      <p:cBhvr>
                                        <p:cTn id="12" dur="500"/>
                                        <p:tgtEl>
                                          <p:spTgt spid="227331">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227331">
                                            <p:txEl>
                                              <p:pRg st="1" end="1"/>
                                            </p:txEl>
                                          </p:spTgt>
                                        </p:tgtEl>
                                        <p:attrNameLst>
                                          <p:attrName>style.visibility</p:attrName>
                                        </p:attrNameLst>
                                      </p:cBhvr>
                                      <p:to>
                                        <p:strVal val="visible"/>
                                      </p:to>
                                    </p:set>
                                    <p:animEffect transition="in" filter="dissolve">
                                      <p:cBhvr>
                                        <p:cTn id="17" dur="500"/>
                                        <p:tgtEl>
                                          <p:spTgt spid="227331">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7330" grpId="0"/>
      <p:bldP spid="227331" grpId="0" build="p"/>
    </p:bldLst>
  </p:timing>
</p:sld>
</file>

<file path=ppt/slides/slide19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28354" name="Rectangle 2"/>
          <p:cNvSpPr>
            <a:spLocks noGrp="1" noChangeArrowheads="1"/>
          </p:cNvSpPr>
          <p:nvPr>
            <p:ph type="title"/>
          </p:nvPr>
        </p:nvSpPr>
        <p:spPr/>
        <p:txBody>
          <a:bodyPr/>
          <a:lstStyle/>
          <a:p>
            <a:endParaRPr lang="en-US"/>
          </a:p>
        </p:txBody>
      </p:sp>
      <p:sp>
        <p:nvSpPr>
          <p:cNvPr id="228355" name="Rectangle 3"/>
          <p:cNvSpPr>
            <a:spLocks noGrp="1" noChangeArrowheads="1"/>
          </p:cNvSpPr>
          <p:nvPr>
            <p:ph type="body" idx="1"/>
          </p:nvPr>
        </p:nvSpPr>
        <p:spPr/>
        <p:txBody>
          <a:bodyPr/>
          <a:lstStyle/>
          <a:p>
            <a:r>
              <a:rPr lang="fa-IR"/>
              <a:t>علاوه بر نشان دادن جمع بهای تمام شده و بهای تمام شده ی هر واحد، هر یک از عناصر بهای تمام شده نیز به صورت جداگانه در متن گزارش یا جداول ضمیمه ی آن عرضه می شود.</a:t>
            </a:r>
          </a:p>
          <a:p>
            <a:endParaRPr lang="en-US"/>
          </a:p>
        </p:txBody>
      </p:sp>
    </p:spTree>
  </p:cSld>
  <p:clrMapOvr>
    <a:masterClrMapping/>
  </p:clrMapOvr>
  <p:transition advClick="0" advTm="3000"/>
</p:sld>
</file>

<file path=ppt/slides/slide19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29378" name="Rectangle 2"/>
          <p:cNvSpPr>
            <a:spLocks noGrp="1" noChangeArrowheads="1"/>
          </p:cNvSpPr>
          <p:nvPr>
            <p:ph type="title"/>
          </p:nvPr>
        </p:nvSpPr>
        <p:spPr/>
        <p:txBody>
          <a:bodyPr/>
          <a:lstStyle/>
          <a:p>
            <a:endParaRPr lang="en-US"/>
          </a:p>
        </p:txBody>
      </p:sp>
      <p:sp>
        <p:nvSpPr>
          <p:cNvPr id="229379" name="Rectangle 3"/>
          <p:cNvSpPr>
            <a:spLocks noGrp="1" noChangeArrowheads="1"/>
          </p:cNvSpPr>
          <p:nvPr>
            <p:ph type="body" idx="1"/>
          </p:nvPr>
        </p:nvSpPr>
        <p:spPr/>
        <p:txBody>
          <a:bodyPr/>
          <a:lstStyle/>
          <a:p>
            <a:pPr lvl="2"/>
            <a:r>
              <a:rPr lang="fa-IR" sz="3200"/>
              <a:t>گزارش بهای تمام شده ی تولید در واقع شامل سه جدول به شرح زیر است:</a:t>
            </a:r>
          </a:p>
          <a:p>
            <a:r>
              <a:rPr lang="fa-IR"/>
              <a:t>جدول مقادیر تولید(واحدهای وارد شده به جریان تولید دپارتمان و واحدهای تکمیل و خارج شده از دپارتمان) </a:t>
            </a:r>
          </a:p>
          <a:p>
            <a:endParaRPr lang="en-US"/>
          </a:p>
        </p:txBody>
      </p:sp>
    </p:spTree>
  </p:cSld>
  <p:clrMapOvr>
    <a:masterClrMapping/>
  </p:clrMapOvr>
  <p:transition advClick="0" advTm="3000"/>
</p:sld>
</file>

<file path=ppt/slides/slide197.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230402" name="Rectangle 2"/>
          <p:cNvSpPr>
            <a:spLocks noGrp="1" noChangeArrowheads="1"/>
          </p:cNvSpPr>
          <p:nvPr>
            <p:ph type="title"/>
          </p:nvPr>
        </p:nvSpPr>
        <p:spPr/>
        <p:txBody>
          <a:bodyPr/>
          <a:lstStyle/>
          <a:p>
            <a:endParaRPr lang="en-US"/>
          </a:p>
        </p:txBody>
      </p:sp>
      <p:sp>
        <p:nvSpPr>
          <p:cNvPr id="230403" name="Rectangle 3"/>
          <p:cNvSpPr>
            <a:spLocks noGrp="1" noChangeArrowheads="1"/>
          </p:cNvSpPr>
          <p:nvPr>
            <p:ph type="body" idx="1"/>
          </p:nvPr>
        </p:nvSpPr>
        <p:spPr/>
        <p:txBody>
          <a:bodyPr/>
          <a:lstStyle/>
          <a:p>
            <a:pPr marL="609600" indent="-609600"/>
            <a:r>
              <a:rPr lang="fa-IR"/>
              <a:t>بهای تمام شده ی منظور شده به حساب دپارتمان (منظور شدن اقلام بهای تمام شده) به حساب دپارتمان نحوه ی تسهیم بهای تمام شده ی منظور شده به حساب دپارتمان. </a:t>
            </a:r>
          </a:p>
        </p:txBody>
      </p:sp>
    </p:spTree>
  </p:cSld>
  <p:clrMapOvr>
    <a:masterClrMapping/>
  </p:clrMapOvr>
  <p:transition advClick="0" advTm="3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mph" presetSubtype="0" grpId="0" nodeType="withEffect">
                                  <p:stCondLst>
                                    <p:cond delay="0"/>
                                  </p:stCondLst>
                                  <p:childTnLst>
                                    <p:set>
                                      <p:cBhvr rctx="PPT">
                                        <p:cTn id="6" dur="indefinite"/>
                                        <p:tgtEl>
                                          <p:spTgt spid="230403">
                                            <p:txEl>
                                              <p:pRg st="0" end="0"/>
                                            </p:txEl>
                                          </p:spTgt>
                                        </p:tgtEl>
                                        <p:attrNameLst>
                                          <p:attrName>style.opacity</p:attrName>
                                        </p:attrNameLst>
                                      </p:cBhvr>
                                      <p:to>
                                        <p:strVal val="0.25"/>
                                      </p:to>
                                    </p:set>
                                    <p:animEffect filter="image" prLst="opacity: 0.25">
                                      <p:cBhvr rctx="IE">
                                        <p:cTn id="7" dur="indefinite"/>
                                        <p:tgtEl>
                                          <p:spTgt spid="23040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mph" presetSubtype="0" grpId="1" nodeType="clickEffect">
                                  <p:stCondLst>
                                    <p:cond delay="0"/>
                                  </p:stCondLst>
                                  <p:endCondLst>
                                    <p:cond evt="onNext" delay="0">
                                      <p:tgtEl>
                                        <p:sldTgt/>
                                      </p:tgtEl>
                                    </p:cond>
                                  </p:endCondLst>
                                  <p:childTnLst>
                                    <p:set>
                                      <p:cBhvr rctx="PPT">
                                        <p:cTn id="11" dur="indefinite"/>
                                        <p:tgtEl>
                                          <p:spTgt spid="230403">
                                            <p:txEl>
                                              <p:pRg st="0" end="0"/>
                                            </p:txEl>
                                          </p:spTgt>
                                        </p:tgtEl>
                                        <p:attrNameLst>
                                          <p:attrName>style.opacity</p:attrName>
                                        </p:attrNameLst>
                                      </p:cBhvr>
                                      <p:to>
                                        <p:strVal val="1.0"/>
                                      </p:to>
                                    </p:set>
                                    <p:animEffect filter="image" prLst="opacity: 1.0">
                                      <p:cBhvr rctx="IE">
                                        <p:cTn id="12" dur="indefinite"/>
                                        <p:tgtEl>
                                          <p:spTgt spid="23040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0403" grpId="0" build="allAtOnce"/>
      <p:bldP spid="230403" grpId="1" build="p"/>
    </p:bldLst>
  </p:timing>
</p:sld>
</file>

<file path=ppt/slides/slide19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31426" name="Rectangle 2"/>
          <p:cNvSpPr>
            <a:spLocks noGrp="1" noChangeArrowheads="1"/>
          </p:cNvSpPr>
          <p:nvPr>
            <p:ph type="title"/>
          </p:nvPr>
        </p:nvSpPr>
        <p:spPr/>
        <p:txBody>
          <a:bodyPr/>
          <a:lstStyle/>
          <a:p>
            <a:endParaRPr lang="en-US"/>
          </a:p>
        </p:txBody>
      </p:sp>
      <p:sp>
        <p:nvSpPr>
          <p:cNvPr id="231427" name="Rectangle 3"/>
          <p:cNvSpPr>
            <a:spLocks noGrp="1" noChangeArrowheads="1"/>
          </p:cNvSpPr>
          <p:nvPr>
            <p:ph type="body" idx="1"/>
          </p:nvPr>
        </p:nvSpPr>
        <p:spPr/>
        <p:txBody>
          <a:bodyPr/>
          <a:lstStyle/>
          <a:p>
            <a:r>
              <a:rPr lang="fa-IR"/>
              <a:t>واحدهای معادل کالای تکمیل شده: واحدهای معادل در واقع بیان واحدهای تکمیل شده به صورت واحدهای تکمیل شده است.</a:t>
            </a:r>
            <a:endParaRPr lang="en-US"/>
          </a:p>
          <a:p>
            <a:r>
              <a:rPr lang="fa-IR"/>
              <a:t>و از آنجا که میزان تکمیل (به لحاظ مواد، دستمزد، سربار) ندرتاً یکسان است، در واحد معادل جداگانه باید محاسبه شود.</a:t>
            </a:r>
          </a:p>
        </p:txBody>
      </p:sp>
    </p:spTree>
  </p:cSld>
  <p:clrMapOvr>
    <a:masterClrMapping/>
  </p:clrMapOvr>
  <p:transition advClick="0" advTm="3000"/>
</p:sld>
</file>

<file path=ppt/slides/slide19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32450" name="Rectangle 2"/>
          <p:cNvSpPr>
            <a:spLocks noGrp="1" noChangeArrowheads="1"/>
          </p:cNvSpPr>
          <p:nvPr>
            <p:ph type="title"/>
          </p:nvPr>
        </p:nvSpPr>
        <p:spPr/>
        <p:txBody>
          <a:bodyPr/>
          <a:lstStyle/>
          <a:p>
            <a:endParaRPr lang="en-US"/>
          </a:p>
        </p:txBody>
      </p:sp>
      <p:sp>
        <p:nvSpPr>
          <p:cNvPr id="232451" name="Rectangle 3"/>
          <p:cNvSpPr>
            <a:spLocks noGrp="1" noChangeArrowheads="1"/>
          </p:cNvSpPr>
          <p:nvPr>
            <p:ph type="body" idx="1"/>
          </p:nvPr>
        </p:nvSpPr>
        <p:spPr/>
        <p:txBody>
          <a:bodyPr/>
          <a:lstStyle/>
          <a:p>
            <a:r>
              <a:rPr lang="fa-IR"/>
              <a:t>کالای در جریان تولید آخر دوره به صورت واحدهای معادل</a:t>
            </a:r>
            <a:endParaRPr lang="en-US"/>
          </a:p>
          <a:p>
            <a:r>
              <a:rPr lang="fa-IR"/>
              <a:t> تکمیل شده بیان می شوند و این کار با ضرب کردن واحدهای در جریان ساخت در درصد تکمیل به دست می آید.</a:t>
            </a:r>
          </a:p>
        </p:txBody>
      </p:sp>
    </p:spTree>
  </p:cSld>
  <p:clrMapOvr>
    <a:masterClrMapping/>
  </p:clrMapOvr>
  <p:transition advClick="0" advTm="3000"/>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50210" name="Rectangle 2"/>
          <p:cNvSpPr>
            <a:spLocks noGrp="1" noChangeArrowheads="1"/>
          </p:cNvSpPr>
          <p:nvPr>
            <p:ph type="title"/>
          </p:nvPr>
        </p:nvSpPr>
        <p:spPr/>
        <p:txBody>
          <a:bodyPr/>
          <a:lstStyle/>
          <a:p>
            <a:r>
              <a:rPr lang="fa-IR" dirty="0">
                <a:cs typeface="B Titr" panose="00000700000000000000" pitchFamily="2" charset="-78"/>
              </a:rPr>
              <a:t>حسابداري صنعتي يك</a:t>
            </a:r>
            <a:endParaRPr lang="en-US" dirty="0">
              <a:cs typeface="B Titr" panose="00000700000000000000" pitchFamily="2" charset="-78"/>
            </a:endParaRPr>
          </a:p>
        </p:txBody>
      </p:sp>
      <p:sp>
        <p:nvSpPr>
          <p:cNvPr id="350211" name="Rectangle 3"/>
          <p:cNvSpPr>
            <a:spLocks noGrp="1" noChangeArrowheads="1"/>
          </p:cNvSpPr>
          <p:nvPr>
            <p:ph type="body" idx="1"/>
          </p:nvPr>
        </p:nvSpPr>
        <p:spPr>
          <a:xfrm>
            <a:off x="-1188640" y="1700808"/>
            <a:ext cx="8229600" cy="4525963"/>
          </a:xfrm>
        </p:spPr>
        <p:txBody>
          <a:bodyPr/>
          <a:lstStyle/>
          <a:p>
            <a:r>
              <a:rPr lang="fa-IR" dirty="0">
                <a:cs typeface="B Mitra" panose="00000400000000000000" pitchFamily="2" charset="-78"/>
              </a:rPr>
              <a:t>مؤلف : دكتر محمد عرب مازار يزدي</a:t>
            </a:r>
          </a:p>
          <a:p>
            <a:r>
              <a:rPr lang="fa-IR" dirty="0">
                <a:cs typeface="B Mitra" panose="00000400000000000000" pitchFamily="2" charset="-78"/>
              </a:rPr>
              <a:t>تهيه كننده : عبدالكريم مقدم</a:t>
            </a:r>
            <a:endParaRPr lang="en-US" dirty="0">
              <a:cs typeface="B Mitra" panose="00000400000000000000" pitchFamily="2" charset="-78"/>
            </a:endParaRPr>
          </a:p>
        </p:txBody>
      </p:sp>
    </p:spTree>
  </p:cSld>
  <p:clrMapOvr>
    <a:masterClrMapping/>
  </p:clrMapOvr>
  <p:transition advClick="0" advTm="3000"/>
</p:sld>
</file>

<file path=ppt/slides/slide20.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endParaRPr lang="en-US"/>
          </a:p>
        </p:txBody>
      </p:sp>
      <p:sp>
        <p:nvSpPr>
          <p:cNvPr id="18435" name="Rectangle 3"/>
          <p:cNvSpPr>
            <a:spLocks noGrp="1" noChangeArrowheads="1"/>
          </p:cNvSpPr>
          <p:nvPr>
            <p:ph type="body" idx="1"/>
          </p:nvPr>
        </p:nvSpPr>
        <p:spPr/>
        <p:txBody>
          <a:bodyPr/>
          <a:lstStyle/>
          <a:p>
            <a:pPr algn="ctr"/>
            <a:endParaRPr lang="en-US"/>
          </a:p>
          <a:p>
            <a:pPr algn="ctr"/>
            <a:r>
              <a:rPr lang="fa-IR"/>
              <a:t>بهای تمام شده :منابع از دست رفته برای تحصیل کالاها و خدمات مورد نیاز است.</a:t>
            </a:r>
          </a:p>
          <a:p>
            <a:pPr algn="ctr"/>
            <a:endParaRPr lang="en-US"/>
          </a:p>
          <a:p>
            <a:pPr algn="ctr"/>
            <a:r>
              <a:rPr lang="fa-IR"/>
              <a:t>هزینه بهای تمام شده ای است که منافع مورد انتظار آن حاصل شده و عملاً برای کسب درآمدها ی دوره مالی معینی، از دست رفته است.</a:t>
            </a:r>
            <a:endParaRPr lang="en-US"/>
          </a:p>
        </p:txBody>
      </p:sp>
    </p:spTree>
  </p:cSld>
  <p:clrMapOvr>
    <a:masterClrMapping/>
  </p:clrMapOvr>
  <p:transition advClick="0" advTm="3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grpId="0" nodeType="withEffect" nodePh="1">
                                  <p:stCondLst>
                                    <p:cond delay="0"/>
                                  </p:stCondLst>
                                  <p:endCondLst>
                                    <p:cond evt="begin" delay="0">
                                      <p:tn val="5"/>
                                    </p:cond>
                                  </p:endCondLst>
                                  <p:childTnLst>
                                    <p:set>
                                      <p:cBhvr>
                                        <p:cTn id="6" dur="1" fill="hold">
                                          <p:stCondLst>
                                            <p:cond delay="0"/>
                                          </p:stCondLst>
                                        </p:cTn>
                                        <p:tgtEl>
                                          <p:spTgt spid="18434"/>
                                        </p:tgtEl>
                                        <p:attrNameLst>
                                          <p:attrName>style.visibility</p:attrName>
                                        </p:attrNameLst>
                                      </p:cBhvr>
                                      <p:to>
                                        <p:strVal val="visible"/>
                                      </p:to>
                                    </p:set>
                                    <p:animEffect transition="in" filter="randombar(horizontal)">
                                      <p:cBhvr>
                                        <p:cTn id="7" dur="600">
                                          <p:stCondLst>
                                            <p:cond delay="0"/>
                                          </p:stCondLst>
                                        </p:cTn>
                                        <p:tgtEl>
                                          <p:spTgt spid="18434"/>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18435">
                                            <p:txEl>
                                              <p:pRg st="1" end="1"/>
                                            </p:txEl>
                                          </p:spTgt>
                                        </p:tgtEl>
                                        <p:attrNameLst>
                                          <p:attrName>style.visibility</p:attrName>
                                        </p:attrNameLst>
                                      </p:cBhvr>
                                      <p:to>
                                        <p:strVal val="visible"/>
                                      </p:to>
                                    </p:set>
                                    <p:animEffect transition="in" filter="randombar(horizontal)">
                                      <p:cBhvr>
                                        <p:cTn id="12" dur="500"/>
                                        <p:tgtEl>
                                          <p:spTgt spid="1843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grpId="0" nodeType="clickEffect">
                                  <p:stCondLst>
                                    <p:cond delay="0"/>
                                  </p:stCondLst>
                                  <p:childTnLst>
                                    <p:set>
                                      <p:cBhvr>
                                        <p:cTn id="16" dur="1" fill="hold">
                                          <p:stCondLst>
                                            <p:cond delay="0"/>
                                          </p:stCondLst>
                                        </p:cTn>
                                        <p:tgtEl>
                                          <p:spTgt spid="18435">
                                            <p:txEl>
                                              <p:pRg st="3" end="3"/>
                                            </p:txEl>
                                          </p:spTgt>
                                        </p:tgtEl>
                                        <p:attrNameLst>
                                          <p:attrName>style.visibility</p:attrName>
                                        </p:attrNameLst>
                                      </p:cBhvr>
                                      <p:to>
                                        <p:strVal val="visible"/>
                                      </p:to>
                                    </p:set>
                                    <p:animEffect transition="in" filter="randombar(horizontal)">
                                      <p:cBhvr>
                                        <p:cTn id="17" dur="500"/>
                                        <p:tgtEl>
                                          <p:spTgt spid="1843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34" grpId="0"/>
      <p:bldP spid="18435" grpId="0" build="p"/>
    </p:bldLst>
  </p:timing>
</p:sld>
</file>

<file path=ppt/slides/slide200.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233474" name="Rectangle 2"/>
          <p:cNvSpPr>
            <a:spLocks noGrp="1" noChangeArrowheads="1"/>
          </p:cNvSpPr>
          <p:nvPr>
            <p:ph type="title"/>
          </p:nvPr>
        </p:nvSpPr>
        <p:spPr/>
        <p:txBody>
          <a:bodyPr/>
          <a:lstStyle/>
          <a:p>
            <a:endParaRPr lang="en-US"/>
          </a:p>
        </p:txBody>
      </p:sp>
      <p:sp>
        <p:nvSpPr>
          <p:cNvPr id="233475" name="Rectangle 3"/>
          <p:cNvSpPr>
            <a:spLocks noGrp="1" noChangeArrowheads="1"/>
          </p:cNvSpPr>
          <p:nvPr>
            <p:ph type="body" idx="1"/>
          </p:nvPr>
        </p:nvSpPr>
        <p:spPr/>
        <p:txBody>
          <a:bodyPr/>
          <a:lstStyle/>
          <a:p>
            <a:r>
              <a:rPr lang="fa-IR"/>
              <a:t>اقلام بهای تمام شده که به حساب دپارتمان منظور می شود:</a:t>
            </a:r>
          </a:p>
          <a:p>
            <a:r>
              <a:rPr lang="fa-IR"/>
              <a:t>این بخش از گزارش</a:t>
            </a:r>
            <a:endParaRPr lang="en-US"/>
          </a:p>
          <a:p>
            <a:r>
              <a:rPr lang="fa-IR"/>
              <a:t> بهای تمام شده ی تولید ارائه کننده ی اطلاعاتی در مورد بهای تمام شده تجمع یافته در حساب کار در جریان ساخت دپارتمان است. </a:t>
            </a:r>
            <a:endParaRPr lang="en-US"/>
          </a:p>
        </p:txBody>
      </p:sp>
    </p:spTree>
  </p:cSld>
  <p:clrMapOvr>
    <a:masterClrMapping/>
  </p:clrMapOvr>
  <p:transition advClick="0" advTm="3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8" presetClass="emph" presetSubtype="0" fill="hold" grpId="0" nodeType="withEffect" nodePh="1">
                                  <p:stCondLst>
                                    <p:cond delay="0"/>
                                  </p:stCondLst>
                                  <p:endCondLst>
                                    <p:cond evt="begin" delay="0">
                                      <p:tn val="5"/>
                                    </p:cond>
                                  </p:endCondLst>
                                  <p:iterate type="lt">
                                    <p:tmPct val="4000"/>
                                  </p:iterate>
                                  <p:childTnLst>
                                    <p:set>
                                      <p:cBhvr>
                                        <p:cTn id="6" dur="500" fill="hold"/>
                                        <p:tgtEl>
                                          <p:spTgt spid="233474"/>
                                        </p:tgtEl>
                                        <p:attrNameLst>
                                          <p:attrName>style.textDecorationUnderline</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3474" grpId="0"/>
    </p:bldLst>
  </p:timing>
</p:sld>
</file>

<file path=ppt/slides/slide20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34498" name="Rectangle 2"/>
          <p:cNvSpPr>
            <a:spLocks noGrp="1" noChangeArrowheads="1"/>
          </p:cNvSpPr>
          <p:nvPr>
            <p:ph type="title"/>
          </p:nvPr>
        </p:nvSpPr>
        <p:spPr/>
        <p:txBody>
          <a:bodyPr/>
          <a:lstStyle/>
          <a:p>
            <a:endParaRPr lang="en-US"/>
          </a:p>
        </p:txBody>
      </p:sp>
      <p:sp>
        <p:nvSpPr>
          <p:cNvPr id="234499" name="Rectangle 3"/>
          <p:cNvSpPr>
            <a:spLocks noGrp="1" noChangeArrowheads="1"/>
          </p:cNvSpPr>
          <p:nvPr>
            <p:ph type="body" idx="1"/>
          </p:nvPr>
        </p:nvSpPr>
        <p:spPr/>
        <p:txBody>
          <a:bodyPr/>
          <a:lstStyle/>
          <a:p>
            <a:r>
              <a:rPr lang="fa-IR"/>
              <a:t>یعنی مجموعه اقلامی که به حساب دپارتمان منظور شده اند.</a:t>
            </a:r>
            <a:endParaRPr lang="en-US"/>
          </a:p>
          <a:p>
            <a:r>
              <a:rPr lang="fa-IR"/>
              <a:t> قسمتی از این اقلام از مراحل قبلی به دپارتمان منتقل شده اند (جز در مورد مرحله اول تولید) و بقیه مربوط به همین دپارتمان است. </a:t>
            </a:r>
            <a:endParaRPr lang="en-US"/>
          </a:p>
        </p:txBody>
      </p:sp>
    </p:spTree>
  </p:cSld>
  <p:clrMapOvr>
    <a:masterClrMapping/>
  </p:clrMapOvr>
  <p:transition advClick="0" advTm="3000"/>
  <p:timing>
    <p:tnLst>
      <p:par>
        <p:cTn id="1" dur="indefinite" restart="never" nodeType="tmRoot"/>
      </p:par>
    </p:tnLst>
  </p:timing>
</p:sld>
</file>

<file path=ppt/slides/slide20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35522" name="Rectangle 2"/>
          <p:cNvSpPr>
            <a:spLocks noGrp="1" noChangeArrowheads="1"/>
          </p:cNvSpPr>
          <p:nvPr>
            <p:ph type="title"/>
          </p:nvPr>
        </p:nvSpPr>
        <p:spPr/>
        <p:txBody>
          <a:bodyPr/>
          <a:lstStyle/>
          <a:p>
            <a:endParaRPr lang="en-US"/>
          </a:p>
        </p:txBody>
      </p:sp>
      <p:sp>
        <p:nvSpPr>
          <p:cNvPr id="235523" name="Rectangle 3"/>
          <p:cNvSpPr>
            <a:spLocks noGrp="1" noChangeArrowheads="1"/>
          </p:cNvSpPr>
          <p:nvPr>
            <p:ph type="body" idx="1"/>
          </p:nvPr>
        </p:nvSpPr>
        <p:spPr/>
        <p:txBody>
          <a:bodyPr/>
          <a:lstStyle/>
          <a:p>
            <a:r>
              <a:rPr lang="fa-IR"/>
              <a:t>بهای تمام شده ی هر واحد</a:t>
            </a:r>
            <a:endParaRPr lang="en-US"/>
          </a:p>
          <a:p>
            <a:r>
              <a:rPr lang="fa-IR"/>
              <a:t> (یا مقدار هر یک از عناصر بهای تمام شده برای یک واحد کالا) نیز در این بخش از گزارش بهای تمام شده ی تولید ارائه می شود. محاسبه ی مقدار هر یک ازعناصر بهای تمام شده برای یک واحد کالا در دپارتمان اول به شرح زیر است:</a:t>
            </a:r>
            <a:endParaRPr lang="en-US"/>
          </a:p>
          <a:p>
            <a:endParaRPr lang="en-US"/>
          </a:p>
        </p:txBody>
      </p:sp>
    </p:spTree>
  </p:cSld>
  <p:clrMapOvr>
    <a:masterClrMapping/>
  </p:clrMapOvr>
  <p:transition advClick="0" advTm="3000"/>
</p:sld>
</file>

<file path=ppt/slides/slide20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36546" name="Rectangle 2"/>
          <p:cNvSpPr>
            <a:spLocks noGrp="1" noChangeArrowheads="1"/>
          </p:cNvSpPr>
          <p:nvPr>
            <p:ph type="title"/>
          </p:nvPr>
        </p:nvSpPr>
        <p:spPr/>
        <p:txBody>
          <a:bodyPr/>
          <a:lstStyle/>
          <a:p>
            <a:endParaRPr lang="en-US"/>
          </a:p>
        </p:txBody>
      </p:sp>
      <p:sp>
        <p:nvSpPr>
          <p:cNvPr id="236547" name="Rectangle 3"/>
          <p:cNvSpPr>
            <a:spLocks noGrp="1" noChangeArrowheads="1"/>
          </p:cNvSpPr>
          <p:nvPr>
            <p:ph type="body" idx="1"/>
          </p:nvPr>
        </p:nvSpPr>
        <p:spPr>
          <a:xfrm>
            <a:off x="468313" y="333375"/>
            <a:ext cx="8229600" cy="5903913"/>
          </a:xfrm>
        </p:spPr>
        <p:txBody>
          <a:bodyPr/>
          <a:lstStyle/>
          <a:p>
            <a:pPr>
              <a:lnSpc>
                <a:spcPct val="90000"/>
              </a:lnSpc>
            </a:pPr>
            <a:r>
              <a:rPr lang="en-US"/>
              <a:t>I</a:t>
            </a:r>
            <a:r>
              <a:rPr lang="fa-IR"/>
              <a:t>= </a:t>
            </a:r>
            <a:r>
              <a:rPr lang="fa-IR" u="sng"/>
              <a:t>جمع بهای تمام شده ی مواد در این دوره</a:t>
            </a:r>
            <a:r>
              <a:rPr lang="fa-IR"/>
              <a:t>  = مواد مصرفی هر واحد کالا</a:t>
            </a:r>
          </a:p>
          <a:p>
            <a:pPr>
              <a:lnSpc>
                <a:spcPct val="90000"/>
              </a:lnSpc>
            </a:pPr>
            <a:r>
              <a:rPr lang="fa-IR"/>
              <a:t>                 واحدهای معادل برای مواد</a:t>
            </a:r>
            <a:endParaRPr lang="en-US"/>
          </a:p>
          <a:p>
            <a:pPr>
              <a:lnSpc>
                <a:spcPct val="90000"/>
              </a:lnSpc>
            </a:pPr>
            <a:r>
              <a:rPr lang="en-US"/>
              <a:t>II</a:t>
            </a:r>
            <a:r>
              <a:rPr lang="fa-IR"/>
              <a:t>= </a:t>
            </a:r>
            <a:r>
              <a:rPr lang="fa-IR" u="sng"/>
              <a:t>دستمزد اضافه شده در طول این دوره</a:t>
            </a:r>
            <a:r>
              <a:rPr lang="fa-IR"/>
              <a:t> = دستمزد هر واحد کالا</a:t>
            </a:r>
          </a:p>
          <a:p>
            <a:pPr>
              <a:lnSpc>
                <a:spcPct val="90000"/>
              </a:lnSpc>
            </a:pPr>
            <a:r>
              <a:rPr lang="fa-IR"/>
              <a:t>             واحدهای معادل برای دستمزد</a:t>
            </a:r>
            <a:endParaRPr lang="en-US"/>
          </a:p>
          <a:p>
            <a:pPr>
              <a:lnSpc>
                <a:spcPct val="90000"/>
              </a:lnSpc>
            </a:pPr>
            <a:r>
              <a:rPr lang="en-US"/>
              <a:t>III</a:t>
            </a:r>
            <a:r>
              <a:rPr lang="fa-IR"/>
              <a:t>= </a:t>
            </a:r>
            <a:r>
              <a:rPr lang="fa-IR" u="sng"/>
              <a:t>سربار افزوده شده طی دوره</a:t>
            </a:r>
            <a:r>
              <a:rPr lang="fa-IR"/>
              <a:t>      = سربار هر واحد کالا</a:t>
            </a:r>
          </a:p>
          <a:p>
            <a:pPr>
              <a:lnSpc>
                <a:spcPct val="90000"/>
              </a:lnSpc>
            </a:pPr>
            <a:r>
              <a:rPr lang="fa-IR"/>
              <a:t>          واحدهای معادل برای سربار</a:t>
            </a:r>
            <a:endParaRPr lang="en-US"/>
          </a:p>
          <a:p>
            <a:pPr>
              <a:lnSpc>
                <a:spcPct val="90000"/>
              </a:lnSpc>
            </a:pPr>
            <a:r>
              <a:rPr lang="en-US"/>
              <a:t>I+II+III</a:t>
            </a:r>
            <a:r>
              <a:rPr lang="fa-IR"/>
              <a:t> = جمع بهای تمام شده ی یک واحد کالا در دپارتمان اول</a:t>
            </a:r>
            <a:endParaRPr lang="en-US"/>
          </a:p>
        </p:txBody>
      </p:sp>
    </p:spTree>
  </p:cSld>
  <p:clrMapOvr>
    <a:masterClrMapping/>
  </p:clrMapOvr>
  <p:transition advClick="0" advTm="3000"/>
</p:sld>
</file>

<file path=ppt/slides/slide204.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237571" name="Rectangle 3"/>
          <p:cNvSpPr>
            <a:spLocks noGrp="1" noChangeArrowheads="1"/>
          </p:cNvSpPr>
          <p:nvPr>
            <p:ph type="body" idx="1"/>
          </p:nvPr>
        </p:nvSpPr>
        <p:spPr>
          <a:xfrm>
            <a:off x="457200" y="260350"/>
            <a:ext cx="8229600" cy="5865813"/>
          </a:xfrm>
        </p:spPr>
        <p:txBody>
          <a:bodyPr/>
          <a:lstStyle/>
          <a:p>
            <a:r>
              <a:rPr lang="fa-IR"/>
              <a:t>محاسبه موارد فوق برای دپارتمانهای دوم به بعد به شرح زیر خواهد بود:</a:t>
            </a:r>
            <a:endParaRPr lang="en-US"/>
          </a:p>
          <a:p>
            <a:r>
              <a:rPr lang="en-US"/>
              <a:t>I</a:t>
            </a:r>
            <a:r>
              <a:rPr lang="fa-IR"/>
              <a:t>= </a:t>
            </a:r>
            <a:r>
              <a:rPr lang="fa-IR" u="sng"/>
              <a:t>جمع بهای تمام شده واحدهای انتقالی از مرحله قبل</a:t>
            </a:r>
            <a:r>
              <a:rPr lang="fa-IR"/>
              <a:t> = مواد مربوط به هر واحد</a:t>
            </a:r>
          </a:p>
          <a:p>
            <a:r>
              <a:rPr lang="fa-IR"/>
              <a:t>                            واحدهای معادل برای مواد</a:t>
            </a:r>
            <a:endParaRPr lang="en-US"/>
          </a:p>
          <a:p>
            <a:r>
              <a:rPr lang="en-US"/>
              <a:t>III</a:t>
            </a:r>
            <a:r>
              <a:rPr lang="fa-IR"/>
              <a:t>= </a:t>
            </a:r>
            <a:r>
              <a:rPr lang="fa-IR" u="sng"/>
              <a:t>دستمزد اضافه شده طی دوره</a:t>
            </a:r>
            <a:r>
              <a:rPr lang="fa-IR"/>
              <a:t> = دستمزد هر واحد کالا</a:t>
            </a:r>
          </a:p>
          <a:p>
            <a:r>
              <a:rPr lang="fa-IR"/>
              <a:t>  واحدهای معادل برای دستمزد</a:t>
            </a:r>
            <a:endParaRPr lang="en-US"/>
          </a:p>
          <a:p>
            <a:r>
              <a:rPr lang="en-US"/>
              <a:t>IV</a:t>
            </a:r>
            <a:r>
              <a:rPr lang="fa-IR"/>
              <a:t>= </a:t>
            </a:r>
            <a:r>
              <a:rPr lang="fa-IR" u="sng"/>
              <a:t>دستمزد اضافه شده طی دوره </a:t>
            </a:r>
            <a:r>
              <a:rPr lang="fa-IR"/>
              <a:t>= سربار هر واحد کالا</a:t>
            </a:r>
          </a:p>
          <a:p>
            <a:r>
              <a:rPr lang="fa-IR"/>
              <a:t>          واحدهای معادل برای سربار</a:t>
            </a:r>
            <a:endParaRPr lang="en-US"/>
          </a:p>
          <a:p>
            <a:r>
              <a:rPr lang="en-US"/>
              <a:t>I+II+III+IV</a:t>
            </a:r>
            <a:r>
              <a:rPr lang="fa-IR"/>
              <a:t> = جمع بهای تمام شده یک واحد کالا</a:t>
            </a:r>
            <a:endParaRPr lang="en-US"/>
          </a:p>
        </p:txBody>
      </p:sp>
    </p:spTree>
  </p:cSld>
  <p:clrMapOvr>
    <a:masterClrMapping/>
  </p:clrMapOvr>
  <p:transition advClick="0" advTm="3000">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7" presetClass="entr" presetSubtype="0" fill="hold" grpId="0" nodeType="clickEffect">
                                  <p:stCondLst>
                                    <p:cond delay="0"/>
                                  </p:stCondLst>
                                  <p:childTnLst>
                                    <p:set>
                                      <p:cBhvr>
                                        <p:cTn id="6" dur="1" fill="hold">
                                          <p:stCondLst>
                                            <p:cond delay="0"/>
                                          </p:stCondLst>
                                        </p:cTn>
                                        <p:tgtEl>
                                          <p:spTgt spid="237571">
                                            <p:txEl>
                                              <p:pRg st="0" end="0"/>
                                            </p:txEl>
                                          </p:spTgt>
                                        </p:tgtEl>
                                        <p:attrNameLst>
                                          <p:attrName>style.visibility</p:attrName>
                                        </p:attrNameLst>
                                      </p:cBhvr>
                                      <p:to>
                                        <p:strVal val="visible"/>
                                      </p:to>
                                    </p:set>
                                    <p:animEffect transition="in" filter="fade">
                                      <p:cBhvr>
                                        <p:cTn id="7" dur="1000"/>
                                        <p:tgtEl>
                                          <p:spTgt spid="237571">
                                            <p:txEl>
                                              <p:pRg st="0" end="0"/>
                                            </p:txEl>
                                          </p:spTgt>
                                        </p:tgtEl>
                                      </p:cBhvr>
                                    </p:animEffect>
                                    <p:anim calcmode="lin" valueType="num">
                                      <p:cBhvr>
                                        <p:cTn id="8" dur="1000" fill="hold"/>
                                        <p:tgtEl>
                                          <p:spTgt spid="237571">
                                            <p:txEl>
                                              <p:pRg st="0" end="0"/>
                                            </p:txEl>
                                          </p:spTgt>
                                        </p:tgtEl>
                                        <p:attrNameLst>
                                          <p:attrName>ppt_x</p:attrName>
                                        </p:attrNameLst>
                                      </p:cBhvr>
                                      <p:tavLst>
                                        <p:tav tm="0">
                                          <p:val>
                                            <p:strVal val="#ppt_x"/>
                                          </p:val>
                                        </p:tav>
                                        <p:tav tm="100000">
                                          <p:val>
                                            <p:strVal val="#ppt_x"/>
                                          </p:val>
                                        </p:tav>
                                      </p:tavLst>
                                    </p:anim>
                                    <p:anim calcmode="lin" valueType="num">
                                      <p:cBhvr>
                                        <p:cTn id="9" dur="898" decel="100000" fill="hold"/>
                                        <p:tgtEl>
                                          <p:spTgt spid="237571">
                                            <p:txEl>
                                              <p:pRg st="0" end="0"/>
                                            </p:txEl>
                                          </p:spTgt>
                                        </p:tgtEl>
                                        <p:attrNameLst>
                                          <p:attrName>ppt_y</p:attrName>
                                        </p:attrNameLst>
                                      </p:cBhvr>
                                      <p:tavLst>
                                        <p:tav tm="0">
                                          <p:val>
                                            <p:strVal val="#ppt_y+1"/>
                                          </p:val>
                                        </p:tav>
                                        <p:tav tm="100000">
                                          <p:val>
                                            <p:strVal val="#ppt_y-.03"/>
                                          </p:val>
                                        </p:tav>
                                      </p:tavLst>
                                    </p:anim>
                                    <p:anim calcmode="lin" valueType="num">
                                      <p:cBhvr>
                                        <p:cTn id="10" dur="100" accel="100000" fill="hold">
                                          <p:stCondLst>
                                            <p:cond delay="898"/>
                                          </p:stCondLst>
                                        </p:cTn>
                                        <p:tgtEl>
                                          <p:spTgt spid="237571">
                                            <p:txEl>
                                              <p:pRg st="0" end="0"/>
                                            </p:txEl>
                                          </p:spTgt>
                                        </p:tgtEl>
                                        <p:attrNameLst>
                                          <p:attrName>ppt_y</p:attrName>
                                        </p:attrNameLst>
                                      </p:cBhvr>
                                      <p:tavLst>
                                        <p:tav tm="0">
                                          <p:val>
                                            <p:strVal val="#ppt_y-.03"/>
                                          </p:val>
                                        </p:tav>
                                        <p:tav tm="100000">
                                          <p:val>
                                            <p:strVal val="#ppt_y"/>
                                          </p:val>
                                        </p:tav>
                                      </p:tavLst>
                                    </p:anim>
                                  </p:childTnLst>
                                </p:cTn>
                              </p:par>
                            </p:childTnLst>
                          </p:cTn>
                        </p:par>
                      </p:childTnLst>
                    </p:cTn>
                  </p:par>
                  <p:par>
                    <p:cTn id="11" fill="hold">
                      <p:stCondLst>
                        <p:cond delay="indefinite"/>
                      </p:stCondLst>
                      <p:childTnLst>
                        <p:par>
                          <p:cTn id="12" fill="hold">
                            <p:stCondLst>
                              <p:cond delay="0"/>
                            </p:stCondLst>
                            <p:childTnLst>
                              <p:par>
                                <p:cTn id="13" presetID="37" presetClass="entr" presetSubtype="0" fill="hold" grpId="0" nodeType="clickEffect">
                                  <p:stCondLst>
                                    <p:cond delay="0"/>
                                  </p:stCondLst>
                                  <p:childTnLst>
                                    <p:set>
                                      <p:cBhvr>
                                        <p:cTn id="14" dur="1" fill="hold">
                                          <p:stCondLst>
                                            <p:cond delay="0"/>
                                          </p:stCondLst>
                                        </p:cTn>
                                        <p:tgtEl>
                                          <p:spTgt spid="237571">
                                            <p:txEl>
                                              <p:pRg st="1" end="1"/>
                                            </p:txEl>
                                          </p:spTgt>
                                        </p:tgtEl>
                                        <p:attrNameLst>
                                          <p:attrName>style.visibility</p:attrName>
                                        </p:attrNameLst>
                                      </p:cBhvr>
                                      <p:to>
                                        <p:strVal val="visible"/>
                                      </p:to>
                                    </p:set>
                                    <p:animEffect transition="in" filter="fade">
                                      <p:cBhvr>
                                        <p:cTn id="15" dur="1000"/>
                                        <p:tgtEl>
                                          <p:spTgt spid="237571">
                                            <p:txEl>
                                              <p:pRg st="1" end="1"/>
                                            </p:txEl>
                                          </p:spTgt>
                                        </p:tgtEl>
                                      </p:cBhvr>
                                    </p:animEffect>
                                    <p:anim calcmode="lin" valueType="num">
                                      <p:cBhvr>
                                        <p:cTn id="16" dur="1000" fill="hold"/>
                                        <p:tgtEl>
                                          <p:spTgt spid="237571">
                                            <p:txEl>
                                              <p:pRg st="1" end="1"/>
                                            </p:txEl>
                                          </p:spTgt>
                                        </p:tgtEl>
                                        <p:attrNameLst>
                                          <p:attrName>ppt_x</p:attrName>
                                        </p:attrNameLst>
                                      </p:cBhvr>
                                      <p:tavLst>
                                        <p:tav tm="0">
                                          <p:val>
                                            <p:strVal val="#ppt_x"/>
                                          </p:val>
                                        </p:tav>
                                        <p:tav tm="100000">
                                          <p:val>
                                            <p:strVal val="#ppt_x"/>
                                          </p:val>
                                        </p:tav>
                                      </p:tavLst>
                                    </p:anim>
                                    <p:anim calcmode="lin" valueType="num">
                                      <p:cBhvr>
                                        <p:cTn id="17" dur="898" decel="100000" fill="hold"/>
                                        <p:tgtEl>
                                          <p:spTgt spid="237571">
                                            <p:txEl>
                                              <p:pRg st="1" end="1"/>
                                            </p:txEl>
                                          </p:spTgt>
                                        </p:tgtEl>
                                        <p:attrNameLst>
                                          <p:attrName>ppt_y</p:attrName>
                                        </p:attrNameLst>
                                      </p:cBhvr>
                                      <p:tavLst>
                                        <p:tav tm="0">
                                          <p:val>
                                            <p:strVal val="#ppt_y+1"/>
                                          </p:val>
                                        </p:tav>
                                        <p:tav tm="100000">
                                          <p:val>
                                            <p:strVal val="#ppt_y-.03"/>
                                          </p:val>
                                        </p:tav>
                                      </p:tavLst>
                                    </p:anim>
                                    <p:anim calcmode="lin" valueType="num">
                                      <p:cBhvr>
                                        <p:cTn id="18" dur="100" accel="100000" fill="hold">
                                          <p:stCondLst>
                                            <p:cond delay="898"/>
                                          </p:stCondLst>
                                        </p:cTn>
                                        <p:tgtEl>
                                          <p:spTgt spid="237571">
                                            <p:txEl>
                                              <p:pRg st="1" end="1"/>
                                            </p:txEl>
                                          </p:spTgt>
                                        </p:tgtEl>
                                        <p:attrNameLst>
                                          <p:attrName>ppt_y</p:attrName>
                                        </p:attrNameLst>
                                      </p:cBhvr>
                                      <p:tavLst>
                                        <p:tav tm="0">
                                          <p:val>
                                            <p:strVal val="#ppt_y-.03"/>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37" presetClass="entr" presetSubtype="0" fill="hold" grpId="0" nodeType="clickEffect">
                                  <p:stCondLst>
                                    <p:cond delay="0"/>
                                  </p:stCondLst>
                                  <p:childTnLst>
                                    <p:set>
                                      <p:cBhvr>
                                        <p:cTn id="22" dur="1" fill="hold">
                                          <p:stCondLst>
                                            <p:cond delay="0"/>
                                          </p:stCondLst>
                                        </p:cTn>
                                        <p:tgtEl>
                                          <p:spTgt spid="237571">
                                            <p:txEl>
                                              <p:pRg st="2" end="2"/>
                                            </p:txEl>
                                          </p:spTgt>
                                        </p:tgtEl>
                                        <p:attrNameLst>
                                          <p:attrName>style.visibility</p:attrName>
                                        </p:attrNameLst>
                                      </p:cBhvr>
                                      <p:to>
                                        <p:strVal val="visible"/>
                                      </p:to>
                                    </p:set>
                                    <p:animEffect transition="in" filter="fade">
                                      <p:cBhvr>
                                        <p:cTn id="23" dur="1000"/>
                                        <p:tgtEl>
                                          <p:spTgt spid="237571">
                                            <p:txEl>
                                              <p:pRg st="2" end="2"/>
                                            </p:txEl>
                                          </p:spTgt>
                                        </p:tgtEl>
                                      </p:cBhvr>
                                    </p:animEffect>
                                    <p:anim calcmode="lin" valueType="num">
                                      <p:cBhvr>
                                        <p:cTn id="24" dur="1000" fill="hold"/>
                                        <p:tgtEl>
                                          <p:spTgt spid="237571">
                                            <p:txEl>
                                              <p:pRg st="2" end="2"/>
                                            </p:txEl>
                                          </p:spTgt>
                                        </p:tgtEl>
                                        <p:attrNameLst>
                                          <p:attrName>ppt_x</p:attrName>
                                        </p:attrNameLst>
                                      </p:cBhvr>
                                      <p:tavLst>
                                        <p:tav tm="0">
                                          <p:val>
                                            <p:strVal val="#ppt_x"/>
                                          </p:val>
                                        </p:tav>
                                        <p:tav tm="100000">
                                          <p:val>
                                            <p:strVal val="#ppt_x"/>
                                          </p:val>
                                        </p:tav>
                                      </p:tavLst>
                                    </p:anim>
                                    <p:anim calcmode="lin" valueType="num">
                                      <p:cBhvr>
                                        <p:cTn id="25" dur="898" decel="100000" fill="hold"/>
                                        <p:tgtEl>
                                          <p:spTgt spid="237571">
                                            <p:txEl>
                                              <p:pRg st="2" end="2"/>
                                            </p:txEl>
                                          </p:spTgt>
                                        </p:tgtEl>
                                        <p:attrNameLst>
                                          <p:attrName>ppt_y</p:attrName>
                                        </p:attrNameLst>
                                      </p:cBhvr>
                                      <p:tavLst>
                                        <p:tav tm="0">
                                          <p:val>
                                            <p:strVal val="#ppt_y+1"/>
                                          </p:val>
                                        </p:tav>
                                        <p:tav tm="100000">
                                          <p:val>
                                            <p:strVal val="#ppt_y-.03"/>
                                          </p:val>
                                        </p:tav>
                                      </p:tavLst>
                                    </p:anim>
                                    <p:anim calcmode="lin" valueType="num">
                                      <p:cBhvr>
                                        <p:cTn id="26" dur="100" accel="100000" fill="hold">
                                          <p:stCondLst>
                                            <p:cond delay="898"/>
                                          </p:stCondLst>
                                        </p:cTn>
                                        <p:tgtEl>
                                          <p:spTgt spid="237571">
                                            <p:txEl>
                                              <p:pRg st="2" end="2"/>
                                            </p:txEl>
                                          </p:spTgt>
                                        </p:tgtEl>
                                        <p:attrNameLst>
                                          <p:attrName>ppt_y</p:attrName>
                                        </p:attrNameLst>
                                      </p:cBhvr>
                                      <p:tavLst>
                                        <p:tav tm="0">
                                          <p:val>
                                            <p:strVal val="#ppt_y-.03"/>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37" presetClass="entr" presetSubtype="0" fill="hold" grpId="0" nodeType="clickEffect">
                                  <p:stCondLst>
                                    <p:cond delay="0"/>
                                  </p:stCondLst>
                                  <p:childTnLst>
                                    <p:set>
                                      <p:cBhvr>
                                        <p:cTn id="30" dur="1" fill="hold">
                                          <p:stCondLst>
                                            <p:cond delay="0"/>
                                          </p:stCondLst>
                                        </p:cTn>
                                        <p:tgtEl>
                                          <p:spTgt spid="237571">
                                            <p:txEl>
                                              <p:pRg st="3" end="3"/>
                                            </p:txEl>
                                          </p:spTgt>
                                        </p:tgtEl>
                                        <p:attrNameLst>
                                          <p:attrName>style.visibility</p:attrName>
                                        </p:attrNameLst>
                                      </p:cBhvr>
                                      <p:to>
                                        <p:strVal val="visible"/>
                                      </p:to>
                                    </p:set>
                                    <p:animEffect transition="in" filter="fade">
                                      <p:cBhvr>
                                        <p:cTn id="31" dur="1000"/>
                                        <p:tgtEl>
                                          <p:spTgt spid="237571">
                                            <p:txEl>
                                              <p:pRg st="3" end="3"/>
                                            </p:txEl>
                                          </p:spTgt>
                                        </p:tgtEl>
                                      </p:cBhvr>
                                    </p:animEffect>
                                    <p:anim calcmode="lin" valueType="num">
                                      <p:cBhvr>
                                        <p:cTn id="32" dur="1000" fill="hold"/>
                                        <p:tgtEl>
                                          <p:spTgt spid="237571">
                                            <p:txEl>
                                              <p:pRg st="3" end="3"/>
                                            </p:txEl>
                                          </p:spTgt>
                                        </p:tgtEl>
                                        <p:attrNameLst>
                                          <p:attrName>ppt_x</p:attrName>
                                        </p:attrNameLst>
                                      </p:cBhvr>
                                      <p:tavLst>
                                        <p:tav tm="0">
                                          <p:val>
                                            <p:strVal val="#ppt_x"/>
                                          </p:val>
                                        </p:tav>
                                        <p:tav tm="100000">
                                          <p:val>
                                            <p:strVal val="#ppt_x"/>
                                          </p:val>
                                        </p:tav>
                                      </p:tavLst>
                                    </p:anim>
                                    <p:anim calcmode="lin" valueType="num">
                                      <p:cBhvr>
                                        <p:cTn id="33" dur="898" decel="100000" fill="hold"/>
                                        <p:tgtEl>
                                          <p:spTgt spid="237571">
                                            <p:txEl>
                                              <p:pRg st="3" end="3"/>
                                            </p:txEl>
                                          </p:spTgt>
                                        </p:tgtEl>
                                        <p:attrNameLst>
                                          <p:attrName>ppt_y</p:attrName>
                                        </p:attrNameLst>
                                      </p:cBhvr>
                                      <p:tavLst>
                                        <p:tav tm="0">
                                          <p:val>
                                            <p:strVal val="#ppt_y+1"/>
                                          </p:val>
                                        </p:tav>
                                        <p:tav tm="100000">
                                          <p:val>
                                            <p:strVal val="#ppt_y-.03"/>
                                          </p:val>
                                        </p:tav>
                                      </p:tavLst>
                                    </p:anim>
                                    <p:anim calcmode="lin" valueType="num">
                                      <p:cBhvr>
                                        <p:cTn id="34" dur="100" accel="100000" fill="hold">
                                          <p:stCondLst>
                                            <p:cond delay="898"/>
                                          </p:stCondLst>
                                        </p:cTn>
                                        <p:tgtEl>
                                          <p:spTgt spid="237571">
                                            <p:txEl>
                                              <p:pRg st="3" end="3"/>
                                            </p:txEl>
                                          </p:spTgt>
                                        </p:tgtEl>
                                        <p:attrNameLst>
                                          <p:attrName>ppt_y</p:attrName>
                                        </p:attrNameLst>
                                      </p:cBhvr>
                                      <p:tavLst>
                                        <p:tav tm="0">
                                          <p:val>
                                            <p:strVal val="#ppt_y-.03"/>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37" presetClass="entr" presetSubtype="0" fill="hold" grpId="0" nodeType="clickEffect">
                                  <p:stCondLst>
                                    <p:cond delay="0"/>
                                  </p:stCondLst>
                                  <p:childTnLst>
                                    <p:set>
                                      <p:cBhvr>
                                        <p:cTn id="38" dur="1" fill="hold">
                                          <p:stCondLst>
                                            <p:cond delay="0"/>
                                          </p:stCondLst>
                                        </p:cTn>
                                        <p:tgtEl>
                                          <p:spTgt spid="237571">
                                            <p:txEl>
                                              <p:pRg st="4" end="4"/>
                                            </p:txEl>
                                          </p:spTgt>
                                        </p:tgtEl>
                                        <p:attrNameLst>
                                          <p:attrName>style.visibility</p:attrName>
                                        </p:attrNameLst>
                                      </p:cBhvr>
                                      <p:to>
                                        <p:strVal val="visible"/>
                                      </p:to>
                                    </p:set>
                                    <p:animEffect transition="in" filter="fade">
                                      <p:cBhvr>
                                        <p:cTn id="39" dur="1000"/>
                                        <p:tgtEl>
                                          <p:spTgt spid="237571">
                                            <p:txEl>
                                              <p:pRg st="4" end="4"/>
                                            </p:txEl>
                                          </p:spTgt>
                                        </p:tgtEl>
                                      </p:cBhvr>
                                    </p:animEffect>
                                    <p:anim calcmode="lin" valueType="num">
                                      <p:cBhvr>
                                        <p:cTn id="40" dur="1000" fill="hold"/>
                                        <p:tgtEl>
                                          <p:spTgt spid="237571">
                                            <p:txEl>
                                              <p:pRg st="4" end="4"/>
                                            </p:txEl>
                                          </p:spTgt>
                                        </p:tgtEl>
                                        <p:attrNameLst>
                                          <p:attrName>ppt_x</p:attrName>
                                        </p:attrNameLst>
                                      </p:cBhvr>
                                      <p:tavLst>
                                        <p:tav tm="0">
                                          <p:val>
                                            <p:strVal val="#ppt_x"/>
                                          </p:val>
                                        </p:tav>
                                        <p:tav tm="100000">
                                          <p:val>
                                            <p:strVal val="#ppt_x"/>
                                          </p:val>
                                        </p:tav>
                                      </p:tavLst>
                                    </p:anim>
                                    <p:anim calcmode="lin" valueType="num">
                                      <p:cBhvr>
                                        <p:cTn id="41" dur="898" decel="100000" fill="hold"/>
                                        <p:tgtEl>
                                          <p:spTgt spid="237571">
                                            <p:txEl>
                                              <p:pRg st="4" end="4"/>
                                            </p:txEl>
                                          </p:spTgt>
                                        </p:tgtEl>
                                        <p:attrNameLst>
                                          <p:attrName>ppt_y</p:attrName>
                                        </p:attrNameLst>
                                      </p:cBhvr>
                                      <p:tavLst>
                                        <p:tav tm="0">
                                          <p:val>
                                            <p:strVal val="#ppt_y+1"/>
                                          </p:val>
                                        </p:tav>
                                        <p:tav tm="100000">
                                          <p:val>
                                            <p:strVal val="#ppt_y-.03"/>
                                          </p:val>
                                        </p:tav>
                                      </p:tavLst>
                                    </p:anim>
                                    <p:anim calcmode="lin" valueType="num">
                                      <p:cBhvr>
                                        <p:cTn id="42" dur="100" accel="100000" fill="hold">
                                          <p:stCondLst>
                                            <p:cond delay="898"/>
                                          </p:stCondLst>
                                        </p:cTn>
                                        <p:tgtEl>
                                          <p:spTgt spid="237571">
                                            <p:txEl>
                                              <p:pRg st="4" end="4"/>
                                            </p:txEl>
                                          </p:spTgt>
                                        </p:tgtEl>
                                        <p:attrNameLst>
                                          <p:attrName>ppt_y</p:attrName>
                                        </p:attrNameLst>
                                      </p:cBhvr>
                                      <p:tavLst>
                                        <p:tav tm="0">
                                          <p:val>
                                            <p:strVal val="#ppt_y-.03"/>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37" presetClass="entr" presetSubtype="0" fill="hold" grpId="0" nodeType="clickEffect">
                                  <p:stCondLst>
                                    <p:cond delay="0"/>
                                  </p:stCondLst>
                                  <p:childTnLst>
                                    <p:set>
                                      <p:cBhvr>
                                        <p:cTn id="46" dur="1" fill="hold">
                                          <p:stCondLst>
                                            <p:cond delay="0"/>
                                          </p:stCondLst>
                                        </p:cTn>
                                        <p:tgtEl>
                                          <p:spTgt spid="237571">
                                            <p:txEl>
                                              <p:pRg st="5" end="5"/>
                                            </p:txEl>
                                          </p:spTgt>
                                        </p:tgtEl>
                                        <p:attrNameLst>
                                          <p:attrName>style.visibility</p:attrName>
                                        </p:attrNameLst>
                                      </p:cBhvr>
                                      <p:to>
                                        <p:strVal val="visible"/>
                                      </p:to>
                                    </p:set>
                                    <p:animEffect transition="in" filter="fade">
                                      <p:cBhvr>
                                        <p:cTn id="47" dur="1000"/>
                                        <p:tgtEl>
                                          <p:spTgt spid="237571">
                                            <p:txEl>
                                              <p:pRg st="5" end="5"/>
                                            </p:txEl>
                                          </p:spTgt>
                                        </p:tgtEl>
                                      </p:cBhvr>
                                    </p:animEffect>
                                    <p:anim calcmode="lin" valueType="num">
                                      <p:cBhvr>
                                        <p:cTn id="48" dur="1000" fill="hold"/>
                                        <p:tgtEl>
                                          <p:spTgt spid="237571">
                                            <p:txEl>
                                              <p:pRg st="5" end="5"/>
                                            </p:txEl>
                                          </p:spTgt>
                                        </p:tgtEl>
                                        <p:attrNameLst>
                                          <p:attrName>ppt_x</p:attrName>
                                        </p:attrNameLst>
                                      </p:cBhvr>
                                      <p:tavLst>
                                        <p:tav tm="0">
                                          <p:val>
                                            <p:strVal val="#ppt_x"/>
                                          </p:val>
                                        </p:tav>
                                        <p:tav tm="100000">
                                          <p:val>
                                            <p:strVal val="#ppt_x"/>
                                          </p:val>
                                        </p:tav>
                                      </p:tavLst>
                                    </p:anim>
                                    <p:anim calcmode="lin" valueType="num">
                                      <p:cBhvr>
                                        <p:cTn id="49" dur="898" decel="100000" fill="hold"/>
                                        <p:tgtEl>
                                          <p:spTgt spid="237571">
                                            <p:txEl>
                                              <p:pRg st="5" end="5"/>
                                            </p:txEl>
                                          </p:spTgt>
                                        </p:tgtEl>
                                        <p:attrNameLst>
                                          <p:attrName>ppt_y</p:attrName>
                                        </p:attrNameLst>
                                      </p:cBhvr>
                                      <p:tavLst>
                                        <p:tav tm="0">
                                          <p:val>
                                            <p:strVal val="#ppt_y+1"/>
                                          </p:val>
                                        </p:tav>
                                        <p:tav tm="100000">
                                          <p:val>
                                            <p:strVal val="#ppt_y-.03"/>
                                          </p:val>
                                        </p:tav>
                                      </p:tavLst>
                                    </p:anim>
                                    <p:anim calcmode="lin" valueType="num">
                                      <p:cBhvr>
                                        <p:cTn id="50" dur="100" accel="100000" fill="hold">
                                          <p:stCondLst>
                                            <p:cond delay="898"/>
                                          </p:stCondLst>
                                        </p:cTn>
                                        <p:tgtEl>
                                          <p:spTgt spid="237571">
                                            <p:txEl>
                                              <p:pRg st="5" end="5"/>
                                            </p:txEl>
                                          </p:spTgt>
                                        </p:tgtEl>
                                        <p:attrNameLst>
                                          <p:attrName>ppt_y</p:attrName>
                                        </p:attrNameLst>
                                      </p:cBhvr>
                                      <p:tavLst>
                                        <p:tav tm="0">
                                          <p:val>
                                            <p:strVal val="#ppt_y-.03"/>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37" presetClass="entr" presetSubtype="0" fill="hold" grpId="0" nodeType="clickEffect">
                                  <p:stCondLst>
                                    <p:cond delay="0"/>
                                  </p:stCondLst>
                                  <p:childTnLst>
                                    <p:set>
                                      <p:cBhvr>
                                        <p:cTn id="54" dur="1" fill="hold">
                                          <p:stCondLst>
                                            <p:cond delay="0"/>
                                          </p:stCondLst>
                                        </p:cTn>
                                        <p:tgtEl>
                                          <p:spTgt spid="237571">
                                            <p:txEl>
                                              <p:pRg st="6" end="6"/>
                                            </p:txEl>
                                          </p:spTgt>
                                        </p:tgtEl>
                                        <p:attrNameLst>
                                          <p:attrName>style.visibility</p:attrName>
                                        </p:attrNameLst>
                                      </p:cBhvr>
                                      <p:to>
                                        <p:strVal val="visible"/>
                                      </p:to>
                                    </p:set>
                                    <p:animEffect transition="in" filter="fade">
                                      <p:cBhvr>
                                        <p:cTn id="55" dur="1000"/>
                                        <p:tgtEl>
                                          <p:spTgt spid="237571">
                                            <p:txEl>
                                              <p:pRg st="6" end="6"/>
                                            </p:txEl>
                                          </p:spTgt>
                                        </p:tgtEl>
                                      </p:cBhvr>
                                    </p:animEffect>
                                    <p:anim calcmode="lin" valueType="num">
                                      <p:cBhvr>
                                        <p:cTn id="56" dur="1000" fill="hold"/>
                                        <p:tgtEl>
                                          <p:spTgt spid="237571">
                                            <p:txEl>
                                              <p:pRg st="6" end="6"/>
                                            </p:txEl>
                                          </p:spTgt>
                                        </p:tgtEl>
                                        <p:attrNameLst>
                                          <p:attrName>ppt_x</p:attrName>
                                        </p:attrNameLst>
                                      </p:cBhvr>
                                      <p:tavLst>
                                        <p:tav tm="0">
                                          <p:val>
                                            <p:strVal val="#ppt_x"/>
                                          </p:val>
                                        </p:tav>
                                        <p:tav tm="100000">
                                          <p:val>
                                            <p:strVal val="#ppt_x"/>
                                          </p:val>
                                        </p:tav>
                                      </p:tavLst>
                                    </p:anim>
                                    <p:anim calcmode="lin" valueType="num">
                                      <p:cBhvr>
                                        <p:cTn id="57" dur="898" decel="100000" fill="hold"/>
                                        <p:tgtEl>
                                          <p:spTgt spid="237571">
                                            <p:txEl>
                                              <p:pRg st="6" end="6"/>
                                            </p:txEl>
                                          </p:spTgt>
                                        </p:tgtEl>
                                        <p:attrNameLst>
                                          <p:attrName>ppt_y</p:attrName>
                                        </p:attrNameLst>
                                      </p:cBhvr>
                                      <p:tavLst>
                                        <p:tav tm="0">
                                          <p:val>
                                            <p:strVal val="#ppt_y+1"/>
                                          </p:val>
                                        </p:tav>
                                        <p:tav tm="100000">
                                          <p:val>
                                            <p:strVal val="#ppt_y-.03"/>
                                          </p:val>
                                        </p:tav>
                                      </p:tavLst>
                                    </p:anim>
                                    <p:anim calcmode="lin" valueType="num">
                                      <p:cBhvr>
                                        <p:cTn id="58" dur="100" accel="100000" fill="hold">
                                          <p:stCondLst>
                                            <p:cond delay="898"/>
                                          </p:stCondLst>
                                        </p:cTn>
                                        <p:tgtEl>
                                          <p:spTgt spid="237571">
                                            <p:txEl>
                                              <p:pRg st="6" end="6"/>
                                            </p:txEl>
                                          </p:spTgt>
                                        </p:tgtEl>
                                        <p:attrNameLst>
                                          <p:attrName>ppt_y</p:attrName>
                                        </p:attrNameLst>
                                      </p:cBhvr>
                                      <p:tavLst>
                                        <p:tav tm="0">
                                          <p:val>
                                            <p:strVal val="#ppt_y-.03"/>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37" presetClass="entr" presetSubtype="0" fill="hold" grpId="0" nodeType="clickEffect">
                                  <p:stCondLst>
                                    <p:cond delay="0"/>
                                  </p:stCondLst>
                                  <p:childTnLst>
                                    <p:set>
                                      <p:cBhvr>
                                        <p:cTn id="62" dur="1" fill="hold">
                                          <p:stCondLst>
                                            <p:cond delay="0"/>
                                          </p:stCondLst>
                                        </p:cTn>
                                        <p:tgtEl>
                                          <p:spTgt spid="237571">
                                            <p:txEl>
                                              <p:pRg st="7" end="7"/>
                                            </p:txEl>
                                          </p:spTgt>
                                        </p:tgtEl>
                                        <p:attrNameLst>
                                          <p:attrName>style.visibility</p:attrName>
                                        </p:attrNameLst>
                                      </p:cBhvr>
                                      <p:to>
                                        <p:strVal val="visible"/>
                                      </p:to>
                                    </p:set>
                                    <p:animEffect transition="in" filter="fade">
                                      <p:cBhvr>
                                        <p:cTn id="63" dur="1000"/>
                                        <p:tgtEl>
                                          <p:spTgt spid="237571">
                                            <p:txEl>
                                              <p:pRg st="7" end="7"/>
                                            </p:txEl>
                                          </p:spTgt>
                                        </p:tgtEl>
                                      </p:cBhvr>
                                    </p:animEffect>
                                    <p:anim calcmode="lin" valueType="num">
                                      <p:cBhvr>
                                        <p:cTn id="64" dur="1000" fill="hold"/>
                                        <p:tgtEl>
                                          <p:spTgt spid="237571">
                                            <p:txEl>
                                              <p:pRg st="7" end="7"/>
                                            </p:txEl>
                                          </p:spTgt>
                                        </p:tgtEl>
                                        <p:attrNameLst>
                                          <p:attrName>ppt_x</p:attrName>
                                        </p:attrNameLst>
                                      </p:cBhvr>
                                      <p:tavLst>
                                        <p:tav tm="0">
                                          <p:val>
                                            <p:strVal val="#ppt_x"/>
                                          </p:val>
                                        </p:tav>
                                        <p:tav tm="100000">
                                          <p:val>
                                            <p:strVal val="#ppt_x"/>
                                          </p:val>
                                        </p:tav>
                                      </p:tavLst>
                                    </p:anim>
                                    <p:anim calcmode="lin" valueType="num">
                                      <p:cBhvr>
                                        <p:cTn id="65" dur="898" decel="100000" fill="hold"/>
                                        <p:tgtEl>
                                          <p:spTgt spid="237571">
                                            <p:txEl>
                                              <p:pRg st="7" end="7"/>
                                            </p:txEl>
                                          </p:spTgt>
                                        </p:tgtEl>
                                        <p:attrNameLst>
                                          <p:attrName>ppt_y</p:attrName>
                                        </p:attrNameLst>
                                      </p:cBhvr>
                                      <p:tavLst>
                                        <p:tav tm="0">
                                          <p:val>
                                            <p:strVal val="#ppt_y+1"/>
                                          </p:val>
                                        </p:tav>
                                        <p:tav tm="100000">
                                          <p:val>
                                            <p:strVal val="#ppt_y-.03"/>
                                          </p:val>
                                        </p:tav>
                                      </p:tavLst>
                                    </p:anim>
                                    <p:anim calcmode="lin" valueType="num">
                                      <p:cBhvr>
                                        <p:cTn id="66" dur="100" accel="100000" fill="hold">
                                          <p:stCondLst>
                                            <p:cond delay="898"/>
                                          </p:stCondLst>
                                        </p:cTn>
                                        <p:tgtEl>
                                          <p:spTgt spid="237571">
                                            <p:txEl>
                                              <p:pRg st="7" end="7"/>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7571" grpId="0" build="p"/>
    </p:bldLst>
  </p:timing>
</p:sld>
</file>

<file path=ppt/slides/slide20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38595" name="Rectangle 3"/>
          <p:cNvSpPr>
            <a:spLocks noGrp="1" noChangeArrowheads="1"/>
          </p:cNvSpPr>
          <p:nvPr>
            <p:ph type="body" idx="1"/>
          </p:nvPr>
        </p:nvSpPr>
        <p:spPr/>
        <p:txBody>
          <a:bodyPr/>
          <a:lstStyle/>
          <a:p>
            <a:r>
              <a:rPr lang="fa-IR"/>
              <a:t>جدول تسهیم بهای تمام شده ی منظور شده به حساب دپارتمان:</a:t>
            </a:r>
          </a:p>
          <a:p>
            <a:r>
              <a:rPr lang="fa-IR"/>
              <a:t>این بخش از گزارش بهای تمام شده ی تولید نشان دهنده ی نحوه ی توزیع و تسهیم بهای تمام شده ی تجمع یافته در حساب دپارتمان بین واحدهای تکمیل شده و منتقل شده، تکمیل اما منتقل شده و کار در جریان نیم ساخته است.</a:t>
            </a:r>
            <a:endParaRPr lang="en-US"/>
          </a:p>
        </p:txBody>
      </p:sp>
    </p:spTree>
  </p:cSld>
  <p:clrMapOvr>
    <a:masterClrMapping/>
  </p:clrMapOvr>
  <p:transition advClick="0" advTm="3000"/>
</p:sld>
</file>

<file path=ppt/slides/slide20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39619" name="Rectangle 3"/>
          <p:cNvSpPr>
            <a:spLocks noGrp="1" noChangeArrowheads="1"/>
          </p:cNvSpPr>
          <p:nvPr>
            <p:ph type="body" idx="1"/>
          </p:nvPr>
        </p:nvSpPr>
        <p:spPr/>
        <p:txBody>
          <a:bodyPr/>
          <a:lstStyle/>
          <a:p>
            <a:r>
              <a:rPr lang="fa-IR"/>
              <a:t>. جمع بهای تمام شده تسهیم شده بین موارد فوق الذکر طبعاً باید</a:t>
            </a:r>
            <a:r>
              <a:rPr lang="fa-IR" sz="3600"/>
              <a:t> مساوی با جمع بهای تمام شده منظور شده به حساب دپارتمان باشد.</a:t>
            </a:r>
          </a:p>
          <a:p>
            <a:endParaRPr lang="en-US"/>
          </a:p>
        </p:txBody>
      </p:sp>
    </p:spTree>
  </p:cSld>
  <p:clrMapOvr>
    <a:masterClrMapping/>
  </p:clrMapOvr>
  <p:transition advClick="0" advTm="3000"/>
</p:sld>
</file>

<file path=ppt/slides/slide207.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240642" name="Rectangle 2"/>
          <p:cNvSpPr>
            <a:spLocks noGrp="1" noChangeArrowheads="1"/>
          </p:cNvSpPr>
          <p:nvPr>
            <p:ph type="title"/>
          </p:nvPr>
        </p:nvSpPr>
        <p:spPr/>
        <p:txBody>
          <a:bodyPr/>
          <a:lstStyle/>
          <a:p>
            <a:endParaRPr lang="en-US"/>
          </a:p>
        </p:txBody>
      </p:sp>
      <p:sp>
        <p:nvSpPr>
          <p:cNvPr id="240643" name="Rectangle 3"/>
          <p:cNvSpPr>
            <a:spLocks noGrp="1" noChangeArrowheads="1"/>
          </p:cNvSpPr>
          <p:nvPr>
            <p:ph type="body" idx="1"/>
          </p:nvPr>
        </p:nvSpPr>
        <p:spPr/>
        <p:txBody>
          <a:bodyPr/>
          <a:lstStyle/>
          <a:p>
            <a:r>
              <a:rPr lang="fa-IR"/>
              <a:t>گزارش بهای تمام شده تولید دپارتمانها را می توان به صورت یک گزارش برای مجموعه ی دپارتمانها و گزارشهای جداگانه برای هر یک از آنها تهیه و ارائه کرد.</a:t>
            </a:r>
            <a:endParaRPr lang="en-US"/>
          </a:p>
          <a:p>
            <a:endParaRPr lang="en-US"/>
          </a:p>
        </p:txBody>
      </p:sp>
    </p:spTree>
  </p:cSld>
  <p:clrMapOvr>
    <a:masterClrMapping/>
  </p:clrMapOvr>
  <p:transition advClick="0" advTm="3000">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9" presetClass="entr" presetSubtype="0" fill="hold" grpId="0" nodeType="withEffect" nodePh="1">
                                  <p:stCondLst>
                                    <p:cond delay="0"/>
                                  </p:stCondLst>
                                  <p:endCondLst>
                                    <p:cond evt="begin" delay="0">
                                      <p:tn val="5"/>
                                    </p:cond>
                                  </p:endCondLst>
                                  <p:childTnLst>
                                    <p:set>
                                      <p:cBhvr>
                                        <p:cTn id="6" dur="1" fill="hold">
                                          <p:stCondLst>
                                            <p:cond delay="0"/>
                                          </p:stCondLst>
                                        </p:cTn>
                                        <p:tgtEl>
                                          <p:spTgt spid="240642"/>
                                        </p:tgtEl>
                                        <p:attrNameLst>
                                          <p:attrName>style.visibility</p:attrName>
                                        </p:attrNameLst>
                                      </p:cBhvr>
                                      <p:to>
                                        <p:strVal val="visible"/>
                                      </p:to>
                                    </p:set>
                                    <p:anim calcmode="lin" valueType="num">
                                      <p:cBhvr>
                                        <p:cTn id="7" dur="1000" fill="hold"/>
                                        <p:tgtEl>
                                          <p:spTgt spid="240642"/>
                                        </p:tgtEl>
                                        <p:attrNameLst>
                                          <p:attrName>ppt_x</p:attrName>
                                        </p:attrNameLst>
                                      </p:cBhvr>
                                      <p:tavLst>
                                        <p:tav tm="0">
                                          <p:val>
                                            <p:strVal val="#ppt_x-.2"/>
                                          </p:val>
                                        </p:tav>
                                        <p:tav tm="100000">
                                          <p:val>
                                            <p:strVal val="#ppt_x"/>
                                          </p:val>
                                        </p:tav>
                                      </p:tavLst>
                                    </p:anim>
                                    <p:anim calcmode="lin" valueType="num">
                                      <p:cBhvr>
                                        <p:cTn id="8" dur="1000" fill="hold"/>
                                        <p:tgtEl>
                                          <p:spTgt spid="240642"/>
                                        </p:tgtEl>
                                        <p:attrNameLst>
                                          <p:attrName>ppt_y</p:attrName>
                                        </p:attrNameLst>
                                      </p:cBhvr>
                                      <p:tavLst>
                                        <p:tav tm="0">
                                          <p:val>
                                            <p:strVal val="#ppt_y"/>
                                          </p:val>
                                        </p:tav>
                                        <p:tav tm="100000">
                                          <p:val>
                                            <p:strVal val="#ppt_y"/>
                                          </p:val>
                                        </p:tav>
                                      </p:tavLst>
                                    </p:anim>
                                    <p:animEffect transition="in" filter="wipe(right)" prLst="gradientSize: 0.1">
                                      <p:cBhvr>
                                        <p:cTn id="9" dur="1000"/>
                                        <p:tgtEl>
                                          <p:spTgt spid="240642"/>
                                        </p:tgtEl>
                                      </p:cBhvr>
                                    </p:animEffect>
                                  </p:childTnLst>
                                </p:cTn>
                              </p:par>
                            </p:childTnLst>
                          </p:cTn>
                        </p:par>
                      </p:childTnLst>
                    </p:cTn>
                  </p:par>
                  <p:par>
                    <p:cTn id="10" fill="hold">
                      <p:stCondLst>
                        <p:cond delay="indefinite"/>
                      </p:stCondLst>
                      <p:childTnLst>
                        <p:par>
                          <p:cTn id="11" fill="hold">
                            <p:stCondLst>
                              <p:cond delay="0"/>
                            </p:stCondLst>
                            <p:childTnLst>
                              <p:par>
                                <p:cTn id="12" presetID="44" presetClass="entr" presetSubtype="0" fill="hold" grpId="0" nodeType="clickEffect">
                                  <p:stCondLst>
                                    <p:cond delay="0"/>
                                  </p:stCondLst>
                                  <p:childTnLst>
                                    <p:set>
                                      <p:cBhvr>
                                        <p:cTn id="13" dur="1" fill="hold">
                                          <p:stCondLst>
                                            <p:cond delay="0"/>
                                          </p:stCondLst>
                                        </p:cTn>
                                        <p:tgtEl>
                                          <p:spTgt spid="240643">
                                            <p:txEl>
                                              <p:pRg st="0" end="0"/>
                                            </p:txEl>
                                          </p:spTgt>
                                        </p:tgtEl>
                                        <p:attrNameLst>
                                          <p:attrName>style.visibility</p:attrName>
                                        </p:attrNameLst>
                                      </p:cBhvr>
                                      <p:to>
                                        <p:strVal val="visible"/>
                                      </p:to>
                                    </p:set>
                                    <p:animEffect transition="in" filter="fade">
                                      <p:cBhvr>
                                        <p:cTn id="14" dur="500"/>
                                        <p:tgtEl>
                                          <p:spTgt spid="240643">
                                            <p:txEl>
                                              <p:pRg st="0" end="0"/>
                                            </p:txEl>
                                          </p:spTgt>
                                        </p:tgtEl>
                                      </p:cBhvr>
                                    </p:animEffect>
                                    <p:anim calcmode="lin" valueType="num">
                                      <p:cBhvr>
                                        <p:cTn id="15" dur="500" fill="hold"/>
                                        <p:tgtEl>
                                          <p:spTgt spid="240643">
                                            <p:txEl>
                                              <p:pRg st="0" end="0"/>
                                            </p:txEl>
                                          </p:spTgt>
                                        </p:tgtEl>
                                        <p:attrNameLst>
                                          <p:attrName>ppt_x</p:attrName>
                                        </p:attrNameLst>
                                      </p:cBhvr>
                                      <p:tavLst>
                                        <p:tav tm="0">
                                          <p:val>
                                            <p:strVal val="#ppt_x"/>
                                          </p:val>
                                        </p:tav>
                                        <p:tav tm="100000">
                                          <p:val>
                                            <p:strVal val="#ppt_x"/>
                                          </p:val>
                                        </p:tav>
                                      </p:tavLst>
                                    </p:anim>
                                    <p:anim calcmode="lin" valueType="num">
                                      <p:cBhvr>
                                        <p:cTn id="16" dur="500" fill="hold"/>
                                        <p:tgtEl>
                                          <p:spTgt spid="240643">
                                            <p:txEl>
                                              <p:pRg st="0" end="0"/>
                                            </p:txEl>
                                          </p:spTgt>
                                        </p:tgtEl>
                                        <p:attrNameLst>
                                          <p:attrName>ppt_y</p:attrName>
                                        </p:attrNameLst>
                                      </p:cBhvr>
                                      <p:tavLst>
                                        <p:tav tm="0">
                                          <p:val>
                                            <p:strVal val="#ppt_y+.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0642" grpId="0"/>
      <p:bldP spid="240643" grpId="0" build="p"/>
    </p:bldLst>
  </p:timing>
</p:sld>
</file>

<file path=ppt/slides/slide20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41666" name="Rectangle 2"/>
          <p:cNvSpPr>
            <a:spLocks noGrp="1" noChangeArrowheads="1"/>
          </p:cNvSpPr>
          <p:nvPr>
            <p:ph type="title"/>
          </p:nvPr>
        </p:nvSpPr>
        <p:spPr/>
        <p:txBody>
          <a:bodyPr/>
          <a:lstStyle/>
          <a:p>
            <a:endParaRPr lang="en-US"/>
          </a:p>
        </p:txBody>
      </p:sp>
      <p:sp>
        <p:nvSpPr>
          <p:cNvPr id="241667" name="Rectangle 3"/>
          <p:cNvSpPr>
            <a:spLocks noGrp="1" noChangeArrowheads="1"/>
          </p:cNvSpPr>
          <p:nvPr>
            <p:ph type="body" idx="1"/>
          </p:nvPr>
        </p:nvSpPr>
        <p:spPr/>
        <p:txBody>
          <a:bodyPr/>
          <a:lstStyle/>
          <a:p>
            <a:r>
              <a:rPr lang="fa-IR"/>
              <a:t> </a:t>
            </a:r>
          </a:p>
          <a:p>
            <a:r>
              <a:rPr lang="fa-IR"/>
              <a:t>دپارتمان شماره ی 112/الف مواد اولیه را در آخرین عملیات فرآیند تولیدی خودبه جریان تولید وارد می کند. این دپارتمان، دومین مرحله ی تولیدکالا در یک پروسه 4 مرحله ای تولید است.</a:t>
            </a:r>
            <a:endParaRPr lang="en-US"/>
          </a:p>
          <a:p>
            <a:endParaRPr lang="en-US"/>
          </a:p>
        </p:txBody>
      </p:sp>
    </p:spTree>
  </p:cSld>
  <p:clrMapOvr>
    <a:masterClrMapping/>
  </p:clrMapOvr>
  <p:transition advClick="0" advTm="3000"/>
</p:sld>
</file>

<file path=ppt/slides/slide20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42690" name="Rectangle 2"/>
          <p:cNvSpPr>
            <a:spLocks noGrp="1" noChangeArrowheads="1"/>
          </p:cNvSpPr>
          <p:nvPr>
            <p:ph type="title"/>
          </p:nvPr>
        </p:nvSpPr>
        <p:spPr/>
        <p:txBody>
          <a:bodyPr/>
          <a:lstStyle/>
          <a:p>
            <a:endParaRPr lang="en-US"/>
          </a:p>
        </p:txBody>
      </p:sp>
      <p:sp>
        <p:nvSpPr>
          <p:cNvPr id="242691" name="Rectangle 3"/>
          <p:cNvSpPr>
            <a:spLocks noGrp="1" noChangeArrowheads="1"/>
          </p:cNvSpPr>
          <p:nvPr>
            <p:ph type="body" idx="1"/>
          </p:nvPr>
        </p:nvSpPr>
        <p:spPr/>
        <p:txBody>
          <a:bodyPr/>
          <a:lstStyle/>
          <a:p>
            <a:r>
              <a:rPr lang="fa-IR"/>
              <a:t> مواد اضافه شده در دپارتمان دوم (112/الف) هیچگونه افزایشی در تعداد کالای موجود در خط تولید به وجود نمی آورد. اطلاعات زیر در مورددپارتمان 112/الف در ماه تیر ×× 13 در دست است:</a:t>
            </a:r>
          </a:p>
          <a:p>
            <a:endParaRPr lang="en-US"/>
          </a:p>
        </p:txBody>
      </p:sp>
    </p:spTree>
  </p:cSld>
  <p:clrMapOvr>
    <a:masterClrMapping/>
  </p:clrMapOvr>
  <p:transition advClick="0" advTm="3000"/>
</p:sld>
</file>

<file path=ppt/slides/slide21.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endParaRPr lang="en-US"/>
          </a:p>
        </p:txBody>
      </p:sp>
      <p:sp>
        <p:nvSpPr>
          <p:cNvPr id="19459" name="Rectangle 3"/>
          <p:cNvSpPr>
            <a:spLocks noGrp="1" noChangeArrowheads="1"/>
          </p:cNvSpPr>
          <p:nvPr>
            <p:ph type="body" idx="1"/>
          </p:nvPr>
        </p:nvSpPr>
        <p:spPr/>
        <p:txBody>
          <a:bodyPr/>
          <a:lstStyle/>
          <a:p>
            <a:pPr algn="ctr"/>
            <a:endParaRPr lang="en-US"/>
          </a:p>
          <a:p>
            <a:pPr algn="ctr"/>
            <a:r>
              <a:rPr lang="fa-IR"/>
              <a:t>و در برابر درآمدهای آن دوره قرار می گیرد.</a:t>
            </a:r>
          </a:p>
          <a:p>
            <a:pPr algn="ctr"/>
            <a:r>
              <a:rPr lang="fa-IR"/>
              <a:t> </a:t>
            </a:r>
            <a:endParaRPr lang="en-US"/>
          </a:p>
          <a:p>
            <a:pPr algn="ctr"/>
            <a:r>
              <a:rPr lang="fa-IR"/>
              <a:t>آن بخش از بهای تمام شده که منافع مورد انتظار از آن حاصل نشده یا در واقع ارزش</a:t>
            </a:r>
            <a:r>
              <a:rPr lang="en-US"/>
              <a:t> </a:t>
            </a:r>
            <a:r>
              <a:rPr lang="fa-IR"/>
              <a:t>خود را از دست داده بدون آنکه منفعتی نصیب شرکت کرده باشد، زیان نامیده می شود.</a:t>
            </a:r>
          </a:p>
          <a:p>
            <a:pPr algn="ctr"/>
            <a:endParaRPr lang="en-US"/>
          </a:p>
        </p:txBody>
      </p:sp>
    </p:spTree>
  </p:cSld>
  <p:clrMapOvr>
    <a:masterClrMapping/>
  </p:clrMapOvr>
  <p:transition advClick="0" advTm="3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nodePh="1">
                                  <p:stCondLst>
                                    <p:cond delay="0"/>
                                  </p:stCondLst>
                                  <p:endCondLst>
                                    <p:cond evt="begin" delay="0">
                                      <p:tn val="5"/>
                                    </p:cond>
                                  </p:endCondLst>
                                  <p:childTnLst>
                                    <p:set>
                                      <p:cBhvr>
                                        <p:cTn id="6" dur="1" fill="hold">
                                          <p:stCondLst>
                                            <p:cond delay="0"/>
                                          </p:stCondLst>
                                        </p:cTn>
                                        <p:tgtEl>
                                          <p:spTgt spid="19458"/>
                                        </p:tgtEl>
                                        <p:attrNameLst>
                                          <p:attrName>style.visibility</p:attrName>
                                        </p:attrNameLst>
                                      </p:cBhvr>
                                      <p:to>
                                        <p:strVal val="visible"/>
                                      </p:to>
                                    </p:set>
                                    <p:animEffect transition="in" filter="fade">
                                      <p:cBhvr>
                                        <p:cTn id="7" dur="2000"/>
                                        <p:tgtEl>
                                          <p:spTgt spid="19458"/>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9459">
                                            <p:txEl>
                                              <p:pRg st="1" end="1"/>
                                            </p:txEl>
                                          </p:spTgt>
                                        </p:tgtEl>
                                        <p:attrNameLst>
                                          <p:attrName>style.visibility</p:attrName>
                                        </p:attrNameLst>
                                      </p:cBhvr>
                                      <p:to>
                                        <p:strVal val="visible"/>
                                      </p:to>
                                    </p:set>
                                    <p:animEffect transition="in" filter="wipe(left)">
                                      <p:cBhvr>
                                        <p:cTn id="12" dur="500"/>
                                        <p:tgtEl>
                                          <p:spTgt spid="19459">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19459">
                                            <p:txEl>
                                              <p:pRg st="2" end="2"/>
                                            </p:txEl>
                                          </p:spTgt>
                                        </p:tgtEl>
                                        <p:attrNameLst>
                                          <p:attrName>style.visibility</p:attrName>
                                        </p:attrNameLst>
                                      </p:cBhvr>
                                      <p:to>
                                        <p:strVal val="visible"/>
                                      </p:to>
                                    </p:set>
                                    <p:animEffect transition="in" filter="wipe(left)">
                                      <p:cBhvr>
                                        <p:cTn id="17" dur="500"/>
                                        <p:tgtEl>
                                          <p:spTgt spid="19459">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19459">
                                            <p:txEl>
                                              <p:pRg st="3" end="3"/>
                                            </p:txEl>
                                          </p:spTgt>
                                        </p:tgtEl>
                                        <p:attrNameLst>
                                          <p:attrName>style.visibility</p:attrName>
                                        </p:attrNameLst>
                                      </p:cBhvr>
                                      <p:to>
                                        <p:strVal val="visible"/>
                                      </p:to>
                                    </p:set>
                                    <p:animEffect transition="in" filter="wipe(left)">
                                      <p:cBhvr>
                                        <p:cTn id="22" dur="500"/>
                                        <p:tgtEl>
                                          <p:spTgt spid="19459">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458" grpId="0"/>
      <p:bldP spid="19459" grpId="0" build="p"/>
    </p:bldLst>
  </p:timing>
</p:sld>
</file>

<file path=ppt/slides/slide210.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243715" name="Rectangle 3"/>
          <p:cNvSpPr>
            <a:spLocks noGrp="1" noChangeArrowheads="1"/>
          </p:cNvSpPr>
          <p:nvPr>
            <p:ph type="body" idx="1"/>
          </p:nvPr>
        </p:nvSpPr>
        <p:spPr>
          <a:xfrm>
            <a:off x="539750" y="476250"/>
            <a:ext cx="8229600" cy="4968875"/>
          </a:xfrm>
        </p:spPr>
        <p:txBody>
          <a:bodyPr/>
          <a:lstStyle/>
          <a:p>
            <a:r>
              <a:rPr lang="fa-IR"/>
              <a:t>واحدهای انتقالی به این مرحله (واصله)			13000 واحد</a:t>
            </a:r>
          </a:p>
          <a:p>
            <a:r>
              <a:rPr lang="fa-IR"/>
              <a:t>بهای تمام شده ی کالای واصله				16120 ریال</a:t>
            </a:r>
          </a:p>
          <a:p>
            <a:r>
              <a:rPr lang="fa-IR"/>
              <a:t>کار در جریان آخر دوره (45% تکمیل)			2000 واحد</a:t>
            </a:r>
            <a:endParaRPr lang="en-US"/>
          </a:p>
        </p:txBody>
      </p:sp>
    </p:spTree>
  </p:cSld>
  <p:clrMapOvr>
    <a:masterClrMapping/>
  </p:clrMapOvr>
  <p:transition advClick="0" advTm="300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43715">
                                            <p:txEl>
                                              <p:pRg st="0" end="0"/>
                                            </p:txEl>
                                          </p:spTgt>
                                        </p:tgtEl>
                                        <p:attrNameLst>
                                          <p:attrName>style.visibility</p:attrName>
                                        </p:attrNameLst>
                                      </p:cBhvr>
                                      <p:to>
                                        <p:strVal val="visible"/>
                                      </p:to>
                                    </p:set>
                                    <p:animEffect transition="in" filter="wipe(left)">
                                      <p:cBhvr>
                                        <p:cTn id="7" dur="500"/>
                                        <p:tgtEl>
                                          <p:spTgt spid="24371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243715">
                                            <p:txEl>
                                              <p:pRg st="1" end="1"/>
                                            </p:txEl>
                                          </p:spTgt>
                                        </p:tgtEl>
                                        <p:attrNameLst>
                                          <p:attrName>style.visibility</p:attrName>
                                        </p:attrNameLst>
                                      </p:cBhvr>
                                      <p:to>
                                        <p:strVal val="visible"/>
                                      </p:to>
                                    </p:set>
                                    <p:animEffect transition="in" filter="wipe(left)">
                                      <p:cBhvr>
                                        <p:cTn id="12" dur="500"/>
                                        <p:tgtEl>
                                          <p:spTgt spid="24371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243715">
                                            <p:txEl>
                                              <p:pRg st="2" end="2"/>
                                            </p:txEl>
                                          </p:spTgt>
                                        </p:tgtEl>
                                        <p:attrNameLst>
                                          <p:attrName>style.visibility</p:attrName>
                                        </p:attrNameLst>
                                      </p:cBhvr>
                                      <p:to>
                                        <p:strVal val="visible"/>
                                      </p:to>
                                    </p:set>
                                    <p:animEffect transition="in" filter="wipe(left)">
                                      <p:cBhvr>
                                        <p:cTn id="17" dur="500"/>
                                        <p:tgtEl>
                                          <p:spTgt spid="24371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3715" grpId="0" build="p"/>
    </p:bldLst>
  </p:timing>
</p:sld>
</file>

<file path=ppt/slides/slide2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44739" name="Rectangle 3"/>
          <p:cNvSpPr>
            <a:spLocks noGrp="1" noChangeArrowheads="1"/>
          </p:cNvSpPr>
          <p:nvPr>
            <p:ph type="body" idx="1"/>
          </p:nvPr>
        </p:nvSpPr>
        <p:spPr>
          <a:xfrm>
            <a:off x="457200" y="404813"/>
            <a:ext cx="8229600" cy="5721350"/>
          </a:xfrm>
        </p:spPr>
        <p:txBody>
          <a:bodyPr/>
          <a:lstStyle/>
          <a:p>
            <a:r>
              <a:rPr lang="fa-IR"/>
              <a:t>بهای تمام شده اضافه شده در این دپارتمان:</a:t>
            </a:r>
          </a:p>
          <a:p>
            <a:r>
              <a:rPr lang="fa-IR"/>
              <a:t>مواد							2860 ریال</a:t>
            </a:r>
          </a:p>
          <a:p>
            <a:r>
              <a:rPr lang="fa-IR"/>
              <a:t>دستمزد							6664 ریال</a:t>
            </a:r>
          </a:p>
          <a:p>
            <a:r>
              <a:rPr lang="fa-IR"/>
              <a:t>سربار							3333 ریال</a:t>
            </a:r>
          </a:p>
          <a:p>
            <a:r>
              <a:rPr lang="fa-IR"/>
              <a:t>موجودی کار در جریان اول دوره صفر بوده است. مطلوبست تهیه گزارش بهای تمام شده ی تولید در دپارتمان 112 / الف.</a:t>
            </a:r>
            <a:endParaRPr lang="en-US"/>
          </a:p>
        </p:txBody>
      </p:sp>
    </p:spTree>
  </p:cSld>
  <p:clrMapOvr>
    <a:masterClrMapping/>
  </p:clrMapOvr>
  <p:transition advClick="0" advTm="3000"/>
</p:sld>
</file>

<file path=ppt/slides/slide2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45763" name="Rectangle 3"/>
          <p:cNvSpPr>
            <a:spLocks noGrp="1" noChangeArrowheads="1"/>
          </p:cNvSpPr>
          <p:nvPr>
            <p:ph type="body" idx="1"/>
          </p:nvPr>
        </p:nvSpPr>
        <p:spPr>
          <a:xfrm>
            <a:off x="457200" y="404813"/>
            <a:ext cx="8229600" cy="5976937"/>
          </a:xfrm>
        </p:spPr>
        <p:txBody>
          <a:bodyPr/>
          <a:lstStyle/>
          <a:p>
            <a:r>
              <a:rPr lang="fa-IR"/>
              <a:t>گزارش بهای تمام شده تولید دپارتمان 112/الف</a:t>
            </a:r>
          </a:p>
          <a:p>
            <a:r>
              <a:rPr lang="fa-IR"/>
              <a:t>برای تیرماه ×× 13</a:t>
            </a:r>
          </a:p>
          <a:p>
            <a:r>
              <a:rPr lang="fa-IR"/>
              <a:t>الف/ مقادیر تولید:</a:t>
            </a:r>
          </a:p>
          <a:p>
            <a:r>
              <a:rPr lang="fa-IR"/>
              <a:t>واحدهای دریافتی از مرحله قبل 				</a:t>
            </a:r>
          </a:p>
          <a:p>
            <a:r>
              <a:rPr lang="fa-IR"/>
              <a:t>واحدهای انتقالی به مرحله بعد					-        11000</a:t>
            </a:r>
          </a:p>
          <a:p>
            <a:r>
              <a:rPr lang="fa-IR"/>
              <a:t>کار در جریان آخر دوره 					</a:t>
            </a:r>
            <a:r>
              <a:rPr lang="fa-IR" u="sng"/>
              <a:t>	-</a:t>
            </a:r>
            <a:r>
              <a:rPr lang="fa-IR"/>
              <a:t>          </a:t>
            </a:r>
            <a:r>
              <a:rPr lang="fa-IR" u="sng"/>
              <a:t>2000</a:t>
            </a:r>
            <a:endParaRPr lang="fa-IR"/>
          </a:p>
          <a:p>
            <a:r>
              <a:rPr lang="fa-IR"/>
              <a:t>جمع 						            </a:t>
            </a:r>
            <a:r>
              <a:rPr lang="fa-IR" u="sng"/>
              <a:t>13000</a:t>
            </a:r>
            <a:r>
              <a:rPr lang="fa-IR"/>
              <a:t>         </a:t>
            </a:r>
            <a:r>
              <a:rPr lang="fa-IR" u="sng"/>
              <a:t>13000</a:t>
            </a:r>
            <a:endParaRPr lang="en-US" u="sng"/>
          </a:p>
        </p:txBody>
      </p:sp>
    </p:spTree>
  </p:cSld>
  <p:clrMapOvr>
    <a:masterClrMapping/>
  </p:clrMapOvr>
  <p:transition advClick="0" advTm="3000"/>
</p:sld>
</file>

<file path=ppt/slides/slide213.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graphicFrame>
        <p:nvGraphicFramePr>
          <p:cNvPr id="247147" name="Group 363"/>
          <p:cNvGraphicFramePr>
            <a:graphicFrameLocks noGrp="1"/>
          </p:cNvGraphicFramePr>
          <p:nvPr>
            <p:ph/>
          </p:nvPr>
        </p:nvGraphicFramePr>
        <p:xfrm>
          <a:off x="395288" y="760413"/>
          <a:ext cx="8229600" cy="5686425"/>
        </p:xfrm>
        <a:graphic>
          <a:graphicData uri="http://schemas.openxmlformats.org/drawingml/2006/table">
            <a:tbl>
              <a:tblPr rtl="1"/>
              <a:tblGrid>
                <a:gridCol w="1103313">
                  <a:extLst>
                    <a:ext uri="{9D8B030D-6E8A-4147-A177-3AD203B41FA5}">
                      <a16:colId xmlns:a16="http://schemas.microsoft.com/office/drawing/2014/main" val="20000"/>
                    </a:ext>
                  </a:extLst>
                </a:gridCol>
                <a:gridCol w="1506537">
                  <a:extLst>
                    <a:ext uri="{9D8B030D-6E8A-4147-A177-3AD203B41FA5}">
                      <a16:colId xmlns:a16="http://schemas.microsoft.com/office/drawing/2014/main" val="20001"/>
                    </a:ext>
                  </a:extLst>
                </a:gridCol>
                <a:gridCol w="1671638">
                  <a:extLst>
                    <a:ext uri="{9D8B030D-6E8A-4147-A177-3AD203B41FA5}">
                      <a16:colId xmlns:a16="http://schemas.microsoft.com/office/drawing/2014/main" val="20002"/>
                    </a:ext>
                  </a:extLst>
                </a:gridCol>
                <a:gridCol w="3948112">
                  <a:extLst>
                    <a:ext uri="{9D8B030D-6E8A-4147-A177-3AD203B41FA5}">
                      <a16:colId xmlns:a16="http://schemas.microsoft.com/office/drawing/2014/main" val="20003"/>
                    </a:ext>
                  </a:extLst>
                </a:gridCol>
              </a:tblGrid>
              <a:tr h="968375">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fa-IR" sz="1400" b="0" i="0" u="none" strike="noStrike" cap="none" normalizeH="0" baseline="0" smtClean="0">
                          <a:ln>
                            <a:noFill/>
                          </a:ln>
                          <a:solidFill>
                            <a:schemeClr val="tx1"/>
                          </a:solidFill>
                          <a:effectLst/>
                          <a:latin typeface="Times New Roman" pitchFamily="18" charset="0"/>
                          <a:ea typeface="Times New Roman" pitchFamily="18" charset="0"/>
                          <a:cs typeface="B Zar" pitchFamily="2" charset="-78"/>
                        </a:rPr>
                        <a:t>ب/ جدول معادل آحاد تکمیل شده: </a:t>
                      </a:r>
                      <a:endParaRPr kumimoji="0" lang="en-US" sz="900" b="0" i="0" u="none" strike="noStrike" cap="none" normalizeH="0" baseline="0" smtClean="0">
                        <a:ln>
                          <a:noFill/>
                        </a:ln>
                        <a:solidFill>
                          <a:schemeClr val="tx1"/>
                        </a:solidFill>
                        <a:effectLst/>
                        <a:latin typeface="Times New Roman" pitchFamily="18" charset="0"/>
                        <a:ea typeface="Times New Roman" pitchFamily="18" charset="0"/>
                        <a:cs typeface="B Zar" pitchFamily="2" charset="-78"/>
                      </a:endParaRPr>
                    </a:p>
                  </a:txBody>
                  <a:tcP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Low" defTabSz="914400" rtl="1" eaLnBrk="1" fontAlgn="base" latinLnBrk="0" hangingPunct="1">
                        <a:lnSpc>
                          <a:spcPct val="100000"/>
                        </a:lnSpc>
                        <a:spcBef>
                          <a:spcPct val="0"/>
                        </a:spcBef>
                        <a:spcAft>
                          <a:spcPct val="0"/>
                        </a:spcAft>
                        <a:buClrTx/>
                        <a:buSzTx/>
                        <a:buFontTx/>
                        <a:buNone/>
                        <a:tabLst/>
                      </a:pPr>
                      <a:r>
                        <a:rPr kumimoji="0" lang="fa-IR" sz="1300" b="0" i="0" u="sng" strike="noStrike" cap="none" normalizeH="0" baseline="0" smtClean="0">
                          <a:ln>
                            <a:noFill/>
                          </a:ln>
                          <a:solidFill>
                            <a:schemeClr val="tx1"/>
                          </a:solidFill>
                          <a:effectLst/>
                          <a:latin typeface="Times New Roman" pitchFamily="18" charset="0"/>
                          <a:ea typeface="Times New Roman" pitchFamily="18" charset="0"/>
                          <a:cs typeface="B Zar" pitchFamily="2" charset="-78"/>
                        </a:rPr>
                        <a:t>هزینه های انتقالی</a:t>
                      </a:r>
                      <a:endParaRPr kumimoji="0" lang="fa-IR" sz="1600" b="0" i="0" u="none" strike="noStrike" cap="none" normalizeH="0" baseline="0" smtClean="0">
                        <a:ln>
                          <a:noFill/>
                        </a:ln>
                        <a:solidFill>
                          <a:schemeClr val="tx1"/>
                        </a:solidFill>
                        <a:effectLst/>
                        <a:latin typeface="Arial" pitchFamily="34" charset="0"/>
                        <a:ea typeface="Times New Roman" pitchFamily="18" charset="0"/>
                        <a:cs typeface="B Zar" pitchFamily="2" charset="-78"/>
                      </a:endParaRPr>
                    </a:p>
                  </a:txBody>
                  <a:tcP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Low" defTabSz="914400" rtl="1" eaLnBrk="1" fontAlgn="base" latinLnBrk="0" hangingPunct="1">
                        <a:lnSpc>
                          <a:spcPct val="100000"/>
                        </a:lnSpc>
                        <a:spcBef>
                          <a:spcPct val="0"/>
                        </a:spcBef>
                        <a:spcAft>
                          <a:spcPct val="0"/>
                        </a:spcAft>
                        <a:buClrTx/>
                        <a:buSzTx/>
                        <a:buFontTx/>
                        <a:buNone/>
                        <a:tabLst/>
                      </a:pPr>
                      <a:r>
                        <a:rPr kumimoji="0" lang="fa-IR" sz="1400" b="0" i="0" u="sng" strike="noStrike" cap="none" normalizeH="0" baseline="0" smtClean="0">
                          <a:ln>
                            <a:noFill/>
                          </a:ln>
                          <a:solidFill>
                            <a:schemeClr val="tx1"/>
                          </a:solidFill>
                          <a:effectLst/>
                          <a:latin typeface="Times New Roman" pitchFamily="18" charset="0"/>
                          <a:ea typeface="Times New Roman" pitchFamily="18" charset="0"/>
                          <a:cs typeface="B Zar" pitchFamily="2" charset="-78"/>
                        </a:rPr>
                        <a:t>مواد</a:t>
                      </a:r>
                      <a:endParaRPr kumimoji="0" lang="fa-IR" sz="1600" b="0" i="0" u="none" strike="noStrike" cap="none" normalizeH="0" baseline="0" smtClean="0">
                        <a:ln>
                          <a:noFill/>
                        </a:ln>
                        <a:solidFill>
                          <a:schemeClr val="tx1"/>
                        </a:solidFill>
                        <a:effectLst/>
                        <a:latin typeface="Arial" pitchFamily="34" charset="0"/>
                        <a:ea typeface="Times New Roman" pitchFamily="18" charset="0"/>
                        <a:cs typeface="B Zar" pitchFamily="2" charset="-78"/>
                      </a:endParaRPr>
                    </a:p>
                  </a:txBody>
                  <a:tcP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Low" defTabSz="914400" rtl="1" eaLnBrk="1" fontAlgn="base" latinLnBrk="0" hangingPunct="1">
                        <a:lnSpc>
                          <a:spcPct val="100000"/>
                        </a:lnSpc>
                        <a:spcBef>
                          <a:spcPct val="0"/>
                        </a:spcBef>
                        <a:spcAft>
                          <a:spcPct val="0"/>
                        </a:spcAft>
                        <a:buClrTx/>
                        <a:buSzTx/>
                        <a:buFontTx/>
                        <a:buNone/>
                        <a:tabLst/>
                      </a:pPr>
                      <a:r>
                        <a:rPr kumimoji="0" lang="fa-IR" sz="1400" b="0" i="0" u="sng" strike="noStrike" cap="none" normalizeH="0" baseline="0" smtClean="0">
                          <a:ln>
                            <a:noFill/>
                          </a:ln>
                          <a:solidFill>
                            <a:schemeClr val="tx1"/>
                          </a:solidFill>
                          <a:effectLst/>
                          <a:latin typeface="Times New Roman" pitchFamily="18" charset="0"/>
                          <a:ea typeface="Times New Roman" pitchFamily="18" charset="0"/>
                          <a:cs typeface="B Zar" pitchFamily="2" charset="-78"/>
                        </a:rPr>
                        <a:t>تبدیل</a:t>
                      </a:r>
                      <a:endParaRPr kumimoji="0" lang="fa-IR" sz="1600" b="0" i="0" u="none" strike="noStrike" cap="none" normalizeH="0" baseline="0" smtClean="0">
                        <a:ln>
                          <a:noFill/>
                        </a:ln>
                        <a:solidFill>
                          <a:schemeClr val="tx1"/>
                        </a:solidFill>
                        <a:effectLst/>
                        <a:latin typeface="Arial" pitchFamily="34" charset="0"/>
                        <a:ea typeface="Times New Roman" pitchFamily="18" charset="0"/>
                        <a:cs typeface="B Zar" pitchFamily="2" charset="-78"/>
                      </a:endParaRPr>
                    </a:p>
                  </a:txBody>
                  <a:tcP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336550">
                <a:tc>
                  <a:txBody>
                    <a:bodyPr/>
                    <a:lstStyle/>
                    <a:p>
                      <a:pPr marL="0" marR="0" lvl="0" indent="0" algn="justLow" defTabSz="914400" rtl="1" eaLnBrk="1" fontAlgn="base" latinLnBrk="0" hangingPunct="1">
                        <a:lnSpc>
                          <a:spcPct val="100000"/>
                        </a:lnSpc>
                        <a:spcBef>
                          <a:spcPct val="0"/>
                        </a:spcBef>
                        <a:spcAft>
                          <a:spcPct val="0"/>
                        </a:spcAft>
                        <a:buClrTx/>
                        <a:buSzTx/>
                        <a:buFontTx/>
                        <a:buNone/>
                        <a:tabLst/>
                      </a:pPr>
                      <a:r>
                        <a:rPr kumimoji="0" lang="fa-IR" sz="1400" b="0" i="0" u="none" strike="noStrike" cap="none" normalizeH="0" baseline="0" smtClean="0">
                          <a:ln>
                            <a:noFill/>
                          </a:ln>
                          <a:solidFill>
                            <a:schemeClr val="tx1"/>
                          </a:solidFill>
                          <a:effectLst/>
                          <a:latin typeface="Times New Roman" pitchFamily="18" charset="0"/>
                          <a:ea typeface="Times New Roman" pitchFamily="18" charset="0"/>
                          <a:cs typeface="B Zar" pitchFamily="2" charset="-78"/>
                        </a:rPr>
                        <a:t>واحدهای تکمیل و منتقل شده</a:t>
                      </a:r>
                      <a:endParaRPr kumimoji="0" lang="fa-IR" sz="1600" b="0" i="0" u="none" strike="noStrike" cap="none" normalizeH="0" baseline="0" smtClean="0">
                        <a:ln>
                          <a:noFill/>
                        </a:ln>
                        <a:solidFill>
                          <a:schemeClr val="tx1"/>
                        </a:solidFill>
                        <a:effectLst/>
                        <a:latin typeface="Arial" pitchFamily="34" charset="0"/>
                        <a:ea typeface="Times New Roman" pitchFamily="18" charset="0"/>
                        <a:cs typeface="B Zar" pitchFamily="2" charset="-78"/>
                      </a:endParaRPr>
                    </a:p>
                  </a:txBody>
                  <a:tcP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Low" defTabSz="914400" rtl="1" eaLnBrk="1" fontAlgn="base" latinLnBrk="0" hangingPunct="1">
                        <a:lnSpc>
                          <a:spcPct val="100000"/>
                        </a:lnSpc>
                        <a:spcBef>
                          <a:spcPct val="0"/>
                        </a:spcBef>
                        <a:spcAft>
                          <a:spcPct val="0"/>
                        </a:spcAft>
                        <a:buClrTx/>
                        <a:buSzTx/>
                        <a:buFontTx/>
                        <a:buNone/>
                        <a:tabLst/>
                      </a:pPr>
                      <a:r>
                        <a:rPr kumimoji="0" lang="fa-IR" sz="1400" b="0" i="0" u="none" strike="noStrike" cap="none" normalizeH="0" baseline="0" smtClean="0">
                          <a:ln>
                            <a:noFill/>
                          </a:ln>
                          <a:solidFill>
                            <a:schemeClr val="tx1"/>
                          </a:solidFill>
                          <a:effectLst/>
                          <a:latin typeface="Times New Roman" pitchFamily="18" charset="0"/>
                          <a:ea typeface="Times New Roman" pitchFamily="18" charset="0"/>
                          <a:cs typeface="B Zar" pitchFamily="2" charset="-78"/>
                        </a:rPr>
                        <a:t>11000</a:t>
                      </a:r>
                      <a:endParaRPr kumimoji="0" lang="fa-IR" sz="1600" b="0" i="0" u="none" strike="noStrike" cap="none" normalizeH="0" baseline="0" smtClean="0">
                        <a:ln>
                          <a:noFill/>
                        </a:ln>
                        <a:solidFill>
                          <a:schemeClr val="tx1"/>
                        </a:solidFill>
                        <a:effectLst/>
                        <a:latin typeface="Arial" pitchFamily="34" charset="0"/>
                        <a:ea typeface="Times New Roman" pitchFamily="18" charset="0"/>
                        <a:cs typeface="B Zar" pitchFamily="2" charset="-78"/>
                      </a:endParaRPr>
                    </a:p>
                  </a:txBody>
                  <a:tcP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Low" defTabSz="914400" rtl="1" eaLnBrk="1" fontAlgn="base" latinLnBrk="0" hangingPunct="1">
                        <a:lnSpc>
                          <a:spcPct val="100000"/>
                        </a:lnSpc>
                        <a:spcBef>
                          <a:spcPct val="0"/>
                        </a:spcBef>
                        <a:spcAft>
                          <a:spcPct val="0"/>
                        </a:spcAft>
                        <a:buClrTx/>
                        <a:buSzTx/>
                        <a:buFontTx/>
                        <a:buNone/>
                        <a:tabLst/>
                      </a:pPr>
                      <a:r>
                        <a:rPr kumimoji="0" lang="fa-IR" sz="1400" b="0" i="0" u="none" strike="noStrike" cap="none" normalizeH="0" baseline="0" smtClean="0">
                          <a:ln>
                            <a:noFill/>
                          </a:ln>
                          <a:solidFill>
                            <a:schemeClr val="tx1"/>
                          </a:solidFill>
                          <a:effectLst/>
                          <a:latin typeface="Times New Roman" pitchFamily="18" charset="0"/>
                          <a:ea typeface="Times New Roman" pitchFamily="18" charset="0"/>
                          <a:cs typeface="B Zar" pitchFamily="2" charset="-78"/>
                        </a:rPr>
                        <a:t>11000</a:t>
                      </a:r>
                      <a:endParaRPr kumimoji="0" lang="fa-IR" sz="1600" b="0" i="0" u="none" strike="noStrike" cap="none" normalizeH="0" baseline="0" smtClean="0">
                        <a:ln>
                          <a:noFill/>
                        </a:ln>
                        <a:solidFill>
                          <a:schemeClr val="tx1"/>
                        </a:solidFill>
                        <a:effectLst/>
                        <a:latin typeface="Arial" pitchFamily="34" charset="0"/>
                        <a:ea typeface="Times New Roman" pitchFamily="18" charset="0"/>
                        <a:cs typeface="B Zar" pitchFamily="2" charset="-78"/>
                      </a:endParaRPr>
                    </a:p>
                  </a:txBody>
                  <a:tcP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Low" defTabSz="914400" rtl="1" eaLnBrk="1" fontAlgn="base" latinLnBrk="0" hangingPunct="1">
                        <a:lnSpc>
                          <a:spcPct val="100000"/>
                        </a:lnSpc>
                        <a:spcBef>
                          <a:spcPct val="0"/>
                        </a:spcBef>
                        <a:spcAft>
                          <a:spcPct val="0"/>
                        </a:spcAft>
                        <a:buClrTx/>
                        <a:buSzTx/>
                        <a:buFontTx/>
                        <a:buNone/>
                        <a:tabLst/>
                      </a:pPr>
                      <a:r>
                        <a:rPr kumimoji="0" lang="fa-IR" sz="1400" b="0" i="0" u="none" strike="noStrike" cap="none" normalizeH="0" baseline="0" smtClean="0">
                          <a:ln>
                            <a:noFill/>
                          </a:ln>
                          <a:solidFill>
                            <a:schemeClr val="tx1"/>
                          </a:solidFill>
                          <a:effectLst/>
                          <a:latin typeface="Times New Roman" pitchFamily="18" charset="0"/>
                          <a:ea typeface="Times New Roman" pitchFamily="18" charset="0"/>
                          <a:cs typeface="B Zar" pitchFamily="2" charset="-78"/>
                        </a:rPr>
                        <a:t>11000</a:t>
                      </a:r>
                      <a:endParaRPr kumimoji="0" lang="fa-IR" sz="1600" b="0" i="0" u="none" strike="noStrike" cap="none" normalizeH="0" baseline="0" smtClean="0">
                        <a:ln>
                          <a:noFill/>
                        </a:ln>
                        <a:solidFill>
                          <a:schemeClr val="tx1"/>
                        </a:solidFill>
                        <a:effectLst/>
                        <a:latin typeface="Arial" pitchFamily="34" charset="0"/>
                        <a:ea typeface="Times New Roman" pitchFamily="18" charset="0"/>
                        <a:cs typeface="B Zar" pitchFamily="2" charset="-78"/>
                      </a:endParaRPr>
                    </a:p>
                  </a:txBody>
                  <a:tcP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336550">
                <a:tc>
                  <a:txBody>
                    <a:bodyPr/>
                    <a:lstStyle/>
                    <a:p>
                      <a:pPr marL="0" marR="0" lvl="0" indent="0" algn="justLow" defTabSz="914400" rtl="1" eaLnBrk="1" fontAlgn="base" latinLnBrk="0" hangingPunct="1">
                        <a:lnSpc>
                          <a:spcPct val="100000"/>
                        </a:lnSpc>
                        <a:spcBef>
                          <a:spcPct val="0"/>
                        </a:spcBef>
                        <a:spcAft>
                          <a:spcPct val="0"/>
                        </a:spcAft>
                        <a:buClrTx/>
                        <a:buSzTx/>
                        <a:buFontTx/>
                        <a:buNone/>
                        <a:tabLst/>
                      </a:pPr>
                      <a:r>
                        <a:rPr kumimoji="0" lang="fa-IR" sz="1400" b="0" i="0" u="none" strike="noStrike" cap="none" normalizeH="0" baseline="0" smtClean="0">
                          <a:ln>
                            <a:noFill/>
                          </a:ln>
                          <a:solidFill>
                            <a:schemeClr val="tx1"/>
                          </a:solidFill>
                          <a:effectLst/>
                          <a:latin typeface="Times New Roman" pitchFamily="18" charset="0"/>
                          <a:ea typeface="Times New Roman" pitchFamily="18" charset="0"/>
                          <a:cs typeface="B Zar" pitchFamily="2" charset="-78"/>
                        </a:rPr>
                        <a:t>کاردر جریان پایان دوره (100% و45%)</a:t>
                      </a:r>
                      <a:endParaRPr kumimoji="0" lang="fa-IR" sz="1600" b="0" i="0" u="none" strike="noStrike" cap="none" normalizeH="0" baseline="0" smtClean="0">
                        <a:ln>
                          <a:noFill/>
                        </a:ln>
                        <a:solidFill>
                          <a:schemeClr val="tx1"/>
                        </a:solidFill>
                        <a:effectLst/>
                        <a:latin typeface="Arial" pitchFamily="34" charset="0"/>
                        <a:ea typeface="Times New Roman" pitchFamily="18" charset="0"/>
                        <a:cs typeface="B Zar" pitchFamily="2" charset="-78"/>
                      </a:endParaRPr>
                    </a:p>
                  </a:txBody>
                  <a:tcP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Low" defTabSz="914400" rtl="1" eaLnBrk="1" fontAlgn="base" latinLnBrk="0" hangingPunct="1">
                        <a:lnSpc>
                          <a:spcPct val="100000"/>
                        </a:lnSpc>
                        <a:spcBef>
                          <a:spcPct val="0"/>
                        </a:spcBef>
                        <a:spcAft>
                          <a:spcPct val="0"/>
                        </a:spcAft>
                        <a:buClrTx/>
                        <a:buSzTx/>
                        <a:buFontTx/>
                        <a:buNone/>
                        <a:tabLst/>
                      </a:pPr>
                      <a:r>
                        <a:rPr kumimoji="0" lang="fa-IR" sz="1400" b="0" i="0" u="sng" strike="noStrike" cap="none" normalizeH="0" baseline="0" smtClean="0">
                          <a:ln>
                            <a:noFill/>
                          </a:ln>
                          <a:solidFill>
                            <a:schemeClr val="tx1"/>
                          </a:solidFill>
                          <a:effectLst/>
                          <a:latin typeface="Times New Roman" pitchFamily="18" charset="0"/>
                          <a:ea typeface="Times New Roman" pitchFamily="18" charset="0"/>
                          <a:cs typeface="B Zar" pitchFamily="2" charset="-78"/>
                        </a:rPr>
                        <a:t>2000</a:t>
                      </a:r>
                      <a:endParaRPr kumimoji="0" lang="fa-IR" sz="1600" b="0" i="0" u="none" strike="noStrike" cap="none" normalizeH="0" baseline="0" smtClean="0">
                        <a:ln>
                          <a:noFill/>
                        </a:ln>
                        <a:solidFill>
                          <a:schemeClr val="tx1"/>
                        </a:solidFill>
                        <a:effectLst/>
                        <a:latin typeface="Arial" pitchFamily="34" charset="0"/>
                        <a:ea typeface="Times New Roman" pitchFamily="18" charset="0"/>
                        <a:cs typeface="B Zar" pitchFamily="2" charset="-78"/>
                      </a:endParaRPr>
                    </a:p>
                  </a:txBody>
                  <a:tcP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Low" defTabSz="914400" rtl="1" eaLnBrk="1" fontAlgn="base" latinLnBrk="0" hangingPunct="1">
                        <a:lnSpc>
                          <a:spcPct val="100000"/>
                        </a:lnSpc>
                        <a:spcBef>
                          <a:spcPct val="0"/>
                        </a:spcBef>
                        <a:spcAft>
                          <a:spcPct val="0"/>
                        </a:spcAft>
                        <a:buClrTx/>
                        <a:buSzTx/>
                        <a:buFontTx/>
                        <a:buNone/>
                        <a:tabLst/>
                      </a:pPr>
                      <a:r>
                        <a:rPr kumimoji="0" lang="fa-IR" sz="1400" b="0" i="0" u="sng" strike="noStrike" cap="none" normalizeH="0" baseline="0" smtClean="0">
                          <a:ln>
                            <a:noFill/>
                          </a:ln>
                          <a:solidFill>
                            <a:schemeClr val="tx1"/>
                          </a:solidFill>
                          <a:effectLst/>
                          <a:latin typeface="Times New Roman" pitchFamily="18" charset="0"/>
                          <a:ea typeface="Times New Roman" pitchFamily="18" charset="0"/>
                          <a:cs typeface="B Zar" pitchFamily="2" charset="-78"/>
                        </a:rPr>
                        <a:t>        -   </a:t>
                      </a:r>
                      <a:endParaRPr kumimoji="0" lang="fa-IR" sz="1600" b="0" i="0" u="none" strike="noStrike" cap="none" normalizeH="0" baseline="0" smtClean="0">
                        <a:ln>
                          <a:noFill/>
                        </a:ln>
                        <a:solidFill>
                          <a:schemeClr val="tx1"/>
                        </a:solidFill>
                        <a:effectLst/>
                        <a:latin typeface="Arial" pitchFamily="34" charset="0"/>
                        <a:ea typeface="Times New Roman" pitchFamily="18" charset="0"/>
                        <a:cs typeface="B Zar" pitchFamily="2" charset="-78"/>
                      </a:endParaRPr>
                    </a:p>
                  </a:txBody>
                  <a:tcP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Low" defTabSz="914400" rtl="1" eaLnBrk="1" fontAlgn="base" latinLnBrk="0" hangingPunct="1">
                        <a:lnSpc>
                          <a:spcPct val="100000"/>
                        </a:lnSpc>
                        <a:spcBef>
                          <a:spcPct val="0"/>
                        </a:spcBef>
                        <a:spcAft>
                          <a:spcPct val="0"/>
                        </a:spcAft>
                        <a:buClrTx/>
                        <a:buSzTx/>
                        <a:buFontTx/>
                        <a:buNone/>
                        <a:tabLst/>
                      </a:pPr>
                      <a:r>
                        <a:rPr kumimoji="0" lang="fa-IR" sz="1400" b="0" i="0" u="sng" strike="noStrike" cap="none" normalizeH="0" baseline="0" smtClean="0">
                          <a:ln>
                            <a:noFill/>
                          </a:ln>
                          <a:solidFill>
                            <a:schemeClr val="tx1"/>
                          </a:solidFill>
                          <a:effectLst/>
                          <a:latin typeface="Times New Roman" pitchFamily="18" charset="0"/>
                          <a:ea typeface="Times New Roman" pitchFamily="18" charset="0"/>
                          <a:cs typeface="B Zar" pitchFamily="2" charset="-78"/>
                        </a:rPr>
                        <a:t>900</a:t>
                      </a:r>
                      <a:endParaRPr kumimoji="0" lang="fa-IR" sz="1600" b="0" i="0" u="none" strike="noStrike" cap="none" normalizeH="0" baseline="0" smtClean="0">
                        <a:ln>
                          <a:noFill/>
                        </a:ln>
                        <a:solidFill>
                          <a:schemeClr val="tx1"/>
                        </a:solidFill>
                        <a:effectLst/>
                        <a:latin typeface="Arial" pitchFamily="34" charset="0"/>
                        <a:ea typeface="Times New Roman" pitchFamily="18" charset="0"/>
                        <a:cs typeface="B Zar" pitchFamily="2" charset="-78"/>
                      </a:endParaRPr>
                    </a:p>
                  </a:txBody>
                  <a:tcP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650875">
                <a:tc>
                  <a:txBody>
                    <a:bodyPr/>
                    <a:lstStyle/>
                    <a:p>
                      <a:pPr marL="0" marR="0" lvl="0" indent="0" algn="justLow" defTabSz="914400" rtl="1" eaLnBrk="1" fontAlgn="base" latinLnBrk="0" hangingPunct="1">
                        <a:lnSpc>
                          <a:spcPct val="100000"/>
                        </a:lnSpc>
                        <a:spcBef>
                          <a:spcPct val="0"/>
                        </a:spcBef>
                        <a:spcAft>
                          <a:spcPct val="0"/>
                        </a:spcAft>
                        <a:buClrTx/>
                        <a:buSzTx/>
                        <a:buFontTx/>
                        <a:buNone/>
                        <a:tabLst/>
                      </a:pPr>
                      <a:r>
                        <a:rPr kumimoji="0" lang="fa-IR" sz="1400" b="0" i="0" u="none" strike="noStrike" cap="none" normalizeH="0" baseline="0" smtClean="0">
                          <a:ln>
                            <a:noFill/>
                          </a:ln>
                          <a:solidFill>
                            <a:schemeClr val="tx1"/>
                          </a:solidFill>
                          <a:effectLst/>
                          <a:latin typeface="Times New Roman" pitchFamily="18" charset="0"/>
                          <a:ea typeface="Times New Roman" pitchFamily="18" charset="0"/>
                          <a:cs typeface="B Zar" pitchFamily="2" charset="-78"/>
                        </a:rPr>
                        <a:t>جمع آحاد تکمیل شده</a:t>
                      </a:r>
                      <a:endParaRPr kumimoji="0" lang="fa-IR" sz="1600" b="0" i="0" u="none" strike="noStrike" cap="none" normalizeH="0" baseline="0" smtClean="0">
                        <a:ln>
                          <a:noFill/>
                        </a:ln>
                        <a:solidFill>
                          <a:schemeClr val="tx1"/>
                        </a:solidFill>
                        <a:effectLst/>
                        <a:latin typeface="Arial" pitchFamily="34" charset="0"/>
                        <a:ea typeface="Times New Roman" pitchFamily="18" charset="0"/>
                        <a:cs typeface="B Zar" pitchFamily="2" charset="-78"/>
                      </a:endParaRPr>
                    </a:p>
                  </a:txBody>
                  <a:tcP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Low" defTabSz="914400" rtl="1" eaLnBrk="1" fontAlgn="base" latinLnBrk="0" hangingPunct="1">
                        <a:lnSpc>
                          <a:spcPct val="100000"/>
                        </a:lnSpc>
                        <a:spcBef>
                          <a:spcPct val="0"/>
                        </a:spcBef>
                        <a:spcAft>
                          <a:spcPct val="0"/>
                        </a:spcAft>
                        <a:buClrTx/>
                        <a:buSzTx/>
                        <a:buFontTx/>
                        <a:buNone/>
                        <a:tabLst/>
                      </a:pPr>
                      <a:r>
                        <a:rPr kumimoji="0" lang="fa-IR" sz="1400" b="0" i="0" u="sng" strike="noStrike" cap="none" normalizeH="0" baseline="0" smtClean="0">
                          <a:ln>
                            <a:noFill/>
                          </a:ln>
                          <a:solidFill>
                            <a:schemeClr val="tx1"/>
                          </a:solidFill>
                          <a:effectLst/>
                          <a:latin typeface="Times New Roman" pitchFamily="18" charset="0"/>
                          <a:ea typeface="Times New Roman" pitchFamily="18" charset="0"/>
                          <a:cs typeface="B Zar" pitchFamily="2" charset="-78"/>
                        </a:rPr>
                        <a:t>13000</a:t>
                      </a:r>
                      <a:endParaRPr kumimoji="0" lang="fa-IR" sz="1600" b="0" i="0" u="none" strike="noStrike" cap="none" normalizeH="0" baseline="0" smtClean="0">
                        <a:ln>
                          <a:noFill/>
                        </a:ln>
                        <a:solidFill>
                          <a:schemeClr val="tx1"/>
                        </a:solidFill>
                        <a:effectLst/>
                        <a:latin typeface="Arial" pitchFamily="34" charset="0"/>
                        <a:ea typeface="Times New Roman" pitchFamily="18" charset="0"/>
                        <a:cs typeface="B Zar" pitchFamily="2" charset="-78"/>
                      </a:endParaRPr>
                    </a:p>
                  </a:txBody>
                  <a:tcP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Low" defTabSz="914400" rtl="1" eaLnBrk="1" fontAlgn="base" latinLnBrk="0" hangingPunct="1">
                        <a:lnSpc>
                          <a:spcPct val="100000"/>
                        </a:lnSpc>
                        <a:spcBef>
                          <a:spcPct val="0"/>
                        </a:spcBef>
                        <a:spcAft>
                          <a:spcPct val="0"/>
                        </a:spcAft>
                        <a:buClrTx/>
                        <a:buSzTx/>
                        <a:buFontTx/>
                        <a:buNone/>
                        <a:tabLst/>
                      </a:pPr>
                      <a:r>
                        <a:rPr kumimoji="0" lang="fa-IR" sz="1400" b="0" i="0" u="sng" strike="noStrike" cap="none" normalizeH="0" baseline="0" smtClean="0">
                          <a:ln>
                            <a:noFill/>
                          </a:ln>
                          <a:solidFill>
                            <a:schemeClr val="tx1"/>
                          </a:solidFill>
                          <a:effectLst/>
                          <a:latin typeface="Times New Roman" pitchFamily="18" charset="0"/>
                          <a:ea typeface="Times New Roman" pitchFamily="18" charset="0"/>
                          <a:cs typeface="B Zar" pitchFamily="2" charset="-78"/>
                        </a:rPr>
                        <a:t>11000</a:t>
                      </a:r>
                      <a:endParaRPr kumimoji="0" lang="fa-IR" sz="1600" b="0" i="0" u="none" strike="noStrike" cap="none" normalizeH="0" baseline="0" smtClean="0">
                        <a:ln>
                          <a:noFill/>
                        </a:ln>
                        <a:solidFill>
                          <a:schemeClr val="tx1"/>
                        </a:solidFill>
                        <a:effectLst/>
                        <a:latin typeface="Arial" pitchFamily="34" charset="0"/>
                        <a:ea typeface="Times New Roman" pitchFamily="18" charset="0"/>
                        <a:cs typeface="B Zar" pitchFamily="2" charset="-78"/>
                      </a:endParaRPr>
                    </a:p>
                  </a:txBody>
                  <a:tcP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Low" defTabSz="914400" rtl="1" eaLnBrk="1" fontAlgn="base" latinLnBrk="0" hangingPunct="1">
                        <a:lnSpc>
                          <a:spcPct val="100000"/>
                        </a:lnSpc>
                        <a:spcBef>
                          <a:spcPct val="0"/>
                        </a:spcBef>
                        <a:spcAft>
                          <a:spcPct val="0"/>
                        </a:spcAft>
                        <a:buClrTx/>
                        <a:buSzTx/>
                        <a:buFontTx/>
                        <a:buNone/>
                        <a:tabLst/>
                      </a:pPr>
                      <a:r>
                        <a:rPr kumimoji="0" lang="fa-IR" sz="1400" b="0" i="0" u="sng" strike="noStrike" cap="none" normalizeH="0" baseline="0" smtClean="0">
                          <a:ln>
                            <a:noFill/>
                          </a:ln>
                          <a:solidFill>
                            <a:schemeClr val="tx1"/>
                          </a:solidFill>
                          <a:effectLst/>
                          <a:latin typeface="Times New Roman" pitchFamily="18" charset="0"/>
                          <a:ea typeface="Times New Roman" pitchFamily="18" charset="0"/>
                          <a:cs typeface="B Zar" pitchFamily="2" charset="-78"/>
                        </a:rPr>
                        <a:t>11900</a:t>
                      </a:r>
                      <a:endParaRPr kumimoji="0" lang="fa-IR" sz="1600" b="0" i="0" u="none" strike="noStrike" cap="none" normalizeH="0" baseline="0" smtClean="0">
                        <a:ln>
                          <a:noFill/>
                        </a:ln>
                        <a:solidFill>
                          <a:schemeClr val="tx1"/>
                        </a:solidFill>
                        <a:effectLst/>
                        <a:latin typeface="Arial" pitchFamily="34" charset="0"/>
                        <a:ea typeface="Times New Roman" pitchFamily="18" charset="0"/>
                        <a:cs typeface="B Zar" pitchFamily="2" charset="-78"/>
                      </a:endParaRPr>
                    </a:p>
                  </a:txBody>
                  <a:tcP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336550">
                <a:tc>
                  <a:txBody>
                    <a:bodyPr/>
                    <a:lstStyle/>
                    <a:p>
                      <a:pPr marL="0" marR="0" lvl="0" indent="0" algn="justLow" defTabSz="914400" rtl="1" eaLnBrk="1" fontAlgn="base" latinLnBrk="0" hangingPunct="1">
                        <a:lnSpc>
                          <a:spcPct val="100000"/>
                        </a:lnSpc>
                        <a:spcBef>
                          <a:spcPct val="0"/>
                        </a:spcBef>
                        <a:spcAft>
                          <a:spcPct val="0"/>
                        </a:spcAft>
                        <a:buClrTx/>
                        <a:buSzTx/>
                        <a:buFontTx/>
                        <a:buNone/>
                        <a:tabLst/>
                      </a:pPr>
                      <a:r>
                        <a:rPr kumimoji="0" lang="fa-IR" sz="1400" b="0" i="0" u="none" strike="noStrike" cap="none" normalizeH="0" baseline="0" smtClean="0">
                          <a:ln>
                            <a:noFill/>
                          </a:ln>
                          <a:solidFill>
                            <a:schemeClr val="tx1"/>
                          </a:solidFill>
                          <a:effectLst/>
                          <a:latin typeface="Times New Roman" pitchFamily="18" charset="0"/>
                          <a:ea typeface="Times New Roman" pitchFamily="18" charset="0"/>
                          <a:cs typeface="B Zar" pitchFamily="2" charset="-78"/>
                        </a:rPr>
                        <a:t>ج/ جدول هزینه های تولید:</a:t>
                      </a:r>
                      <a:endParaRPr kumimoji="0" lang="fa-IR" sz="1600" b="0" i="0" u="none" strike="noStrike" cap="none" normalizeH="0" baseline="0" smtClean="0">
                        <a:ln>
                          <a:noFill/>
                        </a:ln>
                        <a:solidFill>
                          <a:schemeClr val="tx1"/>
                        </a:solidFill>
                        <a:effectLst/>
                        <a:latin typeface="Arial" pitchFamily="34" charset="0"/>
                        <a:ea typeface="Times New Roman" pitchFamily="18" charset="0"/>
                        <a:cs typeface="B Zar" pitchFamily="2" charset="-78"/>
                      </a:endParaRPr>
                    </a:p>
                  </a:txBody>
                  <a:tcP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Low" defTabSz="914400" rtl="1" eaLnBrk="1" fontAlgn="base" latinLnBrk="0" hangingPunct="1">
                        <a:lnSpc>
                          <a:spcPct val="100000"/>
                        </a:lnSpc>
                        <a:spcBef>
                          <a:spcPct val="0"/>
                        </a:spcBef>
                        <a:spcAft>
                          <a:spcPct val="0"/>
                        </a:spcAft>
                        <a:buClrTx/>
                        <a:buSzTx/>
                        <a:buFontTx/>
                        <a:buNone/>
                        <a:tabLst/>
                      </a:pPr>
                      <a:r>
                        <a:rPr kumimoji="0" lang="fa-IR" sz="1400" b="0" i="0" u="sng" strike="noStrike" cap="none" normalizeH="0" baseline="0" smtClean="0">
                          <a:ln>
                            <a:noFill/>
                          </a:ln>
                          <a:solidFill>
                            <a:schemeClr val="tx1"/>
                          </a:solidFill>
                          <a:effectLst/>
                          <a:latin typeface="Times New Roman" pitchFamily="18" charset="0"/>
                          <a:ea typeface="Times New Roman" pitchFamily="18" charset="0"/>
                          <a:cs typeface="B Zar" pitchFamily="2" charset="-78"/>
                        </a:rPr>
                        <a:t>مبلغ  </a:t>
                      </a:r>
                      <a:r>
                        <a:rPr kumimoji="0" lang="fa-IR" sz="1400" b="0" i="0" u="none" strike="noStrike" cap="none" normalizeH="0" baseline="0" smtClean="0">
                          <a:ln>
                            <a:noFill/>
                          </a:ln>
                          <a:solidFill>
                            <a:schemeClr val="tx1"/>
                          </a:solidFill>
                          <a:effectLst/>
                          <a:latin typeface="Times New Roman" pitchFamily="18" charset="0"/>
                          <a:ea typeface="Times New Roman" pitchFamily="18" charset="0"/>
                          <a:cs typeface="B Zar" pitchFamily="2" charset="-78"/>
                        </a:rPr>
                        <a:t>      ÷</a:t>
                      </a:r>
                      <a:endParaRPr kumimoji="0" lang="fa-IR" sz="1600" b="0" i="0" u="none" strike="noStrike" cap="none" normalizeH="0" baseline="0" smtClean="0">
                        <a:ln>
                          <a:noFill/>
                        </a:ln>
                        <a:solidFill>
                          <a:schemeClr val="tx1"/>
                        </a:solidFill>
                        <a:effectLst/>
                        <a:latin typeface="Arial" pitchFamily="34" charset="0"/>
                        <a:ea typeface="Times New Roman" pitchFamily="18" charset="0"/>
                        <a:cs typeface="B Zar" pitchFamily="2" charset="-78"/>
                      </a:endParaRPr>
                    </a:p>
                  </a:txBody>
                  <a:tcP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Low" defTabSz="914400" rtl="1" eaLnBrk="1" fontAlgn="base" latinLnBrk="0" hangingPunct="1">
                        <a:lnSpc>
                          <a:spcPct val="100000"/>
                        </a:lnSpc>
                        <a:spcBef>
                          <a:spcPct val="0"/>
                        </a:spcBef>
                        <a:spcAft>
                          <a:spcPct val="0"/>
                        </a:spcAft>
                        <a:buClrTx/>
                        <a:buSzTx/>
                        <a:buFontTx/>
                        <a:buNone/>
                        <a:tabLst/>
                      </a:pPr>
                      <a:r>
                        <a:rPr kumimoji="0" lang="fa-IR" sz="1400" b="0" i="0" u="sng" strike="noStrike" cap="none" normalizeH="0" baseline="0" smtClean="0">
                          <a:ln>
                            <a:noFill/>
                          </a:ln>
                          <a:solidFill>
                            <a:schemeClr val="tx1"/>
                          </a:solidFill>
                          <a:effectLst/>
                          <a:latin typeface="Times New Roman" pitchFamily="18" charset="0"/>
                          <a:ea typeface="Times New Roman" pitchFamily="18" charset="0"/>
                          <a:cs typeface="B Zar" pitchFamily="2" charset="-78"/>
                        </a:rPr>
                        <a:t>معادل</a:t>
                      </a:r>
                      <a:endParaRPr kumimoji="0" lang="fa-IR" sz="1600" b="0" i="0" u="none" strike="noStrike" cap="none" normalizeH="0" baseline="0" smtClean="0">
                        <a:ln>
                          <a:noFill/>
                        </a:ln>
                        <a:solidFill>
                          <a:schemeClr val="tx1"/>
                        </a:solidFill>
                        <a:effectLst/>
                        <a:latin typeface="Arial" pitchFamily="34" charset="0"/>
                        <a:ea typeface="Times New Roman" pitchFamily="18" charset="0"/>
                        <a:cs typeface="B Zar" pitchFamily="2" charset="-78"/>
                      </a:endParaRPr>
                    </a:p>
                  </a:txBody>
                  <a:tcP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Low" defTabSz="914400" rtl="1" eaLnBrk="1" fontAlgn="base" latinLnBrk="0" hangingPunct="1">
                        <a:lnSpc>
                          <a:spcPct val="100000"/>
                        </a:lnSpc>
                        <a:spcBef>
                          <a:spcPct val="0"/>
                        </a:spcBef>
                        <a:spcAft>
                          <a:spcPct val="0"/>
                        </a:spcAft>
                        <a:buClrTx/>
                        <a:buSzTx/>
                        <a:buFontTx/>
                        <a:buNone/>
                        <a:tabLst/>
                      </a:pPr>
                      <a:r>
                        <a:rPr kumimoji="0" lang="fa-IR" sz="1400" b="0" i="0" u="none" strike="noStrike" cap="none" normalizeH="0" baseline="0" smtClean="0">
                          <a:ln>
                            <a:noFill/>
                          </a:ln>
                          <a:solidFill>
                            <a:schemeClr val="tx1"/>
                          </a:solidFill>
                          <a:effectLst/>
                          <a:latin typeface="Times New Roman" pitchFamily="18" charset="0"/>
                          <a:ea typeface="Times New Roman" pitchFamily="18" charset="0"/>
                          <a:cs typeface="B Zar" pitchFamily="2" charset="-78"/>
                        </a:rPr>
                        <a:t>=      </a:t>
                      </a:r>
                      <a:r>
                        <a:rPr kumimoji="0" lang="fa-IR" sz="1400" b="0" i="0" u="sng" strike="noStrike" cap="none" normalizeH="0" baseline="0" smtClean="0">
                          <a:ln>
                            <a:noFill/>
                          </a:ln>
                          <a:solidFill>
                            <a:schemeClr val="tx1"/>
                          </a:solidFill>
                          <a:effectLst/>
                          <a:latin typeface="Times New Roman" pitchFamily="18" charset="0"/>
                          <a:ea typeface="Times New Roman" pitchFamily="18" charset="0"/>
                          <a:cs typeface="B Zar" pitchFamily="2" charset="-78"/>
                        </a:rPr>
                        <a:t> نرخ</a:t>
                      </a:r>
                      <a:endParaRPr kumimoji="0" lang="fa-IR" sz="1600" b="0" i="0" u="none" strike="noStrike" cap="none" normalizeH="0" baseline="0" smtClean="0">
                        <a:ln>
                          <a:noFill/>
                        </a:ln>
                        <a:solidFill>
                          <a:schemeClr val="tx1"/>
                        </a:solidFill>
                        <a:effectLst/>
                        <a:latin typeface="Arial" pitchFamily="34" charset="0"/>
                        <a:ea typeface="Times New Roman" pitchFamily="18" charset="0"/>
                        <a:cs typeface="B Zar" pitchFamily="2" charset="-78"/>
                      </a:endParaRPr>
                    </a:p>
                  </a:txBody>
                  <a:tcP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336550">
                <a:tc>
                  <a:txBody>
                    <a:bodyPr/>
                    <a:lstStyle/>
                    <a:p>
                      <a:pPr marL="0" marR="0" lvl="0" indent="0" algn="justLow" defTabSz="914400" rtl="1" eaLnBrk="1" fontAlgn="base" latinLnBrk="0" hangingPunct="1">
                        <a:lnSpc>
                          <a:spcPct val="100000"/>
                        </a:lnSpc>
                        <a:spcBef>
                          <a:spcPct val="0"/>
                        </a:spcBef>
                        <a:spcAft>
                          <a:spcPct val="0"/>
                        </a:spcAft>
                        <a:buClrTx/>
                        <a:buSzTx/>
                        <a:buFontTx/>
                        <a:buNone/>
                        <a:tabLst/>
                      </a:pPr>
                      <a:r>
                        <a:rPr kumimoji="0" lang="fa-IR" sz="1400" b="0" i="0" u="none" strike="noStrike" cap="none" normalizeH="0" baseline="0" smtClean="0">
                          <a:ln>
                            <a:noFill/>
                          </a:ln>
                          <a:solidFill>
                            <a:schemeClr val="tx1"/>
                          </a:solidFill>
                          <a:effectLst/>
                          <a:latin typeface="Times New Roman" pitchFamily="18" charset="0"/>
                          <a:ea typeface="Times New Roman" pitchFamily="18" charset="0"/>
                          <a:cs typeface="B Zar" pitchFamily="2" charset="-78"/>
                        </a:rPr>
                        <a:t>هزینه های انتقالی از مرحله قبل</a:t>
                      </a:r>
                      <a:endParaRPr kumimoji="0" lang="fa-IR" sz="1600" b="0" i="0" u="none" strike="noStrike" cap="none" normalizeH="0" baseline="0" smtClean="0">
                        <a:ln>
                          <a:noFill/>
                        </a:ln>
                        <a:solidFill>
                          <a:schemeClr val="tx1"/>
                        </a:solidFill>
                        <a:effectLst/>
                        <a:latin typeface="Arial" pitchFamily="34" charset="0"/>
                        <a:ea typeface="Times New Roman" pitchFamily="18" charset="0"/>
                        <a:cs typeface="B Zar" pitchFamily="2" charset="-78"/>
                      </a:endParaRPr>
                    </a:p>
                  </a:txBody>
                  <a:tcP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Low" defTabSz="914400" rtl="1" eaLnBrk="1" fontAlgn="base" latinLnBrk="0" hangingPunct="1">
                        <a:lnSpc>
                          <a:spcPct val="100000"/>
                        </a:lnSpc>
                        <a:spcBef>
                          <a:spcPct val="0"/>
                        </a:spcBef>
                        <a:spcAft>
                          <a:spcPct val="0"/>
                        </a:spcAft>
                        <a:buClrTx/>
                        <a:buSzTx/>
                        <a:buFontTx/>
                        <a:buNone/>
                        <a:tabLst/>
                      </a:pPr>
                      <a:r>
                        <a:rPr kumimoji="0" lang="fa-IR" sz="1400" b="0" i="0" u="none" strike="noStrike" cap="none" normalizeH="0" baseline="0" smtClean="0">
                          <a:ln>
                            <a:noFill/>
                          </a:ln>
                          <a:solidFill>
                            <a:schemeClr val="tx1"/>
                          </a:solidFill>
                          <a:effectLst/>
                          <a:latin typeface="Times New Roman" pitchFamily="18" charset="0"/>
                          <a:ea typeface="Times New Roman" pitchFamily="18" charset="0"/>
                          <a:cs typeface="B Zar" pitchFamily="2" charset="-78"/>
                        </a:rPr>
                        <a:t>16120</a:t>
                      </a:r>
                      <a:endParaRPr kumimoji="0" lang="fa-IR" sz="1600" b="0" i="0" u="none" strike="noStrike" cap="none" normalizeH="0" baseline="0" smtClean="0">
                        <a:ln>
                          <a:noFill/>
                        </a:ln>
                        <a:solidFill>
                          <a:schemeClr val="tx1"/>
                        </a:solidFill>
                        <a:effectLst/>
                        <a:latin typeface="Arial" pitchFamily="34" charset="0"/>
                        <a:ea typeface="Times New Roman" pitchFamily="18" charset="0"/>
                        <a:cs typeface="B Zar" pitchFamily="2" charset="-78"/>
                      </a:endParaRPr>
                    </a:p>
                  </a:txBody>
                  <a:tcP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Low" defTabSz="914400" rtl="1" eaLnBrk="1" fontAlgn="base" latinLnBrk="0" hangingPunct="1">
                        <a:lnSpc>
                          <a:spcPct val="100000"/>
                        </a:lnSpc>
                        <a:spcBef>
                          <a:spcPct val="0"/>
                        </a:spcBef>
                        <a:spcAft>
                          <a:spcPct val="0"/>
                        </a:spcAft>
                        <a:buClrTx/>
                        <a:buSzTx/>
                        <a:buFontTx/>
                        <a:buNone/>
                        <a:tabLst/>
                      </a:pPr>
                      <a:r>
                        <a:rPr kumimoji="0" lang="fa-IR" sz="1400" b="0" i="0" u="none" strike="noStrike" cap="none" normalizeH="0" baseline="0" smtClean="0">
                          <a:ln>
                            <a:noFill/>
                          </a:ln>
                          <a:solidFill>
                            <a:schemeClr val="tx1"/>
                          </a:solidFill>
                          <a:effectLst/>
                          <a:latin typeface="Times New Roman" pitchFamily="18" charset="0"/>
                          <a:ea typeface="Times New Roman" pitchFamily="18" charset="0"/>
                          <a:cs typeface="B Zar" pitchFamily="2" charset="-78"/>
                        </a:rPr>
                        <a:t>13000</a:t>
                      </a:r>
                      <a:endParaRPr kumimoji="0" lang="fa-IR" sz="1600" b="0" i="0" u="none" strike="noStrike" cap="none" normalizeH="0" baseline="0" smtClean="0">
                        <a:ln>
                          <a:noFill/>
                        </a:ln>
                        <a:solidFill>
                          <a:schemeClr val="tx1"/>
                        </a:solidFill>
                        <a:effectLst/>
                        <a:latin typeface="Arial" pitchFamily="34" charset="0"/>
                        <a:ea typeface="Times New Roman" pitchFamily="18" charset="0"/>
                        <a:cs typeface="B Zar" pitchFamily="2" charset="-78"/>
                      </a:endParaRPr>
                    </a:p>
                  </a:txBody>
                  <a:tcP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Low" defTabSz="914400" rtl="1" eaLnBrk="1" fontAlgn="base" latinLnBrk="0" hangingPunct="1">
                        <a:lnSpc>
                          <a:spcPct val="100000"/>
                        </a:lnSpc>
                        <a:spcBef>
                          <a:spcPct val="0"/>
                        </a:spcBef>
                        <a:spcAft>
                          <a:spcPct val="0"/>
                        </a:spcAft>
                        <a:buClrTx/>
                        <a:buSzTx/>
                        <a:buFontTx/>
                        <a:buNone/>
                        <a:tabLst/>
                      </a:pPr>
                      <a:r>
                        <a:rPr kumimoji="0" lang="fa-IR" sz="1400" b="0" i="0" u="none" strike="noStrike" cap="none" normalizeH="0" baseline="0" smtClean="0">
                          <a:ln>
                            <a:noFill/>
                          </a:ln>
                          <a:solidFill>
                            <a:schemeClr val="tx1"/>
                          </a:solidFill>
                          <a:effectLst/>
                          <a:latin typeface="Times New Roman" pitchFamily="18" charset="0"/>
                          <a:ea typeface="Times New Roman" pitchFamily="18" charset="0"/>
                          <a:cs typeface="B Zar" pitchFamily="2" charset="-78"/>
                        </a:rPr>
                        <a:t>24/1</a:t>
                      </a:r>
                      <a:endParaRPr kumimoji="0" lang="fa-IR" sz="1600" b="0" i="0" u="none" strike="noStrike" cap="none" normalizeH="0" baseline="0" smtClean="0">
                        <a:ln>
                          <a:noFill/>
                        </a:ln>
                        <a:solidFill>
                          <a:schemeClr val="tx1"/>
                        </a:solidFill>
                        <a:effectLst/>
                        <a:latin typeface="Arial" pitchFamily="34" charset="0"/>
                        <a:ea typeface="Times New Roman" pitchFamily="18" charset="0"/>
                        <a:cs typeface="B Zar" pitchFamily="2" charset="-78"/>
                      </a:endParaRPr>
                    </a:p>
                  </a:txBody>
                  <a:tcP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209550">
                <a:tc>
                  <a:txBody>
                    <a:bodyPr/>
                    <a:lstStyle/>
                    <a:p>
                      <a:pPr marL="0" marR="0" lvl="0" indent="0" algn="justLow" defTabSz="914400" rtl="1" eaLnBrk="1" fontAlgn="base" latinLnBrk="0" hangingPunct="1">
                        <a:lnSpc>
                          <a:spcPct val="100000"/>
                        </a:lnSpc>
                        <a:spcBef>
                          <a:spcPct val="0"/>
                        </a:spcBef>
                        <a:spcAft>
                          <a:spcPct val="0"/>
                        </a:spcAft>
                        <a:buClrTx/>
                        <a:buSzTx/>
                        <a:buFontTx/>
                        <a:buNone/>
                        <a:tabLst/>
                      </a:pPr>
                      <a:r>
                        <a:rPr kumimoji="0" lang="fa-IR" sz="1400" b="0" i="0" u="none" strike="noStrike" cap="none" normalizeH="0" baseline="0" smtClean="0">
                          <a:ln>
                            <a:noFill/>
                          </a:ln>
                          <a:solidFill>
                            <a:schemeClr val="tx1"/>
                          </a:solidFill>
                          <a:effectLst/>
                          <a:latin typeface="Times New Roman" pitchFamily="18" charset="0"/>
                          <a:ea typeface="Times New Roman" pitchFamily="18" charset="0"/>
                          <a:cs typeface="B Zar" pitchFamily="2" charset="-78"/>
                        </a:rPr>
                        <a:t>مواد</a:t>
                      </a:r>
                      <a:endParaRPr kumimoji="0" lang="fa-IR" sz="1600" b="0" i="0" u="none" strike="noStrike" cap="none" normalizeH="0" baseline="0" smtClean="0">
                        <a:ln>
                          <a:noFill/>
                        </a:ln>
                        <a:solidFill>
                          <a:schemeClr val="tx1"/>
                        </a:solidFill>
                        <a:effectLst/>
                        <a:latin typeface="Arial" pitchFamily="34" charset="0"/>
                        <a:ea typeface="Times New Roman" pitchFamily="18" charset="0"/>
                        <a:cs typeface="B Zar" pitchFamily="2" charset="-78"/>
                      </a:endParaRPr>
                    </a:p>
                  </a:txBody>
                  <a:tcP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Low" defTabSz="914400" rtl="1" eaLnBrk="1" fontAlgn="base" latinLnBrk="0" hangingPunct="1">
                        <a:lnSpc>
                          <a:spcPct val="100000"/>
                        </a:lnSpc>
                        <a:spcBef>
                          <a:spcPct val="0"/>
                        </a:spcBef>
                        <a:spcAft>
                          <a:spcPct val="0"/>
                        </a:spcAft>
                        <a:buClrTx/>
                        <a:buSzTx/>
                        <a:buFontTx/>
                        <a:buNone/>
                        <a:tabLst/>
                      </a:pPr>
                      <a:r>
                        <a:rPr kumimoji="0" lang="fa-IR" sz="1400" b="0" i="0" u="none" strike="noStrike" cap="none" normalizeH="0" baseline="0" smtClean="0">
                          <a:ln>
                            <a:noFill/>
                          </a:ln>
                          <a:solidFill>
                            <a:schemeClr val="tx1"/>
                          </a:solidFill>
                          <a:effectLst/>
                          <a:latin typeface="Times New Roman" pitchFamily="18" charset="0"/>
                          <a:ea typeface="Times New Roman" pitchFamily="18" charset="0"/>
                          <a:cs typeface="B Zar" pitchFamily="2" charset="-78"/>
                        </a:rPr>
                        <a:t>2860</a:t>
                      </a:r>
                      <a:endParaRPr kumimoji="0" lang="fa-IR" sz="1600" b="0" i="0" u="none" strike="noStrike" cap="none" normalizeH="0" baseline="0" smtClean="0">
                        <a:ln>
                          <a:noFill/>
                        </a:ln>
                        <a:solidFill>
                          <a:schemeClr val="tx1"/>
                        </a:solidFill>
                        <a:effectLst/>
                        <a:latin typeface="Arial" pitchFamily="34" charset="0"/>
                        <a:ea typeface="Times New Roman" pitchFamily="18" charset="0"/>
                        <a:cs typeface="B Zar" pitchFamily="2" charset="-78"/>
                      </a:endParaRPr>
                    </a:p>
                  </a:txBody>
                  <a:tcP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Low" defTabSz="914400" rtl="1" eaLnBrk="1" fontAlgn="base" latinLnBrk="0" hangingPunct="1">
                        <a:lnSpc>
                          <a:spcPct val="100000"/>
                        </a:lnSpc>
                        <a:spcBef>
                          <a:spcPct val="0"/>
                        </a:spcBef>
                        <a:spcAft>
                          <a:spcPct val="0"/>
                        </a:spcAft>
                        <a:buClrTx/>
                        <a:buSzTx/>
                        <a:buFontTx/>
                        <a:buNone/>
                        <a:tabLst/>
                      </a:pPr>
                      <a:r>
                        <a:rPr kumimoji="0" lang="fa-IR" sz="1400" b="0" i="0" u="none" strike="noStrike" cap="none" normalizeH="0" baseline="0" smtClean="0">
                          <a:ln>
                            <a:noFill/>
                          </a:ln>
                          <a:solidFill>
                            <a:schemeClr val="tx1"/>
                          </a:solidFill>
                          <a:effectLst/>
                          <a:latin typeface="Times New Roman" pitchFamily="18" charset="0"/>
                          <a:ea typeface="Times New Roman" pitchFamily="18" charset="0"/>
                          <a:cs typeface="B Zar" pitchFamily="2" charset="-78"/>
                        </a:rPr>
                        <a:t>11000</a:t>
                      </a:r>
                      <a:endParaRPr kumimoji="0" lang="fa-IR" sz="1600" b="0" i="0" u="none" strike="noStrike" cap="none" normalizeH="0" baseline="0" smtClean="0">
                        <a:ln>
                          <a:noFill/>
                        </a:ln>
                        <a:solidFill>
                          <a:schemeClr val="tx1"/>
                        </a:solidFill>
                        <a:effectLst/>
                        <a:latin typeface="Arial" pitchFamily="34" charset="0"/>
                        <a:ea typeface="Times New Roman" pitchFamily="18" charset="0"/>
                        <a:cs typeface="B Zar" pitchFamily="2" charset="-78"/>
                      </a:endParaRPr>
                    </a:p>
                  </a:txBody>
                  <a:tcP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Low" defTabSz="914400" rtl="1" eaLnBrk="1" fontAlgn="base" latinLnBrk="0" hangingPunct="1">
                        <a:lnSpc>
                          <a:spcPct val="100000"/>
                        </a:lnSpc>
                        <a:spcBef>
                          <a:spcPct val="0"/>
                        </a:spcBef>
                        <a:spcAft>
                          <a:spcPct val="0"/>
                        </a:spcAft>
                        <a:buClrTx/>
                        <a:buSzTx/>
                        <a:buFontTx/>
                        <a:buNone/>
                        <a:tabLst/>
                      </a:pPr>
                      <a:r>
                        <a:rPr kumimoji="0" lang="fa-IR" sz="1400" b="0" i="0" u="none" strike="noStrike" cap="none" normalizeH="0" baseline="0" smtClean="0">
                          <a:ln>
                            <a:noFill/>
                          </a:ln>
                          <a:solidFill>
                            <a:schemeClr val="tx1"/>
                          </a:solidFill>
                          <a:effectLst/>
                          <a:latin typeface="Times New Roman" pitchFamily="18" charset="0"/>
                          <a:ea typeface="Times New Roman" pitchFamily="18" charset="0"/>
                          <a:cs typeface="B Zar" pitchFamily="2" charset="-78"/>
                        </a:rPr>
                        <a:t>26/0</a:t>
                      </a:r>
                      <a:endParaRPr kumimoji="0" lang="fa-IR" sz="1600" b="0" i="0" u="none" strike="noStrike" cap="none" normalizeH="0" baseline="0" smtClean="0">
                        <a:ln>
                          <a:noFill/>
                        </a:ln>
                        <a:solidFill>
                          <a:schemeClr val="tx1"/>
                        </a:solidFill>
                        <a:effectLst/>
                        <a:latin typeface="Arial" pitchFamily="34" charset="0"/>
                        <a:ea typeface="Times New Roman" pitchFamily="18" charset="0"/>
                        <a:cs typeface="B Zar" pitchFamily="2" charset="-78"/>
                      </a:endParaRPr>
                    </a:p>
                  </a:txBody>
                  <a:tcP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209550">
                <a:tc>
                  <a:txBody>
                    <a:bodyPr/>
                    <a:lstStyle/>
                    <a:p>
                      <a:pPr marL="0" marR="0" lvl="0" indent="0" algn="justLow" defTabSz="914400" rtl="1" eaLnBrk="1" fontAlgn="base" latinLnBrk="0" hangingPunct="1">
                        <a:lnSpc>
                          <a:spcPct val="100000"/>
                        </a:lnSpc>
                        <a:spcBef>
                          <a:spcPct val="0"/>
                        </a:spcBef>
                        <a:spcAft>
                          <a:spcPct val="0"/>
                        </a:spcAft>
                        <a:buClrTx/>
                        <a:buSzTx/>
                        <a:buFontTx/>
                        <a:buNone/>
                        <a:tabLst/>
                      </a:pPr>
                      <a:r>
                        <a:rPr kumimoji="0" lang="fa-IR" sz="1400" b="0" i="0" u="none" strike="noStrike" cap="none" normalizeH="0" baseline="0" smtClean="0">
                          <a:ln>
                            <a:noFill/>
                          </a:ln>
                          <a:solidFill>
                            <a:schemeClr val="tx1"/>
                          </a:solidFill>
                          <a:effectLst/>
                          <a:latin typeface="Times New Roman" pitchFamily="18" charset="0"/>
                          <a:ea typeface="Times New Roman" pitchFamily="18" charset="0"/>
                          <a:cs typeface="B Zar" pitchFamily="2" charset="-78"/>
                        </a:rPr>
                        <a:t>دستمزد</a:t>
                      </a:r>
                      <a:endParaRPr kumimoji="0" lang="fa-IR" sz="1600" b="0" i="0" u="none" strike="noStrike" cap="none" normalizeH="0" baseline="0" smtClean="0">
                        <a:ln>
                          <a:noFill/>
                        </a:ln>
                        <a:solidFill>
                          <a:schemeClr val="tx1"/>
                        </a:solidFill>
                        <a:effectLst/>
                        <a:latin typeface="Arial" pitchFamily="34" charset="0"/>
                        <a:ea typeface="Times New Roman" pitchFamily="18" charset="0"/>
                        <a:cs typeface="B Zar" pitchFamily="2" charset="-78"/>
                      </a:endParaRPr>
                    </a:p>
                  </a:txBody>
                  <a:tcP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Low" defTabSz="914400" rtl="1" eaLnBrk="1" fontAlgn="base" latinLnBrk="0" hangingPunct="1">
                        <a:lnSpc>
                          <a:spcPct val="100000"/>
                        </a:lnSpc>
                        <a:spcBef>
                          <a:spcPct val="0"/>
                        </a:spcBef>
                        <a:spcAft>
                          <a:spcPct val="0"/>
                        </a:spcAft>
                        <a:buClrTx/>
                        <a:buSzTx/>
                        <a:buFontTx/>
                        <a:buNone/>
                        <a:tabLst/>
                      </a:pPr>
                      <a:r>
                        <a:rPr kumimoji="0" lang="fa-IR" sz="1400" b="0" i="0" u="none" strike="noStrike" cap="none" normalizeH="0" baseline="0" smtClean="0">
                          <a:ln>
                            <a:noFill/>
                          </a:ln>
                          <a:solidFill>
                            <a:schemeClr val="tx1"/>
                          </a:solidFill>
                          <a:effectLst/>
                          <a:latin typeface="Times New Roman" pitchFamily="18" charset="0"/>
                          <a:ea typeface="Times New Roman" pitchFamily="18" charset="0"/>
                          <a:cs typeface="B Zar" pitchFamily="2" charset="-78"/>
                        </a:rPr>
                        <a:t>6664</a:t>
                      </a:r>
                      <a:endParaRPr kumimoji="0" lang="fa-IR" sz="1600" b="0" i="0" u="none" strike="noStrike" cap="none" normalizeH="0" baseline="0" smtClean="0">
                        <a:ln>
                          <a:noFill/>
                        </a:ln>
                        <a:solidFill>
                          <a:schemeClr val="tx1"/>
                        </a:solidFill>
                        <a:effectLst/>
                        <a:latin typeface="Arial" pitchFamily="34" charset="0"/>
                        <a:ea typeface="Times New Roman" pitchFamily="18" charset="0"/>
                        <a:cs typeface="B Zar" pitchFamily="2" charset="-78"/>
                      </a:endParaRPr>
                    </a:p>
                  </a:txBody>
                  <a:tcP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Low" defTabSz="914400" rtl="1" eaLnBrk="1" fontAlgn="base" latinLnBrk="0" hangingPunct="1">
                        <a:lnSpc>
                          <a:spcPct val="100000"/>
                        </a:lnSpc>
                        <a:spcBef>
                          <a:spcPct val="0"/>
                        </a:spcBef>
                        <a:spcAft>
                          <a:spcPct val="0"/>
                        </a:spcAft>
                        <a:buClrTx/>
                        <a:buSzTx/>
                        <a:buFontTx/>
                        <a:buNone/>
                        <a:tabLst/>
                      </a:pPr>
                      <a:r>
                        <a:rPr kumimoji="0" lang="fa-IR" sz="1400" b="0" i="0" u="none" strike="noStrike" cap="none" normalizeH="0" baseline="0" smtClean="0">
                          <a:ln>
                            <a:noFill/>
                          </a:ln>
                          <a:solidFill>
                            <a:schemeClr val="tx1"/>
                          </a:solidFill>
                          <a:effectLst/>
                          <a:latin typeface="Times New Roman" pitchFamily="18" charset="0"/>
                          <a:ea typeface="Times New Roman" pitchFamily="18" charset="0"/>
                          <a:cs typeface="B Zar" pitchFamily="2" charset="-78"/>
                        </a:rPr>
                        <a:t>11900</a:t>
                      </a:r>
                      <a:endParaRPr kumimoji="0" lang="fa-IR" sz="1600" b="0" i="0" u="none" strike="noStrike" cap="none" normalizeH="0" baseline="0" smtClean="0">
                        <a:ln>
                          <a:noFill/>
                        </a:ln>
                        <a:solidFill>
                          <a:schemeClr val="tx1"/>
                        </a:solidFill>
                        <a:effectLst/>
                        <a:latin typeface="Arial" pitchFamily="34" charset="0"/>
                        <a:ea typeface="Times New Roman" pitchFamily="18" charset="0"/>
                        <a:cs typeface="B Zar" pitchFamily="2" charset="-78"/>
                      </a:endParaRPr>
                    </a:p>
                  </a:txBody>
                  <a:tcP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Low" defTabSz="914400" rtl="1" eaLnBrk="1" fontAlgn="base" latinLnBrk="0" hangingPunct="1">
                        <a:lnSpc>
                          <a:spcPct val="100000"/>
                        </a:lnSpc>
                        <a:spcBef>
                          <a:spcPct val="0"/>
                        </a:spcBef>
                        <a:spcAft>
                          <a:spcPct val="0"/>
                        </a:spcAft>
                        <a:buClrTx/>
                        <a:buSzTx/>
                        <a:buFontTx/>
                        <a:buNone/>
                        <a:tabLst/>
                      </a:pPr>
                      <a:r>
                        <a:rPr kumimoji="0" lang="fa-IR" sz="1400" b="0" i="0" u="none" strike="noStrike" cap="none" normalizeH="0" baseline="0" smtClean="0">
                          <a:ln>
                            <a:noFill/>
                          </a:ln>
                          <a:solidFill>
                            <a:schemeClr val="tx1"/>
                          </a:solidFill>
                          <a:effectLst/>
                          <a:latin typeface="Times New Roman" pitchFamily="18" charset="0"/>
                          <a:ea typeface="Times New Roman" pitchFamily="18" charset="0"/>
                          <a:cs typeface="B Zar" pitchFamily="2" charset="-78"/>
                        </a:rPr>
                        <a:t>56/0</a:t>
                      </a:r>
                      <a:endParaRPr kumimoji="0" lang="fa-IR" sz="1600" b="0" i="0" u="none" strike="noStrike" cap="none" normalizeH="0" baseline="0" smtClean="0">
                        <a:ln>
                          <a:noFill/>
                        </a:ln>
                        <a:solidFill>
                          <a:schemeClr val="tx1"/>
                        </a:solidFill>
                        <a:effectLst/>
                        <a:latin typeface="Arial" pitchFamily="34" charset="0"/>
                        <a:ea typeface="Times New Roman" pitchFamily="18" charset="0"/>
                        <a:cs typeface="B Zar" pitchFamily="2" charset="-78"/>
                      </a:endParaRPr>
                    </a:p>
                  </a:txBody>
                  <a:tcP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r h="209550">
                <a:tc>
                  <a:txBody>
                    <a:bodyPr/>
                    <a:lstStyle/>
                    <a:p>
                      <a:pPr marL="0" marR="0" lvl="0" indent="0" algn="justLow" defTabSz="914400" rtl="1" eaLnBrk="1" fontAlgn="base" latinLnBrk="0" hangingPunct="1">
                        <a:lnSpc>
                          <a:spcPct val="100000"/>
                        </a:lnSpc>
                        <a:spcBef>
                          <a:spcPct val="0"/>
                        </a:spcBef>
                        <a:spcAft>
                          <a:spcPct val="0"/>
                        </a:spcAft>
                        <a:buClrTx/>
                        <a:buSzTx/>
                        <a:buFontTx/>
                        <a:buNone/>
                        <a:tabLst/>
                      </a:pPr>
                      <a:r>
                        <a:rPr kumimoji="0" lang="fa-IR" sz="1400" b="0" i="0" u="none" strike="noStrike" cap="none" normalizeH="0" baseline="0" smtClean="0">
                          <a:ln>
                            <a:noFill/>
                          </a:ln>
                          <a:solidFill>
                            <a:schemeClr val="tx1"/>
                          </a:solidFill>
                          <a:effectLst/>
                          <a:latin typeface="Times New Roman" pitchFamily="18" charset="0"/>
                          <a:ea typeface="Times New Roman" pitchFamily="18" charset="0"/>
                          <a:cs typeface="B Zar" pitchFamily="2" charset="-78"/>
                        </a:rPr>
                        <a:t>سربار</a:t>
                      </a:r>
                      <a:endParaRPr kumimoji="0" lang="fa-IR" sz="1600" b="0" i="0" u="none" strike="noStrike" cap="none" normalizeH="0" baseline="0" smtClean="0">
                        <a:ln>
                          <a:noFill/>
                        </a:ln>
                        <a:solidFill>
                          <a:schemeClr val="tx1"/>
                        </a:solidFill>
                        <a:effectLst/>
                        <a:latin typeface="Arial" pitchFamily="34" charset="0"/>
                        <a:ea typeface="Times New Roman" pitchFamily="18" charset="0"/>
                        <a:cs typeface="B Zar" pitchFamily="2" charset="-78"/>
                      </a:endParaRPr>
                    </a:p>
                  </a:txBody>
                  <a:tcP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Low" defTabSz="914400" rtl="1" eaLnBrk="1" fontAlgn="base" latinLnBrk="0" hangingPunct="1">
                        <a:lnSpc>
                          <a:spcPct val="100000"/>
                        </a:lnSpc>
                        <a:spcBef>
                          <a:spcPct val="0"/>
                        </a:spcBef>
                        <a:spcAft>
                          <a:spcPct val="0"/>
                        </a:spcAft>
                        <a:buClrTx/>
                        <a:buSzTx/>
                        <a:buFontTx/>
                        <a:buNone/>
                        <a:tabLst/>
                      </a:pPr>
                      <a:r>
                        <a:rPr kumimoji="0" lang="fa-IR" sz="1400" b="0" i="0" u="none" strike="noStrike" cap="none" normalizeH="0" baseline="0" smtClean="0">
                          <a:ln>
                            <a:noFill/>
                          </a:ln>
                          <a:solidFill>
                            <a:schemeClr val="tx1"/>
                          </a:solidFill>
                          <a:effectLst/>
                          <a:latin typeface="Times New Roman" pitchFamily="18" charset="0"/>
                          <a:ea typeface="Times New Roman" pitchFamily="18" charset="0"/>
                          <a:cs typeface="B Zar" pitchFamily="2" charset="-78"/>
                        </a:rPr>
                        <a:t>3333</a:t>
                      </a:r>
                      <a:endParaRPr kumimoji="0" lang="fa-IR" sz="1600" b="0" i="0" u="none" strike="noStrike" cap="none" normalizeH="0" baseline="0" smtClean="0">
                        <a:ln>
                          <a:noFill/>
                        </a:ln>
                        <a:solidFill>
                          <a:schemeClr val="tx1"/>
                        </a:solidFill>
                        <a:effectLst/>
                        <a:latin typeface="Arial" pitchFamily="34" charset="0"/>
                        <a:ea typeface="Times New Roman" pitchFamily="18" charset="0"/>
                        <a:cs typeface="B Zar" pitchFamily="2" charset="-78"/>
                      </a:endParaRPr>
                    </a:p>
                  </a:txBody>
                  <a:tcP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Low" defTabSz="914400" rtl="1" eaLnBrk="1" fontAlgn="base" latinLnBrk="0" hangingPunct="1">
                        <a:lnSpc>
                          <a:spcPct val="100000"/>
                        </a:lnSpc>
                        <a:spcBef>
                          <a:spcPct val="0"/>
                        </a:spcBef>
                        <a:spcAft>
                          <a:spcPct val="0"/>
                        </a:spcAft>
                        <a:buClrTx/>
                        <a:buSzTx/>
                        <a:buFontTx/>
                        <a:buNone/>
                        <a:tabLst/>
                      </a:pPr>
                      <a:r>
                        <a:rPr kumimoji="0" lang="fa-IR" sz="1400" b="0" i="0" u="none" strike="noStrike" cap="none" normalizeH="0" baseline="0" smtClean="0">
                          <a:ln>
                            <a:noFill/>
                          </a:ln>
                          <a:solidFill>
                            <a:schemeClr val="tx1"/>
                          </a:solidFill>
                          <a:effectLst/>
                          <a:latin typeface="Times New Roman" pitchFamily="18" charset="0"/>
                          <a:ea typeface="Times New Roman" pitchFamily="18" charset="0"/>
                          <a:cs typeface="B Zar" pitchFamily="2" charset="-78"/>
                        </a:rPr>
                        <a:t>11900</a:t>
                      </a:r>
                      <a:endParaRPr kumimoji="0" lang="fa-IR" sz="1600" b="0" i="0" u="none" strike="noStrike" cap="none" normalizeH="0" baseline="0" smtClean="0">
                        <a:ln>
                          <a:noFill/>
                        </a:ln>
                        <a:solidFill>
                          <a:schemeClr val="tx1"/>
                        </a:solidFill>
                        <a:effectLst/>
                        <a:latin typeface="Arial" pitchFamily="34" charset="0"/>
                        <a:ea typeface="Times New Roman" pitchFamily="18" charset="0"/>
                        <a:cs typeface="B Zar" pitchFamily="2" charset="-78"/>
                      </a:endParaRPr>
                    </a:p>
                  </a:txBody>
                  <a:tcP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Low" defTabSz="914400" rtl="1" eaLnBrk="1" fontAlgn="base" latinLnBrk="0" hangingPunct="1">
                        <a:lnSpc>
                          <a:spcPct val="100000"/>
                        </a:lnSpc>
                        <a:spcBef>
                          <a:spcPct val="0"/>
                        </a:spcBef>
                        <a:spcAft>
                          <a:spcPct val="0"/>
                        </a:spcAft>
                        <a:buClrTx/>
                        <a:buSzTx/>
                        <a:buFontTx/>
                        <a:buNone/>
                        <a:tabLst/>
                      </a:pPr>
                      <a:r>
                        <a:rPr kumimoji="0" lang="fa-IR" sz="1400" b="0" i="0" u="none" strike="noStrike" cap="none" normalizeH="0" baseline="0" smtClean="0">
                          <a:ln>
                            <a:noFill/>
                          </a:ln>
                          <a:solidFill>
                            <a:schemeClr val="tx1"/>
                          </a:solidFill>
                          <a:effectLst/>
                          <a:latin typeface="Times New Roman" pitchFamily="18" charset="0"/>
                          <a:ea typeface="Times New Roman" pitchFamily="18" charset="0"/>
                          <a:cs typeface="B Zar" pitchFamily="2" charset="-78"/>
                        </a:rPr>
                        <a:t>28/0</a:t>
                      </a:r>
                      <a:endParaRPr kumimoji="0" lang="fa-IR" sz="1600" b="0" i="0" u="none" strike="noStrike" cap="none" normalizeH="0" baseline="0" smtClean="0">
                        <a:ln>
                          <a:noFill/>
                        </a:ln>
                        <a:solidFill>
                          <a:schemeClr val="tx1"/>
                        </a:solidFill>
                        <a:effectLst/>
                        <a:latin typeface="Arial" pitchFamily="34" charset="0"/>
                        <a:ea typeface="Times New Roman" pitchFamily="18" charset="0"/>
                        <a:cs typeface="B Zar" pitchFamily="2" charset="-78"/>
                      </a:endParaRPr>
                    </a:p>
                  </a:txBody>
                  <a:tcP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8"/>
                  </a:ext>
                </a:extLst>
              </a:tr>
              <a:tr h="322263">
                <a:tc>
                  <a:txBody>
                    <a:bodyPr/>
                    <a:lstStyle/>
                    <a:p>
                      <a:pPr marL="0" marR="0" lvl="0" indent="0" algn="justLow" defTabSz="914400" rtl="1" eaLnBrk="1" fontAlgn="base" latinLnBrk="0" hangingPunct="1">
                        <a:lnSpc>
                          <a:spcPct val="100000"/>
                        </a:lnSpc>
                        <a:spcBef>
                          <a:spcPct val="0"/>
                        </a:spcBef>
                        <a:spcAft>
                          <a:spcPct val="0"/>
                        </a:spcAft>
                        <a:buClrTx/>
                        <a:buSzTx/>
                        <a:buFontTx/>
                        <a:buNone/>
                        <a:tabLst/>
                      </a:pPr>
                      <a:r>
                        <a:rPr kumimoji="0" lang="fa-IR" sz="1400" b="0" i="0" u="none" strike="noStrike" cap="none" normalizeH="0" baseline="0" smtClean="0">
                          <a:ln>
                            <a:noFill/>
                          </a:ln>
                          <a:solidFill>
                            <a:schemeClr val="tx1"/>
                          </a:solidFill>
                          <a:effectLst/>
                          <a:latin typeface="Times New Roman" pitchFamily="18" charset="0"/>
                          <a:ea typeface="Times New Roman" pitchFamily="18" charset="0"/>
                          <a:cs typeface="B Zar" pitchFamily="2" charset="-78"/>
                        </a:rPr>
                        <a:t>جمع</a:t>
                      </a:r>
                      <a:endParaRPr kumimoji="0" lang="fa-IR" sz="1600" b="0" i="0" u="none" strike="noStrike" cap="none" normalizeH="0" baseline="0" smtClean="0">
                        <a:ln>
                          <a:noFill/>
                        </a:ln>
                        <a:solidFill>
                          <a:schemeClr val="tx1"/>
                        </a:solidFill>
                        <a:effectLst/>
                        <a:latin typeface="Arial" pitchFamily="34" charset="0"/>
                        <a:ea typeface="Times New Roman" pitchFamily="18" charset="0"/>
                        <a:cs typeface="B Zar" pitchFamily="2" charset="-78"/>
                      </a:endParaRPr>
                    </a:p>
                  </a:txBody>
                  <a:tcP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Low" defTabSz="914400" rtl="1" eaLnBrk="1" fontAlgn="base" latinLnBrk="0" hangingPunct="1">
                        <a:lnSpc>
                          <a:spcPct val="100000"/>
                        </a:lnSpc>
                        <a:spcBef>
                          <a:spcPct val="0"/>
                        </a:spcBef>
                        <a:spcAft>
                          <a:spcPct val="0"/>
                        </a:spcAft>
                        <a:buClrTx/>
                        <a:buSzTx/>
                        <a:buFontTx/>
                        <a:buNone/>
                        <a:tabLst/>
                      </a:pPr>
                      <a:r>
                        <a:rPr kumimoji="0" lang="fa-IR" sz="1400" b="0" i="0" u="sng" strike="noStrike" cap="none" normalizeH="0" baseline="0" smtClean="0">
                          <a:ln>
                            <a:noFill/>
                          </a:ln>
                          <a:solidFill>
                            <a:schemeClr val="tx1"/>
                          </a:solidFill>
                          <a:effectLst/>
                          <a:latin typeface="Times New Roman" pitchFamily="18" charset="0"/>
                          <a:ea typeface="Times New Roman" pitchFamily="18" charset="0"/>
                          <a:cs typeface="B Zar" pitchFamily="2" charset="-78"/>
                        </a:rPr>
                        <a:t>28977</a:t>
                      </a:r>
                      <a:endParaRPr kumimoji="0" lang="fa-IR" sz="1600" b="0" i="0" u="none" strike="noStrike" cap="none" normalizeH="0" baseline="0" smtClean="0">
                        <a:ln>
                          <a:noFill/>
                        </a:ln>
                        <a:solidFill>
                          <a:schemeClr val="tx1"/>
                        </a:solidFill>
                        <a:effectLst/>
                        <a:latin typeface="Arial" pitchFamily="34" charset="0"/>
                        <a:ea typeface="Times New Roman" pitchFamily="18" charset="0"/>
                        <a:cs typeface="B Zar" pitchFamily="2" charset="-78"/>
                      </a:endParaRPr>
                    </a:p>
                  </a:txBody>
                  <a:tcP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2400" b="0" i="0" u="none" strike="noStrike" cap="none" normalizeH="0" baseline="0" smtClean="0">
                        <a:ln>
                          <a:noFill/>
                        </a:ln>
                        <a:solidFill>
                          <a:schemeClr val="tx1"/>
                        </a:solidFill>
                        <a:effectLst/>
                        <a:latin typeface="Arial" pitchFamily="34" charset="0"/>
                        <a:cs typeface="Arial" pitchFamily="34" charset="0"/>
                      </a:endParaRPr>
                    </a:p>
                  </a:txBody>
                  <a:tcP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Low" defTabSz="914400" rtl="1" eaLnBrk="1" fontAlgn="base" latinLnBrk="0" hangingPunct="1">
                        <a:lnSpc>
                          <a:spcPct val="100000"/>
                        </a:lnSpc>
                        <a:spcBef>
                          <a:spcPct val="0"/>
                        </a:spcBef>
                        <a:spcAft>
                          <a:spcPct val="0"/>
                        </a:spcAft>
                        <a:buClrTx/>
                        <a:buSzTx/>
                        <a:buFontTx/>
                        <a:buNone/>
                        <a:tabLst/>
                      </a:pPr>
                      <a:r>
                        <a:rPr kumimoji="0" lang="fa-IR" sz="1400" b="0" i="0" u="sng" strike="noStrike" cap="none" normalizeH="0" baseline="0" smtClean="0">
                          <a:ln>
                            <a:noFill/>
                          </a:ln>
                          <a:solidFill>
                            <a:schemeClr val="tx1"/>
                          </a:solidFill>
                          <a:effectLst/>
                          <a:latin typeface="Times New Roman" pitchFamily="18" charset="0"/>
                          <a:ea typeface="Times New Roman" pitchFamily="18" charset="0"/>
                          <a:cs typeface="B Zar" pitchFamily="2" charset="-78"/>
                        </a:rPr>
                        <a:t>34/2</a:t>
                      </a:r>
                      <a:endParaRPr kumimoji="0" lang="fa-IR" sz="1600" b="0" i="0" u="none" strike="noStrike" cap="none" normalizeH="0" baseline="0" smtClean="0">
                        <a:ln>
                          <a:noFill/>
                        </a:ln>
                        <a:solidFill>
                          <a:schemeClr val="tx1"/>
                        </a:solidFill>
                        <a:effectLst/>
                        <a:latin typeface="Arial" pitchFamily="34" charset="0"/>
                        <a:ea typeface="Times New Roman" pitchFamily="18" charset="0"/>
                        <a:cs typeface="B Zar" pitchFamily="2" charset="-78"/>
                      </a:endParaRPr>
                    </a:p>
                  </a:txBody>
                  <a:tcP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9"/>
                  </a:ext>
                </a:extLst>
              </a:tr>
            </a:tbl>
          </a:graphicData>
        </a:graphic>
      </p:graphicFrame>
    </p:spTree>
  </p:cSld>
  <p:clrMapOvr>
    <a:masterClrMapping/>
  </p:clrMapOvr>
  <p:transition advClick="0" advTm="3000">
    <p:split orient="vert" dir="in"/>
  </p:transition>
  <p:timing>
    <p:tnLst>
      <p:par>
        <p:cTn id="1" dur="indefinite" restart="never" nodeType="tmRoot"/>
      </p:par>
    </p:tnLst>
  </p:timing>
</p:sld>
</file>

<file path=ppt/slides/slide214.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247811" name="Rectangle 3"/>
          <p:cNvSpPr>
            <a:spLocks noGrp="1" noChangeArrowheads="1"/>
          </p:cNvSpPr>
          <p:nvPr>
            <p:ph type="body" idx="1"/>
          </p:nvPr>
        </p:nvSpPr>
        <p:spPr>
          <a:xfrm>
            <a:off x="457200" y="333375"/>
            <a:ext cx="8229600" cy="6119813"/>
          </a:xfrm>
        </p:spPr>
        <p:txBody>
          <a:bodyPr/>
          <a:lstStyle/>
          <a:p>
            <a:pPr>
              <a:lnSpc>
                <a:spcPct val="90000"/>
              </a:lnSpc>
            </a:pPr>
            <a:r>
              <a:rPr lang="fa-IR"/>
              <a:t>د/ جدول توزیع هزینه ها:</a:t>
            </a:r>
          </a:p>
          <a:p>
            <a:pPr>
              <a:lnSpc>
                <a:spcPct val="90000"/>
              </a:lnSpc>
            </a:pPr>
            <a:r>
              <a:rPr lang="fa-IR"/>
              <a:t>بهای واحدهای تکمیل و مشتعل شده (34/2 × 11000) 			25740</a:t>
            </a:r>
          </a:p>
          <a:p>
            <a:pPr>
              <a:lnSpc>
                <a:spcPct val="90000"/>
              </a:lnSpc>
            </a:pPr>
            <a:r>
              <a:rPr lang="fa-IR"/>
              <a:t>کار در جریان ساخت پایان دوره:</a:t>
            </a:r>
          </a:p>
          <a:p>
            <a:pPr>
              <a:lnSpc>
                <a:spcPct val="90000"/>
              </a:lnSpc>
            </a:pPr>
            <a:r>
              <a:rPr lang="fa-IR"/>
              <a:t>هزینه انتقالی 			(24/1 × 2000)		2480</a:t>
            </a:r>
          </a:p>
          <a:p>
            <a:pPr>
              <a:lnSpc>
                <a:spcPct val="90000"/>
              </a:lnSpc>
            </a:pPr>
            <a:r>
              <a:rPr lang="fa-IR"/>
              <a:t>تبدیل 				((28/0 + 56/0)×900)         </a:t>
            </a:r>
            <a:r>
              <a:rPr lang="fa-IR" u="sng"/>
              <a:t>756</a:t>
            </a:r>
            <a:endParaRPr lang="fa-IR"/>
          </a:p>
          <a:p>
            <a:pPr>
              <a:lnSpc>
                <a:spcPct val="90000"/>
              </a:lnSpc>
            </a:pPr>
            <a:r>
              <a:rPr lang="fa-IR"/>
              <a:t>جمع هزینه های تولید.							</a:t>
            </a:r>
            <a:r>
              <a:rPr lang="fa-IR" u="sng"/>
              <a:t>3236</a:t>
            </a:r>
            <a:endParaRPr lang="fa-IR"/>
          </a:p>
          <a:p>
            <a:pPr>
              <a:lnSpc>
                <a:spcPct val="90000"/>
              </a:lnSpc>
            </a:pPr>
            <a:r>
              <a:rPr lang="fa-IR"/>
              <a:t>										</a:t>
            </a:r>
            <a:r>
              <a:rPr lang="fa-IR" u="sng"/>
              <a:t>28976</a:t>
            </a:r>
            <a:endParaRPr lang="en-US" u="sng"/>
          </a:p>
        </p:txBody>
      </p:sp>
    </p:spTree>
  </p:cSld>
  <p:clrMapOvr>
    <a:masterClrMapping/>
  </p:clrMapOvr>
  <p:transition advClick="0" advTm="300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247811">
                                            <p:txEl>
                                              <p:pRg st="0" end="0"/>
                                            </p:txEl>
                                          </p:spTgt>
                                        </p:tgtEl>
                                        <p:attrNameLst>
                                          <p:attrName>style.visibility</p:attrName>
                                        </p:attrNameLst>
                                      </p:cBhvr>
                                      <p:to>
                                        <p:strVal val="visible"/>
                                      </p:to>
                                    </p:set>
                                    <p:anim calcmode="lin" valueType="num">
                                      <p:cBhvr>
                                        <p:cTn id="7" dur="500" fill="hold"/>
                                        <p:tgtEl>
                                          <p:spTgt spid="247811">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247811">
                                            <p:txEl>
                                              <p:pRg st="0" end="0"/>
                                            </p:txEl>
                                          </p:spTgt>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3" presetClass="entr" presetSubtype="16" fill="hold" grpId="0" nodeType="clickEffect">
                                  <p:stCondLst>
                                    <p:cond delay="0"/>
                                  </p:stCondLst>
                                  <p:childTnLst>
                                    <p:set>
                                      <p:cBhvr>
                                        <p:cTn id="12" dur="1" fill="hold">
                                          <p:stCondLst>
                                            <p:cond delay="0"/>
                                          </p:stCondLst>
                                        </p:cTn>
                                        <p:tgtEl>
                                          <p:spTgt spid="247811">
                                            <p:txEl>
                                              <p:pRg st="1" end="1"/>
                                            </p:txEl>
                                          </p:spTgt>
                                        </p:tgtEl>
                                        <p:attrNameLst>
                                          <p:attrName>style.visibility</p:attrName>
                                        </p:attrNameLst>
                                      </p:cBhvr>
                                      <p:to>
                                        <p:strVal val="visible"/>
                                      </p:to>
                                    </p:set>
                                    <p:anim calcmode="lin" valueType="num">
                                      <p:cBhvr>
                                        <p:cTn id="13" dur="500" fill="hold"/>
                                        <p:tgtEl>
                                          <p:spTgt spid="247811">
                                            <p:txEl>
                                              <p:pRg st="1" end="1"/>
                                            </p:txEl>
                                          </p:spTgt>
                                        </p:tgtEl>
                                        <p:attrNameLst>
                                          <p:attrName>ppt_w</p:attrName>
                                        </p:attrNameLst>
                                      </p:cBhvr>
                                      <p:tavLst>
                                        <p:tav tm="0">
                                          <p:val>
                                            <p:fltVal val="0"/>
                                          </p:val>
                                        </p:tav>
                                        <p:tav tm="100000">
                                          <p:val>
                                            <p:strVal val="#ppt_w"/>
                                          </p:val>
                                        </p:tav>
                                      </p:tavLst>
                                    </p:anim>
                                    <p:anim calcmode="lin" valueType="num">
                                      <p:cBhvr>
                                        <p:cTn id="14" dur="500" fill="hold"/>
                                        <p:tgtEl>
                                          <p:spTgt spid="247811">
                                            <p:txEl>
                                              <p:pRg st="1" end="1"/>
                                            </p:txEl>
                                          </p:spTgt>
                                        </p:tgtEl>
                                        <p:attrNameLst>
                                          <p:attrName>ppt_h</p:attrName>
                                        </p:attrNameLst>
                                      </p:cBhvr>
                                      <p:tavLst>
                                        <p:tav tm="0">
                                          <p:val>
                                            <p:fltVal val="0"/>
                                          </p:val>
                                        </p:tav>
                                        <p:tav tm="100000">
                                          <p:val>
                                            <p:strVal val="#ppt_h"/>
                                          </p:val>
                                        </p:tav>
                                      </p:tavLst>
                                    </p:anim>
                                  </p:childTnLst>
                                </p:cTn>
                              </p:par>
                            </p:childTnLst>
                          </p:cTn>
                        </p:par>
                      </p:childTnLst>
                    </p:cTn>
                  </p:par>
                  <p:par>
                    <p:cTn id="15" fill="hold">
                      <p:stCondLst>
                        <p:cond delay="indefinite"/>
                      </p:stCondLst>
                      <p:childTnLst>
                        <p:par>
                          <p:cTn id="16" fill="hold">
                            <p:stCondLst>
                              <p:cond delay="0"/>
                            </p:stCondLst>
                            <p:childTnLst>
                              <p:par>
                                <p:cTn id="17" presetID="23" presetClass="entr" presetSubtype="16" fill="hold" grpId="0" nodeType="clickEffect">
                                  <p:stCondLst>
                                    <p:cond delay="0"/>
                                  </p:stCondLst>
                                  <p:childTnLst>
                                    <p:set>
                                      <p:cBhvr>
                                        <p:cTn id="18" dur="1" fill="hold">
                                          <p:stCondLst>
                                            <p:cond delay="0"/>
                                          </p:stCondLst>
                                        </p:cTn>
                                        <p:tgtEl>
                                          <p:spTgt spid="247811">
                                            <p:txEl>
                                              <p:pRg st="2" end="2"/>
                                            </p:txEl>
                                          </p:spTgt>
                                        </p:tgtEl>
                                        <p:attrNameLst>
                                          <p:attrName>style.visibility</p:attrName>
                                        </p:attrNameLst>
                                      </p:cBhvr>
                                      <p:to>
                                        <p:strVal val="visible"/>
                                      </p:to>
                                    </p:set>
                                    <p:anim calcmode="lin" valueType="num">
                                      <p:cBhvr>
                                        <p:cTn id="19" dur="500" fill="hold"/>
                                        <p:tgtEl>
                                          <p:spTgt spid="247811">
                                            <p:txEl>
                                              <p:pRg st="2" end="2"/>
                                            </p:txEl>
                                          </p:spTgt>
                                        </p:tgtEl>
                                        <p:attrNameLst>
                                          <p:attrName>ppt_w</p:attrName>
                                        </p:attrNameLst>
                                      </p:cBhvr>
                                      <p:tavLst>
                                        <p:tav tm="0">
                                          <p:val>
                                            <p:fltVal val="0"/>
                                          </p:val>
                                        </p:tav>
                                        <p:tav tm="100000">
                                          <p:val>
                                            <p:strVal val="#ppt_w"/>
                                          </p:val>
                                        </p:tav>
                                      </p:tavLst>
                                    </p:anim>
                                    <p:anim calcmode="lin" valueType="num">
                                      <p:cBhvr>
                                        <p:cTn id="20" dur="500" fill="hold"/>
                                        <p:tgtEl>
                                          <p:spTgt spid="247811">
                                            <p:txEl>
                                              <p:pRg st="2" end="2"/>
                                            </p:txEl>
                                          </p:spTgt>
                                        </p:tgtEl>
                                        <p:attrNameLst>
                                          <p:attrName>ppt_h</p:attrName>
                                        </p:attrNameLst>
                                      </p:cBhvr>
                                      <p:tavLst>
                                        <p:tav tm="0">
                                          <p:val>
                                            <p:fltVal val="0"/>
                                          </p:val>
                                        </p:tav>
                                        <p:tav tm="100000">
                                          <p:val>
                                            <p:strVal val="#ppt_h"/>
                                          </p:val>
                                        </p:tav>
                                      </p:tavLst>
                                    </p:anim>
                                  </p:childTnLst>
                                </p:cTn>
                              </p:par>
                            </p:childTnLst>
                          </p:cTn>
                        </p:par>
                      </p:childTnLst>
                    </p:cTn>
                  </p:par>
                  <p:par>
                    <p:cTn id="21" fill="hold">
                      <p:stCondLst>
                        <p:cond delay="indefinite"/>
                      </p:stCondLst>
                      <p:childTnLst>
                        <p:par>
                          <p:cTn id="22" fill="hold">
                            <p:stCondLst>
                              <p:cond delay="0"/>
                            </p:stCondLst>
                            <p:childTnLst>
                              <p:par>
                                <p:cTn id="23" presetID="23" presetClass="entr" presetSubtype="16" fill="hold" grpId="0" nodeType="clickEffect">
                                  <p:stCondLst>
                                    <p:cond delay="0"/>
                                  </p:stCondLst>
                                  <p:childTnLst>
                                    <p:set>
                                      <p:cBhvr>
                                        <p:cTn id="24" dur="1" fill="hold">
                                          <p:stCondLst>
                                            <p:cond delay="0"/>
                                          </p:stCondLst>
                                        </p:cTn>
                                        <p:tgtEl>
                                          <p:spTgt spid="247811">
                                            <p:txEl>
                                              <p:pRg st="3" end="3"/>
                                            </p:txEl>
                                          </p:spTgt>
                                        </p:tgtEl>
                                        <p:attrNameLst>
                                          <p:attrName>style.visibility</p:attrName>
                                        </p:attrNameLst>
                                      </p:cBhvr>
                                      <p:to>
                                        <p:strVal val="visible"/>
                                      </p:to>
                                    </p:set>
                                    <p:anim calcmode="lin" valueType="num">
                                      <p:cBhvr>
                                        <p:cTn id="25" dur="500" fill="hold"/>
                                        <p:tgtEl>
                                          <p:spTgt spid="247811">
                                            <p:txEl>
                                              <p:pRg st="3" end="3"/>
                                            </p:txEl>
                                          </p:spTgt>
                                        </p:tgtEl>
                                        <p:attrNameLst>
                                          <p:attrName>ppt_w</p:attrName>
                                        </p:attrNameLst>
                                      </p:cBhvr>
                                      <p:tavLst>
                                        <p:tav tm="0">
                                          <p:val>
                                            <p:fltVal val="0"/>
                                          </p:val>
                                        </p:tav>
                                        <p:tav tm="100000">
                                          <p:val>
                                            <p:strVal val="#ppt_w"/>
                                          </p:val>
                                        </p:tav>
                                      </p:tavLst>
                                    </p:anim>
                                    <p:anim calcmode="lin" valueType="num">
                                      <p:cBhvr>
                                        <p:cTn id="26" dur="500" fill="hold"/>
                                        <p:tgtEl>
                                          <p:spTgt spid="247811">
                                            <p:txEl>
                                              <p:pRg st="3" end="3"/>
                                            </p:txEl>
                                          </p:spTgt>
                                        </p:tgtEl>
                                        <p:attrNameLst>
                                          <p:attrName>ppt_h</p:attrName>
                                        </p:attrNameLst>
                                      </p:cBhvr>
                                      <p:tavLst>
                                        <p:tav tm="0">
                                          <p:val>
                                            <p:fltVal val="0"/>
                                          </p:val>
                                        </p:tav>
                                        <p:tav tm="100000">
                                          <p:val>
                                            <p:strVal val="#ppt_h"/>
                                          </p:val>
                                        </p:tav>
                                      </p:tavLst>
                                    </p:anim>
                                  </p:childTnLst>
                                </p:cTn>
                              </p:par>
                            </p:childTnLst>
                          </p:cTn>
                        </p:par>
                      </p:childTnLst>
                    </p:cTn>
                  </p:par>
                  <p:par>
                    <p:cTn id="27" fill="hold">
                      <p:stCondLst>
                        <p:cond delay="indefinite"/>
                      </p:stCondLst>
                      <p:childTnLst>
                        <p:par>
                          <p:cTn id="28" fill="hold">
                            <p:stCondLst>
                              <p:cond delay="0"/>
                            </p:stCondLst>
                            <p:childTnLst>
                              <p:par>
                                <p:cTn id="29" presetID="23" presetClass="entr" presetSubtype="16" fill="hold" grpId="0" nodeType="clickEffect">
                                  <p:stCondLst>
                                    <p:cond delay="0"/>
                                  </p:stCondLst>
                                  <p:childTnLst>
                                    <p:set>
                                      <p:cBhvr>
                                        <p:cTn id="30" dur="1" fill="hold">
                                          <p:stCondLst>
                                            <p:cond delay="0"/>
                                          </p:stCondLst>
                                        </p:cTn>
                                        <p:tgtEl>
                                          <p:spTgt spid="247811">
                                            <p:txEl>
                                              <p:pRg st="4" end="4"/>
                                            </p:txEl>
                                          </p:spTgt>
                                        </p:tgtEl>
                                        <p:attrNameLst>
                                          <p:attrName>style.visibility</p:attrName>
                                        </p:attrNameLst>
                                      </p:cBhvr>
                                      <p:to>
                                        <p:strVal val="visible"/>
                                      </p:to>
                                    </p:set>
                                    <p:anim calcmode="lin" valueType="num">
                                      <p:cBhvr>
                                        <p:cTn id="31" dur="500" fill="hold"/>
                                        <p:tgtEl>
                                          <p:spTgt spid="247811">
                                            <p:txEl>
                                              <p:pRg st="4" end="4"/>
                                            </p:txEl>
                                          </p:spTgt>
                                        </p:tgtEl>
                                        <p:attrNameLst>
                                          <p:attrName>ppt_w</p:attrName>
                                        </p:attrNameLst>
                                      </p:cBhvr>
                                      <p:tavLst>
                                        <p:tav tm="0">
                                          <p:val>
                                            <p:fltVal val="0"/>
                                          </p:val>
                                        </p:tav>
                                        <p:tav tm="100000">
                                          <p:val>
                                            <p:strVal val="#ppt_w"/>
                                          </p:val>
                                        </p:tav>
                                      </p:tavLst>
                                    </p:anim>
                                    <p:anim calcmode="lin" valueType="num">
                                      <p:cBhvr>
                                        <p:cTn id="32" dur="500" fill="hold"/>
                                        <p:tgtEl>
                                          <p:spTgt spid="247811">
                                            <p:txEl>
                                              <p:pRg st="4" end="4"/>
                                            </p:txEl>
                                          </p:spTgt>
                                        </p:tgtEl>
                                        <p:attrNameLst>
                                          <p:attrName>ppt_h</p:attrName>
                                        </p:attrNameLst>
                                      </p:cBhvr>
                                      <p:tavLst>
                                        <p:tav tm="0">
                                          <p:val>
                                            <p:fltVal val="0"/>
                                          </p:val>
                                        </p:tav>
                                        <p:tav tm="100000">
                                          <p:val>
                                            <p:strVal val="#ppt_h"/>
                                          </p:val>
                                        </p:tav>
                                      </p:tavLst>
                                    </p:anim>
                                  </p:childTnLst>
                                </p:cTn>
                              </p:par>
                            </p:childTnLst>
                          </p:cTn>
                        </p:par>
                      </p:childTnLst>
                    </p:cTn>
                  </p:par>
                  <p:par>
                    <p:cTn id="33" fill="hold">
                      <p:stCondLst>
                        <p:cond delay="indefinite"/>
                      </p:stCondLst>
                      <p:childTnLst>
                        <p:par>
                          <p:cTn id="34" fill="hold">
                            <p:stCondLst>
                              <p:cond delay="0"/>
                            </p:stCondLst>
                            <p:childTnLst>
                              <p:par>
                                <p:cTn id="35" presetID="23" presetClass="entr" presetSubtype="16" fill="hold" grpId="0" nodeType="clickEffect">
                                  <p:stCondLst>
                                    <p:cond delay="0"/>
                                  </p:stCondLst>
                                  <p:childTnLst>
                                    <p:set>
                                      <p:cBhvr>
                                        <p:cTn id="36" dur="1" fill="hold">
                                          <p:stCondLst>
                                            <p:cond delay="0"/>
                                          </p:stCondLst>
                                        </p:cTn>
                                        <p:tgtEl>
                                          <p:spTgt spid="247811">
                                            <p:txEl>
                                              <p:pRg st="5" end="5"/>
                                            </p:txEl>
                                          </p:spTgt>
                                        </p:tgtEl>
                                        <p:attrNameLst>
                                          <p:attrName>style.visibility</p:attrName>
                                        </p:attrNameLst>
                                      </p:cBhvr>
                                      <p:to>
                                        <p:strVal val="visible"/>
                                      </p:to>
                                    </p:set>
                                    <p:anim calcmode="lin" valueType="num">
                                      <p:cBhvr>
                                        <p:cTn id="37" dur="500" fill="hold"/>
                                        <p:tgtEl>
                                          <p:spTgt spid="247811">
                                            <p:txEl>
                                              <p:pRg st="5" end="5"/>
                                            </p:txEl>
                                          </p:spTgt>
                                        </p:tgtEl>
                                        <p:attrNameLst>
                                          <p:attrName>ppt_w</p:attrName>
                                        </p:attrNameLst>
                                      </p:cBhvr>
                                      <p:tavLst>
                                        <p:tav tm="0">
                                          <p:val>
                                            <p:fltVal val="0"/>
                                          </p:val>
                                        </p:tav>
                                        <p:tav tm="100000">
                                          <p:val>
                                            <p:strVal val="#ppt_w"/>
                                          </p:val>
                                        </p:tav>
                                      </p:tavLst>
                                    </p:anim>
                                    <p:anim calcmode="lin" valueType="num">
                                      <p:cBhvr>
                                        <p:cTn id="38" dur="500" fill="hold"/>
                                        <p:tgtEl>
                                          <p:spTgt spid="247811">
                                            <p:txEl>
                                              <p:pRg st="5" end="5"/>
                                            </p:txEl>
                                          </p:spTgt>
                                        </p:tgtEl>
                                        <p:attrNameLst>
                                          <p:attrName>ppt_h</p:attrName>
                                        </p:attrNameLst>
                                      </p:cBhvr>
                                      <p:tavLst>
                                        <p:tav tm="0">
                                          <p:val>
                                            <p:fltVal val="0"/>
                                          </p:val>
                                        </p:tav>
                                        <p:tav tm="100000">
                                          <p:val>
                                            <p:strVal val="#ppt_h"/>
                                          </p:val>
                                        </p:tav>
                                      </p:tavLst>
                                    </p:anim>
                                  </p:childTnLst>
                                </p:cTn>
                              </p:par>
                            </p:childTnLst>
                          </p:cTn>
                        </p:par>
                      </p:childTnLst>
                    </p:cTn>
                  </p:par>
                  <p:par>
                    <p:cTn id="39" fill="hold">
                      <p:stCondLst>
                        <p:cond delay="indefinite"/>
                      </p:stCondLst>
                      <p:childTnLst>
                        <p:par>
                          <p:cTn id="40" fill="hold">
                            <p:stCondLst>
                              <p:cond delay="0"/>
                            </p:stCondLst>
                            <p:childTnLst>
                              <p:par>
                                <p:cTn id="41" presetID="23" presetClass="entr" presetSubtype="16" fill="hold" grpId="0" nodeType="clickEffect">
                                  <p:stCondLst>
                                    <p:cond delay="0"/>
                                  </p:stCondLst>
                                  <p:childTnLst>
                                    <p:set>
                                      <p:cBhvr>
                                        <p:cTn id="42" dur="1" fill="hold">
                                          <p:stCondLst>
                                            <p:cond delay="0"/>
                                          </p:stCondLst>
                                        </p:cTn>
                                        <p:tgtEl>
                                          <p:spTgt spid="247811">
                                            <p:txEl>
                                              <p:pRg st="6" end="6"/>
                                            </p:txEl>
                                          </p:spTgt>
                                        </p:tgtEl>
                                        <p:attrNameLst>
                                          <p:attrName>style.visibility</p:attrName>
                                        </p:attrNameLst>
                                      </p:cBhvr>
                                      <p:to>
                                        <p:strVal val="visible"/>
                                      </p:to>
                                    </p:set>
                                    <p:anim calcmode="lin" valueType="num">
                                      <p:cBhvr>
                                        <p:cTn id="43" dur="500" fill="hold"/>
                                        <p:tgtEl>
                                          <p:spTgt spid="247811">
                                            <p:txEl>
                                              <p:pRg st="6" end="6"/>
                                            </p:txEl>
                                          </p:spTgt>
                                        </p:tgtEl>
                                        <p:attrNameLst>
                                          <p:attrName>ppt_w</p:attrName>
                                        </p:attrNameLst>
                                      </p:cBhvr>
                                      <p:tavLst>
                                        <p:tav tm="0">
                                          <p:val>
                                            <p:fltVal val="0"/>
                                          </p:val>
                                        </p:tav>
                                        <p:tav tm="100000">
                                          <p:val>
                                            <p:strVal val="#ppt_w"/>
                                          </p:val>
                                        </p:tav>
                                      </p:tavLst>
                                    </p:anim>
                                    <p:anim calcmode="lin" valueType="num">
                                      <p:cBhvr>
                                        <p:cTn id="44" dur="500" fill="hold"/>
                                        <p:tgtEl>
                                          <p:spTgt spid="247811">
                                            <p:txEl>
                                              <p:pRg st="6" end="6"/>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7811" grpId="0" build="p"/>
    </p:bldLst>
  </p:timing>
</p:sld>
</file>

<file path=ppt/slides/slide2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48835" name="Rectangle 3"/>
          <p:cNvSpPr>
            <a:spLocks noGrp="1" noChangeArrowheads="1"/>
          </p:cNvSpPr>
          <p:nvPr>
            <p:ph type="body" idx="1"/>
          </p:nvPr>
        </p:nvSpPr>
        <p:spPr>
          <a:xfrm>
            <a:off x="468313" y="1341438"/>
            <a:ext cx="8229600" cy="4857750"/>
          </a:xfrm>
        </p:spPr>
        <p:txBody>
          <a:bodyPr/>
          <a:lstStyle/>
          <a:p>
            <a:r>
              <a:rPr lang="fa-IR"/>
              <a:t>اختلاف ناشی از گرد کردن هزینه یا بهای تمام شده هر واحد سربار می باشد.</a:t>
            </a:r>
          </a:p>
          <a:p>
            <a:r>
              <a:rPr lang="fa-IR"/>
              <a:t>5- حسابهای دفتر کل در سیستم ادواری بهای تمام شده</a:t>
            </a:r>
            <a:r>
              <a:rPr lang="en-US"/>
              <a:t>.</a:t>
            </a:r>
            <a:endParaRPr lang="fa-IR"/>
          </a:p>
        </p:txBody>
      </p:sp>
    </p:spTree>
  </p:cSld>
  <p:clrMapOvr>
    <a:masterClrMapping/>
  </p:clrMapOvr>
  <p:transition advClick="0" advTm="3000"/>
</p:sld>
</file>

<file path=ppt/slides/slide2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49859" name="Rectangle 3"/>
          <p:cNvSpPr>
            <a:spLocks noGrp="1" noChangeArrowheads="1"/>
          </p:cNvSpPr>
          <p:nvPr>
            <p:ph type="body" idx="1"/>
          </p:nvPr>
        </p:nvSpPr>
        <p:spPr/>
        <p:txBody>
          <a:bodyPr/>
          <a:lstStyle/>
          <a:p>
            <a:r>
              <a:rPr lang="fa-IR"/>
              <a:t>حسابهای مرتبط با تولید کالا که در</a:t>
            </a:r>
            <a:endParaRPr lang="en-US"/>
          </a:p>
          <a:p>
            <a:r>
              <a:rPr lang="fa-IR"/>
              <a:t> سیستم ادواری به کار برده می شوند عبارتند از: حساب موجودی مواد اولیه، حساب موجودی کار در جریان ساخت (تولید)، حسابهای مرتبط به هزینه های عمومی کارخانه (سربار)، حساب کنترل هزینه های سربار، حساب تولید.</a:t>
            </a:r>
            <a:endParaRPr lang="en-US"/>
          </a:p>
        </p:txBody>
      </p:sp>
    </p:spTree>
  </p:cSld>
  <p:clrMapOvr>
    <a:masterClrMapping/>
  </p:clrMapOvr>
  <p:transition advClick="0" advTm="3000"/>
</p:sld>
</file>

<file path=ppt/slides/slide2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50883" name="Rectangle 3"/>
          <p:cNvSpPr>
            <a:spLocks noGrp="1" noChangeArrowheads="1"/>
          </p:cNvSpPr>
          <p:nvPr>
            <p:ph type="body" idx="1"/>
          </p:nvPr>
        </p:nvSpPr>
        <p:spPr/>
        <p:txBody>
          <a:bodyPr/>
          <a:lstStyle/>
          <a:p>
            <a:r>
              <a:rPr lang="fa-IR"/>
              <a:t>6- ثبتهای روزنامه در نظام ادواری بهای تمام شده:</a:t>
            </a:r>
          </a:p>
          <a:p>
            <a:r>
              <a:rPr lang="fa-IR"/>
              <a:t>(1) خرید مواد: 	* خرید مواد</a:t>
            </a:r>
          </a:p>
          <a:p>
            <a:r>
              <a:rPr lang="fa-IR"/>
              <a:t>				بانک</a:t>
            </a:r>
          </a:p>
          <a:p>
            <a:r>
              <a:rPr lang="fa-IR"/>
              <a:t>(2) صدور مواد از انبار: این رویداد هیچگونه ثبتی در نظام ادواری بهای تمام شده ندارد.</a:t>
            </a:r>
            <a:endParaRPr lang="en-US"/>
          </a:p>
        </p:txBody>
      </p:sp>
    </p:spTree>
  </p:cSld>
  <p:clrMapOvr>
    <a:masterClrMapping/>
  </p:clrMapOvr>
  <p:transition advClick="0" advTm="3000"/>
</p:sld>
</file>

<file path=ppt/slides/slide218.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251907" name="Rectangle 3"/>
          <p:cNvSpPr>
            <a:spLocks noGrp="1" noChangeArrowheads="1"/>
          </p:cNvSpPr>
          <p:nvPr>
            <p:ph type="body" idx="1"/>
          </p:nvPr>
        </p:nvSpPr>
        <p:spPr>
          <a:xfrm>
            <a:off x="457200" y="476250"/>
            <a:ext cx="8229600" cy="5832475"/>
          </a:xfrm>
        </p:spPr>
        <p:txBody>
          <a:bodyPr/>
          <a:lstStyle/>
          <a:p>
            <a:r>
              <a:rPr lang="fa-IR"/>
              <a:t>(3) بهای تمام شده نیروی کار: * هزینه دستمزد (کنترل دستمزد)</a:t>
            </a:r>
          </a:p>
          <a:p>
            <a:r>
              <a:rPr lang="fa-IR"/>
              <a:t>                                                دستمزد پرداختني								</a:t>
            </a:r>
          </a:p>
          <a:p>
            <a:r>
              <a:rPr lang="fa-IR"/>
              <a:t>				* دستمزد مستقیم</a:t>
            </a:r>
          </a:p>
          <a:p>
            <a:r>
              <a:rPr lang="fa-IR"/>
              <a:t>				کنترل سربار</a:t>
            </a:r>
          </a:p>
          <a:p>
            <a:r>
              <a:rPr lang="fa-IR"/>
              <a:t>						هزینه دستمزد (کنترل دستمزد)</a:t>
            </a:r>
          </a:p>
          <a:p>
            <a:r>
              <a:rPr lang="fa-IR"/>
              <a:t>به هنگام پرداخت دستمزد تحقق یافته  * دستمزد پرداختنی</a:t>
            </a:r>
          </a:p>
          <a:p>
            <a:r>
              <a:rPr lang="fa-IR"/>
              <a:t>							        بانک</a:t>
            </a:r>
            <a:endParaRPr lang="en-US"/>
          </a:p>
        </p:txBody>
      </p:sp>
    </p:spTree>
  </p:cSld>
  <p:clrMapOvr>
    <a:masterClrMapping/>
  </p:clrMapOvr>
  <p:transition advClick="0" advTm="3000">
    <p:cover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51907">
                                            <p:txEl>
                                              <p:pRg st="0" end="0"/>
                                            </p:txEl>
                                          </p:spTgt>
                                        </p:tgtEl>
                                        <p:attrNameLst>
                                          <p:attrName>style.visibility</p:attrName>
                                        </p:attrNameLst>
                                      </p:cBhvr>
                                      <p:to>
                                        <p:strVal val="visible"/>
                                      </p:to>
                                    </p:set>
                                    <p:animEffect transition="in" filter="wipe(left)">
                                      <p:cBhvr>
                                        <p:cTn id="7" dur="500"/>
                                        <p:tgtEl>
                                          <p:spTgt spid="25190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251907">
                                            <p:txEl>
                                              <p:pRg st="1" end="1"/>
                                            </p:txEl>
                                          </p:spTgt>
                                        </p:tgtEl>
                                        <p:attrNameLst>
                                          <p:attrName>style.visibility</p:attrName>
                                        </p:attrNameLst>
                                      </p:cBhvr>
                                      <p:to>
                                        <p:strVal val="visible"/>
                                      </p:to>
                                    </p:set>
                                    <p:animEffect transition="in" filter="wipe(left)">
                                      <p:cBhvr>
                                        <p:cTn id="12" dur="500"/>
                                        <p:tgtEl>
                                          <p:spTgt spid="251907">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251907">
                                            <p:txEl>
                                              <p:pRg st="2" end="2"/>
                                            </p:txEl>
                                          </p:spTgt>
                                        </p:tgtEl>
                                        <p:attrNameLst>
                                          <p:attrName>style.visibility</p:attrName>
                                        </p:attrNameLst>
                                      </p:cBhvr>
                                      <p:to>
                                        <p:strVal val="visible"/>
                                      </p:to>
                                    </p:set>
                                    <p:animEffect transition="in" filter="wipe(left)">
                                      <p:cBhvr>
                                        <p:cTn id="17" dur="500"/>
                                        <p:tgtEl>
                                          <p:spTgt spid="251907">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251907">
                                            <p:txEl>
                                              <p:pRg st="3" end="3"/>
                                            </p:txEl>
                                          </p:spTgt>
                                        </p:tgtEl>
                                        <p:attrNameLst>
                                          <p:attrName>style.visibility</p:attrName>
                                        </p:attrNameLst>
                                      </p:cBhvr>
                                      <p:to>
                                        <p:strVal val="visible"/>
                                      </p:to>
                                    </p:set>
                                    <p:animEffect transition="in" filter="wipe(left)">
                                      <p:cBhvr>
                                        <p:cTn id="22" dur="500"/>
                                        <p:tgtEl>
                                          <p:spTgt spid="251907">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251907">
                                            <p:txEl>
                                              <p:pRg st="4" end="4"/>
                                            </p:txEl>
                                          </p:spTgt>
                                        </p:tgtEl>
                                        <p:attrNameLst>
                                          <p:attrName>style.visibility</p:attrName>
                                        </p:attrNameLst>
                                      </p:cBhvr>
                                      <p:to>
                                        <p:strVal val="visible"/>
                                      </p:to>
                                    </p:set>
                                    <p:animEffect transition="in" filter="wipe(left)">
                                      <p:cBhvr>
                                        <p:cTn id="27" dur="500"/>
                                        <p:tgtEl>
                                          <p:spTgt spid="251907">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251907">
                                            <p:txEl>
                                              <p:pRg st="5" end="5"/>
                                            </p:txEl>
                                          </p:spTgt>
                                        </p:tgtEl>
                                        <p:attrNameLst>
                                          <p:attrName>style.visibility</p:attrName>
                                        </p:attrNameLst>
                                      </p:cBhvr>
                                      <p:to>
                                        <p:strVal val="visible"/>
                                      </p:to>
                                    </p:set>
                                    <p:animEffect transition="in" filter="wipe(left)">
                                      <p:cBhvr>
                                        <p:cTn id="32" dur="500"/>
                                        <p:tgtEl>
                                          <p:spTgt spid="251907">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grpId="0" nodeType="clickEffect">
                                  <p:stCondLst>
                                    <p:cond delay="0"/>
                                  </p:stCondLst>
                                  <p:childTnLst>
                                    <p:set>
                                      <p:cBhvr>
                                        <p:cTn id="36" dur="1" fill="hold">
                                          <p:stCondLst>
                                            <p:cond delay="0"/>
                                          </p:stCondLst>
                                        </p:cTn>
                                        <p:tgtEl>
                                          <p:spTgt spid="251907">
                                            <p:txEl>
                                              <p:pRg st="6" end="6"/>
                                            </p:txEl>
                                          </p:spTgt>
                                        </p:tgtEl>
                                        <p:attrNameLst>
                                          <p:attrName>style.visibility</p:attrName>
                                        </p:attrNameLst>
                                      </p:cBhvr>
                                      <p:to>
                                        <p:strVal val="visible"/>
                                      </p:to>
                                    </p:set>
                                    <p:animEffect transition="in" filter="wipe(left)">
                                      <p:cBhvr>
                                        <p:cTn id="37" dur="500"/>
                                        <p:tgtEl>
                                          <p:spTgt spid="251907">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1907" grpId="0" build="p"/>
    </p:bldLst>
  </p:timing>
</p:sld>
</file>

<file path=ppt/slides/slide2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52931" name="Rectangle 3"/>
          <p:cNvSpPr>
            <a:spLocks noGrp="1" noChangeArrowheads="1"/>
          </p:cNvSpPr>
          <p:nvPr>
            <p:ph type="body" idx="1"/>
          </p:nvPr>
        </p:nvSpPr>
        <p:spPr>
          <a:xfrm>
            <a:off x="457200" y="476250"/>
            <a:ext cx="8229600" cy="5649913"/>
          </a:xfrm>
        </p:spPr>
        <p:txBody>
          <a:bodyPr/>
          <a:lstStyle/>
          <a:p>
            <a:r>
              <a:rPr lang="fa-IR"/>
              <a:t>(4) وقوع هزینه های سربارهزینه آب ، برق و گاز(بد)						      وجه نقد (بس) </a:t>
            </a:r>
          </a:p>
          <a:p>
            <a:r>
              <a:rPr lang="fa-IR"/>
              <a:t>					* کنترل سربار(بد)</a:t>
            </a:r>
          </a:p>
          <a:p>
            <a:r>
              <a:rPr lang="fa-IR"/>
              <a:t>				       هزینه آب –برق گاز (بس)         	 		                                            (5) تکمیل تولید کالا و انتقال کالای ساخته شده به انبار: این رویداد ثبتی ندارد.</a:t>
            </a:r>
            <a:endParaRPr lang="en-US"/>
          </a:p>
        </p:txBody>
      </p:sp>
    </p:spTree>
  </p:cSld>
  <p:clrMapOvr>
    <a:masterClrMapping/>
  </p:clrMapOvr>
  <p:transition advClick="0" advTm="3000"/>
</p:sld>
</file>

<file path=ppt/slides/slide22.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endParaRPr lang="en-US"/>
          </a:p>
        </p:txBody>
      </p:sp>
      <p:sp>
        <p:nvSpPr>
          <p:cNvPr id="20483" name="Rectangle 3"/>
          <p:cNvSpPr>
            <a:spLocks noGrp="1" noChangeArrowheads="1"/>
          </p:cNvSpPr>
          <p:nvPr>
            <p:ph type="body" idx="1"/>
          </p:nvPr>
        </p:nvSpPr>
        <p:spPr/>
        <p:txBody>
          <a:bodyPr/>
          <a:lstStyle/>
          <a:p>
            <a:pPr algn="ctr"/>
            <a:endParaRPr lang="en-US"/>
          </a:p>
          <a:p>
            <a:pPr algn="ctr"/>
            <a:r>
              <a:rPr lang="fa-IR"/>
              <a:t> </a:t>
            </a:r>
            <a:endParaRPr lang="en-US"/>
          </a:p>
          <a:p>
            <a:pPr algn="ctr"/>
            <a:r>
              <a:rPr lang="fa-IR"/>
              <a:t>اقلام بهای تمام شده:</a:t>
            </a:r>
          </a:p>
          <a:p>
            <a:pPr algn="ctr"/>
            <a:r>
              <a:rPr lang="fa-IR"/>
              <a:t>بهای تمام شده دستمزد، بهای پرداختی در مقابل استفاده از تلاش نیروی انسانی تولید کننده کالا و خدمات است.</a:t>
            </a:r>
            <a:r>
              <a:rPr lang="en-US"/>
              <a:t> </a:t>
            </a:r>
          </a:p>
        </p:txBody>
      </p:sp>
    </p:spTree>
  </p:cSld>
  <p:clrMapOvr>
    <a:masterClrMapping/>
  </p:clrMapOvr>
  <p:transition advClick="0" advTm="3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mph" presetSubtype="0" grpId="0" nodeType="withEffect">
                                  <p:stCondLst>
                                    <p:cond delay="0"/>
                                  </p:stCondLst>
                                  <p:childTnLst>
                                    <p:set>
                                      <p:cBhvr rctx="PPT">
                                        <p:cTn id="6" dur="indefinite"/>
                                        <p:tgtEl>
                                          <p:spTgt spid="20483">
                                            <p:txEl>
                                              <p:pRg st="1" end="1"/>
                                            </p:txEl>
                                          </p:spTgt>
                                        </p:tgtEl>
                                        <p:attrNameLst>
                                          <p:attrName>style.opacity</p:attrName>
                                        </p:attrNameLst>
                                      </p:cBhvr>
                                      <p:to>
                                        <p:strVal val="0.25"/>
                                      </p:to>
                                    </p:set>
                                    <p:animEffect filter="image" prLst="opacity: 0.25">
                                      <p:cBhvr rctx="IE">
                                        <p:cTn id="7" dur="indefinite"/>
                                        <p:tgtEl>
                                          <p:spTgt spid="20483">
                                            <p:txEl>
                                              <p:pRg st="1" end="1"/>
                                            </p:txEl>
                                          </p:spTgt>
                                        </p:tgtEl>
                                      </p:cBhvr>
                                    </p:animEffect>
                                  </p:childTnLst>
                                </p:cTn>
                              </p:par>
                              <p:par>
                                <p:cTn id="8" presetID="9" presetClass="emph" presetSubtype="0" grpId="0" nodeType="withEffect">
                                  <p:stCondLst>
                                    <p:cond delay="0"/>
                                  </p:stCondLst>
                                  <p:childTnLst>
                                    <p:set>
                                      <p:cBhvr rctx="PPT">
                                        <p:cTn id="9" dur="indefinite"/>
                                        <p:tgtEl>
                                          <p:spTgt spid="20483">
                                            <p:txEl>
                                              <p:pRg st="2" end="2"/>
                                            </p:txEl>
                                          </p:spTgt>
                                        </p:tgtEl>
                                        <p:attrNameLst>
                                          <p:attrName>style.opacity</p:attrName>
                                        </p:attrNameLst>
                                      </p:cBhvr>
                                      <p:to>
                                        <p:strVal val="0.25"/>
                                      </p:to>
                                    </p:set>
                                    <p:animEffect filter="image" prLst="opacity: 0.25">
                                      <p:cBhvr rctx="IE">
                                        <p:cTn id="10" dur="indefinite"/>
                                        <p:tgtEl>
                                          <p:spTgt spid="20483">
                                            <p:txEl>
                                              <p:pRg st="2" end="2"/>
                                            </p:txEl>
                                          </p:spTgt>
                                        </p:tgtEl>
                                      </p:cBhvr>
                                    </p:animEffect>
                                  </p:childTnLst>
                                </p:cTn>
                              </p:par>
                              <p:par>
                                <p:cTn id="11" presetID="9" presetClass="emph" presetSubtype="0" grpId="0" nodeType="withEffect">
                                  <p:stCondLst>
                                    <p:cond delay="0"/>
                                  </p:stCondLst>
                                  <p:childTnLst>
                                    <p:set>
                                      <p:cBhvr rctx="PPT">
                                        <p:cTn id="12" dur="indefinite"/>
                                        <p:tgtEl>
                                          <p:spTgt spid="20483">
                                            <p:txEl>
                                              <p:pRg st="3" end="3"/>
                                            </p:txEl>
                                          </p:spTgt>
                                        </p:tgtEl>
                                        <p:attrNameLst>
                                          <p:attrName>style.opacity</p:attrName>
                                        </p:attrNameLst>
                                      </p:cBhvr>
                                      <p:to>
                                        <p:strVal val="0.25"/>
                                      </p:to>
                                    </p:set>
                                    <p:animEffect filter="image" prLst="opacity: 0.25">
                                      <p:cBhvr rctx="IE">
                                        <p:cTn id="13" dur="indefinite"/>
                                        <p:tgtEl>
                                          <p:spTgt spid="20483">
                                            <p:txEl>
                                              <p:pRg st="3" end="3"/>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9" presetClass="emph" presetSubtype="0" grpId="1" nodeType="clickEffect">
                                  <p:stCondLst>
                                    <p:cond delay="0"/>
                                  </p:stCondLst>
                                  <p:endCondLst>
                                    <p:cond evt="onNext" delay="0">
                                      <p:tgtEl>
                                        <p:sldTgt/>
                                      </p:tgtEl>
                                    </p:cond>
                                  </p:endCondLst>
                                  <p:childTnLst>
                                    <p:set>
                                      <p:cBhvr rctx="PPT">
                                        <p:cTn id="17" dur="indefinite"/>
                                        <p:tgtEl>
                                          <p:spTgt spid="20483">
                                            <p:txEl>
                                              <p:pRg st="1" end="1"/>
                                            </p:txEl>
                                          </p:spTgt>
                                        </p:tgtEl>
                                        <p:attrNameLst>
                                          <p:attrName>style.opacity</p:attrName>
                                        </p:attrNameLst>
                                      </p:cBhvr>
                                      <p:to>
                                        <p:strVal val="1.0"/>
                                      </p:to>
                                    </p:set>
                                    <p:animEffect filter="image" prLst="opacity: 1.0">
                                      <p:cBhvr rctx="IE">
                                        <p:cTn id="18" dur="indefinite"/>
                                        <p:tgtEl>
                                          <p:spTgt spid="20483">
                                            <p:txEl>
                                              <p:pRg st="1" end="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9" presetClass="emph" presetSubtype="0" grpId="1" nodeType="clickEffect">
                                  <p:stCondLst>
                                    <p:cond delay="0"/>
                                  </p:stCondLst>
                                  <p:endCondLst>
                                    <p:cond evt="onNext" delay="0">
                                      <p:tgtEl>
                                        <p:sldTgt/>
                                      </p:tgtEl>
                                    </p:cond>
                                  </p:endCondLst>
                                  <p:childTnLst>
                                    <p:set>
                                      <p:cBhvr rctx="PPT">
                                        <p:cTn id="22" dur="indefinite"/>
                                        <p:tgtEl>
                                          <p:spTgt spid="20483">
                                            <p:txEl>
                                              <p:pRg st="2" end="2"/>
                                            </p:txEl>
                                          </p:spTgt>
                                        </p:tgtEl>
                                        <p:attrNameLst>
                                          <p:attrName>style.opacity</p:attrName>
                                        </p:attrNameLst>
                                      </p:cBhvr>
                                      <p:to>
                                        <p:strVal val="1.0"/>
                                      </p:to>
                                    </p:set>
                                    <p:animEffect filter="image" prLst="opacity: 1.0">
                                      <p:cBhvr rctx="IE">
                                        <p:cTn id="23" dur="indefinite"/>
                                        <p:tgtEl>
                                          <p:spTgt spid="20483">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9" presetClass="emph" presetSubtype="0" grpId="1" nodeType="clickEffect">
                                  <p:stCondLst>
                                    <p:cond delay="0"/>
                                  </p:stCondLst>
                                  <p:endCondLst>
                                    <p:cond evt="onNext" delay="0">
                                      <p:tgtEl>
                                        <p:sldTgt/>
                                      </p:tgtEl>
                                    </p:cond>
                                  </p:endCondLst>
                                  <p:childTnLst>
                                    <p:set>
                                      <p:cBhvr rctx="PPT">
                                        <p:cTn id="27" dur="indefinite"/>
                                        <p:tgtEl>
                                          <p:spTgt spid="20483">
                                            <p:txEl>
                                              <p:pRg st="3" end="3"/>
                                            </p:txEl>
                                          </p:spTgt>
                                        </p:tgtEl>
                                        <p:attrNameLst>
                                          <p:attrName>style.opacity</p:attrName>
                                        </p:attrNameLst>
                                      </p:cBhvr>
                                      <p:to>
                                        <p:strVal val="1.0"/>
                                      </p:to>
                                    </p:set>
                                    <p:animEffect filter="image" prLst="opacity: 1.0">
                                      <p:cBhvr rctx="IE">
                                        <p:cTn id="28" dur="indefinite"/>
                                        <p:tgtEl>
                                          <p:spTgt spid="2048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483" grpId="0" build="allAtOnce"/>
      <p:bldP spid="20483" grpId="1" build="p"/>
    </p:bldLst>
  </p:timing>
</p:sld>
</file>

<file path=ppt/slides/slide2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54979" name="Rectangle 3"/>
          <p:cNvSpPr>
            <a:spLocks noGrp="1" noChangeArrowheads="1"/>
          </p:cNvSpPr>
          <p:nvPr>
            <p:ph type="body" idx="1"/>
          </p:nvPr>
        </p:nvSpPr>
        <p:spPr>
          <a:xfrm>
            <a:off x="457200" y="1052513"/>
            <a:ext cx="8229600" cy="5073650"/>
          </a:xfrm>
        </p:spPr>
        <p:txBody>
          <a:bodyPr/>
          <a:lstStyle/>
          <a:p>
            <a:r>
              <a:rPr lang="fa-IR"/>
              <a:t>(6) فروش کالاها =                * وجه نقد – بانک(بد)</a:t>
            </a:r>
          </a:p>
          <a:p>
            <a:r>
              <a:rPr lang="fa-IR"/>
              <a:t>						         فروش(بس)</a:t>
            </a:r>
          </a:p>
          <a:p>
            <a:r>
              <a:rPr lang="fa-IR"/>
              <a:t>(7) ثبتهای لازم در پایان یک دوره مالی:</a:t>
            </a:r>
          </a:p>
          <a:p>
            <a:r>
              <a:rPr lang="fa-IR"/>
              <a:t>از حساب تولید جهت بستن حسابهای موقت مربوط به تولید، تعدیل مانده حسابهای دائمی موجودی های مواد و کار در جریان، تعیین بهای تمام شده کالای ساخته شده استفاده می گردد.</a:t>
            </a:r>
            <a:endParaRPr lang="en-US"/>
          </a:p>
        </p:txBody>
      </p:sp>
    </p:spTree>
  </p:cSld>
  <p:clrMapOvr>
    <a:masterClrMapping/>
  </p:clrMapOvr>
  <p:transition advClick="0" advTm="3000"/>
</p:sld>
</file>

<file path=ppt/slides/slide2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56002" name="Rectangle 2"/>
          <p:cNvSpPr>
            <a:spLocks noGrp="1" noChangeArrowheads="1"/>
          </p:cNvSpPr>
          <p:nvPr>
            <p:ph type="title"/>
          </p:nvPr>
        </p:nvSpPr>
        <p:spPr/>
        <p:txBody>
          <a:bodyPr/>
          <a:lstStyle/>
          <a:p>
            <a:endParaRPr lang="en-US"/>
          </a:p>
        </p:txBody>
      </p:sp>
      <p:sp>
        <p:nvSpPr>
          <p:cNvPr id="256003" name="Rectangle 3"/>
          <p:cNvSpPr>
            <a:spLocks noGrp="1" noChangeArrowheads="1"/>
          </p:cNvSpPr>
          <p:nvPr>
            <p:ph type="body" idx="1"/>
          </p:nvPr>
        </p:nvSpPr>
        <p:spPr/>
        <p:txBody>
          <a:bodyPr/>
          <a:lstStyle/>
          <a:p>
            <a:r>
              <a:rPr lang="fa-IR"/>
              <a:t>.</a:t>
            </a:r>
          </a:p>
          <a:p>
            <a:r>
              <a:rPr lang="fa-IR"/>
              <a:t>(8) تعدیل مانده حسابهای موجودی کالای ساخته شده در پایان دوره:</a:t>
            </a:r>
          </a:p>
        </p:txBody>
      </p:sp>
    </p:spTree>
  </p:cSld>
  <p:clrMapOvr>
    <a:masterClrMapping/>
  </p:clrMapOvr>
  <p:transition advClick="0" advTm="3000"/>
</p:sld>
</file>

<file path=ppt/slides/slide222.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257026" name="Rectangle 2"/>
          <p:cNvSpPr>
            <a:spLocks noGrp="1" noChangeArrowheads="1"/>
          </p:cNvSpPr>
          <p:nvPr>
            <p:ph type="title"/>
          </p:nvPr>
        </p:nvSpPr>
        <p:spPr/>
        <p:txBody>
          <a:bodyPr/>
          <a:lstStyle/>
          <a:p>
            <a:endParaRPr lang="en-US"/>
          </a:p>
        </p:txBody>
      </p:sp>
      <p:sp>
        <p:nvSpPr>
          <p:cNvPr id="257027" name="Rectangle 3"/>
          <p:cNvSpPr>
            <a:spLocks noGrp="1" noChangeArrowheads="1"/>
          </p:cNvSpPr>
          <p:nvPr>
            <p:ph type="body" idx="1"/>
          </p:nvPr>
        </p:nvSpPr>
        <p:spPr/>
        <p:txBody>
          <a:bodyPr/>
          <a:lstStyle/>
          <a:p>
            <a:r>
              <a:rPr lang="fa-IR"/>
              <a:t>در نظام ادواری بهای تمام شده در پایان دوره مالی</a:t>
            </a:r>
            <a:endParaRPr lang="en-US"/>
          </a:p>
          <a:p>
            <a:r>
              <a:rPr lang="fa-IR"/>
              <a:t> و فقط از طریق شمارش فیزیکی موجودیها و تعیین بهای تمام شده آن به یکی از روشهای موجود می توان از موجودی کالای ساخته شده واقعی انبار آگاه شد.</a:t>
            </a:r>
          </a:p>
        </p:txBody>
      </p:sp>
    </p:spTree>
  </p:cSld>
  <p:clrMapOvr>
    <a:masterClrMapping/>
  </p:clrMapOvr>
  <p:transition advClick="0" advTm="3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9" presetClass="entr" presetSubtype="0" decel="100000" fill="hold" grpId="0" nodeType="withEffect" nodePh="1">
                                  <p:stCondLst>
                                    <p:cond delay="0"/>
                                  </p:stCondLst>
                                  <p:endCondLst>
                                    <p:cond evt="begin" delay="0">
                                      <p:tn val="5"/>
                                    </p:cond>
                                  </p:endCondLst>
                                  <p:childTnLst>
                                    <p:set>
                                      <p:cBhvr>
                                        <p:cTn id="6" dur="1" fill="hold">
                                          <p:stCondLst>
                                            <p:cond delay="0"/>
                                          </p:stCondLst>
                                        </p:cTn>
                                        <p:tgtEl>
                                          <p:spTgt spid="257026"/>
                                        </p:tgtEl>
                                        <p:attrNameLst>
                                          <p:attrName>style.visibility</p:attrName>
                                        </p:attrNameLst>
                                      </p:cBhvr>
                                      <p:to>
                                        <p:strVal val="visible"/>
                                      </p:to>
                                    </p:set>
                                    <p:anim calcmode="lin" valueType="num">
                                      <p:cBhvr>
                                        <p:cTn id="7" dur="500" fill="hold"/>
                                        <p:tgtEl>
                                          <p:spTgt spid="257026"/>
                                        </p:tgtEl>
                                        <p:attrNameLst>
                                          <p:attrName>ppt_w</p:attrName>
                                        </p:attrNameLst>
                                      </p:cBhvr>
                                      <p:tavLst>
                                        <p:tav tm="0">
                                          <p:val>
                                            <p:fltVal val="0"/>
                                          </p:val>
                                        </p:tav>
                                        <p:tav tm="100000">
                                          <p:val>
                                            <p:strVal val="#ppt_w"/>
                                          </p:val>
                                        </p:tav>
                                      </p:tavLst>
                                    </p:anim>
                                    <p:anim calcmode="lin" valueType="num">
                                      <p:cBhvr>
                                        <p:cTn id="8" dur="500" fill="hold"/>
                                        <p:tgtEl>
                                          <p:spTgt spid="257026"/>
                                        </p:tgtEl>
                                        <p:attrNameLst>
                                          <p:attrName>ppt_h</p:attrName>
                                        </p:attrNameLst>
                                      </p:cBhvr>
                                      <p:tavLst>
                                        <p:tav tm="0">
                                          <p:val>
                                            <p:fltVal val="0"/>
                                          </p:val>
                                        </p:tav>
                                        <p:tav tm="100000">
                                          <p:val>
                                            <p:strVal val="#ppt_h"/>
                                          </p:val>
                                        </p:tav>
                                      </p:tavLst>
                                    </p:anim>
                                    <p:anim calcmode="lin" valueType="num">
                                      <p:cBhvr>
                                        <p:cTn id="9" dur="500" fill="hold"/>
                                        <p:tgtEl>
                                          <p:spTgt spid="257026"/>
                                        </p:tgtEl>
                                        <p:attrNameLst>
                                          <p:attrName>style.rotation</p:attrName>
                                        </p:attrNameLst>
                                      </p:cBhvr>
                                      <p:tavLst>
                                        <p:tav tm="0">
                                          <p:val>
                                            <p:fltVal val="360"/>
                                          </p:val>
                                        </p:tav>
                                        <p:tav tm="100000">
                                          <p:val>
                                            <p:fltVal val="0"/>
                                          </p:val>
                                        </p:tav>
                                      </p:tavLst>
                                    </p:anim>
                                    <p:animEffect transition="in" filter="fade">
                                      <p:cBhvr>
                                        <p:cTn id="10" dur="500"/>
                                        <p:tgtEl>
                                          <p:spTgt spid="257026"/>
                                        </p:tgtEl>
                                      </p:cBhvr>
                                    </p:animEffect>
                                  </p:childTnLst>
                                </p:cTn>
                              </p:par>
                            </p:childTnLst>
                          </p:cTn>
                        </p:par>
                      </p:childTnLst>
                    </p:cTn>
                  </p:par>
                  <p:par>
                    <p:cTn id="11" fill="hold">
                      <p:stCondLst>
                        <p:cond delay="indefinite"/>
                      </p:stCondLst>
                      <p:childTnLst>
                        <p:par>
                          <p:cTn id="12" fill="hold">
                            <p:stCondLst>
                              <p:cond delay="0"/>
                            </p:stCondLst>
                            <p:childTnLst>
                              <p:par>
                                <p:cTn id="13" presetID="49" presetClass="entr" presetSubtype="0" decel="100000" fill="hold" grpId="0" nodeType="clickEffect">
                                  <p:stCondLst>
                                    <p:cond delay="0"/>
                                  </p:stCondLst>
                                  <p:iterate type="lt">
                                    <p:tmPct val="10000"/>
                                  </p:iterate>
                                  <p:childTnLst>
                                    <p:set>
                                      <p:cBhvr>
                                        <p:cTn id="14" dur="1" fill="hold">
                                          <p:stCondLst>
                                            <p:cond delay="0"/>
                                          </p:stCondLst>
                                        </p:cTn>
                                        <p:tgtEl>
                                          <p:spTgt spid="257027">
                                            <p:txEl>
                                              <p:pRg st="0" end="0"/>
                                            </p:txEl>
                                          </p:spTgt>
                                        </p:tgtEl>
                                        <p:attrNameLst>
                                          <p:attrName>style.visibility</p:attrName>
                                        </p:attrNameLst>
                                      </p:cBhvr>
                                      <p:to>
                                        <p:strVal val="visible"/>
                                      </p:to>
                                    </p:set>
                                    <p:anim calcmode="lin" valueType="num">
                                      <p:cBhvr>
                                        <p:cTn id="15" dur="500" fill="hold"/>
                                        <p:tgtEl>
                                          <p:spTgt spid="257027">
                                            <p:txEl>
                                              <p:pRg st="0" end="0"/>
                                            </p:txEl>
                                          </p:spTgt>
                                        </p:tgtEl>
                                        <p:attrNameLst>
                                          <p:attrName>ppt_w</p:attrName>
                                        </p:attrNameLst>
                                      </p:cBhvr>
                                      <p:tavLst>
                                        <p:tav tm="0">
                                          <p:val>
                                            <p:fltVal val="0"/>
                                          </p:val>
                                        </p:tav>
                                        <p:tav tm="100000">
                                          <p:val>
                                            <p:strVal val="#ppt_w"/>
                                          </p:val>
                                        </p:tav>
                                      </p:tavLst>
                                    </p:anim>
                                    <p:anim calcmode="lin" valueType="num">
                                      <p:cBhvr>
                                        <p:cTn id="16" dur="500" fill="hold"/>
                                        <p:tgtEl>
                                          <p:spTgt spid="257027">
                                            <p:txEl>
                                              <p:pRg st="0" end="0"/>
                                            </p:txEl>
                                          </p:spTgt>
                                        </p:tgtEl>
                                        <p:attrNameLst>
                                          <p:attrName>ppt_h</p:attrName>
                                        </p:attrNameLst>
                                      </p:cBhvr>
                                      <p:tavLst>
                                        <p:tav tm="0">
                                          <p:val>
                                            <p:fltVal val="0"/>
                                          </p:val>
                                        </p:tav>
                                        <p:tav tm="100000">
                                          <p:val>
                                            <p:strVal val="#ppt_h"/>
                                          </p:val>
                                        </p:tav>
                                      </p:tavLst>
                                    </p:anim>
                                    <p:anim calcmode="lin" valueType="num">
                                      <p:cBhvr>
                                        <p:cTn id="17" dur="500" fill="hold"/>
                                        <p:tgtEl>
                                          <p:spTgt spid="257027">
                                            <p:txEl>
                                              <p:pRg st="0" end="0"/>
                                            </p:txEl>
                                          </p:spTgt>
                                        </p:tgtEl>
                                        <p:attrNameLst>
                                          <p:attrName>style.rotation</p:attrName>
                                        </p:attrNameLst>
                                      </p:cBhvr>
                                      <p:tavLst>
                                        <p:tav tm="0">
                                          <p:val>
                                            <p:fltVal val="360"/>
                                          </p:val>
                                        </p:tav>
                                        <p:tav tm="100000">
                                          <p:val>
                                            <p:fltVal val="0"/>
                                          </p:val>
                                        </p:tav>
                                      </p:tavLst>
                                    </p:anim>
                                    <p:animEffect transition="in" filter="fade">
                                      <p:cBhvr>
                                        <p:cTn id="18" dur="500"/>
                                        <p:tgtEl>
                                          <p:spTgt spid="257027">
                                            <p:txEl>
                                              <p:pRg st="0" end="0"/>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49" presetClass="entr" presetSubtype="0" decel="100000" fill="hold" grpId="0" nodeType="clickEffect">
                                  <p:stCondLst>
                                    <p:cond delay="0"/>
                                  </p:stCondLst>
                                  <p:iterate type="lt">
                                    <p:tmPct val="10000"/>
                                  </p:iterate>
                                  <p:childTnLst>
                                    <p:set>
                                      <p:cBhvr>
                                        <p:cTn id="22" dur="1" fill="hold">
                                          <p:stCondLst>
                                            <p:cond delay="0"/>
                                          </p:stCondLst>
                                        </p:cTn>
                                        <p:tgtEl>
                                          <p:spTgt spid="257027">
                                            <p:txEl>
                                              <p:pRg st="1" end="1"/>
                                            </p:txEl>
                                          </p:spTgt>
                                        </p:tgtEl>
                                        <p:attrNameLst>
                                          <p:attrName>style.visibility</p:attrName>
                                        </p:attrNameLst>
                                      </p:cBhvr>
                                      <p:to>
                                        <p:strVal val="visible"/>
                                      </p:to>
                                    </p:set>
                                    <p:anim calcmode="lin" valueType="num">
                                      <p:cBhvr>
                                        <p:cTn id="23" dur="500" fill="hold"/>
                                        <p:tgtEl>
                                          <p:spTgt spid="257027">
                                            <p:txEl>
                                              <p:pRg st="1" end="1"/>
                                            </p:txEl>
                                          </p:spTgt>
                                        </p:tgtEl>
                                        <p:attrNameLst>
                                          <p:attrName>ppt_w</p:attrName>
                                        </p:attrNameLst>
                                      </p:cBhvr>
                                      <p:tavLst>
                                        <p:tav tm="0">
                                          <p:val>
                                            <p:fltVal val="0"/>
                                          </p:val>
                                        </p:tav>
                                        <p:tav tm="100000">
                                          <p:val>
                                            <p:strVal val="#ppt_w"/>
                                          </p:val>
                                        </p:tav>
                                      </p:tavLst>
                                    </p:anim>
                                    <p:anim calcmode="lin" valueType="num">
                                      <p:cBhvr>
                                        <p:cTn id="24" dur="500" fill="hold"/>
                                        <p:tgtEl>
                                          <p:spTgt spid="257027">
                                            <p:txEl>
                                              <p:pRg st="1" end="1"/>
                                            </p:txEl>
                                          </p:spTgt>
                                        </p:tgtEl>
                                        <p:attrNameLst>
                                          <p:attrName>ppt_h</p:attrName>
                                        </p:attrNameLst>
                                      </p:cBhvr>
                                      <p:tavLst>
                                        <p:tav tm="0">
                                          <p:val>
                                            <p:fltVal val="0"/>
                                          </p:val>
                                        </p:tav>
                                        <p:tav tm="100000">
                                          <p:val>
                                            <p:strVal val="#ppt_h"/>
                                          </p:val>
                                        </p:tav>
                                      </p:tavLst>
                                    </p:anim>
                                    <p:anim calcmode="lin" valueType="num">
                                      <p:cBhvr>
                                        <p:cTn id="25" dur="500" fill="hold"/>
                                        <p:tgtEl>
                                          <p:spTgt spid="257027">
                                            <p:txEl>
                                              <p:pRg st="1" end="1"/>
                                            </p:txEl>
                                          </p:spTgt>
                                        </p:tgtEl>
                                        <p:attrNameLst>
                                          <p:attrName>style.rotation</p:attrName>
                                        </p:attrNameLst>
                                      </p:cBhvr>
                                      <p:tavLst>
                                        <p:tav tm="0">
                                          <p:val>
                                            <p:fltVal val="360"/>
                                          </p:val>
                                        </p:tav>
                                        <p:tav tm="100000">
                                          <p:val>
                                            <p:fltVal val="0"/>
                                          </p:val>
                                        </p:tav>
                                      </p:tavLst>
                                    </p:anim>
                                    <p:animEffect transition="in" filter="fade">
                                      <p:cBhvr>
                                        <p:cTn id="26" dur="500"/>
                                        <p:tgtEl>
                                          <p:spTgt spid="257027">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7026" grpId="0"/>
      <p:bldP spid="257027" grpId="0" build="p"/>
    </p:bldLst>
  </p:timing>
</p:sld>
</file>

<file path=ppt/slides/slide22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58050" name="Rectangle 2"/>
          <p:cNvSpPr>
            <a:spLocks noGrp="1" noChangeArrowheads="1"/>
          </p:cNvSpPr>
          <p:nvPr>
            <p:ph type="title"/>
          </p:nvPr>
        </p:nvSpPr>
        <p:spPr/>
        <p:txBody>
          <a:bodyPr/>
          <a:lstStyle/>
          <a:p>
            <a:endParaRPr lang="en-US"/>
          </a:p>
        </p:txBody>
      </p:sp>
      <p:sp>
        <p:nvSpPr>
          <p:cNvPr id="258051" name="Rectangle 3"/>
          <p:cNvSpPr>
            <a:spLocks noGrp="1" noChangeArrowheads="1"/>
          </p:cNvSpPr>
          <p:nvPr>
            <p:ph type="body" idx="1"/>
          </p:nvPr>
        </p:nvSpPr>
        <p:spPr/>
        <p:txBody>
          <a:bodyPr/>
          <a:lstStyle/>
          <a:p>
            <a:r>
              <a:rPr lang="fa-IR"/>
              <a:t>                                                                      </a:t>
            </a:r>
            <a:endParaRPr lang="en-US"/>
          </a:p>
          <a:p>
            <a:r>
              <a:rPr lang="fa-IR"/>
              <a:t>مانده حساب موجودی کالای ساخته شده در پایان یک دوره مالی به کمک حساب عملکرد یا عملکرد سود وزیان تعدیل می گردد.</a:t>
            </a:r>
          </a:p>
          <a:p>
            <a:r>
              <a:rPr lang="fa-IR"/>
              <a:t>(9) بستن حسابهای موقت درآمد و انواع هزینه های غیر تولیدی:</a:t>
            </a:r>
            <a:endParaRPr lang="en-US"/>
          </a:p>
        </p:txBody>
      </p:sp>
    </p:spTree>
  </p:cSld>
  <p:clrMapOvr>
    <a:masterClrMapping/>
  </p:clrMapOvr>
  <p:transition advClick="0" advTm="3000"/>
</p:sld>
</file>

<file path=ppt/slides/slide22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59074" name="Rectangle 2"/>
          <p:cNvSpPr>
            <a:spLocks noGrp="1" noChangeArrowheads="1"/>
          </p:cNvSpPr>
          <p:nvPr>
            <p:ph type="title"/>
          </p:nvPr>
        </p:nvSpPr>
        <p:spPr/>
        <p:txBody>
          <a:bodyPr/>
          <a:lstStyle/>
          <a:p>
            <a:endParaRPr lang="en-US"/>
          </a:p>
        </p:txBody>
      </p:sp>
      <p:sp>
        <p:nvSpPr>
          <p:cNvPr id="259075" name="Rectangle 3"/>
          <p:cNvSpPr>
            <a:spLocks noGrp="1" noChangeArrowheads="1"/>
          </p:cNvSpPr>
          <p:nvPr>
            <p:ph type="body" idx="1"/>
          </p:nvPr>
        </p:nvSpPr>
        <p:spPr/>
        <p:txBody>
          <a:bodyPr/>
          <a:lstStyle/>
          <a:p>
            <a:r>
              <a:rPr lang="fa-IR"/>
              <a:t>در نظام ادواری بهای تمام شده، درآمد فروش به مجرد تحقق در حساب درآمد فروش ثبت می شود و انواع هزینه های عمومی غیر تولیدی در نظام ادواری در پایان دوره به حساب خلاصه سود و زیان منتقل و بسته می شود.</a:t>
            </a:r>
            <a:endParaRPr lang="en-US"/>
          </a:p>
        </p:txBody>
      </p:sp>
    </p:spTree>
  </p:cSld>
  <p:clrMapOvr>
    <a:masterClrMapping/>
  </p:clrMapOvr>
  <p:transition advClick="0" advTm="3000"/>
</p:sld>
</file>

<file path=ppt/slides/slide22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60099" name="Rectangle 3"/>
          <p:cNvSpPr>
            <a:spLocks noGrp="1" noChangeArrowheads="1"/>
          </p:cNvSpPr>
          <p:nvPr>
            <p:ph type="body" idx="1"/>
          </p:nvPr>
        </p:nvSpPr>
        <p:spPr/>
        <p:txBody>
          <a:bodyPr/>
          <a:lstStyle/>
          <a:p>
            <a:r>
              <a:rPr lang="fa-IR"/>
              <a:t>فصل یازدهم:</a:t>
            </a:r>
          </a:p>
          <a:p>
            <a:r>
              <a:rPr lang="fa-IR"/>
              <a:t>سیستم هزینه یابی مرحله ای کار در جریان ساخت:</a:t>
            </a:r>
          </a:p>
          <a:p>
            <a:r>
              <a:rPr lang="fa-IR"/>
              <a:t>آشنایی با نحوه محاسبه درصد تکمیل کار در جریان ساخت و تأثیر آن بر بهای تمام شده کالا:</a:t>
            </a:r>
          </a:p>
          <a:p>
            <a:r>
              <a:rPr lang="fa-IR"/>
              <a:t>تعریف کار در جریان ساخت:</a:t>
            </a:r>
            <a:endParaRPr lang="en-US"/>
          </a:p>
        </p:txBody>
      </p:sp>
    </p:spTree>
  </p:cSld>
  <p:clrMapOvr>
    <a:masterClrMapping/>
  </p:clrMapOvr>
  <p:transition advClick="0" advTm="3000"/>
</p:sld>
</file>

<file path=ppt/slides/slide226.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261123" name="Rectangle 3"/>
          <p:cNvSpPr>
            <a:spLocks noGrp="1" noChangeArrowheads="1"/>
          </p:cNvSpPr>
          <p:nvPr>
            <p:ph type="body" idx="1"/>
          </p:nvPr>
        </p:nvSpPr>
        <p:spPr/>
        <p:txBody>
          <a:bodyPr/>
          <a:lstStyle/>
          <a:p>
            <a:r>
              <a:rPr lang="fa-IR"/>
              <a:t>کار در جریان ساخت کالایی است که هنوز فرآیندهای تولیدی آن در یک دپارتمان کامل نشده و گاه حتی همه مواد لازم برای تولید آن نیز هنوز به خط تولید جذب نشده است. آیا کار در جریان ساخت شکل ظاهری مشخصی دارد؟</a:t>
            </a:r>
          </a:p>
          <a:p>
            <a:endParaRPr lang="en-US"/>
          </a:p>
        </p:txBody>
      </p:sp>
    </p:spTree>
  </p:cSld>
  <p:clrMapOvr>
    <a:masterClrMapping/>
  </p:clrMapOvr>
  <p:transition advClick="0" advTm="300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61123">
                                            <p:txEl>
                                              <p:pRg st="0" end="0"/>
                                            </p:txEl>
                                          </p:spTgt>
                                        </p:tgtEl>
                                        <p:attrNameLst>
                                          <p:attrName>style.visibility</p:attrName>
                                        </p:attrNameLst>
                                      </p:cBhvr>
                                      <p:to>
                                        <p:strVal val="visible"/>
                                      </p:to>
                                    </p:set>
                                    <p:animEffect transition="in" filter="fade">
                                      <p:cBhvr>
                                        <p:cTn id="7" dur="1000">
                                          <p:stCondLst>
                                            <p:cond delay="0"/>
                                          </p:stCondLst>
                                        </p:cTn>
                                        <p:tgtEl>
                                          <p:spTgt spid="26112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1123" grpId="0" build="p"/>
    </p:bldLst>
  </p:timing>
</p:sld>
</file>

<file path=ppt/slides/slide22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62146" name="Rectangle 2"/>
          <p:cNvSpPr>
            <a:spLocks noGrp="1" noChangeArrowheads="1"/>
          </p:cNvSpPr>
          <p:nvPr>
            <p:ph type="title"/>
          </p:nvPr>
        </p:nvSpPr>
        <p:spPr/>
        <p:txBody>
          <a:bodyPr/>
          <a:lstStyle/>
          <a:p>
            <a:endParaRPr lang="en-US"/>
          </a:p>
        </p:txBody>
      </p:sp>
      <p:sp>
        <p:nvSpPr>
          <p:cNvPr id="262147" name="Rectangle 3"/>
          <p:cNvSpPr>
            <a:spLocks noGrp="1" noChangeArrowheads="1"/>
          </p:cNvSpPr>
          <p:nvPr>
            <p:ph type="body" idx="1"/>
          </p:nvPr>
        </p:nvSpPr>
        <p:spPr/>
        <p:txBody>
          <a:bodyPr/>
          <a:lstStyle/>
          <a:p>
            <a:r>
              <a:rPr lang="fa-IR"/>
              <a:t>کار در جریان ساخت هر کارگاه با کارگاه دیگر تفاوت دارد مثلاً در یک کارگاه ، مونتاژ قطعات محصول نیم ساخته محصولی است که همه قطعات آن مونتاژ نشده است.</a:t>
            </a:r>
            <a:endParaRPr lang="en-US"/>
          </a:p>
        </p:txBody>
      </p:sp>
    </p:spTree>
  </p:cSld>
  <p:clrMapOvr>
    <a:masterClrMapping/>
  </p:clrMapOvr>
  <p:transition advClick="0" advTm="3000"/>
</p:sld>
</file>

<file path=ppt/slides/slide22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63170" name="Rectangle 2"/>
          <p:cNvSpPr>
            <a:spLocks noGrp="1" noChangeArrowheads="1"/>
          </p:cNvSpPr>
          <p:nvPr>
            <p:ph type="title"/>
          </p:nvPr>
        </p:nvSpPr>
        <p:spPr/>
        <p:txBody>
          <a:bodyPr/>
          <a:lstStyle/>
          <a:p>
            <a:endParaRPr lang="en-US"/>
          </a:p>
        </p:txBody>
      </p:sp>
      <p:sp>
        <p:nvSpPr>
          <p:cNvPr id="263171" name="Rectangle 3"/>
          <p:cNvSpPr>
            <a:spLocks noGrp="1" noChangeArrowheads="1"/>
          </p:cNvSpPr>
          <p:nvPr>
            <p:ph type="body" idx="1"/>
          </p:nvPr>
        </p:nvSpPr>
        <p:spPr/>
        <p:txBody>
          <a:bodyPr/>
          <a:lstStyle/>
          <a:p>
            <a:r>
              <a:rPr lang="fa-IR"/>
              <a:t> در کارگاه رنگ محصول نیم ساخته یا کار در جریان محصولی است که هنوز فرایند رنگ آمیزی آن کامل نشده است.</a:t>
            </a:r>
            <a:endParaRPr lang="fa-IR" b="1" i="1"/>
          </a:p>
          <a:p>
            <a:r>
              <a:rPr lang="fa-IR" b="1" i="1"/>
              <a:t>محاسبه درصد تکمیل کار در جریان ساخت:</a:t>
            </a:r>
            <a:endParaRPr lang="en-US" b="1" i="1"/>
          </a:p>
        </p:txBody>
      </p:sp>
    </p:spTree>
  </p:cSld>
  <p:clrMapOvr>
    <a:masterClrMapping/>
  </p:clrMapOvr>
  <p:transition advClick="0" advTm="3000"/>
</p:sld>
</file>

<file path=ppt/slides/slide229.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264194" name="Rectangle 2"/>
          <p:cNvSpPr>
            <a:spLocks noGrp="1" noChangeArrowheads="1"/>
          </p:cNvSpPr>
          <p:nvPr>
            <p:ph type="title"/>
          </p:nvPr>
        </p:nvSpPr>
        <p:spPr/>
        <p:txBody>
          <a:bodyPr/>
          <a:lstStyle/>
          <a:p>
            <a:endParaRPr lang="en-US"/>
          </a:p>
        </p:txBody>
      </p:sp>
      <p:sp>
        <p:nvSpPr>
          <p:cNvPr id="264195" name="Rectangle 3"/>
          <p:cNvSpPr>
            <a:spLocks noGrp="1" noChangeArrowheads="1"/>
          </p:cNvSpPr>
          <p:nvPr>
            <p:ph type="body" idx="1"/>
          </p:nvPr>
        </p:nvSpPr>
        <p:spPr/>
        <p:txBody>
          <a:bodyPr/>
          <a:lstStyle/>
          <a:p>
            <a:r>
              <a:rPr lang="fa-IR"/>
              <a:t>این محاسبه معمولاً پیچیده است چون تمام محصولاتی که به صورت نیم ساخته روی خط تولید قرار دارند در یک وضعیت از نظر میزان تکمیل فرآیندها قرار ندارند و میزان تکمیل هر یک با دیگری تفاوت دارد.</a:t>
            </a:r>
            <a:endParaRPr lang="en-US"/>
          </a:p>
        </p:txBody>
      </p:sp>
    </p:spTree>
  </p:cSld>
  <p:clrMapOvr>
    <a:masterClrMapping/>
  </p:clrMapOvr>
  <p:transition advClick="0" advTm="3000">
    <p:split orient="vert" dir="in"/>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0" presetClass="entr" presetSubtype="0" decel="100000" fill="hold" grpId="0" nodeType="withEffect" nodePh="1">
                                  <p:stCondLst>
                                    <p:cond delay="0"/>
                                  </p:stCondLst>
                                  <p:endCondLst>
                                    <p:cond evt="begin" delay="0">
                                      <p:tn val="5"/>
                                    </p:cond>
                                  </p:endCondLst>
                                  <p:childTnLst>
                                    <p:set>
                                      <p:cBhvr>
                                        <p:cTn id="6" dur="1" fill="hold">
                                          <p:stCondLst>
                                            <p:cond delay="0"/>
                                          </p:stCondLst>
                                        </p:cTn>
                                        <p:tgtEl>
                                          <p:spTgt spid="264194"/>
                                        </p:tgtEl>
                                        <p:attrNameLst>
                                          <p:attrName>style.visibility</p:attrName>
                                        </p:attrNameLst>
                                      </p:cBhvr>
                                      <p:to>
                                        <p:strVal val="visible"/>
                                      </p:to>
                                    </p:set>
                                    <p:anim calcmode="lin" valueType="num">
                                      <p:cBhvr>
                                        <p:cTn id="7" dur="1000" fill="hold"/>
                                        <p:tgtEl>
                                          <p:spTgt spid="264194"/>
                                        </p:tgtEl>
                                        <p:attrNameLst>
                                          <p:attrName>ppt_w</p:attrName>
                                        </p:attrNameLst>
                                      </p:cBhvr>
                                      <p:tavLst>
                                        <p:tav tm="0">
                                          <p:val>
                                            <p:strVal val="#ppt_w+.3"/>
                                          </p:val>
                                        </p:tav>
                                        <p:tav tm="100000">
                                          <p:val>
                                            <p:strVal val="#ppt_w"/>
                                          </p:val>
                                        </p:tav>
                                      </p:tavLst>
                                    </p:anim>
                                    <p:anim calcmode="lin" valueType="num">
                                      <p:cBhvr>
                                        <p:cTn id="8" dur="1000" fill="hold"/>
                                        <p:tgtEl>
                                          <p:spTgt spid="264194"/>
                                        </p:tgtEl>
                                        <p:attrNameLst>
                                          <p:attrName>ppt_h</p:attrName>
                                        </p:attrNameLst>
                                      </p:cBhvr>
                                      <p:tavLst>
                                        <p:tav tm="0">
                                          <p:val>
                                            <p:strVal val="#ppt_h"/>
                                          </p:val>
                                        </p:tav>
                                        <p:tav tm="100000">
                                          <p:val>
                                            <p:strVal val="#ppt_h"/>
                                          </p:val>
                                        </p:tav>
                                      </p:tavLst>
                                    </p:anim>
                                    <p:animEffect transition="in" filter="fade">
                                      <p:cBhvr>
                                        <p:cTn id="9" dur="1000"/>
                                        <p:tgtEl>
                                          <p:spTgt spid="264194"/>
                                        </p:tgtEl>
                                      </p:cBhvr>
                                    </p:animEffect>
                                  </p:childTnLst>
                                </p:cTn>
                              </p:par>
                            </p:childTnLst>
                          </p:cTn>
                        </p:par>
                      </p:childTnLst>
                    </p:cTn>
                  </p:par>
                  <p:par>
                    <p:cTn id="10" fill="hold">
                      <p:stCondLst>
                        <p:cond delay="indefinite"/>
                      </p:stCondLst>
                      <p:childTnLst>
                        <p:par>
                          <p:cTn id="11" fill="hold">
                            <p:stCondLst>
                              <p:cond delay="0"/>
                            </p:stCondLst>
                            <p:childTnLst>
                              <p:par>
                                <p:cTn id="12" presetID="50" presetClass="entr" presetSubtype="0" decel="100000" fill="hold" grpId="0" nodeType="clickEffect">
                                  <p:stCondLst>
                                    <p:cond delay="0"/>
                                  </p:stCondLst>
                                  <p:childTnLst>
                                    <p:set>
                                      <p:cBhvr>
                                        <p:cTn id="13" dur="1" fill="hold">
                                          <p:stCondLst>
                                            <p:cond delay="0"/>
                                          </p:stCondLst>
                                        </p:cTn>
                                        <p:tgtEl>
                                          <p:spTgt spid="264195">
                                            <p:txEl>
                                              <p:pRg st="0" end="0"/>
                                            </p:txEl>
                                          </p:spTgt>
                                        </p:tgtEl>
                                        <p:attrNameLst>
                                          <p:attrName>style.visibility</p:attrName>
                                        </p:attrNameLst>
                                      </p:cBhvr>
                                      <p:to>
                                        <p:strVal val="visible"/>
                                      </p:to>
                                    </p:set>
                                    <p:anim calcmode="lin" valueType="num">
                                      <p:cBhvr>
                                        <p:cTn id="14" dur="1000" fill="hold"/>
                                        <p:tgtEl>
                                          <p:spTgt spid="264195">
                                            <p:txEl>
                                              <p:pRg st="0" end="0"/>
                                            </p:txEl>
                                          </p:spTgt>
                                        </p:tgtEl>
                                        <p:attrNameLst>
                                          <p:attrName>ppt_w</p:attrName>
                                        </p:attrNameLst>
                                      </p:cBhvr>
                                      <p:tavLst>
                                        <p:tav tm="0">
                                          <p:val>
                                            <p:strVal val="#ppt_w+.3"/>
                                          </p:val>
                                        </p:tav>
                                        <p:tav tm="100000">
                                          <p:val>
                                            <p:strVal val="#ppt_w"/>
                                          </p:val>
                                        </p:tav>
                                      </p:tavLst>
                                    </p:anim>
                                    <p:anim calcmode="lin" valueType="num">
                                      <p:cBhvr>
                                        <p:cTn id="15" dur="1000" fill="hold"/>
                                        <p:tgtEl>
                                          <p:spTgt spid="264195">
                                            <p:txEl>
                                              <p:pRg st="0" end="0"/>
                                            </p:txEl>
                                          </p:spTgt>
                                        </p:tgtEl>
                                        <p:attrNameLst>
                                          <p:attrName>ppt_h</p:attrName>
                                        </p:attrNameLst>
                                      </p:cBhvr>
                                      <p:tavLst>
                                        <p:tav tm="0">
                                          <p:val>
                                            <p:strVal val="#ppt_h"/>
                                          </p:val>
                                        </p:tav>
                                        <p:tav tm="100000">
                                          <p:val>
                                            <p:strVal val="#ppt_h"/>
                                          </p:val>
                                        </p:tav>
                                      </p:tavLst>
                                    </p:anim>
                                    <p:animEffect transition="in" filter="fade">
                                      <p:cBhvr>
                                        <p:cTn id="16" dur="1000"/>
                                        <p:tgtEl>
                                          <p:spTgt spid="26419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4194" grpId="0"/>
      <p:bldP spid="264195" grpId="0" build="p"/>
    </p:bldLst>
  </p:timing>
</p:sld>
</file>

<file path=ppt/slides/slide23.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endParaRPr lang="en-US"/>
          </a:p>
        </p:txBody>
      </p:sp>
      <p:sp>
        <p:nvSpPr>
          <p:cNvPr id="21507" name="Rectangle 3"/>
          <p:cNvSpPr>
            <a:spLocks noGrp="1" noChangeArrowheads="1"/>
          </p:cNvSpPr>
          <p:nvPr>
            <p:ph type="body" idx="1"/>
          </p:nvPr>
        </p:nvSpPr>
        <p:spPr/>
        <p:txBody>
          <a:bodyPr/>
          <a:lstStyle/>
          <a:p>
            <a:pPr algn="ctr"/>
            <a:endParaRPr lang="en-US"/>
          </a:p>
          <a:p>
            <a:pPr algn="ctr"/>
            <a:endParaRPr lang="en-US"/>
          </a:p>
          <a:p>
            <a:pPr algn="ctr"/>
            <a:r>
              <a:rPr lang="fa-IR"/>
              <a:t> به دو قسمت تقسیم می شود:</a:t>
            </a:r>
            <a:r>
              <a:rPr lang="en-US"/>
              <a:t>(1</a:t>
            </a:r>
            <a:r>
              <a:rPr lang="fa-IR"/>
              <a:t> مستقیم: دستمزد کارگرانی که مستقیماً در تولید کالا یا خدمات دخالت داند. </a:t>
            </a:r>
            <a:r>
              <a:rPr lang="en-US"/>
              <a:t>2</a:t>
            </a:r>
            <a:r>
              <a:rPr lang="fa-IR"/>
              <a:t> </a:t>
            </a:r>
            <a:r>
              <a:rPr lang="en-US"/>
              <a:t>(</a:t>
            </a:r>
            <a:r>
              <a:rPr lang="fa-IR"/>
              <a:t>غیر مستقیم</a:t>
            </a:r>
            <a:endParaRPr lang="en-US"/>
          </a:p>
        </p:txBody>
      </p:sp>
    </p:spTree>
  </p:cSld>
  <p:clrMapOvr>
    <a:masterClrMapping/>
  </p:clrMapOvr>
  <p:transition advClick="0" advTm="3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withEffect" nodePh="1">
                                  <p:stCondLst>
                                    <p:cond delay="0"/>
                                  </p:stCondLst>
                                  <p:endCondLst>
                                    <p:cond evt="begin" delay="0">
                                      <p:tn val="5"/>
                                    </p:cond>
                                  </p:endCondLst>
                                  <p:childTnLst>
                                    <p:set>
                                      <p:cBhvr>
                                        <p:cTn id="6" dur="1" fill="hold">
                                          <p:stCondLst>
                                            <p:cond delay="0"/>
                                          </p:stCondLst>
                                        </p:cTn>
                                        <p:tgtEl>
                                          <p:spTgt spid="21506"/>
                                        </p:tgtEl>
                                        <p:attrNameLst>
                                          <p:attrName>style.visibility</p:attrName>
                                        </p:attrNameLst>
                                      </p:cBhvr>
                                      <p:to>
                                        <p:strVal val="visible"/>
                                      </p:to>
                                    </p:set>
                                    <p:animEffect transition="in" filter="dissolve">
                                      <p:cBhvr>
                                        <p:cTn id="7" dur="500"/>
                                        <p:tgtEl>
                                          <p:spTgt spid="21506"/>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21507">
                                            <p:txEl>
                                              <p:pRg st="2" end="2"/>
                                            </p:txEl>
                                          </p:spTgt>
                                        </p:tgtEl>
                                        <p:attrNameLst>
                                          <p:attrName>style.visibility</p:attrName>
                                        </p:attrNameLst>
                                      </p:cBhvr>
                                      <p:to>
                                        <p:strVal val="visible"/>
                                      </p:to>
                                    </p:set>
                                    <p:animEffect transition="in" filter="dissolve">
                                      <p:cBhvr>
                                        <p:cTn id="12" dur="500"/>
                                        <p:tgtEl>
                                          <p:spTgt spid="21507">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506" grpId="0"/>
      <p:bldP spid="21507" grpId="0" build="p"/>
    </p:bldLst>
  </p:timing>
</p:sld>
</file>

<file path=ppt/slides/slide23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65218" name="Rectangle 2"/>
          <p:cNvSpPr>
            <a:spLocks noGrp="1" noChangeArrowheads="1"/>
          </p:cNvSpPr>
          <p:nvPr>
            <p:ph type="title"/>
          </p:nvPr>
        </p:nvSpPr>
        <p:spPr/>
        <p:txBody>
          <a:bodyPr/>
          <a:lstStyle/>
          <a:p>
            <a:endParaRPr lang="en-US"/>
          </a:p>
        </p:txBody>
      </p:sp>
      <p:sp>
        <p:nvSpPr>
          <p:cNvPr id="265219" name="Rectangle 3"/>
          <p:cNvSpPr>
            <a:spLocks noGrp="1" noChangeArrowheads="1"/>
          </p:cNvSpPr>
          <p:nvPr>
            <p:ph type="body" idx="1"/>
          </p:nvPr>
        </p:nvSpPr>
        <p:spPr/>
        <p:txBody>
          <a:bodyPr/>
          <a:lstStyle/>
          <a:p>
            <a:r>
              <a:rPr lang="fa-IR"/>
              <a:t>. تنها کاری که می توان برای سهولت محاسبه درصد کامل بودن کار در جریان ساخت آخر دوره انجام داد، این است که میزان درصد تکمیل را برای تک تک عناصر بهای تمام شده (یعنی مواد – دستمزد و سربار) به طور جداگانه تعیین کرد. </a:t>
            </a:r>
          </a:p>
          <a:p>
            <a:r>
              <a:rPr lang="fa-IR"/>
              <a:t/>
            </a:r>
            <a:br>
              <a:rPr lang="fa-IR"/>
            </a:br>
            <a:endParaRPr lang="en-US"/>
          </a:p>
        </p:txBody>
      </p:sp>
    </p:spTree>
  </p:cSld>
  <p:clrMapOvr>
    <a:masterClrMapping/>
  </p:clrMapOvr>
  <p:transition advClick="0" advTm="3000"/>
</p:sld>
</file>

<file path=ppt/slides/slide23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66242" name="Rectangle 2"/>
          <p:cNvSpPr>
            <a:spLocks noGrp="1" noChangeArrowheads="1"/>
          </p:cNvSpPr>
          <p:nvPr>
            <p:ph type="title"/>
          </p:nvPr>
        </p:nvSpPr>
        <p:spPr/>
        <p:txBody>
          <a:bodyPr/>
          <a:lstStyle/>
          <a:p>
            <a:endParaRPr lang="en-US"/>
          </a:p>
        </p:txBody>
      </p:sp>
      <p:sp>
        <p:nvSpPr>
          <p:cNvPr id="266243" name="Rectangle 3"/>
          <p:cNvSpPr>
            <a:spLocks noGrp="1" noChangeArrowheads="1"/>
          </p:cNvSpPr>
          <p:nvPr>
            <p:ph type="body" idx="1"/>
          </p:nvPr>
        </p:nvSpPr>
        <p:spPr/>
        <p:txBody>
          <a:bodyPr/>
          <a:lstStyle/>
          <a:p>
            <a:r>
              <a:rPr lang="fa-IR"/>
              <a:t>. وقتی کالایی مراحل تکمیل خود را در یک کارگاه معین پشت سر گذاشت و به کارگاه بعد یا انبار رفت کالایی که از کارگاه قبلی به این کارگاه جدید می آید برای کارگاه جدید حکم ماده اولیه است .</a:t>
            </a:r>
            <a:endParaRPr lang="en-US"/>
          </a:p>
        </p:txBody>
      </p:sp>
    </p:spTree>
  </p:cSld>
  <p:clrMapOvr>
    <a:masterClrMapping/>
  </p:clrMapOvr>
  <p:transition advClick="0" advTm="3000"/>
</p:sld>
</file>

<file path=ppt/slides/slide232.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267266" name="Rectangle 2"/>
          <p:cNvSpPr>
            <a:spLocks noGrp="1" noChangeArrowheads="1"/>
          </p:cNvSpPr>
          <p:nvPr>
            <p:ph type="title"/>
          </p:nvPr>
        </p:nvSpPr>
        <p:spPr/>
        <p:txBody>
          <a:bodyPr/>
          <a:lstStyle/>
          <a:p>
            <a:endParaRPr lang="en-US"/>
          </a:p>
        </p:txBody>
      </p:sp>
      <p:sp>
        <p:nvSpPr>
          <p:cNvPr id="267267" name="Rectangle 3"/>
          <p:cNvSpPr>
            <a:spLocks noGrp="1" noChangeArrowheads="1"/>
          </p:cNvSpPr>
          <p:nvPr>
            <p:ph type="body" idx="1"/>
          </p:nvPr>
        </p:nvSpPr>
        <p:spPr/>
        <p:txBody>
          <a:bodyPr/>
          <a:lstStyle/>
          <a:p>
            <a:pPr>
              <a:buFontTx/>
              <a:buNone/>
            </a:pPr>
            <a:r>
              <a:rPr lang="fa-IR"/>
              <a:t>باید فرایندهایی روی آن انجام شود.  و موادی به آن اضافه شود تا کامل گردد. به جز کارگاه آخر که محصول تکمیل شده آن حکم کالای تکمیل شده شرکت را دارد و برای عرضه آماده است .</a:t>
            </a:r>
            <a:endParaRPr lang="en-US"/>
          </a:p>
        </p:txBody>
      </p:sp>
    </p:spTree>
  </p:cSld>
  <p:clrMapOvr>
    <a:masterClrMapping/>
  </p:clrMapOvr>
  <p:transition advClick="0" advTm="3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0" fill="hold" grpId="0" nodeType="withEffect" nodePh="1">
                                  <p:stCondLst>
                                    <p:cond delay="0"/>
                                  </p:stCondLst>
                                  <p:endCondLst>
                                    <p:cond evt="begin" delay="0">
                                      <p:tn val="5"/>
                                    </p:cond>
                                  </p:endCondLst>
                                  <p:childTnLst>
                                    <p:set>
                                      <p:cBhvr>
                                        <p:cTn id="6" dur="1" fill="hold">
                                          <p:stCondLst>
                                            <p:cond delay="0"/>
                                          </p:stCondLst>
                                        </p:cTn>
                                        <p:tgtEl>
                                          <p:spTgt spid="267266"/>
                                        </p:tgtEl>
                                        <p:attrNameLst>
                                          <p:attrName>style.visibility</p:attrName>
                                        </p:attrNameLst>
                                      </p:cBhvr>
                                      <p:to>
                                        <p:strVal val="visible"/>
                                      </p:to>
                                    </p:set>
                                    <p:anim calcmode="lin" valueType="num">
                                      <p:cBhvr>
                                        <p:cTn id="7" dur="500" fill="hold"/>
                                        <p:tgtEl>
                                          <p:spTgt spid="267266"/>
                                        </p:tgtEl>
                                        <p:attrNameLst>
                                          <p:attrName>ppt_w</p:attrName>
                                        </p:attrNameLst>
                                      </p:cBhvr>
                                      <p:tavLst>
                                        <p:tav tm="0">
                                          <p:val>
                                            <p:fltVal val="0"/>
                                          </p:val>
                                        </p:tav>
                                        <p:tav tm="100000">
                                          <p:val>
                                            <p:strVal val="#ppt_w"/>
                                          </p:val>
                                        </p:tav>
                                      </p:tavLst>
                                    </p:anim>
                                    <p:anim calcmode="lin" valueType="num">
                                      <p:cBhvr>
                                        <p:cTn id="8" dur="500" fill="hold"/>
                                        <p:tgtEl>
                                          <p:spTgt spid="267266"/>
                                        </p:tgtEl>
                                        <p:attrNameLst>
                                          <p:attrName>ppt_h</p:attrName>
                                        </p:attrNameLst>
                                      </p:cBhvr>
                                      <p:tavLst>
                                        <p:tav tm="0">
                                          <p:val>
                                            <p:fltVal val="0"/>
                                          </p:val>
                                        </p:tav>
                                        <p:tav tm="100000">
                                          <p:val>
                                            <p:strVal val="#ppt_h"/>
                                          </p:val>
                                        </p:tav>
                                      </p:tavLst>
                                    </p:anim>
                                    <p:animEffect transition="in" filter="fade">
                                      <p:cBhvr>
                                        <p:cTn id="9" dur="500"/>
                                        <p:tgtEl>
                                          <p:spTgt spid="267266"/>
                                        </p:tgtEl>
                                      </p:cBhvr>
                                    </p:animEffect>
                                  </p:childTnLst>
                                </p:cTn>
                              </p:par>
                            </p:childTnLst>
                          </p:cTn>
                        </p:par>
                      </p:childTnLst>
                    </p:cTn>
                  </p:par>
                  <p:par>
                    <p:cTn id="10" fill="hold">
                      <p:stCondLst>
                        <p:cond delay="indefinite"/>
                      </p:stCondLst>
                      <p:childTnLst>
                        <p:par>
                          <p:cTn id="11" fill="hold">
                            <p:stCondLst>
                              <p:cond delay="0"/>
                            </p:stCondLst>
                            <p:childTnLst>
                              <p:par>
                                <p:cTn id="12" presetID="10" presetClass="entr" presetSubtype="0" fill="hold" grpId="0" nodeType="clickEffect">
                                  <p:stCondLst>
                                    <p:cond delay="0"/>
                                  </p:stCondLst>
                                  <p:childTnLst>
                                    <p:set>
                                      <p:cBhvr>
                                        <p:cTn id="13" dur="1" fill="hold">
                                          <p:stCondLst>
                                            <p:cond delay="0"/>
                                          </p:stCondLst>
                                        </p:cTn>
                                        <p:tgtEl>
                                          <p:spTgt spid="267267">
                                            <p:txEl>
                                              <p:pRg st="0" end="0"/>
                                            </p:txEl>
                                          </p:spTgt>
                                        </p:tgtEl>
                                        <p:attrNameLst>
                                          <p:attrName>style.visibility</p:attrName>
                                        </p:attrNameLst>
                                      </p:cBhvr>
                                      <p:to>
                                        <p:strVal val="visible"/>
                                      </p:to>
                                    </p:set>
                                    <p:animEffect transition="in" filter="fade">
                                      <p:cBhvr>
                                        <p:cTn id="14" dur="1000">
                                          <p:stCondLst>
                                            <p:cond delay="0"/>
                                          </p:stCondLst>
                                        </p:cTn>
                                        <p:tgtEl>
                                          <p:spTgt spid="267267">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7266" grpId="0"/>
      <p:bldP spid="267267" grpId="0" build="p"/>
    </p:bldLst>
  </p:timing>
</p:sld>
</file>

<file path=ppt/slides/slide23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68290" name="Rectangle 2"/>
          <p:cNvSpPr>
            <a:spLocks noGrp="1" noChangeArrowheads="1"/>
          </p:cNvSpPr>
          <p:nvPr>
            <p:ph type="title"/>
          </p:nvPr>
        </p:nvSpPr>
        <p:spPr/>
        <p:txBody>
          <a:bodyPr/>
          <a:lstStyle/>
          <a:p>
            <a:endParaRPr lang="en-US"/>
          </a:p>
        </p:txBody>
      </p:sp>
      <p:sp>
        <p:nvSpPr>
          <p:cNvPr id="268291" name="Rectangle 3"/>
          <p:cNvSpPr>
            <a:spLocks noGrp="1" noChangeArrowheads="1"/>
          </p:cNvSpPr>
          <p:nvPr>
            <p:ph type="body" idx="1"/>
          </p:nvPr>
        </p:nvSpPr>
        <p:spPr/>
        <p:txBody>
          <a:bodyPr/>
          <a:lstStyle/>
          <a:p>
            <a:r>
              <a:rPr lang="fa-IR"/>
              <a:t>کار در جریان ساخت انتهای دوره از لحاظ آن دسته از عناصربهای تمام شده که باید در یک دپارتمان صرف تکمیل آن شود (مواد – دستمزد- سربار) می تواند نیم ساخته باشد .</a:t>
            </a:r>
            <a:endParaRPr lang="en-US"/>
          </a:p>
        </p:txBody>
      </p:sp>
    </p:spTree>
  </p:cSld>
  <p:clrMapOvr>
    <a:masterClrMapping/>
  </p:clrMapOvr>
  <p:transition advClick="0" advTm="3000"/>
</p:sld>
</file>

<file path=ppt/slides/slide23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69314" name="Rectangle 2"/>
          <p:cNvSpPr>
            <a:spLocks noGrp="1" noChangeArrowheads="1"/>
          </p:cNvSpPr>
          <p:nvPr>
            <p:ph type="title"/>
          </p:nvPr>
        </p:nvSpPr>
        <p:spPr/>
        <p:txBody>
          <a:bodyPr/>
          <a:lstStyle/>
          <a:p>
            <a:endParaRPr lang="en-US"/>
          </a:p>
        </p:txBody>
      </p:sp>
      <p:sp>
        <p:nvSpPr>
          <p:cNvPr id="269315" name="Rectangle 3"/>
          <p:cNvSpPr>
            <a:spLocks noGrp="1" noChangeArrowheads="1"/>
          </p:cNvSpPr>
          <p:nvPr>
            <p:ph type="body" idx="1"/>
          </p:nvPr>
        </p:nvSpPr>
        <p:spPr/>
        <p:txBody>
          <a:bodyPr/>
          <a:lstStyle/>
          <a:p>
            <a:r>
              <a:rPr lang="fa-IR"/>
              <a:t>و تنها درصدی از هر یک از عناصر را جذب خود کرده باشد اما هیچگاه از نظر هزینه های مربوط به دپارتمان های قبلی نیمه تکمیل به حساب نمی آید و همواره از این نظر 100% تکمیل است. </a:t>
            </a:r>
            <a:endParaRPr lang="en-US"/>
          </a:p>
        </p:txBody>
      </p:sp>
    </p:spTree>
  </p:cSld>
  <p:clrMapOvr>
    <a:masterClrMapping/>
  </p:clrMapOvr>
  <p:transition advClick="0" advTm="3000"/>
</p:sld>
</file>

<file path=ppt/slides/slide235.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270338" name="Rectangle 2"/>
          <p:cNvSpPr>
            <a:spLocks noGrp="1" noChangeArrowheads="1"/>
          </p:cNvSpPr>
          <p:nvPr>
            <p:ph type="title"/>
          </p:nvPr>
        </p:nvSpPr>
        <p:spPr/>
        <p:txBody>
          <a:bodyPr/>
          <a:lstStyle/>
          <a:p>
            <a:endParaRPr lang="en-US"/>
          </a:p>
        </p:txBody>
      </p:sp>
      <p:sp>
        <p:nvSpPr>
          <p:cNvPr id="270339" name="Rectangle 3"/>
          <p:cNvSpPr>
            <a:spLocks noGrp="1" noChangeArrowheads="1"/>
          </p:cNvSpPr>
          <p:nvPr>
            <p:ph type="body" idx="1"/>
          </p:nvPr>
        </p:nvSpPr>
        <p:spPr/>
        <p:txBody>
          <a:bodyPr/>
          <a:lstStyle/>
          <a:p>
            <a:r>
              <a:rPr lang="fa-IR"/>
              <a:t>به جز دپارتمانهای اول که هیچ دپارتمانی قبل از خود ندارد.</a:t>
            </a:r>
            <a:endParaRPr lang="fa-IR" b="1" i="1"/>
          </a:p>
          <a:p>
            <a:r>
              <a:rPr lang="fa-IR" b="1" i="1"/>
              <a:t>تأثیر کار در جریان ساخت بر محاسبه بهای تمام شده:</a:t>
            </a:r>
            <a:endParaRPr lang="en-US" b="1" i="1"/>
          </a:p>
        </p:txBody>
      </p:sp>
    </p:spTree>
  </p:cSld>
  <p:clrMapOvr>
    <a:masterClrMapping/>
  </p:clrMapOvr>
  <p:transition advClick="0" advTm="3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nodePh="1">
                                  <p:stCondLst>
                                    <p:cond delay="0"/>
                                  </p:stCondLst>
                                  <p:endCondLst>
                                    <p:cond evt="begin" delay="0">
                                      <p:tn val="5"/>
                                    </p:cond>
                                  </p:endCondLst>
                                  <p:childTnLst>
                                    <p:set>
                                      <p:cBhvr>
                                        <p:cTn id="6" dur="1" fill="hold">
                                          <p:stCondLst>
                                            <p:cond delay="0"/>
                                          </p:stCondLst>
                                        </p:cTn>
                                        <p:tgtEl>
                                          <p:spTgt spid="270338"/>
                                        </p:tgtEl>
                                        <p:attrNameLst>
                                          <p:attrName>style.visibility</p:attrName>
                                        </p:attrNameLst>
                                      </p:cBhvr>
                                      <p:to>
                                        <p:strVal val="visible"/>
                                      </p:to>
                                    </p:set>
                                    <p:animEffect transition="in" filter="fade">
                                      <p:cBhvr>
                                        <p:cTn id="7" dur="2000"/>
                                        <p:tgtEl>
                                          <p:spTgt spid="270338"/>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70339">
                                            <p:txEl>
                                              <p:pRg st="0" end="0"/>
                                            </p:txEl>
                                          </p:spTgt>
                                        </p:tgtEl>
                                        <p:attrNameLst>
                                          <p:attrName>style.visibility</p:attrName>
                                        </p:attrNameLst>
                                      </p:cBhvr>
                                      <p:to>
                                        <p:strVal val="visible"/>
                                      </p:to>
                                    </p:set>
                                    <p:animEffect transition="in" filter="fade">
                                      <p:cBhvr>
                                        <p:cTn id="12" dur="2000"/>
                                        <p:tgtEl>
                                          <p:spTgt spid="270339">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70339">
                                            <p:txEl>
                                              <p:pRg st="1" end="1"/>
                                            </p:txEl>
                                          </p:spTgt>
                                        </p:tgtEl>
                                        <p:attrNameLst>
                                          <p:attrName>style.visibility</p:attrName>
                                        </p:attrNameLst>
                                      </p:cBhvr>
                                      <p:to>
                                        <p:strVal val="visible"/>
                                      </p:to>
                                    </p:set>
                                    <p:animEffect transition="in" filter="fade">
                                      <p:cBhvr>
                                        <p:cTn id="17" dur="2000"/>
                                        <p:tgtEl>
                                          <p:spTgt spid="270339">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0338" grpId="0"/>
      <p:bldP spid="270339" grpId="0" build="p"/>
    </p:bldLst>
  </p:timing>
</p:sld>
</file>

<file path=ppt/slides/slide23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71362" name="Rectangle 2"/>
          <p:cNvSpPr>
            <a:spLocks noGrp="1" noChangeArrowheads="1"/>
          </p:cNvSpPr>
          <p:nvPr>
            <p:ph type="title"/>
          </p:nvPr>
        </p:nvSpPr>
        <p:spPr/>
        <p:txBody>
          <a:bodyPr/>
          <a:lstStyle/>
          <a:p>
            <a:endParaRPr lang="en-US"/>
          </a:p>
        </p:txBody>
      </p:sp>
      <p:sp>
        <p:nvSpPr>
          <p:cNvPr id="271363" name="Rectangle 3"/>
          <p:cNvSpPr>
            <a:spLocks noGrp="1" noChangeArrowheads="1"/>
          </p:cNvSpPr>
          <p:nvPr>
            <p:ph type="body" idx="1"/>
          </p:nvPr>
        </p:nvSpPr>
        <p:spPr/>
        <p:txBody>
          <a:bodyPr/>
          <a:lstStyle/>
          <a:p>
            <a:r>
              <a:rPr lang="fa-IR"/>
              <a:t>برای مشخص شدن نحوه تاثیر کار در جریان ابتدای دوره بر بهای تمام شده تولید به نکات زیر باید توجه شود.</a:t>
            </a:r>
          </a:p>
          <a:p>
            <a:r>
              <a:rPr lang="fa-IR"/>
              <a:t>الف) کار در جریان مربوط به چندین دپارتمان است (اول یا بعدی)</a:t>
            </a:r>
            <a:endParaRPr lang="en-US"/>
          </a:p>
        </p:txBody>
      </p:sp>
    </p:spTree>
  </p:cSld>
  <p:clrMapOvr>
    <a:masterClrMapping/>
  </p:clrMapOvr>
  <p:transition advClick="0" advTm="3000"/>
</p:sld>
</file>

<file path=ppt/slides/slide23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72386" name="Rectangle 2"/>
          <p:cNvSpPr>
            <a:spLocks noGrp="1" noChangeArrowheads="1"/>
          </p:cNvSpPr>
          <p:nvPr>
            <p:ph type="title"/>
          </p:nvPr>
        </p:nvSpPr>
        <p:spPr/>
        <p:txBody>
          <a:bodyPr/>
          <a:lstStyle/>
          <a:p>
            <a:endParaRPr lang="en-US"/>
          </a:p>
        </p:txBody>
      </p:sp>
      <p:sp>
        <p:nvSpPr>
          <p:cNvPr id="272387" name="Rectangle 3"/>
          <p:cNvSpPr>
            <a:spLocks noGrp="1" noChangeArrowheads="1"/>
          </p:cNvSpPr>
          <p:nvPr>
            <p:ph type="body" idx="1"/>
          </p:nvPr>
        </p:nvSpPr>
        <p:spPr/>
        <p:txBody>
          <a:bodyPr/>
          <a:lstStyle/>
          <a:p>
            <a:r>
              <a:rPr lang="fa-IR"/>
              <a:t>ب) بهای تمام شده کار در جریان پایان دوره مالی قبل، همان بهای تمام شده کار در جریان ابتدای دوره جدید است.</a:t>
            </a:r>
          </a:p>
        </p:txBody>
      </p:sp>
    </p:spTree>
  </p:cSld>
  <p:clrMapOvr>
    <a:masterClrMapping/>
  </p:clrMapOvr>
  <p:transition advClick="0" advTm="3000"/>
</p:sld>
</file>

<file path=ppt/slides/slide23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73410" name="Rectangle 2"/>
          <p:cNvSpPr>
            <a:spLocks noGrp="1" noChangeArrowheads="1"/>
          </p:cNvSpPr>
          <p:nvPr>
            <p:ph type="title"/>
          </p:nvPr>
        </p:nvSpPr>
        <p:spPr/>
        <p:txBody>
          <a:bodyPr/>
          <a:lstStyle/>
          <a:p>
            <a:endParaRPr lang="en-US"/>
          </a:p>
        </p:txBody>
      </p:sp>
      <p:sp>
        <p:nvSpPr>
          <p:cNvPr id="273411" name="Rectangle 3"/>
          <p:cNvSpPr>
            <a:spLocks noGrp="1" noChangeArrowheads="1"/>
          </p:cNvSpPr>
          <p:nvPr>
            <p:ph type="body" idx="1"/>
          </p:nvPr>
        </p:nvSpPr>
        <p:spPr/>
        <p:txBody>
          <a:bodyPr/>
          <a:lstStyle/>
          <a:p>
            <a:r>
              <a:rPr lang="fa-IR"/>
              <a:t>                                                                  ج) مانده حساب کاردر جریان ساخت یک کارگاه تولیدی در   ابتدای هر دوره مالی، نشاندهنده عناصر متشکله آن نیست و فقط یک رقم است بنابراین برای تشخیص اجزای آن باید به گزارش بهای تمام شده کارگاه در پایان دوره مالی قبل رجوع شود.</a:t>
            </a:r>
            <a:endParaRPr lang="en-US"/>
          </a:p>
        </p:txBody>
      </p:sp>
    </p:spTree>
  </p:cSld>
  <p:clrMapOvr>
    <a:masterClrMapping/>
  </p:clrMapOvr>
  <p:transition advClick="0" advTm="3000"/>
</p:sld>
</file>

<file path=ppt/slides/slide239.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274434" name="Rectangle 2"/>
          <p:cNvSpPr>
            <a:spLocks noGrp="1" noChangeArrowheads="1"/>
          </p:cNvSpPr>
          <p:nvPr>
            <p:ph type="title"/>
          </p:nvPr>
        </p:nvSpPr>
        <p:spPr/>
        <p:txBody>
          <a:bodyPr/>
          <a:lstStyle/>
          <a:p>
            <a:endParaRPr lang="en-US"/>
          </a:p>
        </p:txBody>
      </p:sp>
      <p:sp>
        <p:nvSpPr>
          <p:cNvPr id="274435" name="Rectangle 3"/>
          <p:cNvSpPr>
            <a:spLocks noGrp="1" noChangeArrowheads="1"/>
          </p:cNvSpPr>
          <p:nvPr>
            <p:ph type="body" idx="1"/>
          </p:nvPr>
        </p:nvSpPr>
        <p:spPr/>
        <p:txBody>
          <a:bodyPr/>
          <a:lstStyle/>
          <a:p>
            <a:r>
              <a:rPr lang="fa-IR"/>
              <a:t>د) روش تأثیر گذاری کار در جریان اول دوره بر بهای تمام شده کالای تکمیل شده در یک دپارتمان از یکی از دو روش 1) میانگین 2) روش </a:t>
            </a:r>
            <a:r>
              <a:rPr lang="en-US"/>
              <a:t>Fifo</a:t>
            </a:r>
            <a:r>
              <a:rPr lang="fa-IR"/>
              <a:t> (اولین صادره از اولین وارده)</a:t>
            </a:r>
            <a:endParaRPr lang="en-US"/>
          </a:p>
        </p:txBody>
      </p:sp>
    </p:spTree>
  </p:cSld>
  <p:clrMapOvr>
    <a:masterClrMapping/>
  </p:clrMapOvr>
  <p:transition advClick="0" advTm="3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withEffect" nodePh="1">
                                  <p:stCondLst>
                                    <p:cond delay="0"/>
                                  </p:stCondLst>
                                  <p:endCondLst>
                                    <p:cond evt="begin" delay="0">
                                      <p:tn val="5"/>
                                    </p:cond>
                                  </p:endCondLst>
                                  <p:childTnLst>
                                    <p:set>
                                      <p:cBhvr>
                                        <p:cTn id="6" dur="1" fill="hold">
                                          <p:stCondLst>
                                            <p:cond delay="0"/>
                                          </p:stCondLst>
                                        </p:cTn>
                                        <p:tgtEl>
                                          <p:spTgt spid="274434"/>
                                        </p:tgtEl>
                                        <p:attrNameLst>
                                          <p:attrName>style.visibility</p:attrName>
                                        </p:attrNameLst>
                                      </p:cBhvr>
                                      <p:to>
                                        <p:strVal val="visible"/>
                                      </p:to>
                                    </p:set>
                                    <p:animEffect transition="in" filter="dissolve">
                                      <p:cBhvr>
                                        <p:cTn id="7" dur="500"/>
                                        <p:tgtEl>
                                          <p:spTgt spid="274434"/>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274435">
                                            <p:txEl>
                                              <p:pRg st="0" end="0"/>
                                            </p:txEl>
                                          </p:spTgt>
                                        </p:tgtEl>
                                        <p:attrNameLst>
                                          <p:attrName>style.visibility</p:attrName>
                                        </p:attrNameLst>
                                      </p:cBhvr>
                                      <p:to>
                                        <p:strVal val="visible"/>
                                      </p:to>
                                    </p:set>
                                    <p:animEffect transition="in" filter="dissolve">
                                      <p:cBhvr>
                                        <p:cTn id="12" dur="500"/>
                                        <p:tgtEl>
                                          <p:spTgt spid="27443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4434" grpId="0"/>
      <p:bldP spid="274435" grpId="0" build="p"/>
    </p:bldLst>
  </p:timing>
</p:sld>
</file>

<file path=ppt/slides/slide24.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lstStyle/>
          <a:p>
            <a:endParaRPr lang="en-US"/>
          </a:p>
        </p:txBody>
      </p:sp>
      <p:sp>
        <p:nvSpPr>
          <p:cNvPr id="22531" name="Rectangle 3"/>
          <p:cNvSpPr>
            <a:spLocks noGrp="1" noChangeArrowheads="1"/>
          </p:cNvSpPr>
          <p:nvPr>
            <p:ph type="body" idx="1"/>
          </p:nvPr>
        </p:nvSpPr>
        <p:spPr/>
        <p:txBody>
          <a:bodyPr/>
          <a:lstStyle/>
          <a:p>
            <a:pPr algn="ctr"/>
            <a:endParaRPr lang="en-US"/>
          </a:p>
          <a:p>
            <a:pPr algn="ctr"/>
            <a:r>
              <a:rPr lang="fa-IR"/>
              <a:t>یعنی دستمزد آن دسته از عوامل تولید که مستقیماً در تولید کالا یا ارائه خدمات دخالت ندارند اما به هر حال تولید کالا و ارائه خدمات بدون کمک آنها نیز میسر نیست.</a:t>
            </a:r>
          </a:p>
          <a:p>
            <a:pPr algn="ctr"/>
            <a:endParaRPr lang="en-US"/>
          </a:p>
          <a:p>
            <a:pPr algn="ctr"/>
            <a:endParaRPr lang="en-US"/>
          </a:p>
        </p:txBody>
      </p:sp>
    </p:spTree>
  </p:cSld>
  <p:clrMapOvr>
    <a:masterClrMapping/>
  </p:clrMapOvr>
  <p:transition advClick="0" advTm="3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8" presetClass="emph" presetSubtype="0" fill="hold" grpId="0" nodeType="withEffect" nodePh="1">
                                  <p:stCondLst>
                                    <p:cond delay="0"/>
                                  </p:stCondLst>
                                  <p:endCondLst>
                                    <p:cond evt="begin" delay="0">
                                      <p:tn val="5"/>
                                    </p:cond>
                                  </p:endCondLst>
                                  <p:iterate type="lt">
                                    <p:tmPct val="4000"/>
                                  </p:iterate>
                                  <p:childTnLst>
                                    <p:set>
                                      <p:cBhvr>
                                        <p:cTn id="6" dur="500" fill="hold"/>
                                        <p:tgtEl>
                                          <p:spTgt spid="22530"/>
                                        </p:tgtEl>
                                        <p:attrNameLst>
                                          <p:attrName>style.textDecorationUnderline</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530" grpId="0"/>
    </p:bldLst>
  </p:timing>
</p:sld>
</file>

<file path=ppt/slides/slide24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75458" name="Rectangle 2"/>
          <p:cNvSpPr>
            <a:spLocks noGrp="1" noChangeArrowheads="1"/>
          </p:cNvSpPr>
          <p:nvPr>
            <p:ph type="title"/>
          </p:nvPr>
        </p:nvSpPr>
        <p:spPr/>
        <p:txBody>
          <a:bodyPr/>
          <a:lstStyle/>
          <a:p>
            <a:endParaRPr lang="en-US"/>
          </a:p>
        </p:txBody>
      </p:sp>
      <p:sp>
        <p:nvSpPr>
          <p:cNvPr id="275459" name="Rectangle 3"/>
          <p:cNvSpPr>
            <a:spLocks noGrp="1" noChangeArrowheads="1"/>
          </p:cNvSpPr>
          <p:nvPr>
            <p:ph type="body" idx="1"/>
          </p:nvPr>
        </p:nvSpPr>
        <p:spPr/>
        <p:txBody>
          <a:bodyPr/>
          <a:lstStyle/>
          <a:p>
            <a:r>
              <a:rPr lang="fa-IR"/>
              <a:t>در صورتی که کار در جریان ابتدای دوره ای در دپارتمان های دوم به بعد وجود داشته باشد بهای تمام شده آن شامل</a:t>
            </a:r>
          </a:p>
          <a:p>
            <a:r>
              <a:rPr lang="fa-IR"/>
              <a:t>بهای تمام شده مربوط به دپارتمان قبل (هزینه های انتقالی)</a:t>
            </a:r>
          </a:p>
          <a:p>
            <a:endParaRPr lang="en-US"/>
          </a:p>
        </p:txBody>
      </p:sp>
    </p:spTree>
  </p:cSld>
  <p:clrMapOvr>
    <a:masterClrMapping/>
  </p:clrMapOvr>
  <p:transition advClick="0" advTm="3000"/>
</p:sld>
</file>

<file path=ppt/slides/slide24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76482" name="Rectangle 2"/>
          <p:cNvSpPr>
            <a:spLocks noGrp="1" noChangeArrowheads="1"/>
          </p:cNvSpPr>
          <p:nvPr>
            <p:ph type="title"/>
          </p:nvPr>
        </p:nvSpPr>
        <p:spPr/>
        <p:txBody>
          <a:bodyPr/>
          <a:lstStyle/>
          <a:p>
            <a:endParaRPr lang="en-US"/>
          </a:p>
        </p:txBody>
      </p:sp>
      <p:sp>
        <p:nvSpPr>
          <p:cNvPr id="276483" name="Rectangle 3"/>
          <p:cNvSpPr>
            <a:spLocks noGrp="1" noChangeArrowheads="1"/>
          </p:cNvSpPr>
          <p:nvPr>
            <p:ph type="body" idx="1"/>
          </p:nvPr>
        </p:nvSpPr>
        <p:spPr/>
        <p:txBody>
          <a:bodyPr/>
          <a:lstStyle/>
          <a:p>
            <a:r>
              <a:rPr lang="fa-IR"/>
              <a:t>ب) بهای تمام شده مواد مصرفی در کارگاه تا ابتدای دوره</a:t>
            </a:r>
          </a:p>
          <a:p>
            <a:r>
              <a:rPr lang="fa-IR"/>
              <a:t>ج) بهای تمام شده دستمزد – سربار صرف شده برای این کالای نیم ساخته در همین کارگاه تا ابتدای دوره.</a:t>
            </a:r>
            <a:endParaRPr lang="en-US"/>
          </a:p>
        </p:txBody>
      </p:sp>
    </p:spTree>
  </p:cSld>
  <p:clrMapOvr>
    <a:masterClrMapping/>
  </p:clrMapOvr>
  <p:transition advClick="0" advTm="3000"/>
</p:sld>
</file>

<file path=ppt/slides/slide242.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277506" name="Rectangle 2"/>
          <p:cNvSpPr>
            <a:spLocks noGrp="1" noChangeArrowheads="1"/>
          </p:cNvSpPr>
          <p:nvPr>
            <p:ph type="title"/>
          </p:nvPr>
        </p:nvSpPr>
        <p:spPr/>
        <p:txBody>
          <a:bodyPr/>
          <a:lstStyle/>
          <a:p>
            <a:endParaRPr lang="en-US"/>
          </a:p>
        </p:txBody>
      </p:sp>
      <p:sp>
        <p:nvSpPr>
          <p:cNvPr id="277507" name="Rectangle 3"/>
          <p:cNvSpPr>
            <a:spLocks noGrp="1" noChangeArrowheads="1"/>
          </p:cNvSpPr>
          <p:nvPr>
            <p:ph type="body" idx="1"/>
          </p:nvPr>
        </p:nvSpPr>
        <p:spPr/>
        <p:txBody>
          <a:bodyPr/>
          <a:lstStyle/>
          <a:p>
            <a:r>
              <a:rPr lang="fa-IR"/>
              <a:t>اجزای متشکله کار در جریان ساخت انتهای دوره در بخش «نحوه تسهیم هزینه های منظور شده به حساب دپارتمان» زیر عنوان فرعی (بهای تمام شده کار در جریان ساخت انتهای دوره) مشخص می شود. </a:t>
            </a:r>
            <a:endParaRPr lang="en-US"/>
          </a:p>
        </p:txBody>
      </p:sp>
    </p:spTree>
  </p:cSld>
  <p:clrMapOvr>
    <a:masterClrMapping/>
  </p:clrMapOvr>
  <p:transition advClick="0" advTm="3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withEffect" nodePh="1">
                                  <p:stCondLst>
                                    <p:cond delay="0"/>
                                  </p:stCondLst>
                                  <p:endCondLst>
                                    <p:cond evt="begin" delay="0">
                                      <p:tn val="5"/>
                                    </p:cond>
                                  </p:endCondLst>
                                  <p:childTnLst>
                                    <p:set>
                                      <p:cBhvr>
                                        <p:cTn id="6" dur="1" fill="hold">
                                          <p:stCondLst>
                                            <p:cond delay="0"/>
                                          </p:stCondLst>
                                        </p:cTn>
                                        <p:tgtEl>
                                          <p:spTgt spid="277506"/>
                                        </p:tgtEl>
                                        <p:attrNameLst>
                                          <p:attrName>style.visibility</p:attrName>
                                        </p:attrNameLst>
                                      </p:cBhvr>
                                      <p:to>
                                        <p:strVal val="visible"/>
                                      </p:to>
                                    </p:set>
                                    <p:animEffect transition="in" filter="dissolve">
                                      <p:cBhvr>
                                        <p:cTn id="7" dur="500"/>
                                        <p:tgtEl>
                                          <p:spTgt spid="277506"/>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277507">
                                            <p:txEl>
                                              <p:pRg st="0" end="0"/>
                                            </p:txEl>
                                          </p:spTgt>
                                        </p:tgtEl>
                                        <p:attrNameLst>
                                          <p:attrName>style.visibility</p:attrName>
                                        </p:attrNameLst>
                                      </p:cBhvr>
                                      <p:to>
                                        <p:strVal val="visible"/>
                                      </p:to>
                                    </p:set>
                                    <p:animEffect transition="in" filter="dissolve">
                                      <p:cBhvr>
                                        <p:cTn id="12" dur="500"/>
                                        <p:tgtEl>
                                          <p:spTgt spid="277507">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7506" grpId="0"/>
      <p:bldP spid="277507" grpId="0" build="p"/>
    </p:bldLst>
  </p:timing>
</p:sld>
</file>

<file path=ppt/slides/slide24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78530" name="Rectangle 2"/>
          <p:cNvSpPr>
            <a:spLocks noGrp="1" noChangeArrowheads="1"/>
          </p:cNvSpPr>
          <p:nvPr>
            <p:ph type="title"/>
          </p:nvPr>
        </p:nvSpPr>
        <p:spPr/>
        <p:txBody>
          <a:bodyPr/>
          <a:lstStyle/>
          <a:p>
            <a:endParaRPr lang="en-US"/>
          </a:p>
        </p:txBody>
      </p:sp>
      <p:sp>
        <p:nvSpPr>
          <p:cNvPr id="278531" name="Rectangle 3"/>
          <p:cNvSpPr>
            <a:spLocks noGrp="1" noChangeArrowheads="1"/>
          </p:cNvSpPr>
          <p:nvPr>
            <p:ph type="body" idx="1"/>
          </p:nvPr>
        </p:nvSpPr>
        <p:spPr/>
        <p:txBody>
          <a:bodyPr/>
          <a:lstStyle/>
          <a:p>
            <a:r>
              <a:rPr lang="fa-IR"/>
              <a:t>این بخش در گزارش بهای تمام شده تولید یک دپارتمان قید می شود.</a:t>
            </a:r>
          </a:p>
          <a:p>
            <a:r>
              <a:rPr lang="fa-IR"/>
              <a:t>اقلام بهای تمام شده ای که طی دوره مالی در دپارتمان معینی صرف می شود، صرف انجام دو اقدام اساسی می گردد.</a:t>
            </a:r>
          </a:p>
        </p:txBody>
      </p:sp>
    </p:spTree>
  </p:cSld>
  <p:clrMapOvr>
    <a:masterClrMapping/>
  </p:clrMapOvr>
  <p:transition advClick="0" advTm="3000"/>
</p:sld>
</file>

<file path=ppt/slides/slide24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79554" name="Rectangle 2"/>
          <p:cNvSpPr>
            <a:spLocks noGrp="1" noChangeArrowheads="1"/>
          </p:cNvSpPr>
          <p:nvPr>
            <p:ph type="title"/>
          </p:nvPr>
        </p:nvSpPr>
        <p:spPr/>
        <p:txBody>
          <a:bodyPr/>
          <a:lstStyle/>
          <a:p>
            <a:endParaRPr lang="en-US"/>
          </a:p>
        </p:txBody>
      </p:sp>
      <p:sp>
        <p:nvSpPr>
          <p:cNvPr id="279555" name="Rectangle 3"/>
          <p:cNvSpPr>
            <a:spLocks noGrp="1" noChangeArrowheads="1"/>
          </p:cNvSpPr>
          <p:nvPr>
            <p:ph type="body" idx="1"/>
          </p:nvPr>
        </p:nvSpPr>
        <p:spPr/>
        <p:txBody>
          <a:bodyPr/>
          <a:lstStyle/>
          <a:p>
            <a:r>
              <a:rPr lang="fa-IR"/>
              <a:t>الف) تکمیل محصولات در دست ساخت ابتدای دوره</a:t>
            </a:r>
            <a:endParaRPr lang="en-US"/>
          </a:p>
          <a:p>
            <a:r>
              <a:rPr lang="fa-IR"/>
              <a:t>ب) اقدام به تولید واحدهای جدید (در دپارتمان اصلی) یا دریافت واحدهای جدید از دپارتمان قبلی (دپارتمان های دوم به بعد) و تکمیل آنها.</a:t>
            </a:r>
          </a:p>
        </p:txBody>
      </p:sp>
    </p:spTree>
  </p:cSld>
  <p:clrMapOvr>
    <a:masterClrMapping/>
  </p:clrMapOvr>
  <p:transition advClick="0" advTm="3000"/>
</p:sld>
</file>

<file path=ppt/slides/slide245.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280578" name="Rectangle 2"/>
          <p:cNvSpPr>
            <a:spLocks noGrp="1" noChangeArrowheads="1"/>
          </p:cNvSpPr>
          <p:nvPr>
            <p:ph type="title"/>
          </p:nvPr>
        </p:nvSpPr>
        <p:spPr/>
        <p:txBody>
          <a:bodyPr/>
          <a:lstStyle/>
          <a:p>
            <a:endParaRPr lang="en-US"/>
          </a:p>
        </p:txBody>
      </p:sp>
      <p:sp>
        <p:nvSpPr>
          <p:cNvPr id="280579" name="Rectangle 3"/>
          <p:cNvSpPr>
            <a:spLocks noGrp="1" noChangeArrowheads="1"/>
          </p:cNvSpPr>
          <p:nvPr>
            <p:ph type="body" idx="1"/>
          </p:nvPr>
        </p:nvSpPr>
        <p:spPr/>
        <p:txBody>
          <a:bodyPr/>
          <a:lstStyle/>
          <a:p>
            <a:pPr lvl="1"/>
            <a:r>
              <a:rPr lang="fa-IR" sz="3200"/>
              <a:t>در پایان نمودار نحوه گردش فیزیکی کاردرجریان ابتدا</a:t>
            </a:r>
            <a:endParaRPr lang="en-US" sz="3200"/>
          </a:p>
          <a:p>
            <a:endParaRPr lang="fa-IR"/>
          </a:p>
          <a:p>
            <a:r>
              <a:rPr lang="fa-IR"/>
              <a:t>       و طی دوره و تبدیل آن به کار در جریان ساخت رنگها دوره یا کالای کامل شده دپارتمان.</a:t>
            </a:r>
            <a:endParaRPr lang="en-US"/>
          </a:p>
        </p:txBody>
      </p:sp>
    </p:spTree>
  </p:cSld>
  <p:clrMapOvr>
    <a:masterClrMapping/>
  </p:clrMapOvr>
  <p:transition advClick="0" advTm="3000">
    <p:strips dir="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path" presetSubtype="0" accel="50000" decel="50000" fill="hold" grpId="0" nodeType="withEffect" nodePh="1">
                                  <p:stCondLst>
                                    <p:cond delay="0"/>
                                  </p:stCondLst>
                                  <p:endCondLst>
                                    <p:cond evt="begin" delay="0">
                                      <p:tn val="5"/>
                                    </p:cond>
                                  </p:endCondLst>
                                  <p:iterate type="lt">
                                    <p:tmPct val="10000"/>
                                  </p:iterate>
                                  <p:childTnLst>
                                    <p:animMotion origin="layout" path="M 3.61111E-6 3.33333E-6  C 0.06892 3.33333E-6  0.125 0.02847  0.125 0.06389  C 0.125 0.09907  0.06892 0.12777  3.61111E-6 0.12777  C -0.0691 0.12777  -0.125 0.09907  -0.125 0.06389  C -0.125 0.02847  -0.0691 3.33333E-6  3.61111E-6 3.33333E-6  Z " pathEditMode="relative">
                                      <p:cBhvr>
                                        <p:cTn id="6" dur="2000" fill="hold"/>
                                        <p:tgtEl>
                                          <p:spTgt spid="280578"/>
                                        </p:tgtEl>
                                        <p:attrNameLst>
                                          <p:attrName>ppt_x</p:attrName>
                                          <p:attrName>ppt_y</p:attrName>
                                        </p:attrNameLst>
                                      </p:cBhvr>
                                    </p:animMotion>
                                  </p:childTnLst>
                                </p:cTn>
                              </p:par>
                            </p:childTnLst>
                          </p:cTn>
                        </p:par>
                      </p:childTnLst>
                    </p:cTn>
                  </p:par>
                  <p:par>
                    <p:cTn id="7" fill="hold">
                      <p:stCondLst>
                        <p:cond delay="indefinite"/>
                      </p:stCondLst>
                      <p:childTnLst>
                        <p:par>
                          <p:cTn id="8" fill="hold">
                            <p:stCondLst>
                              <p:cond delay="0"/>
                            </p:stCondLst>
                            <p:childTnLst>
                              <p:par>
                                <p:cTn id="9" presetID="10" presetClass="entr" presetSubtype="0" fill="hold" grpId="0" nodeType="clickEffect">
                                  <p:stCondLst>
                                    <p:cond delay="0"/>
                                  </p:stCondLst>
                                  <p:childTnLst>
                                    <p:set>
                                      <p:cBhvr>
                                        <p:cTn id="10" dur="1" fill="hold">
                                          <p:stCondLst>
                                            <p:cond delay="0"/>
                                          </p:stCondLst>
                                        </p:cTn>
                                        <p:tgtEl>
                                          <p:spTgt spid="280579">
                                            <p:txEl>
                                              <p:pRg st="0" end="0"/>
                                            </p:txEl>
                                          </p:spTgt>
                                        </p:tgtEl>
                                        <p:attrNameLst>
                                          <p:attrName>style.visibility</p:attrName>
                                        </p:attrNameLst>
                                      </p:cBhvr>
                                      <p:to>
                                        <p:strVal val="visible"/>
                                      </p:to>
                                    </p:set>
                                    <p:animEffect transition="in" filter="fade">
                                      <p:cBhvr>
                                        <p:cTn id="11" dur="1000">
                                          <p:stCondLst>
                                            <p:cond delay="0"/>
                                          </p:stCondLst>
                                        </p:cTn>
                                        <p:tgtEl>
                                          <p:spTgt spid="280579">
                                            <p:txEl>
                                              <p:pRg st="0" end="0"/>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10" presetClass="entr" presetSubtype="0" fill="hold" grpId="0" nodeType="clickEffect">
                                  <p:stCondLst>
                                    <p:cond delay="0"/>
                                  </p:stCondLst>
                                  <p:childTnLst>
                                    <p:set>
                                      <p:cBhvr>
                                        <p:cTn id="15" dur="1" fill="hold">
                                          <p:stCondLst>
                                            <p:cond delay="0"/>
                                          </p:stCondLst>
                                        </p:cTn>
                                        <p:tgtEl>
                                          <p:spTgt spid="280579">
                                            <p:txEl>
                                              <p:pRg st="2" end="2"/>
                                            </p:txEl>
                                          </p:spTgt>
                                        </p:tgtEl>
                                        <p:attrNameLst>
                                          <p:attrName>style.visibility</p:attrName>
                                        </p:attrNameLst>
                                      </p:cBhvr>
                                      <p:to>
                                        <p:strVal val="visible"/>
                                      </p:to>
                                    </p:set>
                                    <p:animEffect transition="in" filter="fade">
                                      <p:cBhvr>
                                        <p:cTn id="16" dur="1000">
                                          <p:stCondLst>
                                            <p:cond delay="0"/>
                                          </p:stCondLst>
                                        </p:cTn>
                                        <p:tgtEl>
                                          <p:spTgt spid="280579">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0578" grpId="0"/>
      <p:bldP spid="280579" grpId="0" build="p"/>
    </p:bldLst>
  </p:timing>
</p:sld>
</file>

<file path=ppt/slides/slide24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281870" name="Picture 270"/>
          <p:cNvPicPr>
            <a:picLocks noChangeAspect="1" noChangeArrowheads="1"/>
          </p:cNvPicPr>
          <p:nvPr/>
        </p:nvPicPr>
        <p:blipFill>
          <a:blip r:embed="rId2"/>
          <a:srcRect/>
          <a:stretch>
            <a:fillRect/>
          </a:stretch>
        </p:blipFill>
        <p:spPr bwMode="auto">
          <a:xfrm>
            <a:off x="1187450" y="142875"/>
            <a:ext cx="6553200" cy="6524625"/>
          </a:xfrm>
          <a:prstGeom prst="rect">
            <a:avLst/>
          </a:prstGeom>
          <a:noFill/>
          <a:ln w="9525">
            <a:noFill/>
            <a:miter lim="800000"/>
            <a:headEnd/>
            <a:tailEnd/>
          </a:ln>
          <a:effectLst/>
        </p:spPr>
      </p:pic>
    </p:spTree>
  </p:cSld>
  <p:clrMapOvr>
    <a:masterClrMapping/>
  </p:clrMapOvr>
  <p:transition advClick="0" advTm="3000"/>
</p:sld>
</file>

<file path=ppt/slides/slide24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82626" name="Rectangle 2"/>
          <p:cNvSpPr>
            <a:spLocks noGrp="1" noChangeArrowheads="1"/>
          </p:cNvSpPr>
          <p:nvPr>
            <p:ph type="title"/>
          </p:nvPr>
        </p:nvSpPr>
        <p:spPr/>
        <p:txBody>
          <a:bodyPr/>
          <a:lstStyle/>
          <a:p>
            <a:endParaRPr lang="en-US"/>
          </a:p>
        </p:txBody>
      </p:sp>
      <p:sp>
        <p:nvSpPr>
          <p:cNvPr id="282627" name="Rectangle 3"/>
          <p:cNvSpPr>
            <a:spLocks noGrp="1" noChangeArrowheads="1"/>
          </p:cNvSpPr>
          <p:nvPr>
            <p:ph type="body" idx="1"/>
          </p:nvPr>
        </p:nvSpPr>
        <p:spPr/>
        <p:txBody>
          <a:bodyPr/>
          <a:lstStyle/>
          <a:p>
            <a:r>
              <a:rPr lang="fa-IR"/>
              <a:t>فصل دوازدهم:</a:t>
            </a:r>
          </a:p>
          <a:p>
            <a:r>
              <a:rPr lang="fa-IR"/>
              <a:t>سیستم هزینه یابی مرحله ای: روش میانگین در تعیین بهای تمام شده کار در جریان ساخت:</a:t>
            </a:r>
          </a:p>
          <a:p>
            <a:r>
              <a:rPr lang="fa-IR"/>
              <a:t>اساس روش میانگین:</a:t>
            </a:r>
          </a:p>
          <a:p>
            <a:r>
              <a:rPr lang="fa-IR"/>
              <a:t>بر این فرض است که باید هزینه های متناظر (اعم از مواد، دستمزد، سربار )</a:t>
            </a:r>
            <a:endParaRPr lang="en-US"/>
          </a:p>
        </p:txBody>
      </p:sp>
    </p:spTree>
  </p:cSld>
  <p:clrMapOvr>
    <a:masterClrMapping/>
  </p:clrMapOvr>
  <p:transition advClick="0" advTm="3000"/>
</p:sld>
</file>

<file path=ppt/slides/slide248.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283650" name="Rectangle 2"/>
          <p:cNvSpPr>
            <a:spLocks noGrp="1" noChangeArrowheads="1"/>
          </p:cNvSpPr>
          <p:nvPr>
            <p:ph type="title"/>
          </p:nvPr>
        </p:nvSpPr>
        <p:spPr/>
        <p:txBody>
          <a:bodyPr/>
          <a:lstStyle/>
          <a:p>
            <a:endParaRPr lang="en-US"/>
          </a:p>
        </p:txBody>
      </p:sp>
      <p:sp>
        <p:nvSpPr>
          <p:cNvPr id="283651" name="Rectangle 3"/>
          <p:cNvSpPr>
            <a:spLocks noGrp="1" noChangeArrowheads="1"/>
          </p:cNvSpPr>
          <p:nvPr>
            <p:ph type="body" idx="1"/>
          </p:nvPr>
        </p:nvSpPr>
        <p:spPr/>
        <p:txBody>
          <a:bodyPr/>
          <a:lstStyle/>
          <a:p>
            <a:r>
              <a:rPr lang="fa-IR"/>
              <a:t>و یا هزینه های انتقالی از دپارتمان قبل که در کار اول دوره وجود دارد یا طی دوره ایجاد شده با یکدیگر جمع و بر معادل واحدهای تکمیل شده همان دوره سرشکن شود .</a:t>
            </a:r>
          </a:p>
          <a:p>
            <a:r>
              <a:rPr lang="fa-IR"/>
              <a:t/>
            </a:r>
            <a:br>
              <a:rPr lang="fa-IR"/>
            </a:br>
            <a:endParaRPr lang="en-US"/>
          </a:p>
        </p:txBody>
      </p:sp>
    </p:spTree>
  </p:cSld>
  <p:clrMapOvr>
    <a:masterClrMapping/>
  </p:clrMapOvr>
  <p:transition advClick="0" advTm="3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withEffect" nodePh="1">
                                  <p:stCondLst>
                                    <p:cond delay="0"/>
                                  </p:stCondLst>
                                  <p:endCondLst>
                                    <p:cond evt="begin" delay="0">
                                      <p:tn val="5"/>
                                    </p:cond>
                                  </p:endCondLst>
                                  <p:childTnLst>
                                    <p:set>
                                      <p:cBhvr>
                                        <p:cTn id="6" dur="1" fill="hold">
                                          <p:stCondLst>
                                            <p:cond delay="0"/>
                                          </p:stCondLst>
                                        </p:cTn>
                                        <p:tgtEl>
                                          <p:spTgt spid="283650"/>
                                        </p:tgtEl>
                                        <p:attrNameLst>
                                          <p:attrName>style.visibility</p:attrName>
                                        </p:attrNameLst>
                                      </p:cBhvr>
                                      <p:to>
                                        <p:strVal val="visible"/>
                                      </p:to>
                                    </p:set>
                                    <p:animEffect transition="in" filter="fade">
                                      <p:cBhvr>
                                        <p:cTn id="7" dur="1000"/>
                                        <p:tgtEl>
                                          <p:spTgt spid="283650"/>
                                        </p:tgtEl>
                                      </p:cBhvr>
                                    </p:animEffect>
                                    <p:anim calcmode="lin" valueType="num">
                                      <p:cBhvr>
                                        <p:cTn id="8" dur="1000" fill="hold"/>
                                        <p:tgtEl>
                                          <p:spTgt spid="283650"/>
                                        </p:tgtEl>
                                        <p:attrNameLst>
                                          <p:attrName>ppt_x</p:attrName>
                                        </p:attrNameLst>
                                      </p:cBhvr>
                                      <p:tavLst>
                                        <p:tav tm="0">
                                          <p:val>
                                            <p:strVal val="#ppt_x"/>
                                          </p:val>
                                        </p:tav>
                                        <p:tav tm="100000">
                                          <p:val>
                                            <p:strVal val="#ppt_x"/>
                                          </p:val>
                                        </p:tav>
                                      </p:tavLst>
                                    </p:anim>
                                    <p:anim calcmode="lin" valueType="num">
                                      <p:cBhvr>
                                        <p:cTn id="9" dur="1000" fill="hold"/>
                                        <p:tgtEl>
                                          <p:spTgt spid="283650"/>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 presetClass="entr" presetSubtype="1" fill="hold" grpId="0" nodeType="clickEffect">
                                  <p:stCondLst>
                                    <p:cond delay="0"/>
                                  </p:stCondLst>
                                  <p:childTnLst>
                                    <p:set>
                                      <p:cBhvr>
                                        <p:cTn id="13" dur="1" fill="hold">
                                          <p:stCondLst>
                                            <p:cond delay="0"/>
                                          </p:stCondLst>
                                        </p:cTn>
                                        <p:tgtEl>
                                          <p:spTgt spid="283651">
                                            <p:txEl>
                                              <p:pRg st="1" end="1"/>
                                            </p:txEl>
                                          </p:spTgt>
                                        </p:tgtEl>
                                        <p:attrNameLst>
                                          <p:attrName>style.visibility</p:attrName>
                                        </p:attrNameLst>
                                      </p:cBhvr>
                                      <p:to>
                                        <p:strVal val="visible"/>
                                      </p:to>
                                    </p:set>
                                    <p:anim calcmode="lin" valueType="num">
                                      <p:cBhvr additive="base">
                                        <p:cTn id="14" dur="1000" fill="hold">
                                          <p:stCondLst>
                                            <p:cond delay="0"/>
                                          </p:stCondLst>
                                        </p:cTn>
                                        <p:tgtEl>
                                          <p:spTgt spid="283651">
                                            <p:txEl>
                                              <p:pRg st="1" end="1"/>
                                            </p:txEl>
                                          </p:spTgt>
                                        </p:tgtEl>
                                        <p:attrNameLst>
                                          <p:attrName>ppt_x</p:attrName>
                                        </p:attrNameLst>
                                      </p:cBhvr>
                                      <p:tavLst>
                                        <p:tav tm="0">
                                          <p:val>
                                            <p:strVal val="#ppt_x"/>
                                          </p:val>
                                        </p:tav>
                                        <p:tav tm="100000">
                                          <p:val>
                                            <p:strVal val="#ppt_x"/>
                                          </p:val>
                                        </p:tav>
                                      </p:tavLst>
                                    </p:anim>
                                    <p:anim calcmode="lin" valueType="num">
                                      <p:cBhvr additive="base">
                                        <p:cTn id="15" dur="1000" fill="hold">
                                          <p:stCondLst>
                                            <p:cond delay="0"/>
                                          </p:stCondLst>
                                        </p:cTn>
                                        <p:tgtEl>
                                          <p:spTgt spid="283651">
                                            <p:txEl>
                                              <p:pRg st="1" end="1"/>
                                            </p:txEl>
                                          </p:spTgt>
                                        </p:tgtEl>
                                        <p:attrNameLst>
                                          <p:attrName>ppt_y</p:attrName>
                                        </p:attrNameLst>
                                      </p:cBhvr>
                                      <p:tavLst>
                                        <p:tav tm="0">
                                          <p:val>
                                            <p:strVal val="0-#ppt_h/2"/>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2" presetClass="entr" presetSubtype="1" fill="hold" grpId="0" nodeType="clickEffect">
                                  <p:stCondLst>
                                    <p:cond delay="0"/>
                                  </p:stCondLst>
                                  <p:childTnLst>
                                    <p:set>
                                      <p:cBhvr>
                                        <p:cTn id="19" dur="1" fill="hold">
                                          <p:stCondLst>
                                            <p:cond delay="0"/>
                                          </p:stCondLst>
                                        </p:cTn>
                                        <p:tgtEl>
                                          <p:spTgt spid="283651">
                                            <p:txEl>
                                              <p:pRg st="0" end="0"/>
                                            </p:txEl>
                                          </p:spTgt>
                                        </p:tgtEl>
                                        <p:attrNameLst>
                                          <p:attrName>style.visibility</p:attrName>
                                        </p:attrNameLst>
                                      </p:cBhvr>
                                      <p:to>
                                        <p:strVal val="visible"/>
                                      </p:to>
                                    </p:set>
                                    <p:anim calcmode="lin" valueType="num">
                                      <p:cBhvr additive="base">
                                        <p:cTn id="20" dur="1000" fill="hold">
                                          <p:stCondLst>
                                            <p:cond delay="0"/>
                                          </p:stCondLst>
                                        </p:cTn>
                                        <p:tgtEl>
                                          <p:spTgt spid="283651">
                                            <p:txEl>
                                              <p:pRg st="0" end="0"/>
                                            </p:txEl>
                                          </p:spTgt>
                                        </p:tgtEl>
                                        <p:attrNameLst>
                                          <p:attrName>ppt_x</p:attrName>
                                        </p:attrNameLst>
                                      </p:cBhvr>
                                      <p:tavLst>
                                        <p:tav tm="0">
                                          <p:val>
                                            <p:strVal val="#ppt_x"/>
                                          </p:val>
                                        </p:tav>
                                        <p:tav tm="100000">
                                          <p:val>
                                            <p:strVal val="#ppt_x"/>
                                          </p:val>
                                        </p:tav>
                                      </p:tavLst>
                                    </p:anim>
                                    <p:anim calcmode="lin" valueType="num">
                                      <p:cBhvr additive="base">
                                        <p:cTn id="21" dur="1000" fill="hold">
                                          <p:stCondLst>
                                            <p:cond delay="0"/>
                                          </p:stCondLst>
                                        </p:cTn>
                                        <p:tgtEl>
                                          <p:spTgt spid="283651">
                                            <p:txEl>
                                              <p:pRg st="0" end="0"/>
                                            </p:txEl>
                                          </p:spTgt>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3650" grpId="0"/>
      <p:bldP spid="283651" grpId="0" build="p" rev="1"/>
    </p:bldLst>
  </p:timing>
</p:sld>
</file>

<file path=ppt/slides/slide24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84674" name="Rectangle 2"/>
          <p:cNvSpPr>
            <a:spLocks noGrp="1" noChangeArrowheads="1"/>
          </p:cNvSpPr>
          <p:nvPr>
            <p:ph type="title"/>
          </p:nvPr>
        </p:nvSpPr>
        <p:spPr/>
        <p:txBody>
          <a:bodyPr/>
          <a:lstStyle/>
          <a:p>
            <a:endParaRPr lang="en-US"/>
          </a:p>
        </p:txBody>
      </p:sp>
      <p:sp>
        <p:nvSpPr>
          <p:cNvPr id="284675" name="Rectangle 3"/>
          <p:cNvSpPr>
            <a:spLocks noGrp="1" noChangeArrowheads="1"/>
          </p:cNvSpPr>
          <p:nvPr>
            <p:ph type="body" idx="1"/>
          </p:nvPr>
        </p:nvSpPr>
        <p:spPr/>
        <p:txBody>
          <a:bodyPr/>
          <a:lstStyle/>
          <a:p>
            <a:r>
              <a:rPr lang="fa-IR"/>
              <a:t>تا بطور متوسط بهای تمام شده مواد، دستمزد سربار یا هزینه های انتقالی مرتبط با یک واحد کالای تکمیل شده دپارتمان بدست آید.</a:t>
            </a:r>
          </a:p>
        </p:txBody>
      </p:sp>
    </p:spTree>
  </p:cSld>
  <p:clrMapOvr>
    <a:masterClrMapping/>
  </p:clrMapOvr>
  <p:transition advClick="0" advTm="3000"/>
</p:sld>
</file>

<file path=ppt/slides/slide25.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endParaRPr lang="en-US"/>
          </a:p>
        </p:txBody>
      </p:sp>
      <p:sp>
        <p:nvSpPr>
          <p:cNvPr id="23555" name="Rectangle 3"/>
          <p:cNvSpPr>
            <a:spLocks noGrp="1" noChangeArrowheads="1"/>
          </p:cNvSpPr>
          <p:nvPr>
            <p:ph type="body" idx="1"/>
          </p:nvPr>
        </p:nvSpPr>
        <p:spPr/>
        <p:txBody>
          <a:bodyPr/>
          <a:lstStyle/>
          <a:p>
            <a:endParaRPr lang="en-US"/>
          </a:p>
          <a:p>
            <a:pPr algn="ctr"/>
            <a:r>
              <a:rPr lang="fa-IR"/>
              <a:t>بهای تمام شده مواد هم به دو بخش تقسیم می شود: </a:t>
            </a:r>
            <a:endParaRPr lang="en-US"/>
          </a:p>
          <a:p>
            <a:pPr algn="ctr"/>
            <a:r>
              <a:rPr lang="fa-IR"/>
              <a:t>مستقیم: </a:t>
            </a:r>
            <a:r>
              <a:rPr lang="en-US"/>
              <a:t>  </a:t>
            </a:r>
            <a:r>
              <a:rPr lang="fa-IR"/>
              <a:t>مواد اولیه ای که ماهیت کالای تولیدی به آنها وابسته است و مستقیماً در تولید کالا نقش دارد. </a:t>
            </a:r>
            <a:endParaRPr lang="en-US"/>
          </a:p>
          <a:p>
            <a:pPr algn="ctr"/>
            <a:r>
              <a:rPr lang="fa-IR"/>
              <a:t> غیر مستقیم: در تولید محصولات بکار</a:t>
            </a:r>
            <a:r>
              <a:rPr lang="en-US"/>
              <a:t> </a:t>
            </a:r>
            <a:r>
              <a:rPr lang="fa-IR"/>
              <a:t>می روند .</a:t>
            </a:r>
            <a:endParaRPr lang="en-US"/>
          </a:p>
        </p:txBody>
      </p:sp>
    </p:spTree>
  </p:cSld>
  <p:clrMapOvr>
    <a:masterClrMapping/>
  </p:clrMapOvr>
  <p:transition advClick="0" advTm="3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0" fill="hold" grpId="0" nodeType="withEffect" nodePh="1">
                                  <p:stCondLst>
                                    <p:cond delay="0"/>
                                  </p:stCondLst>
                                  <p:endCondLst>
                                    <p:cond evt="begin" delay="0">
                                      <p:tn val="5"/>
                                    </p:cond>
                                  </p:endCondLst>
                                  <p:childTnLst>
                                    <p:set>
                                      <p:cBhvr>
                                        <p:cTn id="6" dur="1" fill="hold">
                                          <p:stCondLst>
                                            <p:cond delay="0"/>
                                          </p:stCondLst>
                                        </p:cTn>
                                        <p:tgtEl>
                                          <p:spTgt spid="23554"/>
                                        </p:tgtEl>
                                        <p:attrNameLst>
                                          <p:attrName>style.visibility</p:attrName>
                                        </p:attrNameLst>
                                      </p:cBhvr>
                                      <p:to>
                                        <p:strVal val="visible"/>
                                      </p:to>
                                    </p:set>
                                    <p:anim calcmode="lin" valueType="num">
                                      <p:cBhvr>
                                        <p:cTn id="7" dur="500" fill="hold"/>
                                        <p:tgtEl>
                                          <p:spTgt spid="23554"/>
                                        </p:tgtEl>
                                        <p:attrNameLst>
                                          <p:attrName>ppt_w</p:attrName>
                                        </p:attrNameLst>
                                      </p:cBhvr>
                                      <p:tavLst>
                                        <p:tav tm="0">
                                          <p:val>
                                            <p:fltVal val="0"/>
                                          </p:val>
                                        </p:tav>
                                        <p:tav tm="100000">
                                          <p:val>
                                            <p:strVal val="#ppt_w"/>
                                          </p:val>
                                        </p:tav>
                                      </p:tavLst>
                                    </p:anim>
                                    <p:anim calcmode="lin" valueType="num">
                                      <p:cBhvr>
                                        <p:cTn id="8" dur="500" fill="hold"/>
                                        <p:tgtEl>
                                          <p:spTgt spid="23554"/>
                                        </p:tgtEl>
                                        <p:attrNameLst>
                                          <p:attrName>ppt_h</p:attrName>
                                        </p:attrNameLst>
                                      </p:cBhvr>
                                      <p:tavLst>
                                        <p:tav tm="0">
                                          <p:val>
                                            <p:fltVal val="0"/>
                                          </p:val>
                                        </p:tav>
                                        <p:tav tm="100000">
                                          <p:val>
                                            <p:strVal val="#ppt_h"/>
                                          </p:val>
                                        </p:tav>
                                      </p:tavLst>
                                    </p:anim>
                                    <p:animEffect transition="in" filter="fade">
                                      <p:cBhvr>
                                        <p:cTn id="9" dur="500"/>
                                        <p:tgtEl>
                                          <p:spTgt spid="23554"/>
                                        </p:tgtEl>
                                      </p:cBhvr>
                                    </p:animEffect>
                                  </p:childTnLst>
                                </p:cTn>
                              </p:par>
                            </p:childTnLst>
                          </p:cTn>
                        </p:par>
                      </p:childTnLst>
                    </p:cTn>
                  </p:par>
                  <p:par>
                    <p:cTn id="10" fill="hold">
                      <p:stCondLst>
                        <p:cond delay="indefinite"/>
                      </p:stCondLst>
                      <p:childTnLst>
                        <p:par>
                          <p:cTn id="11" fill="hold">
                            <p:stCondLst>
                              <p:cond delay="0"/>
                            </p:stCondLst>
                            <p:childTnLst>
                              <p:par>
                                <p:cTn id="12" presetID="10" presetClass="entr" presetSubtype="0" fill="hold" grpId="0" nodeType="clickEffect">
                                  <p:stCondLst>
                                    <p:cond delay="0"/>
                                  </p:stCondLst>
                                  <p:childTnLst>
                                    <p:set>
                                      <p:cBhvr>
                                        <p:cTn id="13" dur="1" fill="hold">
                                          <p:stCondLst>
                                            <p:cond delay="0"/>
                                          </p:stCondLst>
                                        </p:cTn>
                                        <p:tgtEl>
                                          <p:spTgt spid="23555">
                                            <p:txEl>
                                              <p:pRg st="1" end="1"/>
                                            </p:txEl>
                                          </p:spTgt>
                                        </p:tgtEl>
                                        <p:attrNameLst>
                                          <p:attrName>style.visibility</p:attrName>
                                        </p:attrNameLst>
                                      </p:cBhvr>
                                      <p:to>
                                        <p:strVal val="visible"/>
                                      </p:to>
                                    </p:set>
                                    <p:animEffect transition="in" filter="fade">
                                      <p:cBhvr>
                                        <p:cTn id="14" dur="1000">
                                          <p:stCondLst>
                                            <p:cond delay="0"/>
                                          </p:stCondLst>
                                        </p:cTn>
                                        <p:tgtEl>
                                          <p:spTgt spid="23555">
                                            <p:txEl>
                                              <p:pRg st="1" end="1"/>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10" presetClass="entr" presetSubtype="0" fill="hold" grpId="0" nodeType="clickEffect">
                                  <p:stCondLst>
                                    <p:cond delay="0"/>
                                  </p:stCondLst>
                                  <p:childTnLst>
                                    <p:set>
                                      <p:cBhvr>
                                        <p:cTn id="18" dur="1" fill="hold">
                                          <p:stCondLst>
                                            <p:cond delay="0"/>
                                          </p:stCondLst>
                                        </p:cTn>
                                        <p:tgtEl>
                                          <p:spTgt spid="23555">
                                            <p:txEl>
                                              <p:pRg st="2" end="2"/>
                                            </p:txEl>
                                          </p:spTgt>
                                        </p:tgtEl>
                                        <p:attrNameLst>
                                          <p:attrName>style.visibility</p:attrName>
                                        </p:attrNameLst>
                                      </p:cBhvr>
                                      <p:to>
                                        <p:strVal val="visible"/>
                                      </p:to>
                                    </p:set>
                                    <p:animEffect transition="in" filter="fade">
                                      <p:cBhvr>
                                        <p:cTn id="19" dur="1000">
                                          <p:stCondLst>
                                            <p:cond delay="0"/>
                                          </p:stCondLst>
                                        </p:cTn>
                                        <p:tgtEl>
                                          <p:spTgt spid="23555">
                                            <p:txEl>
                                              <p:pRg st="2" end="2"/>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10" presetClass="entr" presetSubtype="0" fill="hold" grpId="0" nodeType="clickEffect">
                                  <p:stCondLst>
                                    <p:cond delay="0"/>
                                  </p:stCondLst>
                                  <p:childTnLst>
                                    <p:set>
                                      <p:cBhvr>
                                        <p:cTn id="23" dur="1" fill="hold">
                                          <p:stCondLst>
                                            <p:cond delay="0"/>
                                          </p:stCondLst>
                                        </p:cTn>
                                        <p:tgtEl>
                                          <p:spTgt spid="23555">
                                            <p:txEl>
                                              <p:pRg st="3" end="3"/>
                                            </p:txEl>
                                          </p:spTgt>
                                        </p:tgtEl>
                                        <p:attrNameLst>
                                          <p:attrName>style.visibility</p:attrName>
                                        </p:attrNameLst>
                                      </p:cBhvr>
                                      <p:to>
                                        <p:strVal val="visible"/>
                                      </p:to>
                                    </p:set>
                                    <p:animEffect transition="in" filter="fade">
                                      <p:cBhvr>
                                        <p:cTn id="24" dur="1000">
                                          <p:stCondLst>
                                            <p:cond delay="0"/>
                                          </p:stCondLst>
                                        </p:cTn>
                                        <p:tgtEl>
                                          <p:spTgt spid="2355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554" grpId="0"/>
      <p:bldP spid="23555" grpId="0" build="p"/>
    </p:bldLst>
  </p:timing>
</p:sld>
</file>

<file path=ppt/slides/slide25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85698" name="Rectangle 2"/>
          <p:cNvSpPr>
            <a:spLocks noGrp="1" noChangeArrowheads="1"/>
          </p:cNvSpPr>
          <p:nvPr>
            <p:ph type="title"/>
          </p:nvPr>
        </p:nvSpPr>
        <p:spPr/>
        <p:txBody>
          <a:bodyPr/>
          <a:lstStyle/>
          <a:p>
            <a:endParaRPr lang="en-US"/>
          </a:p>
        </p:txBody>
      </p:sp>
      <p:sp>
        <p:nvSpPr>
          <p:cNvPr id="285699" name="Rectangle 3"/>
          <p:cNvSpPr>
            <a:spLocks noGrp="1" noChangeArrowheads="1"/>
          </p:cNvSpPr>
          <p:nvPr>
            <p:ph type="body" idx="1"/>
          </p:nvPr>
        </p:nvSpPr>
        <p:spPr/>
        <p:txBody>
          <a:bodyPr/>
          <a:lstStyle/>
          <a:p>
            <a:pPr lvl="1"/>
            <a:r>
              <a:rPr lang="fa-IR" sz="3200"/>
              <a:t>تهیه گزارش بهای تمام شده</a:t>
            </a:r>
            <a:endParaRPr lang="en-US" sz="3200"/>
          </a:p>
          <a:p>
            <a:r>
              <a:rPr lang="fa-IR"/>
              <a:t> در دپارتمان های اول – دوم و بعدی</a:t>
            </a:r>
          </a:p>
          <a:p>
            <a:r>
              <a:rPr lang="fa-IR"/>
              <a:t>نکته: در روش میانگین تفاوت اصلی دپارتمان های دوم و بعد از آن با دپارتمان اول در اقلام تشکیل دهنده بهای تمام شده بدین معنی است:</a:t>
            </a:r>
            <a:endParaRPr lang="en-US"/>
          </a:p>
        </p:txBody>
      </p:sp>
    </p:spTree>
  </p:cSld>
  <p:clrMapOvr>
    <a:masterClrMapping/>
  </p:clrMapOvr>
  <p:transition advClick="0" advTm="3000"/>
</p:sld>
</file>

<file path=ppt/slides/slide251.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286722" name="Rectangle 2"/>
          <p:cNvSpPr>
            <a:spLocks noGrp="1" noChangeArrowheads="1"/>
          </p:cNvSpPr>
          <p:nvPr>
            <p:ph type="title"/>
          </p:nvPr>
        </p:nvSpPr>
        <p:spPr/>
        <p:txBody>
          <a:bodyPr/>
          <a:lstStyle/>
          <a:p>
            <a:endParaRPr lang="en-US"/>
          </a:p>
        </p:txBody>
      </p:sp>
      <p:sp>
        <p:nvSpPr>
          <p:cNvPr id="286723" name="Rectangle 3"/>
          <p:cNvSpPr>
            <a:spLocks noGrp="1" noChangeArrowheads="1"/>
          </p:cNvSpPr>
          <p:nvPr>
            <p:ph type="body" idx="1"/>
          </p:nvPr>
        </p:nvSpPr>
        <p:spPr/>
        <p:txBody>
          <a:bodyPr/>
          <a:lstStyle/>
          <a:p>
            <a:pPr>
              <a:lnSpc>
                <a:spcPct val="90000"/>
              </a:lnSpc>
            </a:pPr>
            <a:r>
              <a:rPr lang="fa-IR" sz="2800"/>
              <a:t>                                                                  </a:t>
            </a:r>
          </a:p>
          <a:p>
            <a:pPr>
              <a:lnSpc>
                <a:spcPct val="90000"/>
              </a:lnSpc>
            </a:pPr>
            <a:r>
              <a:rPr lang="fa-IR" sz="2800"/>
              <a:t/>
            </a:r>
            <a:br>
              <a:rPr lang="fa-IR" sz="2800"/>
            </a:br>
            <a:r>
              <a:rPr lang="fa-IR" sz="2800"/>
              <a:t> که برای تهیه گزارش بهای تمام شده علاوه بر آگاهی از اقلام بهای تمام شده مواد- دستمزد – سربار مصرفی و موجود در کار در جریان ساخت ابتدای دوره باید میزان بهای تمام شده انتقالی ازدپارتمان های قبلی را نیز در طول دوره و در کار در جریان ابتدای دوره تشخیص دهیم.</a:t>
            </a:r>
          </a:p>
          <a:p>
            <a:pPr>
              <a:lnSpc>
                <a:spcPct val="90000"/>
              </a:lnSpc>
            </a:pPr>
            <a:endParaRPr lang="fa-IR" sz="2800"/>
          </a:p>
          <a:p>
            <a:pPr>
              <a:lnSpc>
                <a:spcPct val="90000"/>
              </a:lnSpc>
            </a:pPr>
            <a:r>
              <a:rPr lang="fa-IR" sz="2800"/>
              <a:t/>
            </a:r>
            <a:br>
              <a:rPr lang="fa-IR" sz="2800"/>
            </a:br>
            <a:endParaRPr lang="en-US" sz="2800"/>
          </a:p>
        </p:txBody>
      </p:sp>
    </p:spTree>
  </p:cSld>
  <p:clrMapOvr>
    <a:masterClrMapping/>
  </p:clrMapOvr>
  <p:transition advClick="0" advTm="3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8" presetClass="entr" presetSubtype="0" fill="hold" grpId="0" nodeType="withEffect" nodePh="1">
                                  <p:stCondLst>
                                    <p:cond delay="0"/>
                                  </p:stCondLst>
                                  <p:endCondLst>
                                    <p:cond evt="begin" delay="0">
                                      <p:tn val="5"/>
                                    </p:cond>
                                  </p:endCondLst>
                                  <p:childTnLst>
                                    <p:set>
                                      <p:cBhvr>
                                        <p:cTn id="6" dur="1" fill="hold">
                                          <p:stCondLst>
                                            <p:cond delay="0"/>
                                          </p:stCondLst>
                                        </p:cTn>
                                        <p:tgtEl>
                                          <p:spTgt spid="286722"/>
                                        </p:tgtEl>
                                        <p:attrNameLst>
                                          <p:attrName>style.visibility</p:attrName>
                                        </p:attrNameLst>
                                      </p:cBhvr>
                                      <p:to>
                                        <p:strVal val="visible"/>
                                      </p:to>
                                    </p:set>
                                    <p:anim calcmode="lin" valueType="num">
                                      <p:cBhvr>
                                        <p:cTn id="7" dur="15000" fill="hold"/>
                                        <p:tgtEl>
                                          <p:spTgt spid="286722"/>
                                        </p:tgtEl>
                                        <p:attrNameLst>
                                          <p:attrName>ppt_x</p:attrName>
                                        </p:attrNameLst>
                                      </p:cBhvr>
                                      <p:tavLst>
                                        <p:tav tm="0">
                                          <p:val>
                                            <p:strVal val="#ppt_x"/>
                                          </p:val>
                                        </p:tav>
                                        <p:tav tm="100000">
                                          <p:val>
                                            <p:strVal val="#ppt_x"/>
                                          </p:val>
                                        </p:tav>
                                      </p:tavLst>
                                    </p:anim>
                                    <p:anim calcmode="lin" valueType="num">
                                      <p:cBhvr>
                                        <p:cTn id="8" dur="15000" fill="hold"/>
                                        <p:tgtEl>
                                          <p:spTgt spid="286722"/>
                                        </p:tgtEl>
                                        <p:attrNameLst>
                                          <p:attrName>ppt_y</p:attrName>
                                        </p:attrNameLst>
                                      </p:cBhvr>
                                      <p:tavLst>
                                        <p:tav tm="0">
                                          <p:val>
                                            <p:strVal val="#ppt_y+1"/>
                                          </p:val>
                                        </p:tav>
                                        <p:tav tm="100000">
                                          <p:val>
                                            <p:strVal val="#ppt_y-1"/>
                                          </p:val>
                                        </p:tav>
                                      </p:tavLst>
                                    </p:anim>
                                  </p:childTnLst>
                                </p:cTn>
                              </p:par>
                              <p:par>
                                <p:cTn id="9" presetID="28" presetClass="entr" presetSubtype="0" fill="hold" grpId="0" nodeType="withEffect">
                                  <p:stCondLst>
                                    <p:cond delay="0"/>
                                  </p:stCondLst>
                                  <p:childTnLst>
                                    <p:set>
                                      <p:cBhvr>
                                        <p:cTn id="10" dur="1" fill="hold">
                                          <p:stCondLst>
                                            <p:cond delay="0"/>
                                          </p:stCondLst>
                                        </p:cTn>
                                        <p:tgtEl>
                                          <p:spTgt spid="286723">
                                            <p:txEl>
                                              <p:pRg st="0" end="0"/>
                                            </p:txEl>
                                          </p:spTgt>
                                        </p:tgtEl>
                                        <p:attrNameLst>
                                          <p:attrName>style.visibility</p:attrName>
                                        </p:attrNameLst>
                                      </p:cBhvr>
                                      <p:to>
                                        <p:strVal val="visible"/>
                                      </p:to>
                                    </p:set>
                                    <p:anim calcmode="lin" valueType="num">
                                      <p:cBhvr>
                                        <p:cTn id="11" dur="15000" fill="hold"/>
                                        <p:tgtEl>
                                          <p:spTgt spid="286723">
                                            <p:txEl>
                                              <p:pRg st="0" end="0"/>
                                            </p:txEl>
                                          </p:spTgt>
                                        </p:tgtEl>
                                        <p:attrNameLst>
                                          <p:attrName>ppt_x</p:attrName>
                                        </p:attrNameLst>
                                      </p:cBhvr>
                                      <p:tavLst>
                                        <p:tav tm="0">
                                          <p:val>
                                            <p:strVal val="#ppt_x"/>
                                          </p:val>
                                        </p:tav>
                                        <p:tav tm="100000">
                                          <p:val>
                                            <p:strVal val="#ppt_x"/>
                                          </p:val>
                                        </p:tav>
                                      </p:tavLst>
                                    </p:anim>
                                    <p:anim calcmode="lin" valueType="num">
                                      <p:cBhvr>
                                        <p:cTn id="12" dur="15000" fill="hold"/>
                                        <p:tgtEl>
                                          <p:spTgt spid="286723">
                                            <p:txEl>
                                              <p:pRg st="0" end="0"/>
                                            </p:txEl>
                                          </p:spTgt>
                                        </p:tgtEl>
                                        <p:attrNameLst>
                                          <p:attrName>ppt_y</p:attrName>
                                        </p:attrNameLst>
                                      </p:cBhvr>
                                      <p:tavLst>
                                        <p:tav tm="0">
                                          <p:val>
                                            <p:strVal val="#ppt_y+1"/>
                                          </p:val>
                                        </p:tav>
                                        <p:tav tm="100000">
                                          <p:val>
                                            <p:strVal val="#ppt_y-1"/>
                                          </p:val>
                                        </p:tav>
                                      </p:tavLst>
                                    </p:anim>
                                  </p:childTnLst>
                                </p:cTn>
                              </p:par>
                              <p:par>
                                <p:cTn id="13" presetID="28" presetClass="entr" presetSubtype="0" fill="hold" grpId="0" nodeType="withEffect">
                                  <p:stCondLst>
                                    <p:cond delay="0"/>
                                  </p:stCondLst>
                                  <p:childTnLst>
                                    <p:set>
                                      <p:cBhvr>
                                        <p:cTn id="14" dur="1" fill="hold">
                                          <p:stCondLst>
                                            <p:cond delay="0"/>
                                          </p:stCondLst>
                                        </p:cTn>
                                        <p:tgtEl>
                                          <p:spTgt spid="286723">
                                            <p:txEl>
                                              <p:pRg st="1" end="1"/>
                                            </p:txEl>
                                          </p:spTgt>
                                        </p:tgtEl>
                                        <p:attrNameLst>
                                          <p:attrName>style.visibility</p:attrName>
                                        </p:attrNameLst>
                                      </p:cBhvr>
                                      <p:to>
                                        <p:strVal val="visible"/>
                                      </p:to>
                                    </p:set>
                                    <p:anim calcmode="lin" valueType="num">
                                      <p:cBhvr>
                                        <p:cTn id="15" dur="15000" fill="hold"/>
                                        <p:tgtEl>
                                          <p:spTgt spid="286723">
                                            <p:txEl>
                                              <p:pRg st="1" end="1"/>
                                            </p:txEl>
                                          </p:spTgt>
                                        </p:tgtEl>
                                        <p:attrNameLst>
                                          <p:attrName>ppt_x</p:attrName>
                                        </p:attrNameLst>
                                      </p:cBhvr>
                                      <p:tavLst>
                                        <p:tav tm="0">
                                          <p:val>
                                            <p:strVal val="#ppt_x"/>
                                          </p:val>
                                        </p:tav>
                                        <p:tav tm="100000">
                                          <p:val>
                                            <p:strVal val="#ppt_x"/>
                                          </p:val>
                                        </p:tav>
                                      </p:tavLst>
                                    </p:anim>
                                    <p:anim calcmode="lin" valueType="num">
                                      <p:cBhvr>
                                        <p:cTn id="16" dur="15000" fill="hold"/>
                                        <p:tgtEl>
                                          <p:spTgt spid="286723">
                                            <p:txEl>
                                              <p:pRg st="1" end="1"/>
                                            </p:txEl>
                                          </p:spTgt>
                                        </p:tgtEl>
                                        <p:attrNameLst>
                                          <p:attrName>ppt_y</p:attrName>
                                        </p:attrNameLst>
                                      </p:cBhvr>
                                      <p:tavLst>
                                        <p:tav tm="0">
                                          <p:val>
                                            <p:strVal val="#ppt_y+1"/>
                                          </p:val>
                                        </p:tav>
                                        <p:tav tm="100000">
                                          <p:val>
                                            <p:strVal val="#ppt_y-1"/>
                                          </p:val>
                                        </p:tav>
                                      </p:tavLst>
                                    </p:anim>
                                  </p:childTnLst>
                                </p:cTn>
                              </p:par>
                              <p:par>
                                <p:cTn id="17" presetID="28" presetClass="entr" presetSubtype="0" fill="hold" grpId="0" nodeType="withEffect">
                                  <p:stCondLst>
                                    <p:cond delay="0"/>
                                  </p:stCondLst>
                                  <p:childTnLst>
                                    <p:set>
                                      <p:cBhvr>
                                        <p:cTn id="18" dur="1" fill="hold">
                                          <p:stCondLst>
                                            <p:cond delay="0"/>
                                          </p:stCondLst>
                                        </p:cTn>
                                        <p:tgtEl>
                                          <p:spTgt spid="286723">
                                            <p:txEl>
                                              <p:pRg st="3" end="3"/>
                                            </p:txEl>
                                          </p:spTgt>
                                        </p:tgtEl>
                                        <p:attrNameLst>
                                          <p:attrName>style.visibility</p:attrName>
                                        </p:attrNameLst>
                                      </p:cBhvr>
                                      <p:to>
                                        <p:strVal val="visible"/>
                                      </p:to>
                                    </p:set>
                                    <p:anim calcmode="lin" valueType="num">
                                      <p:cBhvr>
                                        <p:cTn id="19" dur="15000" fill="hold"/>
                                        <p:tgtEl>
                                          <p:spTgt spid="286723">
                                            <p:txEl>
                                              <p:pRg st="3" end="3"/>
                                            </p:txEl>
                                          </p:spTgt>
                                        </p:tgtEl>
                                        <p:attrNameLst>
                                          <p:attrName>ppt_x</p:attrName>
                                        </p:attrNameLst>
                                      </p:cBhvr>
                                      <p:tavLst>
                                        <p:tav tm="0">
                                          <p:val>
                                            <p:strVal val="#ppt_x"/>
                                          </p:val>
                                        </p:tav>
                                        <p:tav tm="100000">
                                          <p:val>
                                            <p:strVal val="#ppt_x"/>
                                          </p:val>
                                        </p:tav>
                                      </p:tavLst>
                                    </p:anim>
                                    <p:anim calcmode="lin" valueType="num">
                                      <p:cBhvr>
                                        <p:cTn id="20" dur="15000" fill="hold"/>
                                        <p:tgtEl>
                                          <p:spTgt spid="286723">
                                            <p:txEl>
                                              <p:pRg st="3" end="3"/>
                                            </p:txEl>
                                          </p:spTgt>
                                        </p:tgtEl>
                                        <p:attrNameLst>
                                          <p:attrName>ppt_y</p:attrName>
                                        </p:attrNameLst>
                                      </p:cBhvr>
                                      <p:tavLst>
                                        <p:tav tm="0">
                                          <p:val>
                                            <p:strVal val="#ppt_y+1"/>
                                          </p:val>
                                        </p:tav>
                                        <p:tav tm="100000">
                                          <p:val>
                                            <p:strVal val="#ppt_y-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6722" grpId="0"/>
      <p:bldP spid="286723" grpId="0" build="allAtOnce"/>
    </p:bldLst>
  </p:timing>
</p:sld>
</file>

<file path=ppt/slides/slide25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87746" name="Rectangle 2"/>
          <p:cNvSpPr>
            <a:spLocks noGrp="1" noChangeArrowheads="1"/>
          </p:cNvSpPr>
          <p:nvPr>
            <p:ph type="title"/>
          </p:nvPr>
        </p:nvSpPr>
        <p:spPr/>
        <p:txBody>
          <a:bodyPr/>
          <a:lstStyle/>
          <a:p>
            <a:endParaRPr lang="en-US"/>
          </a:p>
        </p:txBody>
      </p:sp>
      <p:sp>
        <p:nvSpPr>
          <p:cNvPr id="287747" name="Rectangle 3"/>
          <p:cNvSpPr>
            <a:spLocks noGrp="1" noChangeArrowheads="1"/>
          </p:cNvSpPr>
          <p:nvPr>
            <p:ph type="body" idx="1"/>
          </p:nvPr>
        </p:nvSpPr>
        <p:spPr/>
        <p:txBody>
          <a:bodyPr/>
          <a:lstStyle/>
          <a:p>
            <a:r>
              <a:rPr lang="fa-IR"/>
              <a:t>با یک مثال تهیه گزارش بهای تمام شده را در دپارتمان های تولید شرکت آرمان بررسی می کنیم.</a:t>
            </a:r>
          </a:p>
          <a:p>
            <a:r>
              <a:rPr lang="fa-IR"/>
              <a:t/>
            </a:r>
            <a:br>
              <a:rPr lang="fa-IR"/>
            </a:br>
            <a:endParaRPr lang="en-US"/>
          </a:p>
        </p:txBody>
      </p:sp>
    </p:spTree>
  </p:cSld>
  <p:clrMapOvr>
    <a:masterClrMapping/>
  </p:clrMapOvr>
  <p:transition advClick="0" advTm="3000"/>
</p:sld>
</file>

<file path=ppt/slides/slide25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88770" name="Rectangle 2"/>
          <p:cNvSpPr>
            <a:spLocks noGrp="1" noChangeArrowheads="1"/>
          </p:cNvSpPr>
          <p:nvPr>
            <p:ph type="title"/>
          </p:nvPr>
        </p:nvSpPr>
        <p:spPr/>
        <p:txBody>
          <a:bodyPr/>
          <a:lstStyle/>
          <a:p>
            <a:endParaRPr lang="en-US"/>
          </a:p>
        </p:txBody>
      </p:sp>
      <p:sp>
        <p:nvSpPr>
          <p:cNvPr id="288771" name="Rectangle 3"/>
          <p:cNvSpPr>
            <a:spLocks noGrp="1" noChangeArrowheads="1"/>
          </p:cNvSpPr>
          <p:nvPr>
            <p:ph type="body" idx="1"/>
          </p:nvPr>
        </p:nvSpPr>
        <p:spPr/>
        <p:txBody>
          <a:bodyPr/>
          <a:lstStyle/>
          <a:p>
            <a:r>
              <a:rPr lang="fa-IR"/>
              <a:t> </a:t>
            </a:r>
          </a:p>
          <a:p>
            <a:r>
              <a:rPr lang="fa-IR"/>
              <a:t>مثال:					(شرکت آرمان)</a:t>
            </a:r>
          </a:p>
          <a:p>
            <a:r>
              <a:rPr lang="fa-IR"/>
              <a:t>شرکت آرمان از نظام هزینه یابی مرحله ای استفاده می کند در کارگاه تولیدی دارد. مواد اولیه مصرفی برای تولید تنها محصول این شرکت در ابتدای خط کارگاه</a:t>
            </a:r>
            <a:endParaRPr lang="en-US"/>
          </a:p>
        </p:txBody>
      </p:sp>
    </p:spTree>
  </p:cSld>
  <p:clrMapOvr>
    <a:masterClrMapping/>
  </p:clrMapOvr>
  <p:transition advClick="0" advTm="3000"/>
  <p:timing>
    <p:tnLst>
      <p:par>
        <p:cTn id="1" dur="indefinite" restart="never" nodeType="tmRoot"/>
      </p:par>
    </p:tnLst>
  </p:timing>
</p:sld>
</file>

<file path=ppt/slides/slide254.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289794" name="Rectangle 2"/>
          <p:cNvSpPr>
            <a:spLocks noGrp="1" noChangeArrowheads="1"/>
          </p:cNvSpPr>
          <p:nvPr>
            <p:ph type="title"/>
          </p:nvPr>
        </p:nvSpPr>
        <p:spPr/>
        <p:txBody>
          <a:bodyPr/>
          <a:lstStyle/>
          <a:p>
            <a:endParaRPr lang="en-US"/>
          </a:p>
        </p:txBody>
      </p:sp>
      <p:sp>
        <p:nvSpPr>
          <p:cNvPr id="289795" name="Rectangle 3"/>
          <p:cNvSpPr>
            <a:spLocks noGrp="1" noChangeArrowheads="1"/>
          </p:cNvSpPr>
          <p:nvPr>
            <p:ph type="body" idx="1"/>
          </p:nvPr>
        </p:nvSpPr>
        <p:spPr/>
        <p:txBody>
          <a:bodyPr/>
          <a:lstStyle/>
          <a:p>
            <a:r>
              <a:rPr lang="fa-IR"/>
              <a:t> اول وارد خط تولید می شود ولی موادی که در کارگاه 2 به محصول اضافه می شود. متناسب با پیشرفت کار وارد جریان تولید می شود. (اردیبهشت ماه)</a:t>
            </a:r>
          </a:p>
          <a:p>
            <a:r>
              <a:rPr lang="fa-IR"/>
              <a:t/>
            </a:r>
            <a:br>
              <a:rPr lang="fa-IR"/>
            </a:br>
            <a:endParaRPr lang="en-US"/>
          </a:p>
        </p:txBody>
      </p:sp>
    </p:spTree>
  </p:cSld>
  <p:clrMapOvr>
    <a:masterClrMapping/>
  </p:clrMapOvr>
  <p:transition advClick="0" advTm="3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8" presetClass="entr" presetSubtype="0" fill="hold" grpId="0" nodeType="withEffect" nodePh="1">
                                  <p:stCondLst>
                                    <p:cond delay="0"/>
                                  </p:stCondLst>
                                  <p:endCondLst>
                                    <p:cond evt="begin" delay="0">
                                      <p:tn val="5"/>
                                    </p:cond>
                                  </p:endCondLst>
                                  <p:childTnLst>
                                    <p:set>
                                      <p:cBhvr>
                                        <p:cTn id="6" dur="1" fill="hold">
                                          <p:stCondLst>
                                            <p:cond delay="0"/>
                                          </p:stCondLst>
                                        </p:cTn>
                                        <p:tgtEl>
                                          <p:spTgt spid="289794"/>
                                        </p:tgtEl>
                                        <p:attrNameLst>
                                          <p:attrName>style.visibility</p:attrName>
                                        </p:attrNameLst>
                                      </p:cBhvr>
                                      <p:to>
                                        <p:strVal val="visible"/>
                                      </p:to>
                                    </p:set>
                                    <p:anim calcmode="lin" valueType="num">
                                      <p:cBhvr>
                                        <p:cTn id="7" dur="15000" fill="hold"/>
                                        <p:tgtEl>
                                          <p:spTgt spid="289794"/>
                                        </p:tgtEl>
                                        <p:attrNameLst>
                                          <p:attrName>ppt_x</p:attrName>
                                        </p:attrNameLst>
                                      </p:cBhvr>
                                      <p:tavLst>
                                        <p:tav tm="0">
                                          <p:val>
                                            <p:strVal val="#ppt_x"/>
                                          </p:val>
                                        </p:tav>
                                        <p:tav tm="100000">
                                          <p:val>
                                            <p:strVal val="#ppt_x"/>
                                          </p:val>
                                        </p:tav>
                                      </p:tavLst>
                                    </p:anim>
                                    <p:anim calcmode="lin" valueType="num">
                                      <p:cBhvr>
                                        <p:cTn id="8" dur="15000" fill="hold"/>
                                        <p:tgtEl>
                                          <p:spTgt spid="289794"/>
                                        </p:tgtEl>
                                        <p:attrNameLst>
                                          <p:attrName>ppt_y</p:attrName>
                                        </p:attrNameLst>
                                      </p:cBhvr>
                                      <p:tavLst>
                                        <p:tav tm="0">
                                          <p:val>
                                            <p:strVal val="#ppt_y+1"/>
                                          </p:val>
                                        </p:tav>
                                        <p:tav tm="100000">
                                          <p:val>
                                            <p:strVal val="#ppt_y-1"/>
                                          </p:val>
                                        </p:tav>
                                      </p:tavLst>
                                    </p:anim>
                                  </p:childTnLst>
                                </p:cTn>
                              </p:par>
                              <p:par>
                                <p:cTn id="9" presetID="28" presetClass="entr" presetSubtype="0" fill="hold" grpId="0" nodeType="withEffect">
                                  <p:stCondLst>
                                    <p:cond delay="0"/>
                                  </p:stCondLst>
                                  <p:childTnLst>
                                    <p:set>
                                      <p:cBhvr>
                                        <p:cTn id="10" dur="1" fill="hold">
                                          <p:stCondLst>
                                            <p:cond delay="0"/>
                                          </p:stCondLst>
                                        </p:cTn>
                                        <p:tgtEl>
                                          <p:spTgt spid="289795">
                                            <p:txEl>
                                              <p:pRg st="0" end="0"/>
                                            </p:txEl>
                                          </p:spTgt>
                                        </p:tgtEl>
                                        <p:attrNameLst>
                                          <p:attrName>style.visibility</p:attrName>
                                        </p:attrNameLst>
                                      </p:cBhvr>
                                      <p:to>
                                        <p:strVal val="visible"/>
                                      </p:to>
                                    </p:set>
                                    <p:anim calcmode="lin" valueType="num">
                                      <p:cBhvr>
                                        <p:cTn id="11" dur="15000" fill="hold"/>
                                        <p:tgtEl>
                                          <p:spTgt spid="289795">
                                            <p:txEl>
                                              <p:pRg st="0" end="0"/>
                                            </p:txEl>
                                          </p:spTgt>
                                        </p:tgtEl>
                                        <p:attrNameLst>
                                          <p:attrName>ppt_x</p:attrName>
                                        </p:attrNameLst>
                                      </p:cBhvr>
                                      <p:tavLst>
                                        <p:tav tm="0">
                                          <p:val>
                                            <p:strVal val="#ppt_x"/>
                                          </p:val>
                                        </p:tav>
                                        <p:tav tm="100000">
                                          <p:val>
                                            <p:strVal val="#ppt_x"/>
                                          </p:val>
                                        </p:tav>
                                      </p:tavLst>
                                    </p:anim>
                                    <p:anim calcmode="lin" valueType="num">
                                      <p:cBhvr>
                                        <p:cTn id="12" dur="15000" fill="hold"/>
                                        <p:tgtEl>
                                          <p:spTgt spid="289795">
                                            <p:txEl>
                                              <p:pRg st="0" end="0"/>
                                            </p:txEl>
                                          </p:spTgt>
                                        </p:tgtEl>
                                        <p:attrNameLst>
                                          <p:attrName>ppt_y</p:attrName>
                                        </p:attrNameLst>
                                      </p:cBhvr>
                                      <p:tavLst>
                                        <p:tav tm="0">
                                          <p:val>
                                            <p:strVal val="#ppt_y+1"/>
                                          </p:val>
                                        </p:tav>
                                        <p:tav tm="100000">
                                          <p:val>
                                            <p:strVal val="#ppt_y-1"/>
                                          </p:val>
                                        </p:tav>
                                      </p:tavLst>
                                    </p:anim>
                                  </p:childTnLst>
                                </p:cTn>
                              </p:par>
                              <p:par>
                                <p:cTn id="13" presetID="28" presetClass="entr" presetSubtype="0" fill="hold" grpId="0" nodeType="withEffect">
                                  <p:stCondLst>
                                    <p:cond delay="0"/>
                                  </p:stCondLst>
                                  <p:childTnLst>
                                    <p:set>
                                      <p:cBhvr>
                                        <p:cTn id="14" dur="1" fill="hold">
                                          <p:stCondLst>
                                            <p:cond delay="0"/>
                                          </p:stCondLst>
                                        </p:cTn>
                                        <p:tgtEl>
                                          <p:spTgt spid="289795">
                                            <p:txEl>
                                              <p:pRg st="1" end="1"/>
                                            </p:txEl>
                                          </p:spTgt>
                                        </p:tgtEl>
                                        <p:attrNameLst>
                                          <p:attrName>style.visibility</p:attrName>
                                        </p:attrNameLst>
                                      </p:cBhvr>
                                      <p:to>
                                        <p:strVal val="visible"/>
                                      </p:to>
                                    </p:set>
                                    <p:anim calcmode="lin" valueType="num">
                                      <p:cBhvr>
                                        <p:cTn id="15" dur="15000" fill="hold"/>
                                        <p:tgtEl>
                                          <p:spTgt spid="289795">
                                            <p:txEl>
                                              <p:pRg st="1" end="1"/>
                                            </p:txEl>
                                          </p:spTgt>
                                        </p:tgtEl>
                                        <p:attrNameLst>
                                          <p:attrName>ppt_x</p:attrName>
                                        </p:attrNameLst>
                                      </p:cBhvr>
                                      <p:tavLst>
                                        <p:tav tm="0">
                                          <p:val>
                                            <p:strVal val="#ppt_x"/>
                                          </p:val>
                                        </p:tav>
                                        <p:tav tm="100000">
                                          <p:val>
                                            <p:strVal val="#ppt_x"/>
                                          </p:val>
                                        </p:tav>
                                      </p:tavLst>
                                    </p:anim>
                                    <p:anim calcmode="lin" valueType="num">
                                      <p:cBhvr>
                                        <p:cTn id="16" dur="15000" fill="hold"/>
                                        <p:tgtEl>
                                          <p:spTgt spid="289795">
                                            <p:txEl>
                                              <p:pRg st="1" end="1"/>
                                            </p:txEl>
                                          </p:spTgt>
                                        </p:tgtEl>
                                        <p:attrNameLst>
                                          <p:attrName>ppt_y</p:attrName>
                                        </p:attrNameLst>
                                      </p:cBhvr>
                                      <p:tavLst>
                                        <p:tav tm="0">
                                          <p:val>
                                            <p:strVal val="#ppt_y+1"/>
                                          </p:val>
                                        </p:tav>
                                        <p:tav tm="100000">
                                          <p:val>
                                            <p:strVal val="#ppt_y-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9794" grpId="0"/>
      <p:bldP spid="289795" grpId="0" build="allAtOnce"/>
    </p:bldLst>
  </p:timing>
</p:sld>
</file>

<file path=ppt/slides/slide25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290821" name="Object 5"/>
          <p:cNvGraphicFramePr>
            <a:graphicFrameLocks noChangeAspect="1"/>
          </p:cNvGraphicFramePr>
          <p:nvPr/>
        </p:nvGraphicFramePr>
        <p:xfrm>
          <a:off x="1966913" y="-2628900"/>
          <a:ext cx="142875" cy="390525"/>
        </p:xfrm>
        <a:graphic>
          <a:graphicData uri="http://schemas.openxmlformats.org/presentationml/2006/ole">
            <mc:AlternateContent xmlns:mc="http://schemas.openxmlformats.org/markup-compatibility/2006">
              <mc:Choice xmlns:v="urn:schemas-microsoft-com:vml" Requires="v">
                <p:oleObj spid="_x0000_s291224" name="Equation" r:id="rId3" imgW="139639" imgH="393529" progId="Equation.3">
                  <p:embed/>
                </p:oleObj>
              </mc:Choice>
              <mc:Fallback>
                <p:oleObj name="Equation" r:id="rId3" imgW="139639" imgH="393529" progId="Equation.3">
                  <p:embed/>
                  <p:pic>
                    <p:nvPicPr>
                      <p:cNvPr id="0" name="Picture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966913" y="-2628900"/>
                        <a:ext cx="142875" cy="3905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90820" name="Object 4"/>
          <p:cNvGraphicFramePr>
            <a:graphicFrameLocks noChangeAspect="1"/>
          </p:cNvGraphicFramePr>
          <p:nvPr/>
        </p:nvGraphicFramePr>
        <p:xfrm>
          <a:off x="1966913" y="-2628900"/>
          <a:ext cx="142875" cy="390525"/>
        </p:xfrm>
        <a:graphic>
          <a:graphicData uri="http://schemas.openxmlformats.org/presentationml/2006/ole">
            <mc:AlternateContent xmlns:mc="http://schemas.openxmlformats.org/markup-compatibility/2006">
              <mc:Choice xmlns:v="urn:schemas-microsoft-com:vml" Requires="v">
                <p:oleObj spid="_x0000_s291225" name="Equation" r:id="rId5" imgW="139639" imgH="393529" progId="Equation.3">
                  <p:embed/>
                </p:oleObj>
              </mc:Choice>
              <mc:Fallback>
                <p:oleObj name="Equation" r:id="rId5" imgW="139639" imgH="393529" progId="Equation.3">
                  <p:embed/>
                  <p:pic>
                    <p:nvPicPr>
                      <p:cNvPr id="0" name="Picture 4"/>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966913" y="-2628900"/>
                        <a:ext cx="142875" cy="3905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90884" name="Rectangle 68"/>
          <p:cNvSpPr>
            <a:spLocks noChangeArrowheads="1"/>
          </p:cNvSpPr>
          <p:nvPr/>
        </p:nvSpPr>
        <p:spPr bwMode="auto">
          <a:xfrm>
            <a:off x="1966913" y="-2628900"/>
            <a:ext cx="1257300" cy="0"/>
          </a:xfrm>
          <a:prstGeom prst="rect">
            <a:avLst/>
          </a:prstGeom>
          <a:noFill/>
          <a:ln w="9525">
            <a:noFill/>
            <a:miter lim="800000"/>
            <a:headEnd/>
            <a:tailEnd/>
          </a:ln>
          <a:effectLst/>
        </p:spPr>
        <p:txBody>
          <a:bodyPr wrap="none">
            <a:spAutoFit/>
          </a:bodyPr>
          <a:lstStyle/>
          <a:p>
            <a:endParaRPr lang="en-US"/>
          </a:p>
        </p:txBody>
      </p:sp>
      <p:sp>
        <p:nvSpPr>
          <p:cNvPr id="290888" name="Rectangle 72"/>
          <p:cNvSpPr>
            <a:spLocks noChangeArrowheads="1"/>
          </p:cNvSpPr>
          <p:nvPr/>
        </p:nvSpPr>
        <p:spPr bwMode="auto">
          <a:xfrm>
            <a:off x="1966913" y="-2628900"/>
            <a:ext cx="1257300" cy="0"/>
          </a:xfrm>
          <a:prstGeom prst="rect">
            <a:avLst/>
          </a:prstGeom>
          <a:noFill/>
          <a:ln w="9525">
            <a:noFill/>
            <a:miter lim="800000"/>
            <a:headEnd/>
            <a:tailEnd/>
          </a:ln>
          <a:effectLst/>
        </p:spPr>
        <p:txBody>
          <a:bodyPr wrap="none">
            <a:spAutoFit/>
          </a:bodyPr>
          <a:lstStyle/>
          <a:p>
            <a:endParaRPr lang="en-US"/>
          </a:p>
        </p:txBody>
      </p:sp>
      <p:graphicFrame>
        <p:nvGraphicFramePr>
          <p:cNvPr id="291203" name="Object 387"/>
          <p:cNvGraphicFramePr>
            <a:graphicFrameLocks noChangeAspect="1"/>
          </p:cNvGraphicFramePr>
          <p:nvPr/>
        </p:nvGraphicFramePr>
        <p:xfrm>
          <a:off x="1966913" y="-2628900"/>
          <a:ext cx="142875" cy="390525"/>
        </p:xfrm>
        <a:graphic>
          <a:graphicData uri="http://schemas.openxmlformats.org/presentationml/2006/ole">
            <mc:AlternateContent xmlns:mc="http://schemas.openxmlformats.org/markup-compatibility/2006">
              <mc:Choice xmlns:v="urn:schemas-microsoft-com:vml" Requires="v">
                <p:oleObj spid="_x0000_s291226" name="Equation" r:id="rId7" imgW="139639" imgH="393529" progId="Equation.3">
                  <p:embed/>
                </p:oleObj>
              </mc:Choice>
              <mc:Fallback>
                <p:oleObj name="Equation" r:id="rId7" imgW="139639" imgH="393529" progId="Equation.3">
                  <p:embed/>
                  <p:pic>
                    <p:nvPicPr>
                      <p:cNvPr id="0" name="Picture 387"/>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966913" y="-2628900"/>
                        <a:ext cx="142875" cy="3905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91202" name="Object 386"/>
          <p:cNvGraphicFramePr>
            <a:graphicFrameLocks noChangeAspect="1"/>
          </p:cNvGraphicFramePr>
          <p:nvPr/>
        </p:nvGraphicFramePr>
        <p:xfrm>
          <a:off x="1966913" y="-2628900"/>
          <a:ext cx="142875" cy="390525"/>
        </p:xfrm>
        <a:graphic>
          <a:graphicData uri="http://schemas.openxmlformats.org/presentationml/2006/ole">
            <mc:AlternateContent xmlns:mc="http://schemas.openxmlformats.org/markup-compatibility/2006">
              <mc:Choice xmlns:v="urn:schemas-microsoft-com:vml" Requires="v">
                <p:oleObj spid="_x0000_s291227" name="Equation" r:id="rId8" imgW="139639" imgH="393529" progId="Equation.3">
                  <p:embed/>
                </p:oleObj>
              </mc:Choice>
              <mc:Fallback>
                <p:oleObj name="Equation" r:id="rId8" imgW="139639" imgH="393529" progId="Equation.3">
                  <p:embed/>
                  <p:pic>
                    <p:nvPicPr>
                      <p:cNvPr id="0" name="Picture 386"/>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966913" y="-2628900"/>
                        <a:ext cx="142875" cy="3905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91266" name="Rectangle 450"/>
          <p:cNvSpPr>
            <a:spLocks noChangeArrowheads="1"/>
          </p:cNvSpPr>
          <p:nvPr/>
        </p:nvSpPr>
        <p:spPr bwMode="auto">
          <a:xfrm>
            <a:off x="1966913" y="-2628900"/>
            <a:ext cx="1257300" cy="0"/>
          </a:xfrm>
          <a:prstGeom prst="rect">
            <a:avLst/>
          </a:prstGeom>
          <a:noFill/>
          <a:ln w="9525">
            <a:noFill/>
            <a:miter lim="800000"/>
            <a:headEnd/>
            <a:tailEnd/>
          </a:ln>
          <a:effectLst/>
        </p:spPr>
        <p:txBody>
          <a:bodyPr wrap="none">
            <a:spAutoFit/>
          </a:bodyPr>
          <a:lstStyle/>
          <a:p>
            <a:endParaRPr lang="en-US"/>
          </a:p>
        </p:txBody>
      </p:sp>
      <p:sp>
        <p:nvSpPr>
          <p:cNvPr id="291270" name="Rectangle 454"/>
          <p:cNvSpPr>
            <a:spLocks noChangeArrowheads="1"/>
          </p:cNvSpPr>
          <p:nvPr/>
        </p:nvSpPr>
        <p:spPr bwMode="auto">
          <a:xfrm>
            <a:off x="1966913" y="-2628900"/>
            <a:ext cx="1257300" cy="0"/>
          </a:xfrm>
          <a:prstGeom prst="rect">
            <a:avLst/>
          </a:prstGeom>
          <a:noFill/>
          <a:ln w="9525">
            <a:noFill/>
            <a:miter lim="800000"/>
            <a:headEnd/>
            <a:tailEnd/>
          </a:ln>
          <a:effectLst/>
        </p:spPr>
        <p:txBody>
          <a:bodyPr wrap="none">
            <a:spAutoFit/>
          </a:bodyPr>
          <a:lstStyle/>
          <a:p>
            <a:endParaRPr lang="en-US"/>
          </a:p>
        </p:txBody>
      </p:sp>
      <p:graphicFrame>
        <p:nvGraphicFramePr>
          <p:cNvPr id="346259" name="Group 1171"/>
          <p:cNvGraphicFramePr>
            <a:graphicFrameLocks noGrp="1"/>
          </p:cNvGraphicFramePr>
          <p:nvPr>
            <p:ph/>
          </p:nvPr>
        </p:nvGraphicFramePr>
        <p:xfrm>
          <a:off x="457200" y="274638"/>
          <a:ext cx="8229600" cy="6615112"/>
        </p:xfrm>
        <a:graphic>
          <a:graphicData uri="http://schemas.openxmlformats.org/drawingml/2006/table">
            <a:tbl>
              <a:tblPr rtl="1"/>
              <a:tblGrid>
                <a:gridCol w="1985962">
                  <a:extLst>
                    <a:ext uri="{9D8B030D-6E8A-4147-A177-3AD203B41FA5}">
                      <a16:colId xmlns:a16="http://schemas.microsoft.com/office/drawing/2014/main" val="20000"/>
                    </a:ext>
                  </a:extLst>
                </a:gridCol>
                <a:gridCol w="2165350">
                  <a:extLst>
                    <a:ext uri="{9D8B030D-6E8A-4147-A177-3AD203B41FA5}">
                      <a16:colId xmlns:a16="http://schemas.microsoft.com/office/drawing/2014/main" val="20001"/>
                    </a:ext>
                  </a:extLst>
                </a:gridCol>
                <a:gridCol w="4078288">
                  <a:extLst>
                    <a:ext uri="{9D8B030D-6E8A-4147-A177-3AD203B41FA5}">
                      <a16:colId xmlns:a16="http://schemas.microsoft.com/office/drawing/2014/main" val="20002"/>
                    </a:ext>
                  </a:extLst>
                </a:gridCol>
              </a:tblGrid>
              <a:tr h="423863">
                <a:tc>
                  <a:txBody>
                    <a:bodyPr/>
                    <a:lstStyle/>
                    <a:p>
                      <a:pPr marL="342900" marR="0" lvl="0" indent="-342900" algn="justLow" defTabSz="914400" rtl="1" eaLnBrk="1" fontAlgn="base" latinLnBrk="0" hangingPunct="1">
                        <a:lnSpc>
                          <a:spcPct val="100000"/>
                        </a:lnSpc>
                        <a:spcBef>
                          <a:spcPct val="0"/>
                        </a:spcBef>
                        <a:spcAft>
                          <a:spcPct val="0"/>
                        </a:spcAft>
                        <a:buClrTx/>
                        <a:buSzTx/>
                        <a:buFontTx/>
                        <a:buNone/>
                        <a:tabLst/>
                      </a:pPr>
                      <a:r>
                        <a:rPr kumimoji="0" lang="fa-IR" sz="1600" b="0" i="0" u="none" strike="noStrike" cap="none" normalizeH="0" baseline="0" smtClean="0">
                          <a:ln>
                            <a:noFill/>
                          </a:ln>
                          <a:solidFill>
                            <a:schemeClr val="tx1"/>
                          </a:solidFill>
                          <a:effectLst/>
                          <a:latin typeface="Times New Roman" pitchFamily="18" charset="0"/>
                          <a:ea typeface="Times New Roman" pitchFamily="18" charset="0"/>
                          <a:cs typeface="B Zar" pitchFamily="2" charset="-78"/>
                        </a:rPr>
                        <a:t>اقلام بهای تمام شده:</a:t>
                      </a:r>
                      <a:endParaRPr kumimoji="0" lang="fa-IR" sz="1800" b="0" i="0" u="none" strike="noStrike" cap="none" normalizeH="0" baseline="0" smtClean="0">
                        <a:ln>
                          <a:noFill/>
                        </a:ln>
                        <a:solidFill>
                          <a:schemeClr val="tx1"/>
                        </a:solidFill>
                        <a:effectLst/>
                        <a:latin typeface="Arial" pitchFamily="34" charset="0"/>
                        <a:ea typeface="Times New Roman" pitchFamily="18" charset="0"/>
                        <a:cs typeface="B Zar" pitchFamily="2" charset="-78"/>
                      </a:endParaRPr>
                    </a:p>
                  </a:txBody>
                  <a:tcP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justLow" defTabSz="914400" rtl="1" eaLnBrk="1" fontAlgn="base" latinLnBrk="0" hangingPunct="1">
                        <a:lnSpc>
                          <a:spcPct val="100000"/>
                        </a:lnSpc>
                        <a:spcBef>
                          <a:spcPct val="0"/>
                        </a:spcBef>
                        <a:spcAft>
                          <a:spcPct val="0"/>
                        </a:spcAft>
                        <a:buClrTx/>
                        <a:buSzTx/>
                        <a:buFontTx/>
                        <a:buNone/>
                        <a:tabLst/>
                      </a:pPr>
                      <a:r>
                        <a:rPr kumimoji="0" lang="fa-IR" sz="1600" b="0" i="0" u="none" strike="noStrike" cap="none" normalizeH="0" baseline="0" smtClean="0">
                          <a:ln>
                            <a:noFill/>
                          </a:ln>
                          <a:solidFill>
                            <a:schemeClr val="tx1"/>
                          </a:solidFill>
                          <a:effectLst/>
                          <a:latin typeface="Times New Roman" pitchFamily="18" charset="0"/>
                          <a:ea typeface="Times New Roman" pitchFamily="18" charset="0"/>
                          <a:cs typeface="B Zar" pitchFamily="2" charset="-78"/>
                        </a:rPr>
                        <a:t>کارگاه 1</a:t>
                      </a:r>
                      <a:endParaRPr kumimoji="0" lang="fa-IR" sz="1800" b="0" i="0" u="none" strike="noStrike" cap="none" normalizeH="0" baseline="0" smtClean="0">
                        <a:ln>
                          <a:noFill/>
                        </a:ln>
                        <a:solidFill>
                          <a:schemeClr val="tx1"/>
                        </a:solidFill>
                        <a:effectLst/>
                        <a:latin typeface="Arial" pitchFamily="34" charset="0"/>
                        <a:ea typeface="Times New Roman" pitchFamily="18" charset="0"/>
                        <a:cs typeface="B Zar" pitchFamily="2" charset="-78"/>
                      </a:endParaRPr>
                    </a:p>
                  </a:txBody>
                  <a:tcP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justLow" defTabSz="914400" rtl="1" eaLnBrk="1" fontAlgn="base" latinLnBrk="0" hangingPunct="1">
                        <a:lnSpc>
                          <a:spcPct val="100000"/>
                        </a:lnSpc>
                        <a:spcBef>
                          <a:spcPct val="0"/>
                        </a:spcBef>
                        <a:spcAft>
                          <a:spcPct val="0"/>
                        </a:spcAft>
                        <a:buClrTx/>
                        <a:buSzTx/>
                        <a:buFontTx/>
                        <a:buNone/>
                        <a:tabLst/>
                      </a:pPr>
                      <a:r>
                        <a:rPr kumimoji="0" lang="fa-IR" sz="1600" b="0" i="0" u="none" strike="noStrike" cap="none" normalizeH="0" baseline="0" smtClean="0">
                          <a:ln>
                            <a:noFill/>
                          </a:ln>
                          <a:solidFill>
                            <a:schemeClr val="tx1"/>
                          </a:solidFill>
                          <a:effectLst/>
                          <a:latin typeface="Times New Roman" pitchFamily="18" charset="0"/>
                          <a:ea typeface="Times New Roman" pitchFamily="18" charset="0"/>
                          <a:cs typeface="B Zar" pitchFamily="2" charset="-78"/>
                        </a:rPr>
                        <a:t>کارگاه 2</a:t>
                      </a:r>
                      <a:endParaRPr kumimoji="0" lang="fa-IR" sz="1800" b="0" i="0" u="none" strike="noStrike" cap="none" normalizeH="0" baseline="0" smtClean="0">
                        <a:ln>
                          <a:noFill/>
                        </a:ln>
                        <a:solidFill>
                          <a:schemeClr val="tx1"/>
                        </a:solidFill>
                        <a:effectLst/>
                        <a:latin typeface="Arial" pitchFamily="34" charset="0"/>
                        <a:ea typeface="Times New Roman" pitchFamily="18" charset="0"/>
                        <a:cs typeface="B Zar" pitchFamily="2" charset="-78"/>
                      </a:endParaRPr>
                    </a:p>
                  </a:txBody>
                  <a:tcP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336550">
                <a:tc>
                  <a:txBody>
                    <a:bodyPr/>
                    <a:lstStyle/>
                    <a:p>
                      <a:pPr marL="342900" marR="0" lvl="0" indent="-342900" algn="justLow" defTabSz="914400" rtl="1" eaLnBrk="1" fontAlgn="base" latinLnBrk="0" hangingPunct="1">
                        <a:lnSpc>
                          <a:spcPct val="100000"/>
                        </a:lnSpc>
                        <a:spcBef>
                          <a:spcPct val="0"/>
                        </a:spcBef>
                        <a:spcAft>
                          <a:spcPct val="0"/>
                        </a:spcAft>
                        <a:buClrTx/>
                        <a:buSzTx/>
                        <a:buFontTx/>
                        <a:buNone/>
                        <a:tabLst/>
                      </a:pPr>
                      <a:r>
                        <a:rPr kumimoji="0" lang="fa-IR" sz="1600" b="0" i="0" u="none" strike="noStrike" cap="none" normalizeH="0" baseline="0" smtClean="0">
                          <a:ln>
                            <a:noFill/>
                          </a:ln>
                          <a:solidFill>
                            <a:schemeClr val="tx1"/>
                          </a:solidFill>
                          <a:effectLst/>
                          <a:latin typeface="Times New Roman" pitchFamily="18" charset="0"/>
                          <a:ea typeface="Times New Roman" pitchFamily="18" charset="0"/>
                          <a:cs typeface="B Zar" pitchFamily="2" charset="-78"/>
                        </a:rPr>
                        <a:t>کار در جریان اول دوره شامل</a:t>
                      </a:r>
                      <a:endParaRPr kumimoji="0" lang="fa-IR" sz="1800" b="0" i="0" u="none" strike="noStrike" cap="none" normalizeH="0" baseline="0" smtClean="0">
                        <a:ln>
                          <a:noFill/>
                        </a:ln>
                        <a:solidFill>
                          <a:schemeClr val="tx1"/>
                        </a:solidFill>
                        <a:effectLst/>
                        <a:latin typeface="Arial" pitchFamily="34" charset="0"/>
                        <a:ea typeface="Times New Roman" pitchFamily="18" charset="0"/>
                        <a:cs typeface="B Zar" pitchFamily="2" charset="-78"/>
                      </a:endParaRPr>
                    </a:p>
                  </a:txBody>
                  <a:tcP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smtClean="0">
                        <a:ln>
                          <a:noFill/>
                        </a:ln>
                        <a:solidFill>
                          <a:schemeClr val="tx1"/>
                        </a:solidFill>
                        <a:effectLst/>
                        <a:latin typeface="Arial" pitchFamily="34" charset="0"/>
                        <a:cs typeface="Arial" pitchFamily="34" charset="0"/>
                      </a:endParaRPr>
                    </a:p>
                  </a:txBody>
                  <a:tcP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smtClean="0">
                        <a:ln>
                          <a:noFill/>
                        </a:ln>
                        <a:solidFill>
                          <a:schemeClr val="tx1"/>
                        </a:solidFill>
                        <a:effectLst/>
                        <a:latin typeface="Arial" pitchFamily="34" charset="0"/>
                        <a:cs typeface="Arial" pitchFamily="34" charset="0"/>
                      </a:endParaRPr>
                    </a:p>
                  </a:txBody>
                  <a:tcP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336550">
                <a:tc>
                  <a:txBody>
                    <a:bodyPr/>
                    <a:lstStyle/>
                    <a:p>
                      <a:pPr marL="342900" marR="0" lvl="0" indent="-342900" algn="justLow" defTabSz="914400" rtl="1" eaLnBrk="1" fontAlgn="base" latinLnBrk="0" hangingPunct="1">
                        <a:lnSpc>
                          <a:spcPct val="100000"/>
                        </a:lnSpc>
                        <a:spcBef>
                          <a:spcPct val="0"/>
                        </a:spcBef>
                        <a:spcAft>
                          <a:spcPct val="0"/>
                        </a:spcAft>
                        <a:buClrTx/>
                        <a:buSzTx/>
                        <a:buFontTx/>
                        <a:buNone/>
                        <a:tabLst/>
                      </a:pPr>
                      <a:r>
                        <a:rPr kumimoji="0" lang="fa-IR" sz="1600" b="0" i="0" u="none" strike="noStrike" cap="none" normalizeH="0" baseline="0" smtClean="0">
                          <a:ln>
                            <a:noFill/>
                          </a:ln>
                          <a:solidFill>
                            <a:schemeClr val="tx1"/>
                          </a:solidFill>
                          <a:effectLst/>
                          <a:latin typeface="Times New Roman" pitchFamily="18" charset="0"/>
                          <a:ea typeface="Times New Roman" pitchFamily="18" charset="0"/>
                          <a:cs typeface="B Zar" pitchFamily="2" charset="-78"/>
                        </a:rPr>
                        <a:t>هزینه های انتقالی دپارتمان قبلی</a:t>
                      </a:r>
                      <a:endParaRPr kumimoji="0" lang="fa-IR" sz="1800" b="0" i="0" u="none" strike="noStrike" cap="none" normalizeH="0" baseline="0" smtClean="0">
                        <a:ln>
                          <a:noFill/>
                        </a:ln>
                        <a:solidFill>
                          <a:schemeClr val="tx1"/>
                        </a:solidFill>
                        <a:effectLst/>
                        <a:latin typeface="Arial" pitchFamily="34" charset="0"/>
                        <a:ea typeface="Times New Roman" pitchFamily="18" charset="0"/>
                        <a:cs typeface="B Zar" pitchFamily="2" charset="-78"/>
                      </a:endParaRPr>
                    </a:p>
                  </a:txBody>
                  <a:tcP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justLow" defTabSz="914400" rtl="1" eaLnBrk="1" fontAlgn="base" latinLnBrk="0" hangingPunct="1">
                        <a:lnSpc>
                          <a:spcPct val="100000"/>
                        </a:lnSpc>
                        <a:spcBef>
                          <a:spcPct val="0"/>
                        </a:spcBef>
                        <a:spcAft>
                          <a:spcPct val="0"/>
                        </a:spcAft>
                        <a:buClrTx/>
                        <a:buSzTx/>
                        <a:buFontTx/>
                        <a:buNone/>
                        <a:tabLst/>
                      </a:pPr>
                      <a:r>
                        <a:rPr kumimoji="0" lang="fa-IR" sz="1600" b="0" i="0" u="none" strike="noStrike" cap="none" normalizeH="0" baseline="0" smtClean="0">
                          <a:ln>
                            <a:noFill/>
                          </a:ln>
                          <a:solidFill>
                            <a:schemeClr val="tx1"/>
                          </a:solidFill>
                          <a:effectLst/>
                          <a:latin typeface="Times New Roman" pitchFamily="18" charset="0"/>
                          <a:ea typeface="Times New Roman" pitchFamily="18" charset="0"/>
                          <a:cs typeface="B Zar" pitchFamily="2" charset="-78"/>
                        </a:rPr>
                        <a:t>-0-</a:t>
                      </a:r>
                      <a:endParaRPr kumimoji="0" lang="fa-IR" sz="1800" b="0" i="0" u="none" strike="noStrike" cap="none" normalizeH="0" baseline="0" smtClean="0">
                        <a:ln>
                          <a:noFill/>
                        </a:ln>
                        <a:solidFill>
                          <a:schemeClr val="tx1"/>
                        </a:solidFill>
                        <a:effectLst/>
                        <a:latin typeface="Arial" pitchFamily="34" charset="0"/>
                        <a:ea typeface="Times New Roman" pitchFamily="18" charset="0"/>
                        <a:cs typeface="B Zar" pitchFamily="2" charset="-78"/>
                      </a:endParaRPr>
                    </a:p>
                  </a:txBody>
                  <a:tcP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justLow" defTabSz="914400" rtl="1" eaLnBrk="1" fontAlgn="base" latinLnBrk="0" hangingPunct="1">
                        <a:lnSpc>
                          <a:spcPct val="100000"/>
                        </a:lnSpc>
                        <a:spcBef>
                          <a:spcPct val="0"/>
                        </a:spcBef>
                        <a:spcAft>
                          <a:spcPct val="0"/>
                        </a:spcAft>
                        <a:buClrTx/>
                        <a:buSzTx/>
                        <a:buFontTx/>
                        <a:buNone/>
                        <a:tabLst/>
                      </a:pPr>
                      <a:r>
                        <a:rPr kumimoji="0" lang="fa-IR" sz="1600" b="0" i="0" u="none" strike="noStrike" cap="none" normalizeH="0" baseline="0" smtClean="0">
                          <a:ln>
                            <a:noFill/>
                          </a:ln>
                          <a:solidFill>
                            <a:schemeClr val="tx1"/>
                          </a:solidFill>
                          <a:effectLst/>
                          <a:latin typeface="Times New Roman" pitchFamily="18" charset="0"/>
                          <a:ea typeface="Times New Roman" pitchFamily="18" charset="0"/>
                          <a:cs typeface="B Zar" pitchFamily="2" charset="-78"/>
                        </a:rPr>
                        <a:t>304600</a:t>
                      </a:r>
                      <a:endParaRPr kumimoji="0" lang="fa-IR" sz="1800" b="0" i="0" u="none" strike="noStrike" cap="none" normalizeH="0" baseline="0" smtClean="0">
                        <a:ln>
                          <a:noFill/>
                        </a:ln>
                        <a:solidFill>
                          <a:schemeClr val="tx1"/>
                        </a:solidFill>
                        <a:effectLst/>
                        <a:latin typeface="Arial" pitchFamily="34" charset="0"/>
                        <a:ea typeface="Times New Roman" pitchFamily="18" charset="0"/>
                        <a:cs typeface="B Zar" pitchFamily="2" charset="-78"/>
                      </a:endParaRPr>
                    </a:p>
                  </a:txBody>
                  <a:tcP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336550">
                <a:tc>
                  <a:txBody>
                    <a:bodyPr/>
                    <a:lstStyle/>
                    <a:p>
                      <a:pPr marL="342900" marR="0" lvl="0" indent="-342900" algn="justLow" defTabSz="914400" rtl="1" eaLnBrk="1" fontAlgn="base" latinLnBrk="0" hangingPunct="1">
                        <a:lnSpc>
                          <a:spcPct val="100000"/>
                        </a:lnSpc>
                        <a:spcBef>
                          <a:spcPct val="0"/>
                        </a:spcBef>
                        <a:spcAft>
                          <a:spcPct val="0"/>
                        </a:spcAft>
                        <a:buClrTx/>
                        <a:buSzTx/>
                        <a:buFontTx/>
                        <a:buNone/>
                        <a:tabLst/>
                      </a:pPr>
                      <a:r>
                        <a:rPr kumimoji="0" lang="fa-IR" sz="1600" b="0" i="0" u="none" strike="noStrike" cap="none" normalizeH="0" baseline="0" smtClean="0">
                          <a:ln>
                            <a:noFill/>
                          </a:ln>
                          <a:solidFill>
                            <a:schemeClr val="tx1"/>
                          </a:solidFill>
                          <a:effectLst/>
                          <a:latin typeface="Times New Roman" pitchFamily="18" charset="0"/>
                          <a:ea typeface="Times New Roman" pitchFamily="18" charset="0"/>
                          <a:cs typeface="B Zar" pitchFamily="2" charset="-78"/>
                        </a:rPr>
                        <a:t>هزینه های این دپارتمان مواد</a:t>
                      </a:r>
                      <a:endParaRPr kumimoji="0" lang="fa-IR" sz="1800" b="0" i="0" u="none" strike="noStrike" cap="none" normalizeH="0" baseline="0" smtClean="0">
                        <a:ln>
                          <a:noFill/>
                        </a:ln>
                        <a:solidFill>
                          <a:schemeClr val="tx1"/>
                        </a:solidFill>
                        <a:effectLst/>
                        <a:latin typeface="Arial" pitchFamily="34" charset="0"/>
                        <a:ea typeface="Times New Roman" pitchFamily="18" charset="0"/>
                        <a:cs typeface="B Zar" pitchFamily="2" charset="-78"/>
                      </a:endParaRPr>
                    </a:p>
                  </a:txBody>
                  <a:tcP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justLow" defTabSz="914400" rtl="1" eaLnBrk="1" fontAlgn="base" latinLnBrk="0" hangingPunct="1">
                        <a:lnSpc>
                          <a:spcPct val="100000"/>
                        </a:lnSpc>
                        <a:spcBef>
                          <a:spcPct val="0"/>
                        </a:spcBef>
                        <a:spcAft>
                          <a:spcPct val="0"/>
                        </a:spcAft>
                        <a:buClrTx/>
                        <a:buSzTx/>
                        <a:buFontTx/>
                        <a:buNone/>
                        <a:tabLst/>
                      </a:pPr>
                      <a:r>
                        <a:rPr kumimoji="0" lang="fa-IR" sz="1600" b="0" i="0" u="none" strike="noStrike" cap="none" normalizeH="0" baseline="0" smtClean="0">
                          <a:ln>
                            <a:noFill/>
                          </a:ln>
                          <a:solidFill>
                            <a:schemeClr val="tx1"/>
                          </a:solidFill>
                          <a:effectLst/>
                          <a:latin typeface="Times New Roman" pitchFamily="18" charset="0"/>
                          <a:ea typeface="Times New Roman" pitchFamily="18" charset="0"/>
                          <a:cs typeface="B Zar" pitchFamily="2" charset="-78"/>
                        </a:rPr>
                        <a:t>000/150</a:t>
                      </a:r>
                      <a:endParaRPr kumimoji="0" lang="fa-IR" sz="1800" b="0" i="0" u="none" strike="noStrike" cap="none" normalizeH="0" baseline="0" smtClean="0">
                        <a:ln>
                          <a:noFill/>
                        </a:ln>
                        <a:solidFill>
                          <a:schemeClr val="tx1"/>
                        </a:solidFill>
                        <a:effectLst/>
                        <a:latin typeface="Arial" pitchFamily="34" charset="0"/>
                        <a:ea typeface="Times New Roman" pitchFamily="18" charset="0"/>
                        <a:cs typeface="B Zar" pitchFamily="2" charset="-78"/>
                      </a:endParaRPr>
                    </a:p>
                  </a:txBody>
                  <a:tcP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justLow" defTabSz="914400" rtl="1" eaLnBrk="1" fontAlgn="base" latinLnBrk="0" hangingPunct="1">
                        <a:lnSpc>
                          <a:spcPct val="100000"/>
                        </a:lnSpc>
                        <a:spcBef>
                          <a:spcPct val="0"/>
                        </a:spcBef>
                        <a:spcAft>
                          <a:spcPct val="0"/>
                        </a:spcAft>
                        <a:buClrTx/>
                        <a:buSzTx/>
                        <a:buFontTx/>
                        <a:buNone/>
                        <a:tabLst/>
                      </a:pPr>
                      <a:r>
                        <a:rPr kumimoji="0" lang="fa-IR" sz="1600" b="0" i="0" u="none" strike="noStrike" cap="none" normalizeH="0" baseline="0" smtClean="0">
                          <a:ln>
                            <a:noFill/>
                          </a:ln>
                          <a:solidFill>
                            <a:schemeClr val="tx1"/>
                          </a:solidFill>
                          <a:effectLst/>
                          <a:latin typeface="Times New Roman" pitchFamily="18" charset="0"/>
                          <a:ea typeface="Times New Roman" pitchFamily="18" charset="0"/>
                          <a:cs typeface="B Zar" pitchFamily="2" charset="-78"/>
                        </a:rPr>
                        <a:t>200/31</a:t>
                      </a:r>
                      <a:endParaRPr kumimoji="0" lang="fa-IR" sz="1800" b="0" i="0" u="none" strike="noStrike" cap="none" normalizeH="0" baseline="0" smtClean="0">
                        <a:ln>
                          <a:noFill/>
                        </a:ln>
                        <a:solidFill>
                          <a:schemeClr val="tx1"/>
                        </a:solidFill>
                        <a:effectLst/>
                        <a:latin typeface="Arial" pitchFamily="34" charset="0"/>
                        <a:ea typeface="Times New Roman" pitchFamily="18" charset="0"/>
                        <a:cs typeface="B Zar" pitchFamily="2" charset="-78"/>
                      </a:endParaRPr>
                    </a:p>
                  </a:txBody>
                  <a:tcP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247650">
                <a:tc>
                  <a:txBody>
                    <a:bodyPr/>
                    <a:lstStyle/>
                    <a:p>
                      <a:pPr marL="342900" marR="0" lvl="0" indent="-342900" algn="justLow" defTabSz="914400" rtl="1" eaLnBrk="1" fontAlgn="base" latinLnBrk="0" hangingPunct="1">
                        <a:lnSpc>
                          <a:spcPct val="100000"/>
                        </a:lnSpc>
                        <a:spcBef>
                          <a:spcPct val="0"/>
                        </a:spcBef>
                        <a:spcAft>
                          <a:spcPct val="0"/>
                        </a:spcAft>
                        <a:buClrTx/>
                        <a:buSzTx/>
                        <a:buFontTx/>
                        <a:buNone/>
                        <a:tabLst/>
                      </a:pPr>
                      <a:r>
                        <a:rPr kumimoji="0" lang="fa-IR" sz="1600" b="0" i="0" u="none" strike="noStrike" cap="none" normalizeH="0" baseline="0" smtClean="0">
                          <a:ln>
                            <a:noFill/>
                          </a:ln>
                          <a:solidFill>
                            <a:schemeClr val="tx1"/>
                          </a:solidFill>
                          <a:effectLst/>
                          <a:latin typeface="Times New Roman" pitchFamily="18" charset="0"/>
                          <a:ea typeface="Times New Roman" pitchFamily="18" charset="0"/>
                          <a:cs typeface="B Zar" pitchFamily="2" charset="-78"/>
                        </a:rPr>
                        <a:t>دستمزد</a:t>
                      </a:r>
                      <a:endParaRPr kumimoji="0" lang="fa-IR" sz="1800" b="0" i="0" u="none" strike="noStrike" cap="none" normalizeH="0" baseline="0" smtClean="0">
                        <a:ln>
                          <a:noFill/>
                        </a:ln>
                        <a:solidFill>
                          <a:schemeClr val="tx1"/>
                        </a:solidFill>
                        <a:effectLst/>
                        <a:latin typeface="Arial" pitchFamily="34" charset="0"/>
                        <a:ea typeface="Times New Roman" pitchFamily="18" charset="0"/>
                        <a:cs typeface="B Zar" pitchFamily="2" charset="-78"/>
                      </a:endParaRPr>
                    </a:p>
                  </a:txBody>
                  <a:tcP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justLow" defTabSz="914400" rtl="1" eaLnBrk="1" fontAlgn="base" latinLnBrk="0" hangingPunct="1">
                        <a:lnSpc>
                          <a:spcPct val="100000"/>
                        </a:lnSpc>
                        <a:spcBef>
                          <a:spcPct val="0"/>
                        </a:spcBef>
                        <a:spcAft>
                          <a:spcPct val="0"/>
                        </a:spcAft>
                        <a:buClrTx/>
                        <a:buSzTx/>
                        <a:buFontTx/>
                        <a:buNone/>
                        <a:tabLst/>
                      </a:pPr>
                      <a:r>
                        <a:rPr kumimoji="0" lang="fa-IR" sz="1600" b="0" i="0" u="none" strike="noStrike" cap="none" normalizeH="0" baseline="0" smtClean="0">
                          <a:ln>
                            <a:noFill/>
                          </a:ln>
                          <a:solidFill>
                            <a:schemeClr val="tx1"/>
                          </a:solidFill>
                          <a:effectLst/>
                          <a:latin typeface="Times New Roman" pitchFamily="18" charset="0"/>
                          <a:ea typeface="Times New Roman" pitchFamily="18" charset="0"/>
                          <a:cs typeface="B Zar" pitchFamily="2" charset="-78"/>
                        </a:rPr>
                        <a:t>000/34</a:t>
                      </a:r>
                      <a:endParaRPr kumimoji="0" lang="fa-IR" sz="1800" b="0" i="0" u="none" strike="noStrike" cap="none" normalizeH="0" baseline="0" smtClean="0">
                        <a:ln>
                          <a:noFill/>
                        </a:ln>
                        <a:solidFill>
                          <a:schemeClr val="tx1"/>
                        </a:solidFill>
                        <a:effectLst/>
                        <a:latin typeface="Arial" pitchFamily="34" charset="0"/>
                        <a:ea typeface="Times New Roman" pitchFamily="18" charset="0"/>
                        <a:cs typeface="B Zar" pitchFamily="2" charset="-78"/>
                      </a:endParaRPr>
                    </a:p>
                  </a:txBody>
                  <a:tcP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justLow" defTabSz="914400" rtl="1" eaLnBrk="1" fontAlgn="base" latinLnBrk="0" hangingPunct="1">
                        <a:lnSpc>
                          <a:spcPct val="100000"/>
                        </a:lnSpc>
                        <a:spcBef>
                          <a:spcPct val="0"/>
                        </a:spcBef>
                        <a:spcAft>
                          <a:spcPct val="0"/>
                        </a:spcAft>
                        <a:buClrTx/>
                        <a:buSzTx/>
                        <a:buFontTx/>
                        <a:buNone/>
                        <a:tabLst/>
                      </a:pPr>
                      <a:r>
                        <a:rPr kumimoji="0" lang="fa-IR" sz="1600" b="0" i="0" u="none" strike="noStrike" cap="none" normalizeH="0" baseline="0" smtClean="0">
                          <a:ln>
                            <a:noFill/>
                          </a:ln>
                          <a:solidFill>
                            <a:schemeClr val="tx1"/>
                          </a:solidFill>
                          <a:effectLst/>
                          <a:latin typeface="Times New Roman" pitchFamily="18" charset="0"/>
                          <a:ea typeface="Times New Roman" pitchFamily="18" charset="0"/>
                          <a:cs typeface="B Zar" pitchFamily="2" charset="-78"/>
                        </a:rPr>
                        <a:t>600/23</a:t>
                      </a:r>
                      <a:endParaRPr kumimoji="0" lang="fa-IR" sz="1800" b="0" i="0" u="none" strike="noStrike" cap="none" normalizeH="0" baseline="0" smtClean="0">
                        <a:ln>
                          <a:noFill/>
                        </a:ln>
                        <a:solidFill>
                          <a:schemeClr val="tx1"/>
                        </a:solidFill>
                        <a:effectLst/>
                        <a:latin typeface="Arial" pitchFamily="34" charset="0"/>
                        <a:ea typeface="Times New Roman" pitchFamily="18" charset="0"/>
                        <a:cs typeface="B Zar" pitchFamily="2" charset="-78"/>
                      </a:endParaRPr>
                    </a:p>
                  </a:txBody>
                  <a:tcP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246063">
                <a:tc>
                  <a:txBody>
                    <a:bodyPr/>
                    <a:lstStyle/>
                    <a:p>
                      <a:pPr marL="342900" marR="0" lvl="0" indent="-342900" algn="justLow" defTabSz="914400" rtl="1" eaLnBrk="1" fontAlgn="base" latinLnBrk="0" hangingPunct="1">
                        <a:lnSpc>
                          <a:spcPct val="100000"/>
                        </a:lnSpc>
                        <a:spcBef>
                          <a:spcPct val="0"/>
                        </a:spcBef>
                        <a:spcAft>
                          <a:spcPct val="0"/>
                        </a:spcAft>
                        <a:buClrTx/>
                        <a:buSzTx/>
                        <a:buFontTx/>
                        <a:buNone/>
                        <a:tabLst/>
                      </a:pPr>
                      <a:r>
                        <a:rPr kumimoji="0" lang="fa-IR" sz="1600" b="0" i="0" u="none" strike="noStrike" cap="none" normalizeH="0" baseline="0" smtClean="0">
                          <a:ln>
                            <a:noFill/>
                          </a:ln>
                          <a:solidFill>
                            <a:schemeClr val="tx1"/>
                          </a:solidFill>
                          <a:effectLst/>
                          <a:latin typeface="Times New Roman" pitchFamily="18" charset="0"/>
                          <a:ea typeface="Times New Roman" pitchFamily="18" charset="0"/>
                          <a:cs typeface="B Zar" pitchFamily="2" charset="-78"/>
                        </a:rPr>
                        <a:t>سربار</a:t>
                      </a:r>
                      <a:endParaRPr kumimoji="0" lang="fa-IR" sz="1800" b="0" i="0" u="none" strike="noStrike" cap="none" normalizeH="0" baseline="0" smtClean="0">
                        <a:ln>
                          <a:noFill/>
                        </a:ln>
                        <a:solidFill>
                          <a:schemeClr val="tx1"/>
                        </a:solidFill>
                        <a:effectLst/>
                        <a:latin typeface="Arial" pitchFamily="34" charset="0"/>
                        <a:ea typeface="Times New Roman" pitchFamily="18" charset="0"/>
                        <a:cs typeface="B Zar" pitchFamily="2" charset="-78"/>
                      </a:endParaRPr>
                    </a:p>
                  </a:txBody>
                  <a:tcP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justLow" defTabSz="914400" rtl="1" eaLnBrk="1" fontAlgn="base" latinLnBrk="0" hangingPunct="1">
                        <a:lnSpc>
                          <a:spcPct val="100000"/>
                        </a:lnSpc>
                        <a:spcBef>
                          <a:spcPct val="0"/>
                        </a:spcBef>
                        <a:spcAft>
                          <a:spcPct val="0"/>
                        </a:spcAft>
                        <a:buClrTx/>
                        <a:buSzTx/>
                        <a:buFontTx/>
                        <a:buNone/>
                        <a:tabLst/>
                      </a:pPr>
                      <a:r>
                        <a:rPr kumimoji="0" lang="fa-IR" sz="1600" b="0" i="0" u="none" strike="noStrike" cap="none" normalizeH="0" baseline="0" smtClean="0">
                          <a:ln>
                            <a:noFill/>
                          </a:ln>
                          <a:solidFill>
                            <a:schemeClr val="tx1"/>
                          </a:solidFill>
                          <a:effectLst/>
                          <a:latin typeface="Times New Roman" pitchFamily="18" charset="0"/>
                          <a:ea typeface="Times New Roman" pitchFamily="18" charset="0"/>
                          <a:cs typeface="B Zar" pitchFamily="2" charset="-78"/>
                        </a:rPr>
                        <a:t>000/37</a:t>
                      </a:r>
                      <a:endParaRPr kumimoji="0" lang="fa-IR" sz="1800" b="0" i="0" u="none" strike="noStrike" cap="none" normalizeH="0" baseline="0" smtClean="0">
                        <a:ln>
                          <a:noFill/>
                        </a:ln>
                        <a:solidFill>
                          <a:schemeClr val="tx1"/>
                        </a:solidFill>
                        <a:effectLst/>
                        <a:latin typeface="Arial" pitchFamily="34" charset="0"/>
                        <a:ea typeface="Times New Roman" pitchFamily="18" charset="0"/>
                        <a:cs typeface="B Zar" pitchFamily="2" charset="-78"/>
                      </a:endParaRPr>
                    </a:p>
                  </a:txBody>
                  <a:tcP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justLow" defTabSz="914400" rtl="1" eaLnBrk="1" fontAlgn="base" latinLnBrk="0" hangingPunct="1">
                        <a:lnSpc>
                          <a:spcPct val="100000"/>
                        </a:lnSpc>
                        <a:spcBef>
                          <a:spcPct val="0"/>
                        </a:spcBef>
                        <a:spcAft>
                          <a:spcPct val="0"/>
                        </a:spcAft>
                        <a:buClrTx/>
                        <a:buSzTx/>
                        <a:buFontTx/>
                        <a:buNone/>
                        <a:tabLst/>
                      </a:pPr>
                      <a:r>
                        <a:rPr kumimoji="0" lang="fa-IR" sz="1600" b="0" i="0" u="none" strike="noStrike" cap="none" normalizeH="0" baseline="0" smtClean="0">
                          <a:ln>
                            <a:noFill/>
                          </a:ln>
                          <a:solidFill>
                            <a:schemeClr val="tx1"/>
                          </a:solidFill>
                          <a:effectLst/>
                          <a:latin typeface="Times New Roman" pitchFamily="18" charset="0"/>
                          <a:ea typeface="Times New Roman" pitchFamily="18" charset="0"/>
                          <a:cs typeface="B Zar" pitchFamily="2" charset="-78"/>
                        </a:rPr>
                        <a:t>200/19</a:t>
                      </a:r>
                      <a:endParaRPr kumimoji="0" lang="fa-IR" sz="1800" b="0" i="0" u="none" strike="noStrike" cap="none" normalizeH="0" baseline="0" smtClean="0">
                        <a:ln>
                          <a:noFill/>
                        </a:ln>
                        <a:solidFill>
                          <a:schemeClr val="tx1"/>
                        </a:solidFill>
                        <a:effectLst/>
                        <a:latin typeface="Arial" pitchFamily="34" charset="0"/>
                        <a:ea typeface="Times New Roman" pitchFamily="18" charset="0"/>
                        <a:cs typeface="B Zar" pitchFamily="2" charset="-78"/>
                      </a:endParaRPr>
                    </a:p>
                  </a:txBody>
                  <a:tcP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336550">
                <a:tc>
                  <a:txBody>
                    <a:bodyPr/>
                    <a:lstStyle/>
                    <a:p>
                      <a:pPr marL="342900" marR="0" lvl="0" indent="-342900" algn="justLow" defTabSz="914400" rtl="1" eaLnBrk="1" fontAlgn="base" latinLnBrk="0" hangingPunct="1">
                        <a:lnSpc>
                          <a:spcPct val="100000"/>
                        </a:lnSpc>
                        <a:spcBef>
                          <a:spcPct val="0"/>
                        </a:spcBef>
                        <a:spcAft>
                          <a:spcPct val="0"/>
                        </a:spcAft>
                        <a:buClrTx/>
                        <a:buSzTx/>
                        <a:buFontTx/>
                        <a:buNone/>
                        <a:tabLst/>
                      </a:pPr>
                      <a:r>
                        <a:rPr kumimoji="0" lang="fa-IR" sz="1600" b="0" i="0" u="none" strike="noStrike" cap="none" normalizeH="0" baseline="0" smtClean="0">
                          <a:ln>
                            <a:noFill/>
                          </a:ln>
                          <a:solidFill>
                            <a:schemeClr val="tx1"/>
                          </a:solidFill>
                          <a:effectLst/>
                          <a:latin typeface="Times New Roman" pitchFamily="18" charset="0"/>
                          <a:ea typeface="Times New Roman" pitchFamily="18" charset="0"/>
                          <a:cs typeface="B Zar" pitchFamily="2" charset="-78"/>
                        </a:rPr>
                        <a:t>هزینه های دپارتمان در طول اردیبهشت:</a:t>
                      </a:r>
                      <a:endParaRPr kumimoji="0" lang="fa-IR" sz="1800" b="0" i="0" u="none" strike="noStrike" cap="none" normalizeH="0" baseline="0" smtClean="0">
                        <a:ln>
                          <a:noFill/>
                        </a:ln>
                        <a:solidFill>
                          <a:schemeClr val="tx1"/>
                        </a:solidFill>
                        <a:effectLst/>
                        <a:latin typeface="Arial" pitchFamily="34" charset="0"/>
                        <a:ea typeface="Times New Roman" pitchFamily="18" charset="0"/>
                        <a:cs typeface="B Zar" pitchFamily="2" charset="-78"/>
                      </a:endParaRPr>
                    </a:p>
                  </a:txBody>
                  <a:tcP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smtClean="0">
                        <a:ln>
                          <a:noFill/>
                        </a:ln>
                        <a:solidFill>
                          <a:schemeClr val="tx1"/>
                        </a:solidFill>
                        <a:effectLst/>
                        <a:latin typeface="Arial" pitchFamily="34" charset="0"/>
                        <a:cs typeface="Arial" pitchFamily="34" charset="0"/>
                      </a:endParaRPr>
                    </a:p>
                  </a:txBody>
                  <a:tcP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smtClean="0">
                        <a:ln>
                          <a:noFill/>
                        </a:ln>
                        <a:solidFill>
                          <a:schemeClr val="tx1"/>
                        </a:solidFill>
                        <a:effectLst/>
                        <a:latin typeface="Arial" pitchFamily="34" charset="0"/>
                        <a:cs typeface="Arial" pitchFamily="34" charset="0"/>
                      </a:endParaRPr>
                    </a:p>
                  </a:txBody>
                  <a:tcP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247650">
                <a:tc>
                  <a:txBody>
                    <a:bodyPr/>
                    <a:lstStyle/>
                    <a:p>
                      <a:pPr marL="342900" marR="0" lvl="0" indent="-342900" algn="justLow" defTabSz="914400" rtl="1" eaLnBrk="1" fontAlgn="base" latinLnBrk="0" hangingPunct="1">
                        <a:lnSpc>
                          <a:spcPct val="100000"/>
                        </a:lnSpc>
                        <a:spcBef>
                          <a:spcPct val="0"/>
                        </a:spcBef>
                        <a:spcAft>
                          <a:spcPct val="0"/>
                        </a:spcAft>
                        <a:buClrTx/>
                        <a:buSzTx/>
                        <a:buFontTx/>
                        <a:buNone/>
                        <a:tabLst/>
                      </a:pPr>
                      <a:r>
                        <a:rPr kumimoji="0" lang="fa-IR" sz="1600" b="0" i="0" u="none" strike="noStrike" cap="none" normalizeH="0" baseline="0" smtClean="0">
                          <a:ln>
                            <a:noFill/>
                          </a:ln>
                          <a:solidFill>
                            <a:schemeClr val="tx1"/>
                          </a:solidFill>
                          <a:effectLst/>
                          <a:latin typeface="Times New Roman" pitchFamily="18" charset="0"/>
                          <a:ea typeface="Times New Roman" pitchFamily="18" charset="0"/>
                          <a:cs typeface="B Zar" pitchFamily="2" charset="-78"/>
                        </a:rPr>
                        <a:t>مواد</a:t>
                      </a:r>
                      <a:endParaRPr kumimoji="0" lang="fa-IR" sz="1800" b="0" i="0" u="none" strike="noStrike" cap="none" normalizeH="0" baseline="0" smtClean="0">
                        <a:ln>
                          <a:noFill/>
                        </a:ln>
                        <a:solidFill>
                          <a:schemeClr val="tx1"/>
                        </a:solidFill>
                        <a:effectLst/>
                        <a:latin typeface="Arial" pitchFamily="34" charset="0"/>
                        <a:ea typeface="Times New Roman" pitchFamily="18" charset="0"/>
                        <a:cs typeface="B Zar" pitchFamily="2" charset="-78"/>
                      </a:endParaRPr>
                    </a:p>
                  </a:txBody>
                  <a:tcP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justLow" defTabSz="914400" rtl="1" eaLnBrk="1" fontAlgn="base" latinLnBrk="0" hangingPunct="1">
                        <a:lnSpc>
                          <a:spcPct val="100000"/>
                        </a:lnSpc>
                        <a:spcBef>
                          <a:spcPct val="0"/>
                        </a:spcBef>
                        <a:spcAft>
                          <a:spcPct val="0"/>
                        </a:spcAft>
                        <a:buClrTx/>
                        <a:buSzTx/>
                        <a:buFontTx/>
                        <a:buNone/>
                        <a:tabLst/>
                      </a:pPr>
                      <a:r>
                        <a:rPr kumimoji="0" lang="fa-IR" sz="1600" b="0" i="0" u="none" strike="noStrike" cap="none" normalizeH="0" baseline="0" smtClean="0">
                          <a:ln>
                            <a:noFill/>
                          </a:ln>
                          <a:solidFill>
                            <a:schemeClr val="tx1"/>
                          </a:solidFill>
                          <a:effectLst/>
                          <a:latin typeface="Times New Roman" pitchFamily="18" charset="0"/>
                          <a:ea typeface="Times New Roman" pitchFamily="18" charset="0"/>
                          <a:cs typeface="B Zar" pitchFamily="2" charset="-78"/>
                        </a:rPr>
                        <a:t>000/902/1</a:t>
                      </a:r>
                      <a:endParaRPr kumimoji="0" lang="fa-IR" sz="1800" b="0" i="0" u="none" strike="noStrike" cap="none" normalizeH="0" baseline="0" smtClean="0">
                        <a:ln>
                          <a:noFill/>
                        </a:ln>
                        <a:solidFill>
                          <a:schemeClr val="tx1"/>
                        </a:solidFill>
                        <a:effectLst/>
                        <a:latin typeface="Arial" pitchFamily="34" charset="0"/>
                        <a:ea typeface="Times New Roman" pitchFamily="18" charset="0"/>
                        <a:cs typeface="B Zar" pitchFamily="2" charset="-78"/>
                      </a:endParaRPr>
                    </a:p>
                  </a:txBody>
                  <a:tcP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justLow" defTabSz="914400" rtl="1" eaLnBrk="1" fontAlgn="base" latinLnBrk="0" hangingPunct="1">
                        <a:lnSpc>
                          <a:spcPct val="100000"/>
                        </a:lnSpc>
                        <a:spcBef>
                          <a:spcPct val="0"/>
                        </a:spcBef>
                        <a:spcAft>
                          <a:spcPct val="0"/>
                        </a:spcAft>
                        <a:buClrTx/>
                        <a:buSzTx/>
                        <a:buFontTx/>
                        <a:buNone/>
                        <a:tabLst/>
                      </a:pPr>
                      <a:r>
                        <a:rPr kumimoji="0" lang="fa-IR" sz="1600" b="0" i="0" u="none" strike="noStrike" cap="none" normalizeH="0" baseline="0" smtClean="0">
                          <a:ln>
                            <a:noFill/>
                          </a:ln>
                          <a:solidFill>
                            <a:schemeClr val="tx1"/>
                          </a:solidFill>
                          <a:effectLst/>
                          <a:latin typeface="Times New Roman" pitchFamily="18" charset="0"/>
                          <a:ea typeface="Times New Roman" pitchFamily="18" charset="0"/>
                          <a:cs typeface="B Zar" pitchFamily="2" charset="-78"/>
                        </a:rPr>
                        <a:t>800/784</a:t>
                      </a:r>
                      <a:endParaRPr kumimoji="0" lang="fa-IR" sz="1800" b="0" i="0" u="none" strike="noStrike" cap="none" normalizeH="0" baseline="0" smtClean="0">
                        <a:ln>
                          <a:noFill/>
                        </a:ln>
                        <a:solidFill>
                          <a:schemeClr val="tx1"/>
                        </a:solidFill>
                        <a:effectLst/>
                        <a:latin typeface="Arial" pitchFamily="34" charset="0"/>
                        <a:ea typeface="Times New Roman" pitchFamily="18" charset="0"/>
                        <a:cs typeface="B Zar" pitchFamily="2" charset="-78"/>
                      </a:endParaRPr>
                    </a:p>
                  </a:txBody>
                  <a:tcP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r h="246063">
                <a:tc>
                  <a:txBody>
                    <a:bodyPr/>
                    <a:lstStyle/>
                    <a:p>
                      <a:pPr marL="342900" marR="0" lvl="0" indent="-342900" algn="justLow" defTabSz="914400" rtl="1" eaLnBrk="1" fontAlgn="base" latinLnBrk="0" hangingPunct="1">
                        <a:lnSpc>
                          <a:spcPct val="100000"/>
                        </a:lnSpc>
                        <a:spcBef>
                          <a:spcPct val="0"/>
                        </a:spcBef>
                        <a:spcAft>
                          <a:spcPct val="0"/>
                        </a:spcAft>
                        <a:buClrTx/>
                        <a:buSzTx/>
                        <a:buFontTx/>
                        <a:buNone/>
                        <a:tabLst/>
                      </a:pPr>
                      <a:r>
                        <a:rPr kumimoji="0" lang="fa-IR" sz="1600" b="0" i="0" u="none" strike="noStrike" cap="none" normalizeH="0" baseline="0" smtClean="0">
                          <a:ln>
                            <a:noFill/>
                          </a:ln>
                          <a:solidFill>
                            <a:schemeClr val="tx1"/>
                          </a:solidFill>
                          <a:effectLst/>
                          <a:latin typeface="Times New Roman" pitchFamily="18" charset="0"/>
                          <a:ea typeface="Times New Roman" pitchFamily="18" charset="0"/>
                          <a:cs typeface="B Zar" pitchFamily="2" charset="-78"/>
                        </a:rPr>
                        <a:t>دستمزد</a:t>
                      </a:r>
                      <a:endParaRPr kumimoji="0" lang="fa-IR" sz="1800" b="0" i="0" u="none" strike="noStrike" cap="none" normalizeH="0" baseline="0" smtClean="0">
                        <a:ln>
                          <a:noFill/>
                        </a:ln>
                        <a:solidFill>
                          <a:schemeClr val="tx1"/>
                        </a:solidFill>
                        <a:effectLst/>
                        <a:latin typeface="Arial" pitchFamily="34" charset="0"/>
                        <a:ea typeface="Times New Roman" pitchFamily="18" charset="0"/>
                        <a:cs typeface="B Zar" pitchFamily="2" charset="-78"/>
                      </a:endParaRPr>
                    </a:p>
                  </a:txBody>
                  <a:tcP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justLow" defTabSz="914400" rtl="1" eaLnBrk="1" fontAlgn="base" latinLnBrk="0" hangingPunct="1">
                        <a:lnSpc>
                          <a:spcPct val="100000"/>
                        </a:lnSpc>
                        <a:spcBef>
                          <a:spcPct val="0"/>
                        </a:spcBef>
                        <a:spcAft>
                          <a:spcPct val="0"/>
                        </a:spcAft>
                        <a:buClrTx/>
                        <a:buSzTx/>
                        <a:buFontTx/>
                        <a:buNone/>
                        <a:tabLst/>
                      </a:pPr>
                      <a:r>
                        <a:rPr kumimoji="0" lang="fa-IR" sz="1600" b="0" i="0" u="none" strike="noStrike" cap="none" normalizeH="0" baseline="0" smtClean="0">
                          <a:ln>
                            <a:noFill/>
                          </a:ln>
                          <a:solidFill>
                            <a:schemeClr val="tx1"/>
                          </a:solidFill>
                          <a:effectLst/>
                          <a:latin typeface="Times New Roman" pitchFamily="18" charset="0"/>
                          <a:ea typeface="Times New Roman" pitchFamily="18" charset="0"/>
                          <a:cs typeface="B Zar" pitchFamily="2" charset="-78"/>
                        </a:rPr>
                        <a:t>000/786/1</a:t>
                      </a:r>
                      <a:endParaRPr kumimoji="0" lang="fa-IR" sz="1800" b="0" i="0" u="none" strike="noStrike" cap="none" normalizeH="0" baseline="0" smtClean="0">
                        <a:ln>
                          <a:noFill/>
                        </a:ln>
                        <a:solidFill>
                          <a:schemeClr val="tx1"/>
                        </a:solidFill>
                        <a:effectLst/>
                        <a:latin typeface="Arial" pitchFamily="34" charset="0"/>
                        <a:ea typeface="Times New Roman" pitchFamily="18" charset="0"/>
                        <a:cs typeface="B Zar" pitchFamily="2" charset="-78"/>
                      </a:endParaRPr>
                    </a:p>
                  </a:txBody>
                  <a:tcP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justLow" defTabSz="914400" rtl="1" eaLnBrk="1" fontAlgn="base" latinLnBrk="0" hangingPunct="1">
                        <a:lnSpc>
                          <a:spcPct val="100000"/>
                        </a:lnSpc>
                        <a:spcBef>
                          <a:spcPct val="0"/>
                        </a:spcBef>
                        <a:spcAft>
                          <a:spcPct val="0"/>
                        </a:spcAft>
                        <a:buClrTx/>
                        <a:buSzTx/>
                        <a:buFontTx/>
                        <a:buNone/>
                        <a:tabLst/>
                      </a:pPr>
                      <a:r>
                        <a:rPr kumimoji="0" lang="fa-IR" sz="1600" b="0" i="0" u="none" strike="noStrike" cap="none" normalizeH="0" baseline="0" smtClean="0">
                          <a:ln>
                            <a:noFill/>
                          </a:ln>
                          <a:solidFill>
                            <a:schemeClr val="tx1"/>
                          </a:solidFill>
                          <a:effectLst/>
                          <a:latin typeface="Times New Roman" pitchFamily="18" charset="0"/>
                          <a:ea typeface="Times New Roman" pitchFamily="18" charset="0"/>
                          <a:cs typeface="B Zar" pitchFamily="2" charset="-78"/>
                        </a:rPr>
                        <a:t>400/588</a:t>
                      </a:r>
                      <a:endParaRPr kumimoji="0" lang="fa-IR" sz="1800" b="0" i="0" u="none" strike="noStrike" cap="none" normalizeH="0" baseline="0" smtClean="0">
                        <a:ln>
                          <a:noFill/>
                        </a:ln>
                        <a:solidFill>
                          <a:schemeClr val="tx1"/>
                        </a:solidFill>
                        <a:effectLst/>
                        <a:latin typeface="Arial" pitchFamily="34" charset="0"/>
                        <a:ea typeface="Times New Roman" pitchFamily="18" charset="0"/>
                        <a:cs typeface="B Zar" pitchFamily="2" charset="-78"/>
                      </a:endParaRPr>
                    </a:p>
                  </a:txBody>
                  <a:tcP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8"/>
                  </a:ext>
                </a:extLst>
              </a:tr>
              <a:tr h="246063">
                <a:tc>
                  <a:txBody>
                    <a:bodyPr/>
                    <a:lstStyle/>
                    <a:p>
                      <a:pPr marL="342900" marR="0" lvl="0" indent="-342900" algn="justLow" defTabSz="914400" rtl="1" eaLnBrk="1" fontAlgn="base" latinLnBrk="0" hangingPunct="1">
                        <a:lnSpc>
                          <a:spcPct val="100000"/>
                        </a:lnSpc>
                        <a:spcBef>
                          <a:spcPct val="0"/>
                        </a:spcBef>
                        <a:spcAft>
                          <a:spcPct val="0"/>
                        </a:spcAft>
                        <a:buClrTx/>
                        <a:buSzTx/>
                        <a:buFontTx/>
                        <a:buNone/>
                        <a:tabLst/>
                      </a:pPr>
                      <a:r>
                        <a:rPr kumimoji="0" lang="fa-IR" sz="1600" b="0" i="0" u="none" strike="noStrike" cap="none" normalizeH="0" baseline="0" smtClean="0">
                          <a:ln>
                            <a:noFill/>
                          </a:ln>
                          <a:solidFill>
                            <a:schemeClr val="tx1"/>
                          </a:solidFill>
                          <a:effectLst/>
                          <a:latin typeface="Times New Roman" pitchFamily="18" charset="0"/>
                          <a:ea typeface="Times New Roman" pitchFamily="18" charset="0"/>
                          <a:cs typeface="B Zar" pitchFamily="2" charset="-78"/>
                        </a:rPr>
                        <a:t>سربار</a:t>
                      </a:r>
                      <a:endParaRPr kumimoji="0" lang="fa-IR" sz="1800" b="0" i="0" u="none" strike="noStrike" cap="none" normalizeH="0" baseline="0" smtClean="0">
                        <a:ln>
                          <a:noFill/>
                        </a:ln>
                        <a:solidFill>
                          <a:schemeClr val="tx1"/>
                        </a:solidFill>
                        <a:effectLst/>
                        <a:latin typeface="Arial" pitchFamily="34" charset="0"/>
                        <a:ea typeface="Times New Roman" pitchFamily="18" charset="0"/>
                        <a:cs typeface="B Zar" pitchFamily="2" charset="-78"/>
                      </a:endParaRPr>
                    </a:p>
                  </a:txBody>
                  <a:tcP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justLow" defTabSz="914400" rtl="1" eaLnBrk="1" fontAlgn="base" latinLnBrk="0" hangingPunct="1">
                        <a:lnSpc>
                          <a:spcPct val="100000"/>
                        </a:lnSpc>
                        <a:spcBef>
                          <a:spcPct val="0"/>
                        </a:spcBef>
                        <a:spcAft>
                          <a:spcPct val="0"/>
                        </a:spcAft>
                        <a:buClrTx/>
                        <a:buSzTx/>
                        <a:buFontTx/>
                        <a:buNone/>
                        <a:tabLst/>
                      </a:pPr>
                      <a:r>
                        <a:rPr kumimoji="0" lang="fa-IR" sz="1600" b="0" i="0" u="none" strike="noStrike" cap="none" normalizeH="0" baseline="0" smtClean="0">
                          <a:ln>
                            <a:noFill/>
                          </a:ln>
                          <a:solidFill>
                            <a:schemeClr val="tx1"/>
                          </a:solidFill>
                          <a:effectLst/>
                          <a:latin typeface="Times New Roman" pitchFamily="18" charset="0"/>
                          <a:ea typeface="Times New Roman" pitchFamily="18" charset="0"/>
                          <a:cs typeface="B Zar" pitchFamily="2" charset="-78"/>
                        </a:rPr>
                        <a:t>000/627/1</a:t>
                      </a:r>
                      <a:endParaRPr kumimoji="0" lang="fa-IR" sz="1800" b="0" i="0" u="none" strike="noStrike" cap="none" normalizeH="0" baseline="0" smtClean="0">
                        <a:ln>
                          <a:noFill/>
                        </a:ln>
                        <a:solidFill>
                          <a:schemeClr val="tx1"/>
                        </a:solidFill>
                        <a:effectLst/>
                        <a:latin typeface="Arial" pitchFamily="34" charset="0"/>
                        <a:ea typeface="Times New Roman" pitchFamily="18" charset="0"/>
                        <a:cs typeface="B Zar" pitchFamily="2" charset="-78"/>
                      </a:endParaRPr>
                    </a:p>
                  </a:txBody>
                  <a:tcP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justLow" defTabSz="914400" rtl="1" eaLnBrk="1" fontAlgn="base" latinLnBrk="0" hangingPunct="1">
                        <a:lnSpc>
                          <a:spcPct val="100000"/>
                        </a:lnSpc>
                        <a:spcBef>
                          <a:spcPct val="0"/>
                        </a:spcBef>
                        <a:spcAft>
                          <a:spcPct val="0"/>
                        </a:spcAft>
                        <a:buClrTx/>
                        <a:buSzTx/>
                        <a:buFontTx/>
                        <a:buNone/>
                        <a:tabLst/>
                      </a:pPr>
                      <a:r>
                        <a:rPr kumimoji="0" lang="fa-IR" sz="1600" b="0" i="0" u="none" strike="noStrike" cap="none" normalizeH="0" baseline="0" smtClean="0">
                          <a:ln>
                            <a:noFill/>
                          </a:ln>
                          <a:solidFill>
                            <a:schemeClr val="tx1"/>
                          </a:solidFill>
                          <a:effectLst/>
                          <a:latin typeface="Times New Roman" pitchFamily="18" charset="0"/>
                          <a:ea typeface="Times New Roman" pitchFamily="18" charset="0"/>
                          <a:cs typeface="B Zar" pitchFamily="2" charset="-78"/>
                        </a:rPr>
                        <a:t>800/490</a:t>
                      </a:r>
                      <a:endParaRPr kumimoji="0" lang="fa-IR" sz="1800" b="0" i="0" u="none" strike="noStrike" cap="none" normalizeH="0" baseline="0" smtClean="0">
                        <a:ln>
                          <a:noFill/>
                        </a:ln>
                        <a:solidFill>
                          <a:schemeClr val="tx1"/>
                        </a:solidFill>
                        <a:effectLst/>
                        <a:latin typeface="Arial" pitchFamily="34" charset="0"/>
                        <a:ea typeface="Times New Roman" pitchFamily="18" charset="0"/>
                        <a:cs typeface="B Zar" pitchFamily="2" charset="-78"/>
                      </a:endParaRPr>
                    </a:p>
                  </a:txBody>
                  <a:tcP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9"/>
                  </a:ext>
                </a:extLst>
              </a:tr>
              <a:tr h="336550">
                <a:tc>
                  <a:txBody>
                    <a:bodyPr/>
                    <a:lstStyle/>
                    <a:p>
                      <a:pPr marL="342900" marR="0" lvl="0" indent="-342900" algn="justLow" defTabSz="914400" rtl="1" eaLnBrk="1" fontAlgn="base" latinLnBrk="0" hangingPunct="1">
                        <a:lnSpc>
                          <a:spcPct val="100000"/>
                        </a:lnSpc>
                        <a:spcBef>
                          <a:spcPct val="0"/>
                        </a:spcBef>
                        <a:spcAft>
                          <a:spcPct val="0"/>
                        </a:spcAft>
                        <a:buClrTx/>
                        <a:buSzTx/>
                        <a:buFontTx/>
                        <a:buNone/>
                        <a:tabLst/>
                      </a:pPr>
                      <a:r>
                        <a:rPr kumimoji="0" lang="fa-IR" sz="1600" b="0" i="0" u="sng" strike="noStrike" cap="none" normalizeH="0" baseline="0" smtClean="0">
                          <a:ln>
                            <a:noFill/>
                          </a:ln>
                          <a:solidFill>
                            <a:schemeClr val="tx1"/>
                          </a:solidFill>
                          <a:effectLst/>
                          <a:latin typeface="Times New Roman" pitchFamily="18" charset="0"/>
                          <a:ea typeface="Times New Roman" pitchFamily="18" charset="0"/>
                          <a:cs typeface="B Zar" pitchFamily="2" charset="-78"/>
                        </a:rPr>
                        <a:t>مقادیر تولید</a:t>
                      </a:r>
                      <a:endParaRPr kumimoji="0" lang="fa-IR" sz="1800" b="0" i="0" u="none" strike="noStrike" cap="none" normalizeH="0" baseline="0" smtClean="0">
                        <a:ln>
                          <a:noFill/>
                        </a:ln>
                        <a:solidFill>
                          <a:schemeClr val="tx1"/>
                        </a:solidFill>
                        <a:effectLst/>
                        <a:latin typeface="Arial" pitchFamily="34" charset="0"/>
                        <a:ea typeface="Times New Roman" pitchFamily="18" charset="0"/>
                        <a:cs typeface="B Zar" pitchFamily="2" charset="-78"/>
                      </a:endParaRPr>
                    </a:p>
                  </a:txBody>
                  <a:tcP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smtClean="0">
                        <a:ln>
                          <a:noFill/>
                        </a:ln>
                        <a:solidFill>
                          <a:schemeClr val="tx1"/>
                        </a:solidFill>
                        <a:effectLst/>
                        <a:latin typeface="Arial" pitchFamily="34" charset="0"/>
                        <a:cs typeface="Arial" pitchFamily="34" charset="0"/>
                      </a:endParaRPr>
                    </a:p>
                  </a:txBody>
                  <a:tcP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smtClean="0">
                        <a:ln>
                          <a:noFill/>
                        </a:ln>
                        <a:solidFill>
                          <a:schemeClr val="tx1"/>
                        </a:solidFill>
                        <a:effectLst/>
                        <a:latin typeface="Arial" pitchFamily="34" charset="0"/>
                        <a:cs typeface="Arial" pitchFamily="34" charset="0"/>
                      </a:endParaRPr>
                    </a:p>
                  </a:txBody>
                  <a:tcP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0"/>
                  </a:ext>
                </a:extLst>
              </a:tr>
              <a:tr h="336550">
                <a:tc>
                  <a:txBody>
                    <a:bodyPr/>
                    <a:lstStyle/>
                    <a:p>
                      <a:pPr marL="342900" marR="0" lvl="0" indent="-342900" algn="justLow" defTabSz="914400" rtl="1" eaLnBrk="1" fontAlgn="base" latinLnBrk="0" hangingPunct="1">
                        <a:lnSpc>
                          <a:spcPct val="100000"/>
                        </a:lnSpc>
                        <a:spcBef>
                          <a:spcPct val="0"/>
                        </a:spcBef>
                        <a:spcAft>
                          <a:spcPct val="0"/>
                        </a:spcAft>
                        <a:buClrTx/>
                        <a:buSzTx/>
                        <a:buFontTx/>
                        <a:buNone/>
                        <a:tabLst/>
                      </a:pPr>
                      <a:r>
                        <a:rPr kumimoji="0" lang="fa-IR" sz="1600" b="0" i="0" u="none" strike="noStrike" cap="none" normalizeH="0" baseline="0" smtClean="0">
                          <a:ln>
                            <a:noFill/>
                          </a:ln>
                          <a:solidFill>
                            <a:schemeClr val="tx1"/>
                          </a:solidFill>
                          <a:effectLst/>
                          <a:latin typeface="Times New Roman" pitchFamily="18" charset="0"/>
                          <a:ea typeface="Times New Roman" pitchFamily="18" charset="0"/>
                          <a:cs typeface="B Zar" pitchFamily="2" charset="-78"/>
                        </a:rPr>
                        <a:t>کار در جریان اول دوره</a:t>
                      </a:r>
                      <a:endParaRPr kumimoji="0" lang="fa-IR" sz="1800" b="0" i="0" u="none" strike="noStrike" cap="none" normalizeH="0" baseline="0" smtClean="0">
                        <a:ln>
                          <a:noFill/>
                        </a:ln>
                        <a:solidFill>
                          <a:schemeClr val="tx1"/>
                        </a:solidFill>
                        <a:effectLst/>
                        <a:latin typeface="Arial" pitchFamily="34" charset="0"/>
                        <a:ea typeface="Times New Roman" pitchFamily="18" charset="0"/>
                        <a:cs typeface="B Zar" pitchFamily="2" charset="-78"/>
                      </a:endParaRPr>
                    </a:p>
                  </a:txBody>
                  <a:tcP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justLow" defTabSz="914400" rtl="1" eaLnBrk="1" fontAlgn="base" latinLnBrk="0" hangingPunct="1">
                        <a:lnSpc>
                          <a:spcPct val="100000"/>
                        </a:lnSpc>
                        <a:spcBef>
                          <a:spcPct val="0"/>
                        </a:spcBef>
                        <a:spcAft>
                          <a:spcPct val="0"/>
                        </a:spcAft>
                        <a:buClrTx/>
                        <a:buSzTx/>
                        <a:buFontTx/>
                        <a:buNone/>
                        <a:tabLst/>
                      </a:pPr>
                      <a:r>
                        <a:rPr kumimoji="0" lang="fa-IR" sz="1600" b="0" i="0" u="none" strike="noStrike" cap="none" normalizeH="0" baseline="0" smtClean="0">
                          <a:ln>
                            <a:noFill/>
                          </a:ln>
                          <a:solidFill>
                            <a:schemeClr val="tx1"/>
                          </a:solidFill>
                          <a:effectLst/>
                          <a:latin typeface="Times New Roman" pitchFamily="18" charset="0"/>
                          <a:ea typeface="Times New Roman" pitchFamily="18" charset="0"/>
                          <a:cs typeface="B Zar" pitchFamily="2" charset="-78"/>
                        </a:rPr>
                        <a:t>100 واحد</a:t>
                      </a:r>
                      <a:endParaRPr kumimoji="0" lang="fa-IR" sz="1800" b="0" i="0" u="none" strike="noStrike" cap="none" normalizeH="0" baseline="0" smtClean="0">
                        <a:ln>
                          <a:noFill/>
                        </a:ln>
                        <a:solidFill>
                          <a:schemeClr val="tx1"/>
                        </a:solidFill>
                        <a:effectLst/>
                        <a:latin typeface="Arial" pitchFamily="34" charset="0"/>
                        <a:ea typeface="Times New Roman" pitchFamily="18" charset="0"/>
                        <a:cs typeface="B Zar" pitchFamily="2" charset="-78"/>
                      </a:endParaRPr>
                    </a:p>
                  </a:txBody>
                  <a:tcP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justLow" defTabSz="914400" rtl="1" eaLnBrk="1" fontAlgn="base" latinLnBrk="0" hangingPunct="1">
                        <a:lnSpc>
                          <a:spcPct val="100000"/>
                        </a:lnSpc>
                        <a:spcBef>
                          <a:spcPct val="0"/>
                        </a:spcBef>
                        <a:spcAft>
                          <a:spcPct val="0"/>
                        </a:spcAft>
                        <a:buClrTx/>
                        <a:buSzTx/>
                        <a:buFontTx/>
                        <a:buNone/>
                        <a:tabLst/>
                      </a:pPr>
                      <a:r>
                        <a:rPr kumimoji="0" lang="fa-IR" sz="1600" b="0" i="0" u="none" strike="noStrike" cap="none" normalizeH="0" baseline="0" smtClean="0">
                          <a:ln>
                            <a:noFill/>
                          </a:ln>
                          <a:solidFill>
                            <a:schemeClr val="tx1"/>
                          </a:solidFill>
                          <a:effectLst/>
                          <a:latin typeface="Times New Roman" pitchFamily="18" charset="0"/>
                          <a:ea typeface="Times New Roman" pitchFamily="18" charset="0"/>
                          <a:cs typeface="B Zar" pitchFamily="2" charset="-78"/>
                        </a:rPr>
                        <a:t>75 واحد</a:t>
                      </a:r>
                      <a:endParaRPr kumimoji="0" lang="fa-IR" sz="1800" b="0" i="0" u="none" strike="noStrike" cap="none" normalizeH="0" baseline="0" smtClean="0">
                        <a:ln>
                          <a:noFill/>
                        </a:ln>
                        <a:solidFill>
                          <a:schemeClr val="tx1"/>
                        </a:solidFill>
                        <a:effectLst/>
                        <a:latin typeface="Arial" pitchFamily="34" charset="0"/>
                        <a:ea typeface="Times New Roman" pitchFamily="18" charset="0"/>
                        <a:cs typeface="B Zar" pitchFamily="2" charset="-78"/>
                      </a:endParaRPr>
                    </a:p>
                  </a:txBody>
                  <a:tcP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1"/>
                  </a:ext>
                </a:extLst>
              </a:tr>
              <a:tr h="336550">
                <a:tc>
                  <a:txBody>
                    <a:bodyPr/>
                    <a:lstStyle/>
                    <a:p>
                      <a:pPr marL="342900" marR="0" lvl="0" indent="-342900" algn="justLow" defTabSz="914400" rtl="1" eaLnBrk="1" fontAlgn="base" latinLnBrk="0" hangingPunct="1">
                        <a:lnSpc>
                          <a:spcPct val="100000"/>
                        </a:lnSpc>
                        <a:spcBef>
                          <a:spcPct val="0"/>
                        </a:spcBef>
                        <a:spcAft>
                          <a:spcPct val="0"/>
                        </a:spcAft>
                        <a:buClrTx/>
                        <a:buSzTx/>
                        <a:buFontTx/>
                        <a:buNone/>
                        <a:tabLst/>
                      </a:pPr>
                      <a:r>
                        <a:rPr kumimoji="0" lang="fa-IR" sz="1600" b="0" i="0" u="none" strike="noStrike" cap="none" normalizeH="0" baseline="0" smtClean="0">
                          <a:ln>
                            <a:noFill/>
                          </a:ln>
                          <a:solidFill>
                            <a:schemeClr val="tx1"/>
                          </a:solidFill>
                          <a:effectLst/>
                          <a:latin typeface="Times New Roman" pitchFamily="18" charset="0"/>
                          <a:ea typeface="Times New Roman" pitchFamily="18" charset="0"/>
                          <a:cs typeface="B Zar" pitchFamily="2" charset="-78"/>
                        </a:rPr>
                        <a:t>شروع به تولید طی دوره</a:t>
                      </a:r>
                      <a:endParaRPr kumimoji="0" lang="fa-IR" sz="1800" b="0" i="0" u="none" strike="noStrike" cap="none" normalizeH="0" baseline="0" smtClean="0">
                        <a:ln>
                          <a:noFill/>
                        </a:ln>
                        <a:solidFill>
                          <a:schemeClr val="tx1"/>
                        </a:solidFill>
                        <a:effectLst/>
                        <a:latin typeface="Arial" pitchFamily="34" charset="0"/>
                        <a:ea typeface="Times New Roman" pitchFamily="18" charset="0"/>
                        <a:cs typeface="B Zar" pitchFamily="2" charset="-78"/>
                      </a:endParaRPr>
                    </a:p>
                  </a:txBody>
                  <a:tcP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justLow" defTabSz="914400" rtl="1" eaLnBrk="1" fontAlgn="base" latinLnBrk="0" hangingPunct="1">
                        <a:lnSpc>
                          <a:spcPct val="100000"/>
                        </a:lnSpc>
                        <a:spcBef>
                          <a:spcPct val="0"/>
                        </a:spcBef>
                        <a:spcAft>
                          <a:spcPct val="0"/>
                        </a:spcAft>
                        <a:buClrTx/>
                        <a:buSzTx/>
                        <a:buFontTx/>
                        <a:buNone/>
                        <a:tabLst/>
                      </a:pPr>
                      <a:r>
                        <a:rPr kumimoji="0" lang="fa-IR" sz="1600" b="0" i="0" u="none" strike="noStrike" cap="none" normalizeH="0" baseline="0" smtClean="0">
                          <a:ln>
                            <a:noFill/>
                          </a:ln>
                          <a:solidFill>
                            <a:schemeClr val="tx1"/>
                          </a:solidFill>
                          <a:effectLst/>
                          <a:latin typeface="Times New Roman" pitchFamily="18" charset="0"/>
                          <a:ea typeface="Times New Roman" pitchFamily="18" charset="0"/>
                          <a:cs typeface="B Zar" pitchFamily="2" charset="-78"/>
                        </a:rPr>
                        <a:t>1250</a:t>
                      </a:r>
                      <a:endParaRPr kumimoji="0" lang="fa-IR" sz="1800" b="0" i="0" u="none" strike="noStrike" cap="none" normalizeH="0" baseline="0" smtClean="0">
                        <a:ln>
                          <a:noFill/>
                        </a:ln>
                        <a:solidFill>
                          <a:schemeClr val="tx1"/>
                        </a:solidFill>
                        <a:effectLst/>
                        <a:latin typeface="Arial" pitchFamily="34" charset="0"/>
                        <a:ea typeface="Times New Roman" pitchFamily="18" charset="0"/>
                        <a:cs typeface="B Zar" pitchFamily="2" charset="-78"/>
                      </a:endParaRPr>
                    </a:p>
                  </a:txBody>
                  <a:tcP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justLow" defTabSz="914400" rtl="1" eaLnBrk="1" fontAlgn="base" latinLnBrk="0" hangingPunct="1">
                        <a:lnSpc>
                          <a:spcPct val="100000"/>
                        </a:lnSpc>
                        <a:spcBef>
                          <a:spcPct val="0"/>
                        </a:spcBef>
                        <a:spcAft>
                          <a:spcPct val="0"/>
                        </a:spcAft>
                        <a:buClrTx/>
                        <a:buSzTx/>
                        <a:buFontTx/>
                        <a:buNone/>
                        <a:tabLst/>
                      </a:pPr>
                      <a:r>
                        <a:rPr kumimoji="0" lang="fa-IR" sz="1600" b="0" i="0" u="none" strike="noStrike" cap="none" normalizeH="0" baseline="0" smtClean="0">
                          <a:ln>
                            <a:noFill/>
                          </a:ln>
                          <a:solidFill>
                            <a:schemeClr val="tx1"/>
                          </a:solidFill>
                          <a:effectLst/>
                          <a:latin typeface="Times New Roman" pitchFamily="18" charset="0"/>
                          <a:ea typeface="Times New Roman" pitchFamily="18" charset="0"/>
                          <a:cs typeface="B Zar" pitchFamily="2" charset="-78"/>
                        </a:rPr>
                        <a:t>-</a:t>
                      </a:r>
                      <a:endParaRPr kumimoji="0" lang="fa-IR" sz="1800" b="0" i="0" u="none" strike="noStrike" cap="none" normalizeH="0" baseline="0" smtClean="0">
                        <a:ln>
                          <a:noFill/>
                        </a:ln>
                        <a:solidFill>
                          <a:schemeClr val="tx1"/>
                        </a:solidFill>
                        <a:effectLst/>
                        <a:latin typeface="Arial" pitchFamily="34" charset="0"/>
                        <a:ea typeface="Times New Roman" pitchFamily="18" charset="0"/>
                        <a:cs typeface="B Zar" pitchFamily="2" charset="-78"/>
                      </a:endParaRPr>
                    </a:p>
                  </a:txBody>
                  <a:tcP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2"/>
                  </a:ext>
                </a:extLst>
              </a:tr>
              <a:tr h="336550">
                <a:tc>
                  <a:txBody>
                    <a:bodyPr/>
                    <a:lstStyle/>
                    <a:p>
                      <a:pPr marL="342900" marR="0" lvl="0" indent="-342900" algn="justLow" defTabSz="914400" rtl="1" eaLnBrk="1" fontAlgn="base" latinLnBrk="0" hangingPunct="1">
                        <a:lnSpc>
                          <a:spcPct val="100000"/>
                        </a:lnSpc>
                        <a:spcBef>
                          <a:spcPct val="0"/>
                        </a:spcBef>
                        <a:spcAft>
                          <a:spcPct val="0"/>
                        </a:spcAft>
                        <a:buClrTx/>
                        <a:buSzTx/>
                        <a:buFontTx/>
                        <a:buNone/>
                        <a:tabLst/>
                      </a:pPr>
                      <a:r>
                        <a:rPr kumimoji="0" lang="fa-IR" sz="1600" b="0" i="0" u="none" strike="noStrike" cap="none" normalizeH="0" baseline="0" smtClean="0">
                          <a:ln>
                            <a:noFill/>
                          </a:ln>
                          <a:solidFill>
                            <a:schemeClr val="tx1"/>
                          </a:solidFill>
                          <a:effectLst/>
                          <a:latin typeface="Times New Roman" pitchFamily="18" charset="0"/>
                          <a:ea typeface="Times New Roman" pitchFamily="18" charset="0"/>
                          <a:cs typeface="B Zar" pitchFamily="2" charset="-78"/>
                        </a:rPr>
                        <a:t>انتقالی از دپارتمان قبل</a:t>
                      </a:r>
                      <a:endParaRPr kumimoji="0" lang="fa-IR" sz="1800" b="0" i="0" u="none" strike="noStrike" cap="none" normalizeH="0" baseline="0" smtClean="0">
                        <a:ln>
                          <a:noFill/>
                        </a:ln>
                        <a:solidFill>
                          <a:schemeClr val="tx1"/>
                        </a:solidFill>
                        <a:effectLst/>
                        <a:latin typeface="Arial" pitchFamily="34" charset="0"/>
                        <a:ea typeface="Times New Roman" pitchFamily="18" charset="0"/>
                        <a:cs typeface="B Zar" pitchFamily="2" charset="-78"/>
                      </a:endParaRPr>
                    </a:p>
                  </a:txBody>
                  <a:tcP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justLow" defTabSz="914400" rtl="1" eaLnBrk="1" fontAlgn="base" latinLnBrk="0" hangingPunct="1">
                        <a:lnSpc>
                          <a:spcPct val="100000"/>
                        </a:lnSpc>
                        <a:spcBef>
                          <a:spcPct val="0"/>
                        </a:spcBef>
                        <a:spcAft>
                          <a:spcPct val="0"/>
                        </a:spcAft>
                        <a:buClrTx/>
                        <a:buSzTx/>
                        <a:buFontTx/>
                        <a:buNone/>
                        <a:tabLst/>
                      </a:pPr>
                      <a:r>
                        <a:rPr kumimoji="0" lang="fa-IR" sz="1600" b="0" i="0" u="none" strike="noStrike" cap="none" normalizeH="0" baseline="0" smtClean="0">
                          <a:ln>
                            <a:noFill/>
                          </a:ln>
                          <a:solidFill>
                            <a:schemeClr val="tx1"/>
                          </a:solidFill>
                          <a:effectLst/>
                          <a:latin typeface="Times New Roman" pitchFamily="18" charset="0"/>
                          <a:ea typeface="Times New Roman" pitchFamily="18" charset="0"/>
                          <a:cs typeface="B Zar" pitchFamily="2" charset="-78"/>
                        </a:rPr>
                        <a:t>-</a:t>
                      </a:r>
                      <a:endParaRPr kumimoji="0" lang="fa-IR" sz="1800" b="0" i="0" u="none" strike="noStrike" cap="none" normalizeH="0" baseline="0" smtClean="0">
                        <a:ln>
                          <a:noFill/>
                        </a:ln>
                        <a:solidFill>
                          <a:schemeClr val="tx1"/>
                        </a:solidFill>
                        <a:effectLst/>
                        <a:latin typeface="Arial" pitchFamily="34" charset="0"/>
                        <a:ea typeface="Times New Roman" pitchFamily="18" charset="0"/>
                        <a:cs typeface="B Zar" pitchFamily="2" charset="-78"/>
                      </a:endParaRPr>
                    </a:p>
                  </a:txBody>
                  <a:tcP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justLow" defTabSz="914400" rtl="1" eaLnBrk="1" fontAlgn="base" latinLnBrk="0" hangingPunct="1">
                        <a:lnSpc>
                          <a:spcPct val="100000"/>
                        </a:lnSpc>
                        <a:spcBef>
                          <a:spcPct val="0"/>
                        </a:spcBef>
                        <a:spcAft>
                          <a:spcPct val="0"/>
                        </a:spcAft>
                        <a:buClrTx/>
                        <a:buSzTx/>
                        <a:buFontTx/>
                        <a:buNone/>
                        <a:tabLst/>
                      </a:pPr>
                      <a:r>
                        <a:rPr kumimoji="0" lang="fa-IR" sz="1600" b="0" i="0" u="none" strike="noStrike" cap="none" normalizeH="0" baseline="0" smtClean="0">
                          <a:ln>
                            <a:noFill/>
                          </a:ln>
                          <a:solidFill>
                            <a:schemeClr val="tx1"/>
                          </a:solidFill>
                          <a:effectLst/>
                          <a:latin typeface="Times New Roman" pitchFamily="18" charset="0"/>
                          <a:ea typeface="Times New Roman" pitchFamily="18" charset="0"/>
                          <a:cs typeface="B Zar" pitchFamily="2" charset="-78"/>
                        </a:rPr>
                        <a:t>1225</a:t>
                      </a:r>
                      <a:endParaRPr kumimoji="0" lang="fa-IR" sz="1800" b="0" i="0" u="none" strike="noStrike" cap="none" normalizeH="0" baseline="0" smtClean="0">
                        <a:ln>
                          <a:noFill/>
                        </a:ln>
                        <a:solidFill>
                          <a:schemeClr val="tx1"/>
                        </a:solidFill>
                        <a:effectLst/>
                        <a:latin typeface="Arial" pitchFamily="34" charset="0"/>
                        <a:ea typeface="Times New Roman" pitchFamily="18" charset="0"/>
                        <a:cs typeface="B Zar" pitchFamily="2" charset="-78"/>
                      </a:endParaRPr>
                    </a:p>
                  </a:txBody>
                  <a:tcP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3"/>
                  </a:ext>
                </a:extLst>
              </a:tr>
              <a:tr h="246063">
                <a:tc>
                  <a:txBody>
                    <a:bodyPr/>
                    <a:lstStyle/>
                    <a:p>
                      <a:pPr marL="342900" marR="0" lvl="0" indent="-342900" algn="justLow" defTabSz="914400" rtl="1" eaLnBrk="1" fontAlgn="base" latinLnBrk="0" hangingPunct="1">
                        <a:lnSpc>
                          <a:spcPct val="100000"/>
                        </a:lnSpc>
                        <a:spcBef>
                          <a:spcPct val="0"/>
                        </a:spcBef>
                        <a:spcAft>
                          <a:spcPct val="0"/>
                        </a:spcAft>
                        <a:buClrTx/>
                        <a:buSzTx/>
                        <a:buFontTx/>
                        <a:buNone/>
                        <a:tabLst/>
                      </a:pPr>
                      <a:r>
                        <a:rPr kumimoji="0" lang="fa-IR" sz="1600" b="0" i="0" u="none" strike="noStrike" cap="none" normalizeH="0" baseline="0" smtClean="0">
                          <a:ln>
                            <a:noFill/>
                          </a:ln>
                          <a:solidFill>
                            <a:schemeClr val="tx1"/>
                          </a:solidFill>
                          <a:effectLst/>
                          <a:latin typeface="Times New Roman" pitchFamily="18" charset="0"/>
                          <a:ea typeface="Times New Roman" pitchFamily="18" charset="0"/>
                          <a:cs typeface="B Zar" pitchFamily="2" charset="-78"/>
                        </a:rPr>
                        <a:t>انتقال به انبار کالا</a:t>
                      </a:r>
                      <a:endParaRPr kumimoji="0" lang="fa-IR" sz="1800" b="0" i="0" u="none" strike="noStrike" cap="none" normalizeH="0" baseline="0" smtClean="0">
                        <a:ln>
                          <a:noFill/>
                        </a:ln>
                        <a:solidFill>
                          <a:schemeClr val="tx1"/>
                        </a:solidFill>
                        <a:effectLst/>
                        <a:latin typeface="Arial" pitchFamily="34" charset="0"/>
                        <a:ea typeface="Times New Roman" pitchFamily="18" charset="0"/>
                        <a:cs typeface="B Zar" pitchFamily="2" charset="-78"/>
                      </a:endParaRPr>
                    </a:p>
                  </a:txBody>
                  <a:tcP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justLow" defTabSz="914400" rtl="1" eaLnBrk="1" fontAlgn="base" latinLnBrk="0" hangingPunct="1">
                        <a:lnSpc>
                          <a:spcPct val="100000"/>
                        </a:lnSpc>
                        <a:spcBef>
                          <a:spcPct val="0"/>
                        </a:spcBef>
                        <a:spcAft>
                          <a:spcPct val="0"/>
                        </a:spcAft>
                        <a:buClrTx/>
                        <a:buSzTx/>
                        <a:buFontTx/>
                        <a:buNone/>
                        <a:tabLst/>
                      </a:pPr>
                      <a:r>
                        <a:rPr kumimoji="0" lang="fa-IR" sz="1600" b="0" i="0" u="none" strike="noStrike" cap="none" normalizeH="0" baseline="0" smtClean="0">
                          <a:ln>
                            <a:noFill/>
                          </a:ln>
                          <a:solidFill>
                            <a:schemeClr val="tx1"/>
                          </a:solidFill>
                          <a:effectLst/>
                          <a:latin typeface="Times New Roman" pitchFamily="18" charset="0"/>
                          <a:ea typeface="Times New Roman" pitchFamily="18" charset="0"/>
                          <a:cs typeface="B Zar" pitchFamily="2" charset="-78"/>
                        </a:rPr>
                        <a:t>-</a:t>
                      </a:r>
                      <a:endParaRPr kumimoji="0" lang="fa-IR" sz="1800" b="0" i="0" u="none" strike="noStrike" cap="none" normalizeH="0" baseline="0" smtClean="0">
                        <a:ln>
                          <a:noFill/>
                        </a:ln>
                        <a:solidFill>
                          <a:schemeClr val="tx1"/>
                        </a:solidFill>
                        <a:effectLst/>
                        <a:latin typeface="Arial" pitchFamily="34" charset="0"/>
                        <a:ea typeface="Times New Roman" pitchFamily="18" charset="0"/>
                        <a:cs typeface="B Zar" pitchFamily="2" charset="-78"/>
                      </a:endParaRPr>
                    </a:p>
                  </a:txBody>
                  <a:tcP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justLow" defTabSz="914400" rtl="1" eaLnBrk="1" fontAlgn="base" latinLnBrk="0" hangingPunct="1">
                        <a:lnSpc>
                          <a:spcPct val="100000"/>
                        </a:lnSpc>
                        <a:spcBef>
                          <a:spcPct val="0"/>
                        </a:spcBef>
                        <a:spcAft>
                          <a:spcPct val="0"/>
                        </a:spcAft>
                        <a:buClrTx/>
                        <a:buSzTx/>
                        <a:buFontTx/>
                        <a:buNone/>
                        <a:tabLst/>
                      </a:pPr>
                      <a:r>
                        <a:rPr kumimoji="0" lang="fa-IR" sz="1600" b="0" i="0" u="none" strike="noStrike" cap="none" normalizeH="0" baseline="0" smtClean="0">
                          <a:ln>
                            <a:noFill/>
                          </a:ln>
                          <a:solidFill>
                            <a:schemeClr val="tx1"/>
                          </a:solidFill>
                          <a:effectLst/>
                          <a:latin typeface="Times New Roman" pitchFamily="18" charset="0"/>
                          <a:ea typeface="Times New Roman" pitchFamily="18" charset="0"/>
                          <a:cs typeface="B Zar" pitchFamily="2" charset="-78"/>
                        </a:rPr>
                        <a:t>1200</a:t>
                      </a:r>
                      <a:endParaRPr kumimoji="0" lang="fa-IR" sz="1800" b="0" i="0" u="none" strike="noStrike" cap="none" normalizeH="0" baseline="0" smtClean="0">
                        <a:ln>
                          <a:noFill/>
                        </a:ln>
                        <a:solidFill>
                          <a:schemeClr val="tx1"/>
                        </a:solidFill>
                        <a:effectLst/>
                        <a:latin typeface="Arial" pitchFamily="34" charset="0"/>
                        <a:ea typeface="Times New Roman" pitchFamily="18" charset="0"/>
                        <a:cs typeface="B Zar" pitchFamily="2" charset="-78"/>
                      </a:endParaRPr>
                    </a:p>
                  </a:txBody>
                  <a:tcP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4"/>
                  </a:ext>
                </a:extLst>
              </a:tr>
              <a:tr h="336550">
                <a:tc>
                  <a:txBody>
                    <a:bodyPr/>
                    <a:lstStyle/>
                    <a:p>
                      <a:pPr marL="342900" marR="0" lvl="0" indent="-342900" algn="justLow" defTabSz="914400" rtl="1" eaLnBrk="1" fontAlgn="base" latinLnBrk="0" hangingPunct="1">
                        <a:lnSpc>
                          <a:spcPct val="100000"/>
                        </a:lnSpc>
                        <a:spcBef>
                          <a:spcPct val="0"/>
                        </a:spcBef>
                        <a:spcAft>
                          <a:spcPct val="0"/>
                        </a:spcAft>
                        <a:buClrTx/>
                        <a:buSzTx/>
                        <a:buFontTx/>
                        <a:buNone/>
                        <a:tabLst/>
                      </a:pPr>
                      <a:r>
                        <a:rPr kumimoji="0" lang="fa-IR" sz="1600" b="0" i="0" u="none" strike="noStrike" cap="none" normalizeH="0" baseline="0" smtClean="0">
                          <a:ln>
                            <a:noFill/>
                          </a:ln>
                          <a:solidFill>
                            <a:schemeClr val="tx1"/>
                          </a:solidFill>
                          <a:effectLst/>
                          <a:latin typeface="Times New Roman" pitchFamily="18" charset="0"/>
                          <a:ea typeface="Times New Roman" pitchFamily="18" charset="0"/>
                          <a:cs typeface="B Zar" pitchFamily="2" charset="-78"/>
                        </a:rPr>
                        <a:t>کار در جریان آخر دوره</a:t>
                      </a:r>
                      <a:endParaRPr kumimoji="0" lang="fa-IR" sz="1800" b="0" i="0" u="none" strike="noStrike" cap="none" normalizeH="0" baseline="0" smtClean="0">
                        <a:ln>
                          <a:noFill/>
                        </a:ln>
                        <a:solidFill>
                          <a:schemeClr val="tx1"/>
                        </a:solidFill>
                        <a:effectLst/>
                        <a:latin typeface="Arial" pitchFamily="34" charset="0"/>
                        <a:ea typeface="Times New Roman" pitchFamily="18" charset="0"/>
                        <a:cs typeface="B Zar" pitchFamily="2" charset="-78"/>
                      </a:endParaRPr>
                    </a:p>
                  </a:txBody>
                  <a:tcP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justLow" defTabSz="914400" rtl="1" eaLnBrk="1" fontAlgn="base" latinLnBrk="0" hangingPunct="1">
                        <a:lnSpc>
                          <a:spcPct val="100000"/>
                        </a:lnSpc>
                        <a:spcBef>
                          <a:spcPct val="0"/>
                        </a:spcBef>
                        <a:spcAft>
                          <a:spcPct val="0"/>
                        </a:spcAft>
                        <a:buClrTx/>
                        <a:buSzTx/>
                        <a:buFontTx/>
                        <a:buNone/>
                        <a:tabLst/>
                      </a:pPr>
                      <a:r>
                        <a:rPr kumimoji="0" lang="fa-IR" sz="1600" b="0" i="0" u="none" strike="noStrike" cap="none" normalizeH="0" baseline="0" smtClean="0">
                          <a:ln>
                            <a:noFill/>
                          </a:ln>
                          <a:solidFill>
                            <a:schemeClr val="tx1"/>
                          </a:solidFill>
                          <a:effectLst/>
                          <a:latin typeface="Times New Roman" pitchFamily="18" charset="0"/>
                          <a:ea typeface="Times New Roman" pitchFamily="18" charset="0"/>
                          <a:cs typeface="B Zar" pitchFamily="2" charset="-78"/>
                        </a:rPr>
                        <a:t>125</a:t>
                      </a:r>
                      <a:endParaRPr kumimoji="0" lang="fa-IR" sz="1800" b="0" i="0" u="none" strike="noStrike" cap="none" normalizeH="0" baseline="0" smtClean="0">
                        <a:ln>
                          <a:noFill/>
                        </a:ln>
                        <a:solidFill>
                          <a:schemeClr val="tx1"/>
                        </a:solidFill>
                        <a:effectLst/>
                        <a:latin typeface="Arial" pitchFamily="34" charset="0"/>
                        <a:ea typeface="Times New Roman" pitchFamily="18" charset="0"/>
                        <a:cs typeface="B Zar" pitchFamily="2" charset="-78"/>
                      </a:endParaRPr>
                    </a:p>
                  </a:txBody>
                  <a:tcP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justLow" defTabSz="914400" rtl="1" eaLnBrk="1" fontAlgn="base" latinLnBrk="0" hangingPunct="1">
                        <a:lnSpc>
                          <a:spcPct val="100000"/>
                        </a:lnSpc>
                        <a:spcBef>
                          <a:spcPct val="0"/>
                        </a:spcBef>
                        <a:spcAft>
                          <a:spcPct val="0"/>
                        </a:spcAft>
                        <a:buClrTx/>
                        <a:buSzTx/>
                        <a:buFontTx/>
                        <a:buNone/>
                        <a:tabLst/>
                      </a:pPr>
                      <a:r>
                        <a:rPr kumimoji="0" lang="fa-IR" sz="1600" b="0" i="0" u="none" strike="noStrike" cap="none" normalizeH="0" baseline="0" smtClean="0">
                          <a:ln>
                            <a:noFill/>
                          </a:ln>
                          <a:solidFill>
                            <a:schemeClr val="tx1"/>
                          </a:solidFill>
                          <a:effectLst/>
                          <a:latin typeface="Times New Roman" pitchFamily="18" charset="0"/>
                          <a:ea typeface="Times New Roman" pitchFamily="18" charset="0"/>
                          <a:cs typeface="B Zar" pitchFamily="2" charset="-78"/>
                        </a:rPr>
                        <a:t>100</a:t>
                      </a:r>
                      <a:endParaRPr kumimoji="0" lang="fa-IR" sz="1800" b="0" i="0" u="none" strike="noStrike" cap="none" normalizeH="0" baseline="0" smtClean="0">
                        <a:ln>
                          <a:noFill/>
                        </a:ln>
                        <a:solidFill>
                          <a:schemeClr val="tx1"/>
                        </a:solidFill>
                        <a:effectLst/>
                        <a:latin typeface="Arial" pitchFamily="34" charset="0"/>
                        <a:ea typeface="Times New Roman" pitchFamily="18" charset="0"/>
                        <a:cs typeface="B Zar" pitchFamily="2" charset="-78"/>
                      </a:endParaRPr>
                    </a:p>
                  </a:txBody>
                  <a:tcP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5"/>
                  </a:ext>
                </a:extLst>
              </a:tr>
            </a:tbl>
          </a:graphicData>
        </a:graphic>
      </p:graphicFrame>
    </p:spTree>
  </p:cSld>
  <p:clrMapOvr>
    <a:masterClrMapping/>
  </p:clrMapOvr>
  <p:transition advClick="0" advTm="3000"/>
</p:sld>
</file>

<file path=ppt/slides/slide25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344069" name="Object 5"/>
          <p:cNvGraphicFramePr>
            <a:graphicFrameLocks noChangeAspect="1"/>
          </p:cNvGraphicFramePr>
          <p:nvPr/>
        </p:nvGraphicFramePr>
        <p:xfrm>
          <a:off x="1966913" y="1370013"/>
          <a:ext cx="142875" cy="390525"/>
        </p:xfrm>
        <a:graphic>
          <a:graphicData uri="http://schemas.openxmlformats.org/presentationml/2006/ole">
            <mc:AlternateContent xmlns:mc="http://schemas.openxmlformats.org/markup-compatibility/2006">
              <mc:Choice xmlns:v="urn:schemas-microsoft-com:vml" Requires="v">
                <p:oleObj spid="_x0000_s344080" name="Equation" r:id="rId3" imgW="139639" imgH="393529" progId="Equation.3">
                  <p:embed/>
                </p:oleObj>
              </mc:Choice>
              <mc:Fallback>
                <p:oleObj name="Equation" r:id="rId3" imgW="139639" imgH="393529" progId="Equation.3">
                  <p:embed/>
                  <p:pic>
                    <p:nvPicPr>
                      <p:cNvPr id="0" name="Picture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966913" y="1370013"/>
                        <a:ext cx="142875" cy="3905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44068" name="Object 4"/>
          <p:cNvGraphicFramePr>
            <a:graphicFrameLocks noChangeAspect="1"/>
          </p:cNvGraphicFramePr>
          <p:nvPr/>
        </p:nvGraphicFramePr>
        <p:xfrm>
          <a:off x="1966913" y="1370013"/>
          <a:ext cx="142875" cy="390525"/>
        </p:xfrm>
        <a:graphic>
          <a:graphicData uri="http://schemas.openxmlformats.org/presentationml/2006/ole">
            <mc:AlternateContent xmlns:mc="http://schemas.openxmlformats.org/markup-compatibility/2006">
              <mc:Choice xmlns:v="urn:schemas-microsoft-com:vml" Requires="v">
                <p:oleObj spid="_x0000_s344081" name="Equation" r:id="rId5" imgW="139639" imgH="393529" progId="Equation.3">
                  <p:embed/>
                </p:oleObj>
              </mc:Choice>
              <mc:Fallback>
                <p:oleObj name="Equation" r:id="rId5" imgW="139639" imgH="393529" progId="Equation.3">
                  <p:embed/>
                  <p:pic>
                    <p:nvPicPr>
                      <p:cNvPr id="0" name="Picture 4"/>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966913" y="1370013"/>
                        <a:ext cx="142875" cy="3905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44084" name="Rectangle 20"/>
          <p:cNvSpPr>
            <a:spLocks noChangeArrowheads="1"/>
          </p:cNvSpPr>
          <p:nvPr/>
        </p:nvSpPr>
        <p:spPr bwMode="auto">
          <a:xfrm>
            <a:off x="1966913" y="1370013"/>
            <a:ext cx="1257300" cy="0"/>
          </a:xfrm>
          <a:prstGeom prst="rect">
            <a:avLst/>
          </a:prstGeom>
          <a:noFill/>
          <a:ln w="9525">
            <a:noFill/>
            <a:miter lim="800000"/>
            <a:headEnd/>
            <a:tailEnd/>
          </a:ln>
          <a:effectLst/>
        </p:spPr>
        <p:txBody>
          <a:bodyPr wrap="none">
            <a:spAutoFit/>
          </a:bodyPr>
          <a:lstStyle/>
          <a:p>
            <a:endParaRPr lang="en-US"/>
          </a:p>
        </p:txBody>
      </p:sp>
      <p:sp>
        <p:nvSpPr>
          <p:cNvPr id="344088" name="Rectangle 24"/>
          <p:cNvSpPr>
            <a:spLocks noChangeArrowheads="1"/>
          </p:cNvSpPr>
          <p:nvPr/>
        </p:nvSpPr>
        <p:spPr bwMode="auto">
          <a:xfrm>
            <a:off x="1966913" y="1370013"/>
            <a:ext cx="1257300" cy="0"/>
          </a:xfrm>
          <a:prstGeom prst="rect">
            <a:avLst/>
          </a:prstGeom>
          <a:noFill/>
          <a:ln w="9525">
            <a:noFill/>
            <a:miter lim="800000"/>
            <a:headEnd/>
            <a:tailEnd/>
          </a:ln>
          <a:effectLst/>
        </p:spPr>
        <p:txBody>
          <a:bodyPr wrap="none">
            <a:spAutoFit/>
          </a:bodyPr>
          <a:lstStyle/>
          <a:p>
            <a:endParaRPr lang="en-US"/>
          </a:p>
        </p:txBody>
      </p:sp>
      <p:graphicFrame>
        <p:nvGraphicFramePr>
          <p:cNvPr id="344236" name="Group 172"/>
          <p:cNvGraphicFramePr>
            <a:graphicFrameLocks noGrp="1"/>
          </p:cNvGraphicFramePr>
          <p:nvPr/>
        </p:nvGraphicFramePr>
        <p:xfrm>
          <a:off x="1763713" y="981075"/>
          <a:ext cx="5832475" cy="5111750"/>
        </p:xfrm>
        <a:graphic>
          <a:graphicData uri="http://schemas.openxmlformats.org/drawingml/2006/table">
            <a:tbl>
              <a:tblPr rtl="1"/>
              <a:tblGrid>
                <a:gridCol w="1406525">
                  <a:extLst>
                    <a:ext uri="{9D8B030D-6E8A-4147-A177-3AD203B41FA5}">
                      <a16:colId xmlns:a16="http://schemas.microsoft.com/office/drawing/2014/main" val="20000"/>
                    </a:ext>
                  </a:extLst>
                </a:gridCol>
                <a:gridCol w="1535113">
                  <a:extLst>
                    <a:ext uri="{9D8B030D-6E8A-4147-A177-3AD203B41FA5}">
                      <a16:colId xmlns:a16="http://schemas.microsoft.com/office/drawing/2014/main" val="20001"/>
                    </a:ext>
                  </a:extLst>
                </a:gridCol>
                <a:gridCol w="2890837">
                  <a:extLst>
                    <a:ext uri="{9D8B030D-6E8A-4147-A177-3AD203B41FA5}">
                      <a16:colId xmlns:a16="http://schemas.microsoft.com/office/drawing/2014/main" val="20002"/>
                    </a:ext>
                  </a:extLst>
                </a:gridCol>
              </a:tblGrid>
              <a:tr h="719138">
                <a:tc>
                  <a:txBody>
                    <a:bodyPr/>
                    <a:lstStyle/>
                    <a:p>
                      <a:pPr marL="0" marR="0" lvl="0" indent="0" algn="justLow" defTabSz="914400" rtl="1" eaLnBrk="1" fontAlgn="base" latinLnBrk="0" hangingPunct="1">
                        <a:lnSpc>
                          <a:spcPct val="100000"/>
                        </a:lnSpc>
                        <a:spcBef>
                          <a:spcPct val="0"/>
                        </a:spcBef>
                        <a:spcAft>
                          <a:spcPct val="0"/>
                        </a:spcAft>
                        <a:buClrTx/>
                        <a:buSzTx/>
                        <a:buFontTx/>
                        <a:buNone/>
                        <a:tabLst/>
                      </a:pPr>
                      <a:r>
                        <a:rPr kumimoji="0" lang="fa-IR" sz="1600" b="0" i="0" u="none" strike="noStrike" cap="none" normalizeH="0" baseline="0" smtClean="0">
                          <a:ln>
                            <a:noFill/>
                          </a:ln>
                          <a:solidFill>
                            <a:schemeClr val="tx1"/>
                          </a:solidFill>
                          <a:effectLst/>
                          <a:latin typeface="Times New Roman" pitchFamily="18" charset="0"/>
                          <a:ea typeface="Times New Roman" pitchFamily="18" charset="0"/>
                          <a:cs typeface="B Zar" pitchFamily="2" charset="-78"/>
                        </a:rPr>
                        <a:t>میزان تکمیل کار در جریان تولید:</a:t>
                      </a:r>
                      <a:endParaRPr kumimoji="0" lang="fa-IR" sz="1800" b="0" i="0" u="none" strike="noStrike" cap="none" normalizeH="0" baseline="0" smtClean="0">
                        <a:ln>
                          <a:noFill/>
                        </a:ln>
                        <a:solidFill>
                          <a:schemeClr val="tx1"/>
                        </a:solidFill>
                        <a:effectLst/>
                        <a:latin typeface="Arial" pitchFamily="34" charset="0"/>
                        <a:ea typeface="Times New Roman" pitchFamily="18" charset="0"/>
                        <a:cs typeface="B Zar" pitchFamily="2" charset="-78"/>
                      </a:endParaRPr>
                    </a:p>
                  </a:txBody>
                  <a:tcP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smtClean="0">
                        <a:ln>
                          <a:noFill/>
                        </a:ln>
                        <a:solidFill>
                          <a:schemeClr val="tx1"/>
                        </a:solidFill>
                        <a:effectLst/>
                        <a:latin typeface="Arial" pitchFamily="34" charset="0"/>
                        <a:cs typeface="Arial" pitchFamily="34" charset="0"/>
                      </a:endParaRPr>
                    </a:p>
                  </a:txBody>
                  <a:tcP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smtClean="0">
                        <a:ln>
                          <a:noFill/>
                        </a:ln>
                        <a:solidFill>
                          <a:schemeClr val="tx1"/>
                        </a:solidFill>
                        <a:effectLst/>
                        <a:latin typeface="Arial" pitchFamily="34" charset="0"/>
                        <a:cs typeface="Arial" pitchFamily="34" charset="0"/>
                      </a:endParaRPr>
                    </a:p>
                  </a:txBody>
                  <a:tcP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641350">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smtClean="0">
                        <a:ln>
                          <a:noFill/>
                        </a:ln>
                        <a:solidFill>
                          <a:schemeClr val="tx1"/>
                        </a:solidFill>
                        <a:effectLst/>
                        <a:latin typeface="Arial" pitchFamily="34" charset="0"/>
                        <a:cs typeface="Arial" pitchFamily="34" charset="0"/>
                      </a:endParaRPr>
                    </a:p>
                  </a:txBody>
                  <a:tcP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smtClean="0">
                        <a:ln>
                          <a:noFill/>
                        </a:ln>
                        <a:solidFill>
                          <a:schemeClr val="tx1"/>
                        </a:solidFill>
                        <a:effectLst/>
                        <a:latin typeface="Arial" pitchFamily="34" charset="0"/>
                        <a:cs typeface="Arial" pitchFamily="34" charset="0"/>
                      </a:endParaRPr>
                    </a:p>
                  </a:txBody>
                  <a:tcP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smtClean="0">
                        <a:ln>
                          <a:noFill/>
                        </a:ln>
                        <a:solidFill>
                          <a:schemeClr val="tx1"/>
                        </a:solidFill>
                        <a:effectLst/>
                        <a:latin typeface="Arial" pitchFamily="34" charset="0"/>
                        <a:cs typeface="Arial" pitchFamily="34" charset="0"/>
                      </a:endParaRPr>
                    </a:p>
                  </a:txBody>
                  <a:tcP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719138">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fa-IR" sz="1600" b="0" i="0" u="none" strike="noStrike" cap="none" normalizeH="0" baseline="0" smtClean="0">
                          <a:ln>
                            <a:noFill/>
                          </a:ln>
                          <a:solidFill>
                            <a:schemeClr val="tx1"/>
                          </a:solidFill>
                          <a:effectLst/>
                          <a:latin typeface="Times New Roman" pitchFamily="18" charset="0"/>
                          <a:ea typeface="Times New Roman" pitchFamily="18" charset="0"/>
                          <a:cs typeface="B Zar" pitchFamily="2" charset="-78"/>
                        </a:rPr>
                        <a:t>کار در جریان ابتدای دوره:</a:t>
                      </a:r>
                      <a:endParaRPr kumimoji="0" lang="en-US" sz="1000" b="0" i="0" u="none" strike="noStrike" cap="none" normalizeH="0" baseline="0" smtClean="0">
                        <a:ln>
                          <a:noFill/>
                        </a:ln>
                        <a:solidFill>
                          <a:schemeClr val="tx1"/>
                        </a:solidFill>
                        <a:effectLst/>
                        <a:latin typeface="Times New Roman" pitchFamily="18" charset="0"/>
                        <a:ea typeface="Times New Roman" pitchFamily="18" charset="0"/>
                        <a:cs typeface="B Zar" pitchFamily="2" charset="-78"/>
                      </a:endParaRPr>
                    </a:p>
                  </a:txBody>
                  <a:tcP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smtClean="0">
                        <a:ln>
                          <a:noFill/>
                        </a:ln>
                        <a:solidFill>
                          <a:schemeClr val="tx1"/>
                        </a:solidFill>
                        <a:effectLst/>
                        <a:latin typeface="Arial" pitchFamily="34" charset="0"/>
                        <a:cs typeface="Arial" pitchFamily="34" charset="0"/>
                      </a:endParaRPr>
                    </a:p>
                  </a:txBody>
                  <a:tcP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smtClean="0">
                        <a:ln>
                          <a:noFill/>
                        </a:ln>
                        <a:solidFill>
                          <a:schemeClr val="tx1"/>
                        </a:solidFill>
                        <a:effectLst/>
                        <a:latin typeface="Arial" pitchFamily="34" charset="0"/>
                        <a:cs typeface="Arial" pitchFamily="34" charset="0"/>
                      </a:endParaRPr>
                    </a:p>
                  </a:txBody>
                  <a:tcP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642938">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smtClean="0">
                        <a:ln>
                          <a:noFill/>
                        </a:ln>
                        <a:solidFill>
                          <a:schemeClr val="tx1"/>
                        </a:solidFill>
                        <a:effectLst/>
                        <a:latin typeface="Arial" pitchFamily="34" charset="0"/>
                        <a:cs typeface="Arial" pitchFamily="34" charset="0"/>
                      </a:endParaRPr>
                    </a:p>
                  </a:txBody>
                  <a:tcP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Low" defTabSz="914400" rtl="1" eaLnBrk="1" fontAlgn="base" latinLnBrk="0" hangingPunct="1">
                        <a:lnSpc>
                          <a:spcPct val="100000"/>
                        </a:lnSpc>
                        <a:spcBef>
                          <a:spcPct val="0"/>
                        </a:spcBef>
                        <a:spcAft>
                          <a:spcPct val="0"/>
                        </a:spcAft>
                        <a:buClrTx/>
                        <a:buSzTx/>
                        <a:buFontTx/>
                        <a:buNone/>
                        <a:tabLst/>
                      </a:pPr>
                      <a:r>
                        <a:rPr kumimoji="0" lang="fa-IR" sz="1600" b="0" i="0" u="none" strike="noStrike" cap="none" normalizeH="0" baseline="0" smtClean="0">
                          <a:ln>
                            <a:noFill/>
                          </a:ln>
                          <a:solidFill>
                            <a:schemeClr val="tx1"/>
                          </a:solidFill>
                          <a:effectLst/>
                          <a:latin typeface="Times New Roman" pitchFamily="18" charset="0"/>
                          <a:ea typeface="Times New Roman" pitchFamily="18" charset="0"/>
                          <a:cs typeface="B Zar" pitchFamily="2" charset="-78"/>
                        </a:rPr>
                        <a:t>کارگاه 1</a:t>
                      </a:r>
                      <a:endParaRPr kumimoji="0" lang="fa-IR" sz="1800" b="0" i="0" u="none" strike="noStrike" cap="none" normalizeH="0" baseline="0" smtClean="0">
                        <a:ln>
                          <a:noFill/>
                        </a:ln>
                        <a:solidFill>
                          <a:schemeClr val="tx1"/>
                        </a:solidFill>
                        <a:effectLst/>
                        <a:latin typeface="Arial" pitchFamily="34" charset="0"/>
                        <a:ea typeface="Times New Roman" pitchFamily="18" charset="0"/>
                        <a:cs typeface="B Zar" pitchFamily="2" charset="-78"/>
                      </a:endParaRPr>
                    </a:p>
                  </a:txBody>
                  <a:tcP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Low" defTabSz="914400" rtl="1" eaLnBrk="1" fontAlgn="base" latinLnBrk="0" hangingPunct="1">
                        <a:lnSpc>
                          <a:spcPct val="100000"/>
                        </a:lnSpc>
                        <a:spcBef>
                          <a:spcPct val="0"/>
                        </a:spcBef>
                        <a:spcAft>
                          <a:spcPct val="0"/>
                        </a:spcAft>
                        <a:buClrTx/>
                        <a:buSzTx/>
                        <a:buFontTx/>
                        <a:buNone/>
                        <a:tabLst/>
                      </a:pPr>
                      <a:r>
                        <a:rPr kumimoji="0" lang="fa-IR" sz="1600" b="0" i="0" u="none" strike="noStrike" cap="none" normalizeH="0" baseline="0" smtClean="0">
                          <a:ln>
                            <a:noFill/>
                          </a:ln>
                          <a:solidFill>
                            <a:schemeClr val="tx1"/>
                          </a:solidFill>
                          <a:effectLst/>
                          <a:latin typeface="Times New Roman" pitchFamily="18" charset="0"/>
                          <a:ea typeface="Times New Roman" pitchFamily="18" charset="0"/>
                          <a:cs typeface="B Zar" pitchFamily="2" charset="-78"/>
                        </a:rPr>
                        <a:t>کارگاه 2</a:t>
                      </a:r>
                      <a:endParaRPr kumimoji="0" lang="fa-IR" sz="1800" b="0" i="0" u="none" strike="noStrike" cap="none" normalizeH="0" baseline="0" smtClean="0">
                        <a:ln>
                          <a:noFill/>
                        </a:ln>
                        <a:solidFill>
                          <a:schemeClr val="tx1"/>
                        </a:solidFill>
                        <a:effectLst/>
                        <a:latin typeface="Arial" pitchFamily="34" charset="0"/>
                        <a:ea typeface="Times New Roman" pitchFamily="18" charset="0"/>
                        <a:cs typeface="B Zar" pitchFamily="2" charset="-78"/>
                      </a:endParaRPr>
                    </a:p>
                  </a:txBody>
                  <a:tcP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417513">
                <a:tc>
                  <a:txBody>
                    <a:bodyPr/>
                    <a:lstStyle/>
                    <a:p>
                      <a:pPr marL="0" marR="0" lvl="0" indent="0" algn="justLow" defTabSz="914400" rtl="1" eaLnBrk="1" fontAlgn="base" latinLnBrk="0" hangingPunct="1">
                        <a:lnSpc>
                          <a:spcPct val="100000"/>
                        </a:lnSpc>
                        <a:spcBef>
                          <a:spcPct val="0"/>
                        </a:spcBef>
                        <a:spcAft>
                          <a:spcPct val="0"/>
                        </a:spcAft>
                        <a:buClrTx/>
                        <a:buSzTx/>
                        <a:buFontTx/>
                        <a:buNone/>
                        <a:tabLst/>
                      </a:pPr>
                      <a:r>
                        <a:rPr kumimoji="0" lang="fa-IR" sz="1600" b="0" i="0" u="none" strike="noStrike" cap="none" normalizeH="0" baseline="0" smtClean="0">
                          <a:ln>
                            <a:noFill/>
                          </a:ln>
                          <a:solidFill>
                            <a:schemeClr val="tx1"/>
                          </a:solidFill>
                          <a:effectLst/>
                          <a:latin typeface="Times New Roman" pitchFamily="18" charset="0"/>
                          <a:ea typeface="Times New Roman" pitchFamily="18" charset="0"/>
                          <a:cs typeface="B Zar" pitchFamily="2" charset="-78"/>
                        </a:rPr>
                        <a:t>مواد</a:t>
                      </a:r>
                      <a:endParaRPr kumimoji="0" lang="fa-IR" sz="1800" b="0" i="0" u="none" strike="noStrike" cap="none" normalizeH="0" baseline="0" smtClean="0">
                        <a:ln>
                          <a:noFill/>
                        </a:ln>
                        <a:solidFill>
                          <a:schemeClr val="tx1"/>
                        </a:solidFill>
                        <a:effectLst/>
                        <a:latin typeface="Arial" pitchFamily="34" charset="0"/>
                        <a:ea typeface="Times New Roman" pitchFamily="18" charset="0"/>
                        <a:cs typeface="B Zar" pitchFamily="2" charset="-78"/>
                      </a:endParaRPr>
                    </a:p>
                  </a:txBody>
                  <a:tcP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Low" defTabSz="914400" rtl="1" eaLnBrk="1" fontAlgn="base" latinLnBrk="0" hangingPunct="1">
                        <a:lnSpc>
                          <a:spcPct val="100000"/>
                        </a:lnSpc>
                        <a:spcBef>
                          <a:spcPct val="0"/>
                        </a:spcBef>
                        <a:spcAft>
                          <a:spcPct val="0"/>
                        </a:spcAft>
                        <a:buClrTx/>
                        <a:buSzTx/>
                        <a:buFontTx/>
                        <a:buNone/>
                        <a:tabLst/>
                      </a:pPr>
                      <a:r>
                        <a:rPr kumimoji="0" lang="fa-IR" sz="1600" b="0" i="0" u="none" strike="noStrike" cap="none" normalizeH="0" baseline="0" smtClean="0">
                          <a:ln>
                            <a:noFill/>
                          </a:ln>
                          <a:solidFill>
                            <a:schemeClr val="tx1"/>
                          </a:solidFill>
                          <a:effectLst/>
                          <a:latin typeface="Times New Roman" pitchFamily="18" charset="0"/>
                          <a:ea typeface="Times New Roman" pitchFamily="18" charset="0"/>
                          <a:cs typeface="B Zar" pitchFamily="2" charset="-78"/>
                        </a:rPr>
                        <a:t>100%</a:t>
                      </a:r>
                      <a:endParaRPr kumimoji="0" lang="fa-IR" sz="1800" b="0" i="0" u="none" strike="noStrike" cap="none" normalizeH="0" baseline="0" smtClean="0">
                        <a:ln>
                          <a:noFill/>
                        </a:ln>
                        <a:solidFill>
                          <a:schemeClr val="tx1"/>
                        </a:solidFill>
                        <a:effectLst/>
                        <a:latin typeface="Arial" pitchFamily="34" charset="0"/>
                        <a:ea typeface="Times New Roman" pitchFamily="18" charset="0"/>
                        <a:cs typeface="B Zar" pitchFamily="2" charset="-78"/>
                      </a:endParaRPr>
                    </a:p>
                  </a:txBody>
                  <a:tcP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Low" defTabSz="914400" rtl="1" eaLnBrk="1" fontAlgn="base" latinLnBrk="0" hangingPunct="1">
                        <a:lnSpc>
                          <a:spcPct val="100000"/>
                        </a:lnSpc>
                        <a:spcBef>
                          <a:spcPct val="0"/>
                        </a:spcBef>
                        <a:spcAft>
                          <a:spcPct val="0"/>
                        </a:spcAft>
                        <a:buClrTx/>
                        <a:buSzTx/>
                        <a:buFontTx/>
                        <a:buNone/>
                        <a:tabLst/>
                      </a:pPr>
                      <a:r>
                        <a:rPr kumimoji="0" lang="fa-IR" sz="1600" b="0" i="0" u="none" strike="noStrike" cap="none" normalizeH="0" baseline="0" smtClean="0">
                          <a:ln>
                            <a:noFill/>
                          </a:ln>
                          <a:solidFill>
                            <a:schemeClr val="tx1"/>
                          </a:solidFill>
                          <a:effectLst/>
                          <a:latin typeface="Times New Roman" pitchFamily="18" charset="0"/>
                          <a:ea typeface="Times New Roman" pitchFamily="18" charset="0"/>
                          <a:cs typeface="B Zar" pitchFamily="2" charset="-78"/>
                        </a:rPr>
                        <a:t> 60%</a:t>
                      </a:r>
                      <a:endParaRPr kumimoji="0" lang="fa-IR" sz="1800" b="0" i="0" u="none" strike="noStrike" cap="none" normalizeH="0" baseline="0" smtClean="0">
                        <a:ln>
                          <a:noFill/>
                        </a:ln>
                        <a:solidFill>
                          <a:schemeClr val="tx1"/>
                        </a:solidFill>
                        <a:effectLst/>
                        <a:latin typeface="Arial" pitchFamily="34" charset="0"/>
                        <a:ea typeface="Times New Roman" pitchFamily="18" charset="0"/>
                        <a:cs typeface="B Zar" pitchFamily="2" charset="-78"/>
                      </a:endParaRPr>
                    </a:p>
                  </a:txBody>
                  <a:tcP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417513">
                <a:tc>
                  <a:txBody>
                    <a:bodyPr/>
                    <a:lstStyle/>
                    <a:p>
                      <a:pPr marL="0" marR="0" lvl="0" indent="0" algn="justLow" defTabSz="914400" rtl="1" eaLnBrk="1" fontAlgn="base" latinLnBrk="0" hangingPunct="1">
                        <a:lnSpc>
                          <a:spcPct val="100000"/>
                        </a:lnSpc>
                        <a:spcBef>
                          <a:spcPct val="0"/>
                        </a:spcBef>
                        <a:spcAft>
                          <a:spcPct val="0"/>
                        </a:spcAft>
                        <a:buClrTx/>
                        <a:buSzTx/>
                        <a:buFontTx/>
                        <a:buNone/>
                        <a:tabLst/>
                      </a:pPr>
                      <a:r>
                        <a:rPr kumimoji="0" lang="fa-IR" sz="1600" b="0" i="0" u="none" strike="noStrike" cap="none" normalizeH="0" baseline="0" smtClean="0">
                          <a:ln>
                            <a:noFill/>
                          </a:ln>
                          <a:solidFill>
                            <a:schemeClr val="tx1"/>
                          </a:solidFill>
                          <a:effectLst/>
                          <a:latin typeface="Times New Roman" pitchFamily="18" charset="0"/>
                          <a:ea typeface="Times New Roman" pitchFamily="18" charset="0"/>
                          <a:cs typeface="B Zar" pitchFamily="2" charset="-78"/>
                        </a:rPr>
                        <a:t>دستمزد و سربار</a:t>
                      </a:r>
                      <a:endParaRPr kumimoji="0" lang="fa-IR" sz="1800" b="0" i="0" u="none" strike="noStrike" cap="none" normalizeH="0" baseline="0" smtClean="0">
                        <a:ln>
                          <a:noFill/>
                        </a:ln>
                        <a:solidFill>
                          <a:schemeClr val="tx1"/>
                        </a:solidFill>
                        <a:effectLst/>
                        <a:latin typeface="Arial" pitchFamily="34" charset="0"/>
                        <a:ea typeface="Times New Roman" pitchFamily="18" charset="0"/>
                        <a:cs typeface="B Zar" pitchFamily="2" charset="-78"/>
                      </a:endParaRPr>
                    </a:p>
                  </a:txBody>
                  <a:tcP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Low" defTabSz="914400" rtl="1" eaLnBrk="1" fontAlgn="base" latinLnBrk="0" hangingPunct="1">
                        <a:lnSpc>
                          <a:spcPct val="100000"/>
                        </a:lnSpc>
                        <a:spcBef>
                          <a:spcPct val="0"/>
                        </a:spcBef>
                        <a:spcAft>
                          <a:spcPct val="0"/>
                        </a:spcAft>
                        <a:buClrTx/>
                        <a:buSzTx/>
                        <a:buFontTx/>
                        <a:buNone/>
                        <a:tabLst/>
                      </a:pPr>
                      <a:r>
                        <a:rPr kumimoji="0" lang="fa-IR" sz="1600" b="0" i="0" u="none" strike="noStrike" cap="none" normalizeH="0" baseline="0" smtClean="0">
                          <a:ln>
                            <a:noFill/>
                          </a:ln>
                          <a:solidFill>
                            <a:schemeClr val="tx1"/>
                          </a:solidFill>
                          <a:effectLst/>
                          <a:latin typeface="Times New Roman" pitchFamily="18" charset="0"/>
                          <a:ea typeface="Times New Roman" pitchFamily="18" charset="0"/>
                          <a:cs typeface="B Zar" pitchFamily="2" charset="-78"/>
                        </a:rPr>
                        <a:t>25%</a:t>
                      </a:r>
                      <a:endParaRPr kumimoji="0" lang="fa-IR" sz="1800" b="0" i="0" u="none" strike="noStrike" cap="none" normalizeH="0" baseline="0" smtClean="0">
                        <a:ln>
                          <a:noFill/>
                        </a:ln>
                        <a:solidFill>
                          <a:schemeClr val="tx1"/>
                        </a:solidFill>
                        <a:effectLst/>
                        <a:latin typeface="Arial" pitchFamily="34" charset="0"/>
                        <a:ea typeface="Times New Roman" pitchFamily="18" charset="0"/>
                        <a:cs typeface="B Zar" pitchFamily="2" charset="-78"/>
                      </a:endParaRPr>
                    </a:p>
                  </a:txBody>
                  <a:tcP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Low" defTabSz="914400" rtl="1" eaLnBrk="1" fontAlgn="base" latinLnBrk="0" hangingPunct="1">
                        <a:lnSpc>
                          <a:spcPct val="100000"/>
                        </a:lnSpc>
                        <a:spcBef>
                          <a:spcPct val="0"/>
                        </a:spcBef>
                        <a:spcAft>
                          <a:spcPct val="0"/>
                        </a:spcAft>
                        <a:buClrTx/>
                        <a:buSzTx/>
                        <a:buFontTx/>
                        <a:buNone/>
                        <a:tabLst/>
                      </a:pPr>
                      <a:r>
                        <a:rPr kumimoji="0" lang="fa-IR" sz="1600" b="0" i="0" u="none" strike="noStrike" cap="none" normalizeH="0" baseline="0" smtClean="0">
                          <a:ln>
                            <a:noFill/>
                          </a:ln>
                          <a:solidFill>
                            <a:schemeClr val="tx1"/>
                          </a:solidFill>
                          <a:effectLst/>
                          <a:latin typeface="Times New Roman" pitchFamily="18" charset="0"/>
                          <a:ea typeface="Times New Roman" pitchFamily="18" charset="0"/>
                          <a:cs typeface="B Zar" pitchFamily="2" charset="-78"/>
                        </a:rPr>
                        <a:t> 66%</a:t>
                      </a:r>
                      <a:endParaRPr kumimoji="0" lang="fa-IR" sz="1800" b="0" i="0" u="none" strike="noStrike" cap="none" normalizeH="0" baseline="0" smtClean="0">
                        <a:ln>
                          <a:noFill/>
                        </a:ln>
                        <a:solidFill>
                          <a:schemeClr val="tx1"/>
                        </a:solidFill>
                        <a:effectLst/>
                        <a:latin typeface="Arial" pitchFamily="34" charset="0"/>
                        <a:ea typeface="Times New Roman" pitchFamily="18" charset="0"/>
                        <a:cs typeface="B Zar" pitchFamily="2" charset="-78"/>
                      </a:endParaRPr>
                    </a:p>
                  </a:txBody>
                  <a:tcP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719138">
                <a:tc>
                  <a:txBody>
                    <a:bodyPr/>
                    <a:lstStyle/>
                    <a:p>
                      <a:pPr marL="0" marR="0" lvl="0" indent="0" algn="justLow" defTabSz="914400" rtl="1" eaLnBrk="1" fontAlgn="base" latinLnBrk="0" hangingPunct="1">
                        <a:lnSpc>
                          <a:spcPct val="100000"/>
                        </a:lnSpc>
                        <a:spcBef>
                          <a:spcPct val="0"/>
                        </a:spcBef>
                        <a:spcAft>
                          <a:spcPct val="0"/>
                        </a:spcAft>
                        <a:buClrTx/>
                        <a:buSzTx/>
                        <a:buFontTx/>
                        <a:buNone/>
                        <a:tabLst/>
                      </a:pPr>
                      <a:r>
                        <a:rPr kumimoji="0" lang="fa-IR" sz="1600" b="0" i="0" u="none" strike="noStrike" cap="none" normalizeH="0" baseline="0" smtClean="0">
                          <a:ln>
                            <a:noFill/>
                          </a:ln>
                          <a:solidFill>
                            <a:schemeClr val="tx1"/>
                          </a:solidFill>
                          <a:effectLst/>
                          <a:latin typeface="Times New Roman" pitchFamily="18" charset="0"/>
                          <a:ea typeface="Times New Roman" pitchFamily="18" charset="0"/>
                          <a:cs typeface="B Zar" pitchFamily="2" charset="-78"/>
                        </a:rPr>
                        <a:t>کار در جریان انتهای دوره:</a:t>
                      </a:r>
                      <a:endParaRPr kumimoji="0" lang="fa-IR" sz="1800" b="0" i="0" u="none" strike="noStrike" cap="none" normalizeH="0" baseline="0" smtClean="0">
                        <a:ln>
                          <a:noFill/>
                        </a:ln>
                        <a:solidFill>
                          <a:schemeClr val="tx1"/>
                        </a:solidFill>
                        <a:effectLst/>
                        <a:latin typeface="Arial" pitchFamily="34" charset="0"/>
                        <a:ea typeface="Times New Roman" pitchFamily="18" charset="0"/>
                        <a:cs typeface="B Zar" pitchFamily="2" charset="-78"/>
                      </a:endParaRPr>
                    </a:p>
                  </a:txBody>
                  <a:tcP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smtClean="0">
                        <a:ln>
                          <a:noFill/>
                        </a:ln>
                        <a:solidFill>
                          <a:schemeClr val="tx1"/>
                        </a:solidFill>
                        <a:effectLst/>
                        <a:latin typeface="Arial" pitchFamily="34" charset="0"/>
                        <a:cs typeface="Arial" pitchFamily="34" charset="0"/>
                      </a:endParaRPr>
                    </a:p>
                  </a:txBody>
                  <a:tcP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smtClean="0">
                        <a:ln>
                          <a:noFill/>
                        </a:ln>
                        <a:solidFill>
                          <a:schemeClr val="tx1"/>
                        </a:solidFill>
                        <a:effectLst/>
                        <a:latin typeface="Arial" pitchFamily="34" charset="0"/>
                        <a:cs typeface="Arial" pitchFamily="34" charset="0"/>
                      </a:endParaRPr>
                    </a:p>
                  </a:txBody>
                  <a:tcP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417513">
                <a:tc>
                  <a:txBody>
                    <a:bodyPr/>
                    <a:lstStyle/>
                    <a:p>
                      <a:pPr marL="0" marR="0" lvl="0" indent="0" algn="justLow" defTabSz="914400" rtl="1" eaLnBrk="1" fontAlgn="base" latinLnBrk="0" hangingPunct="1">
                        <a:lnSpc>
                          <a:spcPct val="100000"/>
                        </a:lnSpc>
                        <a:spcBef>
                          <a:spcPct val="0"/>
                        </a:spcBef>
                        <a:spcAft>
                          <a:spcPct val="0"/>
                        </a:spcAft>
                        <a:buClrTx/>
                        <a:buSzTx/>
                        <a:buFontTx/>
                        <a:buNone/>
                        <a:tabLst/>
                      </a:pPr>
                      <a:r>
                        <a:rPr kumimoji="0" lang="fa-IR" sz="1600" b="0" i="0" u="none" strike="noStrike" cap="none" normalizeH="0" baseline="0" smtClean="0">
                          <a:ln>
                            <a:noFill/>
                          </a:ln>
                          <a:solidFill>
                            <a:schemeClr val="tx1"/>
                          </a:solidFill>
                          <a:effectLst/>
                          <a:latin typeface="Times New Roman" pitchFamily="18" charset="0"/>
                          <a:ea typeface="Times New Roman" pitchFamily="18" charset="0"/>
                          <a:cs typeface="B Zar" pitchFamily="2" charset="-78"/>
                        </a:rPr>
                        <a:t>مواد</a:t>
                      </a:r>
                      <a:endParaRPr kumimoji="0" lang="fa-IR" sz="1800" b="0" i="0" u="none" strike="noStrike" cap="none" normalizeH="0" baseline="0" smtClean="0">
                        <a:ln>
                          <a:noFill/>
                        </a:ln>
                        <a:solidFill>
                          <a:schemeClr val="tx1"/>
                        </a:solidFill>
                        <a:effectLst/>
                        <a:latin typeface="Arial" pitchFamily="34" charset="0"/>
                        <a:ea typeface="Times New Roman" pitchFamily="18" charset="0"/>
                        <a:cs typeface="B Zar" pitchFamily="2" charset="-78"/>
                      </a:endParaRPr>
                    </a:p>
                  </a:txBody>
                  <a:tcP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Low" defTabSz="914400" rtl="1" eaLnBrk="1" fontAlgn="base" latinLnBrk="0" hangingPunct="1">
                        <a:lnSpc>
                          <a:spcPct val="100000"/>
                        </a:lnSpc>
                        <a:spcBef>
                          <a:spcPct val="0"/>
                        </a:spcBef>
                        <a:spcAft>
                          <a:spcPct val="0"/>
                        </a:spcAft>
                        <a:buClrTx/>
                        <a:buSzTx/>
                        <a:buFontTx/>
                        <a:buNone/>
                        <a:tabLst/>
                      </a:pPr>
                      <a:r>
                        <a:rPr kumimoji="0" lang="fa-IR" sz="1600" b="0" i="0" u="none" strike="noStrike" cap="none" normalizeH="0" baseline="0" smtClean="0">
                          <a:ln>
                            <a:noFill/>
                          </a:ln>
                          <a:solidFill>
                            <a:schemeClr val="tx1"/>
                          </a:solidFill>
                          <a:effectLst/>
                          <a:latin typeface="Times New Roman" pitchFamily="18" charset="0"/>
                          <a:ea typeface="Times New Roman" pitchFamily="18" charset="0"/>
                          <a:cs typeface="B Zar" pitchFamily="2" charset="-78"/>
                        </a:rPr>
                        <a:t>100%</a:t>
                      </a:r>
                      <a:endParaRPr kumimoji="0" lang="fa-IR" sz="1800" b="0" i="0" u="none" strike="noStrike" cap="none" normalizeH="0" baseline="0" smtClean="0">
                        <a:ln>
                          <a:noFill/>
                        </a:ln>
                        <a:solidFill>
                          <a:schemeClr val="tx1"/>
                        </a:solidFill>
                        <a:effectLst/>
                        <a:latin typeface="Arial" pitchFamily="34" charset="0"/>
                        <a:ea typeface="Times New Roman" pitchFamily="18" charset="0"/>
                        <a:cs typeface="B Zar" pitchFamily="2" charset="-78"/>
                      </a:endParaRPr>
                    </a:p>
                  </a:txBody>
                  <a:tcP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Low" defTabSz="914400" rtl="1" eaLnBrk="1" fontAlgn="base" latinLnBrk="0" hangingPunct="1">
                        <a:lnSpc>
                          <a:spcPct val="100000"/>
                        </a:lnSpc>
                        <a:spcBef>
                          <a:spcPct val="0"/>
                        </a:spcBef>
                        <a:spcAft>
                          <a:spcPct val="0"/>
                        </a:spcAft>
                        <a:buClrTx/>
                        <a:buSzTx/>
                        <a:buFontTx/>
                        <a:buNone/>
                        <a:tabLst/>
                      </a:pPr>
                      <a:r>
                        <a:rPr kumimoji="0" lang="fa-IR" sz="1600" b="0" i="0" u="none" strike="noStrike" cap="none" normalizeH="0" baseline="0" smtClean="0">
                          <a:ln>
                            <a:noFill/>
                          </a:ln>
                          <a:solidFill>
                            <a:schemeClr val="tx1"/>
                          </a:solidFill>
                          <a:effectLst/>
                          <a:latin typeface="Times New Roman" pitchFamily="18" charset="0"/>
                          <a:ea typeface="Times New Roman" pitchFamily="18" charset="0"/>
                          <a:cs typeface="B Zar" pitchFamily="2" charset="-78"/>
                        </a:rPr>
                        <a:t>75%</a:t>
                      </a:r>
                      <a:endParaRPr kumimoji="0" lang="fa-IR" sz="1800" b="0" i="0" u="none" strike="noStrike" cap="none" normalizeH="0" baseline="0" smtClean="0">
                        <a:ln>
                          <a:noFill/>
                        </a:ln>
                        <a:solidFill>
                          <a:schemeClr val="tx1"/>
                        </a:solidFill>
                        <a:effectLst/>
                        <a:latin typeface="Arial" pitchFamily="34" charset="0"/>
                        <a:ea typeface="Times New Roman" pitchFamily="18" charset="0"/>
                        <a:cs typeface="B Zar" pitchFamily="2" charset="-78"/>
                      </a:endParaRPr>
                    </a:p>
                  </a:txBody>
                  <a:tcP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r h="417513">
                <a:tc>
                  <a:txBody>
                    <a:bodyPr/>
                    <a:lstStyle/>
                    <a:p>
                      <a:pPr marL="0" marR="0" lvl="0" indent="0" algn="justLow" defTabSz="914400" rtl="1" eaLnBrk="1" fontAlgn="base" latinLnBrk="0" hangingPunct="1">
                        <a:lnSpc>
                          <a:spcPct val="100000"/>
                        </a:lnSpc>
                        <a:spcBef>
                          <a:spcPct val="0"/>
                        </a:spcBef>
                        <a:spcAft>
                          <a:spcPct val="0"/>
                        </a:spcAft>
                        <a:buClrTx/>
                        <a:buSzTx/>
                        <a:buFontTx/>
                        <a:buNone/>
                        <a:tabLst/>
                      </a:pPr>
                      <a:r>
                        <a:rPr kumimoji="0" lang="fa-IR" sz="1600" b="0" i="0" u="none" strike="noStrike" cap="none" normalizeH="0" baseline="0" smtClean="0">
                          <a:ln>
                            <a:noFill/>
                          </a:ln>
                          <a:solidFill>
                            <a:schemeClr val="tx1"/>
                          </a:solidFill>
                          <a:effectLst/>
                          <a:latin typeface="Times New Roman" pitchFamily="18" charset="0"/>
                          <a:ea typeface="Times New Roman" pitchFamily="18" charset="0"/>
                          <a:cs typeface="B Zar" pitchFamily="2" charset="-78"/>
                        </a:rPr>
                        <a:t>دستمزد و سربار</a:t>
                      </a:r>
                      <a:endParaRPr kumimoji="0" lang="fa-IR" sz="1800" b="0" i="0" u="none" strike="noStrike" cap="none" normalizeH="0" baseline="0" smtClean="0">
                        <a:ln>
                          <a:noFill/>
                        </a:ln>
                        <a:solidFill>
                          <a:schemeClr val="tx1"/>
                        </a:solidFill>
                        <a:effectLst/>
                        <a:latin typeface="Arial" pitchFamily="34" charset="0"/>
                        <a:ea typeface="Times New Roman" pitchFamily="18" charset="0"/>
                        <a:cs typeface="B Zar" pitchFamily="2" charset="-78"/>
                      </a:endParaRPr>
                    </a:p>
                  </a:txBody>
                  <a:tcP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Low" defTabSz="914400" rtl="1" eaLnBrk="1" fontAlgn="base" latinLnBrk="0" hangingPunct="1">
                        <a:lnSpc>
                          <a:spcPct val="100000"/>
                        </a:lnSpc>
                        <a:spcBef>
                          <a:spcPct val="0"/>
                        </a:spcBef>
                        <a:spcAft>
                          <a:spcPct val="0"/>
                        </a:spcAft>
                        <a:buClrTx/>
                        <a:buSzTx/>
                        <a:buFontTx/>
                        <a:buNone/>
                        <a:tabLst/>
                      </a:pPr>
                      <a:r>
                        <a:rPr kumimoji="0" lang="fa-IR" sz="1600" b="0" i="0" u="none" strike="noStrike" cap="none" normalizeH="0" baseline="0" smtClean="0">
                          <a:ln>
                            <a:noFill/>
                          </a:ln>
                          <a:solidFill>
                            <a:schemeClr val="tx1"/>
                          </a:solidFill>
                          <a:effectLst/>
                          <a:latin typeface="Times New Roman" pitchFamily="18" charset="0"/>
                          <a:ea typeface="Times New Roman" pitchFamily="18" charset="0"/>
                          <a:cs typeface="B Zar" pitchFamily="2" charset="-78"/>
                        </a:rPr>
                        <a:t>60%</a:t>
                      </a:r>
                      <a:endParaRPr kumimoji="0" lang="fa-IR" sz="1800" b="0" i="0" u="none" strike="noStrike" cap="none" normalizeH="0" baseline="0" smtClean="0">
                        <a:ln>
                          <a:noFill/>
                        </a:ln>
                        <a:solidFill>
                          <a:schemeClr val="tx1"/>
                        </a:solidFill>
                        <a:effectLst/>
                        <a:latin typeface="Arial" pitchFamily="34" charset="0"/>
                        <a:ea typeface="Times New Roman" pitchFamily="18" charset="0"/>
                        <a:cs typeface="B Zar" pitchFamily="2" charset="-78"/>
                      </a:endParaRPr>
                    </a:p>
                  </a:txBody>
                  <a:tcP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Low" defTabSz="914400" rtl="1" eaLnBrk="1" fontAlgn="base" latinLnBrk="0" hangingPunct="1">
                        <a:lnSpc>
                          <a:spcPct val="100000"/>
                        </a:lnSpc>
                        <a:spcBef>
                          <a:spcPct val="0"/>
                        </a:spcBef>
                        <a:spcAft>
                          <a:spcPct val="0"/>
                        </a:spcAft>
                        <a:buClrTx/>
                        <a:buSzTx/>
                        <a:buFontTx/>
                        <a:buNone/>
                        <a:tabLst/>
                      </a:pPr>
                      <a:r>
                        <a:rPr kumimoji="0" lang="fa-IR" sz="1600" b="0" i="0" u="none" strike="noStrike" cap="none" normalizeH="0" baseline="0" smtClean="0">
                          <a:ln>
                            <a:noFill/>
                          </a:ln>
                          <a:solidFill>
                            <a:schemeClr val="tx1"/>
                          </a:solidFill>
                          <a:effectLst/>
                          <a:latin typeface="Times New Roman" pitchFamily="18" charset="0"/>
                          <a:ea typeface="Times New Roman" pitchFamily="18" charset="0"/>
                          <a:cs typeface="B Zar" pitchFamily="2" charset="-78"/>
                        </a:rPr>
                        <a:t>75%</a:t>
                      </a:r>
                      <a:endParaRPr kumimoji="0" lang="fa-IR" sz="1800" b="0" i="0" u="none" strike="noStrike" cap="none" normalizeH="0" baseline="0" smtClean="0">
                        <a:ln>
                          <a:noFill/>
                        </a:ln>
                        <a:solidFill>
                          <a:schemeClr val="tx1"/>
                        </a:solidFill>
                        <a:effectLst/>
                        <a:latin typeface="Arial" pitchFamily="34" charset="0"/>
                        <a:ea typeface="Times New Roman" pitchFamily="18" charset="0"/>
                        <a:cs typeface="B Zar" pitchFamily="2" charset="-78"/>
                      </a:endParaRPr>
                    </a:p>
                  </a:txBody>
                  <a:tcP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8"/>
                  </a:ext>
                </a:extLst>
              </a:tr>
            </a:tbl>
          </a:graphicData>
        </a:graphic>
      </p:graphicFrame>
    </p:spTree>
  </p:cSld>
  <p:clrMapOvr>
    <a:masterClrMapping/>
  </p:clrMapOvr>
  <p:transition advClick="0" advTm="3000"/>
</p:sld>
</file>

<file path=ppt/slides/slide257.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291843" name="Rectangle 3"/>
          <p:cNvSpPr>
            <a:spLocks noGrp="1" noChangeArrowheads="1"/>
          </p:cNvSpPr>
          <p:nvPr>
            <p:ph type="body" idx="1"/>
          </p:nvPr>
        </p:nvSpPr>
        <p:spPr/>
        <p:txBody>
          <a:bodyPr/>
          <a:lstStyle/>
          <a:p>
            <a:r>
              <a:rPr lang="fa-IR"/>
              <a:t>مطلوب است:</a:t>
            </a:r>
          </a:p>
          <a:p>
            <a:r>
              <a:rPr lang="fa-IR"/>
              <a:t>تهیه گزارش بهای تمام شده تولید برای هر دپارتمان به روش میانگین</a:t>
            </a:r>
          </a:p>
          <a:p>
            <a:r>
              <a:rPr lang="fa-IR"/>
              <a:t>شرکت تولیدی آرمان</a:t>
            </a:r>
          </a:p>
          <a:p>
            <a:r>
              <a:rPr lang="fa-IR"/>
              <a:t>گزارش بهای تمام شده تولید  (اردیبهشت روش میانگین)</a:t>
            </a:r>
            <a:endParaRPr lang="en-US"/>
          </a:p>
        </p:txBody>
      </p:sp>
    </p:spTree>
  </p:cSld>
  <p:clrMapOvr>
    <a:masterClrMapping/>
  </p:clrMapOvr>
  <p:transition advClick="0" advTm="3000">
    <p:push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0" presetClass="entr" presetSubtype="0" fill="hold" grpId="0" nodeType="clickEffect">
                                  <p:stCondLst>
                                    <p:cond delay="0"/>
                                  </p:stCondLst>
                                  <p:iterate type="lt">
                                    <p:tmPct val="10000"/>
                                  </p:iterate>
                                  <p:childTnLst>
                                    <p:set>
                                      <p:cBhvr>
                                        <p:cTn id="6" dur="1" fill="hold">
                                          <p:stCondLst>
                                            <p:cond delay="0"/>
                                          </p:stCondLst>
                                        </p:cTn>
                                        <p:tgtEl>
                                          <p:spTgt spid="291843">
                                            <p:txEl>
                                              <p:pRg st="0" end="0"/>
                                            </p:txEl>
                                          </p:spTgt>
                                        </p:tgtEl>
                                        <p:attrNameLst>
                                          <p:attrName>style.visibility</p:attrName>
                                        </p:attrNameLst>
                                      </p:cBhvr>
                                      <p:to>
                                        <p:strVal val="visible"/>
                                      </p:to>
                                    </p:set>
                                    <p:animEffect transition="in" filter="fade">
                                      <p:cBhvr>
                                        <p:cTn id="7" dur="500">
                                          <p:stCondLst>
                                            <p:cond delay="0"/>
                                          </p:stCondLst>
                                        </p:cTn>
                                        <p:tgtEl>
                                          <p:spTgt spid="291843">
                                            <p:txEl>
                                              <p:pRg st="0" end="0"/>
                                            </p:txEl>
                                          </p:spTgt>
                                        </p:tgtEl>
                                      </p:cBhvr>
                                    </p:animEffect>
                                    <p:anim calcmode="lin" valueType="num">
                                      <p:cBhvr>
                                        <p:cTn id="8" dur="500" fill="hold">
                                          <p:stCondLst>
                                            <p:cond delay="0"/>
                                          </p:stCondLst>
                                        </p:cTn>
                                        <p:tgtEl>
                                          <p:spTgt spid="291843">
                                            <p:txEl>
                                              <p:pRg st="0" end="0"/>
                                            </p:txEl>
                                          </p:spTgt>
                                        </p:tgtEl>
                                        <p:attrNameLst>
                                          <p:attrName>ppt_x</p:attrName>
                                        </p:attrNameLst>
                                      </p:cBhvr>
                                      <p:tavLst>
                                        <p:tav tm="0">
                                          <p:val>
                                            <p:strVal val="#ppt_x-.1"/>
                                          </p:val>
                                        </p:tav>
                                        <p:tav tm="100000">
                                          <p:val>
                                            <p:strVal val="#ppt_x"/>
                                          </p:val>
                                        </p:tav>
                                      </p:tavLst>
                                    </p:anim>
                                    <p:anim calcmode="lin" valueType="num">
                                      <p:cBhvr>
                                        <p:cTn id="9" dur="500" fill="hold">
                                          <p:stCondLst>
                                            <p:cond delay="0"/>
                                          </p:stCondLst>
                                        </p:cTn>
                                        <p:tgtEl>
                                          <p:spTgt spid="29184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0" presetClass="entr" presetSubtype="0" fill="hold" grpId="0" nodeType="clickEffect">
                                  <p:stCondLst>
                                    <p:cond delay="0"/>
                                  </p:stCondLst>
                                  <p:iterate type="lt">
                                    <p:tmPct val="10000"/>
                                  </p:iterate>
                                  <p:childTnLst>
                                    <p:set>
                                      <p:cBhvr>
                                        <p:cTn id="13" dur="1" fill="hold">
                                          <p:stCondLst>
                                            <p:cond delay="0"/>
                                          </p:stCondLst>
                                        </p:cTn>
                                        <p:tgtEl>
                                          <p:spTgt spid="291843">
                                            <p:txEl>
                                              <p:pRg st="1" end="1"/>
                                            </p:txEl>
                                          </p:spTgt>
                                        </p:tgtEl>
                                        <p:attrNameLst>
                                          <p:attrName>style.visibility</p:attrName>
                                        </p:attrNameLst>
                                      </p:cBhvr>
                                      <p:to>
                                        <p:strVal val="visible"/>
                                      </p:to>
                                    </p:set>
                                    <p:animEffect transition="in" filter="fade">
                                      <p:cBhvr>
                                        <p:cTn id="14" dur="500">
                                          <p:stCondLst>
                                            <p:cond delay="0"/>
                                          </p:stCondLst>
                                        </p:cTn>
                                        <p:tgtEl>
                                          <p:spTgt spid="291843">
                                            <p:txEl>
                                              <p:pRg st="1" end="1"/>
                                            </p:txEl>
                                          </p:spTgt>
                                        </p:tgtEl>
                                      </p:cBhvr>
                                    </p:animEffect>
                                    <p:anim calcmode="lin" valueType="num">
                                      <p:cBhvr>
                                        <p:cTn id="15" dur="500" fill="hold">
                                          <p:stCondLst>
                                            <p:cond delay="0"/>
                                          </p:stCondLst>
                                        </p:cTn>
                                        <p:tgtEl>
                                          <p:spTgt spid="291843">
                                            <p:txEl>
                                              <p:pRg st="1" end="1"/>
                                            </p:txEl>
                                          </p:spTgt>
                                        </p:tgtEl>
                                        <p:attrNameLst>
                                          <p:attrName>ppt_x</p:attrName>
                                        </p:attrNameLst>
                                      </p:cBhvr>
                                      <p:tavLst>
                                        <p:tav tm="0">
                                          <p:val>
                                            <p:strVal val="#ppt_x-.1"/>
                                          </p:val>
                                        </p:tav>
                                        <p:tav tm="100000">
                                          <p:val>
                                            <p:strVal val="#ppt_x"/>
                                          </p:val>
                                        </p:tav>
                                      </p:tavLst>
                                    </p:anim>
                                    <p:anim calcmode="lin" valueType="num">
                                      <p:cBhvr>
                                        <p:cTn id="16" dur="500" fill="hold">
                                          <p:stCondLst>
                                            <p:cond delay="0"/>
                                          </p:stCondLst>
                                        </p:cTn>
                                        <p:tgtEl>
                                          <p:spTgt spid="29184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0" presetClass="entr" presetSubtype="0" fill="hold" grpId="0" nodeType="clickEffect">
                                  <p:stCondLst>
                                    <p:cond delay="0"/>
                                  </p:stCondLst>
                                  <p:iterate type="lt">
                                    <p:tmPct val="10000"/>
                                  </p:iterate>
                                  <p:childTnLst>
                                    <p:set>
                                      <p:cBhvr>
                                        <p:cTn id="20" dur="1" fill="hold">
                                          <p:stCondLst>
                                            <p:cond delay="0"/>
                                          </p:stCondLst>
                                        </p:cTn>
                                        <p:tgtEl>
                                          <p:spTgt spid="291843">
                                            <p:txEl>
                                              <p:pRg st="2" end="2"/>
                                            </p:txEl>
                                          </p:spTgt>
                                        </p:tgtEl>
                                        <p:attrNameLst>
                                          <p:attrName>style.visibility</p:attrName>
                                        </p:attrNameLst>
                                      </p:cBhvr>
                                      <p:to>
                                        <p:strVal val="visible"/>
                                      </p:to>
                                    </p:set>
                                    <p:animEffect transition="in" filter="fade">
                                      <p:cBhvr>
                                        <p:cTn id="21" dur="500">
                                          <p:stCondLst>
                                            <p:cond delay="0"/>
                                          </p:stCondLst>
                                        </p:cTn>
                                        <p:tgtEl>
                                          <p:spTgt spid="291843">
                                            <p:txEl>
                                              <p:pRg st="2" end="2"/>
                                            </p:txEl>
                                          </p:spTgt>
                                        </p:tgtEl>
                                      </p:cBhvr>
                                    </p:animEffect>
                                    <p:anim calcmode="lin" valueType="num">
                                      <p:cBhvr>
                                        <p:cTn id="22" dur="500" fill="hold">
                                          <p:stCondLst>
                                            <p:cond delay="0"/>
                                          </p:stCondLst>
                                        </p:cTn>
                                        <p:tgtEl>
                                          <p:spTgt spid="291843">
                                            <p:txEl>
                                              <p:pRg st="2" end="2"/>
                                            </p:txEl>
                                          </p:spTgt>
                                        </p:tgtEl>
                                        <p:attrNameLst>
                                          <p:attrName>ppt_x</p:attrName>
                                        </p:attrNameLst>
                                      </p:cBhvr>
                                      <p:tavLst>
                                        <p:tav tm="0">
                                          <p:val>
                                            <p:strVal val="#ppt_x-.1"/>
                                          </p:val>
                                        </p:tav>
                                        <p:tav tm="100000">
                                          <p:val>
                                            <p:strVal val="#ppt_x"/>
                                          </p:val>
                                        </p:tav>
                                      </p:tavLst>
                                    </p:anim>
                                    <p:anim calcmode="lin" valueType="num">
                                      <p:cBhvr>
                                        <p:cTn id="23" dur="500" fill="hold">
                                          <p:stCondLst>
                                            <p:cond delay="0"/>
                                          </p:stCondLst>
                                        </p:cTn>
                                        <p:tgtEl>
                                          <p:spTgt spid="29184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0" presetClass="entr" presetSubtype="0" fill="hold" grpId="0" nodeType="clickEffect">
                                  <p:stCondLst>
                                    <p:cond delay="0"/>
                                  </p:stCondLst>
                                  <p:iterate type="lt">
                                    <p:tmPct val="10000"/>
                                  </p:iterate>
                                  <p:childTnLst>
                                    <p:set>
                                      <p:cBhvr>
                                        <p:cTn id="27" dur="1" fill="hold">
                                          <p:stCondLst>
                                            <p:cond delay="0"/>
                                          </p:stCondLst>
                                        </p:cTn>
                                        <p:tgtEl>
                                          <p:spTgt spid="291843">
                                            <p:txEl>
                                              <p:pRg st="3" end="3"/>
                                            </p:txEl>
                                          </p:spTgt>
                                        </p:tgtEl>
                                        <p:attrNameLst>
                                          <p:attrName>style.visibility</p:attrName>
                                        </p:attrNameLst>
                                      </p:cBhvr>
                                      <p:to>
                                        <p:strVal val="visible"/>
                                      </p:to>
                                    </p:set>
                                    <p:animEffect transition="in" filter="fade">
                                      <p:cBhvr>
                                        <p:cTn id="28" dur="500">
                                          <p:stCondLst>
                                            <p:cond delay="0"/>
                                          </p:stCondLst>
                                        </p:cTn>
                                        <p:tgtEl>
                                          <p:spTgt spid="291843">
                                            <p:txEl>
                                              <p:pRg st="3" end="3"/>
                                            </p:txEl>
                                          </p:spTgt>
                                        </p:tgtEl>
                                      </p:cBhvr>
                                    </p:animEffect>
                                    <p:anim calcmode="lin" valueType="num">
                                      <p:cBhvr>
                                        <p:cTn id="29" dur="500" fill="hold">
                                          <p:stCondLst>
                                            <p:cond delay="0"/>
                                          </p:stCondLst>
                                        </p:cTn>
                                        <p:tgtEl>
                                          <p:spTgt spid="291843">
                                            <p:txEl>
                                              <p:pRg st="3" end="3"/>
                                            </p:txEl>
                                          </p:spTgt>
                                        </p:tgtEl>
                                        <p:attrNameLst>
                                          <p:attrName>ppt_x</p:attrName>
                                        </p:attrNameLst>
                                      </p:cBhvr>
                                      <p:tavLst>
                                        <p:tav tm="0">
                                          <p:val>
                                            <p:strVal val="#ppt_x-.1"/>
                                          </p:val>
                                        </p:tav>
                                        <p:tav tm="100000">
                                          <p:val>
                                            <p:strVal val="#ppt_x"/>
                                          </p:val>
                                        </p:tav>
                                      </p:tavLst>
                                    </p:anim>
                                    <p:anim calcmode="lin" valueType="num">
                                      <p:cBhvr>
                                        <p:cTn id="30" dur="500" fill="hold">
                                          <p:stCondLst>
                                            <p:cond delay="0"/>
                                          </p:stCondLst>
                                        </p:cTn>
                                        <p:tgtEl>
                                          <p:spTgt spid="291843">
                                            <p:txEl>
                                              <p:pRg st="3" end="3"/>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1843" grpId="0" build="p"/>
    </p:bldLst>
  </p:timing>
</p:sld>
</file>

<file path=ppt/slides/slide25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293101" name="Group 237"/>
          <p:cNvGraphicFramePr>
            <a:graphicFrameLocks noGrp="1"/>
          </p:cNvGraphicFramePr>
          <p:nvPr>
            <p:ph/>
          </p:nvPr>
        </p:nvGraphicFramePr>
        <p:xfrm>
          <a:off x="395288" y="779463"/>
          <a:ext cx="8229600" cy="5708650"/>
        </p:xfrm>
        <a:graphic>
          <a:graphicData uri="http://schemas.openxmlformats.org/drawingml/2006/table">
            <a:tbl>
              <a:tblPr rtl="1"/>
              <a:tblGrid>
                <a:gridCol w="1939925">
                  <a:extLst>
                    <a:ext uri="{9D8B030D-6E8A-4147-A177-3AD203B41FA5}">
                      <a16:colId xmlns:a16="http://schemas.microsoft.com/office/drawing/2014/main" val="20000"/>
                    </a:ext>
                  </a:extLst>
                </a:gridCol>
                <a:gridCol w="2341563">
                  <a:extLst>
                    <a:ext uri="{9D8B030D-6E8A-4147-A177-3AD203B41FA5}">
                      <a16:colId xmlns:a16="http://schemas.microsoft.com/office/drawing/2014/main" val="20001"/>
                    </a:ext>
                  </a:extLst>
                </a:gridCol>
                <a:gridCol w="3948112">
                  <a:extLst>
                    <a:ext uri="{9D8B030D-6E8A-4147-A177-3AD203B41FA5}">
                      <a16:colId xmlns:a16="http://schemas.microsoft.com/office/drawing/2014/main" val="20002"/>
                    </a:ext>
                  </a:extLst>
                </a:gridCol>
              </a:tblGrid>
              <a:tr h="273050">
                <a:tc>
                  <a:txBody>
                    <a:bodyPr/>
                    <a:lstStyle/>
                    <a:p>
                      <a:pPr marL="342900" marR="0" lvl="0" indent="-342900" algn="ctr" defTabSz="914400" rtl="1" eaLnBrk="1" fontAlgn="base" latinLnBrk="0" hangingPunct="1">
                        <a:lnSpc>
                          <a:spcPct val="100000"/>
                        </a:lnSpc>
                        <a:spcBef>
                          <a:spcPct val="0"/>
                        </a:spcBef>
                        <a:spcAft>
                          <a:spcPct val="0"/>
                        </a:spcAft>
                        <a:buClrTx/>
                        <a:buSzTx/>
                        <a:buFontTx/>
                        <a:buNone/>
                        <a:tabLst/>
                      </a:pPr>
                      <a:r>
                        <a:rPr kumimoji="0" lang="fa-IR" sz="1400" b="0" i="0" u="none" strike="noStrike" cap="none" normalizeH="0" baseline="0" smtClean="0">
                          <a:ln>
                            <a:noFill/>
                          </a:ln>
                          <a:solidFill>
                            <a:schemeClr val="tx1"/>
                          </a:solidFill>
                          <a:effectLst/>
                          <a:latin typeface="Times New Roman" pitchFamily="18" charset="0"/>
                          <a:ea typeface="Times New Roman" pitchFamily="18" charset="0"/>
                          <a:cs typeface="B Zar" pitchFamily="2" charset="-78"/>
                        </a:rPr>
                        <a:t>شرح</a:t>
                      </a:r>
                      <a:endParaRPr kumimoji="0" lang="fa-IR" sz="1600" b="0" i="0" u="none" strike="noStrike" cap="none" normalizeH="0" baseline="0" smtClean="0">
                        <a:ln>
                          <a:noFill/>
                        </a:ln>
                        <a:solidFill>
                          <a:schemeClr val="tx1"/>
                        </a:solidFill>
                        <a:effectLst/>
                        <a:latin typeface="Arial" pitchFamily="34" charset="0"/>
                        <a:ea typeface="Times New Roman" pitchFamily="18" charset="0"/>
                        <a:cs typeface="B Zar" pitchFamily="2" charset="-7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1" eaLnBrk="1" fontAlgn="base" latinLnBrk="0" hangingPunct="1">
                        <a:lnSpc>
                          <a:spcPct val="100000"/>
                        </a:lnSpc>
                        <a:spcBef>
                          <a:spcPct val="0"/>
                        </a:spcBef>
                        <a:spcAft>
                          <a:spcPct val="0"/>
                        </a:spcAft>
                        <a:buClrTx/>
                        <a:buSzTx/>
                        <a:buFontTx/>
                        <a:buNone/>
                        <a:tabLst/>
                      </a:pPr>
                      <a:r>
                        <a:rPr kumimoji="0" lang="fa-IR" sz="1400" b="0" i="0" u="none" strike="noStrike" cap="none" normalizeH="0" baseline="0" smtClean="0">
                          <a:ln>
                            <a:noFill/>
                          </a:ln>
                          <a:solidFill>
                            <a:schemeClr val="tx1"/>
                          </a:solidFill>
                          <a:effectLst/>
                          <a:latin typeface="Times New Roman" pitchFamily="18" charset="0"/>
                          <a:ea typeface="Times New Roman" pitchFamily="18" charset="0"/>
                          <a:cs typeface="B Zar" pitchFamily="2" charset="-78"/>
                        </a:rPr>
                        <a:t>کارگاه اول</a:t>
                      </a:r>
                      <a:endParaRPr kumimoji="0" lang="fa-IR" sz="1600" b="0" i="0" u="none" strike="noStrike" cap="none" normalizeH="0" baseline="0" smtClean="0">
                        <a:ln>
                          <a:noFill/>
                        </a:ln>
                        <a:solidFill>
                          <a:schemeClr val="tx1"/>
                        </a:solidFill>
                        <a:effectLst/>
                        <a:latin typeface="Arial" pitchFamily="34" charset="0"/>
                        <a:ea typeface="Times New Roman" pitchFamily="18" charset="0"/>
                        <a:cs typeface="B Zar" pitchFamily="2" charset="-7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1" eaLnBrk="1" fontAlgn="base" latinLnBrk="0" hangingPunct="1">
                        <a:lnSpc>
                          <a:spcPct val="100000"/>
                        </a:lnSpc>
                        <a:spcBef>
                          <a:spcPct val="0"/>
                        </a:spcBef>
                        <a:spcAft>
                          <a:spcPct val="0"/>
                        </a:spcAft>
                        <a:buClrTx/>
                        <a:buSzTx/>
                        <a:buFontTx/>
                        <a:buNone/>
                        <a:tabLst/>
                      </a:pPr>
                      <a:r>
                        <a:rPr kumimoji="0" lang="fa-IR" sz="1400" b="0" i="0" u="none" strike="noStrike" cap="none" normalizeH="0" baseline="0" smtClean="0">
                          <a:ln>
                            <a:noFill/>
                          </a:ln>
                          <a:solidFill>
                            <a:schemeClr val="tx1"/>
                          </a:solidFill>
                          <a:effectLst/>
                          <a:latin typeface="Times New Roman" pitchFamily="18" charset="0"/>
                          <a:ea typeface="Times New Roman" pitchFamily="18" charset="0"/>
                          <a:cs typeface="B Zar" pitchFamily="2" charset="-78"/>
                        </a:rPr>
                        <a:t>کارگاه دوم</a:t>
                      </a:r>
                      <a:endParaRPr kumimoji="0" lang="fa-IR" sz="1600" b="0" i="0" u="none" strike="noStrike" cap="none" normalizeH="0" baseline="0" smtClean="0">
                        <a:ln>
                          <a:noFill/>
                        </a:ln>
                        <a:solidFill>
                          <a:schemeClr val="tx1"/>
                        </a:solidFill>
                        <a:effectLst/>
                        <a:latin typeface="Arial" pitchFamily="34" charset="0"/>
                        <a:ea typeface="Times New Roman" pitchFamily="18" charset="0"/>
                        <a:cs typeface="B Zar" pitchFamily="2" charset="-7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409575">
                <a:tc>
                  <a:txBody>
                    <a:bodyPr/>
                    <a:lstStyle/>
                    <a:p>
                      <a:pPr marL="342900" marR="0" lvl="0" indent="-342900" algn="ctr" defTabSz="914400" rtl="1" eaLnBrk="1" fontAlgn="base" latinLnBrk="0" hangingPunct="1">
                        <a:lnSpc>
                          <a:spcPct val="100000"/>
                        </a:lnSpc>
                        <a:spcBef>
                          <a:spcPct val="0"/>
                        </a:spcBef>
                        <a:spcAft>
                          <a:spcPct val="0"/>
                        </a:spcAft>
                        <a:buClrTx/>
                        <a:buSzTx/>
                        <a:buFontTx/>
                        <a:buNone/>
                        <a:tabLst/>
                      </a:pPr>
                      <a:r>
                        <a:rPr kumimoji="0" lang="fa-IR" sz="1400" b="0" i="0" u="none" strike="noStrike" cap="none" normalizeH="0" baseline="0" smtClean="0">
                          <a:ln>
                            <a:noFill/>
                          </a:ln>
                          <a:solidFill>
                            <a:schemeClr val="tx1"/>
                          </a:solidFill>
                          <a:effectLst/>
                          <a:latin typeface="Times New Roman" pitchFamily="18" charset="0"/>
                          <a:ea typeface="Times New Roman" pitchFamily="18" charset="0"/>
                          <a:cs typeface="B Zar" pitchFamily="2" charset="-78"/>
                        </a:rPr>
                        <a:t>الف)جدول مقداری تولید:</a:t>
                      </a:r>
                      <a:endParaRPr kumimoji="0" lang="fa-IR" sz="1600" b="0" i="0" u="none" strike="noStrike" cap="none" normalizeH="0" baseline="0" smtClean="0">
                        <a:ln>
                          <a:noFill/>
                        </a:ln>
                        <a:solidFill>
                          <a:schemeClr val="tx1"/>
                        </a:solidFill>
                        <a:effectLst/>
                        <a:latin typeface="Arial" pitchFamily="34" charset="0"/>
                        <a:ea typeface="Times New Roman" pitchFamily="18" charset="0"/>
                        <a:cs typeface="B Zar" pitchFamily="2" charset="-7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1" eaLnBrk="1" fontAlgn="base" latinLnBrk="0" hangingPunct="1">
                        <a:lnSpc>
                          <a:spcPct val="100000"/>
                        </a:lnSpc>
                        <a:spcBef>
                          <a:spcPct val="0"/>
                        </a:spcBef>
                        <a:spcAft>
                          <a:spcPct val="0"/>
                        </a:spcAft>
                        <a:buClrTx/>
                        <a:buSzTx/>
                        <a:buFontTx/>
                        <a:buNone/>
                        <a:tabLst/>
                      </a:pPr>
                      <a:r>
                        <a:rPr kumimoji="0" lang="fa-IR" sz="1400" b="0" i="0" u="none" strike="noStrike" cap="none" normalizeH="0" baseline="0" smtClean="0">
                          <a:ln>
                            <a:noFill/>
                          </a:ln>
                          <a:solidFill>
                            <a:schemeClr val="tx1"/>
                          </a:solidFill>
                          <a:effectLst/>
                          <a:latin typeface="Times New Roman" pitchFamily="18" charset="0"/>
                          <a:ea typeface="Times New Roman" pitchFamily="18" charset="0"/>
                          <a:cs typeface="B Zar" pitchFamily="2" charset="-78"/>
                        </a:rPr>
                        <a:t>واحد       واحد</a:t>
                      </a:r>
                      <a:endParaRPr kumimoji="0" lang="fa-IR" sz="1600" b="0" i="0" u="none" strike="noStrike" cap="none" normalizeH="0" baseline="0" smtClean="0">
                        <a:ln>
                          <a:noFill/>
                        </a:ln>
                        <a:solidFill>
                          <a:schemeClr val="tx1"/>
                        </a:solidFill>
                        <a:effectLst/>
                        <a:latin typeface="Arial" pitchFamily="34" charset="0"/>
                        <a:ea typeface="Times New Roman" pitchFamily="18" charset="0"/>
                        <a:cs typeface="B Zar" pitchFamily="2" charset="-7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1" eaLnBrk="1" fontAlgn="base" latinLnBrk="0" hangingPunct="1">
                        <a:lnSpc>
                          <a:spcPct val="100000"/>
                        </a:lnSpc>
                        <a:spcBef>
                          <a:spcPct val="0"/>
                        </a:spcBef>
                        <a:spcAft>
                          <a:spcPct val="0"/>
                        </a:spcAft>
                        <a:buClrTx/>
                        <a:buSzTx/>
                        <a:buFontTx/>
                        <a:buNone/>
                        <a:tabLst/>
                      </a:pPr>
                      <a:r>
                        <a:rPr kumimoji="0" lang="fa-IR" sz="1400" b="0" i="0" u="none" strike="noStrike" cap="none" normalizeH="0" baseline="0" smtClean="0">
                          <a:ln>
                            <a:noFill/>
                          </a:ln>
                          <a:solidFill>
                            <a:schemeClr val="tx1"/>
                          </a:solidFill>
                          <a:effectLst/>
                          <a:latin typeface="Times New Roman" pitchFamily="18" charset="0"/>
                          <a:ea typeface="Times New Roman" pitchFamily="18" charset="0"/>
                          <a:cs typeface="B Zar" pitchFamily="2" charset="-78"/>
                        </a:rPr>
                        <a:t>واحد      واحد</a:t>
                      </a:r>
                      <a:endParaRPr kumimoji="0" lang="fa-IR" sz="1600" b="0" i="0" u="none" strike="noStrike" cap="none" normalizeH="0" baseline="0" smtClean="0">
                        <a:ln>
                          <a:noFill/>
                        </a:ln>
                        <a:solidFill>
                          <a:schemeClr val="tx1"/>
                        </a:solidFill>
                        <a:effectLst/>
                        <a:latin typeface="Arial" pitchFamily="34" charset="0"/>
                        <a:ea typeface="Times New Roman" pitchFamily="18" charset="0"/>
                        <a:cs typeface="B Zar" pitchFamily="2" charset="-7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668338">
                <a:tc>
                  <a:txBody>
                    <a:bodyPr/>
                    <a:lstStyle/>
                    <a:p>
                      <a:pPr marL="342900" marR="0" lvl="0" indent="-342900" algn="ctr" defTabSz="914400" rtl="1" eaLnBrk="1" fontAlgn="base" latinLnBrk="0" hangingPunct="1">
                        <a:lnSpc>
                          <a:spcPct val="100000"/>
                        </a:lnSpc>
                        <a:spcBef>
                          <a:spcPct val="0"/>
                        </a:spcBef>
                        <a:spcAft>
                          <a:spcPct val="0"/>
                        </a:spcAft>
                        <a:buClrTx/>
                        <a:buSzTx/>
                        <a:buFontTx/>
                        <a:buNone/>
                        <a:tabLst/>
                      </a:pPr>
                      <a:r>
                        <a:rPr kumimoji="0" lang="fa-IR" sz="1400" b="0" i="0" u="none" strike="noStrike" cap="none" normalizeH="0" baseline="0" smtClean="0">
                          <a:ln>
                            <a:noFill/>
                          </a:ln>
                          <a:solidFill>
                            <a:schemeClr val="tx1"/>
                          </a:solidFill>
                          <a:effectLst/>
                          <a:latin typeface="Times New Roman" pitchFamily="18" charset="0"/>
                          <a:ea typeface="Times New Roman" pitchFamily="18" charset="0"/>
                          <a:cs typeface="B Zar" pitchFamily="2" charset="-78"/>
                        </a:rPr>
                        <a:t>واحدهایی که شروع به تولید شده اند </a:t>
                      </a:r>
                      <a:endParaRPr kumimoji="0" lang="fa-IR" sz="1600" b="0" i="0" u="none" strike="noStrike" cap="none" normalizeH="0" baseline="0" smtClean="0">
                        <a:ln>
                          <a:noFill/>
                        </a:ln>
                        <a:solidFill>
                          <a:schemeClr val="tx1"/>
                        </a:solidFill>
                        <a:effectLst/>
                        <a:latin typeface="Arial" pitchFamily="34" charset="0"/>
                        <a:ea typeface="Times New Roman" pitchFamily="18" charset="0"/>
                        <a:cs typeface="B Zar" pitchFamily="2" charset="-7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1" eaLnBrk="1" fontAlgn="base" latinLnBrk="0" hangingPunct="1">
                        <a:lnSpc>
                          <a:spcPct val="100000"/>
                        </a:lnSpc>
                        <a:spcBef>
                          <a:spcPct val="0"/>
                        </a:spcBef>
                        <a:spcAft>
                          <a:spcPct val="0"/>
                        </a:spcAft>
                        <a:buClrTx/>
                        <a:buSzTx/>
                        <a:buFontTx/>
                        <a:buNone/>
                        <a:tabLst/>
                      </a:pPr>
                      <a:r>
                        <a:rPr kumimoji="0" lang="fa-IR" sz="1400" b="0" i="0" u="none" strike="noStrike" cap="none" normalizeH="0" baseline="0" smtClean="0">
                          <a:ln>
                            <a:noFill/>
                          </a:ln>
                          <a:solidFill>
                            <a:schemeClr val="tx1"/>
                          </a:solidFill>
                          <a:effectLst/>
                          <a:latin typeface="Times New Roman" pitchFamily="18" charset="0"/>
                          <a:ea typeface="Times New Roman" pitchFamily="18" charset="0"/>
                          <a:cs typeface="B Zar" pitchFamily="2" charset="-78"/>
                        </a:rPr>
                        <a:t>1250    -</a:t>
                      </a:r>
                      <a:endParaRPr kumimoji="0" lang="fa-IR" sz="1600" b="0" i="0" u="none" strike="noStrike" cap="none" normalizeH="0" baseline="0" smtClean="0">
                        <a:ln>
                          <a:noFill/>
                        </a:ln>
                        <a:solidFill>
                          <a:schemeClr val="tx1"/>
                        </a:solidFill>
                        <a:effectLst/>
                        <a:latin typeface="Arial" pitchFamily="34" charset="0"/>
                        <a:ea typeface="Times New Roman" pitchFamily="18" charset="0"/>
                        <a:cs typeface="B Zar" pitchFamily="2" charset="-7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1" eaLnBrk="1" fontAlgn="base" latinLnBrk="0" hangingPunct="1">
                        <a:lnSpc>
                          <a:spcPct val="100000"/>
                        </a:lnSpc>
                        <a:spcBef>
                          <a:spcPct val="0"/>
                        </a:spcBef>
                        <a:spcAft>
                          <a:spcPct val="0"/>
                        </a:spcAft>
                        <a:buClrTx/>
                        <a:buSzTx/>
                        <a:buFontTx/>
                        <a:buNone/>
                        <a:tabLst/>
                      </a:pPr>
                      <a:r>
                        <a:rPr kumimoji="0" lang="fa-IR" sz="1400" b="0" i="0" u="none" strike="noStrike" cap="none" normalizeH="0" baseline="0" smtClean="0">
                          <a:ln>
                            <a:noFill/>
                          </a:ln>
                          <a:solidFill>
                            <a:schemeClr val="tx1"/>
                          </a:solidFill>
                          <a:effectLst/>
                          <a:latin typeface="Times New Roman" pitchFamily="18" charset="0"/>
                          <a:ea typeface="Times New Roman" pitchFamily="18" charset="0"/>
                          <a:cs typeface="B Zar" pitchFamily="2" charset="-78"/>
                        </a:rPr>
                        <a:t>-      -</a:t>
                      </a:r>
                      <a:endParaRPr kumimoji="0" lang="fa-IR" sz="1600" b="0" i="0" u="none" strike="noStrike" cap="none" normalizeH="0" baseline="0" smtClean="0">
                        <a:ln>
                          <a:noFill/>
                        </a:ln>
                        <a:solidFill>
                          <a:schemeClr val="tx1"/>
                        </a:solidFill>
                        <a:effectLst/>
                        <a:latin typeface="Arial" pitchFamily="34" charset="0"/>
                        <a:ea typeface="Times New Roman" pitchFamily="18" charset="0"/>
                        <a:cs typeface="B Zar" pitchFamily="2" charset="-7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336550">
                <a:tc>
                  <a:txBody>
                    <a:bodyPr/>
                    <a:lstStyle/>
                    <a:p>
                      <a:pPr marL="342900" marR="0" lvl="0" indent="-342900" algn="ctr" defTabSz="914400" rtl="1" eaLnBrk="1" fontAlgn="base" latinLnBrk="0" hangingPunct="1">
                        <a:lnSpc>
                          <a:spcPct val="100000"/>
                        </a:lnSpc>
                        <a:spcBef>
                          <a:spcPct val="0"/>
                        </a:spcBef>
                        <a:spcAft>
                          <a:spcPct val="0"/>
                        </a:spcAft>
                        <a:buClrTx/>
                        <a:buSzTx/>
                        <a:buFontTx/>
                        <a:buNone/>
                        <a:tabLst/>
                      </a:pPr>
                      <a:r>
                        <a:rPr kumimoji="0" lang="fa-IR" sz="1400" b="0" i="0" u="none" strike="noStrike" cap="none" normalizeH="0" baseline="0" smtClean="0">
                          <a:ln>
                            <a:noFill/>
                          </a:ln>
                          <a:solidFill>
                            <a:schemeClr val="tx1"/>
                          </a:solidFill>
                          <a:effectLst/>
                          <a:latin typeface="Times New Roman" pitchFamily="18" charset="0"/>
                          <a:ea typeface="Times New Roman" pitchFamily="18" charset="0"/>
                          <a:cs typeface="B Zar" pitchFamily="2" charset="-78"/>
                        </a:rPr>
                        <a:t>واحدهای دریافتی از مرحله قبل</a:t>
                      </a:r>
                      <a:endParaRPr kumimoji="0" lang="fa-IR" sz="1600" b="0" i="0" u="none" strike="noStrike" cap="none" normalizeH="0" baseline="0" smtClean="0">
                        <a:ln>
                          <a:noFill/>
                        </a:ln>
                        <a:solidFill>
                          <a:schemeClr val="tx1"/>
                        </a:solidFill>
                        <a:effectLst/>
                        <a:latin typeface="Arial" pitchFamily="34" charset="0"/>
                        <a:ea typeface="Times New Roman" pitchFamily="18" charset="0"/>
                        <a:cs typeface="B Zar" pitchFamily="2" charset="-7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1" eaLnBrk="1" fontAlgn="base" latinLnBrk="0" hangingPunct="1">
                        <a:lnSpc>
                          <a:spcPct val="100000"/>
                        </a:lnSpc>
                        <a:spcBef>
                          <a:spcPct val="0"/>
                        </a:spcBef>
                        <a:spcAft>
                          <a:spcPct val="0"/>
                        </a:spcAft>
                        <a:buClrTx/>
                        <a:buSzTx/>
                        <a:buFontTx/>
                        <a:buNone/>
                        <a:tabLst/>
                      </a:pPr>
                      <a:r>
                        <a:rPr kumimoji="0" lang="fa-IR" sz="1400" b="0" i="0" u="none" strike="noStrike" cap="none" normalizeH="0" baseline="0" smtClean="0">
                          <a:ln>
                            <a:noFill/>
                          </a:ln>
                          <a:solidFill>
                            <a:schemeClr val="tx1"/>
                          </a:solidFill>
                          <a:effectLst/>
                          <a:latin typeface="Times New Roman" pitchFamily="18" charset="0"/>
                          <a:ea typeface="Times New Roman" pitchFamily="18" charset="0"/>
                          <a:cs typeface="B Zar" pitchFamily="2" charset="-78"/>
                        </a:rPr>
                        <a:t>-      -</a:t>
                      </a:r>
                      <a:endParaRPr kumimoji="0" lang="fa-IR" sz="1600" b="0" i="0" u="none" strike="noStrike" cap="none" normalizeH="0" baseline="0" smtClean="0">
                        <a:ln>
                          <a:noFill/>
                        </a:ln>
                        <a:solidFill>
                          <a:schemeClr val="tx1"/>
                        </a:solidFill>
                        <a:effectLst/>
                        <a:latin typeface="Arial" pitchFamily="34" charset="0"/>
                        <a:ea typeface="Times New Roman" pitchFamily="18" charset="0"/>
                        <a:cs typeface="B Zar" pitchFamily="2" charset="-7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1" eaLnBrk="1" fontAlgn="base" latinLnBrk="0" hangingPunct="1">
                        <a:lnSpc>
                          <a:spcPct val="100000"/>
                        </a:lnSpc>
                        <a:spcBef>
                          <a:spcPct val="0"/>
                        </a:spcBef>
                        <a:spcAft>
                          <a:spcPct val="0"/>
                        </a:spcAft>
                        <a:buClrTx/>
                        <a:buSzTx/>
                        <a:buFontTx/>
                        <a:buNone/>
                        <a:tabLst/>
                      </a:pPr>
                      <a:r>
                        <a:rPr kumimoji="0" lang="fa-IR" sz="1400" b="0" i="0" u="none" strike="noStrike" cap="none" normalizeH="0" baseline="0" smtClean="0">
                          <a:ln>
                            <a:noFill/>
                          </a:ln>
                          <a:solidFill>
                            <a:schemeClr val="tx1"/>
                          </a:solidFill>
                          <a:effectLst/>
                          <a:latin typeface="Times New Roman" pitchFamily="18" charset="0"/>
                          <a:ea typeface="Times New Roman" pitchFamily="18" charset="0"/>
                          <a:cs typeface="B Zar" pitchFamily="2" charset="-78"/>
                        </a:rPr>
                        <a:t>1225     -</a:t>
                      </a:r>
                      <a:endParaRPr kumimoji="0" lang="fa-IR" sz="1600" b="0" i="0" u="none" strike="noStrike" cap="none" normalizeH="0" baseline="0" smtClean="0">
                        <a:ln>
                          <a:noFill/>
                        </a:ln>
                        <a:solidFill>
                          <a:schemeClr val="tx1"/>
                        </a:solidFill>
                        <a:effectLst/>
                        <a:latin typeface="Arial" pitchFamily="34" charset="0"/>
                        <a:ea typeface="Times New Roman" pitchFamily="18" charset="0"/>
                        <a:cs typeface="B Zar" pitchFamily="2" charset="-7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336550">
                <a:tc>
                  <a:txBody>
                    <a:bodyPr/>
                    <a:lstStyle/>
                    <a:p>
                      <a:pPr marL="342900" marR="0" lvl="0" indent="-342900" algn="ctr" defTabSz="914400" rtl="1" eaLnBrk="1" fontAlgn="base" latinLnBrk="0" hangingPunct="1">
                        <a:lnSpc>
                          <a:spcPct val="100000"/>
                        </a:lnSpc>
                        <a:spcBef>
                          <a:spcPct val="0"/>
                        </a:spcBef>
                        <a:spcAft>
                          <a:spcPct val="0"/>
                        </a:spcAft>
                        <a:buClrTx/>
                        <a:buSzTx/>
                        <a:buFontTx/>
                        <a:buNone/>
                        <a:tabLst/>
                      </a:pPr>
                      <a:r>
                        <a:rPr kumimoji="0" lang="fa-IR" sz="1400" b="0" i="0" u="none" strike="noStrike" cap="none" normalizeH="0" baseline="0" smtClean="0">
                          <a:ln>
                            <a:noFill/>
                          </a:ln>
                          <a:solidFill>
                            <a:schemeClr val="tx1"/>
                          </a:solidFill>
                          <a:effectLst/>
                          <a:latin typeface="Times New Roman" pitchFamily="18" charset="0"/>
                          <a:ea typeface="Times New Roman" pitchFamily="18" charset="0"/>
                          <a:cs typeface="B Zar" pitchFamily="2" charset="-78"/>
                        </a:rPr>
                        <a:t>واحدهای در جریان ساخت اول دوره</a:t>
                      </a:r>
                      <a:endParaRPr kumimoji="0" lang="fa-IR" sz="1600" b="0" i="0" u="none" strike="noStrike" cap="none" normalizeH="0" baseline="0" smtClean="0">
                        <a:ln>
                          <a:noFill/>
                        </a:ln>
                        <a:solidFill>
                          <a:schemeClr val="tx1"/>
                        </a:solidFill>
                        <a:effectLst/>
                        <a:latin typeface="Arial" pitchFamily="34" charset="0"/>
                        <a:ea typeface="Times New Roman" pitchFamily="18" charset="0"/>
                        <a:cs typeface="B Zar" pitchFamily="2" charset="-7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1" eaLnBrk="1" fontAlgn="base" latinLnBrk="0" hangingPunct="1">
                        <a:lnSpc>
                          <a:spcPct val="100000"/>
                        </a:lnSpc>
                        <a:spcBef>
                          <a:spcPct val="0"/>
                        </a:spcBef>
                        <a:spcAft>
                          <a:spcPct val="0"/>
                        </a:spcAft>
                        <a:buClrTx/>
                        <a:buSzTx/>
                        <a:buFontTx/>
                        <a:buNone/>
                        <a:tabLst/>
                      </a:pPr>
                      <a:r>
                        <a:rPr kumimoji="0" lang="fa-IR" sz="1400" b="0" i="0" u="none" strike="noStrike" cap="none" normalizeH="0" baseline="0" smtClean="0">
                          <a:ln>
                            <a:noFill/>
                          </a:ln>
                          <a:solidFill>
                            <a:schemeClr val="tx1"/>
                          </a:solidFill>
                          <a:effectLst/>
                          <a:latin typeface="Times New Roman" pitchFamily="18" charset="0"/>
                          <a:ea typeface="Times New Roman" pitchFamily="18" charset="0"/>
                          <a:cs typeface="B Zar" pitchFamily="2" charset="-78"/>
                        </a:rPr>
                        <a:t>100        -</a:t>
                      </a:r>
                      <a:endParaRPr kumimoji="0" lang="fa-IR" sz="1600" b="0" i="0" u="none" strike="noStrike" cap="none" normalizeH="0" baseline="0" smtClean="0">
                        <a:ln>
                          <a:noFill/>
                        </a:ln>
                        <a:solidFill>
                          <a:schemeClr val="tx1"/>
                        </a:solidFill>
                        <a:effectLst/>
                        <a:latin typeface="Arial" pitchFamily="34" charset="0"/>
                        <a:ea typeface="Times New Roman" pitchFamily="18" charset="0"/>
                        <a:cs typeface="B Zar" pitchFamily="2" charset="-7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1" eaLnBrk="1" fontAlgn="base" latinLnBrk="0" hangingPunct="1">
                        <a:lnSpc>
                          <a:spcPct val="100000"/>
                        </a:lnSpc>
                        <a:spcBef>
                          <a:spcPct val="0"/>
                        </a:spcBef>
                        <a:spcAft>
                          <a:spcPct val="0"/>
                        </a:spcAft>
                        <a:buClrTx/>
                        <a:buSzTx/>
                        <a:buFontTx/>
                        <a:buNone/>
                        <a:tabLst/>
                      </a:pPr>
                      <a:r>
                        <a:rPr kumimoji="0" lang="fa-IR" sz="1400" b="0" i="0" u="none" strike="noStrike" cap="none" normalizeH="0" baseline="0" smtClean="0">
                          <a:ln>
                            <a:noFill/>
                          </a:ln>
                          <a:solidFill>
                            <a:schemeClr val="tx1"/>
                          </a:solidFill>
                          <a:effectLst/>
                          <a:latin typeface="Times New Roman" pitchFamily="18" charset="0"/>
                          <a:ea typeface="Times New Roman" pitchFamily="18" charset="0"/>
                          <a:cs typeface="B Zar" pitchFamily="2" charset="-78"/>
                        </a:rPr>
                        <a:t>75         -</a:t>
                      </a:r>
                      <a:endParaRPr kumimoji="0" lang="fa-IR" sz="1600" b="0" i="0" u="none" strike="noStrike" cap="none" normalizeH="0" baseline="0" smtClean="0">
                        <a:ln>
                          <a:noFill/>
                        </a:ln>
                        <a:solidFill>
                          <a:schemeClr val="tx1"/>
                        </a:solidFill>
                        <a:effectLst/>
                        <a:latin typeface="Arial" pitchFamily="34" charset="0"/>
                        <a:ea typeface="Times New Roman" pitchFamily="18" charset="0"/>
                        <a:cs typeface="B Zar" pitchFamily="2" charset="-7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650875">
                <a:tc>
                  <a:txBody>
                    <a:bodyPr/>
                    <a:lstStyle/>
                    <a:p>
                      <a:pPr marL="342900" marR="0" lvl="0" indent="-342900" algn="ctr" defTabSz="914400" rtl="1" eaLnBrk="1" fontAlgn="base" latinLnBrk="0" hangingPunct="1">
                        <a:lnSpc>
                          <a:spcPct val="100000"/>
                        </a:lnSpc>
                        <a:spcBef>
                          <a:spcPct val="0"/>
                        </a:spcBef>
                        <a:spcAft>
                          <a:spcPct val="0"/>
                        </a:spcAft>
                        <a:buClrTx/>
                        <a:buSzTx/>
                        <a:buFontTx/>
                        <a:buNone/>
                        <a:tabLst/>
                      </a:pPr>
                      <a:r>
                        <a:rPr kumimoji="0" lang="fa-IR" sz="1400" b="0" i="0" u="none" strike="noStrike" cap="none" normalizeH="0" baseline="0" smtClean="0">
                          <a:ln>
                            <a:noFill/>
                          </a:ln>
                          <a:solidFill>
                            <a:schemeClr val="tx1"/>
                          </a:solidFill>
                          <a:effectLst/>
                          <a:latin typeface="Times New Roman" pitchFamily="18" charset="0"/>
                          <a:ea typeface="Times New Roman" pitchFamily="18" charset="0"/>
                          <a:cs typeface="B Zar" pitchFamily="2" charset="-78"/>
                        </a:rPr>
                        <a:t>واحدهای انتقال یافته به دپارتمان بعد-انبار</a:t>
                      </a:r>
                      <a:endParaRPr kumimoji="0" lang="fa-IR" sz="1600" b="0" i="0" u="none" strike="noStrike" cap="none" normalizeH="0" baseline="0" smtClean="0">
                        <a:ln>
                          <a:noFill/>
                        </a:ln>
                        <a:solidFill>
                          <a:schemeClr val="tx1"/>
                        </a:solidFill>
                        <a:effectLst/>
                        <a:latin typeface="Arial" pitchFamily="34" charset="0"/>
                        <a:ea typeface="Times New Roman" pitchFamily="18" charset="0"/>
                        <a:cs typeface="B Zar" pitchFamily="2" charset="-7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1" eaLnBrk="1" fontAlgn="base" latinLnBrk="0" hangingPunct="1">
                        <a:lnSpc>
                          <a:spcPct val="100000"/>
                        </a:lnSpc>
                        <a:spcBef>
                          <a:spcPct val="0"/>
                        </a:spcBef>
                        <a:spcAft>
                          <a:spcPct val="0"/>
                        </a:spcAft>
                        <a:buClrTx/>
                        <a:buSzTx/>
                        <a:buFontTx/>
                        <a:buNone/>
                        <a:tabLst/>
                      </a:pPr>
                      <a:r>
                        <a:rPr kumimoji="0" lang="fa-IR" sz="1400" b="0" i="0" u="none" strike="noStrike" cap="none" normalizeH="0" baseline="0" smtClean="0">
                          <a:ln>
                            <a:noFill/>
                          </a:ln>
                          <a:solidFill>
                            <a:schemeClr val="tx1"/>
                          </a:solidFill>
                          <a:effectLst/>
                          <a:latin typeface="Times New Roman" pitchFamily="18" charset="0"/>
                          <a:ea typeface="Times New Roman" pitchFamily="18" charset="0"/>
                          <a:cs typeface="B Zar" pitchFamily="2" charset="-78"/>
                        </a:rPr>
                        <a:t>-             1225</a:t>
                      </a:r>
                      <a:endParaRPr kumimoji="0" lang="fa-IR" sz="1600" b="0" i="0" u="none" strike="noStrike" cap="none" normalizeH="0" baseline="0" smtClean="0">
                        <a:ln>
                          <a:noFill/>
                        </a:ln>
                        <a:solidFill>
                          <a:schemeClr val="tx1"/>
                        </a:solidFill>
                        <a:effectLst/>
                        <a:latin typeface="Arial" pitchFamily="34" charset="0"/>
                        <a:ea typeface="Times New Roman" pitchFamily="18" charset="0"/>
                        <a:cs typeface="B Zar" pitchFamily="2" charset="-7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1" eaLnBrk="1" fontAlgn="base" latinLnBrk="0" hangingPunct="1">
                        <a:lnSpc>
                          <a:spcPct val="100000"/>
                        </a:lnSpc>
                        <a:spcBef>
                          <a:spcPct val="0"/>
                        </a:spcBef>
                        <a:spcAft>
                          <a:spcPct val="0"/>
                        </a:spcAft>
                        <a:buClrTx/>
                        <a:buSzTx/>
                        <a:buFontTx/>
                        <a:buNone/>
                        <a:tabLst/>
                      </a:pPr>
                      <a:r>
                        <a:rPr kumimoji="0" lang="fa-IR" sz="1400" b="0" i="0" u="none" strike="noStrike" cap="none" normalizeH="0" baseline="0" smtClean="0">
                          <a:ln>
                            <a:noFill/>
                          </a:ln>
                          <a:solidFill>
                            <a:schemeClr val="tx1"/>
                          </a:solidFill>
                          <a:effectLst/>
                          <a:latin typeface="Times New Roman" pitchFamily="18" charset="0"/>
                          <a:ea typeface="Times New Roman" pitchFamily="18" charset="0"/>
                          <a:cs typeface="B Zar" pitchFamily="2" charset="-78"/>
                        </a:rPr>
                        <a:t>-          1200</a:t>
                      </a:r>
                      <a:endParaRPr kumimoji="0" lang="fa-IR" sz="1600" b="0" i="0" u="none" strike="noStrike" cap="none" normalizeH="0" baseline="0" smtClean="0">
                        <a:ln>
                          <a:noFill/>
                        </a:ln>
                        <a:solidFill>
                          <a:schemeClr val="tx1"/>
                        </a:solidFill>
                        <a:effectLst/>
                        <a:latin typeface="Arial" pitchFamily="34" charset="0"/>
                        <a:ea typeface="Times New Roman" pitchFamily="18" charset="0"/>
                        <a:cs typeface="B Zar" pitchFamily="2" charset="-7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669925">
                <a:tc>
                  <a:txBody>
                    <a:bodyPr/>
                    <a:lstStyle/>
                    <a:p>
                      <a:pPr marL="342900" marR="0" lvl="0" indent="-342900" algn="ctr" defTabSz="914400" rtl="1" eaLnBrk="1" fontAlgn="base" latinLnBrk="0" hangingPunct="1">
                        <a:lnSpc>
                          <a:spcPct val="100000"/>
                        </a:lnSpc>
                        <a:spcBef>
                          <a:spcPct val="0"/>
                        </a:spcBef>
                        <a:spcAft>
                          <a:spcPct val="0"/>
                        </a:spcAft>
                        <a:buClrTx/>
                        <a:buSzTx/>
                        <a:buFontTx/>
                        <a:buNone/>
                        <a:tabLst/>
                      </a:pPr>
                      <a:r>
                        <a:rPr kumimoji="0" lang="fa-IR" sz="1400" b="0" i="0" u="none" strike="noStrike" cap="none" normalizeH="0" baseline="0" smtClean="0">
                          <a:ln>
                            <a:noFill/>
                          </a:ln>
                          <a:solidFill>
                            <a:schemeClr val="tx1"/>
                          </a:solidFill>
                          <a:effectLst/>
                          <a:latin typeface="Times New Roman" pitchFamily="18" charset="0"/>
                          <a:ea typeface="Times New Roman" pitchFamily="18" charset="0"/>
                          <a:cs typeface="B Zar" pitchFamily="2" charset="-78"/>
                        </a:rPr>
                        <a:t>واحدهای در جریان ساخت پایان دوره</a:t>
                      </a:r>
                      <a:endParaRPr kumimoji="0" lang="fa-IR" sz="1600" b="0" i="0" u="none" strike="noStrike" cap="none" normalizeH="0" baseline="0" smtClean="0">
                        <a:ln>
                          <a:noFill/>
                        </a:ln>
                        <a:solidFill>
                          <a:schemeClr val="tx1"/>
                        </a:solidFill>
                        <a:effectLst/>
                        <a:latin typeface="Arial" pitchFamily="34" charset="0"/>
                        <a:ea typeface="Times New Roman" pitchFamily="18" charset="0"/>
                        <a:cs typeface="B Zar" pitchFamily="2" charset="-7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1" eaLnBrk="1" fontAlgn="base" latinLnBrk="0" hangingPunct="1">
                        <a:lnSpc>
                          <a:spcPct val="100000"/>
                        </a:lnSpc>
                        <a:spcBef>
                          <a:spcPct val="0"/>
                        </a:spcBef>
                        <a:spcAft>
                          <a:spcPct val="0"/>
                        </a:spcAft>
                        <a:buClrTx/>
                        <a:buSzTx/>
                        <a:buFontTx/>
                        <a:buNone/>
                        <a:tabLst/>
                      </a:pPr>
                      <a:r>
                        <a:rPr kumimoji="0" lang="fa-IR" sz="1400" b="0" i="0" u="none" strike="noStrike" cap="none" normalizeH="0" baseline="0" smtClean="0">
                          <a:ln>
                            <a:noFill/>
                          </a:ln>
                          <a:solidFill>
                            <a:schemeClr val="tx1"/>
                          </a:solidFill>
                          <a:effectLst/>
                          <a:latin typeface="Times New Roman" pitchFamily="18" charset="0"/>
                          <a:ea typeface="Times New Roman" pitchFamily="18" charset="0"/>
                          <a:cs typeface="B Zar" pitchFamily="2" charset="-78"/>
                        </a:rPr>
                        <a:t>-             125</a:t>
                      </a:r>
                      <a:endParaRPr kumimoji="0" lang="fa-IR" sz="1600" b="0" i="0" u="none" strike="noStrike" cap="none" normalizeH="0" baseline="0" smtClean="0">
                        <a:ln>
                          <a:noFill/>
                        </a:ln>
                        <a:solidFill>
                          <a:schemeClr val="tx1"/>
                        </a:solidFill>
                        <a:effectLst/>
                        <a:latin typeface="Arial" pitchFamily="34" charset="0"/>
                        <a:ea typeface="Times New Roman" pitchFamily="18" charset="0"/>
                        <a:cs typeface="B Zar" pitchFamily="2" charset="-7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1" eaLnBrk="1" fontAlgn="base" latinLnBrk="0" hangingPunct="1">
                        <a:lnSpc>
                          <a:spcPct val="100000"/>
                        </a:lnSpc>
                        <a:spcBef>
                          <a:spcPct val="0"/>
                        </a:spcBef>
                        <a:spcAft>
                          <a:spcPct val="0"/>
                        </a:spcAft>
                        <a:buClrTx/>
                        <a:buSzTx/>
                        <a:buFontTx/>
                        <a:buNone/>
                        <a:tabLst/>
                      </a:pPr>
                      <a:r>
                        <a:rPr kumimoji="0" lang="fa-IR" sz="1400" b="0" i="0" u="none" strike="noStrike" cap="none" normalizeH="0" baseline="0" smtClean="0">
                          <a:ln>
                            <a:noFill/>
                          </a:ln>
                          <a:solidFill>
                            <a:schemeClr val="tx1"/>
                          </a:solidFill>
                          <a:effectLst/>
                          <a:latin typeface="Times New Roman" pitchFamily="18" charset="0"/>
                          <a:ea typeface="Times New Roman" pitchFamily="18" charset="0"/>
                          <a:cs typeface="B Zar" pitchFamily="2" charset="-78"/>
                        </a:rPr>
                        <a:t>-           100 </a:t>
                      </a:r>
                      <a:endParaRPr kumimoji="0" lang="fa-IR" sz="1600" b="0" i="0" u="none" strike="noStrike" cap="none" normalizeH="0" baseline="0" smtClean="0">
                        <a:ln>
                          <a:noFill/>
                        </a:ln>
                        <a:solidFill>
                          <a:schemeClr val="tx1"/>
                        </a:solidFill>
                        <a:effectLst/>
                        <a:latin typeface="Arial" pitchFamily="34" charset="0"/>
                        <a:ea typeface="Times New Roman" pitchFamily="18" charset="0"/>
                        <a:cs typeface="B Zar" pitchFamily="2" charset="-7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273050">
                <a:tc>
                  <a:txBody>
                    <a:bodyPr/>
                    <a:lstStyle/>
                    <a:p>
                      <a:pPr marL="342900" marR="0" lvl="0" indent="-342900" algn="ctr" defTabSz="914400" rtl="1" eaLnBrk="1" fontAlgn="base" latinLnBrk="0" hangingPunct="1">
                        <a:lnSpc>
                          <a:spcPct val="100000"/>
                        </a:lnSpc>
                        <a:spcBef>
                          <a:spcPct val="0"/>
                        </a:spcBef>
                        <a:spcAft>
                          <a:spcPct val="0"/>
                        </a:spcAft>
                        <a:buClrTx/>
                        <a:buSzTx/>
                        <a:buFontTx/>
                        <a:buNone/>
                        <a:tabLst/>
                      </a:pPr>
                      <a:r>
                        <a:rPr kumimoji="0" lang="fa-IR" sz="1400" b="0" i="0" u="none" strike="noStrike" cap="none" normalizeH="0" baseline="0" smtClean="0">
                          <a:ln>
                            <a:noFill/>
                          </a:ln>
                          <a:solidFill>
                            <a:schemeClr val="tx1"/>
                          </a:solidFill>
                          <a:effectLst/>
                          <a:latin typeface="Times New Roman" pitchFamily="18" charset="0"/>
                          <a:ea typeface="Times New Roman" pitchFamily="18" charset="0"/>
                          <a:cs typeface="B Zar" pitchFamily="2" charset="-78"/>
                        </a:rPr>
                        <a:t>جمع</a:t>
                      </a:r>
                      <a:endParaRPr kumimoji="0" lang="fa-IR" sz="1600" b="0" i="0" u="none" strike="noStrike" cap="none" normalizeH="0" baseline="0" smtClean="0">
                        <a:ln>
                          <a:noFill/>
                        </a:ln>
                        <a:solidFill>
                          <a:schemeClr val="tx1"/>
                        </a:solidFill>
                        <a:effectLst/>
                        <a:latin typeface="Arial" pitchFamily="34" charset="0"/>
                        <a:ea typeface="Times New Roman" pitchFamily="18" charset="0"/>
                        <a:cs typeface="B Zar" pitchFamily="2" charset="-7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1" eaLnBrk="1" fontAlgn="base" latinLnBrk="0" hangingPunct="1">
                        <a:lnSpc>
                          <a:spcPct val="100000"/>
                        </a:lnSpc>
                        <a:spcBef>
                          <a:spcPct val="0"/>
                        </a:spcBef>
                        <a:spcAft>
                          <a:spcPct val="0"/>
                        </a:spcAft>
                        <a:buClrTx/>
                        <a:buSzTx/>
                        <a:buFontTx/>
                        <a:buNone/>
                        <a:tabLst/>
                      </a:pPr>
                      <a:r>
                        <a:rPr kumimoji="0" lang="fa-IR" sz="1400" b="0" i="0" u="none" strike="noStrike" cap="none" normalizeH="0" baseline="0" smtClean="0">
                          <a:ln>
                            <a:noFill/>
                          </a:ln>
                          <a:solidFill>
                            <a:schemeClr val="tx1"/>
                          </a:solidFill>
                          <a:effectLst/>
                          <a:latin typeface="Times New Roman" pitchFamily="18" charset="0"/>
                          <a:ea typeface="Times New Roman" pitchFamily="18" charset="0"/>
                          <a:cs typeface="B Zar" pitchFamily="2" charset="-78"/>
                        </a:rPr>
                        <a:t>1350     1350</a:t>
                      </a:r>
                      <a:endParaRPr kumimoji="0" lang="fa-IR" sz="1600" b="0" i="0" u="none" strike="noStrike" cap="none" normalizeH="0" baseline="0" smtClean="0">
                        <a:ln>
                          <a:noFill/>
                        </a:ln>
                        <a:solidFill>
                          <a:schemeClr val="tx1"/>
                        </a:solidFill>
                        <a:effectLst/>
                        <a:latin typeface="Arial" pitchFamily="34" charset="0"/>
                        <a:ea typeface="Times New Roman" pitchFamily="18" charset="0"/>
                        <a:cs typeface="B Zar" pitchFamily="2" charset="-7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1" eaLnBrk="1" fontAlgn="base" latinLnBrk="0" hangingPunct="1">
                        <a:lnSpc>
                          <a:spcPct val="100000"/>
                        </a:lnSpc>
                        <a:spcBef>
                          <a:spcPct val="0"/>
                        </a:spcBef>
                        <a:spcAft>
                          <a:spcPct val="0"/>
                        </a:spcAft>
                        <a:buClrTx/>
                        <a:buSzTx/>
                        <a:buFontTx/>
                        <a:buNone/>
                        <a:tabLst/>
                      </a:pPr>
                      <a:r>
                        <a:rPr kumimoji="0" lang="fa-IR" sz="1400" b="0" i="0" u="none" strike="noStrike" cap="none" normalizeH="0" baseline="0" smtClean="0">
                          <a:ln>
                            <a:noFill/>
                          </a:ln>
                          <a:solidFill>
                            <a:schemeClr val="tx1"/>
                          </a:solidFill>
                          <a:effectLst/>
                          <a:latin typeface="Times New Roman" pitchFamily="18" charset="0"/>
                          <a:ea typeface="Times New Roman" pitchFamily="18" charset="0"/>
                          <a:cs typeface="B Zar" pitchFamily="2" charset="-78"/>
                        </a:rPr>
                        <a:t>1300 1300</a:t>
                      </a:r>
                      <a:endParaRPr kumimoji="0" lang="fa-IR" sz="1600" b="0" i="0" u="none" strike="noStrike" cap="none" normalizeH="0" baseline="0" smtClean="0">
                        <a:ln>
                          <a:noFill/>
                        </a:ln>
                        <a:solidFill>
                          <a:schemeClr val="tx1"/>
                        </a:solidFill>
                        <a:effectLst/>
                        <a:latin typeface="Arial" pitchFamily="34" charset="0"/>
                        <a:ea typeface="Times New Roman" pitchFamily="18" charset="0"/>
                        <a:cs typeface="B Zar" pitchFamily="2" charset="-7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r h="336550">
                <a:tc>
                  <a:txBody>
                    <a:bodyPr/>
                    <a:lstStyle/>
                    <a:p>
                      <a:pPr marL="342900" marR="0" lvl="0" indent="-342900" algn="ctr" defTabSz="914400" rtl="1" eaLnBrk="1" fontAlgn="base" latinLnBrk="0" hangingPunct="1">
                        <a:lnSpc>
                          <a:spcPct val="100000"/>
                        </a:lnSpc>
                        <a:spcBef>
                          <a:spcPct val="0"/>
                        </a:spcBef>
                        <a:spcAft>
                          <a:spcPct val="0"/>
                        </a:spcAft>
                        <a:buClrTx/>
                        <a:buSzTx/>
                        <a:buFontTx/>
                        <a:buNone/>
                        <a:tabLst/>
                      </a:pPr>
                      <a:r>
                        <a:rPr kumimoji="0" lang="fa-IR" sz="1400" b="0" i="0" u="none" strike="noStrike" cap="none" normalizeH="0" baseline="0" smtClean="0">
                          <a:ln>
                            <a:noFill/>
                          </a:ln>
                          <a:solidFill>
                            <a:schemeClr val="tx1"/>
                          </a:solidFill>
                          <a:effectLst/>
                          <a:latin typeface="Times New Roman" pitchFamily="18" charset="0"/>
                          <a:ea typeface="Times New Roman" pitchFamily="18" charset="0"/>
                          <a:cs typeface="B Zar" pitchFamily="2" charset="-78"/>
                        </a:rPr>
                        <a:t>ب) جدول معادل آمارتکمیل شده</a:t>
                      </a:r>
                      <a:endParaRPr kumimoji="0" lang="fa-IR" sz="1600" b="0" i="0" u="none" strike="noStrike" cap="none" normalizeH="0" baseline="0" smtClean="0">
                        <a:ln>
                          <a:noFill/>
                        </a:ln>
                        <a:solidFill>
                          <a:schemeClr val="tx1"/>
                        </a:solidFill>
                        <a:effectLst/>
                        <a:latin typeface="Arial" pitchFamily="34" charset="0"/>
                        <a:ea typeface="Times New Roman" pitchFamily="18" charset="0"/>
                        <a:cs typeface="B Zar" pitchFamily="2" charset="-7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1" eaLnBrk="1" fontAlgn="base" latinLnBrk="0" hangingPunct="1">
                        <a:lnSpc>
                          <a:spcPct val="100000"/>
                        </a:lnSpc>
                        <a:spcBef>
                          <a:spcPct val="0"/>
                        </a:spcBef>
                        <a:spcAft>
                          <a:spcPct val="0"/>
                        </a:spcAft>
                        <a:buClrTx/>
                        <a:buSzTx/>
                        <a:buFontTx/>
                        <a:buNone/>
                        <a:tabLst/>
                      </a:pPr>
                      <a:r>
                        <a:rPr kumimoji="0" lang="fa-IR" sz="1400" b="0" i="0" u="none" strike="noStrike" cap="none" normalizeH="0" baseline="0" smtClean="0">
                          <a:ln>
                            <a:noFill/>
                          </a:ln>
                          <a:solidFill>
                            <a:schemeClr val="tx1"/>
                          </a:solidFill>
                          <a:effectLst/>
                          <a:latin typeface="Times New Roman" pitchFamily="18" charset="0"/>
                          <a:ea typeface="Times New Roman" pitchFamily="18" charset="0"/>
                          <a:cs typeface="B Zar" pitchFamily="2" charset="-78"/>
                        </a:rPr>
                        <a:t>مواد          تبدیل</a:t>
                      </a:r>
                      <a:endParaRPr kumimoji="0" lang="fa-IR" sz="1600" b="0" i="0" u="none" strike="noStrike" cap="none" normalizeH="0" baseline="0" smtClean="0">
                        <a:ln>
                          <a:noFill/>
                        </a:ln>
                        <a:solidFill>
                          <a:schemeClr val="tx1"/>
                        </a:solidFill>
                        <a:effectLst/>
                        <a:latin typeface="Arial" pitchFamily="34" charset="0"/>
                        <a:ea typeface="Times New Roman" pitchFamily="18" charset="0"/>
                        <a:cs typeface="B Zar" pitchFamily="2" charset="-7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1" eaLnBrk="1" fontAlgn="base" latinLnBrk="0" hangingPunct="1">
                        <a:lnSpc>
                          <a:spcPct val="100000"/>
                        </a:lnSpc>
                        <a:spcBef>
                          <a:spcPct val="0"/>
                        </a:spcBef>
                        <a:spcAft>
                          <a:spcPct val="0"/>
                        </a:spcAft>
                        <a:buClrTx/>
                        <a:buSzTx/>
                        <a:buFontTx/>
                        <a:buNone/>
                        <a:tabLst/>
                      </a:pPr>
                      <a:r>
                        <a:rPr kumimoji="0" lang="fa-IR" sz="900" b="0" i="0" u="none" strike="noStrike" cap="none" normalizeH="0" baseline="0" smtClean="0">
                          <a:ln>
                            <a:noFill/>
                          </a:ln>
                          <a:solidFill>
                            <a:schemeClr val="tx1"/>
                          </a:solidFill>
                          <a:effectLst/>
                          <a:latin typeface="Times New Roman" pitchFamily="18" charset="0"/>
                          <a:ea typeface="Times New Roman" pitchFamily="18" charset="0"/>
                          <a:cs typeface="B Zar" pitchFamily="2" charset="-78"/>
                        </a:rPr>
                        <a:t>هزینه های انتقالی مواد و تبدیل</a:t>
                      </a:r>
                      <a:endParaRPr kumimoji="0" lang="fa-IR" sz="1600" b="0" i="0" u="none" strike="noStrike" cap="none" normalizeH="0" baseline="0" smtClean="0">
                        <a:ln>
                          <a:noFill/>
                        </a:ln>
                        <a:solidFill>
                          <a:schemeClr val="tx1"/>
                        </a:solidFill>
                        <a:effectLst/>
                        <a:latin typeface="Arial" pitchFamily="34" charset="0"/>
                        <a:ea typeface="Times New Roman" pitchFamily="18" charset="0"/>
                        <a:cs typeface="B Zar" pitchFamily="2" charset="-7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8"/>
                  </a:ext>
                </a:extLst>
              </a:tr>
              <a:tr h="336550">
                <a:tc>
                  <a:txBody>
                    <a:bodyPr/>
                    <a:lstStyle/>
                    <a:p>
                      <a:pPr marL="342900" marR="0" lvl="0" indent="-342900" algn="ctr" defTabSz="914400" rtl="1" eaLnBrk="1" fontAlgn="base" latinLnBrk="0" hangingPunct="1">
                        <a:lnSpc>
                          <a:spcPct val="100000"/>
                        </a:lnSpc>
                        <a:spcBef>
                          <a:spcPct val="0"/>
                        </a:spcBef>
                        <a:spcAft>
                          <a:spcPct val="0"/>
                        </a:spcAft>
                        <a:buClrTx/>
                        <a:buSzTx/>
                        <a:buFontTx/>
                        <a:buNone/>
                        <a:tabLst/>
                      </a:pPr>
                      <a:r>
                        <a:rPr kumimoji="0" lang="fa-IR" sz="1400" b="0" i="0" u="none" strike="noStrike" cap="none" normalizeH="0" baseline="0" smtClean="0">
                          <a:ln>
                            <a:noFill/>
                          </a:ln>
                          <a:solidFill>
                            <a:schemeClr val="tx1"/>
                          </a:solidFill>
                          <a:effectLst/>
                          <a:latin typeface="Times New Roman" pitchFamily="18" charset="0"/>
                          <a:ea typeface="Times New Roman" pitchFamily="18" charset="0"/>
                          <a:cs typeface="B Zar" pitchFamily="2" charset="-78"/>
                        </a:rPr>
                        <a:t>واحدهای تکمیل شده و انتقالی</a:t>
                      </a:r>
                      <a:endParaRPr kumimoji="0" lang="fa-IR" sz="1600" b="0" i="0" u="none" strike="noStrike" cap="none" normalizeH="0" baseline="0" smtClean="0">
                        <a:ln>
                          <a:noFill/>
                        </a:ln>
                        <a:solidFill>
                          <a:schemeClr val="tx1"/>
                        </a:solidFill>
                        <a:effectLst/>
                        <a:latin typeface="Arial" pitchFamily="34" charset="0"/>
                        <a:ea typeface="Times New Roman" pitchFamily="18" charset="0"/>
                        <a:cs typeface="B Zar" pitchFamily="2" charset="-7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1" eaLnBrk="1" fontAlgn="base" latinLnBrk="0" hangingPunct="1">
                        <a:lnSpc>
                          <a:spcPct val="100000"/>
                        </a:lnSpc>
                        <a:spcBef>
                          <a:spcPct val="0"/>
                        </a:spcBef>
                        <a:spcAft>
                          <a:spcPct val="0"/>
                        </a:spcAft>
                        <a:buClrTx/>
                        <a:buSzTx/>
                        <a:buFontTx/>
                        <a:buNone/>
                        <a:tabLst/>
                      </a:pPr>
                      <a:r>
                        <a:rPr kumimoji="0" lang="fa-IR" sz="1400" b="0" i="0" u="none" strike="noStrike" cap="none" normalizeH="0" baseline="0" smtClean="0">
                          <a:ln>
                            <a:noFill/>
                          </a:ln>
                          <a:solidFill>
                            <a:schemeClr val="tx1"/>
                          </a:solidFill>
                          <a:effectLst/>
                          <a:latin typeface="Times New Roman" pitchFamily="18" charset="0"/>
                          <a:ea typeface="Times New Roman" pitchFamily="18" charset="0"/>
                          <a:cs typeface="B Zar" pitchFamily="2" charset="-78"/>
                        </a:rPr>
                        <a:t>1225    1225</a:t>
                      </a:r>
                      <a:endParaRPr kumimoji="0" lang="fa-IR" sz="1600" b="0" i="0" u="none" strike="noStrike" cap="none" normalizeH="0" baseline="0" smtClean="0">
                        <a:ln>
                          <a:noFill/>
                        </a:ln>
                        <a:solidFill>
                          <a:schemeClr val="tx1"/>
                        </a:solidFill>
                        <a:effectLst/>
                        <a:latin typeface="Arial" pitchFamily="34" charset="0"/>
                        <a:ea typeface="Times New Roman" pitchFamily="18" charset="0"/>
                        <a:cs typeface="B Zar" pitchFamily="2" charset="-7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1" eaLnBrk="1" fontAlgn="base" latinLnBrk="0" hangingPunct="1">
                        <a:lnSpc>
                          <a:spcPct val="100000"/>
                        </a:lnSpc>
                        <a:spcBef>
                          <a:spcPct val="0"/>
                        </a:spcBef>
                        <a:spcAft>
                          <a:spcPct val="0"/>
                        </a:spcAft>
                        <a:buClrTx/>
                        <a:buSzTx/>
                        <a:buFontTx/>
                        <a:buNone/>
                        <a:tabLst/>
                      </a:pPr>
                      <a:r>
                        <a:rPr kumimoji="0" lang="fa-IR" sz="900" b="0" i="0" u="none" strike="noStrike" cap="none" normalizeH="0" baseline="0" smtClean="0">
                          <a:ln>
                            <a:noFill/>
                          </a:ln>
                          <a:solidFill>
                            <a:schemeClr val="tx1"/>
                          </a:solidFill>
                          <a:effectLst/>
                          <a:latin typeface="Times New Roman" pitchFamily="18" charset="0"/>
                          <a:ea typeface="Times New Roman" pitchFamily="18" charset="0"/>
                          <a:cs typeface="B Zar" pitchFamily="2" charset="-78"/>
                        </a:rPr>
                        <a:t>1200     1200</a:t>
                      </a:r>
                      <a:endParaRPr kumimoji="0" lang="fa-IR" sz="1600" b="0" i="0" u="none" strike="noStrike" cap="none" normalizeH="0" baseline="0" smtClean="0">
                        <a:ln>
                          <a:noFill/>
                        </a:ln>
                        <a:solidFill>
                          <a:schemeClr val="tx1"/>
                        </a:solidFill>
                        <a:effectLst/>
                        <a:latin typeface="Arial" pitchFamily="34" charset="0"/>
                        <a:ea typeface="Times New Roman" pitchFamily="18" charset="0"/>
                        <a:cs typeface="B Zar" pitchFamily="2" charset="-7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9"/>
                  </a:ext>
                </a:extLst>
              </a:tr>
              <a:tr h="336550">
                <a:tc>
                  <a:txBody>
                    <a:bodyPr/>
                    <a:lstStyle/>
                    <a:p>
                      <a:pPr marL="342900" marR="0" lvl="0" indent="-342900" algn="ctr" defTabSz="914400" rtl="1" eaLnBrk="1" fontAlgn="base" latinLnBrk="0" hangingPunct="1">
                        <a:lnSpc>
                          <a:spcPct val="100000"/>
                        </a:lnSpc>
                        <a:spcBef>
                          <a:spcPct val="0"/>
                        </a:spcBef>
                        <a:spcAft>
                          <a:spcPct val="0"/>
                        </a:spcAft>
                        <a:buClrTx/>
                        <a:buSzTx/>
                        <a:buFontTx/>
                        <a:buNone/>
                        <a:tabLst/>
                      </a:pPr>
                      <a:r>
                        <a:rPr kumimoji="0" lang="fa-IR" sz="1400" b="0" i="0" u="none" strike="noStrike" cap="none" normalizeH="0" baseline="0" smtClean="0">
                          <a:ln>
                            <a:noFill/>
                          </a:ln>
                          <a:solidFill>
                            <a:schemeClr val="tx1"/>
                          </a:solidFill>
                          <a:effectLst/>
                          <a:latin typeface="Times New Roman" pitchFamily="18" charset="0"/>
                          <a:ea typeface="Times New Roman" pitchFamily="18" charset="0"/>
                          <a:cs typeface="B Zar" pitchFamily="2" charset="-78"/>
                        </a:rPr>
                        <a:t>معادل کار در جریان پایان دوره</a:t>
                      </a:r>
                      <a:endParaRPr kumimoji="0" lang="fa-IR" sz="1600" b="0" i="0" u="none" strike="noStrike" cap="none" normalizeH="0" baseline="0" smtClean="0">
                        <a:ln>
                          <a:noFill/>
                        </a:ln>
                        <a:solidFill>
                          <a:schemeClr val="tx1"/>
                        </a:solidFill>
                        <a:effectLst/>
                        <a:latin typeface="Arial" pitchFamily="34" charset="0"/>
                        <a:ea typeface="Times New Roman" pitchFamily="18" charset="0"/>
                        <a:cs typeface="B Zar" pitchFamily="2" charset="-7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1" eaLnBrk="1" fontAlgn="base" latinLnBrk="0" hangingPunct="1">
                        <a:lnSpc>
                          <a:spcPct val="100000"/>
                        </a:lnSpc>
                        <a:spcBef>
                          <a:spcPct val="0"/>
                        </a:spcBef>
                        <a:spcAft>
                          <a:spcPct val="0"/>
                        </a:spcAft>
                        <a:buClrTx/>
                        <a:buSzTx/>
                        <a:buFontTx/>
                        <a:buNone/>
                        <a:tabLst/>
                      </a:pPr>
                      <a:r>
                        <a:rPr kumimoji="0" lang="fa-IR" sz="1400" b="0" i="0" u="none" strike="noStrike" cap="none" normalizeH="0" baseline="0" smtClean="0">
                          <a:ln>
                            <a:noFill/>
                          </a:ln>
                          <a:solidFill>
                            <a:schemeClr val="tx1"/>
                          </a:solidFill>
                          <a:effectLst/>
                          <a:latin typeface="Times New Roman" pitchFamily="18" charset="0"/>
                          <a:ea typeface="Times New Roman" pitchFamily="18" charset="0"/>
                          <a:cs typeface="B Zar" pitchFamily="2" charset="-78"/>
                        </a:rPr>
                        <a:t>125    75</a:t>
                      </a:r>
                      <a:endParaRPr kumimoji="0" lang="fa-IR" sz="1600" b="0" i="0" u="none" strike="noStrike" cap="none" normalizeH="0" baseline="0" smtClean="0">
                        <a:ln>
                          <a:noFill/>
                        </a:ln>
                        <a:solidFill>
                          <a:schemeClr val="tx1"/>
                        </a:solidFill>
                        <a:effectLst/>
                        <a:latin typeface="Arial" pitchFamily="34" charset="0"/>
                        <a:ea typeface="Times New Roman" pitchFamily="18" charset="0"/>
                        <a:cs typeface="B Zar" pitchFamily="2" charset="-7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1" eaLnBrk="1" fontAlgn="base" latinLnBrk="0" hangingPunct="1">
                        <a:lnSpc>
                          <a:spcPct val="100000"/>
                        </a:lnSpc>
                        <a:spcBef>
                          <a:spcPct val="0"/>
                        </a:spcBef>
                        <a:spcAft>
                          <a:spcPct val="0"/>
                        </a:spcAft>
                        <a:buClrTx/>
                        <a:buSzTx/>
                        <a:buFontTx/>
                        <a:buNone/>
                        <a:tabLst/>
                      </a:pPr>
                      <a:r>
                        <a:rPr kumimoji="0" lang="fa-IR" sz="900" b="0" i="0" u="none" strike="noStrike" cap="none" normalizeH="0" baseline="0" smtClean="0">
                          <a:ln>
                            <a:noFill/>
                          </a:ln>
                          <a:solidFill>
                            <a:schemeClr val="tx1"/>
                          </a:solidFill>
                          <a:effectLst/>
                          <a:latin typeface="Times New Roman" pitchFamily="18" charset="0"/>
                          <a:ea typeface="Times New Roman" pitchFamily="18" charset="0"/>
                          <a:cs typeface="B Zar" pitchFamily="2" charset="-78"/>
                        </a:rPr>
                        <a:t>100       75</a:t>
                      </a:r>
                      <a:endParaRPr kumimoji="0" lang="fa-IR" sz="1600" b="0" i="0" u="none" strike="noStrike" cap="none" normalizeH="0" baseline="0" smtClean="0">
                        <a:ln>
                          <a:noFill/>
                        </a:ln>
                        <a:solidFill>
                          <a:schemeClr val="tx1"/>
                        </a:solidFill>
                        <a:effectLst/>
                        <a:latin typeface="Arial" pitchFamily="34" charset="0"/>
                        <a:ea typeface="Times New Roman" pitchFamily="18" charset="0"/>
                        <a:cs typeface="B Zar" pitchFamily="2" charset="-7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0"/>
                  </a:ext>
                </a:extLst>
              </a:tr>
              <a:tr h="273050">
                <a:tc>
                  <a:txBody>
                    <a:bodyPr/>
                    <a:lstStyle/>
                    <a:p>
                      <a:pPr marL="342900" marR="0" lvl="0" indent="-342900" algn="ctr" defTabSz="914400" rtl="1" eaLnBrk="1" fontAlgn="base" latinLnBrk="0" hangingPunct="1">
                        <a:lnSpc>
                          <a:spcPct val="100000"/>
                        </a:lnSpc>
                        <a:spcBef>
                          <a:spcPct val="0"/>
                        </a:spcBef>
                        <a:spcAft>
                          <a:spcPct val="0"/>
                        </a:spcAft>
                        <a:buClrTx/>
                        <a:buSzTx/>
                        <a:buFontTx/>
                        <a:buNone/>
                        <a:tabLst/>
                      </a:pPr>
                      <a:r>
                        <a:rPr kumimoji="0" lang="fa-IR" sz="1400" b="0" i="0" u="none" strike="noStrike" cap="none" normalizeH="0" baseline="0" smtClean="0">
                          <a:ln>
                            <a:noFill/>
                          </a:ln>
                          <a:solidFill>
                            <a:schemeClr val="tx1"/>
                          </a:solidFill>
                          <a:effectLst/>
                          <a:latin typeface="Times New Roman" pitchFamily="18" charset="0"/>
                          <a:ea typeface="Times New Roman" pitchFamily="18" charset="0"/>
                          <a:cs typeface="B Zar" pitchFamily="2" charset="-78"/>
                        </a:rPr>
                        <a:t>جمع</a:t>
                      </a:r>
                      <a:endParaRPr kumimoji="0" lang="fa-IR" sz="1600" b="0" i="0" u="none" strike="noStrike" cap="none" normalizeH="0" baseline="0" smtClean="0">
                        <a:ln>
                          <a:noFill/>
                        </a:ln>
                        <a:solidFill>
                          <a:schemeClr val="tx1"/>
                        </a:solidFill>
                        <a:effectLst/>
                        <a:latin typeface="Arial" pitchFamily="34" charset="0"/>
                        <a:ea typeface="Times New Roman" pitchFamily="18" charset="0"/>
                        <a:cs typeface="B Zar" pitchFamily="2" charset="-7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1" eaLnBrk="1" fontAlgn="base" latinLnBrk="0" hangingPunct="1">
                        <a:lnSpc>
                          <a:spcPct val="100000"/>
                        </a:lnSpc>
                        <a:spcBef>
                          <a:spcPct val="0"/>
                        </a:spcBef>
                        <a:spcAft>
                          <a:spcPct val="0"/>
                        </a:spcAft>
                        <a:buClrTx/>
                        <a:buSzTx/>
                        <a:buFontTx/>
                        <a:buNone/>
                        <a:tabLst/>
                      </a:pPr>
                      <a:r>
                        <a:rPr kumimoji="0" lang="fa-IR" sz="1400" b="0" i="0" u="none" strike="noStrike" cap="none" normalizeH="0" baseline="0" smtClean="0">
                          <a:ln>
                            <a:noFill/>
                          </a:ln>
                          <a:solidFill>
                            <a:schemeClr val="tx1"/>
                          </a:solidFill>
                          <a:effectLst/>
                          <a:latin typeface="Times New Roman" pitchFamily="18" charset="0"/>
                          <a:ea typeface="Times New Roman" pitchFamily="18" charset="0"/>
                          <a:cs typeface="B Zar" pitchFamily="2" charset="-78"/>
                        </a:rPr>
                        <a:t>1350  1300</a:t>
                      </a:r>
                      <a:endParaRPr kumimoji="0" lang="fa-IR" sz="1600" b="0" i="0" u="none" strike="noStrike" cap="none" normalizeH="0" baseline="0" smtClean="0">
                        <a:ln>
                          <a:noFill/>
                        </a:ln>
                        <a:solidFill>
                          <a:schemeClr val="tx1"/>
                        </a:solidFill>
                        <a:effectLst/>
                        <a:latin typeface="Arial" pitchFamily="34" charset="0"/>
                        <a:ea typeface="Times New Roman" pitchFamily="18" charset="0"/>
                        <a:cs typeface="B Zar" pitchFamily="2" charset="-7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1" eaLnBrk="1" fontAlgn="base" latinLnBrk="0" hangingPunct="1">
                        <a:lnSpc>
                          <a:spcPct val="100000"/>
                        </a:lnSpc>
                        <a:spcBef>
                          <a:spcPct val="0"/>
                        </a:spcBef>
                        <a:spcAft>
                          <a:spcPct val="0"/>
                        </a:spcAft>
                        <a:buClrTx/>
                        <a:buSzTx/>
                        <a:buFontTx/>
                        <a:buNone/>
                        <a:tabLst/>
                      </a:pPr>
                      <a:r>
                        <a:rPr kumimoji="0" lang="fa-IR" sz="900" b="0" i="0" u="none" strike="noStrike" cap="none" normalizeH="0" baseline="0" smtClean="0">
                          <a:ln>
                            <a:noFill/>
                          </a:ln>
                          <a:solidFill>
                            <a:schemeClr val="tx1"/>
                          </a:solidFill>
                          <a:effectLst/>
                          <a:latin typeface="Times New Roman" pitchFamily="18" charset="0"/>
                          <a:ea typeface="Times New Roman" pitchFamily="18" charset="0"/>
                          <a:cs typeface="B Zar" pitchFamily="2" charset="-78"/>
                        </a:rPr>
                        <a:t>1300       1275</a:t>
                      </a:r>
                      <a:endParaRPr kumimoji="0" lang="fa-IR" sz="1600" b="0" i="0" u="none" strike="noStrike" cap="none" normalizeH="0" baseline="0" smtClean="0">
                        <a:ln>
                          <a:noFill/>
                        </a:ln>
                        <a:solidFill>
                          <a:schemeClr val="tx1"/>
                        </a:solidFill>
                        <a:effectLst/>
                        <a:latin typeface="Arial" pitchFamily="34" charset="0"/>
                        <a:ea typeface="Times New Roman" pitchFamily="18" charset="0"/>
                        <a:cs typeface="B Zar" pitchFamily="2" charset="-7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1"/>
                  </a:ext>
                </a:extLst>
              </a:tr>
            </a:tbl>
          </a:graphicData>
        </a:graphic>
      </p:graphicFrame>
    </p:spTree>
  </p:cSld>
  <p:clrMapOvr>
    <a:masterClrMapping/>
  </p:clrMapOvr>
  <p:transition advClick="0" advTm="3000"/>
</p:sld>
</file>

<file path=ppt/slides/slide259.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graphicFrame>
        <p:nvGraphicFramePr>
          <p:cNvPr id="294072" name="Group 184"/>
          <p:cNvGraphicFramePr>
            <a:graphicFrameLocks noGrp="1"/>
          </p:cNvGraphicFramePr>
          <p:nvPr>
            <p:ph/>
          </p:nvPr>
        </p:nvGraphicFramePr>
        <p:xfrm>
          <a:off x="477838" y="530225"/>
          <a:ext cx="8229600" cy="5851525"/>
        </p:xfrm>
        <a:graphic>
          <a:graphicData uri="http://schemas.openxmlformats.org/drawingml/2006/table">
            <a:tbl>
              <a:tblPr rtl="1"/>
              <a:tblGrid>
                <a:gridCol w="1271588">
                  <a:extLst>
                    <a:ext uri="{9D8B030D-6E8A-4147-A177-3AD203B41FA5}">
                      <a16:colId xmlns:a16="http://schemas.microsoft.com/office/drawing/2014/main" val="20000"/>
                    </a:ext>
                  </a:extLst>
                </a:gridCol>
                <a:gridCol w="1504950">
                  <a:extLst>
                    <a:ext uri="{9D8B030D-6E8A-4147-A177-3AD203B41FA5}">
                      <a16:colId xmlns:a16="http://schemas.microsoft.com/office/drawing/2014/main" val="20001"/>
                    </a:ext>
                  </a:extLst>
                </a:gridCol>
                <a:gridCol w="1839912">
                  <a:extLst>
                    <a:ext uri="{9D8B030D-6E8A-4147-A177-3AD203B41FA5}">
                      <a16:colId xmlns:a16="http://schemas.microsoft.com/office/drawing/2014/main" val="20002"/>
                    </a:ext>
                  </a:extLst>
                </a:gridCol>
                <a:gridCol w="3613150">
                  <a:extLst>
                    <a:ext uri="{9D8B030D-6E8A-4147-A177-3AD203B41FA5}">
                      <a16:colId xmlns:a16="http://schemas.microsoft.com/office/drawing/2014/main" val="20003"/>
                    </a:ext>
                  </a:extLst>
                </a:gridCol>
              </a:tblGrid>
              <a:tr h="1735138">
                <a:tc>
                  <a:txBody>
                    <a:bodyPr/>
                    <a:lstStyle/>
                    <a:p>
                      <a:pPr marL="342900" marR="0" lvl="0" indent="-342900" algn="justLow" defTabSz="914400" rtl="1" eaLnBrk="1" fontAlgn="base" latinLnBrk="0" hangingPunct="1">
                        <a:lnSpc>
                          <a:spcPct val="100000"/>
                        </a:lnSpc>
                        <a:spcBef>
                          <a:spcPct val="0"/>
                        </a:spcBef>
                        <a:spcAft>
                          <a:spcPct val="0"/>
                        </a:spcAft>
                        <a:buClrTx/>
                        <a:buSzTx/>
                        <a:buFontTx/>
                        <a:buNone/>
                        <a:tabLst/>
                      </a:pPr>
                      <a:r>
                        <a:rPr kumimoji="0" lang="fa-IR" sz="1600" b="0" i="0" u="none" strike="noStrike" cap="none" normalizeH="0" baseline="0" smtClean="0">
                          <a:ln>
                            <a:noFill/>
                          </a:ln>
                          <a:solidFill>
                            <a:schemeClr val="tx1"/>
                          </a:solidFill>
                          <a:effectLst/>
                          <a:latin typeface="Times New Roman" pitchFamily="18" charset="0"/>
                          <a:ea typeface="Times New Roman" pitchFamily="18" charset="0"/>
                          <a:cs typeface="B Zar" pitchFamily="2" charset="-78"/>
                        </a:rPr>
                        <a:t>ج) جدول هزینه های تولید انتقالی از مرحله قبل </a:t>
                      </a:r>
                      <a:endParaRPr kumimoji="0" lang="fa-IR" sz="1800" b="0" i="0" u="none" strike="noStrike" cap="none" normalizeH="0" baseline="0" smtClean="0">
                        <a:ln>
                          <a:noFill/>
                        </a:ln>
                        <a:solidFill>
                          <a:schemeClr val="tx1"/>
                        </a:solidFill>
                        <a:effectLst/>
                        <a:latin typeface="Arial" pitchFamily="34" charset="0"/>
                        <a:ea typeface="Times New Roman" pitchFamily="18" charset="0"/>
                        <a:cs typeface="B Zar" pitchFamily="2" charset="-7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justLow" defTabSz="914400" rtl="1" eaLnBrk="1" fontAlgn="base" latinLnBrk="0" hangingPunct="1">
                        <a:lnSpc>
                          <a:spcPct val="100000"/>
                        </a:lnSpc>
                        <a:spcBef>
                          <a:spcPct val="0"/>
                        </a:spcBef>
                        <a:spcAft>
                          <a:spcPct val="0"/>
                        </a:spcAft>
                        <a:buClrTx/>
                        <a:buSzTx/>
                        <a:buFontTx/>
                        <a:buNone/>
                        <a:tabLst/>
                      </a:pPr>
                      <a:r>
                        <a:rPr kumimoji="0" lang="fa-IR" sz="1200" b="0" i="0" u="none" strike="noStrike" cap="none" normalizeH="0" baseline="0" smtClean="0">
                          <a:ln>
                            <a:noFill/>
                          </a:ln>
                          <a:solidFill>
                            <a:schemeClr val="tx1"/>
                          </a:solidFill>
                          <a:effectLst/>
                          <a:latin typeface="Times New Roman" pitchFamily="18" charset="0"/>
                          <a:ea typeface="Times New Roman" pitchFamily="18" charset="0"/>
                          <a:cs typeface="B Zar" pitchFamily="2" charset="-78"/>
                        </a:rPr>
                        <a:t>کار در جریان اول دوره</a:t>
                      </a:r>
                      <a:endParaRPr kumimoji="0" lang="en-US" sz="1000" b="0" i="0" u="none" strike="noStrike" cap="none" normalizeH="0" baseline="0" smtClean="0">
                        <a:ln>
                          <a:noFill/>
                        </a:ln>
                        <a:solidFill>
                          <a:schemeClr val="tx1"/>
                        </a:solidFill>
                        <a:effectLst/>
                        <a:latin typeface="Times New Roman" pitchFamily="18" charset="0"/>
                        <a:ea typeface="Times New Roman" pitchFamily="18" charset="0"/>
                        <a:cs typeface="B Zar" pitchFamily="2" charset="-78"/>
                      </a:endParaRPr>
                    </a:p>
                    <a:p>
                      <a:pPr marL="342900" marR="0" lvl="0" indent="-342900" algn="justLow" defTabSz="914400" rtl="1" eaLnBrk="0" fontAlgn="base" latinLnBrk="0" hangingPunct="0">
                        <a:lnSpc>
                          <a:spcPct val="100000"/>
                        </a:lnSpc>
                        <a:spcBef>
                          <a:spcPct val="0"/>
                        </a:spcBef>
                        <a:spcAft>
                          <a:spcPct val="0"/>
                        </a:spcAft>
                        <a:buClrTx/>
                        <a:buSzTx/>
                        <a:buFontTx/>
                        <a:buNone/>
                        <a:tabLst/>
                      </a:pPr>
                      <a:r>
                        <a:rPr kumimoji="0" lang="fa-IR" sz="1200" b="0" i="0" u="none" strike="noStrike" cap="none" normalizeH="0" baseline="0" smtClean="0">
                          <a:ln>
                            <a:noFill/>
                          </a:ln>
                          <a:solidFill>
                            <a:schemeClr val="tx1"/>
                          </a:solidFill>
                          <a:effectLst/>
                          <a:latin typeface="Times New Roman" pitchFamily="18" charset="0"/>
                          <a:ea typeface="Times New Roman" pitchFamily="18" charset="0"/>
                          <a:cs typeface="B Zar" pitchFamily="2" charset="-78"/>
                        </a:rPr>
                        <a:t>-</a:t>
                      </a:r>
                      <a:endParaRPr kumimoji="0" lang="fa-IR" sz="18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justLow" defTabSz="914400" rtl="1" eaLnBrk="1" fontAlgn="base" latinLnBrk="0" hangingPunct="1">
                        <a:lnSpc>
                          <a:spcPct val="100000"/>
                        </a:lnSpc>
                        <a:spcBef>
                          <a:spcPct val="0"/>
                        </a:spcBef>
                        <a:spcAft>
                          <a:spcPct val="0"/>
                        </a:spcAft>
                        <a:buClrTx/>
                        <a:buSzTx/>
                        <a:buFontTx/>
                        <a:buNone/>
                        <a:tabLst/>
                      </a:pPr>
                      <a:r>
                        <a:rPr kumimoji="0" lang="fa-IR" sz="1200" b="0" i="0" u="none" strike="noStrike" cap="none" normalizeH="0" baseline="0" smtClean="0">
                          <a:ln>
                            <a:noFill/>
                          </a:ln>
                          <a:solidFill>
                            <a:schemeClr val="tx1"/>
                          </a:solidFill>
                          <a:effectLst/>
                          <a:latin typeface="Times New Roman" pitchFamily="18" charset="0"/>
                          <a:ea typeface="Times New Roman" pitchFamily="18" charset="0"/>
                          <a:cs typeface="B Zar" pitchFamily="2" charset="-78"/>
                        </a:rPr>
                        <a:t>هزینه های طی دوره</a:t>
                      </a:r>
                      <a:endParaRPr kumimoji="0" lang="en-US" sz="1000" b="0" i="0" u="none" strike="noStrike" cap="none" normalizeH="0" baseline="0" smtClean="0">
                        <a:ln>
                          <a:noFill/>
                        </a:ln>
                        <a:solidFill>
                          <a:schemeClr val="tx1"/>
                        </a:solidFill>
                        <a:effectLst/>
                        <a:latin typeface="Times New Roman" pitchFamily="18" charset="0"/>
                        <a:ea typeface="Times New Roman" pitchFamily="18" charset="0"/>
                        <a:cs typeface="B Zar" pitchFamily="2" charset="-78"/>
                      </a:endParaRPr>
                    </a:p>
                    <a:p>
                      <a:pPr marL="342900" marR="0" lvl="0" indent="-342900" algn="justLow" defTabSz="914400" rtl="1" eaLnBrk="0" fontAlgn="base" latinLnBrk="0" hangingPunct="0">
                        <a:lnSpc>
                          <a:spcPct val="100000"/>
                        </a:lnSpc>
                        <a:spcBef>
                          <a:spcPct val="0"/>
                        </a:spcBef>
                        <a:spcAft>
                          <a:spcPct val="0"/>
                        </a:spcAft>
                        <a:buClrTx/>
                        <a:buSzTx/>
                        <a:buFontTx/>
                        <a:buNone/>
                        <a:tabLst/>
                      </a:pPr>
                      <a:r>
                        <a:rPr kumimoji="0" lang="fa-IR" sz="1200" b="0" i="0" u="none" strike="noStrike" cap="none" normalizeH="0" baseline="0" smtClean="0">
                          <a:ln>
                            <a:noFill/>
                          </a:ln>
                          <a:solidFill>
                            <a:schemeClr val="tx1"/>
                          </a:solidFill>
                          <a:effectLst/>
                          <a:latin typeface="Times New Roman" pitchFamily="18" charset="0"/>
                          <a:ea typeface="Times New Roman" pitchFamily="18" charset="0"/>
                          <a:cs typeface="B Zar" pitchFamily="2" charset="-78"/>
                        </a:rPr>
                        <a:t>-</a:t>
                      </a:r>
                      <a:endParaRPr kumimoji="0" lang="fa-IR" sz="18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justLow" defTabSz="914400" rtl="1" eaLnBrk="1" fontAlgn="base" latinLnBrk="0" hangingPunct="1">
                        <a:lnSpc>
                          <a:spcPct val="100000"/>
                        </a:lnSpc>
                        <a:spcBef>
                          <a:spcPct val="0"/>
                        </a:spcBef>
                        <a:spcAft>
                          <a:spcPct val="0"/>
                        </a:spcAft>
                        <a:buClrTx/>
                        <a:buSzTx/>
                        <a:buFontTx/>
                        <a:buNone/>
                        <a:tabLst/>
                      </a:pPr>
                      <a:r>
                        <a:rPr kumimoji="0" lang="fa-IR" sz="1300" b="0" i="0" u="none" strike="noStrike" cap="none" normalizeH="0" baseline="0" smtClean="0">
                          <a:ln>
                            <a:noFill/>
                          </a:ln>
                          <a:solidFill>
                            <a:schemeClr val="tx1"/>
                          </a:solidFill>
                          <a:effectLst/>
                          <a:latin typeface="Times New Roman" pitchFamily="18" charset="0"/>
                          <a:ea typeface="Times New Roman" pitchFamily="18" charset="0"/>
                          <a:cs typeface="B Zar" pitchFamily="2" charset="-78"/>
                        </a:rPr>
                        <a:t>بهای هر واحد</a:t>
                      </a:r>
                      <a:endParaRPr kumimoji="0" lang="en-US" sz="1000" b="0" i="0" u="none" strike="noStrike" cap="none" normalizeH="0" baseline="0" smtClean="0">
                        <a:ln>
                          <a:noFill/>
                        </a:ln>
                        <a:solidFill>
                          <a:schemeClr val="tx1"/>
                        </a:solidFill>
                        <a:effectLst/>
                        <a:latin typeface="Times New Roman" pitchFamily="18" charset="0"/>
                        <a:ea typeface="Times New Roman" pitchFamily="18" charset="0"/>
                        <a:cs typeface="B Zar" pitchFamily="2" charset="-78"/>
                      </a:endParaRPr>
                    </a:p>
                    <a:p>
                      <a:pPr marL="342900" marR="0" lvl="0" indent="-342900" algn="justLow" defTabSz="914400" rtl="1" eaLnBrk="0" fontAlgn="base" latinLnBrk="0" hangingPunct="0">
                        <a:lnSpc>
                          <a:spcPct val="100000"/>
                        </a:lnSpc>
                        <a:spcBef>
                          <a:spcPct val="0"/>
                        </a:spcBef>
                        <a:spcAft>
                          <a:spcPct val="0"/>
                        </a:spcAft>
                        <a:buClrTx/>
                        <a:buSzTx/>
                        <a:buFontTx/>
                        <a:buNone/>
                        <a:tabLst/>
                      </a:pPr>
                      <a:r>
                        <a:rPr kumimoji="0" lang="fa-IR" sz="1300" b="0" i="0" u="none" strike="noStrike" cap="none" normalizeH="0" baseline="0" smtClean="0">
                          <a:ln>
                            <a:noFill/>
                          </a:ln>
                          <a:solidFill>
                            <a:schemeClr val="tx1"/>
                          </a:solidFill>
                          <a:effectLst/>
                          <a:latin typeface="Times New Roman" pitchFamily="18" charset="0"/>
                          <a:ea typeface="Times New Roman" pitchFamily="18" charset="0"/>
                          <a:cs typeface="B Zar" pitchFamily="2" charset="-78"/>
                        </a:rPr>
                        <a:t>-</a:t>
                      </a:r>
                      <a:endParaRPr kumimoji="0" lang="fa-IR" sz="18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444500">
                <a:tc>
                  <a:txBody>
                    <a:bodyPr/>
                    <a:lstStyle/>
                    <a:p>
                      <a:pPr marL="342900" marR="0" lvl="0" indent="-342900" algn="justLow" defTabSz="914400" rtl="1" eaLnBrk="1" fontAlgn="base" latinLnBrk="0" hangingPunct="1">
                        <a:lnSpc>
                          <a:spcPct val="100000"/>
                        </a:lnSpc>
                        <a:spcBef>
                          <a:spcPct val="0"/>
                        </a:spcBef>
                        <a:spcAft>
                          <a:spcPct val="0"/>
                        </a:spcAft>
                        <a:buClrTx/>
                        <a:buSzTx/>
                        <a:buFontTx/>
                        <a:buNone/>
                        <a:tabLst/>
                      </a:pPr>
                      <a:r>
                        <a:rPr kumimoji="0" lang="fa-IR" sz="1600" b="0" i="0" u="none" strike="noStrike" cap="none" normalizeH="0" baseline="0" smtClean="0">
                          <a:ln>
                            <a:noFill/>
                          </a:ln>
                          <a:solidFill>
                            <a:schemeClr val="tx1"/>
                          </a:solidFill>
                          <a:effectLst/>
                          <a:latin typeface="Times New Roman" pitchFamily="18" charset="0"/>
                          <a:ea typeface="Times New Roman" pitchFamily="18" charset="0"/>
                          <a:cs typeface="B Zar" pitchFamily="2" charset="-78"/>
                        </a:rPr>
                        <a:t>مواد</a:t>
                      </a:r>
                      <a:endParaRPr kumimoji="0" lang="fa-IR" sz="1800" b="0" i="0" u="none" strike="noStrike" cap="none" normalizeH="0" baseline="0" smtClean="0">
                        <a:ln>
                          <a:noFill/>
                        </a:ln>
                        <a:solidFill>
                          <a:schemeClr val="tx1"/>
                        </a:solidFill>
                        <a:effectLst/>
                        <a:latin typeface="Arial" pitchFamily="34" charset="0"/>
                        <a:ea typeface="Times New Roman" pitchFamily="18" charset="0"/>
                        <a:cs typeface="B Zar" pitchFamily="2" charset="-7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justLow" defTabSz="914400" rtl="1" eaLnBrk="1" fontAlgn="base" latinLnBrk="0" hangingPunct="1">
                        <a:lnSpc>
                          <a:spcPct val="100000"/>
                        </a:lnSpc>
                        <a:spcBef>
                          <a:spcPct val="0"/>
                        </a:spcBef>
                        <a:spcAft>
                          <a:spcPct val="0"/>
                        </a:spcAft>
                        <a:buClrTx/>
                        <a:buSzTx/>
                        <a:buFontTx/>
                        <a:buNone/>
                        <a:tabLst/>
                      </a:pPr>
                      <a:r>
                        <a:rPr kumimoji="0" lang="fa-IR" sz="1600" b="0" i="0" u="none" strike="noStrike" cap="none" normalizeH="0" baseline="0" smtClean="0">
                          <a:ln>
                            <a:noFill/>
                          </a:ln>
                          <a:solidFill>
                            <a:schemeClr val="tx1"/>
                          </a:solidFill>
                          <a:effectLst/>
                          <a:latin typeface="Times New Roman" pitchFamily="18" charset="0"/>
                          <a:ea typeface="Times New Roman" pitchFamily="18" charset="0"/>
                          <a:cs typeface="B Zar" pitchFamily="2" charset="-78"/>
                        </a:rPr>
                        <a:t>150000</a:t>
                      </a:r>
                      <a:endParaRPr kumimoji="0" lang="fa-IR" sz="1800" b="0" i="0" u="none" strike="noStrike" cap="none" normalizeH="0" baseline="0" smtClean="0">
                        <a:ln>
                          <a:noFill/>
                        </a:ln>
                        <a:solidFill>
                          <a:schemeClr val="tx1"/>
                        </a:solidFill>
                        <a:effectLst/>
                        <a:latin typeface="Arial" pitchFamily="34" charset="0"/>
                        <a:ea typeface="Times New Roman" pitchFamily="18" charset="0"/>
                        <a:cs typeface="B Zar" pitchFamily="2" charset="-7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justLow" defTabSz="914400" rtl="1" eaLnBrk="1" fontAlgn="base" latinLnBrk="0" hangingPunct="1">
                        <a:lnSpc>
                          <a:spcPct val="100000"/>
                        </a:lnSpc>
                        <a:spcBef>
                          <a:spcPct val="0"/>
                        </a:spcBef>
                        <a:spcAft>
                          <a:spcPct val="0"/>
                        </a:spcAft>
                        <a:buClrTx/>
                        <a:buSzTx/>
                        <a:buFontTx/>
                        <a:buNone/>
                        <a:tabLst/>
                      </a:pPr>
                      <a:r>
                        <a:rPr kumimoji="0" lang="fa-IR" sz="1600" b="0" i="0" u="none" strike="noStrike" cap="none" normalizeH="0" baseline="0" smtClean="0">
                          <a:ln>
                            <a:noFill/>
                          </a:ln>
                          <a:solidFill>
                            <a:schemeClr val="tx1"/>
                          </a:solidFill>
                          <a:effectLst/>
                          <a:latin typeface="Times New Roman" pitchFamily="18" charset="0"/>
                          <a:ea typeface="Times New Roman" pitchFamily="18" charset="0"/>
                          <a:cs typeface="B Zar" pitchFamily="2" charset="-78"/>
                        </a:rPr>
                        <a:t>1902000</a:t>
                      </a:r>
                      <a:endParaRPr kumimoji="0" lang="fa-IR" sz="1800" b="0" i="0" u="none" strike="noStrike" cap="none" normalizeH="0" baseline="0" smtClean="0">
                        <a:ln>
                          <a:noFill/>
                        </a:ln>
                        <a:solidFill>
                          <a:schemeClr val="tx1"/>
                        </a:solidFill>
                        <a:effectLst/>
                        <a:latin typeface="Arial" pitchFamily="34" charset="0"/>
                        <a:ea typeface="Times New Roman" pitchFamily="18" charset="0"/>
                        <a:cs typeface="B Zar" pitchFamily="2" charset="-7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justLow" defTabSz="914400" rtl="1" eaLnBrk="1" fontAlgn="base" latinLnBrk="0" hangingPunct="1">
                        <a:lnSpc>
                          <a:spcPct val="100000"/>
                        </a:lnSpc>
                        <a:spcBef>
                          <a:spcPct val="0"/>
                        </a:spcBef>
                        <a:spcAft>
                          <a:spcPct val="0"/>
                        </a:spcAft>
                        <a:buClrTx/>
                        <a:buSzTx/>
                        <a:buFontTx/>
                        <a:buNone/>
                        <a:tabLst/>
                      </a:pPr>
                      <a:r>
                        <a:rPr kumimoji="0" lang="fa-IR" sz="1600" b="0" i="0" u="none" strike="noStrike" cap="none" normalizeH="0" baseline="0" smtClean="0">
                          <a:ln>
                            <a:noFill/>
                          </a:ln>
                          <a:solidFill>
                            <a:schemeClr val="tx1"/>
                          </a:solidFill>
                          <a:effectLst/>
                          <a:latin typeface="Times New Roman" pitchFamily="18" charset="0"/>
                          <a:ea typeface="Times New Roman" pitchFamily="18" charset="0"/>
                          <a:cs typeface="B Zar" pitchFamily="2" charset="-78"/>
                        </a:rPr>
                        <a:t>1520</a:t>
                      </a:r>
                      <a:endParaRPr kumimoji="0" lang="fa-IR" sz="1800" b="0" i="0" u="none" strike="noStrike" cap="none" normalizeH="0" baseline="0" smtClean="0">
                        <a:ln>
                          <a:noFill/>
                        </a:ln>
                        <a:solidFill>
                          <a:schemeClr val="tx1"/>
                        </a:solidFill>
                        <a:effectLst/>
                        <a:latin typeface="Arial" pitchFamily="34" charset="0"/>
                        <a:ea typeface="Times New Roman" pitchFamily="18" charset="0"/>
                        <a:cs typeface="B Zar" pitchFamily="2" charset="-7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444500">
                <a:tc>
                  <a:txBody>
                    <a:bodyPr/>
                    <a:lstStyle/>
                    <a:p>
                      <a:pPr marL="342900" marR="0" lvl="0" indent="-342900" algn="justLow" defTabSz="914400" rtl="1" eaLnBrk="1" fontAlgn="base" latinLnBrk="0" hangingPunct="1">
                        <a:lnSpc>
                          <a:spcPct val="100000"/>
                        </a:lnSpc>
                        <a:spcBef>
                          <a:spcPct val="0"/>
                        </a:spcBef>
                        <a:spcAft>
                          <a:spcPct val="0"/>
                        </a:spcAft>
                        <a:buClrTx/>
                        <a:buSzTx/>
                        <a:buFontTx/>
                        <a:buNone/>
                        <a:tabLst/>
                      </a:pPr>
                      <a:r>
                        <a:rPr kumimoji="0" lang="fa-IR" sz="1600" b="0" i="0" u="none" strike="noStrike" cap="none" normalizeH="0" baseline="0" smtClean="0">
                          <a:ln>
                            <a:noFill/>
                          </a:ln>
                          <a:solidFill>
                            <a:schemeClr val="tx1"/>
                          </a:solidFill>
                          <a:effectLst/>
                          <a:latin typeface="Times New Roman" pitchFamily="18" charset="0"/>
                          <a:ea typeface="Times New Roman" pitchFamily="18" charset="0"/>
                          <a:cs typeface="B Zar" pitchFamily="2" charset="-78"/>
                        </a:rPr>
                        <a:t>دستمزد</a:t>
                      </a:r>
                      <a:endParaRPr kumimoji="0" lang="fa-IR" sz="1800" b="0" i="0" u="none" strike="noStrike" cap="none" normalizeH="0" baseline="0" smtClean="0">
                        <a:ln>
                          <a:noFill/>
                        </a:ln>
                        <a:solidFill>
                          <a:schemeClr val="tx1"/>
                        </a:solidFill>
                        <a:effectLst/>
                        <a:latin typeface="Arial" pitchFamily="34" charset="0"/>
                        <a:ea typeface="Times New Roman" pitchFamily="18" charset="0"/>
                        <a:cs typeface="B Zar" pitchFamily="2" charset="-7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justLow" defTabSz="914400" rtl="1" eaLnBrk="1" fontAlgn="base" latinLnBrk="0" hangingPunct="1">
                        <a:lnSpc>
                          <a:spcPct val="100000"/>
                        </a:lnSpc>
                        <a:spcBef>
                          <a:spcPct val="0"/>
                        </a:spcBef>
                        <a:spcAft>
                          <a:spcPct val="0"/>
                        </a:spcAft>
                        <a:buClrTx/>
                        <a:buSzTx/>
                        <a:buFontTx/>
                        <a:buNone/>
                        <a:tabLst/>
                      </a:pPr>
                      <a:r>
                        <a:rPr kumimoji="0" lang="fa-IR" sz="1600" b="0" i="0" u="none" strike="noStrike" cap="none" normalizeH="0" baseline="0" smtClean="0">
                          <a:ln>
                            <a:noFill/>
                          </a:ln>
                          <a:solidFill>
                            <a:schemeClr val="tx1"/>
                          </a:solidFill>
                          <a:effectLst/>
                          <a:latin typeface="Times New Roman" pitchFamily="18" charset="0"/>
                          <a:ea typeface="Times New Roman" pitchFamily="18" charset="0"/>
                          <a:cs typeface="B Zar" pitchFamily="2" charset="-78"/>
                        </a:rPr>
                        <a:t>34000</a:t>
                      </a:r>
                      <a:endParaRPr kumimoji="0" lang="fa-IR" sz="1800" b="0" i="0" u="none" strike="noStrike" cap="none" normalizeH="0" baseline="0" smtClean="0">
                        <a:ln>
                          <a:noFill/>
                        </a:ln>
                        <a:solidFill>
                          <a:schemeClr val="tx1"/>
                        </a:solidFill>
                        <a:effectLst/>
                        <a:latin typeface="Arial" pitchFamily="34" charset="0"/>
                        <a:ea typeface="Times New Roman" pitchFamily="18" charset="0"/>
                        <a:cs typeface="B Zar" pitchFamily="2" charset="-7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justLow" defTabSz="914400" rtl="1" eaLnBrk="1" fontAlgn="base" latinLnBrk="0" hangingPunct="1">
                        <a:lnSpc>
                          <a:spcPct val="100000"/>
                        </a:lnSpc>
                        <a:spcBef>
                          <a:spcPct val="0"/>
                        </a:spcBef>
                        <a:spcAft>
                          <a:spcPct val="0"/>
                        </a:spcAft>
                        <a:buClrTx/>
                        <a:buSzTx/>
                        <a:buFontTx/>
                        <a:buNone/>
                        <a:tabLst/>
                      </a:pPr>
                      <a:r>
                        <a:rPr kumimoji="0" lang="fa-IR" sz="1600" b="0" i="0" u="none" strike="noStrike" cap="none" normalizeH="0" baseline="0" smtClean="0">
                          <a:ln>
                            <a:noFill/>
                          </a:ln>
                          <a:solidFill>
                            <a:schemeClr val="tx1"/>
                          </a:solidFill>
                          <a:effectLst/>
                          <a:latin typeface="Times New Roman" pitchFamily="18" charset="0"/>
                          <a:ea typeface="Times New Roman" pitchFamily="18" charset="0"/>
                          <a:cs typeface="B Zar" pitchFamily="2" charset="-78"/>
                        </a:rPr>
                        <a:t>1786000</a:t>
                      </a:r>
                      <a:endParaRPr kumimoji="0" lang="fa-IR" sz="1800" b="0" i="0" u="none" strike="noStrike" cap="none" normalizeH="0" baseline="0" smtClean="0">
                        <a:ln>
                          <a:noFill/>
                        </a:ln>
                        <a:solidFill>
                          <a:schemeClr val="tx1"/>
                        </a:solidFill>
                        <a:effectLst/>
                        <a:latin typeface="Arial" pitchFamily="34" charset="0"/>
                        <a:ea typeface="Times New Roman" pitchFamily="18" charset="0"/>
                        <a:cs typeface="B Zar" pitchFamily="2" charset="-7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justLow" defTabSz="914400" rtl="1" eaLnBrk="1" fontAlgn="base" latinLnBrk="0" hangingPunct="1">
                        <a:lnSpc>
                          <a:spcPct val="100000"/>
                        </a:lnSpc>
                        <a:spcBef>
                          <a:spcPct val="0"/>
                        </a:spcBef>
                        <a:spcAft>
                          <a:spcPct val="0"/>
                        </a:spcAft>
                        <a:buClrTx/>
                        <a:buSzTx/>
                        <a:buFontTx/>
                        <a:buNone/>
                        <a:tabLst/>
                      </a:pPr>
                      <a:r>
                        <a:rPr kumimoji="0" lang="fa-IR" sz="1600" b="0" i="0" u="none" strike="noStrike" cap="none" normalizeH="0" baseline="0" smtClean="0">
                          <a:ln>
                            <a:noFill/>
                          </a:ln>
                          <a:solidFill>
                            <a:schemeClr val="tx1"/>
                          </a:solidFill>
                          <a:effectLst/>
                          <a:latin typeface="Times New Roman" pitchFamily="18" charset="0"/>
                          <a:ea typeface="Times New Roman" pitchFamily="18" charset="0"/>
                          <a:cs typeface="B Zar" pitchFamily="2" charset="-78"/>
                        </a:rPr>
                        <a:t>1400</a:t>
                      </a:r>
                      <a:endParaRPr kumimoji="0" lang="fa-IR" sz="1800" b="0" i="0" u="none" strike="noStrike" cap="none" normalizeH="0" baseline="0" smtClean="0">
                        <a:ln>
                          <a:noFill/>
                        </a:ln>
                        <a:solidFill>
                          <a:schemeClr val="tx1"/>
                        </a:solidFill>
                        <a:effectLst/>
                        <a:latin typeface="Arial" pitchFamily="34" charset="0"/>
                        <a:ea typeface="Times New Roman" pitchFamily="18" charset="0"/>
                        <a:cs typeface="B Zar" pitchFamily="2" charset="-7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446088">
                <a:tc>
                  <a:txBody>
                    <a:bodyPr/>
                    <a:lstStyle/>
                    <a:p>
                      <a:pPr marL="342900" marR="0" lvl="0" indent="-342900" algn="justLow" defTabSz="914400" rtl="1" eaLnBrk="1" fontAlgn="base" latinLnBrk="0" hangingPunct="1">
                        <a:lnSpc>
                          <a:spcPct val="100000"/>
                        </a:lnSpc>
                        <a:spcBef>
                          <a:spcPct val="0"/>
                        </a:spcBef>
                        <a:spcAft>
                          <a:spcPct val="0"/>
                        </a:spcAft>
                        <a:buClrTx/>
                        <a:buSzTx/>
                        <a:buFontTx/>
                        <a:buNone/>
                        <a:tabLst/>
                      </a:pPr>
                      <a:r>
                        <a:rPr kumimoji="0" lang="fa-IR" sz="1600" b="0" i="0" u="none" strike="noStrike" cap="none" normalizeH="0" baseline="0" smtClean="0">
                          <a:ln>
                            <a:noFill/>
                          </a:ln>
                          <a:solidFill>
                            <a:schemeClr val="tx1"/>
                          </a:solidFill>
                          <a:effectLst/>
                          <a:latin typeface="Times New Roman" pitchFamily="18" charset="0"/>
                          <a:ea typeface="Times New Roman" pitchFamily="18" charset="0"/>
                          <a:cs typeface="B Zar" pitchFamily="2" charset="-78"/>
                        </a:rPr>
                        <a:t>سربار</a:t>
                      </a:r>
                      <a:endParaRPr kumimoji="0" lang="fa-IR" sz="1800" b="0" i="0" u="none" strike="noStrike" cap="none" normalizeH="0" baseline="0" smtClean="0">
                        <a:ln>
                          <a:noFill/>
                        </a:ln>
                        <a:solidFill>
                          <a:schemeClr val="tx1"/>
                        </a:solidFill>
                        <a:effectLst/>
                        <a:latin typeface="Arial" pitchFamily="34" charset="0"/>
                        <a:ea typeface="Times New Roman" pitchFamily="18" charset="0"/>
                        <a:cs typeface="B Zar" pitchFamily="2" charset="-7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justLow" defTabSz="914400" rtl="1" eaLnBrk="1" fontAlgn="base" latinLnBrk="0" hangingPunct="1">
                        <a:lnSpc>
                          <a:spcPct val="100000"/>
                        </a:lnSpc>
                        <a:spcBef>
                          <a:spcPct val="0"/>
                        </a:spcBef>
                        <a:spcAft>
                          <a:spcPct val="0"/>
                        </a:spcAft>
                        <a:buClrTx/>
                        <a:buSzTx/>
                        <a:buFontTx/>
                        <a:buNone/>
                        <a:tabLst/>
                      </a:pPr>
                      <a:r>
                        <a:rPr kumimoji="0" lang="fa-IR" sz="1600" b="0" i="0" u="none" strike="noStrike" cap="none" normalizeH="0" baseline="0" smtClean="0">
                          <a:ln>
                            <a:noFill/>
                          </a:ln>
                          <a:solidFill>
                            <a:schemeClr val="tx1"/>
                          </a:solidFill>
                          <a:effectLst/>
                          <a:latin typeface="Times New Roman" pitchFamily="18" charset="0"/>
                          <a:ea typeface="Times New Roman" pitchFamily="18" charset="0"/>
                          <a:cs typeface="B Zar" pitchFamily="2" charset="-78"/>
                        </a:rPr>
                        <a:t>37000</a:t>
                      </a:r>
                      <a:endParaRPr kumimoji="0" lang="fa-IR" sz="1800" b="0" i="0" u="none" strike="noStrike" cap="none" normalizeH="0" baseline="0" smtClean="0">
                        <a:ln>
                          <a:noFill/>
                        </a:ln>
                        <a:solidFill>
                          <a:schemeClr val="tx1"/>
                        </a:solidFill>
                        <a:effectLst/>
                        <a:latin typeface="Arial" pitchFamily="34" charset="0"/>
                        <a:ea typeface="Times New Roman" pitchFamily="18" charset="0"/>
                        <a:cs typeface="B Zar" pitchFamily="2" charset="-7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justLow" defTabSz="914400" rtl="1" eaLnBrk="1" fontAlgn="base" latinLnBrk="0" hangingPunct="1">
                        <a:lnSpc>
                          <a:spcPct val="100000"/>
                        </a:lnSpc>
                        <a:spcBef>
                          <a:spcPct val="0"/>
                        </a:spcBef>
                        <a:spcAft>
                          <a:spcPct val="0"/>
                        </a:spcAft>
                        <a:buClrTx/>
                        <a:buSzTx/>
                        <a:buFontTx/>
                        <a:buNone/>
                        <a:tabLst/>
                      </a:pPr>
                      <a:r>
                        <a:rPr kumimoji="0" lang="fa-IR" sz="1600" b="0" i="0" u="none" strike="noStrike" cap="none" normalizeH="0" baseline="0" smtClean="0">
                          <a:ln>
                            <a:noFill/>
                          </a:ln>
                          <a:solidFill>
                            <a:schemeClr val="tx1"/>
                          </a:solidFill>
                          <a:effectLst/>
                          <a:latin typeface="Times New Roman" pitchFamily="18" charset="0"/>
                          <a:ea typeface="Times New Roman" pitchFamily="18" charset="0"/>
                          <a:cs typeface="B Zar" pitchFamily="2" charset="-78"/>
                        </a:rPr>
                        <a:t>1627000</a:t>
                      </a:r>
                      <a:endParaRPr kumimoji="0" lang="fa-IR" sz="1800" b="0" i="0" u="none" strike="noStrike" cap="none" normalizeH="0" baseline="0" smtClean="0">
                        <a:ln>
                          <a:noFill/>
                        </a:ln>
                        <a:solidFill>
                          <a:schemeClr val="tx1"/>
                        </a:solidFill>
                        <a:effectLst/>
                        <a:latin typeface="Arial" pitchFamily="34" charset="0"/>
                        <a:ea typeface="Times New Roman" pitchFamily="18" charset="0"/>
                        <a:cs typeface="B Zar" pitchFamily="2" charset="-7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justLow" defTabSz="914400" rtl="1" eaLnBrk="1" fontAlgn="base" latinLnBrk="0" hangingPunct="1">
                        <a:lnSpc>
                          <a:spcPct val="100000"/>
                        </a:lnSpc>
                        <a:spcBef>
                          <a:spcPct val="0"/>
                        </a:spcBef>
                        <a:spcAft>
                          <a:spcPct val="0"/>
                        </a:spcAft>
                        <a:buClrTx/>
                        <a:buSzTx/>
                        <a:buFontTx/>
                        <a:buNone/>
                        <a:tabLst/>
                      </a:pPr>
                      <a:r>
                        <a:rPr kumimoji="0" lang="fa-IR" sz="1600" b="0" i="0" u="none" strike="noStrike" cap="none" normalizeH="0" baseline="0" smtClean="0">
                          <a:ln>
                            <a:noFill/>
                          </a:ln>
                          <a:solidFill>
                            <a:schemeClr val="tx1"/>
                          </a:solidFill>
                          <a:effectLst/>
                          <a:latin typeface="Times New Roman" pitchFamily="18" charset="0"/>
                          <a:ea typeface="Times New Roman" pitchFamily="18" charset="0"/>
                          <a:cs typeface="B Zar" pitchFamily="2" charset="-78"/>
                        </a:rPr>
                        <a:t>1280</a:t>
                      </a:r>
                      <a:endParaRPr kumimoji="0" lang="fa-IR" sz="1800" b="0" i="0" u="none" strike="noStrike" cap="none" normalizeH="0" baseline="0" smtClean="0">
                        <a:ln>
                          <a:noFill/>
                        </a:ln>
                        <a:solidFill>
                          <a:schemeClr val="tx1"/>
                        </a:solidFill>
                        <a:effectLst/>
                        <a:latin typeface="Arial" pitchFamily="34" charset="0"/>
                        <a:ea typeface="Times New Roman" pitchFamily="18" charset="0"/>
                        <a:cs typeface="B Zar" pitchFamily="2" charset="-7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682625">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justLow" defTabSz="914400" rtl="1" eaLnBrk="1" fontAlgn="base" latinLnBrk="0" hangingPunct="1">
                        <a:lnSpc>
                          <a:spcPct val="100000"/>
                        </a:lnSpc>
                        <a:spcBef>
                          <a:spcPct val="0"/>
                        </a:spcBef>
                        <a:spcAft>
                          <a:spcPct val="0"/>
                        </a:spcAft>
                        <a:buClrTx/>
                        <a:buSzTx/>
                        <a:buFontTx/>
                        <a:buNone/>
                        <a:tabLst/>
                      </a:pPr>
                      <a:r>
                        <a:rPr kumimoji="0" lang="fa-IR" sz="1600" b="0" i="0" u="none" strike="noStrike" cap="none" normalizeH="0" baseline="0" smtClean="0">
                          <a:ln>
                            <a:noFill/>
                          </a:ln>
                          <a:solidFill>
                            <a:schemeClr val="tx1"/>
                          </a:solidFill>
                          <a:effectLst/>
                          <a:latin typeface="Times New Roman" pitchFamily="18" charset="0"/>
                          <a:ea typeface="Times New Roman" pitchFamily="18" charset="0"/>
                          <a:cs typeface="B Zar" pitchFamily="2" charset="-78"/>
                        </a:rPr>
                        <a:t>221000</a:t>
                      </a:r>
                      <a:endParaRPr kumimoji="0" lang="fa-IR" sz="1800" b="0" i="0" u="none" strike="noStrike" cap="none" normalizeH="0" baseline="0" smtClean="0">
                        <a:ln>
                          <a:noFill/>
                        </a:ln>
                        <a:solidFill>
                          <a:schemeClr val="tx1"/>
                        </a:solidFill>
                        <a:effectLst/>
                        <a:latin typeface="Arial" pitchFamily="34" charset="0"/>
                        <a:ea typeface="Times New Roman" pitchFamily="18" charset="0"/>
                        <a:cs typeface="B Zar" pitchFamily="2" charset="-7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justLow" defTabSz="914400" rtl="1" eaLnBrk="1" fontAlgn="base" latinLnBrk="0" hangingPunct="1">
                        <a:lnSpc>
                          <a:spcPct val="100000"/>
                        </a:lnSpc>
                        <a:spcBef>
                          <a:spcPct val="0"/>
                        </a:spcBef>
                        <a:spcAft>
                          <a:spcPct val="0"/>
                        </a:spcAft>
                        <a:buClrTx/>
                        <a:buSzTx/>
                        <a:buFontTx/>
                        <a:buNone/>
                        <a:tabLst/>
                      </a:pPr>
                      <a:r>
                        <a:rPr kumimoji="0" lang="fa-IR" sz="1600" b="0" i="0" u="none" strike="noStrike" cap="none" normalizeH="0" baseline="0" smtClean="0">
                          <a:ln>
                            <a:noFill/>
                          </a:ln>
                          <a:solidFill>
                            <a:schemeClr val="tx1"/>
                          </a:solidFill>
                          <a:effectLst/>
                          <a:latin typeface="Times New Roman" pitchFamily="18" charset="0"/>
                          <a:ea typeface="Times New Roman" pitchFamily="18" charset="0"/>
                          <a:cs typeface="B Zar" pitchFamily="2" charset="-78"/>
                        </a:rPr>
                        <a:t>5315000</a:t>
                      </a:r>
                      <a:endParaRPr kumimoji="0" lang="fa-IR" sz="1800" b="0" i="0" u="none" strike="noStrike" cap="none" normalizeH="0" baseline="0" smtClean="0">
                        <a:ln>
                          <a:noFill/>
                        </a:ln>
                        <a:solidFill>
                          <a:schemeClr val="tx1"/>
                        </a:solidFill>
                        <a:effectLst/>
                        <a:latin typeface="Arial" pitchFamily="34" charset="0"/>
                        <a:ea typeface="Times New Roman" pitchFamily="18" charset="0"/>
                        <a:cs typeface="B Zar" pitchFamily="2" charset="-7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justLow" defTabSz="914400" rtl="1" eaLnBrk="1" fontAlgn="base" latinLnBrk="0" hangingPunct="1">
                        <a:lnSpc>
                          <a:spcPct val="100000"/>
                        </a:lnSpc>
                        <a:spcBef>
                          <a:spcPct val="0"/>
                        </a:spcBef>
                        <a:spcAft>
                          <a:spcPct val="0"/>
                        </a:spcAft>
                        <a:buClrTx/>
                        <a:buSzTx/>
                        <a:buFontTx/>
                        <a:buNone/>
                        <a:tabLst/>
                      </a:pPr>
                      <a:r>
                        <a:rPr kumimoji="0" lang="fa-IR" sz="1600" b="0" i="0" u="none" strike="noStrike" cap="none" normalizeH="0" baseline="0" smtClean="0">
                          <a:ln>
                            <a:noFill/>
                          </a:ln>
                          <a:solidFill>
                            <a:schemeClr val="tx1"/>
                          </a:solidFill>
                          <a:effectLst/>
                          <a:latin typeface="Times New Roman" pitchFamily="18" charset="0"/>
                          <a:ea typeface="Times New Roman" pitchFamily="18" charset="0"/>
                          <a:cs typeface="B Zar" pitchFamily="2" charset="-78"/>
                        </a:rPr>
                        <a:t>4200</a:t>
                      </a:r>
                      <a:endParaRPr kumimoji="0" lang="fa-IR" sz="1800" b="0" i="0" u="none" strike="noStrike" cap="none" normalizeH="0" baseline="0" smtClean="0">
                        <a:ln>
                          <a:noFill/>
                        </a:ln>
                        <a:solidFill>
                          <a:schemeClr val="tx1"/>
                        </a:solidFill>
                        <a:effectLst/>
                        <a:latin typeface="Arial" pitchFamily="34" charset="0"/>
                        <a:ea typeface="Times New Roman" pitchFamily="18" charset="0"/>
                        <a:cs typeface="B Zar" pitchFamily="2" charset="-7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1414463">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justLow" defTabSz="914400" rtl="1" eaLnBrk="1" fontAlgn="base" latinLnBrk="0" hangingPunct="1">
                        <a:lnSpc>
                          <a:spcPct val="100000"/>
                        </a:lnSpc>
                        <a:spcBef>
                          <a:spcPct val="0"/>
                        </a:spcBef>
                        <a:spcAft>
                          <a:spcPct val="0"/>
                        </a:spcAft>
                        <a:buClrTx/>
                        <a:buSzTx/>
                        <a:buFontTx/>
                        <a:buNone/>
                        <a:tabLst/>
                      </a:pPr>
                      <a:r>
                        <a:rPr kumimoji="0" lang="fa-IR" sz="1600" b="0" i="0" u="none" strike="noStrike" cap="none" normalizeH="0" baseline="0" smtClean="0">
                          <a:ln>
                            <a:noFill/>
                          </a:ln>
                          <a:solidFill>
                            <a:schemeClr val="tx1"/>
                          </a:solidFill>
                          <a:effectLst/>
                          <a:latin typeface="Times New Roman" pitchFamily="18" charset="0"/>
                          <a:ea typeface="Times New Roman" pitchFamily="18" charset="0"/>
                          <a:cs typeface="B Zar" pitchFamily="2" charset="-78"/>
                        </a:rPr>
                        <a:t>304600</a:t>
                      </a:r>
                      <a:endParaRPr kumimoji="0" lang="en-US" sz="1000" b="0" i="0" u="none" strike="noStrike" cap="none" normalizeH="0" baseline="0" smtClean="0">
                        <a:ln>
                          <a:noFill/>
                        </a:ln>
                        <a:solidFill>
                          <a:schemeClr val="tx1"/>
                        </a:solidFill>
                        <a:effectLst/>
                        <a:latin typeface="Times New Roman" pitchFamily="18" charset="0"/>
                        <a:ea typeface="Times New Roman" pitchFamily="18" charset="0"/>
                        <a:cs typeface="B Zar" pitchFamily="2" charset="-78"/>
                      </a:endParaRPr>
                    </a:p>
                    <a:p>
                      <a:pPr marL="342900" marR="0" lvl="0" indent="-342900" algn="justLow" defTabSz="914400" rtl="1" eaLnBrk="0" fontAlgn="base" latinLnBrk="0" hangingPunct="0">
                        <a:lnSpc>
                          <a:spcPct val="100000"/>
                        </a:lnSpc>
                        <a:spcBef>
                          <a:spcPct val="0"/>
                        </a:spcBef>
                        <a:spcAft>
                          <a:spcPct val="0"/>
                        </a:spcAft>
                        <a:buClrTx/>
                        <a:buSzTx/>
                        <a:buFontTx/>
                        <a:buNone/>
                        <a:tabLst/>
                      </a:pPr>
                      <a:r>
                        <a:rPr kumimoji="0" lang="fa-IR" sz="1600" b="0" i="0" u="none" strike="noStrike" cap="none" normalizeH="0" baseline="0" smtClean="0">
                          <a:ln>
                            <a:noFill/>
                          </a:ln>
                          <a:solidFill>
                            <a:schemeClr val="tx1"/>
                          </a:solidFill>
                          <a:effectLst/>
                          <a:latin typeface="Times New Roman" pitchFamily="18" charset="0"/>
                          <a:ea typeface="Times New Roman" pitchFamily="18" charset="0"/>
                          <a:cs typeface="B Zar" pitchFamily="2" charset="-78"/>
                        </a:rPr>
                        <a:t>31200</a:t>
                      </a:r>
                      <a:endParaRPr kumimoji="0" lang="en-US" sz="1000" b="0" i="0" u="none" strike="noStrike" cap="none" normalizeH="0" baseline="0" smtClean="0">
                        <a:ln>
                          <a:noFill/>
                        </a:ln>
                        <a:solidFill>
                          <a:schemeClr val="tx1"/>
                        </a:solidFill>
                        <a:effectLst/>
                        <a:latin typeface="Times New Roman" pitchFamily="18" charset="0"/>
                        <a:cs typeface="Times New Roman" pitchFamily="18" charset="0"/>
                      </a:endParaRPr>
                    </a:p>
                    <a:p>
                      <a:pPr marL="342900" marR="0" lvl="0" indent="-342900" algn="justLow" defTabSz="914400" rtl="1" eaLnBrk="0" fontAlgn="base" latinLnBrk="0" hangingPunct="0">
                        <a:lnSpc>
                          <a:spcPct val="100000"/>
                        </a:lnSpc>
                        <a:spcBef>
                          <a:spcPct val="0"/>
                        </a:spcBef>
                        <a:spcAft>
                          <a:spcPct val="0"/>
                        </a:spcAft>
                        <a:buClrTx/>
                        <a:buSzTx/>
                        <a:buFontTx/>
                        <a:buNone/>
                        <a:tabLst/>
                      </a:pPr>
                      <a:r>
                        <a:rPr kumimoji="0" lang="fa-IR" sz="1600" b="0" i="0" u="none" strike="noStrike" cap="none" normalizeH="0" baseline="0" smtClean="0">
                          <a:ln>
                            <a:noFill/>
                          </a:ln>
                          <a:solidFill>
                            <a:schemeClr val="tx1"/>
                          </a:solidFill>
                          <a:effectLst/>
                          <a:latin typeface="Times New Roman" pitchFamily="18" charset="0"/>
                          <a:cs typeface="B Zar" pitchFamily="2" charset="-78"/>
                        </a:rPr>
                        <a:t>23600</a:t>
                      </a:r>
                      <a:endParaRPr kumimoji="0" lang="en-US" sz="1000" b="0" i="0" u="none" strike="noStrike" cap="none" normalizeH="0" baseline="0" smtClean="0">
                        <a:ln>
                          <a:noFill/>
                        </a:ln>
                        <a:solidFill>
                          <a:schemeClr val="tx1"/>
                        </a:solidFill>
                        <a:effectLst/>
                        <a:latin typeface="Times New Roman" pitchFamily="18" charset="0"/>
                        <a:cs typeface="Times New Roman" pitchFamily="18" charset="0"/>
                      </a:endParaRPr>
                    </a:p>
                    <a:p>
                      <a:pPr marL="342900" marR="0" lvl="0" indent="-342900" algn="justLow" defTabSz="914400" rtl="1" eaLnBrk="0" fontAlgn="base" latinLnBrk="0" hangingPunct="0">
                        <a:lnSpc>
                          <a:spcPct val="100000"/>
                        </a:lnSpc>
                        <a:spcBef>
                          <a:spcPct val="0"/>
                        </a:spcBef>
                        <a:spcAft>
                          <a:spcPct val="0"/>
                        </a:spcAft>
                        <a:buClrTx/>
                        <a:buSzTx/>
                        <a:buFontTx/>
                        <a:buNone/>
                        <a:tabLst/>
                      </a:pPr>
                      <a:r>
                        <a:rPr kumimoji="0" lang="fa-IR" sz="1600" b="0" i="0" u="none" strike="noStrike" cap="none" normalizeH="0" baseline="0" smtClean="0">
                          <a:ln>
                            <a:noFill/>
                          </a:ln>
                          <a:solidFill>
                            <a:schemeClr val="tx1"/>
                          </a:solidFill>
                          <a:effectLst/>
                          <a:latin typeface="Times New Roman" pitchFamily="18" charset="0"/>
                          <a:cs typeface="B Zar" pitchFamily="2" charset="-78"/>
                        </a:rPr>
                        <a:t>19200</a:t>
                      </a:r>
                      <a:endParaRPr kumimoji="0" lang="fa-IR" sz="18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justLow" defTabSz="914400" rtl="1" eaLnBrk="1" fontAlgn="base" latinLnBrk="0" hangingPunct="1">
                        <a:lnSpc>
                          <a:spcPct val="100000"/>
                        </a:lnSpc>
                        <a:spcBef>
                          <a:spcPct val="0"/>
                        </a:spcBef>
                        <a:spcAft>
                          <a:spcPct val="0"/>
                        </a:spcAft>
                        <a:buClrTx/>
                        <a:buSzTx/>
                        <a:buFontTx/>
                        <a:buNone/>
                        <a:tabLst/>
                      </a:pPr>
                      <a:r>
                        <a:rPr kumimoji="0" lang="fa-IR" sz="1600" b="0" i="0" u="none" strike="noStrike" cap="none" normalizeH="0" baseline="0" smtClean="0">
                          <a:ln>
                            <a:noFill/>
                          </a:ln>
                          <a:solidFill>
                            <a:schemeClr val="tx1"/>
                          </a:solidFill>
                          <a:effectLst/>
                          <a:latin typeface="Times New Roman" pitchFamily="18" charset="0"/>
                          <a:ea typeface="Times New Roman" pitchFamily="18" charset="0"/>
                          <a:cs typeface="B Zar" pitchFamily="2" charset="-78"/>
                        </a:rPr>
                        <a:t>25145000</a:t>
                      </a:r>
                      <a:endParaRPr kumimoji="0" lang="en-US" sz="1000" b="0" i="0" u="none" strike="noStrike" cap="none" normalizeH="0" baseline="0" smtClean="0">
                        <a:ln>
                          <a:noFill/>
                        </a:ln>
                        <a:solidFill>
                          <a:schemeClr val="tx1"/>
                        </a:solidFill>
                        <a:effectLst/>
                        <a:latin typeface="Times New Roman" pitchFamily="18" charset="0"/>
                        <a:ea typeface="Times New Roman" pitchFamily="18" charset="0"/>
                        <a:cs typeface="B Zar" pitchFamily="2" charset="-78"/>
                      </a:endParaRPr>
                    </a:p>
                    <a:p>
                      <a:pPr marL="342900" marR="0" lvl="0" indent="-342900" algn="justLow" defTabSz="914400" rtl="1" eaLnBrk="0" fontAlgn="base" latinLnBrk="0" hangingPunct="0">
                        <a:lnSpc>
                          <a:spcPct val="100000"/>
                        </a:lnSpc>
                        <a:spcBef>
                          <a:spcPct val="0"/>
                        </a:spcBef>
                        <a:spcAft>
                          <a:spcPct val="0"/>
                        </a:spcAft>
                        <a:buClrTx/>
                        <a:buSzTx/>
                        <a:buFontTx/>
                        <a:buNone/>
                        <a:tabLst/>
                      </a:pPr>
                      <a:r>
                        <a:rPr kumimoji="0" lang="fa-IR" sz="1600" b="0" i="0" u="none" strike="noStrike" cap="none" normalizeH="0" baseline="0" smtClean="0">
                          <a:ln>
                            <a:noFill/>
                          </a:ln>
                          <a:solidFill>
                            <a:schemeClr val="tx1"/>
                          </a:solidFill>
                          <a:effectLst/>
                          <a:latin typeface="Times New Roman" pitchFamily="18" charset="0"/>
                          <a:ea typeface="Times New Roman" pitchFamily="18" charset="0"/>
                          <a:cs typeface="B Zar" pitchFamily="2" charset="-78"/>
                        </a:rPr>
                        <a:t>784800</a:t>
                      </a:r>
                      <a:endParaRPr kumimoji="0" lang="en-US" sz="1000" b="0" i="0" u="none" strike="noStrike" cap="none" normalizeH="0" baseline="0" smtClean="0">
                        <a:ln>
                          <a:noFill/>
                        </a:ln>
                        <a:solidFill>
                          <a:schemeClr val="tx1"/>
                        </a:solidFill>
                        <a:effectLst/>
                        <a:latin typeface="Times New Roman" pitchFamily="18" charset="0"/>
                        <a:cs typeface="Times New Roman" pitchFamily="18" charset="0"/>
                      </a:endParaRPr>
                    </a:p>
                    <a:p>
                      <a:pPr marL="342900" marR="0" lvl="0" indent="-342900" algn="justLow" defTabSz="914400" rtl="1" eaLnBrk="0" fontAlgn="base" latinLnBrk="0" hangingPunct="0">
                        <a:lnSpc>
                          <a:spcPct val="100000"/>
                        </a:lnSpc>
                        <a:spcBef>
                          <a:spcPct val="0"/>
                        </a:spcBef>
                        <a:spcAft>
                          <a:spcPct val="0"/>
                        </a:spcAft>
                        <a:buClrTx/>
                        <a:buSzTx/>
                        <a:buFontTx/>
                        <a:buNone/>
                        <a:tabLst/>
                      </a:pPr>
                      <a:r>
                        <a:rPr kumimoji="0" lang="fa-IR" sz="1600" b="0" i="0" u="none" strike="noStrike" cap="none" normalizeH="0" baseline="0" smtClean="0">
                          <a:ln>
                            <a:noFill/>
                          </a:ln>
                          <a:solidFill>
                            <a:schemeClr val="tx1"/>
                          </a:solidFill>
                          <a:effectLst/>
                          <a:latin typeface="Times New Roman" pitchFamily="18" charset="0"/>
                          <a:cs typeface="B Zar" pitchFamily="2" charset="-78"/>
                        </a:rPr>
                        <a:t>588400</a:t>
                      </a:r>
                      <a:endParaRPr kumimoji="0" lang="en-US" sz="1000" b="0" i="0" u="none" strike="noStrike" cap="none" normalizeH="0" baseline="0" smtClean="0">
                        <a:ln>
                          <a:noFill/>
                        </a:ln>
                        <a:solidFill>
                          <a:schemeClr val="tx1"/>
                        </a:solidFill>
                        <a:effectLst/>
                        <a:latin typeface="Times New Roman" pitchFamily="18" charset="0"/>
                        <a:cs typeface="Times New Roman" pitchFamily="18" charset="0"/>
                      </a:endParaRPr>
                    </a:p>
                    <a:p>
                      <a:pPr marL="342900" marR="0" lvl="0" indent="-342900" algn="justLow" defTabSz="914400" rtl="1" eaLnBrk="0" fontAlgn="base" latinLnBrk="0" hangingPunct="0">
                        <a:lnSpc>
                          <a:spcPct val="100000"/>
                        </a:lnSpc>
                        <a:spcBef>
                          <a:spcPct val="0"/>
                        </a:spcBef>
                        <a:spcAft>
                          <a:spcPct val="0"/>
                        </a:spcAft>
                        <a:buClrTx/>
                        <a:buSzTx/>
                        <a:buFontTx/>
                        <a:buNone/>
                        <a:tabLst/>
                      </a:pPr>
                      <a:r>
                        <a:rPr kumimoji="0" lang="fa-IR" sz="1600" b="0" i="0" u="none" strike="noStrike" cap="none" normalizeH="0" baseline="0" smtClean="0">
                          <a:ln>
                            <a:noFill/>
                          </a:ln>
                          <a:solidFill>
                            <a:schemeClr val="tx1"/>
                          </a:solidFill>
                          <a:effectLst/>
                          <a:latin typeface="Times New Roman" pitchFamily="18" charset="0"/>
                          <a:cs typeface="B Zar" pitchFamily="2" charset="-78"/>
                        </a:rPr>
                        <a:t>490800</a:t>
                      </a:r>
                      <a:endParaRPr kumimoji="0" lang="fa-IR" sz="18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justLow" defTabSz="914400" rtl="1" eaLnBrk="1" fontAlgn="base" latinLnBrk="0" hangingPunct="1">
                        <a:lnSpc>
                          <a:spcPct val="100000"/>
                        </a:lnSpc>
                        <a:spcBef>
                          <a:spcPct val="0"/>
                        </a:spcBef>
                        <a:spcAft>
                          <a:spcPct val="0"/>
                        </a:spcAft>
                        <a:buClrTx/>
                        <a:buSzTx/>
                        <a:buFontTx/>
                        <a:buNone/>
                        <a:tabLst/>
                      </a:pPr>
                      <a:r>
                        <a:rPr kumimoji="0" lang="fa-IR" sz="1600" b="0" i="0" u="none" strike="noStrike" cap="none" normalizeH="0" baseline="0" smtClean="0">
                          <a:ln>
                            <a:noFill/>
                          </a:ln>
                          <a:solidFill>
                            <a:schemeClr val="tx1"/>
                          </a:solidFill>
                          <a:effectLst/>
                          <a:latin typeface="Times New Roman" pitchFamily="18" charset="0"/>
                          <a:ea typeface="Times New Roman" pitchFamily="18" charset="0"/>
                          <a:cs typeface="B Zar" pitchFamily="2" charset="-78"/>
                        </a:rPr>
                        <a:t>419</a:t>
                      </a:r>
                      <a:endParaRPr kumimoji="0" lang="en-US" sz="1000" b="0" i="0" u="none" strike="noStrike" cap="none" normalizeH="0" baseline="0" smtClean="0">
                        <a:ln>
                          <a:noFill/>
                        </a:ln>
                        <a:solidFill>
                          <a:schemeClr val="tx1"/>
                        </a:solidFill>
                        <a:effectLst/>
                        <a:latin typeface="Times New Roman" pitchFamily="18" charset="0"/>
                        <a:ea typeface="Times New Roman" pitchFamily="18" charset="0"/>
                        <a:cs typeface="B Zar" pitchFamily="2" charset="-78"/>
                      </a:endParaRPr>
                    </a:p>
                    <a:p>
                      <a:pPr marL="342900" marR="0" lvl="0" indent="-342900" algn="justLow" defTabSz="914400" rtl="1" eaLnBrk="0" fontAlgn="base" latinLnBrk="0" hangingPunct="0">
                        <a:lnSpc>
                          <a:spcPct val="100000"/>
                        </a:lnSpc>
                        <a:spcBef>
                          <a:spcPct val="0"/>
                        </a:spcBef>
                        <a:spcAft>
                          <a:spcPct val="0"/>
                        </a:spcAft>
                        <a:buClrTx/>
                        <a:buSzTx/>
                        <a:buFontTx/>
                        <a:buNone/>
                        <a:tabLst/>
                      </a:pPr>
                      <a:r>
                        <a:rPr kumimoji="0" lang="fa-IR" sz="1600" b="0" i="0" u="none" strike="noStrike" cap="none" normalizeH="0" baseline="0" smtClean="0">
                          <a:ln>
                            <a:noFill/>
                          </a:ln>
                          <a:solidFill>
                            <a:schemeClr val="tx1"/>
                          </a:solidFill>
                          <a:effectLst/>
                          <a:latin typeface="Times New Roman" pitchFamily="18" charset="0"/>
                          <a:ea typeface="Times New Roman" pitchFamily="18" charset="0"/>
                          <a:cs typeface="B Zar" pitchFamily="2" charset="-78"/>
                        </a:rPr>
                        <a:t>640</a:t>
                      </a:r>
                      <a:endParaRPr kumimoji="0" lang="en-US" sz="1000" b="0" i="0" u="none" strike="noStrike" cap="none" normalizeH="0" baseline="0" smtClean="0">
                        <a:ln>
                          <a:noFill/>
                        </a:ln>
                        <a:solidFill>
                          <a:schemeClr val="tx1"/>
                        </a:solidFill>
                        <a:effectLst/>
                        <a:latin typeface="Times New Roman" pitchFamily="18" charset="0"/>
                        <a:cs typeface="Times New Roman" pitchFamily="18" charset="0"/>
                      </a:endParaRPr>
                    </a:p>
                    <a:p>
                      <a:pPr marL="342900" marR="0" lvl="0" indent="-342900" algn="justLow" defTabSz="914400" rtl="1" eaLnBrk="0" fontAlgn="base" latinLnBrk="0" hangingPunct="0">
                        <a:lnSpc>
                          <a:spcPct val="100000"/>
                        </a:lnSpc>
                        <a:spcBef>
                          <a:spcPct val="0"/>
                        </a:spcBef>
                        <a:spcAft>
                          <a:spcPct val="0"/>
                        </a:spcAft>
                        <a:buClrTx/>
                        <a:buSzTx/>
                        <a:buFontTx/>
                        <a:buNone/>
                        <a:tabLst/>
                      </a:pPr>
                      <a:r>
                        <a:rPr kumimoji="0" lang="fa-IR" sz="1600" b="0" i="0" u="none" strike="noStrike" cap="none" normalizeH="0" baseline="0" smtClean="0">
                          <a:ln>
                            <a:noFill/>
                          </a:ln>
                          <a:solidFill>
                            <a:schemeClr val="tx1"/>
                          </a:solidFill>
                          <a:effectLst/>
                          <a:latin typeface="Times New Roman" pitchFamily="18" charset="0"/>
                          <a:cs typeface="B Zar" pitchFamily="2" charset="-78"/>
                        </a:rPr>
                        <a:t>480</a:t>
                      </a:r>
                      <a:endParaRPr kumimoji="0" lang="en-US" sz="1000" b="0" i="0" u="none" strike="noStrike" cap="none" normalizeH="0" baseline="0" smtClean="0">
                        <a:ln>
                          <a:noFill/>
                        </a:ln>
                        <a:solidFill>
                          <a:schemeClr val="tx1"/>
                        </a:solidFill>
                        <a:effectLst/>
                        <a:latin typeface="Times New Roman" pitchFamily="18" charset="0"/>
                        <a:cs typeface="Times New Roman" pitchFamily="18" charset="0"/>
                      </a:endParaRPr>
                    </a:p>
                    <a:p>
                      <a:pPr marL="342900" marR="0" lvl="0" indent="-342900" algn="justLow" defTabSz="914400" rtl="1" eaLnBrk="0" fontAlgn="base" latinLnBrk="0" hangingPunct="0">
                        <a:lnSpc>
                          <a:spcPct val="100000"/>
                        </a:lnSpc>
                        <a:spcBef>
                          <a:spcPct val="0"/>
                        </a:spcBef>
                        <a:spcAft>
                          <a:spcPct val="0"/>
                        </a:spcAft>
                        <a:buClrTx/>
                        <a:buSzTx/>
                        <a:buFontTx/>
                        <a:buNone/>
                        <a:tabLst/>
                      </a:pPr>
                      <a:r>
                        <a:rPr kumimoji="0" lang="fa-IR" sz="1600" b="0" i="0" u="none" strike="noStrike" cap="none" normalizeH="0" baseline="0" smtClean="0">
                          <a:ln>
                            <a:noFill/>
                          </a:ln>
                          <a:solidFill>
                            <a:schemeClr val="tx1"/>
                          </a:solidFill>
                          <a:effectLst/>
                          <a:latin typeface="Times New Roman" pitchFamily="18" charset="0"/>
                          <a:cs typeface="B Zar" pitchFamily="2" charset="-78"/>
                        </a:rPr>
                        <a:t>400</a:t>
                      </a:r>
                      <a:endParaRPr kumimoji="0" lang="fa-IR" sz="18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684213">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justLow" defTabSz="914400" rtl="1" eaLnBrk="1" fontAlgn="base" latinLnBrk="0" hangingPunct="1">
                        <a:lnSpc>
                          <a:spcPct val="100000"/>
                        </a:lnSpc>
                        <a:spcBef>
                          <a:spcPct val="0"/>
                        </a:spcBef>
                        <a:spcAft>
                          <a:spcPct val="0"/>
                        </a:spcAft>
                        <a:buClrTx/>
                        <a:buSzTx/>
                        <a:buFontTx/>
                        <a:buNone/>
                        <a:tabLst/>
                      </a:pPr>
                      <a:r>
                        <a:rPr kumimoji="0" lang="fa-IR" sz="1600" b="0" i="0" u="none" strike="noStrike" cap="none" normalizeH="0" baseline="0" smtClean="0">
                          <a:ln>
                            <a:noFill/>
                          </a:ln>
                          <a:solidFill>
                            <a:schemeClr val="tx1"/>
                          </a:solidFill>
                          <a:effectLst/>
                          <a:latin typeface="Times New Roman" pitchFamily="18" charset="0"/>
                          <a:ea typeface="Times New Roman" pitchFamily="18" charset="0"/>
                          <a:cs typeface="B Zar" pitchFamily="2" charset="-78"/>
                        </a:rPr>
                        <a:t>378600</a:t>
                      </a:r>
                      <a:endParaRPr kumimoji="0" lang="fa-IR" sz="1800" b="0" i="0" u="none" strike="noStrike" cap="none" normalizeH="0" baseline="0" smtClean="0">
                        <a:ln>
                          <a:noFill/>
                        </a:ln>
                        <a:solidFill>
                          <a:schemeClr val="tx1"/>
                        </a:solidFill>
                        <a:effectLst/>
                        <a:latin typeface="Arial" pitchFamily="34" charset="0"/>
                        <a:ea typeface="Times New Roman" pitchFamily="18" charset="0"/>
                        <a:cs typeface="B Zar" pitchFamily="2" charset="-7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justLow" defTabSz="914400" rtl="1" eaLnBrk="1" fontAlgn="base" latinLnBrk="0" hangingPunct="1">
                        <a:lnSpc>
                          <a:spcPct val="100000"/>
                        </a:lnSpc>
                        <a:spcBef>
                          <a:spcPct val="0"/>
                        </a:spcBef>
                        <a:spcAft>
                          <a:spcPct val="0"/>
                        </a:spcAft>
                        <a:buClrTx/>
                        <a:buSzTx/>
                        <a:buFontTx/>
                        <a:buNone/>
                        <a:tabLst/>
                      </a:pPr>
                      <a:r>
                        <a:rPr kumimoji="0" lang="fa-IR" sz="1600" b="0" i="0" u="none" strike="noStrike" cap="none" normalizeH="0" baseline="0" smtClean="0">
                          <a:ln>
                            <a:noFill/>
                          </a:ln>
                          <a:solidFill>
                            <a:schemeClr val="tx1"/>
                          </a:solidFill>
                          <a:effectLst/>
                          <a:latin typeface="Times New Roman" pitchFamily="18" charset="0"/>
                          <a:ea typeface="Times New Roman" pitchFamily="18" charset="0"/>
                          <a:cs typeface="B Zar" pitchFamily="2" charset="-78"/>
                        </a:rPr>
                        <a:t>700900</a:t>
                      </a:r>
                      <a:endParaRPr kumimoji="0" lang="fa-IR" sz="1800" b="0" i="0" u="none" strike="noStrike" cap="none" normalizeH="0" baseline="0" smtClean="0">
                        <a:ln>
                          <a:noFill/>
                        </a:ln>
                        <a:solidFill>
                          <a:schemeClr val="tx1"/>
                        </a:solidFill>
                        <a:effectLst/>
                        <a:latin typeface="Arial" pitchFamily="34" charset="0"/>
                        <a:ea typeface="Times New Roman" pitchFamily="18" charset="0"/>
                        <a:cs typeface="B Zar" pitchFamily="2" charset="-7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justLow" defTabSz="914400" rtl="1" eaLnBrk="1" fontAlgn="base" latinLnBrk="0" hangingPunct="1">
                        <a:lnSpc>
                          <a:spcPct val="100000"/>
                        </a:lnSpc>
                        <a:spcBef>
                          <a:spcPct val="0"/>
                        </a:spcBef>
                        <a:spcAft>
                          <a:spcPct val="0"/>
                        </a:spcAft>
                        <a:buClrTx/>
                        <a:buSzTx/>
                        <a:buFontTx/>
                        <a:buNone/>
                        <a:tabLst/>
                      </a:pPr>
                      <a:r>
                        <a:rPr kumimoji="0" lang="fa-IR" sz="1600" b="0" i="0" u="none" strike="noStrike" cap="none" normalizeH="0" baseline="0" smtClean="0">
                          <a:ln>
                            <a:noFill/>
                          </a:ln>
                          <a:solidFill>
                            <a:schemeClr val="tx1"/>
                          </a:solidFill>
                          <a:effectLst/>
                          <a:latin typeface="Times New Roman" pitchFamily="18" charset="0"/>
                          <a:ea typeface="Times New Roman" pitchFamily="18" charset="0"/>
                          <a:cs typeface="B Zar" pitchFamily="2" charset="-78"/>
                        </a:rPr>
                        <a:t>5712</a:t>
                      </a:r>
                      <a:endParaRPr kumimoji="0" lang="fa-IR" sz="1800" b="0" i="0" u="none" strike="noStrike" cap="none" normalizeH="0" baseline="0" smtClean="0">
                        <a:ln>
                          <a:noFill/>
                        </a:ln>
                        <a:solidFill>
                          <a:schemeClr val="tx1"/>
                        </a:solidFill>
                        <a:effectLst/>
                        <a:latin typeface="Arial" pitchFamily="34" charset="0"/>
                        <a:ea typeface="Times New Roman" pitchFamily="18" charset="0"/>
                        <a:cs typeface="B Zar" pitchFamily="2" charset="-7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bl>
          </a:graphicData>
        </a:graphic>
      </p:graphicFrame>
    </p:spTree>
  </p:cSld>
  <p:clrMapOvr>
    <a:masterClrMapping/>
  </p:clrMapOvr>
  <p:transition advClick="0" advTm="3000">
    <p:push dir="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endParaRPr lang="en-US"/>
          </a:p>
        </p:txBody>
      </p:sp>
      <p:sp>
        <p:nvSpPr>
          <p:cNvPr id="24579" name="Rectangle 3"/>
          <p:cNvSpPr>
            <a:spLocks noGrp="1" noChangeArrowheads="1"/>
          </p:cNvSpPr>
          <p:nvPr>
            <p:ph type="body" idx="1"/>
          </p:nvPr>
        </p:nvSpPr>
        <p:spPr/>
        <p:txBody>
          <a:bodyPr/>
          <a:lstStyle/>
          <a:p>
            <a:endParaRPr lang="en-US"/>
          </a:p>
          <a:p>
            <a:pPr algn="ctr">
              <a:buFontTx/>
              <a:buNone/>
            </a:pPr>
            <a:r>
              <a:rPr lang="fa-IR"/>
              <a:t> </a:t>
            </a:r>
            <a:endParaRPr lang="en-US"/>
          </a:p>
          <a:p>
            <a:pPr algn="ctr"/>
            <a:r>
              <a:rPr lang="fa-IR"/>
              <a:t>و وجودشان نیز ضروری است اما ماهیت کالای </a:t>
            </a:r>
            <a:endParaRPr lang="en-US"/>
          </a:p>
          <a:p>
            <a:pPr algn="ctr">
              <a:buFontTx/>
              <a:buNone/>
            </a:pPr>
            <a:r>
              <a:rPr lang="fa-IR"/>
              <a:t>تولید شده مستقیماً به آنها وابسته نیست یا بخش قابل توجهی از ارزش مواد اولیه بکار رفته در محصول را تشکیل</a:t>
            </a:r>
            <a:r>
              <a:rPr lang="en-US"/>
              <a:t> </a:t>
            </a:r>
            <a:r>
              <a:rPr lang="fa-IR"/>
              <a:t>نمی</a:t>
            </a:r>
            <a:r>
              <a:rPr lang="en-US"/>
              <a:t>l</a:t>
            </a:r>
            <a:r>
              <a:rPr lang="fa-IR"/>
              <a:t> دهند.</a:t>
            </a:r>
            <a:endParaRPr lang="en-US"/>
          </a:p>
        </p:txBody>
      </p:sp>
    </p:spTree>
  </p:cSld>
  <p:clrMapOvr>
    <a:masterClrMapping/>
  </p:clrMapOvr>
  <p:transition advClick="0" advTm="3000"/>
  <p:timing>
    <p:tnLst>
      <p:par>
        <p:cTn id="1" dur="indefinite" restart="never" nodeType="tmRoot"/>
      </p:par>
    </p:tnLst>
  </p:timing>
</p:sld>
</file>

<file path=ppt/slides/slide26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94916" name="AutoShape 4"/>
          <p:cNvSpPr>
            <a:spLocks/>
          </p:cNvSpPr>
          <p:nvPr/>
        </p:nvSpPr>
        <p:spPr bwMode="auto">
          <a:xfrm>
            <a:off x="2393950" y="3660775"/>
            <a:ext cx="114300" cy="1257300"/>
          </a:xfrm>
          <a:prstGeom prst="leftBrace">
            <a:avLst>
              <a:gd name="adj1" fmla="val 91667"/>
              <a:gd name="adj2" fmla="val 50000"/>
            </a:avLst>
          </a:prstGeom>
          <a:noFill/>
          <a:ln w="9525">
            <a:solidFill>
              <a:srgbClr val="000000"/>
            </a:solidFill>
            <a:round/>
            <a:headEnd/>
            <a:tailEnd/>
          </a:ln>
        </p:spPr>
        <p:txBody>
          <a:bodyPr/>
          <a:lstStyle/>
          <a:p>
            <a:endParaRPr lang="en-US"/>
          </a:p>
        </p:txBody>
      </p:sp>
      <p:sp>
        <p:nvSpPr>
          <p:cNvPr id="294917" name="AutoShape 5"/>
          <p:cNvSpPr>
            <a:spLocks/>
          </p:cNvSpPr>
          <p:nvPr/>
        </p:nvSpPr>
        <p:spPr bwMode="auto">
          <a:xfrm>
            <a:off x="4892675" y="3543300"/>
            <a:ext cx="122238" cy="1031875"/>
          </a:xfrm>
          <a:prstGeom prst="leftBrace">
            <a:avLst>
              <a:gd name="adj1" fmla="val 70346"/>
              <a:gd name="adj2" fmla="val 50000"/>
            </a:avLst>
          </a:prstGeom>
          <a:noFill/>
          <a:ln w="9525">
            <a:solidFill>
              <a:srgbClr val="000000"/>
            </a:solidFill>
            <a:round/>
            <a:headEnd/>
            <a:tailEnd/>
          </a:ln>
        </p:spPr>
        <p:txBody>
          <a:bodyPr/>
          <a:lstStyle/>
          <a:p>
            <a:endParaRPr lang="en-US"/>
          </a:p>
        </p:txBody>
      </p:sp>
      <p:sp>
        <p:nvSpPr>
          <p:cNvPr id="294931" name="Rectangle 19"/>
          <p:cNvSpPr>
            <a:spLocks noChangeArrowheads="1"/>
          </p:cNvSpPr>
          <p:nvPr/>
        </p:nvSpPr>
        <p:spPr bwMode="auto">
          <a:xfrm>
            <a:off x="1760538" y="1941513"/>
            <a:ext cx="1714500" cy="0"/>
          </a:xfrm>
          <a:prstGeom prst="rect">
            <a:avLst/>
          </a:prstGeom>
          <a:noFill/>
          <a:ln w="9525">
            <a:noFill/>
            <a:miter lim="800000"/>
            <a:headEnd/>
            <a:tailEnd/>
          </a:ln>
          <a:effectLst/>
        </p:spPr>
        <p:txBody>
          <a:bodyPr wrap="none">
            <a:spAutoFit/>
          </a:bodyPr>
          <a:lstStyle/>
          <a:p>
            <a:endParaRPr lang="en-US"/>
          </a:p>
        </p:txBody>
      </p:sp>
      <p:sp>
        <p:nvSpPr>
          <p:cNvPr id="294933" name="Rectangle 21"/>
          <p:cNvSpPr>
            <a:spLocks noChangeArrowheads="1"/>
          </p:cNvSpPr>
          <p:nvPr/>
        </p:nvSpPr>
        <p:spPr bwMode="auto">
          <a:xfrm>
            <a:off x="1760538" y="1941513"/>
            <a:ext cx="1554162" cy="0"/>
          </a:xfrm>
          <a:prstGeom prst="rect">
            <a:avLst/>
          </a:prstGeom>
          <a:noFill/>
          <a:ln w="9525">
            <a:noFill/>
            <a:miter lim="800000"/>
            <a:headEnd/>
            <a:tailEnd/>
          </a:ln>
          <a:effectLst/>
        </p:spPr>
        <p:txBody>
          <a:bodyPr wrap="none">
            <a:spAutoFit/>
          </a:bodyPr>
          <a:lstStyle/>
          <a:p>
            <a:endParaRPr lang="en-US"/>
          </a:p>
        </p:txBody>
      </p:sp>
      <p:graphicFrame>
        <p:nvGraphicFramePr>
          <p:cNvPr id="295033" name="Group 121"/>
          <p:cNvGraphicFramePr>
            <a:graphicFrameLocks noGrp="1"/>
          </p:cNvGraphicFramePr>
          <p:nvPr/>
        </p:nvGraphicFramePr>
        <p:xfrm>
          <a:off x="1001713" y="701675"/>
          <a:ext cx="7559675" cy="4824413"/>
        </p:xfrm>
        <a:graphic>
          <a:graphicData uri="http://schemas.openxmlformats.org/drawingml/2006/table">
            <a:tbl>
              <a:tblPr rtl="1"/>
              <a:tblGrid>
                <a:gridCol w="2089150">
                  <a:extLst>
                    <a:ext uri="{9D8B030D-6E8A-4147-A177-3AD203B41FA5}">
                      <a16:colId xmlns:a16="http://schemas.microsoft.com/office/drawing/2014/main" val="20000"/>
                    </a:ext>
                  </a:extLst>
                </a:gridCol>
                <a:gridCol w="2305050">
                  <a:extLst>
                    <a:ext uri="{9D8B030D-6E8A-4147-A177-3AD203B41FA5}">
                      <a16:colId xmlns:a16="http://schemas.microsoft.com/office/drawing/2014/main" val="20001"/>
                    </a:ext>
                  </a:extLst>
                </a:gridCol>
                <a:gridCol w="3165475">
                  <a:extLst>
                    <a:ext uri="{9D8B030D-6E8A-4147-A177-3AD203B41FA5}">
                      <a16:colId xmlns:a16="http://schemas.microsoft.com/office/drawing/2014/main" val="20002"/>
                    </a:ext>
                  </a:extLst>
                </a:gridCol>
              </a:tblGrid>
              <a:tr h="903288">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Low" defTabSz="914400" rtl="1" eaLnBrk="1" fontAlgn="base" latinLnBrk="0" hangingPunct="1">
                        <a:lnSpc>
                          <a:spcPct val="100000"/>
                        </a:lnSpc>
                        <a:spcBef>
                          <a:spcPct val="0"/>
                        </a:spcBef>
                        <a:spcAft>
                          <a:spcPct val="0"/>
                        </a:spcAft>
                        <a:buClrTx/>
                        <a:buSzTx/>
                        <a:buFontTx/>
                        <a:buNone/>
                        <a:tabLst/>
                      </a:pPr>
                      <a:r>
                        <a:rPr kumimoji="0" lang="fa-IR" sz="1600" b="0" i="0" u="none" strike="noStrike" cap="none" normalizeH="0" baseline="0" smtClean="0">
                          <a:ln>
                            <a:noFill/>
                          </a:ln>
                          <a:solidFill>
                            <a:schemeClr val="tx1"/>
                          </a:solidFill>
                          <a:effectLst/>
                          <a:latin typeface="Times New Roman" pitchFamily="18" charset="0"/>
                          <a:ea typeface="Times New Roman" pitchFamily="18" charset="0"/>
                          <a:cs typeface="B Zar" pitchFamily="2" charset="-78"/>
                        </a:rPr>
                        <a:t>کارگاه 1</a:t>
                      </a:r>
                      <a:endParaRPr kumimoji="0" lang="fa-IR" sz="1800" b="0" i="0" u="none" strike="noStrike" cap="none" normalizeH="0" baseline="0" smtClean="0">
                        <a:ln>
                          <a:noFill/>
                        </a:ln>
                        <a:solidFill>
                          <a:schemeClr val="tx1"/>
                        </a:solidFill>
                        <a:effectLst/>
                        <a:latin typeface="Arial" pitchFamily="34" charset="0"/>
                        <a:ea typeface="Times New Roman" pitchFamily="18" charset="0"/>
                        <a:cs typeface="B Zar" pitchFamily="2" charset="-7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Low" defTabSz="914400" rtl="1" eaLnBrk="1" fontAlgn="base" latinLnBrk="0" hangingPunct="1">
                        <a:lnSpc>
                          <a:spcPct val="100000"/>
                        </a:lnSpc>
                        <a:spcBef>
                          <a:spcPct val="0"/>
                        </a:spcBef>
                        <a:spcAft>
                          <a:spcPct val="0"/>
                        </a:spcAft>
                        <a:buClrTx/>
                        <a:buSzTx/>
                        <a:buFontTx/>
                        <a:buNone/>
                        <a:tabLst/>
                      </a:pPr>
                      <a:r>
                        <a:rPr kumimoji="0" lang="fa-IR" sz="1600" b="0" i="0" u="none" strike="noStrike" cap="none" normalizeH="0" baseline="0" smtClean="0">
                          <a:ln>
                            <a:noFill/>
                          </a:ln>
                          <a:solidFill>
                            <a:schemeClr val="tx1"/>
                          </a:solidFill>
                          <a:effectLst/>
                          <a:latin typeface="Times New Roman" pitchFamily="18" charset="0"/>
                          <a:ea typeface="Times New Roman" pitchFamily="18" charset="0"/>
                          <a:cs typeface="B Zar" pitchFamily="2" charset="-78"/>
                        </a:rPr>
                        <a:t>کارگاه 2</a:t>
                      </a:r>
                      <a:endParaRPr kumimoji="0" lang="fa-IR" sz="1800" b="0" i="0" u="none" strike="noStrike" cap="none" normalizeH="0" baseline="0" smtClean="0">
                        <a:ln>
                          <a:noFill/>
                        </a:ln>
                        <a:solidFill>
                          <a:schemeClr val="tx1"/>
                        </a:solidFill>
                        <a:effectLst/>
                        <a:latin typeface="Arial" pitchFamily="34" charset="0"/>
                        <a:ea typeface="Times New Roman" pitchFamily="18" charset="0"/>
                        <a:cs typeface="B Zar" pitchFamily="2" charset="-7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508000">
                <a:tc>
                  <a:txBody>
                    <a:bodyPr/>
                    <a:lstStyle/>
                    <a:p>
                      <a:pPr marL="0" marR="0" lvl="0" indent="0" algn="justLow" defTabSz="914400" rtl="1" eaLnBrk="1" fontAlgn="base" latinLnBrk="0" hangingPunct="1">
                        <a:lnSpc>
                          <a:spcPct val="100000"/>
                        </a:lnSpc>
                        <a:spcBef>
                          <a:spcPct val="0"/>
                        </a:spcBef>
                        <a:spcAft>
                          <a:spcPct val="0"/>
                        </a:spcAft>
                        <a:buClrTx/>
                        <a:buSzTx/>
                        <a:buFontTx/>
                        <a:buNone/>
                        <a:tabLst/>
                      </a:pPr>
                      <a:r>
                        <a:rPr kumimoji="0" lang="fa-IR" sz="1300" b="0" i="0" u="none" strike="noStrike" cap="none" normalizeH="0" baseline="0" smtClean="0">
                          <a:ln>
                            <a:noFill/>
                          </a:ln>
                          <a:solidFill>
                            <a:schemeClr val="tx1"/>
                          </a:solidFill>
                          <a:effectLst/>
                          <a:latin typeface="Times New Roman" pitchFamily="18" charset="0"/>
                          <a:ea typeface="Times New Roman" pitchFamily="18" charset="0"/>
                          <a:cs typeface="B Zar" pitchFamily="2" charset="-78"/>
                        </a:rPr>
                        <a:t>جمع هزینه های تولید</a:t>
                      </a:r>
                      <a:endParaRPr kumimoji="0" lang="fa-IR" sz="1800" b="0" i="0" u="none" strike="noStrike" cap="none" normalizeH="0" baseline="0" smtClean="0">
                        <a:ln>
                          <a:noFill/>
                        </a:ln>
                        <a:solidFill>
                          <a:schemeClr val="tx1"/>
                        </a:solidFill>
                        <a:effectLst/>
                        <a:latin typeface="Arial" pitchFamily="34" charset="0"/>
                        <a:ea typeface="Times New Roman" pitchFamily="18" charset="0"/>
                        <a:cs typeface="B Zar" pitchFamily="2" charset="-7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Low" defTabSz="914400" rtl="1" eaLnBrk="1" fontAlgn="base" latinLnBrk="0" hangingPunct="1">
                        <a:lnSpc>
                          <a:spcPct val="100000"/>
                        </a:lnSpc>
                        <a:spcBef>
                          <a:spcPct val="0"/>
                        </a:spcBef>
                        <a:spcAft>
                          <a:spcPct val="0"/>
                        </a:spcAft>
                        <a:buClrTx/>
                        <a:buSzTx/>
                        <a:buFontTx/>
                        <a:buNone/>
                        <a:tabLst/>
                      </a:pPr>
                      <a:r>
                        <a:rPr kumimoji="0" lang="fa-IR" sz="1300" b="0" i="0" u="none" strike="noStrike" cap="none" normalizeH="0" baseline="0" smtClean="0">
                          <a:ln>
                            <a:noFill/>
                          </a:ln>
                          <a:solidFill>
                            <a:schemeClr val="tx1"/>
                          </a:solidFill>
                          <a:effectLst/>
                          <a:latin typeface="Times New Roman" pitchFamily="18" charset="0"/>
                          <a:ea typeface="Times New Roman" pitchFamily="18" charset="0"/>
                          <a:cs typeface="B Zar" pitchFamily="2" charset="-78"/>
                        </a:rPr>
                        <a:t>5536000</a:t>
                      </a:r>
                      <a:endParaRPr kumimoji="0" lang="fa-IR" sz="1800" b="0" i="0" u="none" strike="noStrike" cap="none" normalizeH="0" baseline="0" smtClean="0">
                        <a:ln>
                          <a:noFill/>
                        </a:ln>
                        <a:solidFill>
                          <a:schemeClr val="tx1"/>
                        </a:solidFill>
                        <a:effectLst/>
                        <a:latin typeface="Arial" pitchFamily="34" charset="0"/>
                        <a:ea typeface="Times New Roman" pitchFamily="18" charset="0"/>
                        <a:cs typeface="B Zar" pitchFamily="2" charset="-7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Low" defTabSz="914400" rtl="1" eaLnBrk="1" fontAlgn="base" latinLnBrk="0" hangingPunct="1">
                        <a:lnSpc>
                          <a:spcPct val="100000"/>
                        </a:lnSpc>
                        <a:spcBef>
                          <a:spcPct val="0"/>
                        </a:spcBef>
                        <a:spcAft>
                          <a:spcPct val="0"/>
                        </a:spcAft>
                        <a:buClrTx/>
                        <a:buSzTx/>
                        <a:buFontTx/>
                        <a:buNone/>
                        <a:tabLst/>
                      </a:pPr>
                      <a:r>
                        <a:rPr kumimoji="0" lang="fa-IR" sz="1300" b="0" i="0" u="none" strike="noStrike" cap="none" normalizeH="0" baseline="0" smtClean="0">
                          <a:ln>
                            <a:noFill/>
                          </a:ln>
                          <a:solidFill>
                            <a:schemeClr val="tx1"/>
                          </a:solidFill>
                          <a:effectLst/>
                          <a:latin typeface="Times New Roman" pitchFamily="18" charset="0"/>
                          <a:ea typeface="Times New Roman" pitchFamily="18" charset="0"/>
                          <a:cs typeface="B Zar" pitchFamily="2" charset="-78"/>
                        </a:rPr>
                        <a:t>7387600</a:t>
                      </a:r>
                      <a:endParaRPr kumimoji="0" lang="fa-IR" sz="1800" b="0" i="0" u="none" strike="noStrike" cap="none" normalizeH="0" baseline="0" smtClean="0">
                        <a:ln>
                          <a:noFill/>
                        </a:ln>
                        <a:solidFill>
                          <a:schemeClr val="tx1"/>
                        </a:solidFill>
                        <a:effectLst/>
                        <a:latin typeface="Arial" pitchFamily="34" charset="0"/>
                        <a:ea typeface="Times New Roman" pitchFamily="18" charset="0"/>
                        <a:cs typeface="B Zar" pitchFamily="2" charset="-7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508000">
                <a:tc>
                  <a:txBody>
                    <a:bodyPr/>
                    <a:lstStyle/>
                    <a:p>
                      <a:pPr marL="0" marR="0" lvl="0" indent="0" algn="justLow" defTabSz="914400" rtl="1" eaLnBrk="1" fontAlgn="base" latinLnBrk="0" hangingPunct="1">
                        <a:lnSpc>
                          <a:spcPct val="100000"/>
                        </a:lnSpc>
                        <a:spcBef>
                          <a:spcPct val="0"/>
                        </a:spcBef>
                        <a:spcAft>
                          <a:spcPct val="0"/>
                        </a:spcAft>
                        <a:buClrTx/>
                        <a:buSzTx/>
                        <a:buFontTx/>
                        <a:buNone/>
                        <a:tabLst/>
                      </a:pPr>
                      <a:r>
                        <a:rPr kumimoji="0" lang="fa-IR" sz="1300" b="0" i="0" u="none" strike="noStrike" cap="none" normalizeH="0" baseline="0" smtClean="0">
                          <a:ln>
                            <a:noFill/>
                          </a:ln>
                          <a:solidFill>
                            <a:schemeClr val="tx1"/>
                          </a:solidFill>
                          <a:effectLst/>
                          <a:latin typeface="Times New Roman" pitchFamily="18" charset="0"/>
                          <a:ea typeface="Times New Roman" pitchFamily="18" charset="0"/>
                          <a:cs typeface="B Zar" pitchFamily="2" charset="-78"/>
                        </a:rPr>
                        <a:t>د) جدول سیستم هزینه ها</a:t>
                      </a:r>
                      <a:endParaRPr kumimoji="0" lang="fa-IR" sz="1800" b="0" i="0" u="none" strike="noStrike" cap="none" normalizeH="0" baseline="0" smtClean="0">
                        <a:ln>
                          <a:noFill/>
                        </a:ln>
                        <a:solidFill>
                          <a:schemeClr val="tx1"/>
                        </a:solidFill>
                        <a:effectLst/>
                        <a:latin typeface="Arial" pitchFamily="34" charset="0"/>
                        <a:ea typeface="Times New Roman" pitchFamily="18" charset="0"/>
                        <a:cs typeface="B Zar" pitchFamily="2" charset="-7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Low" defTabSz="914400" rtl="1" eaLnBrk="1" fontAlgn="base" latinLnBrk="0" hangingPunct="1">
                        <a:lnSpc>
                          <a:spcPct val="100000"/>
                        </a:lnSpc>
                        <a:spcBef>
                          <a:spcPct val="0"/>
                        </a:spcBef>
                        <a:spcAft>
                          <a:spcPct val="0"/>
                        </a:spcAft>
                        <a:buClrTx/>
                        <a:buSzTx/>
                        <a:buFontTx/>
                        <a:buNone/>
                        <a:tabLst/>
                      </a:pPr>
                      <a:r>
                        <a:rPr kumimoji="0" lang="fa-IR" sz="1300" b="0" i="0" u="none" strike="noStrike" cap="none" normalizeH="0" baseline="0" smtClean="0">
                          <a:ln>
                            <a:noFill/>
                          </a:ln>
                          <a:solidFill>
                            <a:schemeClr val="tx1"/>
                          </a:solidFill>
                          <a:effectLst/>
                          <a:latin typeface="Times New Roman" pitchFamily="18" charset="0"/>
                          <a:ea typeface="Times New Roman" pitchFamily="18" charset="0"/>
                          <a:cs typeface="B Zar" pitchFamily="2" charset="-78"/>
                        </a:rPr>
                        <a:t>محاسبات               مبلغ</a:t>
                      </a:r>
                      <a:endParaRPr kumimoji="0" lang="fa-IR" sz="1800" b="0" i="0" u="none" strike="noStrike" cap="none" normalizeH="0" baseline="0" smtClean="0">
                        <a:ln>
                          <a:noFill/>
                        </a:ln>
                        <a:solidFill>
                          <a:schemeClr val="tx1"/>
                        </a:solidFill>
                        <a:effectLst/>
                        <a:latin typeface="Arial" pitchFamily="34" charset="0"/>
                        <a:ea typeface="Times New Roman" pitchFamily="18" charset="0"/>
                        <a:cs typeface="B Zar" pitchFamily="2" charset="-7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Low" defTabSz="914400" rtl="1" eaLnBrk="1" fontAlgn="base" latinLnBrk="0" hangingPunct="1">
                        <a:lnSpc>
                          <a:spcPct val="100000"/>
                        </a:lnSpc>
                        <a:spcBef>
                          <a:spcPct val="0"/>
                        </a:spcBef>
                        <a:spcAft>
                          <a:spcPct val="0"/>
                        </a:spcAft>
                        <a:buClrTx/>
                        <a:buSzTx/>
                        <a:buFontTx/>
                        <a:buNone/>
                        <a:tabLst/>
                      </a:pPr>
                      <a:r>
                        <a:rPr kumimoji="0" lang="fa-IR" sz="1300" b="0" i="0" u="none" strike="noStrike" cap="none" normalizeH="0" baseline="0" smtClean="0">
                          <a:ln>
                            <a:noFill/>
                          </a:ln>
                          <a:solidFill>
                            <a:schemeClr val="tx1"/>
                          </a:solidFill>
                          <a:effectLst/>
                          <a:latin typeface="Times New Roman" pitchFamily="18" charset="0"/>
                          <a:ea typeface="Times New Roman" pitchFamily="18" charset="0"/>
                          <a:cs typeface="B Zar" pitchFamily="2" charset="-78"/>
                        </a:rPr>
                        <a:t>محاسبات             مبلغ</a:t>
                      </a:r>
                      <a:endParaRPr kumimoji="0" lang="fa-IR" sz="1800" b="0" i="0" u="none" strike="noStrike" cap="none" normalizeH="0" baseline="0" smtClean="0">
                        <a:ln>
                          <a:noFill/>
                        </a:ln>
                        <a:solidFill>
                          <a:schemeClr val="tx1"/>
                        </a:solidFill>
                        <a:effectLst/>
                        <a:latin typeface="Arial" pitchFamily="34" charset="0"/>
                        <a:ea typeface="Times New Roman" pitchFamily="18" charset="0"/>
                        <a:cs typeface="B Zar" pitchFamily="2" charset="-7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850900">
                <a:tc>
                  <a:txBody>
                    <a:bodyPr/>
                    <a:lstStyle/>
                    <a:p>
                      <a:pPr marL="0" marR="0" lvl="0" indent="0" algn="justLow" defTabSz="914400" rtl="1" eaLnBrk="1" fontAlgn="base" latinLnBrk="0" hangingPunct="1">
                        <a:lnSpc>
                          <a:spcPct val="100000"/>
                        </a:lnSpc>
                        <a:spcBef>
                          <a:spcPct val="0"/>
                        </a:spcBef>
                        <a:spcAft>
                          <a:spcPct val="0"/>
                        </a:spcAft>
                        <a:buClrTx/>
                        <a:buSzTx/>
                        <a:buFontTx/>
                        <a:buNone/>
                        <a:tabLst/>
                      </a:pPr>
                      <a:r>
                        <a:rPr kumimoji="0" lang="fa-IR" sz="1300" b="0" i="0" u="none" strike="noStrike" cap="none" normalizeH="0" baseline="0" smtClean="0">
                          <a:ln>
                            <a:noFill/>
                          </a:ln>
                          <a:solidFill>
                            <a:schemeClr val="tx1"/>
                          </a:solidFill>
                          <a:effectLst/>
                          <a:latin typeface="Times New Roman" pitchFamily="18" charset="0"/>
                          <a:ea typeface="Times New Roman" pitchFamily="18" charset="0"/>
                          <a:cs typeface="B Zar" pitchFamily="2" charset="-78"/>
                        </a:rPr>
                        <a:t>بهای تمام شده واحدهای انتقالی و تکمیلی</a:t>
                      </a:r>
                      <a:endParaRPr kumimoji="0" lang="fa-IR" sz="1800" b="0" i="0" u="none" strike="noStrike" cap="none" normalizeH="0" baseline="0" smtClean="0">
                        <a:ln>
                          <a:noFill/>
                        </a:ln>
                        <a:solidFill>
                          <a:schemeClr val="tx1"/>
                        </a:solidFill>
                        <a:effectLst/>
                        <a:latin typeface="Arial" pitchFamily="34" charset="0"/>
                        <a:ea typeface="Times New Roman" pitchFamily="18" charset="0"/>
                        <a:cs typeface="B Zar" pitchFamily="2" charset="-7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Low" defTabSz="914400" rtl="1" eaLnBrk="1" fontAlgn="base" latinLnBrk="0" hangingPunct="1">
                        <a:lnSpc>
                          <a:spcPct val="100000"/>
                        </a:lnSpc>
                        <a:spcBef>
                          <a:spcPct val="0"/>
                        </a:spcBef>
                        <a:spcAft>
                          <a:spcPct val="0"/>
                        </a:spcAft>
                        <a:buClrTx/>
                        <a:buSzTx/>
                        <a:buFontTx/>
                        <a:buNone/>
                        <a:tabLst/>
                      </a:pPr>
                      <a:r>
                        <a:rPr kumimoji="0" lang="fa-IR" sz="1300" b="0" i="0" u="none" strike="noStrike" cap="none" normalizeH="0" baseline="0" smtClean="0">
                          <a:ln>
                            <a:noFill/>
                          </a:ln>
                          <a:solidFill>
                            <a:schemeClr val="tx1"/>
                          </a:solidFill>
                          <a:effectLst/>
                          <a:latin typeface="Times New Roman" pitchFamily="18" charset="0"/>
                          <a:ea typeface="Times New Roman" pitchFamily="18" charset="0"/>
                          <a:cs typeface="B Zar" pitchFamily="2" charset="-78"/>
                        </a:rPr>
                        <a:t>1225×4200   5145000</a:t>
                      </a:r>
                      <a:endParaRPr kumimoji="0" lang="fa-IR" sz="1800" b="0" i="0" u="none" strike="noStrike" cap="none" normalizeH="0" baseline="0" smtClean="0">
                        <a:ln>
                          <a:noFill/>
                        </a:ln>
                        <a:solidFill>
                          <a:schemeClr val="tx1"/>
                        </a:solidFill>
                        <a:effectLst/>
                        <a:latin typeface="Arial" pitchFamily="34" charset="0"/>
                        <a:ea typeface="Times New Roman" pitchFamily="18" charset="0"/>
                        <a:cs typeface="B Zar" pitchFamily="2" charset="-7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Low" defTabSz="914400" rtl="1" eaLnBrk="1" fontAlgn="base" latinLnBrk="0" hangingPunct="1">
                        <a:lnSpc>
                          <a:spcPct val="100000"/>
                        </a:lnSpc>
                        <a:spcBef>
                          <a:spcPct val="0"/>
                        </a:spcBef>
                        <a:spcAft>
                          <a:spcPct val="0"/>
                        </a:spcAft>
                        <a:buClrTx/>
                        <a:buSzTx/>
                        <a:buFontTx/>
                        <a:buNone/>
                        <a:tabLst/>
                      </a:pPr>
                      <a:r>
                        <a:rPr kumimoji="0" lang="fa-IR" sz="1300" b="0" i="0" u="none" strike="noStrike" cap="none" normalizeH="0" baseline="0" smtClean="0">
                          <a:ln>
                            <a:noFill/>
                          </a:ln>
                          <a:solidFill>
                            <a:schemeClr val="tx1"/>
                          </a:solidFill>
                          <a:effectLst/>
                          <a:latin typeface="Times New Roman" pitchFamily="18" charset="0"/>
                          <a:ea typeface="Times New Roman" pitchFamily="18" charset="0"/>
                          <a:cs typeface="B Zar" pitchFamily="2" charset="-78"/>
                        </a:rPr>
                        <a:t>120 × 5712    6854400</a:t>
                      </a:r>
                      <a:endParaRPr kumimoji="0" lang="fa-IR" sz="1800" b="0" i="0" u="none" strike="noStrike" cap="none" normalizeH="0" baseline="0" smtClean="0">
                        <a:ln>
                          <a:noFill/>
                        </a:ln>
                        <a:solidFill>
                          <a:schemeClr val="tx1"/>
                        </a:solidFill>
                        <a:effectLst/>
                        <a:latin typeface="Arial" pitchFamily="34" charset="0"/>
                        <a:ea typeface="Times New Roman" pitchFamily="18" charset="0"/>
                        <a:cs typeface="B Zar" pitchFamily="2" charset="-7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1546225">
                <a:tc>
                  <a:txBody>
                    <a:bodyPr/>
                    <a:lstStyle/>
                    <a:p>
                      <a:pPr marL="0" marR="0" lvl="0" indent="0" algn="justLow" defTabSz="914400" rtl="1" eaLnBrk="1" fontAlgn="base" latinLnBrk="0" hangingPunct="1">
                        <a:lnSpc>
                          <a:spcPct val="100000"/>
                        </a:lnSpc>
                        <a:spcBef>
                          <a:spcPct val="0"/>
                        </a:spcBef>
                        <a:spcAft>
                          <a:spcPct val="0"/>
                        </a:spcAft>
                        <a:buClrTx/>
                        <a:buSzTx/>
                        <a:buFontTx/>
                        <a:buNone/>
                        <a:tabLst/>
                      </a:pPr>
                      <a:r>
                        <a:rPr kumimoji="0" lang="fa-IR" sz="1300" b="0" i="0" u="none" strike="noStrike" cap="none" normalizeH="0" baseline="0" smtClean="0">
                          <a:ln>
                            <a:noFill/>
                          </a:ln>
                          <a:solidFill>
                            <a:schemeClr val="tx1"/>
                          </a:solidFill>
                          <a:effectLst/>
                          <a:latin typeface="Times New Roman" pitchFamily="18" charset="0"/>
                          <a:ea typeface="Times New Roman" pitchFamily="18" charset="0"/>
                          <a:cs typeface="B Zar" pitchFamily="2" charset="-78"/>
                        </a:rPr>
                        <a:t>بهای کار در جریان ساخت آخر دوره</a:t>
                      </a:r>
                      <a:endParaRPr kumimoji="0" lang="fa-IR" sz="1800" b="0" i="0" u="none" strike="noStrike" cap="none" normalizeH="0" baseline="0" smtClean="0">
                        <a:ln>
                          <a:noFill/>
                        </a:ln>
                        <a:solidFill>
                          <a:schemeClr val="tx1"/>
                        </a:solidFill>
                        <a:effectLst/>
                        <a:latin typeface="Arial" pitchFamily="34" charset="0"/>
                        <a:ea typeface="Times New Roman" pitchFamily="18" charset="0"/>
                        <a:cs typeface="B Zar" pitchFamily="2" charset="-7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Low" defTabSz="914400" rtl="1" eaLnBrk="1" fontAlgn="base" latinLnBrk="0" hangingPunct="1">
                        <a:lnSpc>
                          <a:spcPct val="100000"/>
                        </a:lnSpc>
                        <a:spcBef>
                          <a:spcPct val="0"/>
                        </a:spcBef>
                        <a:spcAft>
                          <a:spcPct val="0"/>
                        </a:spcAft>
                        <a:buClrTx/>
                        <a:buSzTx/>
                        <a:buFontTx/>
                        <a:buNone/>
                        <a:tabLst/>
                      </a:pPr>
                      <a:r>
                        <a:rPr kumimoji="0" lang="fa-IR" sz="1300" b="0" i="0" u="none" strike="noStrike" cap="none" normalizeH="0" baseline="0" smtClean="0">
                          <a:ln>
                            <a:noFill/>
                          </a:ln>
                          <a:solidFill>
                            <a:schemeClr val="tx1"/>
                          </a:solidFill>
                          <a:effectLst/>
                          <a:latin typeface="Times New Roman" pitchFamily="18" charset="0"/>
                          <a:ea typeface="Times New Roman" pitchFamily="18" charset="0"/>
                          <a:cs typeface="B Zar" pitchFamily="2" charset="-78"/>
                        </a:rPr>
                        <a:t>125 ×1520</a:t>
                      </a:r>
                      <a:endParaRPr kumimoji="0" lang="en-US" sz="1000" b="0" i="0" u="none" strike="noStrike" cap="none" normalizeH="0" baseline="0" smtClean="0">
                        <a:ln>
                          <a:noFill/>
                        </a:ln>
                        <a:solidFill>
                          <a:schemeClr val="tx1"/>
                        </a:solidFill>
                        <a:effectLst/>
                        <a:latin typeface="Times New Roman" pitchFamily="18" charset="0"/>
                        <a:ea typeface="Times New Roman" pitchFamily="18" charset="0"/>
                        <a:cs typeface="B Zar" pitchFamily="2" charset="-78"/>
                      </a:endParaRPr>
                    </a:p>
                    <a:p>
                      <a:pPr marL="0" marR="0" lvl="0" indent="0" algn="justLow" defTabSz="914400" rtl="1" eaLnBrk="0" fontAlgn="base" latinLnBrk="0" hangingPunct="0">
                        <a:lnSpc>
                          <a:spcPct val="100000"/>
                        </a:lnSpc>
                        <a:spcBef>
                          <a:spcPct val="0"/>
                        </a:spcBef>
                        <a:spcAft>
                          <a:spcPct val="0"/>
                        </a:spcAft>
                        <a:buClrTx/>
                        <a:buSzTx/>
                        <a:buFontTx/>
                        <a:buNone/>
                        <a:tabLst/>
                      </a:pPr>
                      <a:r>
                        <a:rPr kumimoji="0" lang="fa-IR" sz="1300" b="0" i="0" u="none" strike="noStrike" cap="none" normalizeH="0" baseline="0" smtClean="0">
                          <a:ln>
                            <a:noFill/>
                          </a:ln>
                          <a:solidFill>
                            <a:schemeClr val="tx1"/>
                          </a:solidFill>
                          <a:effectLst/>
                          <a:latin typeface="Times New Roman" pitchFamily="18" charset="0"/>
                          <a:ea typeface="Times New Roman" pitchFamily="18" charset="0"/>
                          <a:cs typeface="B Zar" pitchFamily="2" charset="-78"/>
                        </a:rPr>
                        <a:t>75×1400             391000</a:t>
                      </a:r>
                      <a:endParaRPr kumimoji="0" lang="en-US" sz="1000" b="0" i="0" u="none" strike="noStrike" cap="none" normalizeH="0" baseline="0" smtClean="0">
                        <a:ln>
                          <a:noFill/>
                        </a:ln>
                        <a:solidFill>
                          <a:schemeClr val="tx1"/>
                        </a:solidFill>
                        <a:effectLst/>
                        <a:latin typeface="Times New Roman" pitchFamily="18" charset="0"/>
                        <a:cs typeface="Times New Roman" pitchFamily="18" charset="0"/>
                      </a:endParaRPr>
                    </a:p>
                    <a:p>
                      <a:pPr marL="0" marR="0" lvl="0" indent="0" algn="justLow" defTabSz="914400" rtl="1" eaLnBrk="0" fontAlgn="base" latinLnBrk="0" hangingPunct="0">
                        <a:lnSpc>
                          <a:spcPct val="100000"/>
                        </a:lnSpc>
                        <a:spcBef>
                          <a:spcPct val="0"/>
                        </a:spcBef>
                        <a:spcAft>
                          <a:spcPct val="0"/>
                        </a:spcAft>
                        <a:buClrTx/>
                        <a:buSzTx/>
                        <a:buFontTx/>
                        <a:buNone/>
                        <a:tabLst/>
                      </a:pPr>
                      <a:r>
                        <a:rPr kumimoji="0" lang="fa-IR" sz="1300" b="0" i="0" u="none" strike="noStrike" cap="none" normalizeH="0" baseline="0" smtClean="0">
                          <a:ln>
                            <a:noFill/>
                          </a:ln>
                          <a:solidFill>
                            <a:schemeClr val="tx1"/>
                          </a:solidFill>
                          <a:effectLst/>
                          <a:latin typeface="Times New Roman" pitchFamily="18" charset="0"/>
                          <a:cs typeface="B Zar" pitchFamily="2" charset="-78"/>
                        </a:rPr>
                        <a:t>75×1280</a:t>
                      </a:r>
                      <a:endParaRPr kumimoji="0" lang="fa-IR" sz="18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Low" defTabSz="914400" rtl="1" eaLnBrk="1" fontAlgn="base" latinLnBrk="0" hangingPunct="1">
                        <a:lnSpc>
                          <a:spcPct val="100000"/>
                        </a:lnSpc>
                        <a:spcBef>
                          <a:spcPct val="0"/>
                        </a:spcBef>
                        <a:spcAft>
                          <a:spcPct val="0"/>
                        </a:spcAft>
                        <a:buClrTx/>
                        <a:buSzTx/>
                        <a:buFontTx/>
                        <a:buNone/>
                        <a:tabLst/>
                      </a:pPr>
                      <a:r>
                        <a:rPr kumimoji="0" lang="fa-IR" sz="1300" b="0" i="0" u="none" strike="noStrike" cap="none" normalizeH="0" baseline="0" smtClean="0">
                          <a:ln>
                            <a:noFill/>
                          </a:ln>
                          <a:solidFill>
                            <a:schemeClr val="tx1"/>
                          </a:solidFill>
                          <a:effectLst/>
                          <a:latin typeface="Times New Roman" pitchFamily="18" charset="0"/>
                          <a:ea typeface="Times New Roman" pitchFamily="18" charset="0"/>
                          <a:cs typeface="B Zar" pitchFamily="2" charset="-78"/>
                        </a:rPr>
                        <a:t>4192×100</a:t>
                      </a:r>
                      <a:endParaRPr kumimoji="0" lang="en-US" sz="1000" b="0" i="0" u="none" strike="noStrike" cap="none" normalizeH="0" baseline="0" smtClean="0">
                        <a:ln>
                          <a:noFill/>
                        </a:ln>
                        <a:solidFill>
                          <a:schemeClr val="tx1"/>
                        </a:solidFill>
                        <a:effectLst/>
                        <a:latin typeface="Times New Roman" pitchFamily="18" charset="0"/>
                        <a:ea typeface="Times New Roman" pitchFamily="18" charset="0"/>
                        <a:cs typeface="B Zar" pitchFamily="2" charset="-78"/>
                      </a:endParaRPr>
                    </a:p>
                    <a:p>
                      <a:pPr marL="0" marR="0" lvl="0" indent="0" algn="justLow" defTabSz="914400" rtl="1" eaLnBrk="0" fontAlgn="base" latinLnBrk="0" hangingPunct="0">
                        <a:lnSpc>
                          <a:spcPct val="100000"/>
                        </a:lnSpc>
                        <a:spcBef>
                          <a:spcPct val="0"/>
                        </a:spcBef>
                        <a:spcAft>
                          <a:spcPct val="0"/>
                        </a:spcAft>
                        <a:buClrTx/>
                        <a:buSzTx/>
                        <a:buFontTx/>
                        <a:buNone/>
                        <a:tabLst/>
                      </a:pPr>
                      <a:r>
                        <a:rPr kumimoji="0" lang="fa-IR" sz="1300" b="0" i="0" u="none" strike="noStrike" cap="none" normalizeH="0" baseline="0" smtClean="0">
                          <a:ln>
                            <a:noFill/>
                          </a:ln>
                          <a:solidFill>
                            <a:schemeClr val="tx1"/>
                          </a:solidFill>
                          <a:effectLst/>
                          <a:latin typeface="Times New Roman" pitchFamily="18" charset="0"/>
                          <a:ea typeface="Times New Roman" pitchFamily="18" charset="0"/>
                          <a:cs typeface="B Zar" pitchFamily="2" charset="-78"/>
                        </a:rPr>
                        <a:t>640×75</a:t>
                      </a:r>
                      <a:endParaRPr kumimoji="0" lang="en-US" sz="1000" b="0" i="0" u="none" strike="noStrike" cap="none" normalizeH="0" baseline="0" smtClean="0">
                        <a:ln>
                          <a:noFill/>
                        </a:ln>
                        <a:solidFill>
                          <a:schemeClr val="tx1"/>
                        </a:solidFill>
                        <a:effectLst/>
                        <a:latin typeface="Times New Roman" pitchFamily="18" charset="0"/>
                        <a:cs typeface="Times New Roman" pitchFamily="18" charset="0"/>
                      </a:endParaRPr>
                    </a:p>
                    <a:p>
                      <a:pPr marL="0" marR="0" lvl="0" indent="0" algn="justLow" defTabSz="914400" rtl="1" eaLnBrk="0" fontAlgn="base" latinLnBrk="0" hangingPunct="0">
                        <a:lnSpc>
                          <a:spcPct val="100000"/>
                        </a:lnSpc>
                        <a:spcBef>
                          <a:spcPct val="0"/>
                        </a:spcBef>
                        <a:spcAft>
                          <a:spcPct val="0"/>
                        </a:spcAft>
                        <a:buClrTx/>
                        <a:buSzTx/>
                        <a:buFontTx/>
                        <a:buNone/>
                        <a:tabLst/>
                      </a:pPr>
                      <a:r>
                        <a:rPr kumimoji="0" lang="fa-IR" sz="1300" b="0" i="0" u="none" strike="noStrike" cap="none" normalizeH="0" baseline="0" smtClean="0">
                          <a:ln>
                            <a:noFill/>
                          </a:ln>
                          <a:solidFill>
                            <a:schemeClr val="tx1"/>
                          </a:solidFill>
                          <a:effectLst/>
                          <a:latin typeface="Times New Roman" pitchFamily="18" charset="0"/>
                          <a:cs typeface="B Zar" pitchFamily="2" charset="-78"/>
                        </a:rPr>
                        <a:t>480×75           533200</a:t>
                      </a:r>
                      <a:endParaRPr kumimoji="0" lang="en-US" sz="1000" b="0" i="0" u="none" strike="noStrike" cap="none" normalizeH="0" baseline="0" smtClean="0">
                        <a:ln>
                          <a:noFill/>
                        </a:ln>
                        <a:solidFill>
                          <a:schemeClr val="tx1"/>
                        </a:solidFill>
                        <a:effectLst/>
                        <a:latin typeface="Times New Roman" pitchFamily="18" charset="0"/>
                        <a:cs typeface="Times New Roman" pitchFamily="18" charset="0"/>
                      </a:endParaRPr>
                    </a:p>
                    <a:p>
                      <a:pPr marL="0" marR="0" lvl="0" indent="0" algn="justLow" defTabSz="914400" rtl="1" eaLnBrk="0" fontAlgn="base" latinLnBrk="0" hangingPunct="0">
                        <a:lnSpc>
                          <a:spcPct val="100000"/>
                        </a:lnSpc>
                        <a:spcBef>
                          <a:spcPct val="0"/>
                        </a:spcBef>
                        <a:spcAft>
                          <a:spcPct val="0"/>
                        </a:spcAft>
                        <a:buClrTx/>
                        <a:buSzTx/>
                        <a:buFontTx/>
                        <a:buNone/>
                        <a:tabLst/>
                      </a:pPr>
                      <a:r>
                        <a:rPr kumimoji="0" lang="fa-IR" sz="1300" b="0" i="0" u="none" strike="noStrike" cap="none" normalizeH="0" baseline="0" smtClean="0">
                          <a:ln>
                            <a:noFill/>
                          </a:ln>
                          <a:solidFill>
                            <a:schemeClr val="tx1"/>
                          </a:solidFill>
                          <a:effectLst/>
                          <a:latin typeface="Times New Roman" pitchFamily="18" charset="0"/>
                          <a:cs typeface="B Zar" pitchFamily="2" charset="-78"/>
                        </a:rPr>
                        <a:t>400×75</a:t>
                      </a:r>
                      <a:endParaRPr kumimoji="0" lang="fa-IR" sz="18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508000">
                <a:tc>
                  <a:txBody>
                    <a:bodyPr/>
                    <a:lstStyle/>
                    <a:p>
                      <a:pPr marL="0" marR="0" lvl="0" indent="0" algn="justLow" defTabSz="914400" rtl="1" eaLnBrk="1" fontAlgn="base" latinLnBrk="0" hangingPunct="1">
                        <a:lnSpc>
                          <a:spcPct val="100000"/>
                        </a:lnSpc>
                        <a:spcBef>
                          <a:spcPct val="0"/>
                        </a:spcBef>
                        <a:spcAft>
                          <a:spcPct val="0"/>
                        </a:spcAft>
                        <a:buClrTx/>
                        <a:buSzTx/>
                        <a:buFontTx/>
                        <a:buNone/>
                        <a:tabLst/>
                      </a:pPr>
                      <a:r>
                        <a:rPr kumimoji="0" lang="fa-IR" sz="1300" b="0" i="0" u="none" strike="noStrike" cap="none" normalizeH="0" baseline="0" smtClean="0">
                          <a:ln>
                            <a:noFill/>
                          </a:ln>
                          <a:solidFill>
                            <a:schemeClr val="tx1"/>
                          </a:solidFill>
                          <a:effectLst/>
                          <a:latin typeface="Times New Roman" pitchFamily="18" charset="0"/>
                          <a:ea typeface="Times New Roman" pitchFamily="18" charset="0"/>
                          <a:cs typeface="B Zar" pitchFamily="2" charset="-78"/>
                        </a:rPr>
                        <a:t>جمع</a:t>
                      </a:r>
                      <a:endParaRPr kumimoji="0" lang="fa-IR" sz="1800" b="0" i="0" u="none" strike="noStrike" cap="none" normalizeH="0" baseline="0" smtClean="0">
                        <a:ln>
                          <a:noFill/>
                        </a:ln>
                        <a:solidFill>
                          <a:schemeClr val="tx1"/>
                        </a:solidFill>
                        <a:effectLst/>
                        <a:latin typeface="Arial" pitchFamily="34" charset="0"/>
                        <a:ea typeface="Times New Roman" pitchFamily="18" charset="0"/>
                        <a:cs typeface="B Zar" pitchFamily="2" charset="-7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Low" defTabSz="914400" rtl="1" eaLnBrk="1" fontAlgn="base" latinLnBrk="0" hangingPunct="1">
                        <a:lnSpc>
                          <a:spcPct val="100000"/>
                        </a:lnSpc>
                        <a:spcBef>
                          <a:spcPct val="0"/>
                        </a:spcBef>
                        <a:spcAft>
                          <a:spcPct val="0"/>
                        </a:spcAft>
                        <a:buClrTx/>
                        <a:buSzTx/>
                        <a:buFontTx/>
                        <a:buNone/>
                        <a:tabLst/>
                      </a:pPr>
                      <a:r>
                        <a:rPr kumimoji="0" lang="fa-IR" sz="1300" b="0" i="0" u="none" strike="noStrike" cap="none" normalizeH="0" baseline="0" smtClean="0">
                          <a:ln>
                            <a:noFill/>
                          </a:ln>
                          <a:solidFill>
                            <a:schemeClr val="tx1"/>
                          </a:solidFill>
                          <a:effectLst/>
                          <a:latin typeface="Times New Roman" pitchFamily="18" charset="0"/>
                          <a:ea typeface="Times New Roman" pitchFamily="18" charset="0"/>
                          <a:cs typeface="B Zar" pitchFamily="2" charset="-78"/>
                        </a:rPr>
                        <a:t>5536000</a:t>
                      </a:r>
                      <a:endParaRPr kumimoji="0" lang="fa-IR" sz="1800" b="0" i="0" u="none" strike="noStrike" cap="none" normalizeH="0" baseline="0" smtClean="0">
                        <a:ln>
                          <a:noFill/>
                        </a:ln>
                        <a:solidFill>
                          <a:schemeClr val="tx1"/>
                        </a:solidFill>
                        <a:effectLst/>
                        <a:latin typeface="Arial" pitchFamily="34" charset="0"/>
                        <a:ea typeface="Times New Roman" pitchFamily="18" charset="0"/>
                        <a:cs typeface="B Zar" pitchFamily="2" charset="-7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Low" defTabSz="914400" rtl="1" eaLnBrk="1" fontAlgn="base" latinLnBrk="0" hangingPunct="1">
                        <a:lnSpc>
                          <a:spcPct val="100000"/>
                        </a:lnSpc>
                        <a:spcBef>
                          <a:spcPct val="0"/>
                        </a:spcBef>
                        <a:spcAft>
                          <a:spcPct val="0"/>
                        </a:spcAft>
                        <a:buClrTx/>
                        <a:buSzTx/>
                        <a:buFontTx/>
                        <a:buNone/>
                        <a:tabLst/>
                      </a:pPr>
                      <a:r>
                        <a:rPr kumimoji="0" lang="fa-IR" sz="1300" b="0" i="0" u="none" strike="noStrike" cap="none" normalizeH="0" baseline="0" smtClean="0">
                          <a:ln>
                            <a:noFill/>
                          </a:ln>
                          <a:solidFill>
                            <a:schemeClr val="tx1"/>
                          </a:solidFill>
                          <a:effectLst/>
                          <a:latin typeface="Times New Roman" pitchFamily="18" charset="0"/>
                          <a:ea typeface="Times New Roman" pitchFamily="18" charset="0"/>
                          <a:cs typeface="B Zar" pitchFamily="2" charset="-78"/>
                        </a:rPr>
                        <a:t>7387600</a:t>
                      </a:r>
                      <a:endParaRPr kumimoji="0" lang="fa-IR" sz="1800" b="0" i="0" u="none" strike="noStrike" cap="none" normalizeH="0" baseline="0" smtClean="0">
                        <a:ln>
                          <a:noFill/>
                        </a:ln>
                        <a:solidFill>
                          <a:schemeClr val="tx1"/>
                        </a:solidFill>
                        <a:effectLst/>
                        <a:latin typeface="Arial" pitchFamily="34" charset="0"/>
                        <a:ea typeface="Times New Roman" pitchFamily="18" charset="0"/>
                        <a:cs typeface="B Zar" pitchFamily="2" charset="-7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bl>
          </a:graphicData>
        </a:graphic>
      </p:graphicFrame>
    </p:spTree>
  </p:cSld>
  <p:clrMapOvr>
    <a:masterClrMapping/>
  </p:clrMapOvr>
  <p:transition advClick="0" advTm="3000"/>
</p:sld>
</file>

<file path=ppt/slides/slide26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95939" name="Rectangle 3"/>
          <p:cNvSpPr>
            <a:spLocks noGrp="1" noChangeArrowheads="1"/>
          </p:cNvSpPr>
          <p:nvPr>
            <p:ph type="body" idx="1"/>
          </p:nvPr>
        </p:nvSpPr>
        <p:spPr/>
        <p:txBody>
          <a:bodyPr/>
          <a:lstStyle/>
          <a:p>
            <a:r>
              <a:rPr lang="fa-IR"/>
              <a:t>ثبت های حسابداری در روش میانگین</a:t>
            </a:r>
          </a:p>
          <a:p>
            <a:r>
              <a:rPr lang="fa-IR"/>
              <a:t>ثبت های مربوط به انتقال بهای تمام شده کالاهای منتقل شده از هر دپارتمان به دپارتمان بعد </a:t>
            </a:r>
          </a:p>
          <a:p>
            <a:r>
              <a:rPr lang="fa-IR"/>
              <a:t>کار در جریان دپارتمان گیرنده            بدهکار کاردرجریان دپارتمان انتقال دهنده       بستانکار               </a:t>
            </a:r>
          </a:p>
          <a:p>
            <a:endParaRPr lang="en-US"/>
          </a:p>
        </p:txBody>
      </p:sp>
    </p:spTree>
  </p:cSld>
  <p:clrMapOvr>
    <a:masterClrMapping/>
  </p:clrMapOvr>
  <p:transition advClick="0" advTm="3000"/>
</p:sld>
</file>

<file path=ppt/slides/slide26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96963" name="Rectangle 3"/>
          <p:cNvSpPr>
            <a:spLocks noGrp="1" noChangeArrowheads="1"/>
          </p:cNvSpPr>
          <p:nvPr>
            <p:ph type="body" idx="1"/>
          </p:nvPr>
        </p:nvSpPr>
        <p:spPr/>
        <p:txBody>
          <a:bodyPr/>
          <a:lstStyle/>
          <a:p>
            <a:r>
              <a:rPr lang="fa-IR"/>
              <a:t> انتقال بهای تمام شده کالای ساخته شده انتقالی از دپارتمان آخر به انبار </a:t>
            </a:r>
          </a:p>
          <a:p>
            <a:r>
              <a:rPr lang="fa-IR"/>
              <a:t>حساب موجودی کالا            بدهکار</a:t>
            </a:r>
          </a:p>
          <a:p>
            <a:r>
              <a:rPr lang="fa-IR"/>
              <a:t>حساب کار در جریان دپارتمان آخر            بستانکار</a:t>
            </a:r>
            <a:endParaRPr lang="en-US"/>
          </a:p>
        </p:txBody>
      </p:sp>
    </p:spTree>
  </p:cSld>
  <p:clrMapOvr>
    <a:masterClrMapping/>
  </p:clrMapOvr>
  <p:transition advClick="0" advTm="3000"/>
</p:sld>
</file>

<file path=ppt/slides/slide26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97987" name="Rectangle 3"/>
          <p:cNvSpPr>
            <a:spLocks noGrp="1" noChangeArrowheads="1"/>
          </p:cNvSpPr>
          <p:nvPr>
            <p:ph type="body" idx="1"/>
          </p:nvPr>
        </p:nvSpPr>
        <p:spPr/>
        <p:txBody>
          <a:bodyPr/>
          <a:lstStyle/>
          <a:p>
            <a:r>
              <a:rPr lang="fa-IR"/>
              <a:t>فصل سیزدهم:</a:t>
            </a:r>
          </a:p>
          <a:p>
            <a:r>
              <a:rPr lang="fa-IR"/>
              <a:t>سیستم هزینه یابی مرحله ای:</a:t>
            </a:r>
          </a:p>
          <a:p>
            <a:r>
              <a:rPr lang="fa-IR"/>
              <a:t>روش </a:t>
            </a:r>
            <a:r>
              <a:rPr lang="en-US"/>
              <a:t>Fifo</a:t>
            </a:r>
            <a:r>
              <a:rPr lang="fa-IR"/>
              <a:t> در تعیین بهای تمام شده </a:t>
            </a:r>
          </a:p>
          <a:p>
            <a:r>
              <a:rPr lang="fa-IR"/>
              <a:t>تعریف:</a:t>
            </a:r>
          </a:p>
          <a:p>
            <a:r>
              <a:rPr lang="fa-IR"/>
              <a:t>در روش </a:t>
            </a:r>
            <a:r>
              <a:rPr lang="en-US"/>
              <a:t>Fifo</a:t>
            </a:r>
            <a:r>
              <a:rPr lang="fa-IR"/>
              <a:t> فرض بر این است که جریان بهای تمام شده هماهنگ با جریان فیزیکی محصولات روی خط تولید کارگاهاست .</a:t>
            </a:r>
            <a:endParaRPr lang="en-US"/>
          </a:p>
        </p:txBody>
      </p:sp>
    </p:spTree>
  </p:cSld>
  <p:clrMapOvr>
    <a:masterClrMapping/>
  </p:clrMapOvr>
  <p:transition advClick="0" advTm="3000"/>
</p:sld>
</file>

<file path=ppt/slides/slide26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99011" name="Rectangle 3"/>
          <p:cNvSpPr>
            <a:spLocks noGrp="1" noChangeArrowheads="1"/>
          </p:cNvSpPr>
          <p:nvPr>
            <p:ph type="body" idx="1"/>
          </p:nvPr>
        </p:nvSpPr>
        <p:spPr/>
        <p:txBody>
          <a:bodyPr/>
          <a:lstStyle/>
          <a:p>
            <a:r>
              <a:rPr lang="fa-IR"/>
              <a:t>یعنی در یک دوره زمانی معین و در یک کارگاه از مجموعه مراحل تولید واحدهایی که زودتر از بقیه وارد خط تولید شده اند زودتر از بقیه هم کامل و تکمیل می شوند.</a:t>
            </a:r>
          </a:p>
          <a:p>
            <a:r>
              <a:rPr lang="fa-IR"/>
              <a:t/>
            </a:r>
            <a:br>
              <a:rPr lang="fa-IR"/>
            </a:br>
            <a:endParaRPr lang="en-US"/>
          </a:p>
        </p:txBody>
      </p:sp>
    </p:spTree>
  </p:cSld>
  <p:clrMapOvr>
    <a:masterClrMapping/>
  </p:clrMapOvr>
  <p:transition advClick="0" advTm="3000"/>
</p:sld>
</file>

<file path=ppt/slides/slide26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00035" name="Rectangle 3"/>
          <p:cNvSpPr>
            <a:spLocks noGrp="1" noChangeArrowheads="1"/>
          </p:cNvSpPr>
          <p:nvPr>
            <p:ph type="body" idx="1"/>
          </p:nvPr>
        </p:nvSpPr>
        <p:spPr/>
        <p:txBody>
          <a:bodyPr/>
          <a:lstStyle/>
          <a:p>
            <a:r>
              <a:rPr lang="fa-IR"/>
              <a:t>. به عبارتی دیگر ابتدا تکمیل کار در جریان ساخت ابتدای دوره و پس از آن تکمیل تولیدات تازه طی دوره انجام می شود.</a:t>
            </a:r>
          </a:p>
          <a:p>
            <a:r>
              <a:rPr lang="fa-IR"/>
              <a:t>«شرایط استفاده و جدول معادل واحدهای تولید شده:»  درروش </a:t>
            </a:r>
            <a:r>
              <a:rPr lang="en-US"/>
              <a:t>Fifo</a:t>
            </a:r>
            <a:r>
              <a:rPr lang="fa-IR"/>
              <a:t> شرایط زیر وجود دارد.</a:t>
            </a:r>
            <a:endParaRPr lang="en-US"/>
          </a:p>
        </p:txBody>
      </p:sp>
    </p:spTree>
  </p:cSld>
  <p:clrMapOvr>
    <a:masterClrMapping/>
  </p:clrMapOvr>
  <p:transition advClick="0" advTm="3000"/>
</p:sld>
</file>

<file path=ppt/slides/slide26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01059" name="Rectangle 3"/>
          <p:cNvSpPr>
            <a:spLocks noGrp="1" noChangeArrowheads="1"/>
          </p:cNvSpPr>
          <p:nvPr>
            <p:ph type="body" idx="1"/>
          </p:nvPr>
        </p:nvSpPr>
        <p:spPr/>
        <p:txBody>
          <a:bodyPr/>
          <a:lstStyle/>
          <a:p>
            <a:r>
              <a:rPr lang="fa-IR"/>
              <a:t>.</a:t>
            </a:r>
          </a:p>
          <a:p>
            <a:r>
              <a:rPr lang="fa-IR"/>
              <a:t>نوسانات عمده نرخهای اقلام بهای تمام شده (مواد – دستمزد – سربار) از یک دوره مالی به دوره بعد کار در جریان ساخت درصد قابل توجهی از کار در جریان ساخت یک دوره را ابتدای دوره تشکیل می دهد.</a:t>
            </a:r>
          </a:p>
          <a:p>
            <a:endParaRPr lang="fa-IR"/>
          </a:p>
          <a:p>
            <a:endParaRPr lang="en-US"/>
          </a:p>
        </p:txBody>
      </p:sp>
    </p:spTree>
  </p:cSld>
  <p:clrMapOvr>
    <a:masterClrMapping/>
  </p:clrMapOvr>
  <p:transition advClick="0" advTm="3000"/>
</p:sld>
</file>

<file path=ppt/slides/slide26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02083" name="Rectangle 3"/>
          <p:cNvSpPr>
            <a:spLocks noGrp="1" noChangeArrowheads="1"/>
          </p:cNvSpPr>
          <p:nvPr>
            <p:ph type="body" idx="1"/>
          </p:nvPr>
        </p:nvSpPr>
        <p:spPr/>
        <p:txBody>
          <a:bodyPr/>
          <a:lstStyle/>
          <a:p>
            <a:r>
              <a:rPr lang="fa-IR"/>
              <a:t>جدول معادل واحدهای تولید شده در </a:t>
            </a:r>
            <a:r>
              <a:rPr lang="en-US"/>
              <a:t>Fifo</a:t>
            </a:r>
            <a:endParaRPr lang="fa-IR"/>
          </a:p>
          <a:p>
            <a:r>
              <a:rPr lang="fa-IR"/>
              <a:t>در این روش فرض است اقلام بهای تمام شده یک دوره مالی در یک دپارتمان معین مستقل از اقلام متناظ بهای تمام شده همین دپارتمان در دوره مالی قبلی است .</a:t>
            </a:r>
            <a:endParaRPr lang="en-US"/>
          </a:p>
        </p:txBody>
      </p:sp>
    </p:spTree>
  </p:cSld>
  <p:clrMapOvr>
    <a:masterClrMapping/>
  </p:clrMapOvr>
  <p:transition advClick="0" advTm="3000"/>
</p:sld>
</file>

<file path=ppt/slides/slide26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03107" name="Rectangle 3"/>
          <p:cNvSpPr>
            <a:spLocks noGrp="1" noChangeArrowheads="1"/>
          </p:cNvSpPr>
          <p:nvPr>
            <p:ph type="body" idx="1"/>
          </p:nvPr>
        </p:nvSpPr>
        <p:spPr/>
        <p:txBody>
          <a:bodyPr/>
          <a:lstStyle/>
          <a:p>
            <a:r>
              <a:rPr lang="fa-IR"/>
              <a:t>بنابراین در جستجوی یافتن بهای تمام شده یک واحد کالای تکمیل شده برای دوره جدید هستیم .</a:t>
            </a:r>
            <a:endParaRPr lang="en-US"/>
          </a:p>
        </p:txBody>
      </p:sp>
    </p:spTree>
  </p:cSld>
  <p:clrMapOvr>
    <a:masterClrMapping/>
  </p:clrMapOvr>
  <p:transition advClick="0" advTm="3000"/>
</p:sld>
</file>

<file path=ppt/slides/slide26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04131" name="Rectangle 3"/>
          <p:cNvSpPr>
            <a:spLocks noGrp="1" noChangeArrowheads="1"/>
          </p:cNvSpPr>
          <p:nvPr>
            <p:ph type="body" idx="1"/>
          </p:nvPr>
        </p:nvSpPr>
        <p:spPr/>
        <p:txBody>
          <a:bodyPr/>
          <a:lstStyle/>
          <a:p>
            <a:r>
              <a:rPr lang="fa-IR"/>
              <a:t>بر همین اساس تک تک اقلام بهای تمام شده مربوط به دوره جاری مالی بر تعداد واحدهای معادل کالایی که واقعاً در این دوره تولید شده سرشکن می شود.</a:t>
            </a:r>
          </a:p>
          <a:p>
            <a:endParaRPr lang="en-US"/>
          </a:p>
        </p:txBody>
      </p:sp>
    </p:spTree>
  </p:cSld>
  <p:clrMapOvr>
    <a:masterClrMapping/>
  </p:clrMapOvr>
  <p:transition advClick="0" advTm="3000"/>
</p:sld>
</file>

<file path=ppt/slides/slide2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p:txBody>
          <a:bodyPr/>
          <a:lstStyle/>
          <a:p>
            <a:endParaRPr lang="en-US"/>
          </a:p>
        </p:txBody>
      </p:sp>
      <p:sp>
        <p:nvSpPr>
          <p:cNvPr id="25603" name="Rectangle 3"/>
          <p:cNvSpPr>
            <a:spLocks noGrp="1" noChangeArrowheads="1"/>
          </p:cNvSpPr>
          <p:nvPr>
            <p:ph type="body" idx="1"/>
          </p:nvPr>
        </p:nvSpPr>
        <p:spPr/>
        <p:txBody>
          <a:bodyPr/>
          <a:lstStyle/>
          <a:p>
            <a:endParaRPr lang="en-US"/>
          </a:p>
          <a:p>
            <a:endParaRPr lang="en-US"/>
          </a:p>
          <a:p>
            <a:pPr algn="ctr"/>
            <a:r>
              <a:rPr lang="fa-IR"/>
              <a:t>بهای تمام شده سربار یا بهای تمام شده عوامل عمومی تولید، بهای تمام شده آندسته از اقلام است که در تولید کالا و ارائه خدمات صرف می شوند. </a:t>
            </a:r>
            <a:endParaRPr lang="en-US"/>
          </a:p>
        </p:txBody>
      </p:sp>
    </p:spTree>
  </p:cSld>
  <p:clrMapOvr>
    <a:masterClrMapping/>
  </p:clrMapOvr>
  <p:transition advClick="0" advTm="3000"/>
  <p:timing>
    <p:tnLst>
      <p:par>
        <p:cTn id="1" dur="indefinite" restart="never" nodeType="tmRoot"/>
      </p:par>
    </p:tnLst>
  </p:timing>
</p:sld>
</file>

<file path=ppt/slides/slide27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05154" name="Rectangle 2"/>
          <p:cNvSpPr>
            <a:spLocks noGrp="1" noChangeArrowheads="1"/>
          </p:cNvSpPr>
          <p:nvPr>
            <p:ph type="title"/>
          </p:nvPr>
        </p:nvSpPr>
        <p:spPr>
          <a:xfrm>
            <a:off x="457200" y="557213"/>
            <a:ext cx="8229600" cy="1143000"/>
          </a:xfrm>
        </p:spPr>
        <p:txBody>
          <a:bodyPr/>
          <a:lstStyle/>
          <a:p>
            <a:r>
              <a:rPr lang="fa-IR" sz="3200"/>
              <a:t>و در این سیستم عناصر بهای تمام شده موجود در کار در جریان ساخت ابتدای دوره را دخالت نمی دهیم.</a:t>
            </a:r>
            <a:r>
              <a:rPr lang="fa-IR" sz="3200" b="1" i="1"/>
              <a:t/>
            </a:r>
            <a:br>
              <a:rPr lang="fa-IR" sz="3200" b="1" i="1"/>
            </a:br>
            <a:r>
              <a:rPr lang="fa-IR" sz="4000" b="1" i="1"/>
              <a:t>جدول معادل واحدهای تکمیل شده</a:t>
            </a:r>
            <a:endParaRPr lang="en-US" sz="4000" b="1" i="1"/>
          </a:p>
        </p:txBody>
      </p:sp>
      <p:graphicFrame>
        <p:nvGraphicFramePr>
          <p:cNvPr id="305218" name="Group 66"/>
          <p:cNvGraphicFramePr>
            <a:graphicFrameLocks noGrp="1"/>
          </p:cNvGraphicFramePr>
          <p:nvPr>
            <p:ph idx="1"/>
          </p:nvPr>
        </p:nvGraphicFramePr>
        <p:xfrm>
          <a:off x="323850" y="2852738"/>
          <a:ext cx="8229600" cy="852487"/>
        </p:xfrm>
        <a:graphic>
          <a:graphicData uri="http://schemas.openxmlformats.org/drawingml/2006/table">
            <a:tbl>
              <a:tblPr rtl="1"/>
              <a:tblGrid>
                <a:gridCol w="1622425">
                  <a:extLst>
                    <a:ext uri="{9D8B030D-6E8A-4147-A177-3AD203B41FA5}">
                      <a16:colId xmlns:a16="http://schemas.microsoft.com/office/drawing/2014/main" val="20000"/>
                    </a:ext>
                  </a:extLst>
                </a:gridCol>
                <a:gridCol w="2076450">
                  <a:extLst>
                    <a:ext uri="{9D8B030D-6E8A-4147-A177-3AD203B41FA5}">
                      <a16:colId xmlns:a16="http://schemas.microsoft.com/office/drawing/2014/main" val="20001"/>
                    </a:ext>
                  </a:extLst>
                </a:gridCol>
                <a:gridCol w="4530725">
                  <a:extLst>
                    <a:ext uri="{9D8B030D-6E8A-4147-A177-3AD203B41FA5}">
                      <a16:colId xmlns:a16="http://schemas.microsoft.com/office/drawing/2014/main" val="20002"/>
                    </a:ext>
                  </a:extLst>
                </a:gridCol>
              </a:tblGrid>
              <a:tr h="138113">
                <a:tc>
                  <a:txBody>
                    <a:bodyPr/>
                    <a:lstStyle/>
                    <a:p>
                      <a:pPr marL="342900" marR="0" lvl="0" indent="-342900" algn="ctr" defTabSz="914400" rtl="1" eaLnBrk="1" fontAlgn="base" latinLnBrk="0" hangingPunct="1">
                        <a:lnSpc>
                          <a:spcPct val="100000"/>
                        </a:lnSpc>
                        <a:spcBef>
                          <a:spcPct val="0"/>
                        </a:spcBef>
                        <a:spcAft>
                          <a:spcPct val="0"/>
                        </a:spcAft>
                        <a:buClrTx/>
                        <a:buSzTx/>
                        <a:buFontTx/>
                        <a:buNone/>
                        <a:tabLst/>
                      </a:pPr>
                      <a:r>
                        <a:rPr kumimoji="0" lang="fa-IR" sz="1600" b="0" i="0" u="none" strike="noStrike" cap="none" normalizeH="0" baseline="0" smtClean="0">
                          <a:ln>
                            <a:noFill/>
                          </a:ln>
                          <a:solidFill>
                            <a:schemeClr val="tx1"/>
                          </a:solidFill>
                          <a:effectLst/>
                          <a:latin typeface="Times New Roman" pitchFamily="18" charset="0"/>
                          <a:ea typeface="Times New Roman" pitchFamily="18" charset="0"/>
                          <a:cs typeface="B Zar" pitchFamily="2" charset="-78"/>
                        </a:rPr>
                        <a:t>شرح</a:t>
                      </a:r>
                      <a:endParaRPr kumimoji="0" lang="fa-IR" sz="1800" b="0" i="0" u="none" strike="noStrike" cap="none" normalizeH="0" baseline="0" smtClean="0">
                        <a:ln>
                          <a:noFill/>
                        </a:ln>
                        <a:solidFill>
                          <a:schemeClr val="tx1"/>
                        </a:solidFill>
                        <a:effectLst/>
                        <a:latin typeface="Arial" pitchFamily="34" charset="0"/>
                        <a:ea typeface="Times New Roman" pitchFamily="18" charset="0"/>
                        <a:cs typeface="B Zar" pitchFamily="2" charset="-78"/>
                      </a:endParaRPr>
                    </a:p>
                  </a:txBody>
                  <a:tcP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1" eaLnBrk="1" fontAlgn="base" latinLnBrk="0" hangingPunct="1">
                        <a:lnSpc>
                          <a:spcPct val="100000"/>
                        </a:lnSpc>
                        <a:spcBef>
                          <a:spcPct val="0"/>
                        </a:spcBef>
                        <a:spcAft>
                          <a:spcPct val="0"/>
                        </a:spcAft>
                        <a:buClrTx/>
                        <a:buSzTx/>
                        <a:buFontTx/>
                        <a:buNone/>
                        <a:tabLst/>
                      </a:pPr>
                      <a:r>
                        <a:rPr kumimoji="0" lang="fa-IR" sz="1600" b="0" i="0" u="none" strike="noStrike" cap="none" normalizeH="0" baseline="0" smtClean="0">
                          <a:ln>
                            <a:noFill/>
                          </a:ln>
                          <a:solidFill>
                            <a:schemeClr val="tx1"/>
                          </a:solidFill>
                          <a:effectLst/>
                          <a:latin typeface="Times New Roman" pitchFamily="18" charset="0"/>
                          <a:ea typeface="Times New Roman" pitchFamily="18" charset="0"/>
                          <a:cs typeface="B Zar" pitchFamily="2" charset="-78"/>
                        </a:rPr>
                        <a:t>کارگاه 1</a:t>
                      </a:r>
                      <a:endParaRPr kumimoji="0" lang="fa-IR" sz="1800" b="0" i="0" u="none" strike="noStrike" cap="none" normalizeH="0" baseline="0" smtClean="0">
                        <a:ln>
                          <a:noFill/>
                        </a:ln>
                        <a:solidFill>
                          <a:schemeClr val="tx1"/>
                        </a:solidFill>
                        <a:effectLst/>
                        <a:latin typeface="Arial" pitchFamily="34" charset="0"/>
                        <a:ea typeface="Times New Roman" pitchFamily="18" charset="0"/>
                        <a:cs typeface="B Zar" pitchFamily="2" charset="-78"/>
                      </a:endParaRPr>
                    </a:p>
                  </a:txBody>
                  <a:tcP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1" eaLnBrk="1" fontAlgn="base" latinLnBrk="0" hangingPunct="1">
                        <a:lnSpc>
                          <a:spcPct val="100000"/>
                        </a:lnSpc>
                        <a:spcBef>
                          <a:spcPct val="0"/>
                        </a:spcBef>
                        <a:spcAft>
                          <a:spcPct val="0"/>
                        </a:spcAft>
                        <a:buClrTx/>
                        <a:buSzTx/>
                        <a:buFontTx/>
                        <a:buNone/>
                        <a:tabLst/>
                      </a:pPr>
                      <a:r>
                        <a:rPr kumimoji="0" lang="fa-IR" sz="1600" b="0" i="0" u="none" strike="noStrike" cap="none" normalizeH="0" baseline="0" smtClean="0">
                          <a:ln>
                            <a:noFill/>
                          </a:ln>
                          <a:solidFill>
                            <a:schemeClr val="tx1"/>
                          </a:solidFill>
                          <a:effectLst/>
                          <a:latin typeface="Times New Roman" pitchFamily="18" charset="0"/>
                          <a:ea typeface="Times New Roman" pitchFamily="18" charset="0"/>
                          <a:cs typeface="B Zar" pitchFamily="2" charset="-78"/>
                        </a:rPr>
                        <a:t>کارگاه 2</a:t>
                      </a:r>
                      <a:endParaRPr kumimoji="0" lang="fa-IR" sz="1800" b="0" i="0" u="none" strike="noStrike" cap="none" normalizeH="0" baseline="0" smtClean="0">
                        <a:ln>
                          <a:noFill/>
                        </a:ln>
                        <a:solidFill>
                          <a:schemeClr val="tx1"/>
                        </a:solidFill>
                        <a:effectLst/>
                        <a:latin typeface="Arial" pitchFamily="34" charset="0"/>
                        <a:ea typeface="Times New Roman" pitchFamily="18" charset="0"/>
                        <a:cs typeface="B Zar" pitchFamily="2" charset="-78"/>
                      </a:endParaRPr>
                    </a:p>
                  </a:txBody>
                  <a:tcP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438150">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smtClean="0">
                        <a:ln>
                          <a:noFill/>
                        </a:ln>
                        <a:solidFill>
                          <a:schemeClr val="tx1"/>
                        </a:solidFill>
                        <a:effectLst/>
                        <a:latin typeface="Arial" pitchFamily="34" charset="0"/>
                        <a:cs typeface="Arial" pitchFamily="34" charset="0"/>
                      </a:endParaRPr>
                    </a:p>
                  </a:txBody>
                  <a:tcP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1" eaLnBrk="1" fontAlgn="base" latinLnBrk="0" hangingPunct="1">
                        <a:lnSpc>
                          <a:spcPct val="100000"/>
                        </a:lnSpc>
                        <a:spcBef>
                          <a:spcPct val="0"/>
                        </a:spcBef>
                        <a:spcAft>
                          <a:spcPct val="0"/>
                        </a:spcAft>
                        <a:buClrTx/>
                        <a:buSzTx/>
                        <a:buFontTx/>
                        <a:buNone/>
                        <a:tabLst/>
                      </a:pPr>
                      <a:r>
                        <a:rPr kumimoji="0" lang="fa-IR" sz="1600" b="0" i="0" u="none" strike="noStrike" cap="none" normalizeH="0" baseline="0" smtClean="0">
                          <a:ln>
                            <a:noFill/>
                          </a:ln>
                          <a:solidFill>
                            <a:schemeClr val="tx1"/>
                          </a:solidFill>
                          <a:effectLst/>
                          <a:latin typeface="Times New Roman" pitchFamily="18" charset="0"/>
                          <a:ea typeface="Times New Roman" pitchFamily="18" charset="0"/>
                          <a:cs typeface="B Zar" pitchFamily="2" charset="-78"/>
                        </a:rPr>
                        <a:t>مواد </a:t>
                      </a:r>
                      <a:r>
                        <a:rPr kumimoji="0" lang="fa-IR" sz="1600" b="0" i="0" u="none" strike="noStrike" cap="none" normalizeH="0" baseline="0" smtClean="0">
                          <a:ln>
                            <a:noFill/>
                          </a:ln>
                          <a:solidFill>
                            <a:schemeClr val="tx1"/>
                          </a:solidFill>
                          <a:effectLst/>
                          <a:latin typeface="Arial"/>
                          <a:ea typeface="Times New Roman" pitchFamily="18" charset="0"/>
                          <a:cs typeface="B Zar" pitchFamily="2" charset="-78"/>
                        </a:rPr>
                        <a:t>–سربار</a:t>
                      </a:r>
                      <a:r>
                        <a:rPr kumimoji="0" lang="fa-IR" sz="1600" b="0" i="0" u="none" strike="noStrike" cap="none" normalizeH="0" baseline="0" smtClean="0">
                          <a:ln>
                            <a:noFill/>
                          </a:ln>
                          <a:solidFill>
                            <a:schemeClr val="tx1"/>
                          </a:solidFill>
                          <a:effectLst/>
                          <a:latin typeface="Times New Roman" pitchFamily="18" charset="0"/>
                          <a:ea typeface="Times New Roman" pitchFamily="18" charset="0"/>
                          <a:cs typeface="B Zar" pitchFamily="2" charset="-78"/>
                        </a:rPr>
                        <a:t> و کار</a:t>
                      </a:r>
                      <a:endParaRPr kumimoji="0" lang="fa-IR" sz="1800" b="0" i="0" u="none" strike="noStrike" cap="none" normalizeH="0" baseline="0" smtClean="0">
                        <a:ln>
                          <a:noFill/>
                        </a:ln>
                        <a:solidFill>
                          <a:schemeClr val="tx1"/>
                        </a:solidFill>
                        <a:effectLst/>
                        <a:latin typeface="Arial" pitchFamily="34" charset="0"/>
                        <a:ea typeface="Times New Roman" pitchFamily="18" charset="0"/>
                        <a:cs typeface="B Zar" pitchFamily="2" charset="-78"/>
                      </a:endParaRPr>
                    </a:p>
                  </a:txBody>
                  <a:tcP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1" eaLnBrk="1" fontAlgn="base" latinLnBrk="0" hangingPunct="1">
                        <a:lnSpc>
                          <a:spcPct val="100000"/>
                        </a:lnSpc>
                        <a:spcBef>
                          <a:spcPct val="0"/>
                        </a:spcBef>
                        <a:spcAft>
                          <a:spcPct val="0"/>
                        </a:spcAft>
                        <a:buClrTx/>
                        <a:buSzTx/>
                        <a:buFontTx/>
                        <a:buNone/>
                        <a:tabLst/>
                      </a:pPr>
                      <a:r>
                        <a:rPr kumimoji="0" lang="fa-IR" sz="1600" b="0" i="0" u="none" strike="noStrike" cap="none" normalizeH="0" baseline="0" smtClean="0">
                          <a:ln>
                            <a:noFill/>
                          </a:ln>
                          <a:solidFill>
                            <a:schemeClr val="tx1"/>
                          </a:solidFill>
                          <a:effectLst/>
                          <a:latin typeface="Times New Roman" pitchFamily="18" charset="0"/>
                          <a:ea typeface="Times New Roman" pitchFamily="18" charset="0"/>
                          <a:cs typeface="B Zar" pitchFamily="2" charset="-78"/>
                        </a:rPr>
                        <a:t>کارو سربار</a:t>
                      </a:r>
                      <a:endParaRPr kumimoji="0" lang="fa-IR" sz="1800" b="0" i="0" u="none" strike="noStrike" cap="none" normalizeH="0" baseline="0" smtClean="0">
                        <a:ln>
                          <a:noFill/>
                        </a:ln>
                        <a:solidFill>
                          <a:schemeClr val="tx1"/>
                        </a:solidFill>
                        <a:effectLst/>
                        <a:latin typeface="Arial" pitchFamily="34" charset="0"/>
                        <a:ea typeface="Times New Roman" pitchFamily="18" charset="0"/>
                        <a:cs typeface="B Zar" pitchFamily="2" charset="-78"/>
                      </a:endParaRPr>
                    </a:p>
                  </a:txBody>
                  <a:tcP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spTree>
  </p:cSld>
  <p:clrMapOvr>
    <a:masterClrMapping/>
  </p:clrMapOvr>
  <p:transition advClick="0" advTm="3000"/>
</p:sld>
</file>

<file path=ppt/slides/slide27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306193" name="Picture 17"/>
          <p:cNvPicPr>
            <a:picLocks noChangeAspect="1" noChangeArrowheads="1"/>
          </p:cNvPicPr>
          <p:nvPr/>
        </p:nvPicPr>
        <p:blipFill>
          <a:blip r:embed="rId2"/>
          <a:srcRect/>
          <a:stretch>
            <a:fillRect/>
          </a:stretch>
        </p:blipFill>
        <p:spPr bwMode="auto">
          <a:xfrm>
            <a:off x="-3175" y="1306513"/>
            <a:ext cx="9144000" cy="3692525"/>
          </a:xfrm>
          <a:prstGeom prst="rect">
            <a:avLst/>
          </a:prstGeom>
          <a:noFill/>
          <a:ln w="9525">
            <a:noFill/>
            <a:miter lim="800000"/>
            <a:headEnd/>
            <a:tailEnd/>
          </a:ln>
          <a:effectLst/>
        </p:spPr>
      </p:pic>
    </p:spTree>
  </p:cSld>
  <p:clrMapOvr>
    <a:masterClrMapping/>
  </p:clrMapOvr>
  <p:transition advClick="0" advTm="3000"/>
</p:sld>
</file>

<file path=ppt/slides/slide27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07203" name="Rectangle 3"/>
          <p:cNvSpPr>
            <a:spLocks noGrp="1" noChangeArrowheads="1"/>
          </p:cNvSpPr>
          <p:nvPr>
            <p:ph type="body" idx="1"/>
          </p:nvPr>
        </p:nvSpPr>
        <p:spPr/>
        <p:txBody>
          <a:bodyPr/>
          <a:lstStyle/>
          <a:p>
            <a:r>
              <a:rPr lang="fa-IR"/>
              <a:t> معادل کالای تولید شده طی دوره</a:t>
            </a:r>
          </a:p>
          <a:p>
            <a:r>
              <a:rPr lang="fa-IR"/>
              <a:t>گزارش بهای تمام شده تولید در دپارتمان 1</a:t>
            </a:r>
          </a:p>
          <a:p>
            <a:r>
              <a:rPr lang="fa-IR"/>
              <a:t>نکات مهم:  مقایسه دو روش میانگین و </a:t>
            </a:r>
            <a:r>
              <a:rPr lang="en-US"/>
              <a:t>Fifo</a:t>
            </a:r>
            <a:endParaRPr lang="fa-IR"/>
          </a:p>
          <a:p>
            <a:endParaRPr lang="en-US"/>
          </a:p>
        </p:txBody>
      </p:sp>
    </p:spTree>
  </p:cSld>
  <p:clrMapOvr>
    <a:masterClrMapping/>
  </p:clrMapOvr>
  <p:transition advClick="0" advTm="3000"/>
</p:sld>
</file>

<file path=ppt/slides/slide27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08227" name="Rectangle 3"/>
          <p:cNvSpPr>
            <a:spLocks noGrp="1" noChangeArrowheads="1"/>
          </p:cNvSpPr>
          <p:nvPr>
            <p:ph type="body" idx="1"/>
          </p:nvPr>
        </p:nvSpPr>
        <p:spPr/>
        <p:txBody>
          <a:bodyPr/>
          <a:lstStyle/>
          <a:p>
            <a:r>
              <a:rPr lang="fa-IR"/>
              <a:t>بهای تمام شده کار در جریان ابتدای دوره به صورت یک قلم ظاهر می شود و دیگر به اجزای تشکیل دهنده آن اشاره نمی شود. بر خلاف روش میانگین که به تک تک عناصر بهای تمام شده کار در جریان اول دوره اشاره می شد.</a:t>
            </a:r>
            <a:endParaRPr lang="en-US"/>
          </a:p>
        </p:txBody>
      </p:sp>
    </p:spTree>
  </p:cSld>
  <p:clrMapOvr>
    <a:masterClrMapping/>
  </p:clrMapOvr>
  <p:transition advClick="0" advTm="3000"/>
</p:sld>
</file>

<file path=ppt/slides/slide27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09251" name="Rectangle 3"/>
          <p:cNvSpPr>
            <a:spLocks noGrp="1" noChangeArrowheads="1"/>
          </p:cNvSpPr>
          <p:nvPr>
            <p:ph type="body" idx="1"/>
          </p:nvPr>
        </p:nvSpPr>
        <p:spPr/>
        <p:txBody>
          <a:bodyPr/>
          <a:lstStyle/>
          <a:p>
            <a:pPr marL="609600" indent="-609600"/>
            <a:r>
              <a:rPr lang="fa-IR"/>
              <a:t>بهای تمام شده یک واحد کالا واقعاً بهای تمام شده تولید و تکمیل یک واحد کالا در این دپارتمان طی دوره مورد نظر است و ربطی به نرخ ماهها یا دوره ی قبل ندارد .</a:t>
            </a:r>
            <a:endParaRPr lang="en-US"/>
          </a:p>
        </p:txBody>
      </p:sp>
    </p:spTree>
  </p:cSld>
  <p:clrMapOvr>
    <a:masterClrMapping/>
  </p:clrMapOvr>
  <p:transition advClick="0" advTm="3000"/>
</p:sld>
</file>

<file path=ppt/slides/slide27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10275" name="Rectangle 3"/>
          <p:cNvSpPr>
            <a:spLocks noGrp="1" noChangeArrowheads="1"/>
          </p:cNvSpPr>
          <p:nvPr>
            <p:ph type="body" idx="1"/>
          </p:nvPr>
        </p:nvSpPr>
        <p:spPr/>
        <p:txBody>
          <a:bodyPr/>
          <a:lstStyle/>
          <a:p>
            <a:r>
              <a:rPr lang="fa-IR"/>
              <a:t>بر خلاف روش میانگین که میانگین نرخ های دوره قبل و جاری مد نظر بود</a:t>
            </a:r>
          </a:p>
          <a:p>
            <a:r>
              <a:rPr lang="fa-IR"/>
              <a:t>بهای تمام شده واحدهای انتقالی عملاً از دو جزء کاملاً مستقل تشکیل می شود.</a:t>
            </a:r>
            <a:endParaRPr lang="en-US"/>
          </a:p>
        </p:txBody>
      </p:sp>
    </p:spTree>
  </p:cSld>
  <p:clrMapOvr>
    <a:masterClrMapping/>
  </p:clrMapOvr>
  <p:transition advClick="0" advTm="3000"/>
</p:sld>
</file>

<file path=ppt/slides/slide27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11299" name="Rectangle 3"/>
          <p:cNvSpPr>
            <a:spLocks noGrp="1" noChangeArrowheads="1"/>
          </p:cNvSpPr>
          <p:nvPr>
            <p:ph type="body" idx="1"/>
          </p:nvPr>
        </p:nvSpPr>
        <p:spPr/>
        <p:txBody>
          <a:bodyPr/>
          <a:lstStyle/>
          <a:p>
            <a:r>
              <a:rPr lang="fa-IR"/>
              <a:t>الف) بهای تمام شده واحدهای انتقالی از محل کار در جریان ابتدای دوره – ب) بهای تمام شده واحدهای انتقالی از محل تولیدات همان دوره.</a:t>
            </a:r>
          </a:p>
          <a:p>
            <a:r>
              <a:rPr lang="fa-IR"/>
              <a:t>مثال شرکت آرمان را که در بحث میانگین مطرح شد. با</a:t>
            </a:r>
            <a:r>
              <a:rPr lang="en-US"/>
              <a:t>fifo</a:t>
            </a:r>
            <a:r>
              <a:rPr lang="fa-IR"/>
              <a:t>بیان می کنیم.</a:t>
            </a:r>
            <a:endParaRPr lang="en-US"/>
          </a:p>
        </p:txBody>
      </p:sp>
    </p:spTree>
  </p:cSld>
  <p:clrMapOvr>
    <a:masterClrMapping/>
  </p:clrMapOvr>
  <p:transition advClick="0" advTm="3000"/>
</p:sld>
</file>

<file path=ppt/slides/slide27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13349" name="Rectangle 5"/>
          <p:cNvSpPr>
            <a:spLocks noChangeArrowheads="1"/>
          </p:cNvSpPr>
          <p:nvPr/>
        </p:nvSpPr>
        <p:spPr bwMode="auto">
          <a:xfrm>
            <a:off x="1979613" y="174625"/>
            <a:ext cx="5111750" cy="1220788"/>
          </a:xfrm>
          <a:prstGeom prst="rect">
            <a:avLst/>
          </a:prstGeom>
          <a:noFill/>
          <a:ln w="9525">
            <a:noFill/>
            <a:miter lim="800000"/>
            <a:headEnd/>
            <a:tailEnd/>
          </a:ln>
          <a:effectLst/>
        </p:spPr>
        <p:txBody>
          <a:bodyPr anchor="ctr">
            <a:spAutoFit/>
          </a:bodyPr>
          <a:lstStyle/>
          <a:p>
            <a:pPr algn="ctr"/>
            <a:r>
              <a:rPr lang="fa-IR" sz="2000">
                <a:solidFill>
                  <a:schemeClr val="tx2"/>
                </a:solidFill>
              </a:rPr>
              <a:t>.</a:t>
            </a:r>
            <a:r>
              <a:rPr lang="en-US" sz="2000">
                <a:solidFill>
                  <a:schemeClr val="tx2"/>
                </a:solidFill>
              </a:rPr>
              <a:t>  </a:t>
            </a:r>
            <a:r>
              <a:rPr lang="fa-IR" sz="2000">
                <a:solidFill>
                  <a:schemeClr val="tx2"/>
                </a:solidFill>
              </a:rPr>
              <a:t>شرکت تولیدی آرمان</a:t>
            </a:r>
            <a:r>
              <a:rPr lang="en-US" sz="2000">
                <a:solidFill>
                  <a:schemeClr val="tx2"/>
                </a:solidFill>
              </a:rPr>
              <a:t> </a:t>
            </a:r>
            <a:r>
              <a:rPr lang="fa-IR" sz="2000">
                <a:solidFill>
                  <a:schemeClr val="tx2"/>
                </a:solidFill>
              </a:rPr>
              <a:t>روش</a:t>
            </a:r>
            <a:r>
              <a:rPr lang="fa-IR">
                <a:solidFill>
                  <a:schemeClr val="tx2"/>
                </a:solidFill>
              </a:rPr>
              <a:t> </a:t>
            </a:r>
            <a:r>
              <a:rPr lang="en-US">
                <a:solidFill>
                  <a:schemeClr val="tx2"/>
                </a:solidFill>
              </a:rPr>
              <a:t>Fifo</a:t>
            </a:r>
            <a:r>
              <a:rPr lang="fa-IR">
                <a:solidFill>
                  <a:schemeClr val="tx2"/>
                </a:solidFill>
              </a:rPr>
              <a:t> </a:t>
            </a:r>
            <a:r>
              <a:rPr lang="fa-IR" b="1" i="1">
                <a:solidFill>
                  <a:schemeClr val="tx2"/>
                </a:solidFill>
              </a:rPr>
              <a:t/>
            </a:r>
            <a:br>
              <a:rPr lang="fa-IR" b="1" i="1">
                <a:solidFill>
                  <a:schemeClr val="tx2"/>
                </a:solidFill>
              </a:rPr>
            </a:br>
            <a:endParaRPr lang="en-US" b="1" i="1">
              <a:solidFill>
                <a:schemeClr val="tx2"/>
              </a:solidFill>
            </a:endParaRPr>
          </a:p>
          <a:p>
            <a:pPr algn="ctr"/>
            <a:r>
              <a:rPr lang="fa-IR" b="1" i="1">
                <a:ea typeface="Times New Roman" pitchFamily="18" charset="0"/>
                <a:cs typeface="B Zar" pitchFamily="2" charset="-78"/>
              </a:rPr>
              <a:t>گزارش بهای تمام شده تولید برای اردیبهشت</a:t>
            </a:r>
            <a:endParaRPr lang="en-US" sz="1100">
              <a:ea typeface="Times New Roman" pitchFamily="18" charset="0"/>
              <a:cs typeface="B Zar" pitchFamily="2" charset="-78"/>
            </a:endParaRPr>
          </a:p>
          <a:p>
            <a:pPr rtl="0" eaLnBrk="0" hangingPunct="0"/>
            <a:endParaRPr lang="en-US">
              <a:ea typeface="Times New Roman" pitchFamily="18" charset="0"/>
              <a:cs typeface="B Zar" pitchFamily="2" charset="-78"/>
            </a:endParaRPr>
          </a:p>
        </p:txBody>
      </p:sp>
      <p:graphicFrame>
        <p:nvGraphicFramePr>
          <p:cNvPr id="313626" name="Group 282"/>
          <p:cNvGraphicFramePr>
            <a:graphicFrameLocks noGrp="1"/>
          </p:cNvGraphicFramePr>
          <p:nvPr/>
        </p:nvGraphicFramePr>
        <p:xfrm>
          <a:off x="1547813" y="1484313"/>
          <a:ext cx="6310312" cy="5040312"/>
        </p:xfrm>
        <a:graphic>
          <a:graphicData uri="http://schemas.openxmlformats.org/drawingml/2006/table">
            <a:tbl>
              <a:tblPr rtl="1"/>
              <a:tblGrid>
                <a:gridCol w="2520950">
                  <a:extLst>
                    <a:ext uri="{9D8B030D-6E8A-4147-A177-3AD203B41FA5}">
                      <a16:colId xmlns:a16="http://schemas.microsoft.com/office/drawing/2014/main" val="20000"/>
                    </a:ext>
                  </a:extLst>
                </a:gridCol>
                <a:gridCol w="1512887">
                  <a:extLst>
                    <a:ext uri="{9D8B030D-6E8A-4147-A177-3AD203B41FA5}">
                      <a16:colId xmlns:a16="http://schemas.microsoft.com/office/drawing/2014/main" val="20001"/>
                    </a:ext>
                  </a:extLst>
                </a:gridCol>
                <a:gridCol w="2276475">
                  <a:extLst>
                    <a:ext uri="{9D8B030D-6E8A-4147-A177-3AD203B41FA5}">
                      <a16:colId xmlns:a16="http://schemas.microsoft.com/office/drawing/2014/main" val="20002"/>
                    </a:ext>
                  </a:extLst>
                </a:gridCol>
              </a:tblGrid>
              <a:tr h="349250">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fa-IR" sz="1400" b="0" i="0" u="none" strike="noStrike" cap="none" normalizeH="0" baseline="0" smtClean="0">
                          <a:ln>
                            <a:noFill/>
                          </a:ln>
                          <a:solidFill>
                            <a:schemeClr val="tx1"/>
                          </a:solidFill>
                          <a:effectLst/>
                          <a:latin typeface="Times New Roman" pitchFamily="18" charset="0"/>
                          <a:ea typeface="Times New Roman" pitchFamily="18" charset="0"/>
                          <a:cs typeface="B Zar" pitchFamily="2" charset="-78"/>
                        </a:rPr>
                        <a:t>شرح</a:t>
                      </a:r>
                      <a:endParaRPr kumimoji="0" lang="fa-IR" sz="1600" b="0" i="0" u="none" strike="noStrike" cap="none" normalizeH="0" baseline="0" smtClean="0">
                        <a:ln>
                          <a:noFill/>
                        </a:ln>
                        <a:solidFill>
                          <a:schemeClr val="tx1"/>
                        </a:solidFill>
                        <a:effectLst/>
                        <a:latin typeface="Arial" pitchFamily="34" charset="0"/>
                        <a:ea typeface="Times New Roman" pitchFamily="18" charset="0"/>
                        <a:cs typeface="B Zar" pitchFamily="2" charset="-7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fa-IR" sz="1400" b="0" i="0" u="none" strike="noStrike" cap="none" normalizeH="0" baseline="0" smtClean="0">
                          <a:ln>
                            <a:noFill/>
                          </a:ln>
                          <a:solidFill>
                            <a:schemeClr val="tx1"/>
                          </a:solidFill>
                          <a:effectLst/>
                          <a:latin typeface="Times New Roman" pitchFamily="18" charset="0"/>
                          <a:ea typeface="Times New Roman" pitchFamily="18" charset="0"/>
                          <a:cs typeface="B Zar" pitchFamily="2" charset="-78"/>
                        </a:rPr>
                        <a:t>کارگاه 1</a:t>
                      </a:r>
                      <a:endParaRPr kumimoji="0" lang="fa-IR" sz="1600" b="0" i="0" u="none" strike="noStrike" cap="none" normalizeH="0" baseline="0" smtClean="0">
                        <a:ln>
                          <a:noFill/>
                        </a:ln>
                        <a:solidFill>
                          <a:schemeClr val="tx1"/>
                        </a:solidFill>
                        <a:effectLst/>
                        <a:latin typeface="Arial" pitchFamily="34" charset="0"/>
                        <a:ea typeface="Times New Roman" pitchFamily="18" charset="0"/>
                        <a:cs typeface="B Zar" pitchFamily="2" charset="-7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fa-IR" sz="1400" b="0" i="0" u="none" strike="noStrike" cap="none" normalizeH="0" baseline="0" smtClean="0">
                          <a:ln>
                            <a:noFill/>
                          </a:ln>
                          <a:solidFill>
                            <a:schemeClr val="tx1"/>
                          </a:solidFill>
                          <a:effectLst/>
                          <a:latin typeface="Times New Roman" pitchFamily="18" charset="0"/>
                          <a:ea typeface="Times New Roman" pitchFamily="18" charset="0"/>
                          <a:cs typeface="B Zar" pitchFamily="2" charset="-78"/>
                        </a:rPr>
                        <a:t>کارگاه2</a:t>
                      </a:r>
                      <a:endParaRPr kumimoji="0" lang="fa-IR" sz="1600" b="0" i="0" u="none" strike="noStrike" cap="none" normalizeH="0" baseline="0" smtClean="0">
                        <a:ln>
                          <a:noFill/>
                        </a:ln>
                        <a:solidFill>
                          <a:schemeClr val="tx1"/>
                        </a:solidFill>
                        <a:effectLst/>
                        <a:latin typeface="Arial" pitchFamily="34" charset="0"/>
                        <a:ea typeface="Times New Roman" pitchFamily="18" charset="0"/>
                        <a:cs typeface="B Zar" pitchFamily="2" charset="-7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350838">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fa-IR" sz="1400" b="0" i="0" u="none" strike="noStrike" cap="none" normalizeH="0" baseline="0" smtClean="0">
                          <a:ln>
                            <a:noFill/>
                          </a:ln>
                          <a:solidFill>
                            <a:schemeClr val="tx1"/>
                          </a:solidFill>
                          <a:effectLst/>
                          <a:latin typeface="Times New Roman" pitchFamily="18" charset="0"/>
                          <a:ea typeface="Times New Roman" pitchFamily="18" charset="0"/>
                          <a:cs typeface="B Zar" pitchFamily="2" charset="-78"/>
                        </a:rPr>
                        <a:t>الف)جدول مقداری تولید:</a:t>
                      </a:r>
                      <a:endParaRPr kumimoji="0" lang="fa-IR" sz="1600" b="0" i="0" u="none" strike="noStrike" cap="none" normalizeH="0" baseline="0" smtClean="0">
                        <a:ln>
                          <a:noFill/>
                        </a:ln>
                        <a:solidFill>
                          <a:schemeClr val="tx1"/>
                        </a:solidFill>
                        <a:effectLst/>
                        <a:latin typeface="Arial" pitchFamily="34" charset="0"/>
                        <a:ea typeface="Times New Roman" pitchFamily="18" charset="0"/>
                        <a:cs typeface="B Zar" pitchFamily="2" charset="-7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fa-IR" sz="1400" b="0" i="0" u="none" strike="noStrike" cap="none" normalizeH="0" baseline="0" smtClean="0">
                          <a:ln>
                            <a:noFill/>
                          </a:ln>
                          <a:solidFill>
                            <a:schemeClr val="tx1"/>
                          </a:solidFill>
                          <a:effectLst/>
                          <a:latin typeface="Times New Roman" pitchFamily="18" charset="0"/>
                          <a:ea typeface="Times New Roman" pitchFamily="18" charset="0"/>
                          <a:cs typeface="B Zar" pitchFamily="2" charset="-78"/>
                        </a:rPr>
                        <a:t>واحد           واحد</a:t>
                      </a:r>
                      <a:endParaRPr kumimoji="0" lang="fa-IR" sz="1600" b="0" i="0" u="none" strike="noStrike" cap="none" normalizeH="0" baseline="0" smtClean="0">
                        <a:ln>
                          <a:noFill/>
                        </a:ln>
                        <a:solidFill>
                          <a:schemeClr val="tx1"/>
                        </a:solidFill>
                        <a:effectLst/>
                        <a:latin typeface="Arial" pitchFamily="34" charset="0"/>
                        <a:ea typeface="Times New Roman" pitchFamily="18" charset="0"/>
                        <a:cs typeface="B Zar" pitchFamily="2" charset="-7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fa-IR" sz="1400" b="0" i="0" u="none" strike="noStrike" cap="none" normalizeH="0" baseline="0" smtClean="0">
                          <a:ln>
                            <a:noFill/>
                          </a:ln>
                          <a:solidFill>
                            <a:schemeClr val="tx1"/>
                          </a:solidFill>
                          <a:effectLst/>
                          <a:latin typeface="Times New Roman" pitchFamily="18" charset="0"/>
                          <a:ea typeface="Times New Roman" pitchFamily="18" charset="0"/>
                          <a:cs typeface="B Zar" pitchFamily="2" charset="-78"/>
                        </a:rPr>
                        <a:t>واحد            واحد</a:t>
                      </a:r>
                      <a:endParaRPr kumimoji="0" lang="fa-IR" sz="1600" b="0" i="0" u="none" strike="noStrike" cap="none" normalizeH="0" baseline="0" smtClean="0">
                        <a:ln>
                          <a:noFill/>
                        </a:ln>
                        <a:solidFill>
                          <a:schemeClr val="tx1"/>
                        </a:solidFill>
                        <a:effectLst/>
                        <a:latin typeface="Arial" pitchFamily="34" charset="0"/>
                        <a:ea typeface="Times New Roman" pitchFamily="18" charset="0"/>
                        <a:cs typeface="B Zar" pitchFamily="2" charset="-7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349250">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fa-IR" sz="1200" b="0" i="0" u="none" strike="noStrike" cap="none" normalizeH="0" baseline="0" smtClean="0">
                          <a:ln>
                            <a:noFill/>
                          </a:ln>
                          <a:solidFill>
                            <a:schemeClr val="tx1"/>
                          </a:solidFill>
                          <a:effectLst/>
                          <a:latin typeface="Times New Roman" pitchFamily="18" charset="0"/>
                          <a:ea typeface="Times New Roman" pitchFamily="18" charset="0"/>
                          <a:cs typeface="B Zar" pitchFamily="2" charset="-78"/>
                        </a:rPr>
                        <a:t>واحدهایی که شروع به تولید شده اند </a:t>
                      </a:r>
                      <a:endParaRPr kumimoji="0" lang="fa-IR" sz="1200" b="0" i="0" u="none" strike="noStrike" cap="none" normalizeH="0" baseline="0" smtClean="0">
                        <a:ln>
                          <a:noFill/>
                        </a:ln>
                        <a:solidFill>
                          <a:schemeClr val="tx1"/>
                        </a:solidFill>
                        <a:effectLst/>
                        <a:latin typeface="Arial" pitchFamily="34" charset="0"/>
                        <a:ea typeface="Times New Roman" pitchFamily="18" charset="0"/>
                        <a:cs typeface="B Zar" pitchFamily="2" charset="-7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fa-IR" sz="1400" b="0" i="0" u="none" strike="noStrike" cap="none" normalizeH="0" baseline="0" smtClean="0">
                          <a:ln>
                            <a:noFill/>
                          </a:ln>
                          <a:solidFill>
                            <a:schemeClr val="tx1"/>
                          </a:solidFill>
                          <a:effectLst/>
                          <a:latin typeface="Times New Roman" pitchFamily="18" charset="0"/>
                          <a:ea typeface="Times New Roman" pitchFamily="18" charset="0"/>
                          <a:cs typeface="B Zar" pitchFamily="2" charset="-78"/>
                        </a:rPr>
                        <a:t>1250        -</a:t>
                      </a:r>
                      <a:endParaRPr kumimoji="0" lang="fa-IR" sz="1600" b="0" i="0" u="none" strike="noStrike" cap="none" normalizeH="0" baseline="0" smtClean="0">
                        <a:ln>
                          <a:noFill/>
                        </a:ln>
                        <a:solidFill>
                          <a:schemeClr val="tx1"/>
                        </a:solidFill>
                        <a:effectLst/>
                        <a:latin typeface="Arial" pitchFamily="34" charset="0"/>
                        <a:ea typeface="Times New Roman" pitchFamily="18" charset="0"/>
                        <a:cs typeface="B Zar" pitchFamily="2" charset="-7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fa-IR" sz="1400" b="0" i="0" u="none" strike="noStrike" cap="none" normalizeH="0" baseline="0" smtClean="0">
                          <a:ln>
                            <a:noFill/>
                          </a:ln>
                          <a:solidFill>
                            <a:schemeClr val="tx1"/>
                          </a:solidFill>
                          <a:effectLst/>
                          <a:latin typeface="Times New Roman" pitchFamily="18" charset="0"/>
                          <a:ea typeface="Times New Roman" pitchFamily="18" charset="0"/>
                          <a:cs typeface="B Zar" pitchFamily="2" charset="-78"/>
                        </a:rPr>
                        <a:t>-             -</a:t>
                      </a:r>
                      <a:endParaRPr kumimoji="0" lang="fa-IR" sz="1600" b="0" i="0" u="none" strike="noStrike" cap="none" normalizeH="0" baseline="0" smtClean="0">
                        <a:ln>
                          <a:noFill/>
                        </a:ln>
                        <a:solidFill>
                          <a:schemeClr val="tx1"/>
                        </a:solidFill>
                        <a:effectLst/>
                        <a:latin typeface="Arial" pitchFamily="34" charset="0"/>
                        <a:ea typeface="Times New Roman" pitchFamily="18" charset="0"/>
                        <a:cs typeface="B Zar" pitchFamily="2" charset="-7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349250">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fa-IR" sz="1200" b="0" i="0" u="none" strike="noStrike" cap="none" normalizeH="0" baseline="0" smtClean="0">
                          <a:ln>
                            <a:noFill/>
                          </a:ln>
                          <a:solidFill>
                            <a:schemeClr val="tx1"/>
                          </a:solidFill>
                          <a:effectLst/>
                          <a:latin typeface="Times New Roman" pitchFamily="18" charset="0"/>
                          <a:ea typeface="Times New Roman" pitchFamily="18" charset="0"/>
                          <a:cs typeface="B Zar" pitchFamily="2" charset="-78"/>
                        </a:rPr>
                        <a:t>واحدهای دریافتی از مرحله قبل</a:t>
                      </a:r>
                      <a:endParaRPr kumimoji="0" lang="fa-IR" sz="1200" b="0" i="0" u="none" strike="noStrike" cap="none" normalizeH="0" baseline="0" smtClean="0">
                        <a:ln>
                          <a:noFill/>
                        </a:ln>
                        <a:solidFill>
                          <a:schemeClr val="tx1"/>
                        </a:solidFill>
                        <a:effectLst/>
                        <a:latin typeface="Arial" pitchFamily="34" charset="0"/>
                        <a:ea typeface="Times New Roman" pitchFamily="18" charset="0"/>
                        <a:cs typeface="B Zar" pitchFamily="2" charset="-7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fa-IR" sz="1400" b="0" i="0" u="none" strike="noStrike" cap="none" normalizeH="0" baseline="0" smtClean="0">
                          <a:ln>
                            <a:noFill/>
                          </a:ln>
                          <a:solidFill>
                            <a:schemeClr val="tx1"/>
                          </a:solidFill>
                          <a:effectLst/>
                          <a:latin typeface="Times New Roman" pitchFamily="18" charset="0"/>
                          <a:ea typeface="Times New Roman" pitchFamily="18" charset="0"/>
                          <a:cs typeface="B Zar" pitchFamily="2" charset="-78"/>
                        </a:rPr>
                        <a:t>-              -</a:t>
                      </a:r>
                      <a:endParaRPr kumimoji="0" lang="fa-IR" sz="1600" b="0" i="0" u="none" strike="noStrike" cap="none" normalizeH="0" baseline="0" smtClean="0">
                        <a:ln>
                          <a:noFill/>
                        </a:ln>
                        <a:solidFill>
                          <a:schemeClr val="tx1"/>
                        </a:solidFill>
                        <a:effectLst/>
                        <a:latin typeface="Arial" pitchFamily="34" charset="0"/>
                        <a:ea typeface="Times New Roman" pitchFamily="18" charset="0"/>
                        <a:cs typeface="B Zar" pitchFamily="2" charset="-7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fa-IR" sz="1400" b="0" i="0" u="none" strike="noStrike" cap="none" normalizeH="0" baseline="0" smtClean="0">
                          <a:ln>
                            <a:noFill/>
                          </a:ln>
                          <a:solidFill>
                            <a:schemeClr val="tx1"/>
                          </a:solidFill>
                          <a:effectLst/>
                          <a:latin typeface="Times New Roman" pitchFamily="18" charset="0"/>
                          <a:ea typeface="Times New Roman" pitchFamily="18" charset="0"/>
                          <a:cs typeface="B Zar" pitchFamily="2" charset="-78"/>
                        </a:rPr>
                        <a:t>1225          -</a:t>
                      </a:r>
                      <a:endParaRPr kumimoji="0" lang="fa-IR" sz="1600" b="0" i="0" u="none" strike="noStrike" cap="none" normalizeH="0" baseline="0" smtClean="0">
                        <a:ln>
                          <a:noFill/>
                        </a:ln>
                        <a:solidFill>
                          <a:schemeClr val="tx1"/>
                        </a:solidFill>
                        <a:effectLst/>
                        <a:latin typeface="Arial" pitchFamily="34" charset="0"/>
                        <a:ea typeface="Times New Roman" pitchFamily="18" charset="0"/>
                        <a:cs typeface="B Zar" pitchFamily="2" charset="-7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350838">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fa-IR" sz="1200" b="0" i="0" u="none" strike="noStrike" cap="none" normalizeH="0" baseline="0" smtClean="0">
                          <a:ln>
                            <a:noFill/>
                          </a:ln>
                          <a:solidFill>
                            <a:schemeClr val="tx1"/>
                          </a:solidFill>
                          <a:effectLst/>
                          <a:latin typeface="Times New Roman" pitchFamily="18" charset="0"/>
                          <a:ea typeface="Times New Roman" pitchFamily="18" charset="0"/>
                          <a:cs typeface="B Zar" pitchFamily="2" charset="-78"/>
                        </a:rPr>
                        <a:t>واحدهای در جریان ساخت اول دوره</a:t>
                      </a:r>
                      <a:endParaRPr kumimoji="0" lang="fa-IR" sz="1200" b="0" i="0" u="none" strike="noStrike" cap="none" normalizeH="0" baseline="0" smtClean="0">
                        <a:ln>
                          <a:noFill/>
                        </a:ln>
                        <a:solidFill>
                          <a:schemeClr val="tx1"/>
                        </a:solidFill>
                        <a:effectLst/>
                        <a:latin typeface="Arial" pitchFamily="34" charset="0"/>
                        <a:ea typeface="Times New Roman" pitchFamily="18" charset="0"/>
                        <a:cs typeface="B Zar" pitchFamily="2" charset="-7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fa-IR" sz="1400" b="0" i="0" u="none" strike="noStrike" cap="none" normalizeH="0" baseline="0" smtClean="0">
                          <a:ln>
                            <a:noFill/>
                          </a:ln>
                          <a:solidFill>
                            <a:schemeClr val="tx1"/>
                          </a:solidFill>
                          <a:effectLst/>
                          <a:latin typeface="Times New Roman" pitchFamily="18" charset="0"/>
                          <a:ea typeface="Times New Roman" pitchFamily="18" charset="0"/>
                          <a:cs typeface="B Zar" pitchFamily="2" charset="-78"/>
                        </a:rPr>
                        <a:t>100         -</a:t>
                      </a:r>
                      <a:endParaRPr kumimoji="0" lang="fa-IR" sz="1600" b="0" i="0" u="none" strike="noStrike" cap="none" normalizeH="0" baseline="0" smtClean="0">
                        <a:ln>
                          <a:noFill/>
                        </a:ln>
                        <a:solidFill>
                          <a:schemeClr val="tx1"/>
                        </a:solidFill>
                        <a:effectLst/>
                        <a:latin typeface="Arial" pitchFamily="34" charset="0"/>
                        <a:ea typeface="Times New Roman" pitchFamily="18" charset="0"/>
                        <a:cs typeface="B Zar" pitchFamily="2" charset="-7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fa-IR" sz="1400" b="0" i="0" u="none" strike="noStrike" cap="none" normalizeH="0" baseline="0" smtClean="0">
                          <a:ln>
                            <a:noFill/>
                          </a:ln>
                          <a:solidFill>
                            <a:schemeClr val="tx1"/>
                          </a:solidFill>
                          <a:effectLst/>
                          <a:latin typeface="Times New Roman" pitchFamily="18" charset="0"/>
                          <a:ea typeface="Times New Roman" pitchFamily="18" charset="0"/>
                          <a:cs typeface="B Zar" pitchFamily="2" charset="-78"/>
                        </a:rPr>
                        <a:t>75          -</a:t>
                      </a:r>
                      <a:endParaRPr kumimoji="0" lang="fa-IR" sz="1600" b="0" i="0" u="none" strike="noStrike" cap="none" normalizeH="0" baseline="0" smtClean="0">
                        <a:ln>
                          <a:noFill/>
                        </a:ln>
                        <a:solidFill>
                          <a:schemeClr val="tx1"/>
                        </a:solidFill>
                        <a:effectLst/>
                        <a:latin typeface="Arial" pitchFamily="34" charset="0"/>
                        <a:ea typeface="Times New Roman" pitchFamily="18" charset="0"/>
                        <a:cs typeface="B Zar" pitchFamily="2" charset="-7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349250">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fa-IR" sz="1200" b="0" i="0" u="none" strike="noStrike" cap="none" normalizeH="0" baseline="0" smtClean="0">
                          <a:ln>
                            <a:noFill/>
                          </a:ln>
                          <a:solidFill>
                            <a:schemeClr val="tx1"/>
                          </a:solidFill>
                          <a:effectLst/>
                          <a:latin typeface="Times New Roman" pitchFamily="18" charset="0"/>
                          <a:ea typeface="Times New Roman" pitchFamily="18" charset="0"/>
                          <a:cs typeface="B Zar" pitchFamily="2" charset="-78"/>
                        </a:rPr>
                        <a:t>واحدهای انتقالی به دپارتمان بعد(انبار)</a:t>
                      </a:r>
                      <a:endParaRPr kumimoji="0" lang="fa-IR" sz="1200" b="0" i="0" u="none" strike="noStrike" cap="none" normalizeH="0" baseline="0" smtClean="0">
                        <a:ln>
                          <a:noFill/>
                        </a:ln>
                        <a:solidFill>
                          <a:schemeClr val="tx1"/>
                        </a:solidFill>
                        <a:effectLst/>
                        <a:latin typeface="Arial" pitchFamily="34" charset="0"/>
                        <a:ea typeface="Times New Roman" pitchFamily="18" charset="0"/>
                        <a:cs typeface="B Zar" pitchFamily="2" charset="-7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fa-IR" sz="1400" b="0" i="0" u="none" strike="noStrike" cap="none" normalizeH="0" baseline="0" smtClean="0">
                          <a:ln>
                            <a:noFill/>
                          </a:ln>
                          <a:solidFill>
                            <a:schemeClr val="tx1"/>
                          </a:solidFill>
                          <a:effectLst/>
                          <a:latin typeface="Times New Roman" pitchFamily="18" charset="0"/>
                          <a:ea typeface="Times New Roman" pitchFamily="18" charset="0"/>
                          <a:cs typeface="B Zar" pitchFamily="2" charset="-78"/>
                        </a:rPr>
                        <a:t>-             1225</a:t>
                      </a:r>
                      <a:endParaRPr kumimoji="0" lang="fa-IR" sz="1600" b="0" i="0" u="none" strike="noStrike" cap="none" normalizeH="0" baseline="0" smtClean="0">
                        <a:ln>
                          <a:noFill/>
                        </a:ln>
                        <a:solidFill>
                          <a:schemeClr val="tx1"/>
                        </a:solidFill>
                        <a:effectLst/>
                        <a:latin typeface="Arial" pitchFamily="34" charset="0"/>
                        <a:ea typeface="Times New Roman" pitchFamily="18" charset="0"/>
                        <a:cs typeface="B Zar" pitchFamily="2" charset="-7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fa-IR" sz="1400" b="0" i="0" u="none" strike="noStrike" cap="none" normalizeH="0" baseline="0" smtClean="0">
                          <a:ln>
                            <a:noFill/>
                          </a:ln>
                          <a:solidFill>
                            <a:schemeClr val="tx1"/>
                          </a:solidFill>
                          <a:effectLst/>
                          <a:latin typeface="Times New Roman" pitchFamily="18" charset="0"/>
                          <a:ea typeface="Times New Roman" pitchFamily="18" charset="0"/>
                          <a:cs typeface="B Zar" pitchFamily="2" charset="-78"/>
                        </a:rPr>
                        <a:t>-          120</a:t>
                      </a:r>
                      <a:endParaRPr kumimoji="0" lang="fa-IR" sz="1600" b="0" i="0" u="none" strike="noStrike" cap="none" normalizeH="0" baseline="0" smtClean="0">
                        <a:ln>
                          <a:noFill/>
                        </a:ln>
                        <a:solidFill>
                          <a:schemeClr val="tx1"/>
                        </a:solidFill>
                        <a:effectLst/>
                        <a:latin typeface="Arial" pitchFamily="34" charset="0"/>
                        <a:ea typeface="Times New Roman" pitchFamily="18" charset="0"/>
                        <a:cs typeface="B Zar" pitchFamily="2" charset="-7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349250">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fa-IR" sz="1200" b="0" i="0" u="none" strike="noStrike" cap="none" normalizeH="0" baseline="0" smtClean="0">
                          <a:ln>
                            <a:noFill/>
                          </a:ln>
                          <a:solidFill>
                            <a:schemeClr val="tx1"/>
                          </a:solidFill>
                          <a:effectLst/>
                          <a:latin typeface="Times New Roman" pitchFamily="18" charset="0"/>
                          <a:ea typeface="Times New Roman" pitchFamily="18" charset="0"/>
                          <a:cs typeface="B Zar" pitchFamily="2" charset="-78"/>
                        </a:rPr>
                        <a:t>واحدهای در جریان ساخت پایان دوره</a:t>
                      </a:r>
                      <a:endParaRPr kumimoji="0" lang="fa-IR" sz="1200" b="0" i="0" u="none" strike="noStrike" cap="none" normalizeH="0" baseline="0" smtClean="0">
                        <a:ln>
                          <a:noFill/>
                        </a:ln>
                        <a:solidFill>
                          <a:schemeClr val="tx1"/>
                        </a:solidFill>
                        <a:effectLst/>
                        <a:latin typeface="Arial" pitchFamily="34" charset="0"/>
                        <a:ea typeface="Times New Roman" pitchFamily="18" charset="0"/>
                        <a:cs typeface="B Zar" pitchFamily="2" charset="-7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fa-IR" sz="1400" b="0" i="0" u="none" strike="noStrike" cap="none" normalizeH="0" baseline="0" smtClean="0">
                          <a:ln>
                            <a:noFill/>
                          </a:ln>
                          <a:solidFill>
                            <a:schemeClr val="tx1"/>
                          </a:solidFill>
                          <a:effectLst/>
                          <a:latin typeface="Times New Roman" pitchFamily="18" charset="0"/>
                          <a:ea typeface="Times New Roman" pitchFamily="18" charset="0"/>
                          <a:cs typeface="B Zar" pitchFamily="2" charset="-78"/>
                        </a:rPr>
                        <a:t>-              125</a:t>
                      </a:r>
                      <a:endParaRPr kumimoji="0" lang="fa-IR" sz="1600" b="0" i="0" u="none" strike="noStrike" cap="none" normalizeH="0" baseline="0" smtClean="0">
                        <a:ln>
                          <a:noFill/>
                        </a:ln>
                        <a:solidFill>
                          <a:schemeClr val="tx1"/>
                        </a:solidFill>
                        <a:effectLst/>
                        <a:latin typeface="Arial" pitchFamily="34" charset="0"/>
                        <a:ea typeface="Times New Roman" pitchFamily="18" charset="0"/>
                        <a:cs typeface="B Zar" pitchFamily="2" charset="-7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fa-IR" sz="1400" b="0" i="0" u="none" strike="noStrike" cap="none" normalizeH="0" baseline="0" smtClean="0">
                          <a:ln>
                            <a:noFill/>
                          </a:ln>
                          <a:solidFill>
                            <a:schemeClr val="tx1"/>
                          </a:solidFill>
                          <a:effectLst/>
                          <a:latin typeface="Times New Roman" pitchFamily="18" charset="0"/>
                          <a:ea typeface="Times New Roman" pitchFamily="18" charset="0"/>
                          <a:cs typeface="B Zar" pitchFamily="2" charset="-78"/>
                        </a:rPr>
                        <a:t>-          100</a:t>
                      </a:r>
                      <a:endParaRPr kumimoji="0" lang="fa-IR" sz="1600" b="0" i="0" u="none" strike="noStrike" cap="none" normalizeH="0" baseline="0" smtClean="0">
                        <a:ln>
                          <a:noFill/>
                        </a:ln>
                        <a:solidFill>
                          <a:schemeClr val="tx1"/>
                        </a:solidFill>
                        <a:effectLst/>
                        <a:latin typeface="Arial" pitchFamily="34" charset="0"/>
                        <a:ea typeface="Times New Roman" pitchFamily="18" charset="0"/>
                        <a:cs typeface="B Zar" pitchFamily="2" charset="-7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350838">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fa-IR" sz="1200" b="0" i="0" u="none" strike="noStrike" cap="none" normalizeH="0" baseline="0" smtClean="0">
                          <a:ln>
                            <a:noFill/>
                          </a:ln>
                          <a:solidFill>
                            <a:schemeClr val="tx1"/>
                          </a:solidFill>
                          <a:effectLst/>
                          <a:latin typeface="Times New Roman" pitchFamily="18" charset="0"/>
                          <a:ea typeface="Times New Roman" pitchFamily="18" charset="0"/>
                          <a:cs typeface="B Zar" pitchFamily="2" charset="-78"/>
                        </a:rPr>
                        <a:t>جمع</a:t>
                      </a:r>
                      <a:endParaRPr kumimoji="0" lang="fa-IR" sz="1200" b="0" i="0" u="none" strike="noStrike" cap="none" normalizeH="0" baseline="0" smtClean="0">
                        <a:ln>
                          <a:noFill/>
                        </a:ln>
                        <a:solidFill>
                          <a:schemeClr val="tx1"/>
                        </a:solidFill>
                        <a:effectLst/>
                        <a:latin typeface="Arial" pitchFamily="34" charset="0"/>
                        <a:ea typeface="Times New Roman" pitchFamily="18" charset="0"/>
                        <a:cs typeface="B Zar" pitchFamily="2" charset="-7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fa-IR" sz="1400" b="0" i="0" u="none" strike="noStrike" cap="none" normalizeH="0" baseline="0" smtClean="0">
                          <a:ln>
                            <a:noFill/>
                          </a:ln>
                          <a:solidFill>
                            <a:schemeClr val="tx1"/>
                          </a:solidFill>
                          <a:effectLst/>
                          <a:latin typeface="Times New Roman" pitchFamily="18" charset="0"/>
                          <a:ea typeface="Times New Roman" pitchFamily="18" charset="0"/>
                          <a:cs typeface="B Zar" pitchFamily="2" charset="-78"/>
                        </a:rPr>
                        <a:t>1350      1350</a:t>
                      </a:r>
                      <a:endParaRPr kumimoji="0" lang="fa-IR" sz="1600" b="0" i="0" u="none" strike="noStrike" cap="none" normalizeH="0" baseline="0" smtClean="0">
                        <a:ln>
                          <a:noFill/>
                        </a:ln>
                        <a:solidFill>
                          <a:schemeClr val="tx1"/>
                        </a:solidFill>
                        <a:effectLst/>
                        <a:latin typeface="Arial" pitchFamily="34" charset="0"/>
                        <a:ea typeface="Times New Roman" pitchFamily="18" charset="0"/>
                        <a:cs typeface="B Zar" pitchFamily="2" charset="-7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fa-IR" sz="1400" b="0" i="0" u="none" strike="noStrike" cap="none" normalizeH="0" baseline="0" smtClean="0">
                          <a:ln>
                            <a:noFill/>
                          </a:ln>
                          <a:solidFill>
                            <a:schemeClr val="tx1"/>
                          </a:solidFill>
                          <a:effectLst/>
                          <a:latin typeface="Times New Roman" pitchFamily="18" charset="0"/>
                          <a:ea typeface="Times New Roman" pitchFamily="18" charset="0"/>
                          <a:cs typeface="B Zar" pitchFamily="2" charset="-78"/>
                        </a:rPr>
                        <a:t>1300    1300</a:t>
                      </a:r>
                      <a:endParaRPr kumimoji="0" lang="fa-IR" sz="1600" b="0" i="0" u="none" strike="noStrike" cap="none" normalizeH="0" baseline="0" smtClean="0">
                        <a:ln>
                          <a:noFill/>
                        </a:ln>
                        <a:solidFill>
                          <a:schemeClr val="tx1"/>
                        </a:solidFill>
                        <a:effectLst/>
                        <a:latin typeface="Arial" pitchFamily="34" charset="0"/>
                        <a:ea typeface="Times New Roman" pitchFamily="18" charset="0"/>
                        <a:cs typeface="B Zar" pitchFamily="2" charset="-7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r h="349250">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fa-IR" sz="1200" b="0" i="0" u="none" strike="noStrike" cap="none" normalizeH="0" baseline="0" smtClean="0">
                          <a:ln>
                            <a:noFill/>
                          </a:ln>
                          <a:solidFill>
                            <a:schemeClr val="tx1"/>
                          </a:solidFill>
                          <a:effectLst/>
                          <a:latin typeface="Times New Roman" pitchFamily="18" charset="0"/>
                          <a:ea typeface="Times New Roman" pitchFamily="18" charset="0"/>
                          <a:cs typeface="B Zar" pitchFamily="2" charset="-78"/>
                        </a:rPr>
                        <a:t>ب) جدول معادل آحاد تکمیل شده</a:t>
                      </a:r>
                      <a:endParaRPr kumimoji="0" lang="fa-IR" sz="1200" b="0" i="0" u="none" strike="noStrike" cap="none" normalizeH="0" baseline="0" smtClean="0">
                        <a:ln>
                          <a:noFill/>
                        </a:ln>
                        <a:solidFill>
                          <a:schemeClr val="tx1"/>
                        </a:solidFill>
                        <a:effectLst/>
                        <a:latin typeface="Arial" pitchFamily="34" charset="0"/>
                        <a:ea typeface="Times New Roman" pitchFamily="18" charset="0"/>
                        <a:cs typeface="B Zar" pitchFamily="2" charset="-7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fa-IR" sz="1400" b="0" i="0" u="none" strike="noStrike" cap="none" normalizeH="0" baseline="0" smtClean="0">
                          <a:ln>
                            <a:noFill/>
                          </a:ln>
                          <a:solidFill>
                            <a:schemeClr val="tx1"/>
                          </a:solidFill>
                          <a:effectLst/>
                          <a:latin typeface="Times New Roman" pitchFamily="18" charset="0"/>
                          <a:ea typeface="Times New Roman" pitchFamily="18" charset="0"/>
                          <a:cs typeface="B Zar" pitchFamily="2" charset="-78"/>
                        </a:rPr>
                        <a:t>مواد         تبدیل</a:t>
                      </a:r>
                      <a:endParaRPr kumimoji="0" lang="fa-IR" sz="1600" b="0" i="0" u="none" strike="noStrike" cap="none" normalizeH="0" baseline="0" smtClean="0">
                        <a:ln>
                          <a:noFill/>
                        </a:ln>
                        <a:solidFill>
                          <a:schemeClr val="tx1"/>
                        </a:solidFill>
                        <a:effectLst/>
                        <a:latin typeface="Arial" pitchFamily="34" charset="0"/>
                        <a:ea typeface="Times New Roman" pitchFamily="18" charset="0"/>
                        <a:cs typeface="B Zar" pitchFamily="2" charset="-7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fa-IR" sz="1200" b="0" i="0" u="none" strike="noStrike" cap="none" normalizeH="0" baseline="0" smtClean="0">
                          <a:ln>
                            <a:noFill/>
                          </a:ln>
                          <a:solidFill>
                            <a:schemeClr val="tx1"/>
                          </a:solidFill>
                          <a:effectLst/>
                          <a:latin typeface="Times New Roman" pitchFamily="18" charset="0"/>
                          <a:ea typeface="Times New Roman" pitchFamily="18" charset="0"/>
                          <a:cs typeface="B Zar" pitchFamily="2" charset="-78"/>
                        </a:rPr>
                        <a:t>هزینه های انتقالی  مواد و تبدیل</a:t>
                      </a:r>
                      <a:endParaRPr kumimoji="0" lang="fa-IR" sz="1600" b="0" i="0" u="none" strike="noStrike" cap="none" normalizeH="0" baseline="0" smtClean="0">
                        <a:ln>
                          <a:noFill/>
                        </a:ln>
                        <a:solidFill>
                          <a:schemeClr val="tx1"/>
                        </a:solidFill>
                        <a:effectLst/>
                        <a:latin typeface="Arial" pitchFamily="34" charset="0"/>
                        <a:ea typeface="Times New Roman" pitchFamily="18" charset="0"/>
                        <a:cs typeface="B Zar" pitchFamily="2" charset="-7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8"/>
                  </a:ext>
                </a:extLst>
              </a:tr>
              <a:tr h="349250">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fa-IR" sz="1200" b="0" i="0" u="none" strike="noStrike" cap="none" normalizeH="0" baseline="0" smtClean="0">
                          <a:ln>
                            <a:noFill/>
                          </a:ln>
                          <a:solidFill>
                            <a:schemeClr val="tx1"/>
                          </a:solidFill>
                          <a:effectLst/>
                          <a:latin typeface="Times New Roman" pitchFamily="18" charset="0"/>
                          <a:ea typeface="Times New Roman" pitchFamily="18" charset="0"/>
                          <a:cs typeface="B Zar" pitchFamily="2" charset="-78"/>
                        </a:rPr>
                        <a:t>معادل آحاد تکمیل شده کار درجریان اول دوره</a:t>
                      </a:r>
                      <a:endParaRPr kumimoji="0" lang="fa-IR" sz="1200" b="0" i="0" u="none" strike="noStrike" cap="none" normalizeH="0" baseline="0" smtClean="0">
                        <a:ln>
                          <a:noFill/>
                        </a:ln>
                        <a:solidFill>
                          <a:schemeClr val="tx1"/>
                        </a:solidFill>
                        <a:effectLst/>
                        <a:latin typeface="Arial" pitchFamily="34" charset="0"/>
                        <a:ea typeface="Times New Roman" pitchFamily="18" charset="0"/>
                        <a:cs typeface="B Zar" pitchFamily="2" charset="-7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fa-IR" sz="1400" b="0" i="0" u="none" strike="noStrike" cap="none" normalizeH="0" baseline="0" smtClean="0">
                          <a:ln>
                            <a:noFill/>
                          </a:ln>
                          <a:solidFill>
                            <a:schemeClr val="tx1"/>
                          </a:solidFill>
                          <a:effectLst/>
                          <a:latin typeface="Times New Roman" pitchFamily="18" charset="0"/>
                          <a:ea typeface="Times New Roman" pitchFamily="18" charset="0"/>
                          <a:cs typeface="B Zar" pitchFamily="2" charset="-78"/>
                        </a:rPr>
                        <a:t>-         75</a:t>
                      </a:r>
                      <a:endParaRPr kumimoji="0" lang="fa-IR" sz="1600" b="0" i="0" u="none" strike="noStrike" cap="none" normalizeH="0" baseline="0" smtClean="0">
                        <a:ln>
                          <a:noFill/>
                        </a:ln>
                        <a:solidFill>
                          <a:schemeClr val="tx1"/>
                        </a:solidFill>
                        <a:effectLst/>
                        <a:latin typeface="Arial" pitchFamily="34" charset="0"/>
                        <a:ea typeface="Times New Roman" pitchFamily="18" charset="0"/>
                        <a:cs typeface="B Zar" pitchFamily="2" charset="-7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fa-IR" sz="1200" b="0" i="0" u="none" strike="noStrike" cap="none" normalizeH="0" baseline="0" smtClean="0">
                          <a:ln>
                            <a:noFill/>
                          </a:ln>
                          <a:solidFill>
                            <a:schemeClr val="tx1"/>
                          </a:solidFill>
                          <a:effectLst/>
                          <a:latin typeface="Times New Roman" pitchFamily="18" charset="0"/>
                          <a:ea typeface="Times New Roman" pitchFamily="18" charset="0"/>
                          <a:cs typeface="B Zar" pitchFamily="2" charset="-78"/>
                        </a:rPr>
                        <a:t>-               </a:t>
                      </a:r>
                      <a:r>
                        <a:rPr kumimoji="0" lang="fa-IR" sz="1400" b="0" i="0" u="none" strike="noStrike" cap="none" normalizeH="0" baseline="0" smtClean="0">
                          <a:ln>
                            <a:noFill/>
                          </a:ln>
                          <a:solidFill>
                            <a:schemeClr val="tx1"/>
                          </a:solidFill>
                          <a:effectLst/>
                          <a:latin typeface="Times New Roman" pitchFamily="18" charset="0"/>
                          <a:ea typeface="Times New Roman" pitchFamily="18" charset="0"/>
                          <a:cs typeface="B Zar" pitchFamily="2" charset="-78"/>
                        </a:rPr>
                        <a:t> 25</a:t>
                      </a:r>
                      <a:endParaRPr kumimoji="0" lang="fa-IR" sz="1600" b="0" i="0" u="none" strike="noStrike" cap="none" normalizeH="0" baseline="0" smtClean="0">
                        <a:ln>
                          <a:noFill/>
                        </a:ln>
                        <a:solidFill>
                          <a:schemeClr val="tx1"/>
                        </a:solidFill>
                        <a:effectLst/>
                        <a:latin typeface="Arial" pitchFamily="34" charset="0"/>
                        <a:ea typeface="Times New Roman" pitchFamily="18" charset="0"/>
                        <a:cs typeface="B Zar" pitchFamily="2" charset="-7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9"/>
                  </a:ext>
                </a:extLst>
              </a:tr>
              <a:tr h="350838">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fa-IR" sz="1200" b="0" i="0" u="none" strike="noStrike" cap="none" normalizeH="0" baseline="0" smtClean="0">
                          <a:ln>
                            <a:noFill/>
                          </a:ln>
                          <a:solidFill>
                            <a:schemeClr val="tx1"/>
                          </a:solidFill>
                          <a:effectLst/>
                          <a:latin typeface="Times New Roman" pitchFamily="18" charset="0"/>
                          <a:ea typeface="Times New Roman" pitchFamily="18" charset="0"/>
                          <a:cs typeface="B Zar" pitchFamily="2" charset="-78"/>
                        </a:rPr>
                        <a:t>واحدهای شروع وتکمیل شده در طی دوره</a:t>
                      </a:r>
                      <a:endParaRPr kumimoji="0" lang="fa-IR" sz="1200" b="0" i="0" u="none" strike="noStrike" cap="none" normalizeH="0" baseline="0" smtClean="0">
                        <a:ln>
                          <a:noFill/>
                        </a:ln>
                        <a:solidFill>
                          <a:schemeClr val="tx1"/>
                        </a:solidFill>
                        <a:effectLst/>
                        <a:latin typeface="Arial" pitchFamily="34" charset="0"/>
                        <a:ea typeface="Times New Roman" pitchFamily="18" charset="0"/>
                        <a:cs typeface="B Zar" pitchFamily="2" charset="-7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fa-IR" sz="1400" b="0" i="0" u="none" strike="noStrike" cap="none" normalizeH="0" baseline="0" smtClean="0">
                          <a:ln>
                            <a:noFill/>
                          </a:ln>
                          <a:solidFill>
                            <a:schemeClr val="tx1"/>
                          </a:solidFill>
                          <a:effectLst/>
                          <a:latin typeface="Times New Roman" pitchFamily="18" charset="0"/>
                          <a:ea typeface="Times New Roman" pitchFamily="18" charset="0"/>
                          <a:cs typeface="B Zar" pitchFamily="2" charset="-78"/>
                        </a:rPr>
                        <a:t>1125    1125</a:t>
                      </a:r>
                      <a:endParaRPr kumimoji="0" lang="fa-IR" sz="1600" b="0" i="0" u="none" strike="noStrike" cap="none" normalizeH="0" baseline="0" smtClean="0">
                        <a:ln>
                          <a:noFill/>
                        </a:ln>
                        <a:solidFill>
                          <a:schemeClr val="tx1"/>
                        </a:solidFill>
                        <a:effectLst/>
                        <a:latin typeface="Arial" pitchFamily="34" charset="0"/>
                        <a:ea typeface="Times New Roman" pitchFamily="18" charset="0"/>
                        <a:cs typeface="B Zar" pitchFamily="2" charset="-7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fa-IR" sz="1200" b="0" i="0" u="none" strike="noStrike" cap="none" normalizeH="0" baseline="0" smtClean="0">
                          <a:ln>
                            <a:noFill/>
                          </a:ln>
                          <a:solidFill>
                            <a:schemeClr val="tx1"/>
                          </a:solidFill>
                          <a:effectLst/>
                          <a:latin typeface="Times New Roman" pitchFamily="18" charset="0"/>
                          <a:ea typeface="Times New Roman" pitchFamily="18" charset="0"/>
                          <a:cs typeface="B Zar" pitchFamily="2" charset="-78"/>
                        </a:rPr>
                        <a:t>1125             </a:t>
                      </a:r>
                      <a:r>
                        <a:rPr kumimoji="0" lang="fa-IR" sz="1400" b="0" i="0" u="none" strike="noStrike" cap="none" normalizeH="0" baseline="0" smtClean="0">
                          <a:ln>
                            <a:noFill/>
                          </a:ln>
                          <a:solidFill>
                            <a:schemeClr val="tx1"/>
                          </a:solidFill>
                          <a:effectLst/>
                          <a:latin typeface="Times New Roman" pitchFamily="18" charset="0"/>
                          <a:ea typeface="Times New Roman" pitchFamily="18" charset="0"/>
                          <a:cs typeface="B Zar" pitchFamily="2" charset="-78"/>
                        </a:rPr>
                        <a:t>1125</a:t>
                      </a:r>
                      <a:endParaRPr kumimoji="0" lang="fa-IR" sz="1600" b="0" i="0" u="none" strike="noStrike" cap="none" normalizeH="0" baseline="0" smtClean="0">
                        <a:ln>
                          <a:noFill/>
                        </a:ln>
                        <a:solidFill>
                          <a:schemeClr val="tx1"/>
                        </a:solidFill>
                        <a:effectLst/>
                        <a:latin typeface="Arial" pitchFamily="34" charset="0"/>
                        <a:ea typeface="Times New Roman" pitchFamily="18" charset="0"/>
                        <a:cs typeface="B Zar" pitchFamily="2" charset="-7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0"/>
                  </a:ext>
                </a:extLst>
              </a:tr>
              <a:tr h="349250">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fa-IR" sz="1200" b="0" i="0" u="none" strike="noStrike" cap="none" normalizeH="0" baseline="0" smtClean="0">
                          <a:ln>
                            <a:noFill/>
                          </a:ln>
                          <a:solidFill>
                            <a:schemeClr val="tx1"/>
                          </a:solidFill>
                          <a:effectLst/>
                          <a:latin typeface="Times New Roman" pitchFamily="18" charset="0"/>
                          <a:ea typeface="Times New Roman" pitchFamily="18" charset="0"/>
                          <a:cs typeface="B Zar" pitchFamily="2" charset="-78"/>
                        </a:rPr>
                        <a:t>معادل کاردرجریان پایان دوره</a:t>
                      </a:r>
                      <a:endParaRPr kumimoji="0" lang="fa-IR" sz="1200" b="0" i="0" u="none" strike="noStrike" cap="none" normalizeH="0" baseline="0" smtClean="0">
                        <a:ln>
                          <a:noFill/>
                        </a:ln>
                        <a:solidFill>
                          <a:schemeClr val="tx1"/>
                        </a:solidFill>
                        <a:effectLst/>
                        <a:latin typeface="Arial" pitchFamily="34" charset="0"/>
                        <a:ea typeface="Times New Roman" pitchFamily="18" charset="0"/>
                        <a:cs typeface="B Zar" pitchFamily="2" charset="-7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fa-IR" sz="1400" b="0" i="0" u="none" strike="noStrike" cap="none" normalizeH="0" baseline="0" smtClean="0">
                          <a:ln>
                            <a:noFill/>
                          </a:ln>
                          <a:solidFill>
                            <a:schemeClr val="tx1"/>
                          </a:solidFill>
                          <a:effectLst/>
                          <a:latin typeface="Times New Roman" pitchFamily="18" charset="0"/>
                          <a:ea typeface="Times New Roman" pitchFamily="18" charset="0"/>
                          <a:cs typeface="B Zar" pitchFamily="2" charset="-78"/>
                        </a:rPr>
                        <a:t>125        75</a:t>
                      </a:r>
                      <a:endParaRPr kumimoji="0" lang="fa-IR" sz="1600" b="0" i="0" u="none" strike="noStrike" cap="none" normalizeH="0" baseline="0" smtClean="0">
                        <a:ln>
                          <a:noFill/>
                        </a:ln>
                        <a:solidFill>
                          <a:schemeClr val="tx1"/>
                        </a:solidFill>
                        <a:effectLst/>
                        <a:latin typeface="Arial" pitchFamily="34" charset="0"/>
                        <a:ea typeface="Times New Roman" pitchFamily="18" charset="0"/>
                        <a:cs typeface="B Zar" pitchFamily="2" charset="-7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fa-IR" sz="1200" b="0" i="0" u="none" strike="noStrike" cap="none" normalizeH="0" baseline="0" smtClean="0">
                          <a:ln>
                            <a:noFill/>
                          </a:ln>
                          <a:solidFill>
                            <a:schemeClr val="tx1"/>
                          </a:solidFill>
                          <a:effectLst/>
                          <a:latin typeface="Times New Roman" pitchFamily="18" charset="0"/>
                          <a:ea typeface="Times New Roman" pitchFamily="18" charset="0"/>
                          <a:cs typeface="B Zar" pitchFamily="2" charset="-78"/>
                        </a:rPr>
                        <a:t>100             </a:t>
                      </a:r>
                      <a:r>
                        <a:rPr kumimoji="0" lang="fa-IR" sz="1400" b="0" i="0" u="none" strike="noStrike" cap="none" normalizeH="0" baseline="0" smtClean="0">
                          <a:ln>
                            <a:noFill/>
                          </a:ln>
                          <a:solidFill>
                            <a:schemeClr val="tx1"/>
                          </a:solidFill>
                          <a:effectLst/>
                          <a:latin typeface="Times New Roman" pitchFamily="18" charset="0"/>
                          <a:ea typeface="Times New Roman" pitchFamily="18" charset="0"/>
                          <a:cs typeface="B Zar" pitchFamily="2" charset="-78"/>
                        </a:rPr>
                        <a:t>75</a:t>
                      </a:r>
                      <a:endParaRPr kumimoji="0" lang="fa-IR" sz="1600" b="0" i="0" u="none" strike="noStrike" cap="none" normalizeH="0" baseline="0" smtClean="0">
                        <a:ln>
                          <a:noFill/>
                        </a:ln>
                        <a:solidFill>
                          <a:schemeClr val="tx1"/>
                        </a:solidFill>
                        <a:effectLst/>
                        <a:latin typeface="Arial" pitchFamily="34" charset="0"/>
                        <a:ea typeface="Times New Roman" pitchFamily="18" charset="0"/>
                        <a:cs typeface="B Zar" pitchFamily="2" charset="-7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1"/>
                  </a:ext>
                </a:extLst>
              </a:tr>
              <a:tr h="349250">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fa-IR" sz="1400" b="0" i="0" u="none" strike="noStrike" cap="none" normalizeH="0" baseline="0" smtClean="0">
                          <a:ln>
                            <a:noFill/>
                          </a:ln>
                          <a:solidFill>
                            <a:schemeClr val="tx1"/>
                          </a:solidFill>
                          <a:effectLst/>
                          <a:latin typeface="Times New Roman" pitchFamily="18" charset="0"/>
                          <a:ea typeface="Times New Roman" pitchFamily="18" charset="0"/>
                          <a:cs typeface="B Zar" pitchFamily="2" charset="-78"/>
                        </a:rPr>
                        <a:t>جمع</a:t>
                      </a:r>
                      <a:endParaRPr kumimoji="0" lang="fa-IR" sz="1600" b="0" i="0" u="none" strike="noStrike" cap="none" normalizeH="0" baseline="0" smtClean="0">
                        <a:ln>
                          <a:noFill/>
                        </a:ln>
                        <a:solidFill>
                          <a:schemeClr val="tx1"/>
                        </a:solidFill>
                        <a:effectLst/>
                        <a:latin typeface="Arial" pitchFamily="34" charset="0"/>
                        <a:ea typeface="Times New Roman" pitchFamily="18" charset="0"/>
                        <a:cs typeface="B Zar" pitchFamily="2" charset="-7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fa-IR" sz="1400" b="0" i="0" u="none" strike="noStrike" cap="none" normalizeH="0" baseline="0" smtClean="0">
                          <a:ln>
                            <a:noFill/>
                          </a:ln>
                          <a:solidFill>
                            <a:schemeClr val="tx1"/>
                          </a:solidFill>
                          <a:effectLst/>
                          <a:latin typeface="Times New Roman" pitchFamily="18" charset="0"/>
                          <a:ea typeface="Times New Roman" pitchFamily="18" charset="0"/>
                          <a:cs typeface="B Zar" pitchFamily="2" charset="-78"/>
                        </a:rPr>
                        <a:t>1250       1275</a:t>
                      </a:r>
                      <a:endParaRPr kumimoji="0" lang="fa-IR" sz="1600" b="0" i="0" u="none" strike="noStrike" cap="none" normalizeH="0" baseline="0" smtClean="0">
                        <a:ln>
                          <a:noFill/>
                        </a:ln>
                        <a:solidFill>
                          <a:schemeClr val="tx1"/>
                        </a:solidFill>
                        <a:effectLst/>
                        <a:latin typeface="Arial" pitchFamily="34" charset="0"/>
                        <a:ea typeface="Times New Roman" pitchFamily="18" charset="0"/>
                        <a:cs typeface="B Zar" pitchFamily="2" charset="-7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fa-IR" sz="1200" b="0" i="0" u="none" strike="noStrike" cap="none" normalizeH="0" baseline="0" smtClean="0">
                          <a:ln>
                            <a:noFill/>
                          </a:ln>
                          <a:solidFill>
                            <a:schemeClr val="tx1"/>
                          </a:solidFill>
                          <a:effectLst/>
                          <a:latin typeface="Times New Roman" pitchFamily="18" charset="0"/>
                          <a:ea typeface="Times New Roman" pitchFamily="18" charset="0"/>
                          <a:cs typeface="B Zar" pitchFamily="2" charset="-78"/>
                        </a:rPr>
                        <a:t>1225        1225</a:t>
                      </a:r>
                      <a:endParaRPr kumimoji="0" lang="fa-IR" sz="1600" b="0" i="0" u="none" strike="noStrike" cap="none" normalizeH="0" baseline="0" smtClean="0">
                        <a:ln>
                          <a:noFill/>
                        </a:ln>
                        <a:solidFill>
                          <a:schemeClr val="tx1"/>
                        </a:solidFill>
                        <a:effectLst/>
                        <a:latin typeface="Arial" pitchFamily="34" charset="0"/>
                        <a:ea typeface="Times New Roman" pitchFamily="18" charset="0"/>
                        <a:cs typeface="B Zar" pitchFamily="2" charset="-7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2"/>
                  </a:ext>
                </a:extLst>
              </a:tr>
              <a:tr h="493713">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fa-IR" sz="1400" b="0" i="0" u="none" strike="noStrike" cap="none" normalizeH="0" baseline="0" smtClean="0">
                          <a:ln>
                            <a:noFill/>
                          </a:ln>
                          <a:solidFill>
                            <a:schemeClr val="tx1"/>
                          </a:solidFill>
                          <a:effectLst/>
                          <a:latin typeface="Times New Roman" pitchFamily="18" charset="0"/>
                          <a:ea typeface="Times New Roman" pitchFamily="18" charset="0"/>
                          <a:cs typeface="B Zar" pitchFamily="2" charset="-78"/>
                        </a:rPr>
                        <a:t>ج)جدول هزینه های تولید:</a:t>
                      </a:r>
                      <a:endParaRPr kumimoji="0" lang="fa-IR" sz="1600" b="0" i="0" u="none" strike="noStrike" cap="none" normalizeH="0" baseline="0" smtClean="0">
                        <a:ln>
                          <a:noFill/>
                        </a:ln>
                        <a:solidFill>
                          <a:schemeClr val="tx1"/>
                        </a:solidFill>
                        <a:effectLst/>
                        <a:latin typeface="Arial" pitchFamily="34" charset="0"/>
                        <a:ea typeface="Times New Roman" pitchFamily="18" charset="0"/>
                        <a:cs typeface="B Zar" pitchFamily="2" charset="-7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fa-IR" sz="1200" b="0" i="0" u="none" strike="noStrike" cap="none" normalizeH="0" baseline="0" smtClean="0">
                          <a:ln>
                            <a:noFill/>
                          </a:ln>
                          <a:solidFill>
                            <a:schemeClr val="tx1"/>
                          </a:solidFill>
                          <a:effectLst/>
                          <a:latin typeface="Times New Roman" pitchFamily="18" charset="0"/>
                          <a:ea typeface="Times New Roman" pitchFamily="18" charset="0"/>
                          <a:cs typeface="B Zar" pitchFamily="2" charset="-78"/>
                        </a:rPr>
                        <a:t>مبلغ     بهای هرواحد</a:t>
                      </a:r>
                      <a:endParaRPr kumimoji="0" lang="fa-IR" sz="1600" b="0" i="0" u="none" strike="noStrike" cap="none" normalizeH="0" baseline="0" smtClean="0">
                        <a:ln>
                          <a:noFill/>
                        </a:ln>
                        <a:solidFill>
                          <a:schemeClr val="tx1"/>
                        </a:solidFill>
                        <a:effectLst/>
                        <a:latin typeface="Arial" pitchFamily="34" charset="0"/>
                        <a:ea typeface="Times New Roman" pitchFamily="18" charset="0"/>
                        <a:cs typeface="B Zar" pitchFamily="2" charset="-7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fa-IR" sz="1200" b="0" i="0" u="none" strike="noStrike" cap="none" normalizeH="0" baseline="0" smtClean="0">
                          <a:ln>
                            <a:noFill/>
                          </a:ln>
                          <a:solidFill>
                            <a:schemeClr val="tx1"/>
                          </a:solidFill>
                          <a:effectLst/>
                          <a:latin typeface="Times New Roman" pitchFamily="18" charset="0"/>
                          <a:ea typeface="Times New Roman" pitchFamily="18" charset="0"/>
                          <a:cs typeface="B Zar" pitchFamily="2" charset="-78"/>
                        </a:rPr>
                        <a:t>مبلغ    بهای هر واحد </a:t>
                      </a:r>
                      <a:endParaRPr kumimoji="0" lang="fa-IR" sz="1600" b="0" i="0" u="none" strike="noStrike" cap="none" normalizeH="0" baseline="0" smtClean="0">
                        <a:ln>
                          <a:noFill/>
                        </a:ln>
                        <a:solidFill>
                          <a:schemeClr val="tx1"/>
                        </a:solidFill>
                        <a:effectLst/>
                        <a:latin typeface="Arial" pitchFamily="34" charset="0"/>
                        <a:ea typeface="Times New Roman" pitchFamily="18" charset="0"/>
                        <a:cs typeface="B Zar" pitchFamily="2" charset="-7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3"/>
                  </a:ext>
                </a:extLst>
              </a:tr>
            </a:tbl>
          </a:graphicData>
        </a:graphic>
      </p:graphicFrame>
    </p:spTree>
  </p:cSld>
  <p:clrMapOvr>
    <a:masterClrMapping/>
  </p:clrMapOvr>
  <p:transition advClick="0" advTm="3000"/>
</p:sld>
</file>

<file path=ppt/slides/slide27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14397" name="Rectangle 29"/>
          <p:cNvSpPr>
            <a:spLocks noChangeArrowheads="1"/>
          </p:cNvSpPr>
          <p:nvPr/>
        </p:nvSpPr>
        <p:spPr bwMode="auto">
          <a:xfrm>
            <a:off x="1574800" y="196850"/>
            <a:ext cx="1714500" cy="0"/>
          </a:xfrm>
          <a:prstGeom prst="rect">
            <a:avLst/>
          </a:prstGeom>
          <a:noFill/>
          <a:ln w="9525">
            <a:noFill/>
            <a:miter lim="800000"/>
            <a:headEnd/>
            <a:tailEnd/>
          </a:ln>
          <a:effectLst/>
        </p:spPr>
        <p:txBody>
          <a:bodyPr wrap="none">
            <a:spAutoFit/>
          </a:bodyPr>
          <a:lstStyle/>
          <a:p>
            <a:endParaRPr lang="en-US"/>
          </a:p>
        </p:txBody>
      </p:sp>
      <p:sp>
        <p:nvSpPr>
          <p:cNvPr id="314373" name="AutoShape 5"/>
          <p:cNvSpPr>
            <a:spLocks/>
          </p:cNvSpPr>
          <p:nvPr/>
        </p:nvSpPr>
        <p:spPr bwMode="auto">
          <a:xfrm>
            <a:off x="3852863" y="2781300"/>
            <a:ext cx="71437" cy="522288"/>
          </a:xfrm>
          <a:prstGeom prst="leftBrace">
            <a:avLst>
              <a:gd name="adj1" fmla="val 60926"/>
              <a:gd name="adj2" fmla="val 50000"/>
            </a:avLst>
          </a:prstGeom>
          <a:noFill/>
          <a:ln w="9525">
            <a:solidFill>
              <a:srgbClr val="000000"/>
            </a:solidFill>
            <a:round/>
            <a:headEnd/>
            <a:tailEnd/>
          </a:ln>
        </p:spPr>
        <p:txBody>
          <a:bodyPr/>
          <a:lstStyle/>
          <a:p>
            <a:pPr algn="ctr" rtl="0"/>
            <a:endParaRPr lang="en-US"/>
          </a:p>
        </p:txBody>
      </p:sp>
      <p:sp>
        <p:nvSpPr>
          <p:cNvPr id="314410" name="Rectangle 42"/>
          <p:cNvSpPr>
            <a:spLocks noChangeArrowheads="1"/>
          </p:cNvSpPr>
          <p:nvPr/>
        </p:nvSpPr>
        <p:spPr bwMode="auto">
          <a:xfrm>
            <a:off x="1574800" y="196850"/>
            <a:ext cx="1714500" cy="0"/>
          </a:xfrm>
          <a:prstGeom prst="rect">
            <a:avLst/>
          </a:prstGeom>
          <a:noFill/>
          <a:ln w="9525">
            <a:noFill/>
            <a:miter lim="800000"/>
            <a:headEnd/>
            <a:tailEnd/>
          </a:ln>
          <a:effectLst/>
        </p:spPr>
        <p:txBody>
          <a:bodyPr wrap="none">
            <a:spAutoFit/>
          </a:bodyPr>
          <a:lstStyle/>
          <a:p>
            <a:endParaRPr lang="en-US"/>
          </a:p>
        </p:txBody>
      </p:sp>
      <p:sp>
        <p:nvSpPr>
          <p:cNvPr id="314372" name="AutoShape 4"/>
          <p:cNvSpPr>
            <a:spLocks/>
          </p:cNvSpPr>
          <p:nvPr/>
        </p:nvSpPr>
        <p:spPr bwMode="auto">
          <a:xfrm>
            <a:off x="3924300" y="5373688"/>
            <a:ext cx="71438" cy="785812"/>
          </a:xfrm>
          <a:prstGeom prst="leftBrace">
            <a:avLst>
              <a:gd name="adj1" fmla="val 91666"/>
              <a:gd name="adj2" fmla="val 50000"/>
            </a:avLst>
          </a:prstGeom>
          <a:noFill/>
          <a:ln w="9525">
            <a:solidFill>
              <a:srgbClr val="000000"/>
            </a:solidFill>
            <a:round/>
            <a:headEnd/>
            <a:tailEnd/>
          </a:ln>
        </p:spPr>
        <p:txBody>
          <a:bodyPr/>
          <a:lstStyle/>
          <a:p>
            <a:endParaRPr lang="en-US"/>
          </a:p>
        </p:txBody>
      </p:sp>
      <p:graphicFrame>
        <p:nvGraphicFramePr>
          <p:cNvPr id="314628" name="Group 260"/>
          <p:cNvGraphicFramePr>
            <a:graphicFrameLocks noGrp="1"/>
          </p:cNvGraphicFramePr>
          <p:nvPr/>
        </p:nvGraphicFramePr>
        <p:xfrm>
          <a:off x="2771775" y="188913"/>
          <a:ext cx="5995988" cy="6883400"/>
        </p:xfrm>
        <a:graphic>
          <a:graphicData uri="http://schemas.openxmlformats.org/drawingml/2006/table">
            <a:tbl>
              <a:tblPr rtl="1"/>
              <a:tblGrid>
                <a:gridCol w="1714500">
                  <a:extLst>
                    <a:ext uri="{9D8B030D-6E8A-4147-A177-3AD203B41FA5}">
                      <a16:colId xmlns:a16="http://schemas.microsoft.com/office/drawing/2014/main" val="20000"/>
                    </a:ext>
                  </a:extLst>
                </a:gridCol>
                <a:gridCol w="1257300">
                  <a:extLst>
                    <a:ext uri="{9D8B030D-6E8A-4147-A177-3AD203B41FA5}">
                      <a16:colId xmlns:a16="http://schemas.microsoft.com/office/drawing/2014/main" val="20001"/>
                    </a:ext>
                  </a:extLst>
                </a:gridCol>
                <a:gridCol w="3024188">
                  <a:extLst>
                    <a:ext uri="{9D8B030D-6E8A-4147-A177-3AD203B41FA5}">
                      <a16:colId xmlns:a16="http://schemas.microsoft.com/office/drawing/2014/main" val="20002"/>
                    </a:ext>
                  </a:extLst>
                </a:gridCol>
              </a:tblGrid>
              <a:tr h="222250">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fa-IR" sz="1600" b="0" i="0" u="none" strike="noStrike" cap="none" normalizeH="0" baseline="0" smtClean="0">
                          <a:ln>
                            <a:noFill/>
                          </a:ln>
                          <a:solidFill>
                            <a:schemeClr val="tx1"/>
                          </a:solidFill>
                          <a:effectLst/>
                          <a:latin typeface="Times New Roman" pitchFamily="18" charset="0"/>
                          <a:ea typeface="Times New Roman" pitchFamily="18" charset="0"/>
                          <a:cs typeface="B Zar" pitchFamily="2" charset="-78"/>
                        </a:rPr>
                        <a:t>کاردر جریان اول دوره</a:t>
                      </a:r>
                      <a:endParaRPr kumimoji="0" lang="fa-IR" sz="1800" b="0" i="0" u="none" strike="noStrike" cap="none" normalizeH="0" baseline="0" smtClean="0">
                        <a:ln>
                          <a:noFill/>
                        </a:ln>
                        <a:solidFill>
                          <a:schemeClr val="tx1"/>
                        </a:solidFill>
                        <a:effectLst/>
                        <a:latin typeface="Arial" pitchFamily="34" charset="0"/>
                        <a:ea typeface="Times New Roman" pitchFamily="18" charset="0"/>
                        <a:cs typeface="B Zar" pitchFamily="2" charset="-7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fa-IR" sz="1400" b="0" i="0" u="none" strike="noStrike" cap="none" normalizeH="0" baseline="0" smtClean="0">
                          <a:ln>
                            <a:noFill/>
                          </a:ln>
                          <a:solidFill>
                            <a:schemeClr val="tx1"/>
                          </a:solidFill>
                          <a:effectLst/>
                          <a:latin typeface="Times New Roman" pitchFamily="18" charset="0"/>
                          <a:ea typeface="Times New Roman" pitchFamily="18" charset="0"/>
                          <a:cs typeface="B Zar" pitchFamily="2" charset="-78"/>
                        </a:rPr>
                        <a:t>221000    -</a:t>
                      </a:r>
                      <a:endParaRPr kumimoji="0" lang="fa-IR" sz="1800" b="0" i="0" u="none" strike="noStrike" cap="none" normalizeH="0" baseline="0" smtClean="0">
                        <a:ln>
                          <a:noFill/>
                        </a:ln>
                        <a:solidFill>
                          <a:schemeClr val="tx1"/>
                        </a:solidFill>
                        <a:effectLst/>
                        <a:latin typeface="Arial" pitchFamily="34" charset="0"/>
                        <a:ea typeface="Times New Roman" pitchFamily="18" charset="0"/>
                        <a:cs typeface="B Zar" pitchFamily="2" charset="-7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fa-IR" sz="1300" b="0" i="0" u="none" strike="noStrike" cap="none" normalizeH="0" baseline="0" smtClean="0">
                          <a:ln>
                            <a:noFill/>
                          </a:ln>
                          <a:solidFill>
                            <a:schemeClr val="tx1"/>
                          </a:solidFill>
                          <a:effectLst/>
                          <a:latin typeface="Times New Roman" pitchFamily="18" charset="0"/>
                          <a:ea typeface="Times New Roman" pitchFamily="18" charset="0"/>
                          <a:cs typeface="B Zar" pitchFamily="2" charset="-78"/>
                        </a:rPr>
                        <a:t>37860                       - </a:t>
                      </a:r>
                      <a:endParaRPr kumimoji="0" lang="fa-IR" sz="1800" b="0" i="0" u="none" strike="noStrike" cap="none" normalizeH="0" baseline="0" smtClean="0">
                        <a:ln>
                          <a:noFill/>
                        </a:ln>
                        <a:solidFill>
                          <a:schemeClr val="tx1"/>
                        </a:solidFill>
                        <a:effectLst/>
                        <a:latin typeface="Arial" pitchFamily="34" charset="0"/>
                        <a:ea typeface="Times New Roman" pitchFamily="18" charset="0"/>
                        <a:cs typeface="B Zar" pitchFamily="2" charset="-7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336550">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fa-IR" sz="1600" b="0" i="0" u="none" strike="noStrike" cap="none" normalizeH="0" baseline="0" smtClean="0">
                          <a:ln>
                            <a:noFill/>
                          </a:ln>
                          <a:solidFill>
                            <a:schemeClr val="tx1"/>
                          </a:solidFill>
                          <a:effectLst/>
                          <a:latin typeface="Times New Roman" pitchFamily="18" charset="0"/>
                          <a:ea typeface="Times New Roman" pitchFamily="18" charset="0"/>
                          <a:cs typeface="B Zar" pitchFamily="2" charset="-78"/>
                        </a:rPr>
                        <a:t>انتقالی از مرحله قبل</a:t>
                      </a:r>
                      <a:endParaRPr kumimoji="0" lang="fa-IR" sz="1800" b="0" i="0" u="none" strike="noStrike" cap="none" normalizeH="0" baseline="0" smtClean="0">
                        <a:ln>
                          <a:noFill/>
                        </a:ln>
                        <a:solidFill>
                          <a:schemeClr val="tx1"/>
                        </a:solidFill>
                        <a:effectLst/>
                        <a:latin typeface="Arial" pitchFamily="34" charset="0"/>
                        <a:ea typeface="Times New Roman" pitchFamily="18" charset="0"/>
                        <a:cs typeface="B Zar" pitchFamily="2" charset="-7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fa-IR" sz="1400" b="0" i="0" u="none" strike="noStrike" cap="none" normalizeH="0" baseline="0" smtClean="0">
                          <a:ln>
                            <a:noFill/>
                          </a:ln>
                          <a:solidFill>
                            <a:schemeClr val="tx1"/>
                          </a:solidFill>
                          <a:effectLst/>
                          <a:latin typeface="Times New Roman" pitchFamily="18" charset="0"/>
                          <a:ea typeface="Times New Roman" pitchFamily="18" charset="0"/>
                          <a:cs typeface="B Zar" pitchFamily="2" charset="-78"/>
                        </a:rPr>
                        <a:t>-              -</a:t>
                      </a:r>
                      <a:endParaRPr kumimoji="0" lang="fa-IR" sz="1800" b="0" i="0" u="none" strike="noStrike" cap="none" normalizeH="0" baseline="0" smtClean="0">
                        <a:ln>
                          <a:noFill/>
                        </a:ln>
                        <a:solidFill>
                          <a:schemeClr val="tx1"/>
                        </a:solidFill>
                        <a:effectLst/>
                        <a:latin typeface="Arial" pitchFamily="34" charset="0"/>
                        <a:ea typeface="Times New Roman" pitchFamily="18" charset="0"/>
                        <a:cs typeface="B Zar" pitchFamily="2" charset="-7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fa-IR" sz="1300" b="0" i="0" u="none" strike="noStrike" cap="none" normalizeH="0" baseline="0" smtClean="0">
                          <a:ln>
                            <a:noFill/>
                          </a:ln>
                          <a:solidFill>
                            <a:schemeClr val="tx1"/>
                          </a:solidFill>
                          <a:effectLst/>
                          <a:latin typeface="Times New Roman" pitchFamily="18" charset="0"/>
                          <a:ea typeface="Times New Roman" pitchFamily="18" charset="0"/>
                          <a:cs typeface="B Zar" pitchFamily="2" charset="-78"/>
                        </a:rPr>
                        <a:t>5145019         01/4200</a:t>
                      </a:r>
                      <a:endParaRPr kumimoji="0" lang="fa-IR" sz="1800" b="0" i="0" u="none" strike="noStrike" cap="none" normalizeH="0" baseline="0" smtClean="0">
                        <a:ln>
                          <a:noFill/>
                        </a:ln>
                        <a:solidFill>
                          <a:schemeClr val="tx1"/>
                        </a:solidFill>
                        <a:effectLst/>
                        <a:latin typeface="Arial" pitchFamily="34" charset="0"/>
                        <a:ea typeface="Times New Roman" pitchFamily="18" charset="0"/>
                        <a:cs typeface="B Zar" pitchFamily="2" charset="-7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336550">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fa-IR" sz="1600" b="0" i="0" u="none" strike="noStrike" cap="none" normalizeH="0" baseline="0" smtClean="0">
                          <a:ln>
                            <a:noFill/>
                          </a:ln>
                          <a:solidFill>
                            <a:schemeClr val="tx1"/>
                          </a:solidFill>
                          <a:effectLst/>
                          <a:latin typeface="Times New Roman" pitchFamily="18" charset="0"/>
                          <a:ea typeface="Times New Roman" pitchFamily="18" charset="0"/>
                          <a:cs typeface="B Zar" pitchFamily="2" charset="-78"/>
                        </a:rPr>
                        <a:t>مواد</a:t>
                      </a:r>
                      <a:endParaRPr kumimoji="0" lang="fa-IR" sz="1800" b="0" i="0" u="none" strike="noStrike" cap="none" normalizeH="0" baseline="0" smtClean="0">
                        <a:ln>
                          <a:noFill/>
                        </a:ln>
                        <a:solidFill>
                          <a:schemeClr val="tx1"/>
                        </a:solidFill>
                        <a:effectLst/>
                        <a:latin typeface="Arial" pitchFamily="34" charset="0"/>
                        <a:ea typeface="Times New Roman" pitchFamily="18" charset="0"/>
                        <a:cs typeface="B Zar" pitchFamily="2" charset="-7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fa-IR" sz="1200" b="0" i="0" u="none" strike="noStrike" cap="none" normalizeH="0" baseline="0" smtClean="0">
                          <a:ln>
                            <a:noFill/>
                          </a:ln>
                          <a:solidFill>
                            <a:schemeClr val="tx1"/>
                          </a:solidFill>
                          <a:effectLst/>
                          <a:latin typeface="Times New Roman" pitchFamily="18" charset="0"/>
                          <a:ea typeface="Times New Roman" pitchFamily="18" charset="0"/>
                          <a:cs typeface="B Zar" pitchFamily="2" charset="-78"/>
                        </a:rPr>
                        <a:t> 1920000    6/1521</a:t>
                      </a:r>
                      <a:endParaRPr kumimoji="0" lang="fa-IR" sz="1800" b="0" i="0" u="none" strike="noStrike" cap="none" normalizeH="0" baseline="0" smtClean="0">
                        <a:ln>
                          <a:noFill/>
                        </a:ln>
                        <a:solidFill>
                          <a:schemeClr val="tx1"/>
                        </a:solidFill>
                        <a:effectLst/>
                        <a:latin typeface="Arial" pitchFamily="34" charset="0"/>
                        <a:ea typeface="Times New Roman" pitchFamily="18" charset="0"/>
                        <a:cs typeface="B Zar" pitchFamily="2" charset="-7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fa-IR" sz="1300" b="0" i="0" u="none" strike="noStrike" cap="none" normalizeH="0" baseline="0" smtClean="0">
                          <a:ln>
                            <a:noFill/>
                          </a:ln>
                          <a:solidFill>
                            <a:schemeClr val="tx1"/>
                          </a:solidFill>
                          <a:effectLst/>
                          <a:latin typeface="Times New Roman" pitchFamily="18" charset="0"/>
                          <a:ea typeface="Times New Roman" pitchFamily="18" charset="0"/>
                          <a:cs typeface="B Zar" pitchFamily="2" charset="-78"/>
                        </a:rPr>
                        <a:t>784800    65/640</a:t>
                      </a:r>
                      <a:endParaRPr kumimoji="0" lang="fa-IR" sz="1800" b="0" i="0" u="none" strike="noStrike" cap="none" normalizeH="0" baseline="0" smtClean="0">
                        <a:ln>
                          <a:noFill/>
                        </a:ln>
                        <a:solidFill>
                          <a:schemeClr val="tx1"/>
                        </a:solidFill>
                        <a:effectLst/>
                        <a:latin typeface="Arial" pitchFamily="34" charset="0"/>
                        <a:ea typeface="Times New Roman" pitchFamily="18" charset="0"/>
                        <a:cs typeface="B Zar" pitchFamily="2" charset="-7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336550">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fa-IR" sz="1600" b="0" i="0" u="none" strike="noStrike" cap="none" normalizeH="0" baseline="0" smtClean="0">
                          <a:ln>
                            <a:noFill/>
                          </a:ln>
                          <a:solidFill>
                            <a:schemeClr val="tx1"/>
                          </a:solidFill>
                          <a:effectLst/>
                          <a:latin typeface="Times New Roman" pitchFamily="18" charset="0"/>
                          <a:ea typeface="Times New Roman" pitchFamily="18" charset="0"/>
                          <a:cs typeface="B Zar" pitchFamily="2" charset="-78"/>
                        </a:rPr>
                        <a:t>دستمزد</a:t>
                      </a:r>
                      <a:endParaRPr kumimoji="0" lang="fa-IR" sz="1800" b="0" i="0" u="none" strike="noStrike" cap="none" normalizeH="0" baseline="0" smtClean="0">
                        <a:ln>
                          <a:noFill/>
                        </a:ln>
                        <a:solidFill>
                          <a:schemeClr val="tx1"/>
                        </a:solidFill>
                        <a:effectLst/>
                        <a:latin typeface="Arial" pitchFamily="34" charset="0"/>
                        <a:ea typeface="Times New Roman" pitchFamily="18" charset="0"/>
                        <a:cs typeface="B Zar" pitchFamily="2" charset="-7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fa-IR" sz="1200" b="0" i="0" u="none" strike="noStrike" cap="none" normalizeH="0" baseline="0" smtClean="0">
                          <a:ln>
                            <a:noFill/>
                          </a:ln>
                          <a:solidFill>
                            <a:schemeClr val="tx1"/>
                          </a:solidFill>
                          <a:effectLst/>
                          <a:latin typeface="Times New Roman" pitchFamily="18" charset="0"/>
                          <a:ea typeface="Times New Roman" pitchFamily="18" charset="0"/>
                          <a:cs typeface="B Zar" pitchFamily="2" charset="-78"/>
                        </a:rPr>
                        <a:t>1786000     78/1400</a:t>
                      </a:r>
                      <a:endParaRPr kumimoji="0" lang="fa-IR" sz="1800" b="0" i="0" u="none" strike="noStrike" cap="none" normalizeH="0" baseline="0" smtClean="0">
                        <a:ln>
                          <a:noFill/>
                        </a:ln>
                        <a:solidFill>
                          <a:schemeClr val="tx1"/>
                        </a:solidFill>
                        <a:effectLst/>
                        <a:latin typeface="Arial" pitchFamily="34" charset="0"/>
                        <a:ea typeface="Times New Roman" pitchFamily="18" charset="0"/>
                        <a:cs typeface="B Zar" pitchFamily="2" charset="-7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fa-IR" sz="1300" b="0" i="0" u="none" strike="noStrike" cap="none" normalizeH="0" baseline="0" smtClean="0">
                          <a:ln>
                            <a:noFill/>
                          </a:ln>
                          <a:solidFill>
                            <a:schemeClr val="tx1"/>
                          </a:solidFill>
                          <a:effectLst/>
                          <a:latin typeface="Times New Roman" pitchFamily="18" charset="0"/>
                          <a:ea typeface="Times New Roman" pitchFamily="18" charset="0"/>
                          <a:cs typeface="B Zar" pitchFamily="2" charset="-78"/>
                        </a:rPr>
                        <a:t>588400     32/480</a:t>
                      </a:r>
                      <a:endParaRPr kumimoji="0" lang="fa-IR" sz="1800" b="0" i="0" u="none" strike="noStrike" cap="none" normalizeH="0" baseline="0" smtClean="0">
                        <a:ln>
                          <a:noFill/>
                        </a:ln>
                        <a:solidFill>
                          <a:schemeClr val="tx1"/>
                        </a:solidFill>
                        <a:effectLst/>
                        <a:latin typeface="Arial" pitchFamily="34" charset="0"/>
                        <a:ea typeface="Times New Roman" pitchFamily="18" charset="0"/>
                        <a:cs typeface="B Zar" pitchFamily="2" charset="-7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336550">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fa-IR" sz="1600" b="0" i="0" u="none" strike="noStrike" cap="none" normalizeH="0" baseline="0" smtClean="0">
                          <a:ln>
                            <a:noFill/>
                          </a:ln>
                          <a:solidFill>
                            <a:schemeClr val="tx1"/>
                          </a:solidFill>
                          <a:effectLst/>
                          <a:latin typeface="Times New Roman" pitchFamily="18" charset="0"/>
                          <a:ea typeface="Times New Roman" pitchFamily="18" charset="0"/>
                          <a:cs typeface="B Zar" pitchFamily="2" charset="-78"/>
                        </a:rPr>
                        <a:t>سربار</a:t>
                      </a:r>
                      <a:endParaRPr kumimoji="0" lang="fa-IR" sz="1800" b="0" i="0" u="none" strike="noStrike" cap="none" normalizeH="0" baseline="0" smtClean="0">
                        <a:ln>
                          <a:noFill/>
                        </a:ln>
                        <a:solidFill>
                          <a:schemeClr val="tx1"/>
                        </a:solidFill>
                        <a:effectLst/>
                        <a:latin typeface="Arial" pitchFamily="34" charset="0"/>
                        <a:ea typeface="Times New Roman" pitchFamily="18" charset="0"/>
                        <a:cs typeface="B Zar" pitchFamily="2" charset="-7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fa-IR" sz="1200" b="0" i="0" u="none" strike="noStrike" cap="none" normalizeH="0" baseline="0" smtClean="0">
                          <a:ln>
                            <a:noFill/>
                          </a:ln>
                          <a:solidFill>
                            <a:schemeClr val="tx1"/>
                          </a:solidFill>
                          <a:effectLst/>
                          <a:latin typeface="Times New Roman" pitchFamily="18" charset="0"/>
                          <a:ea typeface="Times New Roman" pitchFamily="18" charset="0"/>
                          <a:cs typeface="B Zar" pitchFamily="2" charset="-78"/>
                        </a:rPr>
                        <a:t>1627000    07/1276</a:t>
                      </a:r>
                      <a:endParaRPr kumimoji="0" lang="fa-IR" sz="1800" b="0" i="0" u="none" strike="noStrike" cap="none" normalizeH="0" baseline="0" smtClean="0">
                        <a:ln>
                          <a:noFill/>
                        </a:ln>
                        <a:solidFill>
                          <a:schemeClr val="tx1"/>
                        </a:solidFill>
                        <a:effectLst/>
                        <a:latin typeface="Arial" pitchFamily="34" charset="0"/>
                        <a:ea typeface="Times New Roman" pitchFamily="18" charset="0"/>
                        <a:cs typeface="B Zar" pitchFamily="2" charset="-7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fa-IR" sz="1300" b="0" i="0" u="none" strike="noStrike" cap="none" normalizeH="0" baseline="0" smtClean="0">
                          <a:ln>
                            <a:noFill/>
                          </a:ln>
                          <a:solidFill>
                            <a:schemeClr val="tx1"/>
                          </a:solidFill>
                          <a:effectLst/>
                          <a:latin typeface="Times New Roman" pitchFamily="18" charset="0"/>
                          <a:ea typeface="Times New Roman" pitchFamily="18" charset="0"/>
                          <a:cs typeface="B Zar" pitchFamily="2" charset="-78"/>
                        </a:rPr>
                        <a:t>490800     65/400</a:t>
                      </a:r>
                      <a:endParaRPr kumimoji="0" lang="fa-IR" sz="1800" b="0" i="0" u="none" strike="noStrike" cap="none" normalizeH="0" baseline="0" smtClean="0">
                        <a:ln>
                          <a:noFill/>
                        </a:ln>
                        <a:solidFill>
                          <a:schemeClr val="tx1"/>
                        </a:solidFill>
                        <a:effectLst/>
                        <a:latin typeface="Arial" pitchFamily="34" charset="0"/>
                        <a:ea typeface="Times New Roman" pitchFamily="18" charset="0"/>
                        <a:cs typeface="B Zar" pitchFamily="2" charset="-7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336550">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fa-IR" sz="1600" b="0" i="0" u="none" strike="noStrike" cap="none" normalizeH="0" baseline="0" smtClean="0">
                          <a:ln>
                            <a:noFill/>
                          </a:ln>
                          <a:solidFill>
                            <a:schemeClr val="tx1"/>
                          </a:solidFill>
                          <a:effectLst/>
                          <a:latin typeface="Times New Roman" pitchFamily="18" charset="0"/>
                          <a:ea typeface="Times New Roman" pitchFamily="18" charset="0"/>
                          <a:cs typeface="B Zar" pitchFamily="2" charset="-78"/>
                        </a:rPr>
                        <a:t>جمع</a:t>
                      </a:r>
                      <a:endParaRPr kumimoji="0" lang="fa-IR" sz="1800" b="0" i="0" u="none" strike="noStrike" cap="none" normalizeH="0" baseline="0" smtClean="0">
                        <a:ln>
                          <a:noFill/>
                        </a:ln>
                        <a:solidFill>
                          <a:schemeClr val="tx1"/>
                        </a:solidFill>
                        <a:effectLst/>
                        <a:latin typeface="Arial" pitchFamily="34" charset="0"/>
                        <a:ea typeface="Times New Roman" pitchFamily="18" charset="0"/>
                        <a:cs typeface="B Zar" pitchFamily="2" charset="-7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fa-IR" sz="1200" b="0" i="0" u="none" strike="noStrike" cap="none" normalizeH="0" baseline="0" smtClean="0">
                          <a:ln>
                            <a:noFill/>
                          </a:ln>
                          <a:solidFill>
                            <a:schemeClr val="tx1"/>
                          </a:solidFill>
                          <a:effectLst/>
                          <a:latin typeface="Times New Roman" pitchFamily="18" charset="0"/>
                          <a:ea typeface="Times New Roman" pitchFamily="18" charset="0"/>
                          <a:cs typeface="B Zar" pitchFamily="2" charset="-78"/>
                        </a:rPr>
                        <a:t>5536000     45/4198</a:t>
                      </a:r>
                      <a:endParaRPr kumimoji="0" lang="fa-IR" sz="1800" b="0" i="0" u="none" strike="noStrike" cap="none" normalizeH="0" baseline="0" smtClean="0">
                        <a:ln>
                          <a:noFill/>
                        </a:ln>
                        <a:solidFill>
                          <a:schemeClr val="tx1"/>
                        </a:solidFill>
                        <a:effectLst/>
                        <a:latin typeface="Arial" pitchFamily="34" charset="0"/>
                        <a:ea typeface="Times New Roman" pitchFamily="18" charset="0"/>
                        <a:cs typeface="B Zar" pitchFamily="2" charset="-7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fa-IR" sz="1300" b="0" i="0" u="none" strike="noStrike" cap="none" normalizeH="0" baseline="0" smtClean="0">
                          <a:ln>
                            <a:noFill/>
                          </a:ln>
                          <a:solidFill>
                            <a:schemeClr val="tx1"/>
                          </a:solidFill>
                          <a:effectLst/>
                          <a:latin typeface="Times New Roman" pitchFamily="18" charset="0"/>
                          <a:ea typeface="Times New Roman" pitchFamily="18" charset="0"/>
                          <a:cs typeface="B Zar" pitchFamily="2" charset="-78"/>
                        </a:rPr>
                        <a:t>7387600   63/5721</a:t>
                      </a:r>
                      <a:endParaRPr kumimoji="0" lang="fa-IR" sz="1800" b="0" i="0" u="none" strike="noStrike" cap="none" normalizeH="0" baseline="0" smtClean="0">
                        <a:ln>
                          <a:noFill/>
                        </a:ln>
                        <a:solidFill>
                          <a:schemeClr val="tx1"/>
                        </a:solidFill>
                        <a:effectLst/>
                        <a:latin typeface="Arial" pitchFamily="34" charset="0"/>
                        <a:ea typeface="Times New Roman" pitchFamily="18" charset="0"/>
                        <a:cs typeface="B Zar" pitchFamily="2" charset="-7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336550">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fa-IR" sz="1600" b="0" i="0" u="none" strike="noStrike" cap="none" normalizeH="0" baseline="0" smtClean="0">
                          <a:ln>
                            <a:noFill/>
                          </a:ln>
                          <a:solidFill>
                            <a:schemeClr val="tx1"/>
                          </a:solidFill>
                          <a:effectLst/>
                          <a:latin typeface="Times New Roman" pitchFamily="18" charset="0"/>
                          <a:ea typeface="Times New Roman" pitchFamily="18" charset="0"/>
                          <a:cs typeface="B Zar" pitchFamily="2" charset="-78"/>
                        </a:rPr>
                        <a:t>د)جدول توزیع هزینه ها</a:t>
                      </a:r>
                      <a:endParaRPr kumimoji="0" lang="fa-IR" sz="1800" b="0" i="0" u="none" strike="noStrike" cap="none" normalizeH="0" baseline="0" smtClean="0">
                        <a:ln>
                          <a:noFill/>
                        </a:ln>
                        <a:solidFill>
                          <a:schemeClr val="tx1"/>
                        </a:solidFill>
                        <a:effectLst/>
                        <a:latin typeface="Arial" pitchFamily="34" charset="0"/>
                        <a:ea typeface="Times New Roman" pitchFamily="18" charset="0"/>
                        <a:cs typeface="B Zar" pitchFamily="2" charset="-7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fa-IR" sz="1500" b="0" i="0" u="none" strike="noStrike" cap="none" normalizeH="0" baseline="0" smtClean="0">
                          <a:ln>
                            <a:noFill/>
                          </a:ln>
                          <a:solidFill>
                            <a:schemeClr val="tx1"/>
                          </a:solidFill>
                          <a:effectLst/>
                          <a:latin typeface="Times New Roman" pitchFamily="18" charset="0"/>
                          <a:ea typeface="Times New Roman" pitchFamily="18" charset="0"/>
                          <a:cs typeface="B Zar" pitchFamily="2" charset="-78"/>
                        </a:rPr>
                        <a:t>محاسبات          مبلغ</a:t>
                      </a:r>
                      <a:endParaRPr kumimoji="0" lang="fa-IR" sz="1800" b="0" i="0" u="none" strike="noStrike" cap="none" normalizeH="0" baseline="0" smtClean="0">
                        <a:ln>
                          <a:noFill/>
                        </a:ln>
                        <a:solidFill>
                          <a:schemeClr val="tx1"/>
                        </a:solidFill>
                        <a:effectLst/>
                        <a:latin typeface="Arial" pitchFamily="34" charset="0"/>
                        <a:ea typeface="Times New Roman" pitchFamily="18" charset="0"/>
                        <a:cs typeface="B Zar" pitchFamily="2" charset="-7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fa-IR" sz="1500" b="0" i="0" u="none" strike="noStrike" cap="none" normalizeH="0" baseline="0" smtClean="0">
                          <a:ln>
                            <a:noFill/>
                          </a:ln>
                          <a:solidFill>
                            <a:schemeClr val="tx1"/>
                          </a:solidFill>
                          <a:effectLst/>
                          <a:latin typeface="Times New Roman" pitchFamily="18" charset="0"/>
                          <a:ea typeface="Times New Roman" pitchFamily="18" charset="0"/>
                          <a:cs typeface="B Zar" pitchFamily="2" charset="-78"/>
                        </a:rPr>
                        <a:t>محاسبات      مبلغ</a:t>
                      </a:r>
                      <a:endParaRPr kumimoji="0" lang="fa-IR" sz="1800" b="0" i="0" u="none" strike="noStrike" cap="none" normalizeH="0" baseline="0" smtClean="0">
                        <a:ln>
                          <a:noFill/>
                        </a:ln>
                        <a:solidFill>
                          <a:schemeClr val="tx1"/>
                        </a:solidFill>
                        <a:effectLst/>
                        <a:latin typeface="Arial" pitchFamily="34" charset="0"/>
                        <a:ea typeface="Times New Roman" pitchFamily="18" charset="0"/>
                        <a:cs typeface="B Zar" pitchFamily="2" charset="-7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687388">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fa-IR" sz="1600" b="0" i="0" u="none" strike="noStrike" cap="none" normalizeH="0" baseline="0" smtClean="0">
                          <a:ln>
                            <a:noFill/>
                          </a:ln>
                          <a:solidFill>
                            <a:schemeClr val="tx1"/>
                          </a:solidFill>
                          <a:effectLst/>
                          <a:latin typeface="Times New Roman" pitchFamily="18" charset="0"/>
                          <a:ea typeface="Times New Roman" pitchFamily="18" charset="0"/>
                          <a:cs typeface="B Zar" pitchFamily="2" charset="-78"/>
                        </a:rPr>
                        <a:t>از شرکا درجریان اول دوره</a:t>
                      </a:r>
                      <a:endParaRPr kumimoji="0" lang="fa-IR" sz="1800" b="0" i="0" u="none" strike="noStrike" cap="none" normalizeH="0" baseline="0" smtClean="0">
                        <a:ln>
                          <a:noFill/>
                        </a:ln>
                        <a:solidFill>
                          <a:schemeClr val="tx1"/>
                        </a:solidFill>
                        <a:effectLst/>
                        <a:latin typeface="Arial" pitchFamily="34" charset="0"/>
                        <a:ea typeface="Times New Roman" pitchFamily="18" charset="0"/>
                        <a:cs typeface="B Zar" pitchFamily="2" charset="-7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fa-IR" sz="1000" b="0" i="0" u="none" strike="noStrike" cap="none" normalizeH="0" baseline="0" smtClean="0">
                          <a:ln>
                            <a:noFill/>
                          </a:ln>
                          <a:solidFill>
                            <a:schemeClr val="tx1"/>
                          </a:solidFill>
                          <a:effectLst/>
                          <a:latin typeface="Times New Roman" pitchFamily="18" charset="0"/>
                          <a:ea typeface="Times New Roman" pitchFamily="18" charset="0"/>
                          <a:cs typeface="B Zar" pitchFamily="2" charset="-78"/>
                        </a:rPr>
                        <a:t>78/1400×75    221000</a:t>
                      </a:r>
                      <a:endParaRPr kumimoji="0" lang="en-US" sz="1000" b="0" i="0" u="none" strike="noStrike" cap="none" normalizeH="0" baseline="0" smtClean="0">
                        <a:ln>
                          <a:noFill/>
                        </a:ln>
                        <a:solidFill>
                          <a:schemeClr val="tx1"/>
                        </a:solidFill>
                        <a:effectLst/>
                        <a:latin typeface="Times New Roman" pitchFamily="18" charset="0"/>
                        <a:ea typeface="Times New Roman" pitchFamily="18" charset="0"/>
                        <a:cs typeface="B Zar" pitchFamily="2" charset="-78"/>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fa-IR" sz="1000" b="0" i="0" u="none" strike="noStrike" cap="none" normalizeH="0" baseline="0" smtClean="0">
                          <a:ln>
                            <a:noFill/>
                          </a:ln>
                          <a:solidFill>
                            <a:schemeClr val="tx1"/>
                          </a:solidFill>
                          <a:effectLst/>
                          <a:latin typeface="Times New Roman" pitchFamily="18" charset="0"/>
                          <a:ea typeface="Times New Roman" pitchFamily="18" charset="0"/>
                          <a:cs typeface="B Zar" pitchFamily="2" charset="-78"/>
                        </a:rPr>
                        <a:t>07/1276×75  200763</a:t>
                      </a:r>
                      <a:endParaRPr kumimoji="0" lang="fa-IR" sz="18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fa-IR" sz="1300" b="0" i="0" u="none" strike="noStrike" cap="none" normalizeH="0" baseline="0" smtClean="0">
                          <a:ln>
                            <a:noFill/>
                          </a:ln>
                          <a:solidFill>
                            <a:schemeClr val="tx1"/>
                          </a:solidFill>
                          <a:effectLst/>
                          <a:latin typeface="Times New Roman" pitchFamily="18" charset="0"/>
                          <a:ea typeface="Times New Roman" pitchFamily="18" charset="0"/>
                          <a:cs typeface="B Zar" pitchFamily="2" charset="-78"/>
                        </a:rPr>
                        <a:t>65/640×25   378600</a:t>
                      </a:r>
                      <a:endParaRPr kumimoji="0" lang="en-US" sz="1000" b="0" i="0" u="none" strike="noStrike" cap="none" normalizeH="0" baseline="0" smtClean="0">
                        <a:ln>
                          <a:noFill/>
                        </a:ln>
                        <a:solidFill>
                          <a:schemeClr val="tx1"/>
                        </a:solidFill>
                        <a:effectLst/>
                        <a:latin typeface="Times New Roman" pitchFamily="18" charset="0"/>
                        <a:ea typeface="Times New Roman" pitchFamily="18" charset="0"/>
                        <a:cs typeface="B Zar" pitchFamily="2" charset="-78"/>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fa-IR" sz="1300" b="0" i="0" u="none" strike="noStrike" cap="none" normalizeH="0" baseline="0" smtClean="0">
                          <a:ln>
                            <a:noFill/>
                          </a:ln>
                          <a:solidFill>
                            <a:schemeClr val="tx1"/>
                          </a:solidFill>
                          <a:effectLst/>
                          <a:latin typeface="Times New Roman" pitchFamily="18" charset="0"/>
                          <a:ea typeface="Times New Roman" pitchFamily="18" charset="0"/>
                          <a:cs typeface="B Zar" pitchFamily="2" charset="-78"/>
                        </a:rPr>
                        <a:t>32/480×25   38041</a:t>
                      </a:r>
                      <a:endParaRPr kumimoji="0" lang="en-US" sz="1000" b="0" i="0" u="none" strike="noStrike" cap="none" normalizeH="0" baseline="0" smtClean="0">
                        <a:ln>
                          <a:noFill/>
                        </a:ln>
                        <a:solidFill>
                          <a:schemeClr val="tx1"/>
                        </a:solidFill>
                        <a:effectLst/>
                        <a:latin typeface="Times New Roman" pitchFamily="18" charset="0"/>
                        <a:cs typeface="Times New Roman" pitchFamily="18" charset="0"/>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fa-IR" sz="1300" b="0" i="0" u="none" strike="noStrike" cap="none" normalizeH="0" baseline="0" smtClean="0">
                          <a:ln>
                            <a:noFill/>
                          </a:ln>
                          <a:solidFill>
                            <a:schemeClr val="tx1"/>
                          </a:solidFill>
                          <a:effectLst/>
                          <a:latin typeface="Times New Roman" pitchFamily="18" charset="0"/>
                          <a:cs typeface="B Zar" pitchFamily="2" charset="-78"/>
                        </a:rPr>
                        <a:t>65/400×25                  </a:t>
                      </a:r>
                      <a:endParaRPr kumimoji="0" lang="fa-IR" sz="18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r h="336550">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fa-IR" sz="1600" b="0" i="0" u="none" strike="noStrike" cap="none" normalizeH="0" baseline="0" smtClean="0">
                          <a:ln>
                            <a:noFill/>
                          </a:ln>
                          <a:solidFill>
                            <a:schemeClr val="tx1"/>
                          </a:solidFill>
                          <a:effectLst/>
                          <a:latin typeface="Times New Roman" pitchFamily="18" charset="0"/>
                          <a:ea typeface="Times New Roman" pitchFamily="18" charset="0"/>
                          <a:cs typeface="B Zar" pitchFamily="2" charset="-78"/>
                        </a:rPr>
                        <a:t>هزینه تولید-اجرای تکمیل کالای اول دوره</a:t>
                      </a:r>
                      <a:endParaRPr kumimoji="0" lang="fa-IR" sz="1800" b="0" i="0" u="none" strike="noStrike" cap="none" normalizeH="0" baseline="0" smtClean="0">
                        <a:ln>
                          <a:noFill/>
                        </a:ln>
                        <a:solidFill>
                          <a:schemeClr val="tx1"/>
                        </a:solidFill>
                        <a:effectLst/>
                        <a:latin typeface="Arial" pitchFamily="34" charset="0"/>
                        <a:ea typeface="Times New Roman" pitchFamily="18" charset="0"/>
                        <a:cs typeface="B Zar" pitchFamily="2" charset="-7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fa-IR" sz="1000" b="0" i="0" u="none" strike="noStrike" cap="none" normalizeH="0" baseline="0" smtClean="0">
                          <a:ln>
                            <a:noFill/>
                          </a:ln>
                          <a:solidFill>
                            <a:schemeClr val="tx1"/>
                          </a:solidFill>
                          <a:effectLst/>
                          <a:latin typeface="Times New Roman" pitchFamily="18" charset="0"/>
                          <a:ea typeface="Times New Roman" pitchFamily="18" charset="0"/>
                          <a:cs typeface="B Zar" pitchFamily="2" charset="-78"/>
                        </a:rPr>
                        <a:t>-</a:t>
                      </a:r>
                      <a:endParaRPr kumimoji="0" lang="fa-IR" sz="1800" b="0" i="0" u="none" strike="noStrike" cap="none" normalizeH="0" baseline="0" smtClean="0">
                        <a:ln>
                          <a:noFill/>
                        </a:ln>
                        <a:solidFill>
                          <a:schemeClr val="tx1"/>
                        </a:solidFill>
                        <a:effectLst/>
                        <a:latin typeface="Arial" pitchFamily="34" charset="0"/>
                        <a:ea typeface="Times New Roman" pitchFamily="18" charset="0"/>
                        <a:cs typeface="B Zar" pitchFamily="2" charset="-7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fa-IR" sz="1300" b="0" i="0" u="none" strike="noStrike" cap="none" normalizeH="0" baseline="0" smtClean="0">
                          <a:ln>
                            <a:noFill/>
                          </a:ln>
                          <a:solidFill>
                            <a:schemeClr val="tx1"/>
                          </a:solidFill>
                          <a:effectLst/>
                          <a:latin typeface="Times New Roman" pitchFamily="18" charset="0"/>
                          <a:ea typeface="Times New Roman" pitchFamily="18" charset="0"/>
                          <a:cs typeface="B Zar" pitchFamily="2" charset="-78"/>
                        </a:rPr>
                        <a:t>416641</a:t>
                      </a:r>
                      <a:endParaRPr kumimoji="0" lang="fa-IR" sz="1800" b="0" i="0" u="none" strike="noStrike" cap="none" normalizeH="0" baseline="0" smtClean="0">
                        <a:ln>
                          <a:noFill/>
                        </a:ln>
                        <a:solidFill>
                          <a:schemeClr val="tx1"/>
                        </a:solidFill>
                        <a:effectLst/>
                        <a:latin typeface="Arial" pitchFamily="34" charset="0"/>
                        <a:ea typeface="Times New Roman" pitchFamily="18" charset="0"/>
                        <a:cs typeface="B Zar" pitchFamily="2" charset="-7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8"/>
                  </a:ext>
                </a:extLst>
              </a:tr>
              <a:tr h="336550">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fa-IR" sz="1600" b="0" i="0" u="none" strike="noStrike" cap="none" normalizeH="0" baseline="0" smtClean="0">
                          <a:ln>
                            <a:noFill/>
                          </a:ln>
                          <a:solidFill>
                            <a:schemeClr val="tx1"/>
                          </a:solidFill>
                          <a:effectLst/>
                          <a:latin typeface="Times New Roman" pitchFamily="18" charset="0"/>
                          <a:ea typeface="Times New Roman" pitchFamily="18" charset="0"/>
                          <a:cs typeface="B Zar" pitchFamily="2" charset="-78"/>
                        </a:rPr>
                        <a:t>بهای تمام شده کالای اول دوره</a:t>
                      </a:r>
                      <a:endParaRPr kumimoji="0" lang="fa-IR" sz="1800" b="0" i="0" u="none" strike="noStrike" cap="none" normalizeH="0" baseline="0" smtClean="0">
                        <a:ln>
                          <a:noFill/>
                        </a:ln>
                        <a:solidFill>
                          <a:schemeClr val="tx1"/>
                        </a:solidFill>
                        <a:effectLst/>
                        <a:latin typeface="Arial" pitchFamily="34" charset="0"/>
                        <a:ea typeface="Times New Roman" pitchFamily="18" charset="0"/>
                        <a:cs typeface="B Zar" pitchFamily="2" charset="-7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fa-IR" sz="1600" b="0" i="0" u="none" strike="noStrike" cap="none" normalizeH="0" baseline="0" smtClean="0">
                          <a:ln>
                            <a:noFill/>
                          </a:ln>
                          <a:solidFill>
                            <a:schemeClr val="tx1"/>
                          </a:solidFill>
                          <a:effectLst/>
                          <a:latin typeface="Times New Roman" pitchFamily="18" charset="0"/>
                          <a:ea typeface="Times New Roman" pitchFamily="18" charset="0"/>
                          <a:cs typeface="B Zar" pitchFamily="2" charset="-78"/>
                        </a:rPr>
                        <a:t>421763</a:t>
                      </a:r>
                      <a:endParaRPr kumimoji="0" lang="fa-IR" sz="1800" b="0" i="0" u="none" strike="noStrike" cap="none" normalizeH="0" baseline="0" smtClean="0">
                        <a:ln>
                          <a:noFill/>
                        </a:ln>
                        <a:solidFill>
                          <a:schemeClr val="tx1"/>
                        </a:solidFill>
                        <a:effectLst/>
                        <a:latin typeface="Arial" pitchFamily="34" charset="0"/>
                        <a:ea typeface="Times New Roman" pitchFamily="18" charset="0"/>
                        <a:cs typeface="B Zar" pitchFamily="2" charset="-7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fa-IR" sz="1300" b="0" i="0" u="none" strike="noStrike" cap="none" normalizeH="0" baseline="0" smtClean="0">
                          <a:ln>
                            <a:noFill/>
                          </a:ln>
                          <a:solidFill>
                            <a:schemeClr val="tx1"/>
                          </a:solidFill>
                          <a:effectLst/>
                          <a:latin typeface="Times New Roman" pitchFamily="18" charset="0"/>
                          <a:ea typeface="Times New Roman" pitchFamily="18" charset="0"/>
                          <a:cs typeface="B Zar" pitchFamily="2" charset="-78"/>
                        </a:rPr>
                        <a:t>643633</a:t>
                      </a:r>
                      <a:endParaRPr kumimoji="0" lang="fa-IR" sz="1800" b="0" i="0" u="none" strike="noStrike" cap="none" normalizeH="0" baseline="0" smtClean="0">
                        <a:ln>
                          <a:noFill/>
                        </a:ln>
                        <a:solidFill>
                          <a:schemeClr val="tx1"/>
                        </a:solidFill>
                        <a:effectLst/>
                        <a:latin typeface="Arial" pitchFamily="34" charset="0"/>
                        <a:ea typeface="Times New Roman" pitchFamily="18" charset="0"/>
                        <a:cs typeface="B Zar" pitchFamily="2" charset="-7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9"/>
                  </a:ext>
                </a:extLst>
              </a:tr>
              <a:tr h="304800">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fa-IR" sz="1400" b="0" i="0" u="none" strike="noStrike" cap="none" normalizeH="0" baseline="0" smtClean="0">
                          <a:ln>
                            <a:noFill/>
                          </a:ln>
                          <a:solidFill>
                            <a:schemeClr val="tx1"/>
                          </a:solidFill>
                          <a:effectLst/>
                          <a:latin typeface="Times New Roman" pitchFamily="18" charset="0"/>
                          <a:ea typeface="Times New Roman" pitchFamily="18" charset="0"/>
                          <a:cs typeface="B Zar" pitchFamily="2" charset="-78"/>
                        </a:rPr>
                        <a:t>بهای تمام شده واحدهای شروع و تکمیل شده طی دوره</a:t>
                      </a:r>
                      <a:endParaRPr kumimoji="0" lang="fa-IR" sz="1800" b="0" i="0" u="none" strike="noStrike" cap="none" normalizeH="0" baseline="0" smtClean="0">
                        <a:ln>
                          <a:noFill/>
                        </a:ln>
                        <a:solidFill>
                          <a:schemeClr val="tx1"/>
                        </a:solidFill>
                        <a:effectLst/>
                        <a:latin typeface="Arial" pitchFamily="34" charset="0"/>
                        <a:ea typeface="Times New Roman" pitchFamily="18" charset="0"/>
                        <a:cs typeface="B Zar" pitchFamily="2" charset="-7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fa-IR" sz="900" b="0" i="0" u="none" strike="noStrike" cap="none" normalizeH="0" baseline="0" smtClean="0">
                          <a:ln>
                            <a:noFill/>
                          </a:ln>
                          <a:solidFill>
                            <a:schemeClr val="tx1"/>
                          </a:solidFill>
                          <a:effectLst/>
                          <a:latin typeface="Times New Roman" pitchFamily="18" charset="0"/>
                          <a:ea typeface="Times New Roman" pitchFamily="18" charset="0"/>
                          <a:cs typeface="B Zar" pitchFamily="2" charset="-78"/>
                        </a:rPr>
                        <a:t>45/4198×1125  4723256</a:t>
                      </a:r>
                      <a:endParaRPr kumimoji="0" lang="fa-IR" sz="1800" b="0" i="0" u="none" strike="noStrike" cap="none" normalizeH="0" baseline="0" smtClean="0">
                        <a:ln>
                          <a:noFill/>
                        </a:ln>
                        <a:solidFill>
                          <a:schemeClr val="tx1"/>
                        </a:solidFill>
                        <a:effectLst/>
                        <a:latin typeface="Arial" pitchFamily="34" charset="0"/>
                        <a:ea typeface="Times New Roman" pitchFamily="18" charset="0"/>
                        <a:cs typeface="B Zar" pitchFamily="2" charset="-7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fa-IR" sz="1300" b="0" i="0" u="none" strike="noStrike" cap="none" normalizeH="0" baseline="0" smtClean="0">
                          <a:ln>
                            <a:noFill/>
                          </a:ln>
                          <a:solidFill>
                            <a:schemeClr val="tx1"/>
                          </a:solidFill>
                          <a:effectLst/>
                          <a:latin typeface="Times New Roman" pitchFamily="18" charset="0"/>
                          <a:ea typeface="Times New Roman" pitchFamily="18" charset="0"/>
                          <a:cs typeface="B Zar" pitchFamily="2" charset="-78"/>
                        </a:rPr>
                        <a:t>63/5721×1125</a:t>
                      </a:r>
                      <a:endParaRPr kumimoji="0" lang="fa-IR" sz="1800" b="0" i="0" u="none" strike="noStrike" cap="none" normalizeH="0" baseline="0" smtClean="0">
                        <a:ln>
                          <a:noFill/>
                        </a:ln>
                        <a:solidFill>
                          <a:schemeClr val="tx1"/>
                        </a:solidFill>
                        <a:effectLst/>
                        <a:latin typeface="Arial" pitchFamily="34" charset="0"/>
                        <a:ea typeface="Times New Roman" pitchFamily="18" charset="0"/>
                        <a:cs typeface="B Zar" pitchFamily="2" charset="-7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0"/>
                  </a:ext>
                </a:extLst>
              </a:tr>
              <a:tr h="885825">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fa-IR" sz="1400" b="0" i="0" u="none" strike="noStrike" cap="none" normalizeH="0" baseline="0" smtClean="0">
                          <a:ln>
                            <a:noFill/>
                          </a:ln>
                          <a:solidFill>
                            <a:schemeClr val="tx1"/>
                          </a:solidFill>
                          <a:effectLst/>
                          <a:latin typeface="Times New Roman" pitchFamily="18" charset="0"/>
                          <a:ea typeface="Times New Roman" pitchFamily="18" charset="0"/>
                          <a:cs typeface="B Zar" pitchFamily="2" charset="-78"/>
                        </a:rPr>
                        <a:t>ارزش کار در جریان ساخت آخر دوره</a:t>
                      </a:r>
                      <a:endParaRPr kumimoji="0" lang="fa-IR" sz="1800" b="0" i="0" u="none" strike="noStrike" cap="none" normalizeH="0" baseline="0" smtClean="0">
                        <a:ln>
                          <a:noFill/>
                        </a:ln>
                        <a:solidFill>
                          <a:schemeClr val="tx1"/>
                        </a:solidFill>
                        <a:effectLst/>
                        <a:latin typeface="Arial" pitchFamily="34" charset="0"/>
                        <a:ea typeface="Times New Roman" pitchFamily="18" charset="0"/>
                        <a:cs typeface="B Zar" pitchFamily="2" charset="-7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fa-IR" sz="900" b="0" i="0" u="none" strike="noStrike" cap="none" normalizeH="0" baseline="0" smtClean="0">
                          <a:ln>
                            <a:noFill/>
                          </a:ln>
                          <a:solidFill>
                            <a:schemeClr val="tx1"/>
                          </a:solidFill>
                          <a:effectLst/>
                          <a:latin typeface="Times New Roman" pitchFamily="18" charset="0"/>
                          <a:ea typeface="Times New Roman" pitchFamily="18" charset="0"/>
                          <a:cs typeface="B Zar" pitchFamily="2" charset="-78"/>
                        </a:rPr>
                        <a:t>6/1521×125</a:t>
                      </a:r>
                      <a:endParaRPr kumimoji="0" lang="en-US" sz="1000" b="0" i="0" u="none" strike="noStrike" cap="none" normalizeH="0" baseline="0" smtClean="0">
                        <a:ln>
                          <a:noFill/>
                        </a:ln>
                        <a:solidFill>
                          <a:schemeClr val="tx1"/>
                        </a:solidFill>
                        <a:effectLst/>
                        <a:latin typeface="Times New Roman" pitchFamily="18" charset="0"/>
                        <a:ea typeface="Times New Roman" pitchFamily="18" charset="0"/>
                        <a:cs typeface="B Zar" pitchFamily="2" charset="-78"/>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fa-IR" sz="900" b="0" i="0" u="none" strike="noStrike" cap="none" normalizeH="0" baseline="0" smtClean="0">
                          <a:ln>
                            <a:noFill/>
                          </a:ln>
                          <a:solidFill>
                            <a:schemeClr val="tx1"/>
                          </a:solidFill>
                          <a:effectLst/>
                          <a:latin typeface="Times New Roman" pitchFamily="18" charset="0"/>
                          <a:ea typeface="Times New Roman" pitchFamily="18" charset="0"/>
                          <a:cs typeface="B Zar" pitchFamily="2" charset="-78"/>
                        </a:rPr>
                        <a:t>78/1400×75      390963  </a:t>
                      </a:r>
                      <a:endParaRPr kumimoji="0" lang="en-US" sz="1000" b="0" i="0" u="none" strike="noStrike" cap="none" normalizeH="0" baseline="0" smtClean="0">
                        <a:ln>
                          <a:noFill/>
                        </a:ln>
                        <a:solidFill>
                          <a:schemeClr val="tx1"/>
                        </a:solidFill>
                        <a:effectLst/>
                        <a:latin typeface="Times New Roman" pitchFamily="18" charset="0"/>
                        <a:cs typeface="Times New Roman" pitchFamily="18" charset="0"/>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fa-IR" sz="900" b="0" i="0" u="none" strike="noStrike" cap="none" normalizeH="0" baseline="0" smtClean="0">
                          <a:ln>
                            <a:noFill/>
                          </a:ln>
                          <a:solidFill>
                            <a:schemeClr val="tx1"/>
                          </a:solidFill>
                          <a:effectLst/>
                          <a:latin typeface="Times New Roman" pitchFamily="18" charset="0"/>
                          <a:cs typeface="B Zar" pitchFamily="2" charset="-78"/>
                        </a:rPr>
                        <a:t>07/1276×75 </a:t>
                      </a:r>
                      <a:endParaRPr kumimoji="0" lang="fa-IR" sz="18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fa-IR" sz="1300" b="0" i="0" u="none" strike="noStrike" cap="none" normalizeH="0" baseline="0" smtClean="0">
                          <a:ln>
                            <a:noFill/>
                          </a:ln>
                          <a:solidFill>
                            <a:schemeClr val="tx1"/>
                          </a:solidFill>
                          <a:effectLst/>
                          <a:latin typeface="Times New Roman" pitchFamily="18" charset="0"/>
                          <a:ea typeface="Times New Roman" pitchFamily="18" charset="0"/>
                          <a:cs typeface="B Zar" pitchFamily="2" charset="-78"/>
                        </a:rPr>
                        <a:t>01/4200×100</a:t>
                      </a:r>
                      <a:endParaRPr kumimoji="0" lang="en-US" sz="1000" b="0" i="0" u="none" strike="noStrike" cap="none" normalizeH="0" baseline="0" smtClean="0">
                        <a:ln>
                          <a:noFill/>
                        </a:ln>
                        <a:solidFill>
                          <a:schemeClr val="tx1"/>
                        </a:solidFill>
                        <a:effectLst/>
                        <a:latin typeface="Times New Roman" pitchFamily="18" charset="0"/>
                        <a:ea typeface="Times New Roman" pitchFamily="18" charset="0"/>
                        <a:cs typeface="B Zar" pitchFamily="2" charset="-78"/>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fa-IR" sz="1300" b="0" i="0" u="none" strike="noStrike" cap="none" normalizeH="0" baseline="0" smtClean="0">
                          <a:ln>
                            <a:noFill/>
                          </a:ln>
                          <a:solidFill>
                            <a:schemeClr val="tx1"/>
                          </a:solidFill>
                          <a:effectLst/>
                          <a:latin typeface="Times New Roman" pitchFamily="18" charset="0"/>
                          <a:ea typeface="Times New Roman" pitchFamily="18" charset="0"/>
                          <a:cs typeface="B Zar" pitchFamily="2" charset="-78"/>
                        </a:rPr>
                        <a:t>65/640×75</a:t>
                      </a:r>
                      <a:endParaRPr kumimoji="0" lang="en-US" sz="1000" b="0" i="0" u="none" strike="noStrike" cap="none" normalizeH="0" baseline="0" smtClean="0">
                        <a:ln>
                          <a:noFill/>
                        </a:ln>
                        <a:solidFill>
                          <a:schemeClr val="tx1"/>
                        </a:solidFill>
                        <a:effectLst/>
                        <a:latin typeface="Times New Roman" pitchFamily="18" charset="0"/>
                        <a:cs typeface="Times New Roman" pitchFamily="18" charset="0"/>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fa-IR" sz="1300" b="0" i="0" u="none" strike="noStrike" cap="none" normalizeH="0" baseline="0" smtClean="0">
                          <a:ln>
                            <a:noFill/>
                          </a:ln>
                          <a:solidFill>
                            <a:schemeClr val="tx1"/>
                          </a:solidFill>
                          <a:effectLst/>
                          <a:latin typeface="Times New Roman" pitchFamily="18" charset="0"/>
                          <a:cs typeface="B Zar" pitchFamily="2" charset="-78"/>
                        </a:rPr>
                        <a:t>32/480×75         534123</a:t>
                      </a:r>
                      <a:endParaRPr kumimoji="0" lang="en-US" sz="1000" b="0" i="0" u="none" strike="noStrike" cap="none" normalizeH="0" baseline="0" smtClean="0">
                        <a:ln>
                          <a:noFill/>
                        </a:ln>
                        <a:solidFill>
                          <a:schemeClr val="tx1"/>
                        </a:solidFill>
                        <a:effectLst/>
                        <a:latin typeface="Times New Roman" pitchFamily="18" charset="0"/>
                        <a:cs typeface="Times New Roman" pitchFamily="18" charset="0"/>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fa-IR" sz="1300" b="0" i="0" u="none" strike="noStrike" cap="none" normalizeH="0" baseline="0" smtClean="0">
                          <a:ln>
                            <a:noFill/>
                          </a:ln>
                          <a:solidFill>
                            <a:schemeClr val="tx1"/>
                          </a:solidFill>
                          <a:effectLst/>
                          <a:latin typeface="Times New Roman" pitchFamily="18" charset="0"/>
                          <a:cs typeface="B Zar" pitchFamily="2" charset="-78"/>
                        </a:rPr>
                        <a:t>65/400×75</a:t>
                      </a:r>
                      <a:endParaRPr kumimoji="0" lang="fa-IR" sz="18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1"/>
                  </a:ext>
                </a:extLst>
              </a:tr>
              <a:tr h="336550">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fa-IR" sz="1400" b="0" i="0" u="none" strike="noStrike" cap="none" normalizeH="0" baseline="0" smtClean="0">
                          <a:ln>
                            <a:noFill/>
                          </a:ln>
                          <a:solidFill>
                            <a:schemeClr val="tx1"/>
                          </a:solidFill>
                          <a:effectLst/>
                          <a:latin typeface="Times New Roman" pitchFamily="18" charset="0"/>
                          <a:ea typeface="Times New Roman" pitchFamily="18" charset="0"/>
                          <a:cs typeface="B Zar" pitchFamily="2" charset="-78"/>
                        </a:rPr>
                        <a:t>جمع</a:t>
                      </a:r>
                      <a:endParaRPr kumimoji="0" lang="fa-IR" sz="1800" b="0" i="0" u="none" strike="noStrike" cap="none" normalizeH="0" baseline="0" smtClean="0">
                        <a:ln>
                          <a:noFill/>
                        </a:ln>
                        <a:solidFill>
                          <a:schemeClr val="tx1"/>
                        </a:solidFill>
                        <a:effectLst/>
                        <a:latin typeface="Arial" pitchFamily="34" charset="0"/>
                        <a:ea typeface="Times New Roman" pitchFamily="18" charset="0"/>
                        <a:cs typeface="B Zar" pitchFamily="2" charset="-7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fa-IR" sz="1600" b="0" i="0" u="none" strike="noStrike" cap="none" normalizeH="0" baseline="0" smtClean="0">
                          <a:ln>
                            <a:noFill/>
                          </a:ln>
                          <a:solidFill>
                            <a:schemeClr val="tx1"/>
                          </a:solidFill>
                          <a:effectLst/>
                          <a:latin typeface="Times New Roman" pitchFamily="18" charset="0"/>
                          <a:ea typeface="Times New Roman" pitchFamily="18" charset="0"/>
                          <a:cs typeface="B Zar" pitchFamily="2" charset="-78"/>
                        </a:rPr>
                        <a:t>5535982</a:t>
                      </a:r>
                      <a:endParaRPr kumimoji="0" lang="fa-IR" sz="1800" b="0" i="0" u="none" strike="noStrike" cap="none" normalizeH="0" baseline="0" smtClean="0">
                        <a:ln>
                          <a:noFill/>
                        </a:ln>
                        <a:solidFill>
                          <a:schemeClr val="tx1"/>
                        </a:solidFill>
                        <a:effectLst/>
                        <a:latin typeface="Arial" pitchFamily="34" charset="0"/>
                        <a:ea typeface="Times New Roman" pitchFamily="18" charset="0"/>
                        <a:cs typeface="B Zar" pitchFamily="2" charset="-7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fa-IR" sz="1600" b="0" i="0" u="none" strike="noStrike" cap="none" normalizeH="0" baseline="0" smtClean="0">
                          <a:ln>
                            <a:noFill/>
                          </a:ln>
                          <a:solidFill>
                            <a:schemeClr val="tx1"/>
                          </a:solidFill>
                          <a:effectLst/>
                          <a:latin typeface="Times New Roman" pitchFamily="18" charset="0"/>
                          <a:ea typeface="Times New Roman" pitchFamily="18" charset="0"/>
                          <a:cs typeface="B Zar" pitchFamily="2" charset="-78"/>
                        </a:rPr>
                        <a:t>7387597</a:t>
                      </a:r>
                      <a:endParaRPr kumimoji="0" lang="fa-IR" sz="1800" b="0" i="0" u="none" strike="noStrike" cap="none" normalizeH="0" baseline="0" smtClean="0">
                        <a:ln>
                          <a:noFill/>
                        </a:ln>
                        <a:solidFill>
                          <a:schemeClr val="tx1"/>
                        </a:solidFill>
                        <a:effectLst/>
                        <a:latin typeface="Arial" pitchFamily="34" charset="0"/>
                        <a:ea typeface="Times New Roman" pitchFamily="18" charset="0"/>
                        <a:cs typeface="B Zar" pitchFamily="2" charset="-7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2"/>
                  </a:ext>
                </a:extLst>
              </a:tr>
            </a:tbl>
          </a:graphicData>
        </a:graphic>
      </p:graphicFrame>
    </p:spTree>
  </p:cSld>
  <p:clrMapOvr>
    <a:masterClrMapping/>
  </p:clrMapOvr>
  <p:transition advClick="0" advTm="3000"/>
</p:sld>
</file>

<file path=ppt/slides/slide27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15395" name="Rectangle 3"/>
          <p:cNvSpPr>
            <a:spLocks noGrp="1" noChangeArrowheads="1"/>
          </p:cNvSpPr>
          <p:nvPr>
            <p:ph type="body" idx="1"/>
          </p:nvPr>
        </p:nvSpPr>
        <p:spPr/>
        <p:txBody>
          <a:bodyPr/>
          <a:lstStyle/>
          <a:p>
            <a:r>
              <a:rPr lang="fa-IR" b="1" i="1"/>
              <a:t>گزارش بهای تمام شده تولید در دپارتمان دوم (به بعد)</a:t>
            </a:r>
            <a:endParaRPr lang="fa-IR"/>
          </a:p>
          <a:p>
            <a:r>
              <a:rPr lang="fa-IR"/>
              <a:t>تنها تفاوت کارگاه دوم و یا بعد با کارگاه اول وجود بهای تمام شده انتقالی از کارگاه قبل در مجموعه اقلام بهای تمام شده به حساب دپارتمان است.</a:t>
            </a:r>
            <a:endParaRPr lang="en-US"/>
          </a:p>
        </p:txBody>
      </p:sp>
    </p:spTree>
  </p:cSld>
  <p:clrMapOvr>
    <a:masterClrMapping/>
  </p:clrMapOvr>
  <p:transition advClick="0" advTm="3000"/>
</p:sld>
</file>

<file path=ppt/slides/slide28.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lstStyle/>
          <a:p>
            <a:endParaRPr lang="en-US"/>
          </a:p>
        </p:txBody>
      </p:sp>
      <p:sp>
        <p:nvSpPr>
          <p:cNvPr id="26627" name="Rectangle 3"/>
          <p:cNvSpPr>
            <a:spLocks noGrp="1" noChangeArrowheads="1"/>
          </p:cNvSpPr>
          <p:nvPr>
            <p:ph type="body" idx="1"/>
          </p:nvPr>
        </p:nvSpPr>
        <p:spPr/>
        <p:txBody>
          <a:bodyPr/>
          <a:lstStyle/>
          <a:p>
            <a:pPr algn="ctr"/>
            <a:r>
              <a:rPr lang="fa-IR"/>
              <a:t>اما در زمره ی مواد مستقیم یا دستمزد مستقیم محسوب نمی شود. مثل دستمزد غیر مستقیم، مواد غیر مستقیم و اقلامی نظیر هزینه استحلاک ماشین آلات.</a:t>
            </a:r>
          </a:p>
          <a:p>
            <a:pPr algn="ctr"/>
            <a:endParaRPr lang="en-US"/>
          </a:p>
          <a:p>
            <a:pPr algn="ctr"/>
            <a:r>
              <a:rPr lang="fa-IR"/>
              <a:t>فصل دوم: روشهای طبقه بندی مفاهیم بهای تمام شده:</a:t>
            </a:r>
          </a:p>
          <a:p>
            <a:pPr algn="ctr"/>
            <a:endParaRPr lang="en-US"/>
          </a:p>
          <a:p>
            <a:pPr algn="ctr"/>
            <a:endParaRPr lang="en-US" sz="4400"/>
          </a:p>
        </p:txBody>
      </p:sp>
    </p:spTree>
  </p:cSld>
  <p:clrMapOvr>
    <a:masterClrMapping/>
  </p:clrMapOvr>
  <p:transition advClick="0" advTm="3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0" fill="hold" grpId="0" nodeType="withEffect" nodePh="1">
                                  <p:stCondLst>
                                    <p:cond delay="0"/>
                                  </p:stCondLst>
                                  <p:endCondLst>
                                    <p:cond evt="begin" delay="0">
                                      <p:tn val="5"/>
                                    </p:cond>
                                  </p:endCondLst>
                                  <p:childTnLst>
                                    <p:set>
                                      <p:cBhvr>
                                        <p:cTn id="6" dur="1" fill="hold">
                                          <p:stCondLst>
                                            <p:cond delay="0"/>
                                          </p:stCondLst>
                                        </p:cTn>
                                        <p:tgtEl>
                                          <p:spTgt spid="26626"/>
                                        </p:tgtEl>
                                        <p:attrNameLst>
                                          <p:attrName>style.visibility</p:attrName>
                                        </p:attrNameLst>
                                      </p:cBhvr>
                                      <p:to>
                                        <p:strVal val="visible"/>
                                      </p:to>
                                    </p:set>
                                    <p:anim calcmode="lin" valueType="num">
                                      <p:cBhvr>
                                        <p:cTn id="7" dur="500" fill="hold"/>
                                        <p:tgtEl>
                                          <p:spTgt spid="26626"/>
                                        </p:tgtEl>
                                        <p:attrNameLst>
                                          <p:attrName>ppt_w</p:attrName>
                                        </p:attrNameLst>
                                      </p:cBhvr>
                                      <p:tavLst>
                                        <p:tav tm="0">
                                          <p:val>
                                            <p:fltVal val="0"/>
                                          </p:val>
                                        </p:tav>
                                        <p:tav tm="100000">
                                          <p:val>
                                            <p:strVal val="#ppt_w"/>
                                          </p:val>
                                        </p:tav>
                                      </p:tavLst>
                                    </p:anim>
                                    <p:anim calcmode="lin" valueType="num">
                                      <p:cBhvr>
                                        <p:cTn id="8" dur="500" fill="hold"/>
                                        <p:tgtEl>
                                          <p:spTgt spid="26626"/>
                                        </p:tgtEl>
                                        <p:attrNameLst>
                                          <p:attrName>ppt_h</p:attrName>
                                        </p:attrNameLst>
                                      </p:cBhvr>
                                      <p:tavLst>
                                        <p:tav tm="0">
                                          <p:val>
                                            <p:fltVal val="0"/>
                                          </p:val>
                                        </p:tav>
                                        <p:tav tm="100000">
                                          <p:val>
                                            <p:strVal val="#ppt_h"/>
                                          </p:val>
                                        </p:tav>
                                      </p:tavLst>
                                    </p:anim>
                                    <p:animEffect transition="in" filter="fade">
                                      <p:cBhvr>
                                        <p:cTn id="9" dur="500"/>
                                        <p:tgtEl>
                                          <p:spTgt spid="26626"/>
                                        </p:tgtEl>
                                      </p:cBhvr>
                                    </p:animEffect>
                                  </p:childTnLst>
                                </p:cTn>
                              </p:par>
                            </p:childTnLst>
                          </p:cTn>
                        </p:par>
                      </p:childTnLst>
                    </p:cTn>
                  </p:par>
                  <p:par>
                    <p:cTn id="10" fill="hold">
                      <p:stCondLst>
                        <p:cond delay="indefinite"/>
                      </p:stCondLst>
                      <p:childTnLst>
                        <p:par>
                          <p:cTn id="11" fill="hold">
                            <p:stCondLst>
                              <p:cond delay="0"/>
                            </p:stCondLst>
                            <p:childTnLst>
                              <p:par>
                                <p:cTn id="12" presetID="10" presetClass="entr" presetSubtype="0" fill="hold" grpId="0" nodeType="clickEffect">
                                  <p:stCondLst>
                                    <p:cond delay="0"/>
                                  </p:stCondLst>
                                  <p:childTnLst>
                                    <p:set>
                                      <p:cBhvr>
                                        <p:cTn id="13" dur="1" fill="hold">
                                          <p:stCondLst>
                                            <p:cond delay="0"/>
                                          </p:stCondLst>
                                        </p:cTn>
                                        <p:tgtEl>
                                          <p:spTgt spid="26627">
                                            <p:txEl>
                                              <p:pRg st="0" end="0"/>
                                            </p:txEl>
                                          </p:spTgt>
                                        </p:tgtEl>
                                        <p:attrNameLst>
                                          <p:attrName>style.visibility</p:attrName>
                                        </p:attrNameLst>
                                      </p:cBhvr>
                                      <p:to>
                                        <p:strVal val="visible"/>
                                      </p:to>
                                    </p:set>
                                    <p:animEffect transition="in" filter="fade">
                                      <p:cBhvr>
                                        <p:cTn id="14" dur="1000">
                                          <p:stCondLst>
                                            <p:cond delay="0"/>
                                          </p:stCondLst>
                                        </p:cTn>
                                        <p:tgtEl>
                                          <p:spTgt spid="26627">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10" presetClass="entr" presetSubtype="0" fill="hold" grpId="0" nodeType="clickEffect">
                                  <p:stCondLst>
                                    <p:cond delay="0"/>
                                  </p:stCondLst>
                                  <p:childTnLst>
                                    <p:set>
                                      <p:cBhvr>
                                        <p:cTn id="18" dur="1" fill="hold">
                                          <p:stCondLst>
                                            <p:cond delay="0"/>
                                          </p:stCondLst>
                                        </p:cTn>
                                        <p:tgtEl>
                                          <p:spTgt spid="26627">
                                            <p:txEl>
                                              <p:pRg st="2" end="2"/>
                                            </p:txEl>
                                          </p:spTgt>
                                        </p:tgtEl>
                                        <p:attrNameLst>
                                          <p:attrName>style.visibility</p:attrName>
                                        </p:attrNameLst>
                                      </p:cBhvr>
                                      <p:to>
                                        <p:strVal val="visible"/>
                                      </p:to>
                                    </p:set>
                                    <p:animEffect transition="in" filter="fade">
                                      <p:cBhvr>
                                        <p:cTn id="19" dur="1000">
                                          <p:stCondLst>
                                            <p:cond delay="0"/>
                                          </p:stCondLst>
                                        </p:cTn>
                                        <p:tgtEl>
                                          <p:spTgt spid="26627">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626" grpId="0"/>
      <p:bldP spid="26627" grpId="0" build="p"/>
    </p:bldLst>
  </p:timing>
</p:sld>
</file>

<file path=ppt/slides/slide28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16419" name="Rectangle 3"/>
          <p:cNvSpPr>
            <a:spLocks noGrp="1" noChangeArrowheads="1"/>
          </p:cNvSpPr>
          <p:nvPr>
            <p:ph type="body" idx="1"/>
          </p:nvPr>
        </p:nvSpPr>
        <p:spPr/>
        <p:txBody>
          <a:bodyPr/>
          <a:lstStyle/>
          <a:p>
            <a:r>
              <a:rPr lang="fa-IR" b="1" i="1"/>
              <a:t>نکات مهم:</a:t>
            </a:r>
            <a:endParaRPr lang="fa-IR"/>
          </a:p>
          <a:p>
            <a:r>
              <a:rPr lang="fa-IR"/>
              <a:t>بهای تمام شده یک واحد کالای تکمیل شده در کارگاههای اول و دوم و همچنین در ماههای (دوره های مالی معین) کاملاً متفاوت است.</a:t>
            </a:r>
            <a:endParaRPr lang="en-US"/>
          </a:p>
        </p:txBody>
      </p:sp>
    </p:spTree>
  </p:cSld>
  <p:clrMapOvr>
    <a:masterClrMapping/>
  </p:clrMapOvr>
  <p:transition advClick="0" advTm="3000"/>
</p:sld>
</file>

<file path=ppt/slides/slide28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17443" name="Rectangle 3"/>
          <p:cNvSpPr>
            <a:spLocks noGrp="1" noChangeArrowheads="1"/>
          </p:cNvSpPr>
          <p:nvPr>
            <p:ph type="body" idx="1"/>
          </p:nvPr>
        </p:nvSpPr>
        <p:spPr/>
        <p:txBody>
          <a:bodyPr/>
          <a:lstStyle/>
          <a:p>
            <a:r>
              <a:rPr lang="fa-IR"/>
              <a:t>. بدلیل نوسان شدید قیمتهای طی دو دوره مالی</a:t>
            </a:r>
          </a:p>
          <a:p>
            <a:r>
              <a:rPr lang="fa-IR"/>
              <a:t>2- بهای تمام شده یک واحد کالای منتقل شده از کارگاه 1 به 2 عددی است که از حاصل تعامل بهای تمام شده یک واحد کالا در جریان ساخت اول دوره تکمیل شده است.</a:t>
            </a:r>
            <a:endParaRPr lang="en-US"/>
          </a:p>
        </p:txBody>
      </p:sp>
    </p:spTree>
  </p:cSld>
  <p:clrMapOvr>
    <a:masterClrMapping/>
  </p:clrMapOvr>
  <p:transition advClick="0" advTm="3000"/>
</p:sld>
</file>

<file path=ppt/slides/slide28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18467" name="Rectangle 3"/>
          <p:cNvSpPr>
            <a:spLocks noGrp="1" noChangeArrowheads="1"/>
          </p:cNvSpPr>
          <p:nvPr>
            <p:ph type="body" idx="1"/>
          </p:nvPr>
        </p:nvSpPr>
        <p:spPr/>
        <p:txBody>
          <a:bodyPr/>
          <a:lstStyle/>
          <a:p>
            <a:r>
              <a:rPr lang="fa-IR"/>
              <a:t>و انتقالی به کارگاه 2 و بهای تمام شده واحدهای شروع و تکمیل شده همین دوره در کارگاه 2 می باشد.</a:t>
            </a:r>
          </a:p>
          <a:p>
            <a:r>
              <a:rPr lang="fa-IR"/>
              <a:t>مثال در صفحه بعد:</a:t>
            </a:r>
          </a:p>
          <a:p>
            <a:r>
              <a:rPr lang="fa-IR"/>
              <a:t>تفاوت روش </a:t>
            </a:r>
            <a:r>
              <a:rPr lang="en-US"/>
              <a:t>Fifo</a:t>
            </a:r>
          </a:p>
        </p:txBody>
      </p:sp>
    </p:spTree>
  </p:cSld>
  <p:clrMapOvr>
    <a:masterClrMapping/>
  </p:clrMapOvr>
  <p:transition advClick="0" advTm="3000"/>
</p:sld>
</file>

<file path=ppt/slides/slide283.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319491" name="Rectangle 3"/>
          <p:cNvSpPr>
            <a:spLocks noGrp="1" noChangeArrowheads="1"/>
          </p:cNvSpPr>
          <p:nvPr>
            <p:ph type="body" idx="1"/>
          </p:nvPr>
        </p:nvSpPr>
        <p:spPr/>
        <p:txBody>
          <a:bodyPr/>
          <a:lstStyle/>
          <a:p>
            <a:r>
              <a:rPr lang="fa-IR"/>
              <a:t> با روش میانگین در سیستم هزینه یابی وحله ای: </a:t>
            </a:r>
          </a:p>
          <a:p>
            <a:r>
              <a:rPr lang="fa-IR"/>
              <a:t>تفاوت اصلی در چگونگی تعیین بهای تمام شده کار در جریان ساخت ابتدای دوره و کار شروع و تکمیل شده طی دوره است.</a:t>
            </a:r>
            <a:endParaRPr lang="en-US"/>
          </a:p>
        </p:txBody>
      </p:sp>
    </p:spTree>
  </p:cSld>
  <p:clrMapOvr>
    <a:masterClrMapping/>
  </p:clrMapOvr>
  <p:transition advClick="0" advTm="3000">
    <p:strips dir="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19491">
                                            <p:txEl>
                                              <p:pRg st="0" end="0"/>
                                            </p:txEl>
                                          </p:spTgt>
                                        </p:tgtEl>
                                        <p:attrNameLst>
                                          <p:attrName>style.visibility</p:attrName>
                                        </p:attrNameLst>
                                      </p:cBhvr>
                                      <p:to>
                                        <p:strVal val="visible"/>
                                      </p:to>
                                    </p:set>
                                    <p:animEffect transition="in" filter="fade">
                                      <p:cBhvr>
                                        <p:cTn id="7" dur="1000">
                                          <p:stCondLst>
                                            <p:cond delay="0"/>
                                          </p:stCondLst>
                                        </p:cTn>
                                        <p:tgtEl>
                                          <p:spTgt spid="319491">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19491">
                                            <p:txEl>
                                              <p:pRg st="1" end="1"/>
                                            </p:txEl>
                                          </p:spTgt>
                                        </p:tgtEl>
                                        <p:attrNameLst>
                                          <p:attrName>style.visibility</p:attrName>
                                        </p:attrNameLst>
                                      </p:cBhvr>
                                      <p:to>
                                        <p:strVal val="visible"/>
                                      </p:to>
                                    </p:set>
                                    <p:animEffect transition="in" filter="fade">
                                      <p:cBhvr>
                                        <p:cTn id="12" dur="1000">
                                          <p:stCondLst>
                                            <p:cond delay="0"/>
                                          </p:stCondLst>
                                        </p:cTn>
                                        <p:tgtEl>
                                          <p:spTgt spid="319491">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9491" grpId="0" build="p"/>
    </p:bldLst>
  </p:timing>
</p:sld>
</file>

<file path=ppt/slides/slide28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20515" name="Rectangle 3"/>
          <p:cNvSpPr>
            <a:spLocks noGrp="1" noChangeArrowheads="1"/>
          </p:cNvSpPr>
          <p:nvPr>
            <p:ph type="body" idx="1"/>
          </p:nvPr>
        </p:nvSpPr>
        <p:spPr/>
        <p:txBody>
          <a:bodyPr/>
          <a:lstStyle/>
          <a:p>
            <a:r>
              <a:rPr lang="fa-IR"/>
              <a:t> در روش میانگین موزون بهای تمام شده برای هر دو منظور استفاده می شود اما در روش </a:t>
            </a:r>
            <a:r>
              <a:rPr lang="en-US"/>
              <a:t>Fifo</a:t>
            </a:r>
            <a:r>
              <a:rPr lang="fa-IR"/>
              <a:t> بهای تمام شده کار در جریان ابتدای دوره شامل هزینه های دوره قبل با نرخهای قبلی و هزینه های تکمیلی با نرخهای همین دوره است .</a:t>
            </a:r>
          </a:p>
          <a:p>
            <a:pPr>
              <a:buFontTx/>
              <a:buNone/>
            </a:pPr>
            <a:endParaRPr lang="en-US"/>
          </a:p>
        </p:txBody>
      </p:sp>
    </p:spTree>
  </p:cSld>
  <p:clrMapOvr>
    <a:masterClrMapping/>
  </p:clrMapOvr>
  <p:transition advClick="0" advTm="3000"/>
</p:sld>
</file>

<file path=ppt/slides/slide28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21539" name="Rectangle 3"/>
          <p:cNvSpPr>
            <a:spLocks noGrp="1" noChangeArrowheads="1"/>
          </p:cNvSpPr>
          <p:nvPr>
            <p:ph type="body" idx="1"/>
          </p:nvPr>
        </p:nvSpPr>
        <p:spPr>
          <a:xfrm>
            <a:off x="457200" y="1711325"/>
            <a:ext cx="8229600" cy="4525963"/>
          </a:xfrm>
        </p:spPr>
        <p:txBody>
          <a:bodyPr/>
          <a:lstStyle/>
          <a:p>
            <a:r>
              <a:rPr lang="fa-IR"/>
              <a:t> بهای تمام شده کار شروع و تکمیل شده در این دوره نیز در صورت نوسانات نرخها کاملاً متفاوت از دوره قبل و مبتنی بر نرخهای جدید است بنابراین بهای تمام شده دوره قبل همین دپارتمان تأثیری بر آن ندارد.</a:t>
            </a:r>
            <a:endParaRPr lang="en-US"/>
          </a:p>
        </p:txBody>
      </p:sp>
    </p:spTree>
  </p:cSld>
  <p:clrMapOvr>
    <a:masterClrMapping/>
  </p:clrMapOvr>
  <p:transition advClick="0" advTm="3000"/>
</p:sld>
</file>

<file path=ppt/slides/slide286.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322563" name="Rectangle 3"/>
          <p:cNvSpPr>
            <a:spLocks noGrp="1" noChangeArrowheads="1"/>
          </p:cNvSpPr>
          <p:nvPr>
            <p:ph type="body" idx="1"/>
          </p:nvPr>
        </p:nvSpPr>
        <p:spPr/>
        <p:txBody>
          <a:bodyPr/>
          <a:lstStyle/>
          <a:p>
            <a:endParaRPr lang="fa-IR"/>
          </a:p>
          <a:p>
            <a:r>
              <a:rPr lang="fa-IR"/>
              <a:t>فصل چهاردهم:</a:t>
            </a:r>
          </a:p>
          <a:p>
            <a:r>
              <a:rPr lang="fa-IR"/>
              <a:t>«هزینه یابی استاندارد»</a:t>
            </a:r>
            <a:endParaRPr lang="fa-IR" b="1" i="1"/>
          </a:p>
          <a:p>
            <a:r>
              <a:rPr lang="fa-IR" b="1" i="1"/>
              <a:t>تعریف:</a:t>
            </a:r>
            <a:endParaRPr lang="fa-IR"/>
          </a:p>
          <a:p>
            <a:r>
              <a:rPr lang="fa-IR"/>
              <a:t>هزینه یابی استاندارد: تعیین بهای تمام شده برنامه ریزی</a:t>
            </a:r>
          </a:p>
          <a:p>
            <a:r>
              <a:rPr lang="fa-IR"/>
              <a:t>شده برای یک محصول قبل از تولید آن.</a:t>
            </a:r>
            <a:br>
              <a:rPr lang="fa-IR"/>
            </a:br>
            <a:endParaRPr lang="en-US"/>
          </a:p>
        </p:txBody>
      </p:sp>
      <p:sp>
        <p:nvSpPr>
          <p:cNvPr id="322566" name="Rectangle 6"/>
          <p:cNvSpPr>
            <a:spLocks noChangeArrowheads="1"/>
          </p:cNvSpPr>
          <p:nvPr/>
        </p:nvSpPr>
        <p:spPr bwMode="auto">
          <a:xfrm>
            <a:off x="5905500" y="3246438"/>
            <a:ext cx="184150" cy="366712"/>
          </a:xfrm>
          <a:prstGeom prst="rect">
            <a:avLst/>
          </a:prstGeom>
          <a:noFill/>
          <a:ln w="9525">
            <a:noFill/>
            <a:miter lim="800000"/>
            <a:headEnd/>
            <a:tailEnd/>
          </a:ln>
          <a:effectLst/>
        </p:spPr>
        <p:txBody>
          <a:bodyPr wrap="none">
            <a:spAutoFit/>
          </a:bodyPr>
          <a:lstStyle/>
          <a:p>
            <a:endParaRPr lang="en-US"/>
          </a:p>
        </p:txBody>
      </p:sp>
    </p:spTree>
  </p:cSld>
  <p:clrMapOvr>
    <a:masterClrMapping/>
  </p:clrMapOvr>
  <p:transition advClick="0" advTm="300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9" presetClass="entr" presetSubtype="0" decel="100000" fill="hold" grpId="0" nodeType="clickEffect">
                                  <p:stCondLst>
                                    <p:cond delay="0"/>
                                  </p:stCondLst>
                                  <p:iterate type="lt">
                                    <p:tmPct val="10000"/>
                                  </p:iterate>
                                  <p:childTnLst>
                                    <p:set>
                                      <p:cBhvr>
                                        <p:cTn id="6" dur="1" fill="hold">
                                          <p:stCondLst>
                                            <p:cond delay="0"/>
                                          </p:stCondLst>
                                        </p:cTn>
                                        <p:tgtEl>
                                          <p:spTgt spid="322563">
                                            <p:txEl>
                                              <p:pRg st="1" end="1"/>
                                            </p:txEl>
                                          </p:spTgt>
                                        </p:tgtEl>
                                        <p:attrNameLst>
                                          <p:attrName>style.visibility</p:attrName>
                                        </p:attrNameLst>
                                      </p:cBhvr>
                                      <p:to>
                                        <p:strVal val="visible"/>
                                      </p:to>
                                    </p:set>
                                    <p:anim calcmode="lin" valueType="num">
                                      <p:cBhvr>
                                        <p:cTn id="7" dur="500" fill="hold"/>
                                        <p:tgtEl>
                                          <p:spTgt spid="322563">
                                            <p:txEl>
                                              <p:pRg st="1" end="1"/>
                                            </p:txEl>
                                          </p:spTgt>
                                        </p:tgtEl>
                                        <p:attrNameLst>
                                          <p:attrName>ppt_w</p:attrName>
                                        </p:attrNameLst>
                                      </p:cBhvr>
                                      <p:tavLst>
                                        <p:tav tm="0">
                                          <p:val>
                                            <p:fltVal val="0"/>
                                          </p:val>
                                        </p:tav>
                                        <p:tav tm="100000">
                                          <p:val>
                                            <p:strVal val="#ppt_w"/>
                                          </p:val>
                                        </p:tav>
                                      </p:tavLst>
                                    </p:anim>
                                    <p:anim calcmode="lin" valueType="num">
                                      <p:cBhvr>
                                        <p:cTn id="8" dur="500" fill="hold"/>
                                        <p:tgtEl>
                                          <p:spTgt spid="322563">
                                            <p:txEl>
                                              <p:pRg st="1" end="1"/>
                                            </p:txEl>
                                          </p:spTgt>
                                        </p:tgtEl>
                                        <p:attrNameLst>
                                          <p:attrName>ppt_h</p:attrName>
                                        </p:attrNameLst>
                                      </p:cBhvr>
                                      <p:tavLst>
                                        <p:tav tm="0">
                                          <p:val>
                                            <p:fltVal val="0"/>
                                          </p:val>
                                        </p:tav>
                                        <p:tav tm="100000">
                                          <p:val>
                                            <p:strVal val="#ppt_h"/>
                                          </p:val>
                                        </p:tav>
                                      </p:tavLst>
                                    </p:anim>
                                    <p:anim calcmode="lin" valueType="num">
                                      <p:cBhvr>
                                        <p:cTn id="9" dur="500" fill="hold"/>
                                        <p:tgtEl>
                                          <p:spTgt spid="322563">
                                            <p:txEl>
                                              <p:pRg st="1" end="1"/>
                                            </p:txEl>
                                          </p:spTgt>
                                        </p:tgtEl>
                                        <p:attrNameLst>
                                          <p:attrName>style.rotation</p:attrName>
                                        </p:attrNameLst>
                                      </p:cBhvr>
                                      <p:tavLst>
                                        <p:tav tm="0">
                                          <p:val>
                                            <p:fltVal val="360"/>
                                          </p:val>
                                        </p:tav>
                                        <p:tav tm="100000">
                                          <p:val>
                                            <p:fltVal val="0"/>
                                          </p:val>
                                        </p:tav>
                                      </p:tavLst>
                                    </p:anim>
                                    <p:animEffect transition="in" filter="fade">
                                      <p:cBhvr>
                                        <p:cTn id="10" dur="500"/>
                                        <p:tgtEl>
                                          <p:spTgt spid="32256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49" presetClass="entr" presetSubtype="0" decel="100000" fill="hold" grpId="0" nodeType="clickEffect">
                                  <p:stCondLst>
                                    <p:cond delay="0"/>
                                  </p:stCondLst>
                                  <p:iterate type="lt">
                                    <p:tmPct val="10000"/>
                                  </p:iterate>
                                  <p:childTnLst>
                                    <p:set>
                                      <p:cBhvr>
                                        <p:cTn id="14" dur="1" fill="hold">
                                          <p:stCondLst>
                                            <p:cond delay="0"/>
                                          </p:stCondLst>
                                        </p:cTn>
                                        <p:tgtEl>
                                          <p:spTgt spid="322563">
                                            <p:txEl>
                                              <p:pRg st="2" end="2"/>
                                            </p:txEl>
                                          </p:spTgt>
                                        </p:tgtEl>
                                        <p:attrNameLst>
                                          <p:attrName>style.visibility</p:attrName>
                                        </p:attrNameLst>
                                      </p:cBhvr>
                                      <p:to>
                                        <p:strVal val="visible"/>
                                      </p:to>
                                    </p:set>
                                    <p:anim calcmode="lin" valueType="num">
                                      <p:cBhvr>
                                        <p:cTn id="15" dur="500" fill="hold"/>
                                        <p:tgtEl>
                                          <p:spTgt spid="322563">
                                            <p:txEl>
                                              <p:pRg st="2" end="2"/>
                                            </p:txEl>
                                          </p:spTgt>
                                        </p:tgtEl>
                                        <p:attrNameLst>
                                          <p:attrName>ppt_w</p:attrName>
                                        </p:attrNameLst>
                                      </p:cBhvr>
                                      <p:tavLst>
                                        <p:tav tm="0">
                                          <p:val>
                                            <p:fltVal val="0"/>
                                          </p:val>
                                        </p:tav>
                                        <p:tav tm="100000">
                                          <p:val>
                                            <p:strVal val="#ppt_w"/>
                                          </p:val>
                                        </p:tav>
                                      </p:tavLst>
                                    </p:anim>
                                    <p:anim calcmode="lin" valueType="num">
                                      <p:cBhvr>
                                        <p:cTn id="16" dur="500" fill="hold"/>
                                        <p:tgtEl>
                                          <p:spTgt spid="322563">
                                            <p:txEl>
                                              <p:pRg st="2" end="2"/>
                                            </p:txEl>
                                          </p:spTgt>
                                        </p:tgtEl>
                                        <p:attrNameLst>
                                          <p:attrName>ppt_h</p:attrName>
                                        </p:attrNameLst>
                                      </p:cBhvr>
                                      <p:tavLst>
                                        <p:tav tm="0">
                                          <p:val>
                                            <p:fltVal val="0"/>
                                          </p:val>
                                        </p:tav>
                                        <p:tav tm="100000">
                                          <p:val>
                                            <p:strVal val="#ppt_h"/>
                                          </p:val>
                                        </p:tav>
                                      </p:tavLst>
                                    </p:anim>
                                    <p:anim calcmode="lin" valueType="num">
                                      <p:cBhvr>
                                        <p:cTn id="17" dur="500" fill="hold"/>
                                        <p:tgtEl>
                                          <p:spTgt spid="322563">
                                            <p:txEl>
                                              <p:pRg st="2" end="2"/>
                                            </p:txEl>
                                          </p:spTgt>
                                        </p:tgtEl>
                                        <p:attrNameLst>
                                          <p:attrName>style.rotation</p:attrName>
                                        </p:attrNameLst>
                                      </p:cBhvr>
                                      <p:tavLst>
                                        <p:tav tm="0">
                                          <p:val>
                                            <p:fltVal val="360"/>
                                          </p:val>
                                        </p:tav>
                                        <p:tav tm="100000">
                                          <p:val>
                                            <p:fltVal val="0"/>
                                          </p:val>
                                        </p:tav>
                                      </p:tavLst>
                                    </p:anim>
                                    <p:animEffect transition="in" filter="fade">
                                      <p:cBhvr>
                                        <p:cTn id="18" dur="500"/>
                                        <p:tgtEl>
                                          <p:spTgt spid="322563">
                                            <p:txEl>
                                              <p:pRg st="2" end="2"/>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49" presetClass="entr" presetSubtype="0" decel="100000" fill="hold" grpId="0" nodeType="clickEffect">
                                  <p:stCondLst>
                                    <p:cond delay="0"/>
                                  </p:stCondLst>
                                  <p:iterate type="lt">
                                    <p:tmPct val="10000"/>
                                  </p:iterate>
                                  <p:childTnLst>
                                    <p:set>
                                      <p:cBhvr>
                                        <p:cTn id="22" dur="1" fill="hold">
                                          <p:stCondLst>
                                            <p:cond delay="0"/>
                                          </p:stCondLst>
                                        </p:cTn>
                                        <p:tgtEl>
                                          <p:spTgt spid="322563">
                                            <p:txEl>
                                              <p:pRg st="3" end="3"/>
                                            </p:txEl>
                                          </p:spTgt>
                                        </p:tgtEl>
                                        <p:attrNameLst>
                                          <p:attrName>style.visibility</p:attrName>
                                        </p:attrNameLst>
                                      </p:cBhvr>
                                      <p:to>
                                        <p:strVal val="visible"/>
                                      </p:to>
                                    </p:set>
                                    <p:anim calcmode="lin" valueType="num">
                                      <p:cBhvr>
                                        <p:cTn id="23" dur="500" fill="hold"/>
                                        <p:tgtEl>
                                          <p:spTgt spid="322563">
                                            <p:txEl>
                                              <p:pRg st="3" end="3"/>
                                            </p:txEl>
                                          </p:spTgt>
                                        </p:tgtEl>
                                        <p:attrNameLst>
                                          <p:attrName>ppt_w</p:attrName>
                                        </p:attrNameLst>
                                      </p:cBhvr>
                                      <p:tavLst>
                                        <p:tav tm="0">
                                          <p:val>
                                            <p:fltVal val="0"/>
                                          </p:val>
                                        </p:tav>
                                        <p:tav tm="100000">
                                          <p:val>
                                            <p:strVal val="#ppt_w"/>
                                          </p:val>
                                        </p:tav>
                                      </p:tavLst>
                                    </p:anim>
                                    <p:anim calcmode="lin" valueType="num">
                                      <p:cBhvr>
                                        <p:cTn id="24" dur="500" fill="hold"/>
                                        <p:tgtEl>
                                          <p:spTgt spid="322563">
                                            <p:txEl>
                                              <p:pRg st="3" end="3"/>
                                            </p:txEl>
                                          </p:spTgt>
                                        </p:tgtEl>
                                        <p:attrNameLst>
                                          <p:attrName>ppt_h</p:attrName>
                                        </p:attrNameLst>
                                      </p:cBhvr>
                                      <p:tavLst>
                                        <p:tav tm="0">
                                          <p:val>
                                            <p:fltVal val="0"/>
                                          </p:val>
                                        </p:tav>
                                        <p:tav tm="100000">
                                          <p:val>
                                            <p:strVal val="#ppt_h"/>
                                          </p:val>
                                        </p:tav>
                                      </p:tavLst>
                                    </p:anim>
                                    <p:anim calcmode="lin" valueType="num">
                                      <p:cBhvr>
                                        <p:cTn id="25" dur="500" fill="hold"/>
                                        <p:tgtEl>
                                          <p:spTgt spid="322563">
                                            <p:txEl>
                                              <p:pRg st="3" end="3"/>
                                            </p:txEl>
                                          </p:spTgt>
                                        </p:tgtEl>
                                        <p:attrNameLst>
                                          <p:attrName>style.rotation</p:attrName>
                                        </p:attrNameLst>
                                      </p:cBhvr>
                                      <p:tavLst>
                                        <p:tav tm="0">
                                          <p:val>
                                            <p:fltVal val="360"/>
                                          </p:val>
                                        </p:tav>
                                        <p:tav tm="100000">
                                          <p:val>
                                            <p:fltVal val="0"/>
                                          </p:val>
                                        </p:tav>
                                      </p:tavLst>
                                    </p:anim>
                                    <p:animEffect transition="in" filter="fade">
                                      <p:cBhvr>
                                        <p:cTn id="26" dur="500"/>
                                        <p:tgtEl>
                                          <p:spTgt spid="322563">
                                            <p:txEl>
                                              <p:pRg st="3" end="3"/>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49" presetClass="entr" presetSubtype="0" decel="100000" fill="hold" grpId="0" nodeType="clickEffect">
                                  <p:stCondLst>
                                    <p:cond delay="0"/>
                                  </p:stCondLst>
                                  <p:iterate type="lt">
                                    <p:tmPct val="10000"/>
                                  </p:iterate>
                                  <p:childTnLst>
                                    <p:set>
                                      <p:cBhvr>
                                        <p:cTn id="30" dur="1" fill="hold">
                                          <p:stCondLst>
                                            <p:cond delay="0"/>
                                          </p:stCondLst>
                                        </p:cTn>
                                        <p:tgtEl>
                                          <p:spTgt spid="322563">
                                            <p:txEl>
                                              <p:pRg st="4" end="4"/>
                                            </p:txEl>
                                          </p:spTgt>
                                        </p:tgtEl>
                                        <p:attrNameLst>
                                          <p:attrName>style.visibility</p:attrName>
                                        </p:attrNameLst>
                                      </p:cBhvr>
                                      <p:to>
                                        <p:strVal val="visible"/>
                                      </p:to>
                                    </p:set>
                                    <p:anim calcmode="lin" valueType="num">
                                      <p:cBhvr>
                                        <p:cTn id="31" dur="500" fill="hold"/>
                                        <p:tgtEl>
                                          <p:spTgt spid="322563">
                                            <p:txEl>
                                              <p:pRg st="4" end="4"/>
                                            </p:txEl>
                                          </p:spTgt>
                                        </p:tgtEl>
                                        <p:attrNameLst>
                                          <p:attrName>ppt_w</p:attrName>
                                        </p:attrNameLst>
                                      </p:cBhvr>
                                      <p:tavLst>
                                        <p:tav tm="0">
                                          <p:val>
                                            <p:fltVal val="0"/>
                                          </p:val>
                                        </p:tav>
                                        <p:tav tm="100000">
                                          <p:val>
                                            <p:strVal val="#ppt_w"/>
                                          </p:val>
                                        </p:tav>
                                      </p:tavLst>
                                    </p:anim>
                                    <p:anim calcmode="lin" valueType="num">
                                      <p:cBhvr>
                                        <p:cTn id="32" dur="500" fill="hold"/>
                                        <p:tgtEl>
                                          <p:spTgt spid="322563">
                                            <p:txEl>
                                              <p:pRg st="4" end="4"/>
                                            </p:txEl>
                                          </p:spTgt>
                                        </p:tgtEl>
                                        <p:attrNameLst>
                                          <p:attrName>ppt_h</p:attrName>
                                        </p:attrNameLst>
                                      </p:cBhvr>
                                      <p:tavLst>
                                        <p:tav tm="0">
                                          <p:val>
                                            <p:fltVal val="0"/>
                                          </p:val>
                                        </p:tav>
                                        <p:tav tm="100000">
                                          <p:val>
                                            <p:strVal val="#ppt_h"/>
                                          </p:val>
                                        </p:tav>
                                      </p:tavLst>
                                    </p:anim>
                                    <p:anim calcmode="lin" valueType="num">
                                      <p:cBhvr>
                                        <p:cTn id="33" dur="500" fill="hold"/>
                                        <p:tgtEl>
                                          <p:spTgt spid="322563">
                                            <p:txEl>
                                              <p:pRg st="4" end="4"/>
                                            </p:txEl>
                                          </p:spTgt>
                                        </p:tgtEl>
                                        <p:attrNameLst>
                                          <p:attrName>style.rotation</p:attrName>
                                        </p:attrNameLst>
                                      </p:cBhvr>
                                      <p:tavLst>
                                        <p:tav tm="0">
                                          <p:val>
                                            <p:fltVal val="360"/>
                                          </p:val>
                                        </p:tav>
                                        <p:tav tm="100000">
                                          <p:val>
                                            <p:fltVal val="0"/>
                                          </p:val>
                                        </p:tav>
                                      </p:tavLst>
                                    </p:anim>
                                    <p:animEffect transition="in" filter="fade">
                                      <p:cBhvr>
                                        <p:cTn id="34" dur="500"/>
                                        <p:tgtEl>
                                          <p:spTgt spid="322563">
                                            <p:txEl>
                                              <p:pRg st="4" end="4"/>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49" presetClass="entr" presetSubtype="0" decel="100000" fill="hold" grpId="0" nodeType="clickEffect">
                                  <p:stCondLst>
                                    <p:cond delay="0"/>
                                  </p:stCondLst>
                                  <p:iterate type="lt">
                                    <p:tmPct val="10000"/>
                                  </p:iterate>
                                  <p:childTnLst>
                                    <p:set>
                                      <p:cBhvr>
                                        <p:cTn id="38" dur="1" fill="hold">
                                          <p:stCondLst>
                                            <p:cond delay="0"/>
                                          </p:stCondLst>
                                        </p:cTn>
                                        <p:tgtEl>
                                          <p:spTgt spid="322563">
                                            <p:txEl>
                                              <p:pRg st="5" end="5"/>
                                            </p:txEl>
                                          </p:spTgt>
                                        </p:tgtEl>
                                        <p:attrNameLst>
                                          <p:attrName>style.visibility</p:attrName>
                                        </p:attrNameLst>
                                      </p:cBhvr>
                                      <p:to>
                                        <p:strVal val="visible"/>
                                      </p:to>
                                    </p:set>
                                    <p:anim calcmode="lin" valueType="num">
                                      <p:cBhvr>
                                        <p:cTn id="39" dur="500" fill="hold"/>
                                        <p:tgtEl>
                                          <p:spTgt spid="322563">
                                            <p:txEl>
                                              <p:pRg st="5" end="5"/>
                                            </p:txEl>
                                          </p:spTgt>
                                        </p:tgtEl>
                                        <p:attrNameLst>
                                          <p:attrName>ppt_w</p:attrName>
                                        </p:attrNameLst>
                                      </p:cBhvr>
                                      <p:tavLst>
                                        <p:tav tm="0">
                                          <p:val>
                                            <p:fltVal val="0"/>
                                          </p:val>
                                        </p:tav>
                                        <p:tav tm="100000">
                                          <p:val>
                                            <p:strVal val="#ppt_w"/>
                                          </p:val>
                                        </p:tav>
                                      </p:tavLst>
                                    </p:anim>
                                    <p:anim calcmode="lin" valueType="num">
                                      <p:cBhvr>
                                        <p:cTn id="40" dur="500" fill="hold"/>
                                        <p:tgtEl>
                                          <p:spTgt spid="322563">
                                            <p:txEl>
                                              <p:pRg st="5" end="5"/>
                                            </p:txEl>
                                          </p:spTgt>
                                        </p:tgtEl>
                                        <p:attrNameLst>
                                          <p:attrName>ppt_h</p:attrName>
                                        </p:attrNameLst>
                                      </p:cBhvr>
                                      <p:tavLst>
                                        <p:tav tm="0">
                                          <p:val>
                                            <p:fltVal val="0"/>
                                          </p:val>
                                        </p:tav>
                                        <p:tav tm="100000">
                                          <p:val>
                                            <p:strVal val="#ppt_h"/>
                                          </p:val>
                                        </p:tav>
                                      </p:tavLst>
                                    </p:anim>
                                    <p:anim calcmode="lin" valueType="num">
                                      <p:cBhvr>
                                        <p:cTn id="41" dur="500" fill="hold"/>
                                        <p:tgtEl>
                                          <p:spTgt spid="322563">
                                            <p:txEl>
                                              <p:pRg st="5" end="5"/>
                                            </p:txEl>
                                          </p:spTgt>
                                        </p:tgtEl>
                                        <p:attrNameLst>
                                          <p:attrName>style.rotation</p:attrName>
                                        </p:attrNameLst>
                                      </p:cBhvr>
                                      <p:tavLst>
                                        <p:tav tm="0">
                                          <p:val>
                                            <p:fltVal val="360"/>
                                          </p:val>
                                        </p:tav>
                                        <p:tav tm="100000">
                                          <p:val>
                                            <p:fltVal val="0"/>
                                          </p:val>
                                        </p:tav>
                                      </p:tavLst>
                                    </p:anim>
                                    <p:animEffect transition="in" filter="fade">
                                      <p:cBhvr>
                                        <p:cTn id="42" dur="500"/>
                                        <p:tgtEl>
                                          <p:spTgt spid="32256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2563" grpId="0" build="p"/>
    </p:bldLst>
  </p:timing>
</p:sld>
</file>

<file path=ppt/slides/slide28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23587" name="Rectangle 3"/>
          <p:cNvSpPr>
            <a:spLocks noGrp="1" noChangeArrowheads="1"/>
          </p:cNvSpPr>
          <p:nvPr>
            <p:ph type="body" idx="1"/>
          </p:nvPr>
        </p:nvSpPr>
        <p:spPr/>
        <p:txBody>
          <a:bodyPr/>
          <a:lstStyle/>
          <a:p>
            <a:endParaRPr lang="fa-IR"/>
          </a:p>
          <a:p>
            <a:r>
              <a:rPr lang="fa-IR"/>
              <a:t>ارقام استاندارد را می توان برای تأمین اهداف زیر بکار برد:</a:t>
            </a:r>
          </a:p>
          <a:p>
            <a:r>
              <a:rPr lang="fa-IR"/>
              <a:t>1-کنترل بهای تمام شده</a:t>
            </a:r>
          </a:p>
          <a:p>
            <a:r>
              <a:rPr lang="fa-IR"/>
              <a:t>2-تعیین بهای تمام شده موجودیها</a:t>
            </a:r>
          </a:p>
          <a:p>
            <a:r>
              <a:rPr lang="fa-IR"/>
              <a:t>3-برنامه ریزی بودجه ای</a:t>
            </a:r>
            <a:endParaRPr lang="en-US"/>
          </a:p>
        </p:txBody>
      </p:sp>
    </p:spTree>
  </p:cSld>
  <p:clrMapOvr>
    <a:masterClrMapping/>
  </p:clrMapOvr>
  <p:transition advClick="0" advTm="3000"/>
</p:sld>
</file>

<file path=ppt/slides/slide28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24611" name="Rectangle 3"/>
          <p:cNvSpPr>
            <a:spLocks noGrp="1" noChangeArrowheads="1"/>
          </p:cNvSpPr>
          <p:nvPr>
            <p:ph type="body" idx="1"/>
          </p:nvPr>
        </p:nvSpPr>
        <p:spPr>
          <a:xfrm>
            <a:off x="457200" y="1125538"/>
            <a:ext cx="8229600" cy="4525962"/>
          </a:xfrm>
        </p:spPr>
        <p:txBody>
          <a:bodyPr/>
          <a:lstStyle/>
          <a:p>
            <a:pPr marL="609600" indent="-609600"/>
            <a:r>
              <a:rPr lang="fa-IR"/>
              <a:t>4-قیمت گذاری محصول</a:t>
            </a:r>
          </a:p>
          <a:p>
            <a:pPr marL="609600" indent="-609600"/>
            <a:r>
              <a:rPr lang="fa-IR"/>
              <a:t>5-نگهداری اطلاعات دفترداری</a:t>
            </a:r>
          </a:p>
          <a:p>
            <a:pPr marL="609600" indent="-609600"/>
            <a:r>
              <a:rPr lang="fa-IR"/>
              <a:t>«ایجاد استاندارد»</a:t>
            </a:r>
          </a:p>
          <a:p>
            <a:pPr marL="609600" indent="-609600"/>
            <a:r>
              <a:rPr lang="fa-IR"/>
              <a:t>جزئی جدایی ناپذیر در هر سیستم هزینه یابی استاندارد تعیین استاندارد  1- مواد 2-دستمزد مستقیم 3- سربار</a:t>
            </a:r>
          </a:p>
          <a:p>
            <a:pPr marL="609600" indent="-609600"/>
            <a:r>
              <a:rPr lang="fa-IR"/>
              <a:t>استاندارد های مواد مستقیم: 1- استانداردهای مقدار (مصرف مواد) توسط دپارتمان مهندسی.</a:t>
            </a:r>
            <a:endParaRPr lang="en-US"/>
          </a:p>
        </p:txBody>
      </p:sp>
    </p:spTree>
  </p:cSld>
  <p:clrMapOvr>
    <a:masterClrMapping/>
  </p:clrMapOvr>
  <p:transition advClick="0" advTm="3000"/>
</p:sld>
</file>

<file path=ppt/slides/slide28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25635" name="Rectangle 3"/>
          <p:cNvSpPr>
            <a:spLocks noGrp="1" noChangeArrowheads="1"/>
          </p:cNvSpPr>
          <p:nvPr>
            <p:ph type="body" idx="1"/>
          </p:nvPr>
        </p:nvSpPr>
        <p:spPr/>
        <p:txBody>
          <a:bodyPr/>
          <a:lstStyle/>
          <a:p>
            <a:endParaRPr lang="fa-IR"/>
          </a:p>
          <a:p>
            <a:r>
              <a:rPr lang="fa-IR"/>
              <a:t>2-استانداردهای قیمت توسط واحد حسابداری صنعتی – واحد خرید</a:t>
            </a:r>
          </a:p>
          <a:p>
            <a:r>
              <a:rPr lang="fa-IR"/>
              <a:t>استانداردهای دستمزد: 3- کارایی تعیین از طریق مطالعات کارسنجی و زمان سنجی 4- نرخ دستمزد توسط واحد مهندسی – حسابداری صنعتی</a:t>
            </a:r>
          </a:p>
          <a:p>
            <a:endParaRPr lang="en-US"/>
          </a:p>
        </p:txBody>
      </p:sp>
    </p:spTree>
  </p:cSld>
  <p:clrMapOvr>
    <a:masterClrMapping/>
  </p:clrMapOvr>
  <p:transition advClick="0" advTm="3000"/>
</p:sld>
</file>

<file path=ppt/slides/slide2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lstStyle/>
          <a:p>
            <a:endParaRPr lang="en-US"/>
          </a:p>
        </p:txBody>
      </p:sp>
      <p:sp>
        <p:nvSpPr>
          <p:cNvPr id="27651" name="Rectangle 3"/>
          <p:cNvSpPr>
            <a:spLocks noGrp="1" noChangeArrowheads="1"/>
          </p:cNvSpPr>
          <p:nvPr>
            <p:ph type="body" idx="1"/>
          </p:nvPr>
        </p:nvSpPr>
        <p:spPr/>
        <p:txBody>
          <a:bodyPr/>
          <a:lstStyle/>
          <a:p>
            <a:endParaRPr lang="en-US" sz="2800"/>
          </a:p>
          <a:p>
            <a:pPr algn="ctr"/>
            <a:r>
              <a:rPr lang="fa-IR" sz="4000"/>
              <a:t>هدف کلی فصل:</a:t>
            </a:r>
            <a:r>
              <a:rPr lang="fa-IR" sz="2800"/>
              <a:t> آشنایی با روش های مختلف طبقه بندی مفاهیم بهای تمام شده و مفاهیم مربوط به هر یک از این روشها.</a:t>
            </a:r>
          </a:p>
          <a:p>
            <a:pPr algn="ctr"/>
            <a:endParaRPr lang="en-US" sz="2800"/>
          </a:p>
          <a:p>
            <a:pPr algn="ctr"/>
            <a:r>
              <a:rPr lang="fa-IR" sz="2800"/>
              <a:t>بر اساس عوامل و عناصر تشکیل دهنده محصول:</a:t>
            </a:r>
          </a:p>
          <a:p>
            <a:pPr algn="ctr"/>
            <a:endParaRPr lang="en-US" sz="2800"/>
          </a:p>
          <a:p>
            <a:pPr algn="ctr"/>
            <a:r>
              <a:rPr lang="fa-IR" sz="2800"/>
              <a:t>عناصر تشکیل دهنده بهای یک محصول: مستقیم: مثل مواد مستقیم و دستمزد مستقیم</a:t>
            </a:r>
            <a:r>
              <a:rPr lang="en-US" sz="2800"/>
              <a:t> </a:t>
            </a:r>
          </a:p>
        </p:txBody>
      </p:sp>
    </p:spTree>
  </p:cSld>
  <p:clrMapOvr>
    <a:masterClrMapping/>
  </p:clrMapOvr>
  <p:transition advClick="0" advTm="3000"/>
  <p:timing>
    <p:tnLst>
      <p:par>
        <p:cTn id="1" dur="indefinite" restart="never" nodeType="tmRoot"/>
      </p:par>
    </p:tnLst>
  </p:timing>
</p:sld>
</file>

<file path=ppt/slides/slide29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26659" name="Rectangle 3"/>
          <p:cNvSpPr>
            <a:spLocks noGrp="1" noChangeArrowheads="1"/>
          </p:cNvSpPr>
          <p:nvPr>
            <p:ph type="body" idx="1"/>
          </p:nvPr>
        </p:nvSpPr>
        <p:spPr/>
        <p:txBody>
          <a:bodyPr/>
          <a:lstStyle/>
          <a:p>
            <a:r>
              <a:rPr lang="fa-IR"/>
              <a:t>«تحلیل مغایرت» نکته: اگر مقادیر واقعی کمتر از استاندارد تعیین شده باشد مطلوب در غیر این صورت نامطلوب</a:t>
            </a:r>
            <a:endParaRPr lang="fa-IR" b="1" i="1"/>
          </a:p>
          <a:p>
            <a:r>
              <a:rPr lang="fa-IR" b="1" i="1"/>
              <a:t>مغایرت: تفاوت میان نتایج واقعی و استانداردهای از پیش تعیین شده.</a:t>
            </a:r>
            <a:endParaRPr lang="fa-IR"/>
          </a:p>
          <a:p>
            <a:r>
              <a:rPr lang="fa-IR"/>
              <a:t>این تفاوتها : 1- عوامل داخلی 2- عوامل خارجی</a:t>
            </a:r>
            <a:endParaRPr lang="en-US"/>
          </a:p>
        </p:txBody>
      </p:sp>
    </p:spTree>
  </p:cSld>
  <p:clrMapOvr>
    <a:masterClrMapping/>
  </p:clrMapOvr>
  <p:transition advClick="0" advTm="3000"/>
</p:sld>
</file>

<file path=ppt/slides/slide29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27683" name="Rectangle 3"/>
          <p:cNvSpPr>
            <a:spLocks noGrp="1" noChangeArrowheads="1"/>
          </p:cNvSpPr>
          <p:nvPr>
            <p:ph type="body" idx="1"/>
          </p:nvPr>
        </p:nvSpPr>
        <p:spPr/>
        <p:txBody>
          <a:bodyPr/>
          <a:lstStyle/>
          <a:p>
            <a:r>
              <a:rPr lang="fa-IR"/>
              <a:t>بهای استاندارد × ­­(مقدار واقعی مواد – مقدار استاندارد) = مغایرت درمصرف مواد مستقیم مصرفی  </a:t>
            </a:r>
          </a:p>
          <a:p>
            <a:r>
              <a:rPr lang="fa-IR"/>
              <a:t>مقدار مواد هر واحد کالا طبق استاندارد × تعداد تولید = مقدار مواد طبق استاندارد</a:t>
            </a:r>
            <a:endParaRPr lang="en-US"/>
          </a:p>
        </p:txBody>
      </p:sp>
    </p:spTree>
  </p:cSld>
  <p:clrMapOvr>
    <a:masterClrMapping/>
  </p:clrMapOvr>
  <p:transition advClick="0" advTm="3000"/>
</p:sld>
</file>

<file path=ppt/slides/slide29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28707" name="Rectangle 3"/>
          <p:cNvSpPr>
            <a:spLocks noGrp="1" noChangeArrowheads="1"/>
          </p:cNvSpPr>
          <p:nvPr>
            <p:ph type="body" idx="1"/>
          </p:nvPr>
        </p:nvSpPr>
        <p:spPr/>
        <p:txBody>
          <a:bodyPr/>
          <a:lstStyle/>
          <a:p>
            <a:r>
              <a:rPr lang="fa-IR"/>
              <a:t>مقادیر واقعی × (بهای تمام شده واقعی – بهای تمام شده استاندارد) = مغایرت و قیمت مواد</a:t>
            </a:r>
          </a:p>
          <a:p>
            <a:r>
              <a:rPr lang="fa-IR"/>
              <a:t>«ثبت های مربوط به خرید مصرف مواد مستقیم»</a:t>
            </a:r>
          </a:p>
          <a:p>
            <a:r>
              <a:rPr lang="fa-IR"/>
              <a:t>الف: خرید مواد تقسیم:</a:t>
            </a:r>
          </a:p>
          <a:p>
            <a:r>
              <a:rPr lang="fa-IR"/>
              <a:t>موجود مواد(بد)			اسناد پرداختنی(بس)</a:t>
            </a:r>
            <a:endParaRPr lang="en-US"/>
          </a:p>
        </p:txBody>
      </p:sp>
    </p:spTree>
  </p:cSld>
  <p:clrMapOvr>
    <a:masterClrMapping/>
  </p:clrMapOvr>
  <p:transition advClick="0" advTm="3000"/>
</p:sld>
</file>

<file path=ppt/slides/slide29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29731" name="Rectangle 3"/>
          <p:cNvSpPr>
            <a:spLocks noGrp="1" noChangeArrowheads="1"/>
          </p:cNvSpPr>
          <p:nvPr>
            <p:ph type="body" idx="1"/>
          </p:nvPr>
        </p:nvSpPr>
        <p:spPr/>
        <p:txBody>
          <a:bodyPr/>
          <a:lstStyle/>
          <a:p>
            <a:r>
              <a:rPr lang="fa-IR"/>
              <a:t>ب) مصرف مواد (مغایرت)</a:t>
            </a:r>
          </a:p>
          <a:p>
            <a:r>
              <a:rPr lang="fa-IR"/>
              <a:t>کار در جریان ساخت</a:t>
            </a:r>
          </a:p>
          <a:p>
            <a:r>
              <a:rPr lang="fa-IR"/>
              <a:t>مغایرت در قیمت مواد مصرفی</a:t>
            </a:r>
          </a:p>
          <a:p>
            <a:r>
              <a:rPr lang="fa-IR"/>
              <a:t>					موجودی مواد</a:t>
            </a:r>
          </a:p>
          <a:p>
            <a:r>
              <a:rPr lang="fa-IR"/>
              <a:t>					مغایرت در مصرف مواد</a:t>
            </a:r>
            <a:endParaRPr lang="fa-IR" b="1" i="1"/>
          </a:p>
          <a:p>
            <a:r>
              <a:rPr lang="fa-IR" b="1" i="1"/>
              <a:t>«مغایرت دستمزد مستقیم»</a:t>
            </a:r>
            <a:endParaRPr lang="en-US" b="1" i="1"/>
          </a:p>
        </p:txBody>
      </p:sp>
    </p:spTree>
  </p:cSld>
  <p:clrMapOvr>
    <a:masterClrMapping/>
  </p:clrMapOvr>
  <p:transition advClick="0" advTm="3000"/>
</p:sld>
</file>

<file path=ppt/slides/slide294.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330755" name="Rectangle 3"/>
          <p:cNvSpPr>
            <a:spLocks noGrp="1" noChangeArrowheads="1"/>
          </p:cNvSpPr>
          <p:nvPr>
            <p:ph type="body" idx="1"/>
          </p:nvPr>
        </p:nvSpPr>
        <p:spPr/>
        <p:txBody>
          <a:bodyPr/>
          <a:lstStyle/>
          <a:p>
            <a:r>
              <a:rPr lang="fa-IR"/>
              <a:t>نرخ استاندارد × (ساعات کار استاندارد – ساعات کار واقعی)=مغایرت در کارایی نیروی کار مستقیم</a:t>
            </a:r>
          </a:p>
          <a:p>
            <a:r>
              <a:rPr lang="fa-IR"/>
              <a:t>نکته: محاسبه ساعت کار استاندارد = ساعات کار استاندارد برای هر واحد × تعداد واحدهای تولید شده</a:t>
            </a:r>
            <a:endParaRPr lang="en-US"/>
          </a:p>
        </p:txBody>
      </p:sp>
    </p:spTree>
  </p:cSld>
  <p:clrMapOvr>
    <a:masterClrMapping/>
  </p:clrMapOvr>
  <p:transition advClick="0" advTm="300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3075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30755">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0755" grpId="0" build="p"/>
    </p:bldLst>
  </p:timing>
</p:sld>
</file>

<file path=ppt/slides/slide29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31779" name="Rectangle 3"/>
          <p:cNvSpPr>
            <a:spLocks noGrp="1" noChangeArrowheads="1"/>
          </p:cNvSpPr>
          <p:nvPr>
            <p:ph type="body" idx="1"/>
          </p:nvPr>
        </p:nvSpPr>
        <p:spPr>
          <a:xfrm>
            <a:off x="457200" y="1268413"/>
            <a:ext cx="8229600" cy="4857750"/>
          </a:xfrm>
        </p:spPr>
        <p:txBody>
          <a:bodyPr/>
          <a:lstStyle/>
          <a:p>
            <a:r>
              <a:rPr lang="fa-IR" sz="2800"/>
              <a:t>ساعات کار واقعی × (نرخ استاندارد دستمزد – نرخ دستمزد واقعی) = مغایرت در نرخ دستمزد مستقیم</a:t>
            </a:r>
          </a:p>
          <a:p>
            <a:r>
              <a:rPr lang="fa-IR" sz="2800"/>
              <a:t>ثبت های مربوط به مغایرت های دستمزد مستقیم </a:t>
            </a:r>
          </a:p>
          <a:p>
            <a:r>
              <a:rPr lang="fa-IR" sz="2800"/>
              <a:t>الف: ثبت بهای تمام شده دستمزد:</a:t>
            </a:r>
          </a:p>
          <a:p>
            <a:r>
              <a:rPr lang="fa-IR" sz="2800"/>
              <a:t>کنترل دستمزد              (  بد)  			       حسابهای پرداختنی مختلف           (  بس)</a:t>
            </a:r>
            <a:endParaRPr lang="en-US" sz="2800"/>
          </a:p>
        </p:txBody>
      </p:sp>
    </p:spTree>
  </p:cSld>
  <p:clrMapOvr>
    <a:masterClrMapping/>
  </p:clrMapOvr>
  <p:transition advClick="0" advTm="3000"/>
</p:sld>
</file>

<file path=ppt/slides/slide29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32803" name="Rectangle 3"/>
          <p:cNvSpPr>
            <a:spLocks noGrp="1" noChangeArrowheads="1"/>
          </p:cNvSpPr>
          <p:nvPr>
            <p:ph type="body" idx="1"/>
          </p:nvPr>
        </p:nvSpPr>
        <p:spPr>
          <a:xfrm>
            <a:off x="457200" y="1125538"/>
            <a:ext cx="8229600" cy="5000625"/>
          </a:xfrm>
        </p:spPr>
        <p:txBody>
          <a:bodyPr/>
          <a:lstStyle/>
          <a:p>
            <a:r>
              <a:rPr lang="fa-IR" sz="2800"/>
              <a:t>ب: سیستم بهای تمام شده دستمزد بین مغایرت ها و کار درجریان تولید:</a:t>
            </a:r>
          </a:p>
          <a:p>
            <a:r>
              <a:rPr lang="fa-IR" sz="2800"/>
              <a:t>کاردرجریان ساخت           (بد)</a:t>
            </a:r>
          </a:p>
          <a:p>
            <a:r>
              <a:rPr lang="fa-IR" sz="2800"/>
              <a:t>مغایرت در کارایی دستمزد</a:t>
            </a:r>
          </a:p>
          <a:p>
            <a:r>
              <a:rPr lang="fa-IR" sz="2800"/>
              <a:t>مغایرت در نرخ دستمزد کنترل دستمزد   ( بس)</a:t>
            </a:r>
          </a:p>
          <a:p>
            <a:r>
              <a:rPr lang="fa-IR" sz="2800"/>
              <a:t>بستن مغایرت ها </a:t>
            </a:r>
            <a:endParaRPr lang="en-US" sz="2800"/>
          </a:p>
        </p:txBody>
      </p:sp>
    </p:spTree>
  </p:cSld>
  <p:clrMapOvr>
    <a:masterClrMapping/>
  </p:clrMapOvr>
  <p:transition advClick="0" advTm="3000"/>
</p:sld>
</file>

<file path=ppt/slides/slide297.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333827" name="Rectangle 3"/>
          <p:cNvSpPr>
            <a:spLocks noGrp="1" noChangeArrowheads="1"/>
          </p:cNvSpPr>
          <p:nvPr>
            <p:ph type="body" idx="1"/>
          </p:nvPr>
        </p:nvSpPr>
        <p:spPr>
          <a:xfrm>
            <a:off x="457200" y="1341438"/>
            <a:ext cx="8229600" cy="4784725"/>
          </a:xfrm>
        </p:spPr>
        <p:txBody>
          <a:bodyPr/>
          <a:lstStyle/>
          <a:p>
            <a:r>
              <a:rPr lang="fa-IR"/>
              <a:t>در پایان یک دوره مالی: 1- به حساب سود و زیان  2- به بهای تمام شده کالای فروخته شده و موجودیها به سمت مانده آنها</a:t>
            </a:r>
          </a:p>
          <a:p>
            <a:r>
              <a:rPr lang="fa-IR"/>
              <a:t>مغایرت در نرخ مواد</a:t>
            </a:r>
          </a:p>
          <a:p>
            <a:r>
              <a:rPr lang="fa-IR"/>
              <a:t>مغایرت در کارایی دستمزد</a:t>
            </a:r>
          </a:p>
          <a:p>
            <a:r>
              <a:rPr lang="fa-IR"/>
              <a:t>مغایرت سربار</a:t>
            </a:r>
            <a:endParaRPr lang="en-US"/>
          </a:p>
        </p:txBody>
      </p:sp>
    </p:spTree>
  </p:cSld>
  <p:clrMapOvr>
    <a:masterClrMapping/>
  </p:clrMapOvr>
  <p:transition advClick="0" advTm="3000">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4" presetClass="entr" presetSubtype="0" fill="hold" grpId="0" nodeType="clickEffect">
                                  <p:stCondLst>
                                    <p:cond delay="0"/>
                                  </p:stCondLst>
                                  <p:childTnLst>
                                    <p:set>
                                      <p:cBhvr>
                                        <p:cTn id="6" dur="1" fill="hold">
                                          <p:stCondLst>
                                            <p:cond delay="0"/>
                                          </p:stCondLst>
                                        </p:cTn>
                                        <p:tgtEl>
                                          <p:spTgt spid="333827">
                                            <p:txEl>
                                              <p:pRg st="0" end="0"/>
                                            </p:txEl>
                                          </p:spTgt>
                                        </p:tgtEl>
                                        <p:attrNameLst>
                                          <p:attrName>style.visibility</p:attrName>
                                        </p:attrNameLst>
                                      </p:cBhvr>
                                      <p:to>
                                        <p:strVal val="visible"/>
                                      </p:to>
                                    </p:set>
                                    <p:animEffect transition="in" filter="fade">
                                      <p:cBhvr>
                                        <p:cTn id="7" dur="500"/>
                                        <p:tgtEl>
                                          <p:spTgt spid="333827">
                                            <p:txEl>
                                              <p:pRg st="0" end="0"/>
                                            </p:txEl>
                                          </p:spTgt>
                                        </p:tgtEl>
                                      </p:cBhvr>
                                    </p:animEffect>
                                    <p:anim calcmode="lin" valueType="num">
                                      <p:cBhvr>
                                        <p:cTn id="8" dur="500" fill="hold"/>
                                        <p:tgtEl>
                                          <p:spTgt spid="333827">
                                            <p:txEl>
                                              <p:pRg st="0" end="0"/>
                                            </p:txEl>
                                          </p:spTgt>
                                        </p:tgtEl>
                                        <p:attrNameLst>
                                          <p:attrName>ppt_x</p:attrName>
                                        </p:attrNameLst>
                                      </p:cBhvr>
                                      <p:tavLst>
                                        <p:tav tm="0">
                                          <p:val>
                                            <p:strVal val="#ppt_x"/>
                                          </p:val>
                                        </p:tav>
                                        <p:tav tm="100000">
                                          <p:val>
                                            <p:strVal val="#ppt_x"/>
                                          </p:val>
                                        </p:tav>
                                      </p:tavLst>
                                    </p:anim>
                                    <p:anim calcmode="lin" valueType="num">
                                      <p:cBhvr>
                                        <p:cTn id="9" dur="500" fill="hold"/>
                                        <p:tgtEl>
                                          <p:spTgt spid="333827">
                                            <p:txEl>
                                              <p:pRg st="0" end="0"/>
                                            </p:txEl>
                                          </p:spTgt>
                                        </p:tgtEl>
                                        <p:attrNameLst>
                                          <p:attrName>ppt_y</p:attrName>
                                        </p:attrNameLst>
                                      </p:cBhvr>
                                      <p:tavLst>
                                        <p:tav tm="0">
                                          <p:val>
                                            <p:strVal val="#ppt_y+.05"/>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4" presetClass="entr" presetSubtype="0" fill="hold" grpId="0" nodeType="clickEffect">
                                  <p:stCondLst>
                                    <p:cond delay="0"/>
                                  </p:stCondLst>
                                  <p:childTnLst>
                                    <p:set>
                                      <p:cBhvr>
                                        <p:cTn id="13" dur="1" fill="hold">
                                          <p:stCondLst>
                                            <p:cond delay="0"/>
                                          </p:stCondLst>
                                        </p:cTn>
                                        <p:tgtEl>
                                          <p:spTgt spid="333827">
                                            <p:txEl>
                                              <p:pRg st="1" end="1"/>
                                            </p:txEl>
                                          </p:spTgt>
                                        </p:tgtEl>
                                        <p:attrNameLst>
                                          <p:attrName>style.visibility</p:attrName>
                                        </p:attrNameLst>
                                      </p:cBhvr>
                                      <p:to>
                                        <p:strVal val="visible"/>
                                      </p:to>
                                    </p:set>
                                    <p:animEffect transition="in" filter="fade">
                                      <p:cBhvr>
                                        <p:cTn id="14" dur="500"/>
                                        <p:tgtEl>
                                          <p:spTgt spid="333827">
                                            <p:txEl>
                                              <p:pRg st="1" end="1"/>
                                            </p:txEl>
                                          </p:spTgt>
                                        </p:tgtEl>
                                      </p:cBhvr>
                                    </p:animEffect>
                                    <p:anim calcmode="lin" valueType="num">
                                      <p:cBhvr>
                                        <p:cTn id="15" dur="500" fill="hold"/>
                                        <p:tgtEl>
                                          <p:spTgt spid="333827">
                                            <p:txEl>
                                              <p:pRg st="1" end="1"/>
                                            </p:txEl>
                                          </p:spTgt>
                                        </p:tgtEl>
                                        <p:attrNameLst>
                                          <p:attrName>ppt_x</p:attrName>
                                        </p:attrNameLst>
                                      </p:cBhvr>
                                      <p:tavLst>
                                        <p:tav tm="0">
                                          <p:val>
                                            <p:strVal val="#ppt_x"/>
                                          </p:val>
                                        </p:tav>
                                        <p:tav tm="100000">
                                          <p:val>
                                            <p:strVal val="#ppt_x"/>
                                          </p:val>
                                        </p:tav>
                                      </p:tavLst>
                                    </p:anim>
                                    <p:anim calcmode="lin" valueType="num">
                                      <p:cBhvr>
                                        <p:cTn id="16" dur="500" fill="hold"/>
                                        <p:tgtEl>
                                          <p:spTgt spid="333827">
                                            <p:txEl>
                                              <p:pRg st="1" end="1"/>
                                            </p:txEl>
                                          </p:spTgt>
                                        </p:tgtEl>
                                        <p:attrNameLst>
                                          <p:attrName>ppt_y</p:attrName>
                                        </p:attrNameLst>
                                      </p:cBhvr>
                                      <p:tavLst>
                                        <p:tav tm="0">
                                          <p:val>
                                            <p:strVal val="#ppt_y+.05"/>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4" presetClass="entr" presetSubtype="0" fill="hold" grpId="0" nodeType="clickEffect">
                                  <p:stCondLst>
                                    <p:cond delay="0"/>
                                  </p:stCondLst>
                                  <p:childTnLst>
                                    <p:set>
                                      <p:cBhvr>
                                        <p:cTn id="20" dur="1" fill="hold">
                                          <p:stCondLst>
                                            <p:cond delay="0"/>
                                          </p:stCondLst>
                                        </p:cTn>
                                        <p:tgtEl>
                                          <p:spTgt spid="333827">
                                            <p:txEl>
                                              <p:pRg st="2" end="2"/>
                                            </p:txEl>
                                          </p:spTgt>
                                        </p:tgtEl>
                                        <p:attrNameLst>
                                          <p:attrName>style.visibility</p:attrName>
                                        </p:attrNameLst>
                                      </p:cBhvr>
                                      <p:to>
                                        <p:strVal val="visible"/>
                                      </p:to>
                                    </p:set>
                                    <p:animEffect transition="in" filter="fade">
                                      <p:cBhvr>
                                        <p:cTn id="21" dur="500"/>
                                        <p:tgtEl>
                                          <p:spTgt spid="333827">
                                            <p:txEl>
                                              <p:pRg st="2" end="2"/>
                                            </p:txEl>
                                          </p:spTgt>
                                        </p:tgtEl>
                                      </p:cBhvr>
                                    </p:animEffect>
                                    <p:anim calcmode="lin" valueType="num">
                                      <p:cBhvr>
                                        <p:cTn id="22" dur="500" fill="hold"/>
                                        <p:tgtEl>
                                          <p:spTgt spid="333827">
                                            <p:txEl>
                                              <p:pRg st="2" end="2"/>
                                            </p:txEl>
                                          </p:spTgt>
                                        </p:tgtEl>
                                        <p:attrNameLst>
                                          <p:attrName>ppt_x</p:attrName>
                                        </p:attrNameLst>
                                      </p:cBhvr>
                                      <p:tavLst>
                                        <p:tav tm="0">
                                          <p:val>
                                            <p:strVal val="#ppt_x"/>
                                          </p:val>
                                        </p:tav>
                                        <p:tav tm="100000">
                                          <p:val>
                                            <p:strVal val="#ppt_x"/>
                                          </p:val>
                                        </p:tav>
                                      </p:tavLst>
                                    </p:anim>
                                    <p:anim calcmode="lin" valueType="num">
                                      <p:cBhvr>
                                        <p:cTn id="23" dur="500" fill="hold"/>
                                        <p:tgtEl>
                                          <p:spTgt spid="333827">
                                            <p:txEl>
                                              <p:pRg st="2" end="2"/>
                                            </p:txEl>
                                          </p:spTgt>
                                        </p:tgtEl>
                                        <p:attrNameLst>
                                          <p:attrName>ppt_y</p:attrName>
                                        </p:attrNameLst>
                                      </p:cBhvr>
                                      <p:tavLst>
                                        <p:tav tm="0">
                                          <p:val>
                                            <p:strVal val="#ppt_y+.05"/>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4" presetClass="entr" presetSubtype="0" fill="hold" grpId="0" nodeType="clickEffect">
                                  <p:stCondLst>
                                    <p:cond delay="0"/>
                                  </p:stCondLst>
                                  <p:childTnLst>
                                    <p:set>
                                      <p:cBhvr>
                                        <p:cTn id="27" dur="1" fill="hold">
                                          <p:stCondLst>
                                            <p:cond delay="0"/>
                                          </p:stCondLst>
                                        </p:cTn>
                                        <p:tgtEl>
                                          <p:spTgt spid="333827">
                                            <p:txEl>
                                              <p:pRg st="3" end="3"/>
                                            </p:txEl>
                                          </p:spTgt>
                                        </p:tgtEl>
                                        <p:attrNameLst>
                                          <p:attrName>style.visibility</p:attrName>
                                        </p:attrNameLst>
                                      </p:cBhvr>
                                      <p:to>
                                        <p:strVal val="visible"/>
                                      </p:to>
                                    </p:set>
                                    <p:animEffect transition="in" filter="fade">
                                      <p:cBhvr>
                                        <p:cTn id="28" dur="500"/>
                                        <p:tgtEl>
                                          <p:spTgt spid="333827">
                                            <p:txEl>
                                              <p:pRg st="3" end="3"/>
                                            </p:txEl>
                                          </p:spTgt>
                                        </p:tgtEl>
                                      </p:cBhvr>
                                    </p:animEffect>
                                    <p:anim calcmode="lin" valueType="num">
                                      <p:cBhvr>
                                        <p:cTn id="29" dur="500" fill="hold"/>
                                        <p:tgtEl>
                                          <p:spTgt spid="333827">
                                            <p:txEl>
                                              <p:pRg st="3" end="3"/>
                                            </p:txEl>
                                          </p:spTgt>
                                        </p:tgtEl>
                                        <p:attrNameLst>
                                          <p:attrName>ppt_x</p:attrName>
                                        </p:attrNameLst>
                                      </p:cBhvr>
                                      <p:tavLst>
                                        <p:tav tm="0">
                                          <p:val>
                                            <p:strVal val="#ppt_x"/>
                                          </p:val>
                                        </p:tav>
                                        <p:tav tm="100000">
                                          <p:val>
                                            <p:strVal val="#ppt_x"/>
                                          </p:val>
                                        </p:tav>
                                      </p:tavLst>
                                    </p:anim>
                                    <p:anim calcmode="lin" valueType="num">
                                      <p:cBhvr>
                                        <p:cTn id="30" dur="500" fill="hold"/>
                                        <p:tgtEl>
                                          <p:spTgt spid="333827">
                                            <p:txEl>
                                              <p:pRg st="3" end="3"/>
                                            </p:txEl>
                                          </p:spTgt>
                                        </p:tgtEl>
                                        <p:attrNameLst>
                                          <p:attrName>ppt_y</p:attrName>
                                        </p:attrNameLst>
                                      </p:cBhvr>
                                      <p:tavLst>
                                        <p:tav tm="0">
                                          <p:val>
                                            <p:strVal val="#ppt_y+.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3827" grpId="0" build="p"/>
    </p:bldLst>
  </p:timing>
</p:sld>
</file>

<file path=ppt/slides/slide298.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334851" name="Rectangle 3"/>
          <p:cNvSpPr>
            <a:spLocks noGrp="1" noChangeArrowheads="1"/>
          </p:cNvSpPr>
          <p:nvPr>
            <p:ph type="body" idx="1"/>
          </p:nvPr>
        </p:nvSpPr>
        <p:spPr>
          <a:xfrm>
            <a:off x="457200" y="620713"/>
            <a:ext cx="8229600" cy="5832475"/>
          </a:xfrm>
        </p:spPr>
        <p:txBody>
          <a:bodyPr/>
          <a:lstStyle/>
          <a:p>
            <a:r>
              <a:rPr lang="fa-IR"/>
              <a:t>مغایرت در مصرف مواد</a:t>
            </a:r>
          </a:p>
          <a:p>
            <a:r>
              <a:rPr lang="fa-IR"/>
              <a:t>مغایرت در نرخ دستمزد</a:t>
            </a:r>
          </a:p>
          <a:p>
            <a:r>
              <a:rPr lang="fa-IR"/>
              <a:t>خلاصه سود و زیان</a:t>
            </a:r>
          </a:p>
          <a:p>
            <a:r>
              <a:rPr lang="fa-IR"/>
              <a:t>مغایرت در نرخ مواد</a:t>
            </a:r>
          </a:p>
          <a:p>
            <a:r>
              <a:rPr lang="fa-IR"/>
              <a:t>مغایرت در کارایی دستمزد</a:t>
            </a:r>
          </a:p>
          <a:p>
            <a:r>
              <a:rPr lang="fa-IR"/>
              <a:t>مغایرت سربار</a:t>
            </a:r>
          </a:p>
          <a:p>
            <a:r>
              <a:rPr lang="fa-IR"/>
              <a:t>مغایرت در مصرف مواد</a:t>
            </a:r>
          </a:p>
          <a:p>
            <a:r>
              <a:rPr lang="fa-IR"/>
              <a:t>مغایرت در نرخ دستمزد</a:t>
            </a:r>
          </a:p>
          <a:p>
            <a:r>
              <a:rPr lang="fa-IR"/>
              <a:t>بهای تمام شده کالای فروش رفته</a:t>
            </a:r>
            <a:r>
              <a:rPr lang="en-US"/>
              <a:t> </a:t>
            </a:r>
          </a:p>
        </p:txBody>
      </p:sp>
    </p:spTree>
  </p:cSld>
  <p:clrMapOvr>
    <a:masterClrMapping/>
  </p:clrMapOvr>
  <p:transition advClick="0" advTm="3000">
    <p:push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0" presetClass="entr" presetSubtype="0" fill="hold" grpId="0" nodeType="clickEffect">
                                  <p:stCondLst>
                                    <p:cond delay="0"/>
                                  </p:stCondLst>
                                  <p:iterate type="lt">
                                    <p:tmPct val="10000"/>
                                  </p:iterate>
                                  <p:childTnLst>
                                    <p:set>
                                      <p:cBhvr>
                                        <p:cTn id="6" dur="1" fill="hold">
                                          <p:stCondLst>
                                            <p:cond delay="0"/>
                                          </p:stCondLst>
                                        </p:cTn>
                                        <p:tgtEl>
                                          <p:spTgt spid="334851">
                                            <p:txEl>
                                              <p:pRg st="0" end="0"/>
                                            </p:txEl>
                                          </p:spTgt>
                                        </p:tgtEl>
                                        <p:attrNameLst>
                                          <p:attrName>style.visibility</p:attrName>
                                        </p:attrNameLst>
                                      </p:cBhvr>
                                      <p:to>
                                        <p:strVal val="visible"/>
                                      </p:to>
                                    </p:set>
                                    <p:animEffect transition="in" filter="fade">
                                      <p:cBhvr>
                                        <p:cTn id="7" dur="500">
                                          <p:stCondLst>
                                            <p:cond delay="0"/>
                                          </p:stCondLst>
                                        </p:cTn>
                                        <p:tgtEl>
                                          <p:spTgt spid="334851">
                                            <p:txEl>
                                              <p:pRg st="0" end="0"/>
                                            </p:txEl>
                                          </p:spTgt>
                                        </p:tgtEl>
                                      </p:cBhvr>
                                    </p:animEffect>
                                    <p:anim calcmode="lin" valueType="num">
                                      <p:cBhvr>
                                        <p:cTn id="8" dur="500" fill="hold">
                                          <p:stCondLst>
                                            <p:cond delay="0"/>
                                          </p:stCondLst>
                                        </p:cTn>
                                        <p:tgtEl>
                                          <p:spTgt spid="334851">
                                            <p:txEl>
                                              <p:pRg st="0" end="0"/>
                                            </p:txEl>
                                          </p:spTgt>
                                        </p:tgtEl>
                                        <p:attrNameLst>
                                          <p:attrName>ppt_x</p:attrName>
                                        </p:attrNameLst>
                                      </p:cBhvr>
                                      <p:tavLst>
                                        <p:tav tm="0">
                                          <p:val>
                                            <p:strVal val="#ppt_x-.1"/>
                                          </p:val>
                                        </p:tav>
                                        <p:tav tm="100000">
                                          <p:val>
                                            <p:strVal val="#ppt_x"/>
                                          </p:val>
                                        </p:tav>
                                      </p:tavLst>
                                    </p:anim>
                                    <p:anim calcmode="lin" valueType="num">
                                      <p:cBhvr>
                                        <p:cTn id="9" dur="500" fill="hold">
                                          <p:stCondLst>
                                            <p:cond delay="0"/>
                                          </p:stCondLst>
                                        </p:cTn>
                                        <p:tgtEl>
                                          <p:spTgt spid="334851">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0" presetClass="entr" presetSubtype="0" fill="hold" grpId="0" nodeType="clickEffect">
                                  <p:stCondLst>
                                    <p:cond delay="0"/>
                                  </p:stCondLst>
                                  <p:iterate type="lt">
                                    <p:tmPct val="10000"/>
                                  </p:iterate>
                                  <p:childTnLst>
                                    <p:set>
                                      <p:cBhvr>
                                        <p:cTn id="13" dur="1" fill="hold">
                                          <p:stCondLst>
                                            <p:cond delay="0"/>
                                          </p:stCondLst>
                                        </p:cTn>
                                        <p:tgtEl>
                                          <p:spTgt spid="334851">
                                            <p:txEl>
                                              <p:pRg st="1" end="1"/>
                                            </p:txEl>
                                          </p:spTgt>
                                        </p:tgtEl>
                                        <p:attrNameLst>
                                          <p:attrName>style.visibility</p:attrName>
                                        </p:attrNameLst>
                                      </p:cBhvr>
                                      <p:to>
                                        <p:strVal val="visible"/>
                                      </p:to>
                                    </p:set>
                                    <p:animEffect transition="in" filter="fade">
                                      <p:cBhvr>
                                        <p:cTn id="14" dur="500">
                                          <p:stCondLst>
                                            <p:cond delay="0"/>
                                          </p:stCondLst>
                                        </p:cTn>
                                        <p:tgtEl>
                                          <p:spTgt spid="334851">
                                            <p:txEl>
                                              <p:pRg st="1" end="1"/>
                                            </p:txEl>
                                          </p:spTgt>
                                        </p:tgtEl>
                                      </p:cBhvr>
                                    </p:animEffect>
                                    <p:anim calcmode="lin" valueType="num">
                                      <p:cBhvr>
                                        <p:cTn id="15" dur="500" fill="hold">
                                          <p:stCondLst>
                                            <p:cond delay="0"/>
                                          </p:stCondLst>
                                        </p:cTn>
                                        <p:tgtEl>
                                          <p:spTgt spid="334851">
                                            <p:txEl>
                                              <p:pRg st="1" end="1"/>
                                            </p:txEl>
                                          </p:spTgt>
                                        </p:tgtEl>
                                        <p:attrNameLst>
                                          <p:attrName>ppt_x</p:attrName>
                                        </p:attrNameLst>
                                      </p:cBhvr>
                                      <p:tavLst>
                                        <p:tav tm="0">
                                          <p:val>
                                            <p:strVal val="#ppt_x-.1"/>
                                          </p:val>
                                        </p:tav>
                                        <p:tav tm="100000">
                                          <p:val>
                                            <p:strVal val="#ppt_x"/>
                                          </p:val>
                                        </p:tav>
                                      </p:tavLst>
                                    </p:anim>
                                    <p:anim calcmode="lin" valueType="num">
                                      <p:cBhvr>
                                        <p:cTn id="16" dur="500" fill="hold">
                                          <p:stCondLst>
                                            <p:cond delay="0"/>
                                          </p:stCondLst>
                                        </p:cTn>
                                        <p:tgtEl>
                                          <p:spTgt spid="334851">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0" presetClass="entr" presetSubtype="0" fill="hold" grpId="0" nodeType="clickEffect">
                                  <p:stCondLst>
                                    <p:cond delay="0"/>
                                  </p:stCondLst>
                                  <p:iterate type="lt">
                                    <p:tmPct val="10000"/>
                                  </p:iterate>
                                  <p:childTnLst>
                                    <p:set>
                                      <p:cBhvr>
                                        <p:cTn id="20" dur="1" fill="hold">
                                          <p:stCondLst>
                                            <p:cond delay="0"/>
                                          </p:stCondLst>
                                        </p:cTn>
                                        <p:tgtEl>
                                          <p:spTgt spid="334851">
                                            <p:txEl>
                                              <p:pRg st="2" end="2"/>
                                            </p:txEl>
                                          </p:spTgt>
                                        </p:tgtEl>
                                        <p:attrNameLst>
                                          <p:attrName>style.visibility</p:attrName>
                                        </p:attrNameLst>
                                      </p:cBhvr>
                                      <p:to>
                                        <p:strVal val="visible"/>
                                      </p:to>
                                    </p:set>
                                    <p:animEffect transition="in" filter="fade">
                                      <p:cBhvr>
                                        <p:cTn id="21" dur="500">
                                          <p:stCondLst>
                                            <p:cond delay="0"/>
                                          </p:stCondLst>
                                        </p:cTn>
                                        <p:tgtEl>
                                          <p:spTgt spid="334851">
                                            <p:txEl>
                                              <p:pRg st="2" end="2"/>
                                            </p:txEl>
                                          </p:spTgt>
                                        </p:tgtEl>
                                      </p:cBhvr>
                                    </p:animEffect>
                                    <p:anim calcmode="lin" valueType="num">
                                      <p:cBhvr>
                                        <p:cTn id="22" dur="500" fill="hold">
                                          <p:stCondLst>
                                            <p:cond delay="0"/>
                                          </p:stCondLst>
                                        </p:cTn>
                                        <p:tgtEl>
                                          <p:spTgt spid="334851">
                                            <p:txEl>
                                              <p:pRg st="2" end="2"/>
                                            </p:txEl>
                                          </p:spTgt>
                                        </p:tgtEl>
                                        <p:attrNameLst>
                                          <p:attrName>ppt_x</p:attrName>
                                        </p:attrNameLst>
                                      </p:cBhvr>
                                      <p:tavLst>
                                        <p:tav tm="0">
                                          <p:val>
                                            <p:strVal val="#ppt_x-.1"/>
                                          </p:val>
                                        </p:tav>
                                        <p:tav tm="100000">
                                          <p:val>
                                            <p:strVal val="#ppt_x"/>
                                          </p:val>
                                        </p:tav>
                                      </p:tavLst>
                                    </p:anim>
                                    <p:anim calcmode="lin" valueType="num">
                                      <p:cBhvr>
                                        <p:cTn id="23" dur="500" fill="hold">
                                          <p:stCondLst>
                                            <p:cond delay="0"/>
                                          </p:stCondLst>
                                        </p:cTn>
                                        <p:tgtEl>
                                          <p:spTgt spid="334851">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0" presetClass="entr" presetSubtype="0" fill="hold" grpId="0" nodeType="clickEffect">
                                  <p:stCondLst>
                                    <p:cond delay="0"/>
                                  </p:stCondLst>
                                  <p:iterate type="lt">
                                    <p:tmPct val="10000"/>
                                  </p:iterate>
                                  <p:childTnLst>
                                    <p:set>
                                      <p:cBhvr>
                                        <p:cTn id="27" dur="1" fill="hold">
                                          <p:stCondLst>
                                            <p:cond delay="0"/>
                                          </p:stCondLst>
                                        </p:cTn>
                                        <p:tgtEl>
                                          <p:spTgt spid="334851">
                                            <p:txEl>
                                              <p:pRg st="3" end="3"/>
                                            </p:txEl>
                                          </p:spTgt>
                                        </p:tgtEl>
                                        <p:attrNameLst>
                                          <p:attrName>style.visibility</p:attrName>
                                        </p:attrNameLst>
                                      </p:cBhvr>
                                      <p:to>
                                        <p:strVal val="visible"/>
                                      </p:to>
                                    </p:set>
                                    <p:animEffect transition="in" filter="fade">
                                      <p:cBhvr>
                                        <p:cTn id="28" dur="500">
                                          <p:stCondLst>
                                            <p:cond delay="0"/>
                                          </p:stCondLst>
                                        </p:cTn>
                                        <p:tgtEl>
                                          <p:spTgt spid="334851">
                                            <p:txEl>
                                              <p:pRg st="3" end="3"/>
                                            </p:txEl>
                                          </p:spTgt>
                                        </p:tgtEl>
                                      </p:cBhvr>
                                    </p:animEffect>
                                    <p:anim calcmode="lin" valueType="num">
                                      <p:cBhvr>
                                        <p:cTn id="29" dur="500" fill="hold">
                                          <p:stCondLst>
                                            <p:cond delay="0"/>
                                          </p:stCondLst>
                                        </p:cTn>
                                        <p:tgtEl>
                                          <p:spTgt spid="334851">
                                            <p:txEl>
                                              <p:pRg st="3" end="3"/>
                                            </p:txEl>
                                          </p:spTgt>
                                        </p:tgtEl>
                                        <p:attrNameLst>
                                          <p:attrName>ppt_x</p:attrName>
                                        </p:attrNameLst>
                                      </p:cBhvr>
                                      <p:tavLst>
                                        <p:tav tm="0">
                                          <p:val>
                                            <p:strVal val="#ppt_x-.1"/>
                                          </p:val>
                                        </p:tav>
                                        <p:tav tm="100000">
                                          <p:val>
                                            <p:strVal val="#ppt_x"/>
                                          </p:val>
                                        </p:tav>
                                      </p:tavLst>
                                    </p:anim>
                                    <p:anim calcmode="lin" valueType="num">
                                      <p:cBhvr>
                                        <p:cTn id="30" dur="500" fill="hold">
                                          <p:stCondLst>
                                            <p:cond delay="0"/>
                                          </p:stCondLst>
                                        </p:cTn>
                                        <p:tgtEl>
                                          <p:spTgt spid="334851">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0" presetClass="entr" presetSubtype="0" fill="hold" grpId="0" nodeType="clickEffect">
                                  <p:stCondLst>
                                    <p:cond delay="0"/>
                                  </p:stCondLst>
                                  <p:iterate type="lt">
                                    <p:tmPct val="10000"/>
                                  </p:iterate>
                                  <p:childTnLst>
                                    <p:set>
                                      <p:cBhvr>
                                        <p:cTn id="34" dur="1" fill="hold">
                                          <p:stCondLst>
                                            <p:cond delay="0"/>
                                          </p:stCondLst>
                                        </p:cTn>
                                        <p:tgtEl>
                                          <p:spTgt spid="334851">
                                            <p:txEl>
                                              <p:pRg st="4" end="4"/>
                                            </p:txEl>
                                          </p:spTgt>
                                        </p:tgtEl>
                                        <p:attrNameLst>
                                          <p:attrName>style.visibility</p:attrName>
                                        </p:attrNameLst>
                                      </p:cBhvr>
                                      <p:to>
                                        <p:strVal val="visible"/>
                                      </p:to>
                                    </p:set>
                                    <p:animEffect transition="in" filter="fade">
                                      <p:cBhvr>
                                        <p:cTn id="35" dur="500">
                                          <p:stCondLst>
                                            <p:cond delay="0"/>
                                          </p:stCondLst>
                                        </p:cTn>
                                        <p:tgtEl>
                                          <p:spTgt spid="334851">
                                            <p:txEl>
                                              <p:pRg st="4" end="4"/>
                                            </p:txEl>
                                          </p:spTgt>
                                        </p:tgtEl>
                                      </p:cBhvr>
                                    </p:animEffect>
                                    <p:anim calcmode="lin" valueType="num">
                                      <p:cBhvr>
                                        <p:cTn id="36" dur="500" fill="hold">
                                          <p:stCondLst>
                                            <p:cond delay="0"/>
                                          </p:stCondLst>
                                        </p:cTn>
                                        <p:tgtEl>
                                          <p:spTgt spid="334851">
                                            <p:txEl>
                                              <p:pRg st="4" end="4"/>
                                            </p:txEl>
                                          </p:spTgt>
                                        </p:tgtEl>
                                        <p:attrNameLst>
                                          <p:attrName>ppt_x</p:attrName>
                                        </p:attrNameLst>
                                      </p:cBhvr>
                                      <p:tavLst>
                                        <p:tav tm="0">
                                          <p:val>
                                            <p:strVal val="#ppt_x-.1"/>
                                          </p:val>
                                        </p:tav>
                                        <p:tav tm="100000">
                                          <p:val>
                                            <p:strVal val="#ppt_x"/>
                                          </p:val>
                                        </p:tav>
                                      </p:tavLst>
                                    </p:anim>
                                    <p:anim calcmode="lin" valueType="num">
                                      <p:cBhvr>
                                        <p:cTn id="37" dur="500" fill="hold">
                                          <p:stCondLst>
                                            <p:cond delay="0"/>
                                          </p:stCondLst>
                                        </p:cTn>
                                        <p:tgtEl>
                                          <p:spTgt spid="334851">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0" presetClass="entr" presetSubtype="0" fill="hold" grpId="0" nodeType="clickEffect">
                                  <p:stCondLst>
                                    <p:cond delay="0"/>
                                  </p:stCondLst>
                                  <p:iterate type="lt">
                                    <p:tmPct val="10000"/>
                                  </p:iterate>
                                  <p:childTnLst>
                                    <p:set>
                                      <p:cBhvr>
                                        <p:cTn id="41" dur="1" fill="hold">
                                          <p:stCondLst>
                                            <p:cond delay="0"/>
                                          </p:stCondLst>
                                        </p:cTn>
                                        <p:tgtEl>
                                          <p:spTgt spid="334851">
                                            <p:txEl>
                                              <p:pRg st="5" end="5"/>
                                            </p:txEl>
                                          </p:spTgt>
                                        </p:tgtEl>
                                        <p:attrNameLst>
                                          <p:attrName>style.visibility</p:attrName>
                                        </p:attrNameLst>
                                      </p:cBhvr>
                                      <p:to>
                                        <p:strVal val="visible"/>
                                      </p:to>
                                    </p:set>
                                    <p:animEffect transition="in" filter="fade">
                                      <p:cBhvr>
                                        <p:cTn id="42" dur="500">
                                          <p:stCondLst>
                                            <p:cond delay="0"/>
                                          </p:stCondLst>
                                        </p:cTn>
                                        <p:tgtEl>
                                          <p:spTgt spid="334851">
                                            <p:txEl>
                                              <p:pRg st="5" end="5"/>
                                            </p:txEl>
                                          </p:spTgt>
                                        </p:tgtEl>
                                      </p:cBhvr>
                                    </p:animEffect>
                                    <p:anim calcmode="lin" valueType="num">
                                      <p:cBhvr>
                                        <p:cTn id="43" dur="500" fill="hold">
                                          <p:stCondLst>
                                            <p:cond delay="0"/>
                                          </p:stCondLst>
                                        </p:cTn>
                                        <p:tgtEl>
                                          <p:spTgt spid="334851">
                                            <p:txEl>
                                              <p:pRg st="5" end="5"/>
                                            </p:txEl>
                                          </p:spTgt>
                                        </p:tgtEl>
                                        <p:attrNameLst>
                                          <p:attrName>ppt_x</p:attrName>
                                        </p:attrNameLst>
                                      </p:cBhvr>
                                      <p:tavLst>
                                        <p:tav tm="0">
                                          <p:val>
                                            <p:strVal val="#ppt_x-.1"/>
                                          </p:val>
                                        </p:tav>
                                        <p:tav tm="100000">
                                          <p:val>
                                            <p:strVal val="#ppt_x"/>
                                          </p:val>
                                        </p:tav>
                                      </p:tavLst>
                                    </p:anim>
                                    <p:anim calcmode="lin" valueType="num">
                                      <p:cBhvr>
                                        <p:cTn id="44" dur="500" fill="hold">
                                          <p:stCondLst>
                                            <p:cond delay="0"/>
                                          </p:stCondLst>
                                        </p:cTn>
                                        <p:tgtEl>
                                          <p:spTgt spid="334851">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0" presetClass="entr" presetSubtype="0" fill="hold" grpId="0" nodeType="clickEffect">
                                  <p:stCondLst>
                                    <p:cond delay="0"/>
                                  </p:stCondLst>
                                  <p:iterate type="lt">
                                    <p:tmPct val="10000"/>
                                  </p:iterate>
                                  <p:childTnLst>
                                    <p:set>
                                      <p:cBhvr>
                                        <p:cTn id="48" dur="1" fill="hold">
                                          <p:stCondLst>
                                            <p:cond delay="0"/>
                                          </p:stCondLst>
                                        </p:cTn>
                                        <p:tgtEl>
                                          <p:spTgt spid="334851">
                                            <p:txEl>
                                              <p:pRg st="6" end="6"/>
                                            </p:txEl>
                                          </p:spTgt>
                                        </p:tgtEl>
                                        <p:attrNameLst>
                                          <p:attrName>style.visibility</p:attrName>
                                        </p:attrNameLst>
                                      </p:cBhvr>
                                      <p:to>
                                        <p:strVal val="visible"/>
                                      </p:to>
                                    </p:set>
                                    <p:animEffect transition="in" filter="fade">
                                      <p:cBhvr>
                                        <p:cTn id="49" dur="500">
                                          <p:stCondLst>
                                            <p:cond delay="0"/>
                                          </p:stCondLst>
                                        </p:cTn>
                                        <p:tgtEl>
                                          <p:spTgt spid="334851">
                                            <p:txEl>
                                              <p:pRg st="6" end="6"/>
                                            </p:txEl>
                                          </p:spTgt>
                                        </p:tgtEl>
                                      </p:cBhvr>
                                    </p:animEffect>
                                    <p:anim calcmode="lin" valueType="num">
                                      <p:cBhvr>
                                        <p:cTn id="50" dur="500" fill="hold">
                                          <p:stCondLst>
                                            <p:cond delay="0"/>
                                          </p:stCondLst>
                                        </p:cTn>
                                        <p:tgtEl>
                                          <p:spTgt spid="334851">
                                            <p:txEl>
                                              <p:pRg st="6" end="6"/>
                                            </p:txEl>
                                          </p:spTgt>
                                        </p:tgtEl>
                                        <p:attrNameLst>
                                          <p:attrName>ppt_x</p:attrName>
                                        </p:attrNameLst>
                                      </p:cBhvr>
                                      <p:tavLst>
                                        <p:tav tm="0">
                                          <p:val>
                                            <p:strVal val="#ppt_x-.1"/>
                                          </p:val>
                                        </p:tav>
                                        <p:tav tm="100000">
                                          <p:val>
                                            <p:strVal val="#ppt_x"/>
                                          </p:val>
                                        </p:tav>
                                      </p:tavLst>
                                    </p:anim>
                                    <p:anim calcmode="lin" valueType="num">
                                      <p:cBhvr>
                                        <p:cTn id="51" dur="500" fill="hold">
                                          <p:stCondLst>
                                            <p:cond delay="0"/>
                                          </p:stCondLst>
                                        </p:cTn>
                                        <p:tgtEl>
                                          <p:spTgt spid="334851">
                                            <p:txEl>
                                              <p:pRg st="6" end="6"/>
                                            </p:txEl>
                                          </p:spTgt>
                                        </p:tgtEl>
                                        <p:attrNameLst>
                                          <p:attrName>ppt_y</p:attrName>
                                        </p:attrNameLst>
                                      </p:cBhvr>
                                      <p:tavLst>
                                        <p:tav tm="0">
                                          <p:val>
                                            <p:strVal val="#ppt_y"/>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0" presetClass="entr" presetSubtype="0" fill="hold" grpId="0" nodeType="clickEffect">
                                  <p:stCondLst>
                                    <p:cond delay="0"/>
                                  </p:stCondLst>
                                  <p:iterate type="lt">
                                    <p:tmPct val="10000"/>
                                  </p:iterate>
                                  <p:childTnLst>
                                    <p:set>
                                      <p:cBhvr>
                                        <p:cTn id="55" dur="1" fill="hold">
                                          <p:stCondLst>
                                            <p:cond delay="0"/>
                                          </p:stCondLst>
                                        </p:cTn>
                                        <p:tgtEl>
                                          <p:spTgt spid="334851">
                                            <p:txEl>
                                              <p:pRg st="7" end="7"/>
                                            </p:txEl>
                                          </p:spTgt>
                                        </p:tgtEl>
                                        <p:attrNameLst>
                                          <p:attrName>style.visibility</p:attrName>
                                        </p:attrNameLst>
                                      </p:cBhvr>
                                      <p:to>
                                        <p:strVal val="visible"/>
                                      </p:to>
                                    </p:set>
                                    <p:animEffect transition="in" filter="fade">
                                      <p:cBhvr>
                                        <p:cTn id="56" dur="500">
                                          <p:stCondLst>
                                            <p:cond delay="0"/>
                                          </p:stCondLst>
                                        </p:cTn>
                                        <p:tgtEl>
                                          <p:spTgt spid="334851">
                                            <p:txEl>
                                              <p:pRg st="7" end="7"/>
                                            </p:txEl>
                                          </p:spTgt>
                                        </p:tgtEl>
                                      </p:cBhvr>
                                    </p:animEffect>
                                    <p:anim calcmode="lin" valueType="num">
                                      <p:cBhvr>
                                        <p:cTn id="57" dur="500" fill="hold">
                                          <p:stCondLst>
                                            <p:cond delay="0"/>
                                          </p:stCondLst>
                                        </p:cTn>
                                        <p:tgtEl>
                                          <p:spTgt spid="334851">
                                            <p:txEl>
                                              <p:pRg st="7" end="7"/>
                                            </p:txEl>
                                          </p:spTgt>
                                        </p:tgtEl>
                                        <p:attrNameLst>
                                          <p:attrName>ppt_x</p:attrName>
                                        </p:attrNameLst>
                                      </p:cBhvr>
                                      <p:tavLst>
                                        <p:tav tm="0">
                                          <p:val>
                                            <p:strVal val="#ppt_x-.1"/>
                                          </p:val>
                                        </p:tav>
                                        <p:tav tm="100000">
                                          <p:val>
                                            <p:strVal val="#ppt_x"/>
                                          </p:val>
                                        </p:tav>
                                      </p:tavLst>
                                    </p:anim>
                                    <p:anim calcmode="lin" valueType="num">
                                      <p:cBhvr>
                                        <p:cTn id="58" dur="500" fill="hold">
                                          <p:stCondLst>
                                            <p:cond delay="0"/>
                                          </p:stCondLst>
                                        </p:cTn>
                                        <p:tgtEl>
                                          <p:spTgt spid="334851">
                                            <p:txEl>
                                              <p:pRg st="7" end="7"/>
                                            </p:txEl>
                                          </p:spTgt>
                                        </p:tgtEl>
                                        <p:attrNameLst>
                                          <p:attrName>ppt_y</p:attrName>
                                        </p:attrNameLst>
                                      </p:cBhvr>
                                      <p:tavLst>
                                        <p:tav tm="0">
                                          <p:val>
                                            <p:strVal val="#ppt_y"/>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40" presetClass="entr" presetSubtype="0" fill="hold" grpId="0" nodeType="clickEffect">
                                  <p:stCondLst>
                                    <p:cond delay="0"/>
                                  </p:stCondLst>
                                  <p:iterate type="lt">
                                    <p:tmPct val="10000"/>
                                  </p:iterate>
                                  <p:childTnLst>
                                    <p:set>
                                      <p:cBhvr>
                                        <p:cTn id="62" dur="1" fill="hold">
                                          <p:stCondLst>
                                            <p:cond delay="0"/>
                                          </p:stCondLst>
                                        </p:cTn>
                                        <p:tgtEl>
                                          <p:spTgt spid="334851">
                                            <p:txEl>
                                              <p:pRg st="8" end="8"/>
                                            </p:txEl>
                                          </p:spTgt>
                                        </p:tgtEl>
                                        <p:attrNameLst>
                                          <p:attrName>style.visibility</p:attrName>
                                        </p:attrNameLst>
                                      </p:cBhvr>
                                      <p:to>
                                        <p:strVal val="visible"/>
                                      </p:to>
                                    </p:set>
                                    <p:animEffect transition="in" filter="fade">
                                      <p:cBhvr>
                                        <p:cTn id="63" dur="500">
                                          <p:stCondLst>
                                            <p:cond delay="0"/>
                                          </p:stCondLst>
                                        </p:cTn>
                                        <p:tgtEl>
                                          <p:spTgt spid="334851">
                                            <p:txEl>
                                              <p:pRg st="8" end="8"/>
                                            </p:txEl>
                                          </p:spTgt>
                                        </p:tgtEl>
                                      </p:cBhvr>
                                    </p:animEffect>
                                    <p:anim calcmode="lin" valueType="num">
                                      <p:cBhvr>
                                        <p:cTn id="64" dur="500" fill="hold">
                                          <p:stCondLst>
                                            <p:cond delay="0"/>
                                          </p:stCondLst>
                                        </p:cTn>
                                        <p:tgtEl>
                                          <p:spTgt spid="334851">
                                            <p:txEl>
                                              <p:pRg st="8" end="8"/>
                                            </p:txEl>
                                          </p:spTgt>
                                        </p:tgtEl>
                                        <p:attrNameLst>
                                          <p:attrName>ppt_x</p:attrName>
                                        </p:attrNameLst>
                                      </p:cBhvr>
                                      <p:tavLst>
                                        <p:tav tm="0">
                                          <p:val>
                                            <p:strVal val="#ppt_x-.1"/>
                                          </p:val>
                                        </p:tav>
                                        <p:tav tm="100000">
                                          <p:val>
                                            <p:strVal val="#ppt_x"/>
                                          </p:val>
                                        </p:tav>
                                      </p:tavLst>
                                    </p:anim>
                                    <p:anim calcmode="lin" valueType="num">
                                      <p:cBhvr>
                                        <p:cTn id="65" dur="500" fill="hold">
                                          <p:stCondLst>
                                            <p:cond delay="0"/>
                                          </p:stCondLst>
                                        </p:cTn>
                                        <p:tgtEl>
                                          <p:spTgt spid="334851">
                                            <p:txEl>
                                              <p:pRg st="8" end="8"/>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4851" grpId="0" build="p"/>
    </p:bldLst>
  </p:timing>
</p:sld>
</file>

<file path=ppt/slides/slide29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35875" name="Rectangle 3"/>
          <p:cNvSpPr>
            <a:spLocks noGrp="1" noChangeArrowheads="1"/>
          </p:cNvSpPr>
          <p:nvPr>
            <p:ph type="body" idx="1"/>
          </p:nvPr>
        </p:nvSpPr>
        <p:spPr/>
        <p:txBody>
          <a:bodyPr/>
          <a:lstStyle/>
          <a:p>
            <a:r>
              <a:rPr lang="fa-IR"/>
              <a:t>موجودی کالای ساخته شده</a:t>
            </a:r>
          </a:p>
          <a:p>
            <a:r>
              <a:rPr lang="fa-IR"/>
              <a:t>کار در جریان ساخت</a:t>
            </a:r>
          </a:p>
          <a:p>
            <a:r>
              <a:rPr lang="fa-IR"/>
              <a:t>مثال:</a:t>
            </a:r>
          </a:p>
          <a:p>
            <a:r>
              <a:rPr lang="fa-IR"/>
              <a:t>اطلاعات زیر مربوط به شرکت زراعت</a:t>
            </a:r>
          </a:p>
          <a:p>
            <a:r>
              <a:rPr lang="fa-IR"/>
              <a:t>تعداد کالای تولید شده و تکمیل شده طی دوره 000/15 </a:t>
            </a:r>
          </a:p>
          <a:p>
            <a:r>
              <a:rPr lang="fa-IR"/>
              <a:t>مواد مستقیم استاندارد  3 واحد</a:t>
            </a:r>
            <a:endParaRPr lang="en-US"/>
          </a:p>
        </p:txBody>
      </p:sp>
    </p:spTree>
  </p:cSld>
  <p:clrMapOvr>
    <a:masterClrMapping/>
  </p:clrMapOvr>
  <p:transition advClick="0" advTm="3000"/>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51234" name="Rectangle 2"/>
          <p:cNvSpPr>
            <a:spLocks noGrp="1" noChangeArrowheads="1"/>
          </p:cNvSpPr>
          <p:nvPr>
            <p:ph type="title"/>
          </p:nvPr>
        </p:nvSpPr>
        <p:spPr/>
        <p:txBody>
          <a:bodyPr/>
          <a:lstStyle/>
          <a:p>
            <a:r>
              <a:rPr lang="fa-IR" sz="4000"/>
              <a:t>جايگاه درس </a:t>
            </a:r>
            <a:br>
              <a:rPr lang="fa-IR" sz="4000"/>
            </a:br>
            <a:endParaRPr lang="en-US" sz="4000"/>
          </a:p>
        </p:txBody>
      </p:sp>
      <p:sp>
        <p:nvSpPr>
          <p:cNvPr id="351235" name="Rectangle 3"/>
          <p:cNvSpPr>
            <a:spLocks noGrp="1" noChangeArrowheads="1"/>
          </p:cNvSpPr>
          <p:nvPr>
            <p:ph type="body" idx="1"/>
          </p:nvPr>
        </p:nvSpPr>
        <p:spPr/>
        <p:txBody>
          <a:bodyPr/>
          <a:lstStyle/>
          <a:p>
            <a:r>
              <a:rPr lang="fa-IR"/>
              <a:t>حسابداري صنعتي يك در نيمسال چهارم و بعداز گذراندن درس اصول حسابداري 3 توسط دانشجويان  حسابداري بايد  خوانده شود</a:t>
            </a:r>
          </a:p>
          <a:p>
            <a:endParaRPr lang="fa-IR"/>
          </a:p>
          <a:p>
            <a:endParaRPr lang="en-US"/>
          </a:p>
        </p:txBody>
      </p:sp>
    </p:spTree>
  </p:cSld>
  <p:clrMapOvr>
    <a:masterClrMapping/>
  </p:clrMapOvr>
  <p:transition advClick="0" advTm="3000"/>
</p:sld>
</file>

<file path=ppt/slides/slide3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p:txBody>
          <a:bodyPr/>
          <a:lstStyle/>
          <a:p>
            <a:endParaRPr lang="en-US"/>
          </a:p>
        </p:txBody>
      </p:sp>
      <p:sp>
        <p:nvSpPr>
          <p:cNvPr id="34819" name="Rectangle 3"/>
          <p:cNvSpPr>
            <a:spLocks noGrp="1" noChangeArrowheads="1"/>
          </p:cNvSpPr>
          <p:nvPr>
            <p:ph type="body" idx="1"/>
          </p:nvPr>
        </p:nvSpPr>
        <p:spPr/>
        <p:txBody>
          <a:bodyPr/>
          <a:lstStyle/>
          <a:p>
            <a:pPr algn="ctr"/>
            <a:r>
              <a:rPr lang="fa-IR"/>
              <a:t>غیرمستقیم یا سربار: مثل دستمزد و مواد غیرمستقیم و سایر هزینه های عمومی.</a:t>
            </a:r>
          </a:p>
          <a:p>
            <a:pPr algn="ctr"/>
            <a:endParaRPr lang="en-US"/>
          </a:p>
          <a:p>
            <a:pPr algn="ctr"/>
            <a:r>
              <a:rPr lang="fa-IR"/>
              <a:t>اقلامی از بهای تمام شده که مستقیماً در تولید محصول دخالت ندارند، سربار تولید نامیده می شوند.</a:t>
            </a:r>
          </a:p>
          <a:p>
            <a:pPr algn="ctr"/>
            <a:endParaRPr lang="en-US"/>
          </a:p>
          <a:p>
            <a:pPr algn="ctr"/>
            <a:r>
              <a:rPr lang="fa-IR" sz="4000"/>
              <a:t>بر اساس ارتباط با فرآیند تولید:</a:t>
            </a:r>
            <a:endParaRPr lang="en-US" sz="4000"/>
          </a:p>
        </p:txBody>
      </p:sp>
    </p:spTree>
  </p:cSld>
  <p:clrMapOvr>
    <a:masterClrMapping/>
  </p:clrMapOvr>
  <p:transition advClick="0" advTm="3000"/>
</p:sld>
</file>

<file path=ppt/slides/slide30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36899" name="Rectangle 3"/>
          <p:cNvSpPr>
            <a:spLocks noGrp="1" noChangeArrowheads="1"/>
          </p:cNvSpPr>
          <p:nvPr>
            <p:ph type="body" idx="1"/>
          </p:nvPr>
        </p:nvSpPr>
        <p:spPr/>
        <p:txBody>
          <a:bodyPr/>
          <a:lstStyle/>
          <a:p>
            <a:r>
              <a:rPr lang="fa-IR"/>
              <a:t> مواد برای هر واحد کالا</a:t>
            </a:r>
          </a:p>
          <a:p>
            <a:r>
              <a:rPr lang="fa-IR"/>
              <a:t>مواد مستقیم مصرف شده در تولید   000/50 واحد</a:t>
            </a:r>
          </a:p>
          <a:p>
            <a:r>
              <a:rPr lang="fa-IR"/>
              <a:t>مواد مستقیم خریداری شده 000/60 واحد</a:t>
            </a:r>
          </a:p>
          <a:p>
            <a:r>
              <a:rPr lang="fa-IR"/>
              <a:t>بهای تمام شده مواد برای هر واحد – استاندارد  125 ریال</a:t>
            </a:r>
            <a:endParaRPr lang="en-US"/>
          </a:p>
        </p:txBody>
      </p:sp>
    </p:spTree>
  </p:cSld>
  <p:clrMapOvr>
    <a:masterClrMapping/>
  </p:clrMapOvr>
  <p:transition advClick="0" advTm="3000"/>
</p:sld>
</file>

<file path=ppt/slides/slide30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37923" name="Rectangle 3"/>
          <p:cNvSpPr>
            <a:spLocks noGrp="1" noChangeArrowheads="1"/>
          </p:cNvSpPr>
          <p:nvPr>
            <p:ph type="body" idx="1"/>
          </p:nvPr>
        </p:nvSpPr>
        <p:spPr/>
        <p:txBody>
          <a:bodyPr/>
          <a:lstStyle/>
          <a:p>
            <a:r>
              <a:rPr lang="fa-IR"/>
              <a:t>بهای تمام شده هر واحد – واقعی   110 ریال</a:t>
            </a:r>
          </a:p>
          <a:p>
            <a:r>
              <a:rPr lang="fa-IR"/>
              <a:t>ساعات کار مستقیم استاندارد 2 ساعت برای هر واحد کالا</a:t>
            </a:r>
          </a:p>
          <a:p>
            <a:r>
              <a:rPr lang="fa-IR"/>
              <a:t>ساعات کار واقعی طی دوره  30250 ساعت</a:t>
            </a:r>
          </a:p>
          <a:p>
            <a:r>
              <a:rPr lang="fa-IR"/>
              <a:t>نرخ استاندارد هر ساعت کار  420 ریال هر ساعت</a:t>
            </a:r>
            <a:endParaRPr lang="en-US"/>
          </a:p>
        </p:txBody>
      </p:sp>
    </p:spTree>
  </p:cSld>
  <p:clrMapOvr>
    <a:masterClrMapping/>
  </p:clrMapOvr>
  <p:transition advClick="0" advTm="3000"/>
</p:sld>
</file>

<file path=ppt/slides/slide30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38947" name="Rectangle 3"/>
          <p:cNvSpPr>
            <a:spLocks noGrp="1" noChangeArrowheads="1"/>
          </p:cNvSpPr>
          <p:nvPr>
            <p:ph type="body" idx="1"/>
          </p:nvPr>
        </p:nvSpPr>
        <p:spPr/>
        <p:txBody>
          <a:bodyPr/>
          <a:lstStyle/>
          <a:p>
            <a:r>
              <a:rPr lang="fa-IR"/>
              <a:t>نرخ واقعی هر ساعت کار  450 ریال هر ساعت</a:t>
            </a:r>
          </a:p>
          <a:p>
            <a:r>
              <a:rPr lang="fa-IR"/>
              <a:t>مطلوب است محاسبه </a:t>
            </a:r>
          </a:p>
          <a:p>
            <a:r>
              <a:rPr lang="fa-IR"/>
              <a:t>مغایرت:  قیمت مواد       -  مصرف مواد</a:t>
            </a:r>
          </a:p>
          <a:p>
            <a:r>
              <a:rPr lang="fa-IR"/>
              <a:t>مغایرت دستمزد:    کارایی    - نرخ دستمزد</a:t>
            </a:r>
          </a:p>
          <a:p>
            <a:r>
              <a:rPr lang="fa-IR"/>
              <a:t>ب) ثبت هزینه دستمزد و تهیه مغایرت های دستمزد:</a:t>
            </a:r>
            <a:endParaRPr lang="en-US"/>
          </a:p>
        </p:txBody>
      </p:sp>
    </p:spTree>
  </p:cSld>
  <p:clrMapOvr>
    <a:masterClrMapping/>
  </p:clrMapOvr>
  <p:transition advClick="0" advTm="3000"/>
</p:sld>
</file>

<file path=ppt/slides/slide303.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339971" name="Rectangle 3"/>
          <p:cNvSpPr>
            <a:spLocks noGrp="1" noChangeArrowheads="1"/>
          </p:cNvSpPr>
          <p:nvPr>
            <p:ph type="body" idx="1"/>
          </p:nvPr>
        </p:nvSpPr>
        <p:spPr>
          <a:xfrm>
            <a:off x="457200" y="1524000"/>
            <a:ext cx="8229600" cy="4525963"/>
          </a:xfrm>
        </p:spPr>
        <p:txBody>
          <a:bodyPr/>
          <a:lstStyle/>
          <a:p>
            <a:pPr>
              <a:lnSpc>
                <a:spcPct val="90000"/>
              </a:lnSpc>
            </a:pPr>
            <a:r>
              <a:rPr lang="fa-IR" sz="2800">
                <a:cs typeface="B Zar" pitchFamily="2" charset="-78"/>
              </a:rPr>
              <a:t>با توجه به فرمولهای 1 و 2</a:t>
            </a:r>
          </a:p>
          <a:p>
            <a:pPr>
              <a:lnSpc>
                <a:spcPct val="90000"/>
              </a:lnSpc>
            </a:pPr>
            <a:r>
              <a:rPr lang="fa-IR" sz="2800">
                <a:cs typeface="B Zar" pitchFamily="2" charset="-78"/>
              </a:rPr>
              <a:t>نا مساعد 625 = (50000 – (3× 15000) 125 = (1) مصرف مواد (2) نرخ مواد</a:t>
            </a:r>
          </a:p>
          <a:p>
            <a:pPr>
              <a:lnSpc>
                <a:spcPct val="90000"/>
              </a:lnSpc>
            </a:pPr>
            <a:r>
              <a:rPr lang="fa-IR" sz="2800">
                <a:cs typeface="B Zar" pitchFamily="2" charset="-78"/>
              </a:rPr>
              <a:t>مساعد 750000= (110 -125)×50000= (2) نرخ مواد</a:t>
            </a:r>
          </a:p>
          <a:p>
            <a:pPr>
              <a:lnSpc>
                <a:spcPct val="90000"/>
              </a:lnSpc>
            </a:pPr>
            <a:r>
              <a:rPr lang="fa-IR" sz="2800">
                <a:cs typeface="B Zar" pitchFamily="2" charset="-78"/>
              </a:rPr>
              <a:t>نامساعد 105000 = (30250-(2×15000) 420= کارایی (3)   (4) نرخ  انحراف دستمزد مستقیم </a:t>
            </a:r>
          </a:p>
          <a:p>
            <a:pPr>
              <a:lnSpc>
                <a:spcPct val="90000"/>
              </a:lnSpc>
            </a:pPr>
            <a:endParaRPr lang="en-US" sz="2800">
              <a:cs typeface="B Zar" pitchFamily="2" charset="-78"/>
            </a:endParaRPr>
          </a:p>
        </p:txBody>
      </p:sp>
    </p:spTree>
  </p:cSld>
  <p:clrMapOvr>
    <a:masterClrMapping/>
  </p:clrMapOvr>
  <p:transition advClick="0" advTm="3000">
    <p:strips dir="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39971">
                                            <p:txEl>
                                              <p:pRg st="0" end="0"/>
                                            </p:txEl>
                                          </p:spTgt>
                                        </p:tgtEl>
                                        <p:attrNameLst>
                                          <p:attrName>style.visibility</p:attrName>
                                        </p:attrNameLst>
                                      </p:cBhvr>
                                      <p:to>
                                        <p:strVal val="visible"/>
                                      </p:to>
                                    </p:set>
                                    <p:animEffect transition="in" filter="fade">
                                      <p:cBhvr>
                                        <p:cTn id="7" dur="1000">
                                          <p:stCondLst>
                                            <p:cond delay="0"/>
                                          </p:stCondLst>
                                        </p:cTn>
                                        <p:tgtEl>
                                          <p:spTgt spid="339971">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39971">
                                            <p:txEl>
                                              <p:pRg st="1" end="1"/>
                                            </p:txEl>
                                          </p:spTgt>
                                        </p:tgtEl>
                                        <p:attrNameLst>
                                          <p:attrName>style.visibility</p:attrName>
                                        </p:attrNameLst>
                                      </p:cBhvr>
                                      <p:to>
                                        <p:strVal val="visible"/>
                                      </p:to>
                                    </p:set>
                                    <p:animEffect transition="in" filter="fade">
                                      <p:cBhvr>
                                        <p:cTn id="12" dur="1000">
                                          <p:stCondLst>
                                            <p:cond delay="0"/>
                                          </p:stCondLst>
                                        </p:cTn>
                                        <p:tgtEl>
                                          <p:spTgt spid="339971">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39971">
                                            <p:txEl>
                                              <p:pRg st="2" end="2"/>
                                            </p:txEl>
                                          </p:spTgt>
                                        </p:tgtEl>
                                        <p:attrNameLst>
                                          <p:attrName>style.visibility</p:attrName>
                                        </p:attrNameLst>
                                      </p:cBhvr>
                                      <p:to>
                                        <p:strVal val="visible"/>
                                      </p:to>
                                    </p:set>
                                    <p:animEffect transition="in" filter="fade">
                                      <p:cBhvr>
                                        <p:cTn id="17" dur="1000">
                                          <p:stCondLst>
                                            <p:cond delay="0"/>
                                          </p:stCondLst>
                                        </p:cTn>
                                        <p:tgtEl>
                                          <p:spTgt spid="339971">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39971">
                                            <p:txEl>
                                              <p:pRg st="3" end="3"/>
                                            </p:txEl>
                                          </p:spTgt>
                                        </p:tgtEl>
                                        <p:attrNameLst>
                                          <p:attrName>style.visibility</p:attrName>
                                        </p:attrNameLst>
                                      </p:cBhvr>
                                      <p:to>
                                        <p:strVal val="visible"/>
                                      </p:to>
                                    </p:set>
                                    <p:animEffect transition="in" filter="fade">
                                      <p:cBhvr>
                                        <p:cTn id="22" dur="1000">
                                          <p:stCondLst>
                                            <p:cond delay="0"/>
                                          </p:stCondLst>
                                        </p:cTn>
                                        <p:tgtEl>
                                          <p:spTgt spid="339971">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9971" grpId="0" build="p"/>
    </p:bldLst>
  </p:timing>
</p:sld>
</file>

<file path=ppt/slides/slide304.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348227" name="Rectangle 67"/>
          <p:cNvSpPr>
            <a:spLocks noGrp="1" noChangeArrowheads="1"/>
          </p:cNvSpPr>
          <p:nvPr>
            <p:ph type="title"/>
          </p:nvPr>
        </p:nvSpPr>
        <p:spPr/>
        <p:txBody>
          <a:bodyPr/>
          <a:lstStyle/>
          <a:p>
            <a:r>
              <a:rPr lang="fa-IR" sz="2400"/>
              <a:t>ب) دفتر روزنامه شرکت تولیدی رز</a:t>
            </a:r>
            <a:r>
              <a:rPr lang="en-US" sz="2400"/>
              <a:t/>
            </a:r>
            <a:br>
              <a:rPr lang="en-US" sz="2400"/>
            </a:br>
            <a:endParaRPr lang="en-US" sz="2400"/>
          </a:p>
        </p:txBody>
      </p:sp>
      <p:graphicFrame>
        <p:nvGraphicFramePr>
          <p:cNvPr id="348276" name="Group 116"/>
          <p:cNvGraphicFramePr>
            <a:graphicFrameLocks noGrp="1"/>
          </p:cNvGraphicFramePr>
          <p:nvPr>
            <p:ph sz="half" idx="2"/>
          </p:nvPr>
        </p:nvGraphicFramePr>
        <p:xfrm>
          <a:off x="250825" y="1125538"/>
          <a:ext cx="8435975" cy="5413375"/>
        </p:xfrm>
        <a:graphic>
          <a:graphicData uri="http://schemas.openxmlformats.org/drawingml/2006/table">
            <a:tbl>
              <a:tblPr rtl="1"/>
              <a:tblGrid>
                <a:gridCol w="906462">
                  <a:extLst>
                    <a:ext uri="{9D8B030D-6E8A-4147-A177-3AD203B41FA5}">
                      <a16:colId xmlns:a16="http://schemas.microsoft.com/office/drawing/2014/main" val="20000"/>
                    </a:ext>
                  </a:extLst>
                </a:gridCol>
                <a:gridCol w="2344738">
                  <a:extLst>
                    <a:ext uri="{9D8B030D-6E8A-4147-A177-3AD203B41FA5}">
                      <a16:colId xmlns:a16="http://schemas.microsoft.com/office/drawing/2014/main" val="20001"/>
                    </a:ext>
                  </a:extLst>
                </a:gridCol>
                <a:gridCol w="1439862">
                  <a:extLst>
                    <a:ext uri="{9D8B030D-6E8A-4147-A177-3AD203B41FA5}">
                      <a16:colId xmlns:a16="http://schemas.microsoft.com/office/drawing/2014/main" val="20002"/>
                    </a:ext>
                  </a:extLst>
                </a:gridCol>
                <a:gridCol w="1295400">
                  <a:extLst>
                    <a:ext uri="{9D8B030D-6E8A-4147-A177-3AD203B41FA5}">
                      <a16:colId xmlns:a16="http://schemas.microsoft.com/office/drawing/2014/main" val="20003"/>
                    </a:ext>
                  </a:extLst>
                </a:gridCol>
                <a:gridCol w="2449513">
                  <a:extLst>
                    <a:ext uri="{9D8B030D-6E8A-4147-A177-3AD203B41FA5}">
                      <a16:colId xmlns:a16="http://schemas.microsoft.com/office/drawing/2014/main" val="20004"/>
                    </a:ext>
                  </a:extLst>
                </a:gridCol>
              </a:tblGrid>
              <a:tr h="569913">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fa-IR" sz="2800" b="0" i="0" u="none" strike="noStrike" cap="none" normalizeH="0" baseline="0" smtClean="0">
                          <a:ln>
                            <a:noFill/>
                          </a:ln>
                          <a:solidFill>
                            <a:schemeClr val="tx1"/>
                          </a:solidFill>
                          <a:effectLst/>
                          <a:latin typeface="Arial" pitchFamily="34" charset="0"/>
                          <a:cs typeface="Arial" pitchFamily="34" charset="0"/>
                        </a:rPr>
                        <a:t>تاریخ</a:t>
                      </a:r>
                      <a:r>
                        <a:rPr kumimoji="0" lang="en-US" sz="2800" b="0" i="0" u="none" strike="noStrike" cap="none" normalizeH="0" baseline="0" smtClean="0">
                          <a:ln>
                            <a:noFill/>
                          </a:ln>
                          <a:solidFill>
                            <a:schemeClr val="tx1"/>
                          </a:solidFill>
                          <a:effectLst/>
                          <a:latin typeface="Arial" pitchFamily="34" charset="0"/>
                          <a:cs typeface="Arial" pitchFamily="34" charset="0"/>
                        </a:rPr>
                        <a:t> </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fa-IR" sz="2800" b="0" i="0" u="none" strike="noStrike" cap="none" normalizeH="0" baseline="0" smtClean="0">
                          <a:ln>
                            <a:noFill/>
                          </a:ln>
                          <a:solidFill>
                            <a:schemeClr val="tx1"/>
                          </a:solidFill>
                          <a:effectLst/>
                          <a:latin typeface="Arial" pitchFamily="34" charset="0"/>
                          <a:cs typeface="Arial" pitchFamily="34" charset="0"/>
                        </a:rPr>
                        <a:t>شرح</a:t>
                      </a:r>
                      <a:r>
                        <a:rPr kumimoji="0" lang="en-US" sz="2800" b="0" i="0" u="none" strike="noStrike" cap="none" normalizeH="0" baseline="0" smtClean="0">
                          <a:ln>
                            <a:noFill/>
                          </a:ln>
                          <a:solidFill>
                            <a:schemeClr val="tx1"/>
                          </a:solidFill>
                          <a:effectLst/>
                          <a:latin typeface="Arial" pitchFamily="34" charset="0"/>
                          <a:cs typeface="Arial" pitchFamily="34" charset="0"/>
                        </a:rPr>
                        <a:t>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fa-IR" sz="2800" b="0" i="0" u="none" strike="noStrike" cap="none" normalizeH="0" baseline="0" smtClean="0">
                          <a:ln>
                            <a:noFill/>
                          </a:ln>
                          <a:solidFill>
                            <a:schemeClr val="tx1"/>
                          </a:solidFill>
                          <a:effectLst/>
                          <a:latin typeface="Arial" pitchFamily="34" charset="0"/>
                          <a:cs typeface="Arial" pitchFamily="34" charset="0"/>
                        </a:rPr>
                        <a:t>بدهکار</a:t>
                      </a:r>
                      <a:r>
                        <a:rPr kumimoji="0" lang="en-US" sz="2800" b="0" i="0" u="none" strike="noStrike" cap="none" normalizeH="0" baseline="0" smtClean="0">
                          <a:ln>
                            <a:noFill/>
                          </a:ln>
                          <a:solidFill>
                            <a:schemeClr val="tx1"/>
                          </a:solidFill>
                          <a:effectLst/>
                          <a:latin typeface="Arial" pitchFamily="34" charset="0"/>
                          <a:cs typeface="Arial" pitchFamily="34" charset="0"/>
                        </a:rPr>
                        <a:t>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fa-IR" sz="2800" b="0" i="0" u="none" strike="noStrike" cap="none" normalizeH="0" baseline="0" smtClean="0">
                          <a:ln>
                            <a:noFill/>
                          </a:ln>
                          <a:solidFill>
                            <a:schemeClr val="tx1"/>
                          </a:solidFill>
                          <a:effectLst/>
                          <a:latin typeface="Arial" pitchFamily="34" charset="0"/>
                          <a:cs typeface="Arial" pitchFamily="34" charset="0"/>
                        </a:rPr>
                        <a:t>بستانکار</a:t>
                      </a:r>
                      <a:r>
                        <a:rPr kumimoji="0" lang="en-US" sz="2800" b="0" i="0" u="none" strike="noStrike" cap="none" normalizeH="0" baseline="0" smtClean="0">
                          <a:ln>
                            <a:noFill/>
                          </a:ln>
                          <a:solidFill>
                            <a:schemeClr val="tx1"/>
                          </a:solidFill>
                          <a:effectLst/>
                          <a:latin typeface="Arial" pitchFamily="34" charset="0"/>
                          <a:cs typeface="Arial" pitchFamily="34" charset="0"/>
                        </a:rPr>
                        <a:t>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fa-IR" sz="2800" b="0" i="0" u="none" strike="noStrike" cap="none" normalizeH="0" baseline="0" smtClean="0">
                          <a:ln>
                            <a:noFill/>
                          </a:ln>
                          <a:solidFill>
                            <a:schemeClr val="tx1"/>
                          </a:solidFill>
                          <a:effectLst/>
                          <a:latin typeface="Arial" pitchFamily="34" charset="0"/>
                          <a:cs typeface="Arial" pitchFamily="34" charset="0"/>
                        </a:rPr>
                        <a:t>محاسبات</a:t>
                      </a:r>
                      <a:r>
                        <a:rPr kumimoji="0" lang="en-US" sz="2800" b="0" i="0" u="none" strike="noStrike" cap="none" normalizeH="0" baseline="0" smtClean="0">
                          <a:ln>
                            <a:noFill/>
                          </a:ln>
                          <a:solidFill>
                            <a:schemeClr val="tx1"/>
                          </a:solidFill>
                          <a:effectLst/>
                          <a:latin typeface="Arial" pitchFamily="34" charset="0"/>
                          <a:cs typeface="Arial" pitchFamily="34" charset="0"/>
                        </a:rPr>
                        <a:t>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569913">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smtClean="0">
                        <a:ln>
                          <a:noFill/>
                        </a:ln>
                        <a:solidFill>
                          <a:schemeClr val="tx1"/>
                        </a:solidFill>
                        <a:effectLst/>
                        <a:latin typeface="Arial" pitchFamily="34" charset="0"/>
                        <a:cs typeface="Arial"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fa-IR" sz="2000" b="0" i="0" u="none" strike="noStrike" cap="none" normalizeH="0" baseline="0" smtClean="0">
                          <a:ln>
                            <a:noFill/>
                          </a:ln>
                          <a:solidFill>
                            <a:schemeClr val="tx1"/>
                          </a:solidFill>
                          <a:effectLst/>
                          <a:latin typeface="Arial" pitchFamily="34" charset="0"/>
                          <a:cs typeface="Arial" pitchFamily="34" charset="0"/>
                        </a:rPr>
                        <a:t>هزینه حقوق</a:t>
                      </a:r>
                      <a:endParaRPr kumimoji="0" lang="en-US" sz="20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fa-IR" sz="1800" b="0" i="0" u="none" strike="noStrike" cap="none" normalizeH="0" baseline="0" smtClean="0">
                          <a:ln>
                            <a:noFill/>
                          </a:ln>
                          <a:solidFill>
                            <a:schemeClr val="tx1"/>
                          </a:solidFill>
                          <a:effectLst/>
                          <a:latin typeface="Arial" pitchFamily="34" charset="0"/>
                          <a:cs typeface="Arial" pitchFamily="34" charset="0"/>
                        </a:rPr>
                        <a:t>1361250013</a:t>
                      </a:r>
                      <a:endParaRPr kumimoji="0" lang="en-US" sz="18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fa-IR" sz="1600" b="0" i="0" u="none" strike="noStrike" cap="none" normalizeH="0" baseline="0" smtClean="0">
                          <a:ln>
                            <a:noFill/>
                          </a:ln>
                          <a:solidFill>
                            <a:schemeClr val="tx1"/>
                          </a:solidFill>
                          <a:effectLst/>
                          <a:latin typeface="Arial" pitchFamily="34" charset="0"/>
                          <a:cs typeface="Arial" pitchFamily="34" charset="0"/>
                        </a:rPr>
                        <a:t>612500=450×30250</a:t>
                      </a:r>
                      <a:endParaRPr kumimoji="0" lang="en-US" sz="1600" b="0" i="0" u="none" strike="noStrike" cap="none" normalizeH="0" baseline="0" smtClean="0">
                        <a:ln>
                          <a:noFill/>
                        </a:ln>
                        <a:solidFill>
                          <a:schemeClr val="tx1"/>
                        </a:solidFill>
                        <a:effectLst/>
                        <a:latin typeface="Arial" pitchFamily="34" charset="0"/>
                        <a:cs typeface="Arial" pitchFamily="34" charset="0"/>
                      </a:endParaRPr>
                    </a:p>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571500">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smtClean="0">
                        <a:ln>
                          <a:noFill/>
                        </a:ln>
                        <a:solidFill>
                          <a:schemeClr val="tx1"/>
                        </a:solidFill>
                        <a:effectLst/>
                        <a:latin typeface="Arial" pitchFamily="34" charset="0"/>
                        <a:cs typeface="Arial"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fa-IR" sz="2000" b="0" i="0" u="none" strike="noStrike" cap="none" normalizeH="0" baseline="0" smtClean="0">
                          <a:ln>
                            <a:noFill/>
                          </a:ln>
                          <a:solidFill>
                            <a:schemeClr val="tx1"/>
                          </a:solidFill>
                          <a:effectLst/>
                          <a:latin typeface="Arial" pitchFamily="34" charset="0"/>
                          <a:cs typeface="Arial" pitchFamily="34" charset="0"/>
                        </a:rPr>
                        <a:t>بانک</a:t>
                      </a:r>
                      <a:endParaRPr kumimoji="0" lang="en-US" sz="20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fa-IR" sz="2000" b="0" i="0" u="none" strike="noStrike" cap="none" normalizeH="0" baseline="0" smtClean="0">
                          <a:ln>
                            <a:noFill/>
                          </a:ln>
                          <a:solidFill>
                            <a:schemeClr val="tx1"/>
                          </a:solidFill>
                          <a:effectLst/>
                          <a:latin typeface="Arial" pitchFamily="34" charset="0"/>
                          <a:cs typeface="Arial" pitchFamily="34" charset="0"/>
                        </a:rPr>
                        <a:t>13612500</a:t>
                      </a:r>
                      <a:endParaRPr kumimoji="0" lang="en-US" sz="20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569913">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smtClean="0">
                        <a:ln>
                          <a:noFill/>
                        </a:ln>
                        <a:solidFill>
                          <a:schemeClr val="tx1"/>
                        </a:solidFill>
                        <a:effectLst/>
                        <a:latin typeface="Arial" pitchFamily="34" charset="0"/>
                        <a:cs typeface="Arial"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fa-IR" sz="1800" b="0" i="0" u="none" strike="noStrike" cap="none" normalizeH="0" baseline="0" smtClean="0">
                          <a:ln>
                            <a:noFill/>
                          </a:ln>
                          <a:solidFill>
                            <a:schemeClr val="tx1"/>
                          </a:solidFill>
                          <a:effectLst/>
                          <a:latin typeface="Arial" pitchFamily="34" charset="0"/>
                          <a:cs typeface="Arial" pitchFamily="34" charset="0"/>
                        </a:rPr>
                        <a:t>ثبت حقوق واقعی تحقق یافته</a:t>
                      </a:r>
                      <a:r>
                        <a:rPr kumimoji="0" lang="en-US" sz="2000" b="0" i="0" u="none" strike="noStrike" cap="none" normalizeH="0" baseline="0" smtClean="0">
                          <a:ln>
                            <a:noFill/>
                          </a:ln>
                          <a:solidFill>
                            <a:schemeClr val="tx1"/>
                          </a:solidFill>
                          <a:effectLst/>
                          <a:latin typeface="Arial" pitchFamily="34" charset="0"/>
                          <a:cs typeface="Arial" pitchFamily="34" charset="0"/>
                        </a:rPr>
                        <a:t>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569913">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smtClean="0">
                        <a:ln>
                          <a:noFill/>
                        </a:ln>
                        <a:solidFill>
                          <a:schemeClr val="tx1"/>
                        </a:solidFill>
                        <a:effectLst/>
                        <a:latin typeface="Arial" pitchFamily="34" charset="0"/>
                        <a:cs typeface="Arial"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fa-IR" sz="2000" b="0" i="0" u="none" strike="noStrike" cap="none" normalizeH="0" baseline="0" smtClean="0">
                          <a:ln>
                            <a:noFill/>
                          </a:ln>
                          <a:solidFill>
                            <a:schemeClr val="tx1"/>
                          </a:solidFill>
                          <a:effectLst/>
                          <a:latin typeface="Arial" pitchFamily="34" charset="0"/>
                          <a:cs typeface="Arial" pitchFamily="34" charset="0"/>
                        </a:rPr>
                        <a:t>کالای در جریان ساخت</a:t>
                      </a:r>
                      <a:r>
                        <a:rPr kumimoji="0" lang="en-US" sz="2800" b="0" i="0" u="none" strike="noStrike" cap="none" normalizeH="0" baseline="0" smtClean="0">
                          <a:ln>
                            <a:noFill/>
                          </a:ln>
                          <a:solidFill>
                            <a:schemeClr val="tx1"/>
                          </a:solidFill>
                          <a:effectLst/>
                          <a:latin typeface="Arial" pitchFamily="34" charset="0"/>
                          <a:cs typeface="Arial" pitchFamily="34" charset="0"/>
                        </a:rPr>
                        <a:t>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fa-IR" sz="2000" b="0" i="0" u="none" strike="noStrike" cap="none" normalizeH="0" baseline="0" smtClean="0">
                          <a:ln>
                            <a:noFill/>
                          </a:ln>
                          <a:solidFill>
                            <a:schemeClr val="tx1"/>
                          </a:solidFill>
                          <a:effectLst/>
                          <a:latin typeface="Arial" pitchFamily="34" charset="0"/>
                          <a:cs typeface="Arial" pitchFamily="34" charset="0"/>
                        </a:rPr>
                        <a:t>12600000</a:t>
                      </a:r>
                      <a:r>
                        <a:rPr kumimoji="0" lang="en-US" sz="2000" b="0" i="0" u="none" strike="noStrike" cap="none" normalizeH="0" baseline="0" smtClean="0">
                          <a:ln>
                            <a:noFill/>
                          </a:ln>
                          <a:solidFill>
                            <a:schemeClr val="tx1"/>
                          </a:solidFill>
                          <a:effectLst/>
                          <a:latin typeface="Arial" pitchFamily="34" charset="0"/>
                          <a:cs typeface="Arial" pitchFamily="34" charset="0"/>
                        </a:rPr>
                        <a:t>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fa-IR" sz="1800" b="0" i="0" u="none" strike="noStrike" cap="none" normalizeH="0" baseline="0" smtClean="0">
                          <a:ln>
                            <a:noFill/>
                          </a:ln>
                          <a:solidFill>
                            <a:schemeClr val="tx1"/>
                          </a:solidFill>
                          <a:effectLst/>
                          <a:latin typeface="Arial" pitchFamily="34" charset="0"/>
                          <a:cs typeface="Arial" pitchFamily="34" charset="0"/>
                        </a:rPr>
                        <a:t>12600000=420×30000</a:t>
                      </a:r>
                      <a:endParaRPr kumimoji="0" lang="en-US" sz="18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569913">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smtClean="0">
                        <a:ln>
                          <a:noFill/>
                        </a:ln>
                        <a:solidFill>
                          <a:schemeClr val="tx1"/>
                        </a:solidFill>
                        <a:effectLst/>
                        <a:latin typeface="Arial" pitchFamily="34" charset="0"/>
                        <a:cs typeface="Arial"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fa-IR" sz="2000" b="0" i="0" u="none" strike="noStrike" cap="none" normalizeH="0" baseline="0" smtClean="0">
                          <a:ln>
                            <a:noFill/>
                          </a:ln>
                          <a:solidFill>
                            <a:schemeClr val="tx1"/>
                          </a:solidFill>
                          <a:effectLst/>
                          <a:latin typeface="Arial" pitchFamily="34" charset="0"/>
                          <a:cs typeface="Arial" pitchFamily="34" charset="0"/>
                        </a:rPr>
                        <a:t>انحراف کارایی دستمزد</a:t>
                      </a:r>
                      <a:endParaRPr kumimoji="0" lang="en-US" sz="20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fa-IR" sz="2000" b="0" i="0" u="none" strike="noStrike" cap="none" normalizeH="0" baseline="0" smtClean="0">
                          <a:ln>
                            <a:noFill/>
                          </a:ln>
                          <a:solidFill>
                            <a:schemeClr val="tx1"/>
                          </a:solidFill>
                          <a:effectLst/>
                          <a:latin typeface="Arial" pitchFamily="34" charset="0"/>
                          <a:cs typeface="Arial" pitchFamily="34" charset="0"/>
                        </a:rPr>
                        <a:t>105000</a:t>
                      </a:r>
                      <a:endParaRPr kumimoji="0" lang="en-US" sz="20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571500">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smtClean="0">
                        <a:ln>
                          <a:noFill/>
                        </a:ln>
                        <a:solidFill>
                          <a:schemeClr val="tx1"/>
                        </a:solidFill>
                        <a:effectLst/>
                        <a:latin typeface="Arial" pitchFamily="34" charset="0"/>
                        <a:cs typeface="Arial"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fa-IR" sz="2000" b="0" i="0" u="none" strike="noStrike" cap="none" normalizeH="0" baseline="0" smtClean="0">
                          <a:ln>
                            <a:noFill/>
                          </a:ln>
                          <a:solidFill>
                            <a:schemeClr val="tx1"/>
                          </a:solidFill>
                          <a:effectLst/>
                          <a:latin typeface="Arial" pitchFamily="34" charset="0"/>
                          <a:cs typeface="Arial" pitchFamily="34" charset="0"/>
                        </a:rPr>
                        <a:t>انحراف نرخ دستمزد</a:t>
                      </a:r>
                      <a:endParaRPr kumimoji="0" lang="en-US" sz="20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fa-IR" sz="2000" b="0" i="0" u="none" strike="noStrike" cap="none" normalizeH="0" baseline="0" smtClean="0">
                          <a:ln>
                            <a:noFill/>
                          </a:ln>
                          <a:solidFill>
                            <a:schemeClr val="tx1"/>
                          </a:solidFill>
                          <a:effectLst/>
                          <a:latin typeface="Arial" pitchFamily="34" charset="0"/>
                          <a:cs typeface="Arial" pitchFamily="34" charset="0"/>
                        </a:rPr>
                        <a:t>907500</a:t>
                      </a:r>
                      <a:endParaRPr kumimoji="0" lang="en-US" sz="20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569913">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smtClean="0">
                        <a:ln>
                          <a:noFill/>
                        </a:ln>
                        <a:solidFill>
                          <a:schemeClr val="tx1"/>
                        </a:solidFill>
                        <a:effectLst/>
                        <a:latin typeface="Arial" pitchFamily="34" charset="0"/>
                        <a:cs typeface="Arial"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fa-IR" sz="2000" b="0" i="0" u="none" strike="noStrike" cap="none" normalizeH="0" baseline="0" smtClean="0">
                          <a:ln>
                            <a:noFill/>
                          </a:ln>
                          <a:solidFill>
                            <a:schemeClr val="tx1"/>
                          </a:solidFill>
                          <a:effectLst/>
                          <a:latin typeface="Arial" pitchFamily="34" charset="0"/>
                          <a:cs typeface="Arial" pitchFamily="34" charset="0"/>
                        </a:rPr>
                        <a:t>هزینه حقوق</a:t>
                      </a:r>
                      <a:endParaRPr kumimoji="0" lang="en-US" sz="20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20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fa-IR" sz="2000" b="0" i="0" u="none" strike="noStrike" cap="none" normalizeH="0" baseline="0" smtClean="0">
                          <a:ln>
                            <a:noFill/>
                          </a:ln>
                          <a:solidFill>
                            <a:schemeClr val="tx1"/>
                          </a:solidFill>
                          <a:effectLst/>
                          <a:latin typeface="Arial" pitchFamily="34" charset="0"/>
                          <a:cs typeface="Arial" pitchFamily="34" charset="0"/>
                        </a:rPr>
                        <a:t>13612500</a:t>
                      </a:r>
                      <a:endParaRPr kumimoji="0" lang="en-US" sz="20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r h="569913">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smtClean="0">
                        <a:ln>
                          <a:noFill/>
                        </a:ln>
                        <a:solidFill>
                          <a:schemeClr val="tx1"/>
                        </a:solidFill>
                        <a:effectLst/>
                        <a:latin typeface="Arial" pitchFamily="34" charset="0"/>
                        <a:cs typeface="Arial"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fa-IR" sz="1800" b="0" i="0" u="none" strike="noStrike" cap="none" normalizeH="0" baseline="0" smtClean="0">
                          <a:ln>
                            <a:noFill/>
                          </a:ln>
                          <a:solidFill>
                            <a:schemeClr val="tx1"/>
                          </a:solidFill>
                          <a:effectLst/>
                          <a:latin typeface="Arial" pitchFamily="34" charset="0"/>
                          <a:cs typeface="Arial" pitchFamily="34" charset="0"/>
                        </a:rPr>
                        <a:t>ثبت تسهیم حقوق به حساب تولید مغایرت</a:t>
                      </a:r>
                      <a:r>
                        <a:rPr kumimoji="0" lang="fa-IR" sz="2800" b="0" i="0" u="none" strike="noStrike" cap="none" normalizeH="0" baseline="0" smtClean="0">
                          <a:ln>
                            <a:noFill/>
                          </a:ln>
                          <a:solidFill>
                            <a:schemeClr val="tx1"/>
                          </a:solidFill>
                          <a:effectLst/>
                          <a:latin typeface="Arial" pitchFamily="34" charset="0"/>
                          <a:cs typeface="Arial" pitchFamily="34" charset="0"/>
                        </a:rPr>
                        <a:t> </a:t>
                      </a:r>
                      <a:endParaRPr kumimoji="0" lang="en-US" sz="28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8"/>
                  </a:ext>
                </a:extLst>
              </a:tr>
            </a:tbl>
          </a:graphicData>
        </a:graphic>
      </p:graphicFrame>
    </p:spTree>
  </p:cSld>
  <p:clrMapOvr>
    <a:masterClrMapping/>
  </p:clrMapOvr>
  <p:transition advClick="0" advTm="3000">
    <p:split orient="vert" dir="in"/>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0" presetClass="entr" presetSubtype="0" decel="100000" fill="hold" grpId="0" nodeType="withEffect">
                                  <p:stCondLst>
                                    <p:cond delay="0"/>
                                  </p:stCondLst>
                                  <p:childTnLst>
                                    <p:set>
                                      <p:cBhvr>
                                        <p:cTn id="6" dur="1" fill="hold">
                                          <p:stCondLst>
                                            <p:cond delay="0"/>
                                          </p:stCondLst>
                                        </p:cTn>
                                        <p:tgtEl>
                                          <p:spTgt spid="348227"/>
                                        </p:tgtEl>
                                        <p:attrNameLst>
                                          <p:attrName>style.visibility</p:attrName>
                                        </p:attrNameLst>
                                      </p:cBhvr>
                                      <p:to>
                                        <p:strVal val="visible"/>
                                      </p:to>
                                    </p:set>
                                    <p:anim calcmode="lin" valueType="num">
                                      <p:cBhvr>
                                        <p:cTn id="7" dur="1000" fill="hold"/>
                                        <p:tgtEl>
                                          <p:spTgt spid="348227"/>
                                        </p:tgtEl>
                                        <p:attrNameLst>
                                          <p:attrName>ppt_w</p:attrName>
                                        </p:attrNameLst>
                                      </p:cBhvr>
                                      <p:tavLst>
                                        <p:tav tm="0">
                                          <p:val>
                                            <p:strVal val="#ppt_w+.3"/>
                                          </p:val>
                                        </p:tav>
                                        <p:tav tm="100000">
                                          <p:val>
                                            <p:strVal val="#ppt_w"/>
                                          </p:val>
                                        </p:tav>
                                      </p:tavLst>
                                    </p:anim>
                                    <p:anim calcmode="lin" valueType="num">
                                      <p:cBhvr>
                                        <p:cTn id="8" dur="1000" fill="hold"/>
                                        <p:tgtEl>
                                          <p:spTgt spid="348227"/>
                                        </p:tgtEl>
                                        <p:attrNameLst>
                                          <p:attrName>ppt_h</p:attrName>
                                        </p:attrNameLst>
                                      </p:cBhvr>
                                      <p:tavLst>
                                        <p:tav tm="0">
                                          <p:val>
                                            <p:strVal val="#ppt_h"/>
                                          </p:val>
                                        </p:tav>
                                        <p:tav tm="100000">
                                          <p:val>
                                            <p:strVal val="#ppt_h"/>
                                          </p:val>
                                        </p:tav>
                                      </p:tavLst>
                                    </p:anim>
                                    <p:animEffect transition="in" filter="fade">
                                      <p:cBhvr>
                                        <p:cTn id="9" dur="1000"/>
                                        <p:tgtEl>
                                          <p:spTgt spid="34822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8227" grpId="0"/>
    </p:bldLst>
  </p:timing>
</p:sld>
</file>

<file path=ppt/slides/slide3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a:lstStyle/>
          <a:p>
            <a:endParaRPr lang="en-US"/>
          </a:p>
        </p:txBody>
      </p:sp>
      <p:sp>
        <p:nvSpPr>
          <p:cNvPr id="35843" name="Rectangle 3"/>
          <p:cNvSpPr>
            <a:spLocks noGrp="1" noChangeArrowheads="1"/>
          </p:cNvSpPr>
          <p:nvPr>
            <p:ph type="body" idx="1"/>
          </p:nvPr>
        </p:nvSpPr>
        <p:spPr/>
        <p:txBody>
          <a:bodyPr/>
          <a:lstStyle/>
          <a:p>
            <a:pPr algn="ctr"/>
            <a:r>
              <a:rPr lang="fa-IR"/>
              <a:t>بهای تمام شده (هزینه) تبدیل: برای تبدیل مواد اولیه به محصول ساخته شده به کار می روند.</a:t>
            </a:r>
          </a:p>
          <a:p>
            <a:pPr algn="ctr"/>
            <a:endParaRPr lang="en-US"/>
          </a:p>
          <a:p>
            <a:pPr algn="ctr"/>
            <a:r>
              <a:rPr lang="fa-IR"/>
              <a:t>سربار تولید + دستمزد مستقیم = هزینه تبدیل             </a:t>
            </a:r>
            <a:endParaRPr lang="en-US"/>
          </a:p>
          <a:p>
            <a:pPr algn="ctr"/>
            <a:endParaRPr lang="en-US"/>
          </a:p>
          <a:p>
            <a:pPr algn="ctr"/>
            <a:r>
              <a:rPr lang="fa-IR"/>
              <a:t>مواد مستقیم + دستمزد مستقیم =هزینه اولیه تولید </a:t>
            </a:r>
          </a:p>
          <a:p>
            <a:pPr algn="ctr"/>
            <a:endParaRPr lang="en-US"/>
          </a:p>
          <a:p>
            <a:pPr algn="ctr"/>
            <a:endParaRPr lang="en-US"/>
          </a:p>
        </p:txBody>
      </p:sp>
    </p:spTree>
  </p:cSld>
  <p:clrMapOvr>
    <a:masterClrMapping/>
  </p:clrMapOvr>
  <p:transition advClick="0" advTm="3000"/>
</p:sld>
</file>

<file path=ppt/slides/slide3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p:txBody>
          <a:bodyPr/>
          <a:lstStyle/>
          <a:p>
            <a:endParaRPr lang="en-US"/>
          </a:p>
        </p:txBody>
      </p:sp>
      <p:sp>
        <p:nvSpPr>
          <p:cNvPr id="36867" name="Rectangle 3"/>
          <p:cNvSpPr>
            <a:spLocks noGrp="1" noChangeArrowheads="1"/>
          </p:cNvSpPr>
          <p:nvPr>
            <p:ph type="body" idx="1"/>
          </p:nvPr>
        </p:nvSpPr>
        <p:spPr/>
        <p:txBody>
          <a:bodyPr/>
          <a:lstStyle/>
          <a:p>
            <a:endParaRPr lang="en-US"/>
          </a:p>
          <a:p>
            <a:pPr algn="ctr"/>
            <a:r>
              <a:rPr lang="fa-IR"/>
              <a:t>بر اساس ارتباط با حجم تولید:</a:t>
            </a:r>
          </a:p>
          <a:p>
            <a:pPr algn="ctr"/>
            <a:endParaRPr lang="en-US"/>
          </a:p>
          <a:p>
            <a:pPr algn="ctr"/>
            <a:r>
              <a:rPr lang="fa-IR"/>
              <a:t>متغیر: جمع هزینه متغیر با افزایش حجم تولید، افزایش می یابد. اما مقدار آن برای یک واحد ثابت است. </a:t>
            </a:r>
          </a:p>
          <a:p>
            <a:pPr algn="ctr"/>
            <a:endParaRPr lang="en-US"/>
          </a:p>
          <a:p>
            <a:pPr algn="ctr"/>
            <a:endParaRPr lang="en-US"/>
          </a:p>
        </p:txBody>
      </p:sp>
    </p:spTree>
  </p:cSld>
  <p:clrMapOvr>
    <a:masterClrMapping/>
  </p:clrMapOvr>
  <p:transition advClick="0" advTm="3000"/>
</p:sld>
</file>

<file path=ppt/slides/slide3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p:txBody>
          <a:bodyPr/>
          <a:lstStyle/>
          <a:p>
            <a:endParaRPr lang="en-US"/>
          </a:p>
        </p:txBody>
      </p:sp>
      <p:sp>
        <p:nvSpPr>
          <p:cNvPr id="37891" name="Rectangle 3"/>
          <p:cNvSpPr>
            <a:spLocks noGrp="1" noChangeArrowheads="1"/>
          </p:cNvSpPr>
          <p:nvPr>
            <p:ph type="body" idx="1"/>
          </p:nvPr>
        </p:nvSpPr>
        <p:spPr/>
        <p:txBody>
          <a:bodyPr/>
          <a:lstStyle/>
          <a:p>
            <a:pPr>
              <a:buFontTx/>
              <a:buNone/>
            </a:pPr>
            <a:r>
              <a:rPr lang="fa-IR"/>
              <a:t> </a:t>
            </a:r>
            <a:endParaRPr lang="en-US"/>
          </a:p>
          <a:p>
            <a:pPr algn="ctr"/>
            <a:r>
              <a:rPr lang="fa-IR"/>
              <a:t>ثابت: جمع هزینه ثابت با افزایش حجم تولید در</a:t>
            </a:r>
            <a:r>
              <a:rPr lang="en-US"/>
              <a:t> </a:t>
            </a:r>
            <a:r>
              <a:rPr lang="fa-IR"/>
              <a:t>یک محدوده معین تولید ثابت و مقدار آن برای یک واحد کاهش می یابد. </a:t>
            </a:r>
          </a:p>
          <a:p>
            <a:pPr algn="ctr"/>
            <a:endParaRPr lang="en-US"/>
          </a:p>
          <a:p>
            <a:pPr algn="ctr"/>
            <a:r>
              <a:rPr lang="fa-IR"/>
              <a:t>نیمه متغیر یا مختلط: ترکیبی از هزینه های ثابت و متغیر است: که کاملاً ثابت است و نه کاملاً متغیر.</a:t>
            </a:r>
            <a:r>
              <a:rPr lang="en-US"/>
              <a:t> </a:t>
            </a:r>
          </a:p>
        </p:txBody>
      </p:sp>
    </p:spTree>
  </p:cSld>
  <p:clrMapOvr>
    <a:masterClrMapping/>
  </p:clrMapOvr>
  <p:transition advClick="0" advTm="3000"/>
</p:sld>
</file>

<file path=ppt/slides/slide3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lstStyle/>
          <a:p>
            <a:endParaRPr lang="en-US"/>
          </a:p>
        </p:txBody>
      </p:sp>
      <p:sp>
        <p:nvSpPr>
          <p:cNvPr id="38915" name="Rectangle 3"/>
          <p:cNvSpPr>
            <a:spLocks noGrp="1" noChangeArrowheads="1"/>
          </p:cNvSpPr>
          <p:nvPr>
            <p:ph type="body" idx="1"/>
          </p:nvPr>
        </p:nvSpPr>
        <p:spPr/>
        <p:txBody>
          <a:bodyPr/>
          <a:lstStyle/>
          <a:p>
            <a:pPr algn="ctr">
              <a:lnSpc>
                <a:spcPct val="90000"/>
              </a:lnSpc>
            </a:pPr>
            <a:r>
              <a:rPr lang="fa-IR"/>
              <a:t>اطلاعات حاصل از تفکیک اقلام بهای تمام شده به ثابت، متغیر و نیمه متغیر در کنترل و تهیه بودجه نقش مهمی دارد.</a:t>
            </a:r>
          </a:p>
          <a:p>
            <a:pPr algn="ctr">
              <a:lnSpc>
                <a:spcPct val="90000"/>
              </a:lnSpc>
            </a:pPr>
            <a:endParaRPr lang="en-US"/>
          </a:p>
          <a:p>
            <a:pPr algn="ctr">
              <a:lnSpc>
                <a:spcPct val="90000"/>
              </a:lnSpc>
            </a:pPr>
            <a:r>
              <a:rPr lang="fa-IR" sz="4000"/>
              <a:t>بر اساس فعالیتهای مختلف:</a:t>
            </a:r>
          </a:p>
          <a:p>
            <a:pPr algn="ctr">
              <a:lnSpc>
                <a:spcPct val="90000"/>
              </a:lnSpc>
            </a:pPr>
            <a:endParaRPr lang="en-US" sz="4000"/>
          </a:p>
          <a:p>
            <a:pPr algn="ctr">
              <a:lnSpc>
                <a:spcPct val="90000"/>
              </a:lnSpc>
            </a:pPr>
            <a:r>
              <a:rPr lang="fa-IR"/>
              <a:t>اقلام بهای تمام شده تولید: شامل مواد مستقیم، دستمزد مستقیم و سربار.</a:t>
            </a:r>
            <a:endParaRPr lang="en-US"/>
          </a:p>
        </p:txBody>
      </p:sp>
    </p:spTree>
  </p:cSld>
  <p:clrMapOvr>
    <a:masterClrMapping/>
  </p:clrMapOvr>
  <p:transition advClick="0" advTm="3000"/>
</p:sld>
</file>

<file path=ppt/slides/slide35.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p:txBody>
          <a:bodyPr/>
          <a:lstStyle/>
          <a:p>
            <a:endParaRPr lang="en-US"/>
          </a:p>
        </p:txBody>
      </p:sp>
      <p:sp>
        <p:nvSpPr>
          <p:cNvPr id="39939" name="Rectangle 3"/>
          <p:cNvSpPr>
            <a:spLocks noGrp="1" noChangeArrowheads="1"/>
          </p:cNvSpPr>
          <p:nvPr>
            <p:ph type="body" idx="1"/>
          </p:nvPr>
        </p:nvSpPr>
        <p:spPr>
          <a:xfrm>
            <a:off x="611188" y="1484313"/>
            <a:ext cx="8229600" cy="4525962"/>
          </a:xfrm>
        </p:spPr>
        <p:txBody>
          <a:bodyPr/>
          <a:lstStyle/>
          <a:p>
            <a:pPr algn="ctr"/>
            <a:endParaRPr lang="en-US"/>
          </a:p>
          <a:p>
            <a:pPr algn="ctr"/>
            <a:endParaRPr lang="fa-IR"/>
          </a:p>
          <a:p>
            <a:pPr algn="ctr"/>
            <a:r>
              <a:rPr lang="fa-IR" sz="4400"/>
              <a:t>فصل سوم:</a:t>
            </a:r>
          </a:p>
          <a:p>
            <a:pPr algn="ctr"/>
            <a:r>
              <a:rPr lang="fa-IR"/>
              <a:t>1- روش جمع آوری اقلام بهای تمام شده:</a:t>
            </a:r>
          </a:p>
          <a:p>
            <a:pPr algn="ctr"/>
            <a:r>
              <a:rPr lang="fa-IR"/>
              <a:t>در موسسات خدماتی، اقلام بهای تمام شده خدمات در خصوص تعیین بهای تمام شده خدمات مورد ارائه به مشتریان گردآوری شود .</a:t>
            </a:r>
            <a:endParaRPr lang="en-US"/>
          </a:p>
        </p:txBody>
      </p:sp>
    </p:spTree>
  </p:cSld>
  <p:clrMapOvr>
    <a:masterClrMapping/>
  </p:clrMapOvr>
  <p:transition advClick="0" advTm="3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withEffect" nodePh="1">
                                  <p:stCondLst>
                                    <p:cond delay="0"/>
                                  </p:stCondLst>
                                  <p:endCondLst>
                                    <p:cond evt="begin" delay="0">
                                      <p:tn val="5"/>
                                    </p:cond>
                                  </p:endCondLst>
                                  <p:childTnLst>
                                    <p:set>
                                      <p:cBhvr>
                                        <p:cTn id="6" dur="1" fill="hold">
                                          <p:stCondLst>
                                            <p:cond delay="0"/>
                                          </p:stCondLst>
                                        </p:cTn>
                                        <p:tgtEl>
                                          <p:spTgt spid="39938"/>
                                        </p:tgtEl>
                                        <p:attrNameLst>
                                          <p:attrName>style.visibility</p:attrName>
                                        </p:attrNameLst>
                                      </p:cBhvr>
                                      <p:to>
                                        <p:strVal val="visible"/>
                                      </p:to>
                                    </p:set>
                                    <p:animEffect transition="in" filter="dissolve">
                                      <p:cBhvr>
                                        <p:cTn id="7" dur="500"/>
                                        <p:tgtEl>
                                          <p:spTgt spid="39938"/>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39939">
                                            <p:txEl>
                                              <p:pRg st="2" end="2"/>
                                            </p:txEl>
                                          </p:spTgt>
                                        </p:tgtEl>
                                        <p:attrNameLst>
                                          <p:attrName>style.visibility</p:attrName>
                                        </p:attrNameLst>
                                      </p:cBhvr>
                                      <p:to>
                                        <p:strVal val="visible"/>
                                      </p:to>
                                    </p:set>
                                    <p:animEffect transition="in" filter="dissolve">
                                      <p:cBhvr>
                                        <p:cTn id="12" dur="500"/>
                                        <p:tgtEl>
                                          <p:spTgt spid="39939">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39939">
                                            <p:txEl>
                                              <p:pRg st="3" end="3"/>
                                            </p:txEl>
                                          </p:spTgt>
                                        </p:tgtEl>
                                        <p:attrNameLst>
                                          <p:attrName>style.visibility</p:attrName>
                                        </p:attrNameLst>
                                      </p:cBhvr>
                                      <p:to>
                                        <p:strVal val="visible"/>
                                      </p:to>
                                    </p:set>
                                    <p:animEffect transition="in" filter="dissolve">
                                      <p:cBhvr>
                                        <p:cTn id="17" dur="500"/>
                                        <p:tgtEl>
                                          <p:spTgt spid="39939">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39939">
                                            <p:txEl>
                                              <p:pRg st="4" end="4"/>
                                            </p:txEl>
                                          </p:spTgt>
                                        </p:tgtEl>
                                        <p:attrNameLst>
                                          <p:attrName>style.visibility</p:attrName>
                                        </p:attrNameLst>
                                      </p:cBhvr>
                                      <p:to>
                                        <p:strVal val="visible"/>
                                      </p:to>
                                    </p:set>
                                    <p:animEffect transition="in" filter="dissolve">
                                      <p:cBhvr>
                                        <p:cTn id="22" dur="500"/>
                                        <p:tgtEl>
                                          <p:spTgt spid="39939">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938" grpId="0"/>
      <p:bldP spid="39939" grpId="0" build="p"/>
    </p:bldLst>
  </p:timing>
</p:sld>
</file>

<file path=ppt/slides/slide3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p:txBody>
          <a:bodyPr/>
          <a:lstStyle/>
          <a:p>
            <a:endParaRPr lang="en-US"/>
          </a:p>
        </p:txBody>
      </p:sp>
      <p:sp>
        <p:nvSpPr>
          <p:cNvPr id="40963" name="Rectangle 3"/>
          <p:cNvSpPr>
            <a:spLocks noGrp="1" noChangeArrowheads="1"/>
          </p:cNvSpPr>
          <p:nvPr>
            <p:ph type="body" idx="1"/>
          </p:nvPr>
        </p:nvSpPr>
        <p:spPr/>
        <p:txBody>
          <a:bodyPr/>
          <a:lstStyle/>
          <a:p>
            <a:endParaRPr lang="en-US"/>
          </a:p>
          <a:p>
            <a:pPr algn="ctr"/>
            <a:r>
              <a:rPr lang="fa-IR"/>
              <a:t> حساب کار در جریان در موسسات خدماتی مرکز تجمع اقلام مختلف بهای تمام شده خدماتی است که به مشتریان شرکت ارائه می شود. 2- اجزای بهای تمام شده خدمات:</a:t>
            </a:r>
          </a:p>
          <a:p>
            <a:pPr algn="ctr"/>
            <a:endParaRPr lang="en-US"/>
          </a:p>
        </p:txBody>
      </p:sp>
    </p:spTree>
  </p:cSld>
  <p:clrMapOvr>
    <a:masterClrMapping/>
  </p:clrMapOvr>
  <p:transition advClick="0" advTm="3000"/>
</p:sld>
</file>

<file path=ppt/slides/slide3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p:txBody>
          <a:bodyPr/>
          <a:lstStyle/>
          <a:p>
            <a:endParaRPr lang="en-US"/>
          </a:p>
        </p:txBody>
      </p:sp>
      <p:sp>
        <p:nvSpPr>
          <p:cNvPr id="41987" name="Rectangle 3"/>
          <p:cNvSpPr>
            <a:spLocks noGrp="1" noChangeArrowheads="1"/>
          </p:cNvSpPr>
          <p:nvPr>
            <p:ph type="body" idx="1"/>
          </p:nvPr>
        </p:nvSpPr>
        <p:spPr/>
        <p:txBody>
          <a:bodyPr/>
          <a:lstStyle/>
          <a:p>
            <a:endParaRPr lang="en-US"/>
          </a:p>
          <a:p>
            <a:pPr algn="ctr"/>
            <a:endParaRPr lang="en-US"/>
          </a:p>
          <a:p>
            <a:pPr algn="ctr"/>
            <a:r>
              <a:rPr lang="fa-IR"/>
              <a:t>در موسسات خدماتی دستمزد و سربار دو جزء اصلی بهای تمام شده خدماتی محسوب می گردد.</a:t>
            </a:r>
          </a:p>
          <a:p>
            <a:pPr algn="ctr"/>
            <a:endParaRPr lang="en-US"/>
          </a:p>
          <a:p>
            <a:pPr algn="ctr"/>
            <a:r>
              <a:rPr lang="fa-IR"/>
              <a:t>3- محاسبه بهای تمام شده خدمات و نقش آن در مدیریت: روشهای محاسبه بهای تمام شده</a:t>
            </a:r>
            <a:r>
              <a:rPr lang="en-US"/>
              <a:t> </a:t>
            </a:r>
            <a:r>
              <a:rPr lang="fa-IR"/>
              <a:t>خدمات در موسسات خدماتی:</a:t>
            </a:r>
            <a:endParaRPr lang="en-US"/>
          </a:p>
          <a:p>
            <a:pPr algn="ctr"/>
            <a:endParaRPr lang="en-US"/>
          </a:p>
        </p:txBody>
      </p:sp>
    </p:spTree>
  </p:cSld>
  <p:clrMapOvr>
    <a:masterClrMapping/>
  </p:clrMapOvr>
  <p:transition advClick="0" advTm="3000"/>
</p:sld>
</file>

<file path=ppt/slides/slide38.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p:txBody>
          <a:bodyPr/>
          <a:lstStyle/>
          <a:p>
            <a:endParaRPr lang="en-US"/>
          </a:p>
        </p:txBody>
      </p:sp>
      <p:sp>
        <p:nvSpPr>
          <p:cNvPr id="43011" name="Rectangle 3"/>
          <p:cNvSpPr>
            <a:spLocks noGrp="1" noChangeArrowheads="1"/>
          </p:cNvSpPr>
          <p:nvPr>
            <p:ph type="body" idx="1"/>
          </p:nvPr>
        </p:nvSpPr>
        <p:spPr/>
        <p:txBody>
          <a:bodyPr/>
          <a:lstStyle/>
          <a:p>
            <a:pPr algn="ctr">
              <a:buFontTx/>
              <a:buNone/>
            </a:pPr>
            <a:r>
              <a:rPr lang="fa-IR"/>
              <a:t> </a:t>
            </a:r>
            <a:endParaRPr lang="en-US"/>
          </a:p>
          <a:p>
            <a:pPr algn="ctr"/>
            <a:endParaRPr lang="en-US"/>
          </a:p>
          <a:p>
            <a:pPr algn="ctr"/>
            <a:r>
              <a:rPr lang="fa-IR"/>
              <a:t>الف – سرشکن کردن بهای تمام شده بین سفارشات در دست اقدام ب- تسهیم بهای تمام شده بین دپارتمانها و قسمتهای مختلف شرکت لازم به ذکر است</a:t>
            </a:r>
            <a:endParaRPr lang="en-US"/>
          </a:p>
        </p:txBody>
      </p:sp>
    </p:spTree>
  </p:cSld>
  <p:clrMapOvr>
    <a:masterClrMapping/>
  </p:clrMapOvr>
  <p:transition advClick="0" advTm="300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3011">
                                            <p:txEl>
                                              <p:pRg st="0" end="0"/>
                                            </p:txEl>
                                          </p:spTgt>
                                        </p:tgtEl>
                                        <p:attrNameLst>
                                          <p:attrName>style.visibility</p:attrName>
                                        </p:attrNameLst>
                                      </p:cBhvr>
                                      <p:to>
                                        <p:strVal val="visible"/>
                                      </p:to>
                                    </p:set>
                                    <p:animEffect transition="in" filter="fade">
                                      <p:cBhvr>
                                        <p:cTn id="7" dur="1000"/>
                                        <p:tgtEl>
                                          <p:spTgt spid="43011">
                                            <p:txEl>
                                              <p:pRg st="0" end="0"/>
                                            </p:txEl>
                                          </p:spTgt>
                                        </p:tgtEl>
                                      </p:cBhvr>
                                    </p:animEffect>
                                    <p:anim calcmode="lin" valueType="num">
                                      <p:cBhvr>
                                        <p:cTn id="8" dur="1000" fill="hold"/>
                                        <p:tgtEl>
                                          <p:spTgt spid="43011">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43011">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43011">
                                            <p:txEl>
                                              <p:pRg st="2" end="2"/>
                                            </p:txEl>
                                          </p:spTgt>
                                        </p:tgtEl>
                                        <p:attrNameLst>
                                          <p:attrName>style.visibility</p:attrName>
                                        </p:attrNameLst>
                                      </p:cBhvr>
                                      <p:to>
                                        <p:strVal val="visible"/>
                                      </p:to>
                                    </p:set>
                                    <p:animEffect transition="in" filter="fade">
                                      <p:cBhvr>
                                        <p:cTn id="14" dur="1000"/>
                                        <p:tgtEl>
                                          <p:spTgt spid="43011">
                                            <p:txEl>
                                              <p:pRg st="2" end="2"/>
                                            </p:txEl>
                                          </p:spTgt>
                                        </p:tgtEl>
                                      </p:cBhvr>
                                    </p:animEffect>
                                    <p:anim calcmode="lin" valueType="num">
                                      <p:cBhvr>
                                        <p:cTn id="15" dur="1000" fill="hold"/>
                                        <p:tgtEl>
                                          <p:spTgt spid="43011">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43011">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3011" grpId="0" build="p"/>
    </p:bldLst>
  </p:timing>
</p:sld>
</file>

<file path=ppt/slides/slide3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endParaRPr lang="en-US"/>
          </a:p>
        </p:txBody>
      </p:sp>
      <p:sp>
        <p:nvSpPr>
          <p:cNvPr id="44035" name="Rectangle 3"/>
          <p:cNvSpPr>
            <a:spLocks noGrp="1" noChangeArrowheads="1"/>
          </p:cNvSpPr>
          <p:nvPr>
            <p:ph type="body" idx="1"/>
          </p:nvPr>
        </p:nvSpPr>
        <p:spPr/>
        <p:txBody>
          <a:bodyPr/>
          <a:lstStyle/>
          <a:p>
            <a:endParaRPr lang="en-US"/>
          </a:p>
          <a:p>
            <a:endParaRPr lang="en-US"/>
          </a:p>
          <a:p>
            <a:pPr algn="ctr"/>
            <a:endParaRPr lang="en-US"/>
          </a:p>
          <a:p>
            <a:pPr algn="ctr"/>
            <a:r>
              <a:rPr lang="fa-IR"/>
              <a:t>تسهیم اقلام بهای تمام شده بین کارها و یا خدمات در دست اقدام مربوط به مشتریان مدیریت را قادر خواهد ساخت که بهای تمام شده واقعی هر یک از خدمات را با بهای تمام شده پیش بینی شده آن مقایسه کند .</a:t>
            </a:r>
            <a:endParaRPr lang="en-US"/>
          </a:p>
        </p:txBody>
      </p:sp>
    </p:spTree>
  </p:cSld>
  <p:clrMapOvr>
    <a:masterClrMapping/>
  </p:clrMapOvr>
  <p:transition advClick="0" advTm="3000"/>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52258" name="Rectangle 2"/>
          <p:cNvSpPr>
            <a:spLocks noGrp="1" noChangeArrowheads="1"/>
          </p:cNvSpPr>
          <p:nvPr>
            <p:ph type="title"/>
          </p:nvPr>
        </p:nvSpPr>
        <p:spPr/>
        <p:txBody>
          <a:bodyPr/>
          <a:lstStyle/>
          <a:p>
            <a:r>
              <a:rPr lang="fa-IR"/>
              <a:t>فهرست فصول</a:t>
            </a:r>
            <a:endParaRPr lang="en-US"/>
          </a:p>
        </p:txBody>
      </p:sp>
      <p:sp>
        <p:nvSpPr>
          <p:cNvPr id="352259" name="Rectangle 3"/>
          <p:cNvSpPr>
            <a:spLocks noGrp="1" noChangeArrowheads="1"/>
          </p:cNvSpPr>
          <p:nvPr>
            <p:ph type="body" idx="1"/>
          </p:nvPr>
        </p:nvSpPr>
        <p:spPr/>
        <p:txBody>
          <a:bodyPr/>
          <a:lstStyle/>
          <a:p>
            <a:pPr>
              <a:lnSpc>
                <a:spcPct val="80000"/>
              </a:lnSpc>
            </a:pPr>
            <a:r>
              <a:rPr lang="fa-IR" sz="2000" dirty="0"/>
              <a:t>فصل 1-كليات ومفاهيم حسابداري بهاي تمام شده</a:t>
            </a:r>
          </a:p>
          <a:p>
            <a:pPr>
              <a:lnSpc>
                <a:spcPct val="80000"/>
              </a:lnSpc>
            </a:pPr>
            <a:r>
              <a:rPr lang="fa-IR" sz="2000" dirty="0"/>
              <a:t>فصل 2- روشهاي طبقه بندي مفاهيم بهاي تمام شده</a:t>
            </a:r>
          </a:p>
          <a:p>
            <a:pPr>
              <a:lnSpc>
                <a:spcPct val="80000"/>
              </a:lnSpc>
            </a:pPr>
            <a:r>
              <a:rPr lang="fa-IR" sz="2000" dirty="0"/>
              <a:t>فصل 3- بهاي تمام شده در مؤسسات خدماتي</a:t>
            </a:r>
          </a:p>
          <a:p>
            <a:pPr>
              <a:lnSpc>
                <a:spcPct val="80000"/>
              </a:lnSpc>
            </a:pPr>
            <a:r>
              <a:rPr lang="fa-IR" sz="2000" dirty="0"/>
              <a:t>فصل 4- بهاي تمام شده كالا در مؤسسات بازرگاني</a:t>
            </a:r>
          </a:p>
          <a:p>
            <a:pPr>
              <a:lnSpc>
                <a:spcPct val="80000"/>
              </a:lnSpc>
            </a:pPr>
            <a:r>
              <a:rPr lang="fa-IR" sz="2000" dirty="0"/>
              <a:t>فصل 5- بهاي تمام شده كالا در موسسات توليدي(نظام ادواري)</a:t>
            </a:r>
          </a:p>
          <a:p>
            <a:pPr>
              <a:lnSpc>
                <a:spcPct val="80000"/>
              </a:lnSpc>
            </a:pPr>
            <a:r>
              <a:rPr lang="fa-IR" sz="2000" dirty="0"/>
              <a:t>فصل 6- حسابداري مواد وبهاي تمام شده آن</a:t>
            </a:r>
          </a:p>
          <a:p>
            <a:pPr>
              <a:lnSpc>
                <a:spcPct val="80000"/>
              </a:lnSpc>
            </a:pPr>
            <a:r>
              <a:rPr lang="fa-IR" sz="2000" dirty="0"/>
              <a:t>فصل 7- گردآوري اقلام بهاي تمام شده دستمزد(نيروي كار)</a:t>
            </a:r>
          </a:p>
          <a:p>
            <a:pPr>
              <a:lnSpc>
                <a:spcPct val="80000"/>
              </a:lnSpc>
            </a:pPr>
            <a:r>
              <a:rPr lang="fa-IR" sz="2000" dirty="0"/>
              <a:t>فصل 8- گردآوري اقلام بهاي تمام شده سربار</a:t>
            </a:r>
          </a:p>
          <a:p>
            <a:pPr>
              <a:lnSpc>
                <a:spcPct val="80000"/>
              </a:lnSpc>
            </a:pPr>
            <a:r>
              <a:rPr lang="fa-IR" sz="2000" dirty="0"/>
              <a:t>فصل 9-نظام دائمي بهاي تمام شده-هزينه يابي سفارش كار</a:t>
            </a:r>
          </a:p>
          <a:p>
            <a:pPr>
              <a:lnSpc>
                <a:spcPct val="80000"/>
              </a:lnSpc>
            </a:pPr>
            <a:r>
              <a:rPr lang="fa-IR" sz="2000" dirty="0"/>
              <a:t>فصل 10-نظام دائمي بهاي تمام شده </a:t>
            </a:r>
            <a:r>
              <a:rPr lang="ar-SA" sz="2000" dirty="0"/>
              <a:t>–</a:t>
            </a:r>
            <a:r>
              <a:rPr lang="fa-IR" sz="2000" dirty="0"/>
              <a:t>هزينه يابي مرحله اي</a:t>
            </a:r>
          </a:p>
          <a:p>
            <a:pPr>
              <a:lnSpc>
                <a:spcPct val="80000"/>
              </a:lnSpc>
            </a:pPr>
            <a:r>
              <a:rPr lang="fa-IR" sz="2000" dirty="0"/>
              <a:t>فصل 11-سيستم هزينه يابي مرحله اي </a:t>
            </a:r>
            <a:r>
              <a:rPr lang="ar-SA" sz="2000" dirty="0"/>
              <a:t>–</a:t>
            </a:r>
            <a:r>
              <a:rPr lang="fa-IR" sz="2000" dirty="0"/>
              <a:t>كار در جريان ساخت</a:t>
            </a:r>
          </a:p>
          <a:p>
            <a:pPr>
              <a:lnSpc>
                <a:spcPct val="80000"/>
              </a:lnSpc>
            </a:pPr>
            <a:r>
              <a:rPr lang="fa-IR" sz="2000" dirty="0"/>
              <a:t>فصل 12-سيستم هزينه يابي مرحله اي </a:t>
            </a:r>
            <a:r>
              <a:rPr lang="ar-SA" sz="2000" dirty="0"/>
              <a:t>–</a:t>
            </a:r>
            <a:r>
              <a:rPr lang="fa-IR" sz="2000" dirty="0"/>
              <a:t>روش ميانگين درتعيين بهاي تمام شده</a:t>
            </a:r>
          </a:p>
          <a:p>
            <a:pPr>
              <a:lnSpc>
                <a:spcPct val="80000"/>
              </a:lnSpc>
            </a:pPr>
            <a:r>
              <a:rPr lang="fa-IR" sz="2000" dirty="0"/>
              <a:t>فصل 13-سيتم هزينه يابي مرحله اي </a:t>
            </a:r>
            <a:r>
              <a:rPr lang="ar-SA" sz="2000" dirty="0"/>
              <a:t>–</a:t>
            </a:r>
            <a:r>
              <a:rPr lang="fa-IR" sz="2000" dirty="0"/>
              <a:t>روش اولين صادره از اولين وارده</a:t>
            </a:r>
          </a:p>
          <a:p>
            <a:pPr>
              <a:lnSpc>
                <a:spcPct val="80000"/>
              </a:lnSpc>
            </a:pPr>
            <a:r>
              <a:rPr lang="fa-IR" sz="2000" dirty="0"/>
              <a:t>فصل 14- بهاي تمام شده استاندارد</a:t>
            </a:r>
            <a:endParaRPr lang="en-US" sz="2000" dirty="0"/>
          </a:p>
        </p:txBody>
      </p:sp>
    </p:spTree>
  </p:cSld>
  <p:clrMapOvr>
    <a:masterClrMapping/>
  </p:clrMapOvr>
  <p:transition advClick="0" advTm="3000"/>
</p:sld>
</file>

<file path=ppt/slides/slide4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p:txBody>
          <a:bodyPr/>
          <a:lstStyle/>
          <a:p>
            <a:endParaRPr lang="en-US"/>
          </a:p>
        </p:txBody>
      </p:sp>
      <p:sp>
        <p:nvSpPr>
          <p:cNvPr id="45059" name="Rectangle 3"/>
          <p:cNvSpPr>
            <a:spLocks noGrp="1" noChangeArrowheads="1"/>
          </p:cNvSpPr>
          <p:nvPr>
            <p:ph type="body" idx="1"/>
          </p:nvPr>
        </p:nvSpPr>
        <p:spPr/>
        <p:txBody>
          <a:bodyPr/>
          <a:lstStyle/>
          <a:p>
            <a:endParaRPr lang="en-US"/>
          </a:p>
          <a:p>
            <a:endParaRPr lang="en-US"/>
          </a:p>
          <a:p>
            <a:pPr algn="ctr"/>
            <a:r>
              <a:rPr lang="fa-IR"/>
              <a:t> کنترلهای لازم را در نتیجه این مقایسه برقرار کند و از طرف دیگر به کمک بهای تمام شده واقعی انواع خدمات مورد ارائه می توان به قیمت گذاری عینی تری برای خدمات دست یافت .</a:t>
            </a:r>
            <a:endParaRPr lang="en-US"/>
          </a:p>
        </p:txBody>
      </p:sp>
    </p:spTree>
  </p:cSld>
  <p:clrMapOvr>
    <a:masterClrMapping/>
  </p:clrMapOvr>
  <p:transition advClick="0" advTm="3000"/>
</p:sld>
</file>

<file path=ppt/slides/slide41.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p:txBody>
          <a:bodyPr/>
          <a:lstStyle/>
          <a:p>
            <a:endParaRPr lang="en-US"/>
          </a:p>
        </p:txBody>
      </p:sp>
      <p:sp>
        <p:nvSpPr>
          <p:cNvPr id="46083" name="Rectangle 3"/>
          <p:cNvSpPr>
            <a:spLocks noGrp="1" noChangeArrowheads="1"/>
          </p:cNvSpPr>
          <p:nvPr>
            <p:ph type="body" idx="1"/>
          </p:nvPr>
        </p:nvSpPr>
        <p:spPr/>
        <p:txBody>
          <a:bodyPr/>
          <a:lstStyle/>
          <a:p>
            <a:endParaRPr lang="en-US"/>
          </a:p>
          <a:p>
            <a:pPr algn="ctr"/>
            <a:endParaRPr lang="en-US"/>
          </a:p>
          <a:p>
            <a:pPr algn="ctr"/>
            <a:r>
              <a:rPr lang="fa-IR"/>
              <a:t> در صورتیکه اقلام بهای تمام شده بر اساس دپارتمان ها یا فعالیتهای مختلف یک شرکت خدماتی تسهیم شود</a:t>
            </a:r>
            <a:endParaRPr lang="en-US"/>
          </a:p>
        </p:txBody>
      </p:sp>
    </p:spTree>
  </p:cSld>
  <p:clrMapOvr>
    <a:masterClrMapping/>
  </p:clrMapOvr>
  <p:transition advClick="0" advTm="3000">
    <p:comb/>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0" presetClass="entr" presetSubtype="0" fill="hold" grpId="0" nodeType="withEffect" nodePh="1">
                                  <p:stCondLst>
                                    <p:cond delay="0"/>
                                  </p:stCondLst>
                                  <p:endCondLst>
                                    <p:cond evt="begin" delay="0">
                                      <p:tn val="5"/>
                                    </p:cond>
                                  </p:endCondLst>
                                  <p:childTnLst>
                                    <p:set>
                                      <p:cBhvr>
                                        <p:cTn id="6" dur="1" fill="hold">
                                          <p:stCondLst>
                                            <p:cond delay="0"/>
                                          </p:stCondLst>
                                        </p:cTn>
                                        <p:tgtEl>
                                          <p:spTgt spid="46082"/>
                                        </p:tgtEl>
                                        <p:attrNameLst>
                                          <p:attrName>style.visibility</p:attrName>
                                        </p:attrNameLst>
                                      </p:cBhvr>
                                      <p:to>
                                        <p:strVal val="visible"/>
                                      </p:to>
                                    </p:set>
                                    <p:animEffect transition="in" filter="fade">
                                      <p:cBhvr>
                                        <p:cTn id="7" dur="800" decel="100000"/>
                                        <p:tgtEl>
                                          <p:spTgt spid="46082"/>
                                        </p:tgtEl>
                                      </p:cBhvr>
                                    </p:animEffect>
                                    <p:anim calcmode="lin" valueType="num">
                                      <p:cBhvr>
                                        <p:cTn id="8" dur="800" decel="100000" fill="hold"/>
                                        <p:tgtEl>
                                          <p:spTgt spid="46082"/>
                                        </p:tgtEl>
                                        <p:attrNameLst>
                                          <p:attrName>style.rotation</p:attrName>
                                        </p:attrNameLst>
                                      </p:cBhvr>
                                      <p:tavLst>
                                        <p:tav tm="0">
                                          <p:val>
                                            <p:fltVal val="-90"/>
                                          </p:val>
                                        </p:tav>
                                        <p:tav tm="100000">
                                          <p:val>
                                            <p:fltVal val="0"/>
                                          </p:val>
                                        </p:tav>
                                      </p:tavLst>
                                    </p:anim>
                                    <p:anim calcmode="lin" valueType="num">
                                      <p:cBhvr>
                                        <p:cTn id="9" dur="800" decel="100000" fill="hold"/>
                                        <p:tgtEl>
                                          <p:spTgt spid="46082"/>
                                        </p:tgtEl>
                                        <p:attrNameLst>
                                          <p:attrName>ppt_x</p:attrName>
                                        </p:attrNameLst>
                                      </p:cBhvr>
                                      <p:tavLst>
                                        <p:tav tm="0">
                                          <p:val>
                                            <p:strVal val="#ppt_x+0.4"/>
                                          </p:val>
                                        </p:tav>
                                        <p:tav tm="100000">
                                          <p:val>
                                            <p:strVal val="#ppt_x-0.05"/>
                                          </p:val>
                                        </p:tav>
                                      </p:tavLst>
                                    </p:anim>
                                    <p:anim calcmode="lin" valueType="num">
                                      <p:cBhvr>
                                        <p:cTn id="10" dur="800" decel="100000" fill="hold"/>
                                        <p:tgtEl>
                                          <p:spTgt spid="46082"/>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46082"/>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46082"/>
                                        </p:tgtEl>
                                        <p:attrNameLst>
                                          <p:attrName>ppt_y</p:attrName>
                                        </p:attrNameLst>
                                      </p:cBhvr>
                                      <p:tavLst>
                                        <p:tav tm="0">
                                          <p:val>
                                            <p:strVal val="#ppt_y+0.1"/>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47" presetClass="entr" presetSubtype="0" fill="hold" grpId="0" nodeType="clickEffect">
                                  <p:stCondLst>
                                    <p:cond delay="0"/>
                                  </p:stCondLst>
                                  <p:childTnLst>
                                    <p:set>
                                      <p:cBhvr>
                                        <p:cTn id="16" dur="1" fill="hold">
                                          <p:stCondLst>
                                            <p:cond delay="0"/>
                                          </p:stCondLst>
                                        </p:cTn>
                                        <p:tgtEl>
                                          <p:spTgt spid="46083">
                                            <p:txEl>
                                              <p:pRg st="2" end="2"/>
                                            </p:txEl>
                                          </p:spTgt>
                                        </p:tgtEl>
                                        <p:attrNameLst>
                                          <p:attrName>style.visibility</p:attrName>
                                        </p:attrNameLst>
                                      </p:cBhvr>
                                      <p:to>
                                        <p:strVal val="visible"/>
                                      </p:to>
                                    </p:set>
                                    <p:animEffect transition="in" filter="fade">
                                      <p:cBhvr>
                                        <p:cTn id="17" dur="1000"/>
                                        <p:tgtEl>
                                          <p:spTgt spid="46083">
                                            <p:txEl>
                                              <p:pRg st="2" end="2"/>
                                            </p:txEl>
                                          </p:spTgt>
                                        </p:tgtEl>
                                      </p:cBhvr>
                                    </p:animEffect>
                                    <p:anim calcmode="lin" valueType="num">
                                      <p:cBhvr>
                                        <p:cTn id="18" dur="1000" fill="hold"/>
                                        <p:tgtEl>
                                          <p:spTgt spid="46083">
                                            <p:txEl>
                                              <p:pRg st="2" end="2"/>
                                            </p:txEl>
                                          </p:spTgt>
                                        </p:tgtEl>
                                        <p:attrNameLst>
                                          <p:attrName>ppt_x</p:attrName>
                                        </p:attrNameLst>
                                      </p:cBhvr>
                                      <p:tavLst>
                                        <p:tav tm="0">
                                          <p:val>
                                            <p:strVal val="#ppt_x"/>
                                          </p:val>
                                        </p:tav>
                                        <p:tav tm="100000">
                                          <p:val>
                                            <p:strVal val="#ppt_x"/>
                                          </p:val>
                                        </p:tav>
                                      </p:tavLst>
                                    </p:anim>
                                    <p:anim calcmode="lin" valueType="num">
                                      <p:cBhvr>
                                        <p:cTn id="19" dur="1000" fill="hold"/>
                                        <p:tgtEl>
                                          <p:spTgt spid="4608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082" grpId="0"/>
      <p:bldP spid="46083" grpId="0" build="p"/>
    </p:bldLst>
  </p:timing>
</p:sld>
</file>

<file path=ppt/slides/slide4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p:txBody>
          <a:bodyPr/>
          <a:lstStyle/>
          <a:p>
            <a:endParaRPr lang="en-US"/>
          </a:p>
        </p:txBody>
      </p:sp>
      <p:sp>
        <p:nvSpPr>
          <p:cNvPr id="47107" name="Rectangle 3"/>
          <p:cNvSpPr>
            <a:spLocks noGrp="1" noChangeArrowheads="1"/>
          </p:cNvSpPr>
          <p:nvPr>
            <p:ph type="body" idx="1"/>
          </p:nvPr>
        </p:nvSpPr>
        <p:spPr/>
        <p:txBody>
          <a:bodyPr/>
          <a:lstStyle/>
          <a:p>
            <a:endParaRPr lang="en-US"/>
          </a:p>
          <a:p>
            <a:pPr algn="ctr"/>
            <a:r>
              <a:rPr lang="fa-IR"/>
              <a:t>ملاک مناسبی برای سنجش عملکرد مدیران</a:t>
            </a:r>
            <a:r>
              <a:rPr lang="en-US"/>
              <a:t> </a:t>
            </a:r>
          </a:p>
          <a:p>
            <a:pPr algn="ctr"/>
            <a:r>
              <a:rPr lang="fa-IR"/>
              <a:t> بخشهای مختلف شرکت یا مدیران مسئول انجام فعالیتهای مختلف فراهم می آورد و سنجش عملکرد نیز به نوبه خود مبنایی برای کنترل فعالیتهاست.</a:t>
            </a:r>
          </a:p>
          <a:p>
            <a:pPr algn="ctr"/>
            <a:endParaRPr lang="en-US"/>
          </a:p>
          <a:p>
            <a:pPr algn="ctr"/>
            <a:endParaRPr lang="en-US"/>
          </a:p>
        </p:txBody>
      </p:sp>
    </p:spTree>
  </p:cSld>
  <p:clrMapOvr>
    <a:masterClrMapping/>
  </p:clrMapOvr>
  <p:transition advClick="0" advTm="3000"/>
</p:sld>
</file>

<file path=ppt/slides/slide43.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48130" name="Rectangle 2"/>
          <p:cNvSpPr>
            <a:spLocks noGrp="1" noChangeArrowheads="1"/>
          </p:cNvSpPr>
          <p:nvPr>
            <p:ph type="title"/>
          </p:nvPr>
        </p:nvSpPr>
        <p:spPr/>
        <p:txBody>
          <a:bodyPr/>
          <a:lstStyle/>
          <a:p>
            <a:r>
              <a:rPr lang="en-US"/>
              <a:t>.</a:t>
            </a:r>
          </a:p>
        </p:txBody>
      </p:sp>
      <p:sp>
        <p:nvSpPr>
          <p:cNvPr id="48131" name="Rectangle 3"/>
          <p:cNvSpPr>
            <a:spLocks noGrp="1" noChangeArrowheads="1"/>
          </p:cNvSpPr>
          <p:nvPr>
            <p:ph type="body" idx="1"/>
          </p:nvPr>
        </p:nvSpPr>
        <p:spPr/>
        <p:txBody>
          <a:bodyPr/>
          <a:lstStyle/>
          <a:p>
            <a:endParaRPr lang="en-US"/>
          </a:p>
          <a:p>
            <a:endParaRPr lang="en-US"/>
          </a:p>
          <a:p>
            <a:pPr algn="ctr"/>
            <a:r>
              <a:rPr lang="fa-IR"/>
              <a:t>نحوه محاسبه سود عملیاتی خدمات مختلف در موسسات خدماتی</a:t>
            </a:r>
            <a:r>
              <a:rPr lang="en-US"/>
              <a:t> </a:t>
            </a:r>
            <a:r>
              <a:rPr lang="fa-IR"/>
              <a:t>با کسر نمودن بهای تمام شده خدمات از درآمد مربوط به آن، سود ناویژه حاصل از خدمات بدست می آید.</a:t>
            </a:r>
            <a:endParaRPr lang="en-US"/>
          </a:p>
        </p:txBody>
      </p:sp>
    </p:spTree>
  </p:cSld>
  <p:clrMapOvr>
    <a:masterClrMapping/>
  </p:clrMapOvr>
  <p:transition advClick="0" advTm="3000">
    <p:wedg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1" presetClass="entr" presetSubtype="0" fill="hold" grpId="0" nodeType="withEffect">
                                  <p:stCondLst>
                                    <p:cond delay="0"/>
                                  </p:stCondLst>
                                  <p:childTnLst>
                                    <p:set>
                                      <p:cBhvr>
                                        <p:cTn id="6" dur="1" fill="hold">
                                          <p:stCondLst>
                                            <p:cond delay="0"/>
                                          </p:stCondLst>
                                        </p:cTn>
                                        <p:tgtEl>
                                          <p:spTgt spid="48130"/>
                                        </p:tgtEl>
                                        <p:attrNameLst>
                                          <p:attrName>style.visibility</p:attrName>
                                        </p:attrNameLst>
                                      </p:cBhvr>
                                      <p:to>
                                        <p:strVal val="visible"/>
                                      </p:to>
                                    </p:set>
                                    <p:animEffect transition="in" filter="fade">
                                      <p:cBhvr>
                                        <p:cTn id="7" dur="768" decel="100000"/>
                                        <p:tgtEl>
                                          <p:spTgt spid="48130"/>
                                        </p:tgtEl>
                                      </p:cBhvr>
                                    </p:animEffect>
                                    <p:animScale>
                                      <p:cBhvr>
                                        <p:cTn id="8" dur="768" decel="100000"/>
                                        <p:tgtEl>
                                          <p:spTgt spid="48130"/>
                                        </p:tgtEl>
                                      </p:cBhvr>
                                      <p:from x="10000" y="10000"/>
                                      <p:to x="200000" y="450000"/>
                                    </p:animScale>
                                    <p:animScale>
                                      <p:cBhvr>
                                        <p:cTn id="9" dur="1230" accel="100000" fill="hold">
                                          <p:stCondLst>
                                            <p:cond delay="768"/>
                                          </p:stCondLst>
                                        </p:cTn>
                                        <p:tgtEl>
                                          <p:spTgt spid="48130"/>
                                        </p:tgtEl>
                                      </p:cBhvr>
                                      <p:from x="200000" y="450000"/>
                                      <p:to x="100000" y="100000"/>
                                    </p:animScale>
                                    <p:set>
                                      <p:cBhvr>
                                        <p:cTn id="10" dur="768" fill="hold"/>
                                        <p:tgtEl>
                                          <p:spTgt spid="48130"/>
                                        </p:tgtEl>
                                        <p:attrNameLst>
                                          <p:attrName>ppt_x</p:attrName>
                                        </p:attrNameLst>
                                      </p:cBhvr>
                                      <p:to>
                                        <p:strVal val="(0.5)"/>
                                      </p:to>
                                    </p:set>
                                    <p:anim from="(0.5)" to="(#ppt_x)" calcmode="lin" valueType="num">
                                      <p:cBhvr>
                                        <p:cTn id="11" dur="1230" accel="100000" fill="hold">
                                          <p:stCondLst>
                                            <p:cond delay="768"/>
                                          </p:stCondLst>
                                        </p:cTn>
                                        <p:tgtEl>
                                          <p:spTgt spid="48130"/>
                                        </p:tgtEl>
                                        <p:attrNameLst>
                                          <p:attrName>ppt_x</p:attrName>
                                        </p:attrNameLst>
                                      </p:cBhvr>
                                    </p:anim>
                                    <p:set>
                                      <p:cBhvr>
                                        <p:cTn id="12" dur="768" fill="hold"/>
                                        <p:tgtEl>
                                          <p:spTgt spid="48130"/>
                                        </p:tgtEl>
                                        <p:attrNameLst>
                                          <p:attrName>ppt_y</p:attrName>
                                        </p:attrNameLst>
                                      </p:cBhvr>
                                      <p:to>
                                        <p:strVal val="(#ppt_y+0.4)"/>
                                      </p:to>
                                    </p:set>
                                    <p:anim from="(#ppt_y+0.4)" to="(#ppt_y)" calcmode="lin" valueType="num">
                                      <p:cBhvr>
                                        <p:cTn id="13" dur="1230" accel="100000" fill="hold">
                                          <p:stCondLst>
                                            <p:cond delay="768"/>
                                          </p:stCondLst>
                                        </p:cTn>
                                        <p:tgtEl>
                                          <p:spTgt spid="48130"/>
                                        </p:tgtEl>
                                        <p:attrNameLst>
                                          <p:attrName>ppt_y</p:attrName>
                                        </p:attrNameLst>
                                      </p:cBhvr>
                                    </p:anim>
                                  </p:childTnLst>
                                </p:cTn>
                              </p:par>
                            </p:childTnLst>
                          </p:cTn>
                        </p:par>
                      </p:childTnLst>
                    </p:cTn>
                  </p:par>
                  <p:par>
                    <p:cTn id="14" fill="hold">
                      <p:stCondLst>
                        <p:cond delay="indefinite"/>
                      </p:stCondLst>
                      <p:childTnLst>
                        <p:par>
                          <p:cTn id="15" fill="hold">
                            <p:stCondLst>
                              <p:cond delay="0"/>
                            </p:stCondLst>
                            <p:childTnLst>
                              <p:par>
                                <p:cTn id="16" presetID="53" presetClass="entr" presetSubtype="0" fill="hold" grpId="0" nodeType="clickEffect">
                                  <p:stCondLst>
                                    <p:cond delay="0"/>
                                  </p:stCondLst>
                                  <p:childTnLst>
                                    <p:set>
                                      <p:cBhvr>
                                        <p:cTn id="17" dur="1" fill="hold">
                                          <p:stCondLst>
                                            <p:cond delay="0"/>
                                          </p:stCondLst>
                                        </p:cTn>
                                        <p:tgtEl>
                                          <p:spTgt spid="48131">
                                            <p:txEl>
                                              <p:pRg st="2" end="2"/>
                                            </p:txEl>
                                          </p:spTgt>
                                        </p:tgtEl>
                                        <p:attrNameLst>
                                          <p:attrName>style.visibility</p:attrName>
                                        </p:attrNameLst>
                                      </p:cBhvr>
                                      <p:to>
                                        <p:strVal val="visible"/>
                                      </p:to>
                                    </p:set>
                                    <p:anim calcmode="lin" valueType="num">
                                      <p:cBhvr>
                                        <p:cTn id="18" dur="500" fill="hold"/>
                                        <p:tgtEl>
                                          <p:spTgt spid="48131">
                                            <p:txEl>
                                              <p:pRg st="2" end="2"/>
                                            </p:txEl>
                                          </p:spTgt>
                                        </p:tgtEl>
                                        <p:attrNameLst>
                                          <p:attrName>ppt_w</p:attrName>
                                        </p:attrNameLst>
                                      </p:cBhvr>
                                      <p:tavLst>
                                        <p:tav tm="0">
                                          <p:val>
                                            <p:fltVal val="0"/>
                                          </p:val>
                                        </p:tav>
                                        <p:tav tm="100000">
                                          <p:val>
                                            <p:strVal val="#ppt_w"/>
                                          </p:val>
                                        </p:tav>
                                      </p:tavLst>
                                    </p:anim>
                                    <p:anim calcmode="lin" valueType="num">
                                      <p:cBhvr>
                                        <p:cTn id="19" dur="500" fill="hold"/>
                                        <p:tgtEl>
                                          <p:spTgt spid="48131">
                                            <p:txEl>
                                              <p:pRg st="2" end="2"/>
                                            </p:txEl>
                                          </p:spTgt>
                                        </p:tgtEl>
                                        <p:attrNameLst>
                                          <p:attrName>ppt_h</p:attrName>
                                        </p:attrNameLst>
                                      </p:cBhvr>
                                      <p:tavLst>
                                        <p:tav tm="0">
                                          <p:val>
                                            <p:fltVal val="0"/>
                                          </p:val>
                                        </p:tav>
                                        <p:tav tm="100000">
                                          <p:val>
                                            <p:strVal val="#ppt_h"/>
                                          </p:val>
                                        </p:tav>
                                      </p:tavLst>
                                    </p:anim>
                                    <p:animEffect transition="in" filter="fade">
                                      <p:cBhvr>
                                        <p:cTn id="20" dur="500"/>
                                        <p:tgtEl>
                                          <p:spTgt spid="48131">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8130" grpId="0"/>
      <p:bldP spid="48131" grpId="0" build="p"/>
    </p:bldLst>
  </p:timing>
</p:sld>
</file>

<file path=ppt/slides/slide4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p:txBody>
          <a:bodyPr/>
          <a:lstStyle/>
          <a:p>
            <a:endParaRPr lang="en-US"/>
          </a:p>
        </p:txBody>
      </p:sp>
      <p:sp>
        <p:nvSpPr>
          <p:cNvPr id="49155" name="Rectangle 3"/>
          <p:cNvSpPr>
            <a:spLocks noGrp="1" noChangeArrowheads="1"/>
          </p:cNvSpPr>
          <p:nvPr>
            <p:ph type="body" idx="1"/>
          </p:nvPr>
        </p:nvSpPr>
        <p:spPr/>
        <p:txBody>
          <a:bodyPr/>
          <a:lstStyle/>
          <a:p>
            <a:pPr algn="ctr"/>
            <a:r>
              <a:rPr lang="fa-IR" sz="2800"/>
              <a:t> هنگامی که هزینه ها یا آندسته از اقلام بهای تمام شده که به</a:t>
            </a:r>
            <a:endParaRPr lang="en-US" sz="2800"/>
          </a:p>
          <a:p>
            <a:pPr algn="ctr"/>
            <a:r>
              <a:rPr lang="fa-IR" sz="2800"/>
              <a:t> خدمت معینی مربوط نیستند از این سود ناویژه کم می شود سود عملیاتی حاصل از ارائه خدمات بدست می آید.</a:t>
            </a:r>
          </a:p>
          <a:p>
            <a:endParaRPr lang="en-US" sz="2800"/>
          </a:p>
          <a:p>
            <a:pPr algn="ctr"/>
            <a:r>
              <a:rPr lang="fa-IR" sz="4000"/>
              <a:t>فصل چهارم:</a:t>
            </a:r>
          </a:p>
          <a:p>
            <a:endParaRPr lang="en-US" sz="4000"/>
          </a:p>
          <a:p>
            <a:pPr algn="ctr"/>
            <a:r>
              <a:rPr lang="fa-IR" sz="2800"/>
              <a:t>معادله کلی بهای تمام شده خدمات در موسسات بازرگانی و تولیدی</a:t>
            </a:r>
            <a:endParaRPr lang="en-US" sz="2800"/>
          </a:p>
        </p:txBody>
      </p:sp>
    </p:spTree>
  </p:cSld>
  <p:clrMapOvr>
    <a:masterClrMapping/>
  </p:clrMapOvr>
  <p:transition advClick="0" advTm="3000"/>
</p:sld>
</file>

<file path=ppt/slides/slide4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p:txBody>
          <a:bodyPr/>
          <a:lstStyle/>
          <a:p>
            <a:endParaRPr lang="en-US"/>
          </a:p>
        </p:txBody>
      </p:sp>
      <p:sp>
        <p:nvSpPr>
          <p:cNvPr id="50179" name="Rectangle 3"/>
          <p:cNvSpPr>
            <a:spLocks noGrp="1" noChangeArrowheads="1"/>
          </p:cNvSpPr>
          <p:nvPr>
            <p:ph type="body" idx="1"/>
          </p:nvPr>
        </p:nvSpPr>
        <p:spPr/>
        <p:txBody>
          <a:bodyPr/>
          <a:lstStyle/>
          <a:p>
            <a:pPr algn="ctr"/>
            <a:r>
              <a:rPr lang="fa-IR" sz="2800"/>
              <a:t>موجودی اول دوره+وارده به انبار طی دوره=خروجی ازانبار+موجودی آخر دوره</a:t>
            </a:r>
          </a:p>
          <a:p>
            <a:pPr algn="ctr"/>
            <a:r>
              <a:rPr lang="fa-IR"/>
              <a:t>این رابطه اساسی را می توان این گونه نیز نوشت:</a:t>
            </a:r>
            <a:endParaRPr lang="en-US"/>
          </a:p>
          <a:p>
            <a:pPr algn="ctr"/>
            <a:endParaRPr lang="en-US"/>
          </a:p>
        </p:txBody>
      </p:sp>
    </p:spTree>
  </p:cSld>
  <p:clrMapOvr>
    <a:masterClrMapping/>
  </p:clrMapOvr>
  <p:transition advClick="0" advTm="3000"/>
</p:sld>
</file>

<file path=ppt/slides/slide4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p:txBody>
          <a:bodyPr/>
          <a:lstStyle/>
          <a:p>
            <a:endParaRPr lang="en-US"/>
          </a:p>
        </p:txBody>
      </p:sp>
      <p:sp>
        <p:nvSpPr>
          <p:cNvPr id="51203" name="Rectangle 3"/>
          <p:cNvSpPr>
            <a:spLocks noGrp="1" noChangeArrowheads="1"/>
          </p:cNvSpPr>
          <p:nvPr>
            <p:ph type="body" idx="1"/>
          </p:nvPr>
        </p:nvSpPr>
        <p:spPr/>
        <p:txBody>
          <a:bodyPr/>
          <a:lstStyle/>
          <a:p>
            <a:r>
              <a:rPr lang="fa-IR" sz="2400"/>
              <a:t>خروجی از انبار=موجودی اول دوره+وارده طی دوره-موجودی</a:t>
            </a:r>
            <a:r>
              <a:rPr lang="fa-IR" sz="2800"/>
              <a:t> </a:t>
            </a:r>
            <a:r>
              <a:rPr lang="fa-IR" sz="2400"/>
              <a:t>آخردوره</a:t>
            </a:r>
          </a:p>
          <a:p>
            <a:endParaRPr lang="en-US"/>
          </a:p>
          <a:p>
            <a:endParaRPr lang="en-US"/>
          </a:p>
          <a:p>
            <a:pPr algn="ctr"/>
            <a:r>
              <a:rPr lang="fa-IR"/>
              <a:t>لازم به ذکر است تفاوت اصلی اجزای این رابطه در موسسات بازرگانی و تولیدی تنها در ماهیت رقم «وارده به انبار طی دوره» است. </a:t>
            </a:r>
            <a:endParaRPr lang="en-US"/>
          </a:p>
        </p:txBody>
      </p:sp>
    </p:spTree>
  </p:cSld>
  <p:clrMapOvr>
    <a:masterClrMapping/>
  </p:clrMapOvr>
  <p:transition advClick="0" advTm="3000"/>
</p:sld>
</file>

<file path=ppt/slides/slide47.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52226" name="Rectangle 2"/>
          <p:cNvSpPr>
            <a:spLocks noGrp="1" noChangeArrowheads="1"/>
          </p:cNvSpPr>
          <p:nvPr>
            <p:ph type="title"/>
          </p:nvPr>
        </p:nvSpPr>
        <p:spPr/>
        <p:txBody>
          <a:bodyPr/>
          <a:lstStyle/>
          <a:p>
            <a:endParaRPr lang="en-US"/>
          </a:p>
        </p:txBody>
      </p:sp>
      <p:sp>
        <p:nvSpPr>
          <p:cNvPr id="52227" name="Rectangle 3"/>
          <p:cNvSpPr>
            <a:spLocks noGrp="1" noChangeArrowheads="1"/>
          </p:cNvSpPr>
          <p:nvPr>
            <p:ph type="body" idx="1"/>
          </p:nvPr>
        </p:nvSpPr>
        <p:spPr/>
        <p:txBody>
          <a:bodyPr/>
          <a:lstStyle/>
          <a:p>
            <a:endParaRPr lang="en-US"/>
          </a:p>
          <a:p>
            <a:endParaRPr lang="en-US"/>
          </a:p>
          <a:p>
            <a:pPr algn="ctr"/>
            <a:r>
              <a:rPr lang="fa-IR"/>
              <a:t>این رقم در موسسات بازرگانی نشانگر خرید خالص طی دوره و در موسسات تولیدی نشاندهنده تولید طی دوره مالی است.</a:t>
            </a:r>
            <a:endParaRPr lang="en-US"/>
          </a:p>
        </p:txBody>
      </p:sp>
    </p:spTree>
  </p:cSld>
  <p:clrMapOvr>
    <a:masterClrMapping/>
  </p:clrMapOvr>
  <p:transition advClick="0" advTm="3000">
    <p:comb/>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0" presetClass="entr" presetSubtype="0" fill="hold" grpId="0" nodeType="withEffect" nodePh="1">
                                  <p:stCondLst>
                                    <p:cond delay="0"/>
                                  </p:stCondLst>
                                  <p:endCondLst>
                                    <p:cond evt="begin" delay="0">
                                      <p:tn val="5"/>
                                    </p:cond>
                                  </p:endCondLst>
                                  <p:childTnLst>
                                    <p:set>
                                      <p:cBhvr>
                                        <p:cTn id="6" dur="1" fill="hold">
                                          <p:stCondLst>
                                            <p:cond delay="0"/>
                                          </p:stCondLst>
                                        </p:cTn>
                                        <p:tgtEl>
                                          <p:spTgt spid="52226"/>
                                        </p:tgtEl>
                                        <p:attrNameLst>
                                          <p:attrName>style.visibility</p:attrName>
                                        </p:attrNameLst>
                                      </p:cBhvr>
                                      <p:to>
                                        <p:strVal val="visible"/>
                                      </p:to>
                                    </p:set>
                                    <p:animEffect transition="in" filter="fade">
                                      <p:cBhvr>
                                        <p:cTn id="7" dur="800" decel="100000"/>
                                        <p:tgtEl>
                                          <p:spTgt spid="52226"/>
                                        </p:tgtEl>
                                      </p:cBhvr>
                                    </p:animEffect>
                                    <p:anim calcmode="lin" valueType="num">
                                      <p:cBhvr>
                                        <p:cTn id="8" dur="800" decel="100000" fill="hold"/>
                                        <p:tgtEl>
                                          <p:spTgt spid="52226"/>
                                        </p:tgtEl>
                                        <p:attrNameLst>
                                          <p:attrName>style.rotation</p:attrName>
                                        </p:attrNameLst>
                                      </p:cBhvr>
                                      <p:tavLst>
                                        <p:tav tm="0">
                                          <p:val>
                                            <p:fltVal val="-90"/>
                                          </p:val>
                                        </p:tav>
                                        <p:tav tm="100000">
                                          <p:val>
                                            <p:fltVal val="0"/>
                                          </p:val>
                                        </p:tav>
                                      </p:tavLst>
                                    </p:anim>
                                    <p:anim calcmode="lin" valueType="num">
                                      <p:cBhvr>
                                        <p:cTn id="9" dur="800" decel="100000" fill="hold"/>
                                        <p:tgtEl>
                                          <p:spTgt spid="52226"/>
                                        </p:tgtEl>
                                        <p:attrNameLst>
                                          <p:attrName>ppt_x</p:attrName>
                                        </p:attrNameLst>
                                      </p:cBhvr>
                                      <p:tavLst>
                                        <p:tav tm="0">
                                          <p:val>
                                            <p:strVal val="#ppt_x+0.4"/>
                                          </p:val>
                                        </p:tav>
                                        <p:tav tm="100000">
                                          <p:val>
                                            <p:strVal val="#ppt_x-0.05"/>
                                          </p:val>
                                        </p:tav>
                                      </p:tavLst>
                                    </p:anim>
                                    <p:anim calcmode="lin" valueType="num">
                                      <p:cBhvr>
                                        <p:cTn id="10" dur="800" decel="100000" fill="hold"/>
                                        <p:tgtEl>
                                          <p:spTgt spid="52226"/>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52226"/>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52226"/>
                                        </p:tgtEl>
                                        <p:attrNameLst>
                                          <p:attrName>ppt_y</p:attrName>
                                        </p:attrNameLst>
                                      </p:cBhvr>
                                      <p:tavLst>
                                        <p:tav tm="0">
                                          <p:val>
                                            <p:strVal val="#ppt_y+0.1"/>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47" presetClass="entr" presetSubtype="0" fill="hold" grpId="0" nodeType="clickEffect">
                                  <p:stCondLst>
                                    <p:cond delay="0"/>
                                  </p:stCondLst>
                                  <p:childTnLst>
                                    <p:set>
                                      <p:cBhvr>
                                        <p:cTn id="16" dur="1" fill="hold">
                                          <p:stCondLst>
                                            <p:cond delay="0"/>
                                          </p:stCondLst>
                                        </p:cTn>
                                        <p:tgtEl>
                                          <p:spTgt spid="52227">
                                            <p:txEl>
                                              <p:pRg st="2" end="2"/>
                                            </p:txEl>
                                          </p:spTgt>
                                        </p:tgtEl>
                                        <p:attrNameLst>
                                          <p:attrName>style.visibility</p:attrName>
                                        </p:attrNameLst>
                                      </p:cBhvr>
                                      <p:to>
                                        <p:strVal val="visible"/>
                                      </p:to>
                                    </p:set>
                                    <p:animEffect transition="in" filter="fade">
                                      <p:cBhvr>
                                        <p:cTn id="17" dur="1000"/>
                                        <p:tgtEl>
                                          <p:spTgt spid="52227">
                                            <p:txEl>
                                              <p:pRg st="2" end="2"/>
                                            </p:txEl>
                                          </p:spTgt>
                                        </p:tgtEl>
                                      </p:cBhvr>
                                    </p:animEffect>
                                    <p:anim calcmode="lin" valueType="num">
                                      <p:cBhvr>
                                        <p:cTn id="18" dur="1000" fill="hold"/>
                                        <p:tgtEl>
                                          <p:spTgt spid="52227">
                                            <p:txEl>
                                              <p:pRg st="2" end="2"/>
                                            </p:txEl>
                                          </p:spTgt>
                                        </p:tgtEl>
                                        <p:attrNameLst>
                                          <p:attrName>ppt_x</p:attrName>
                                        </p:attrNameLst>
                                      </p:cBhvr>
                                      <p:tavLst>
                                        <p:tav tm="0">
                                          <p:val>
                                            <p:strVal val="#ppt_x"/>
                                          </p:val>
                                        </p:tav>
                                        <p:tav tm="100000">
                                          <p:val>
                                            <p:strVal val="#ppt_x"/>
                                          </p:val>
                                        </p:tav>
                                      </p:tavLst>
                                    </p:anim>
                                    <p:anim calcmode="lin" valueType="num">
                                      <p:cBhvr>
                                        <p:cTn id="19" dur="1000" fill="hold"/>
                                        <p:tgtEl>
                                          <p:spTgt spid="52227">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2226" grpId="0"/>
      <p:bldP spid="52227" grpId="0" build="p"/>
    </p:bldLst>
  </p:timing>
</p:sld>
</file>

<file path=ppt/slides/slide4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3250" name="Rectangle 2"/>
          <p:cNvSpPr>
            <a:spLocks noGrp="1" noChangeArrowheads="1"/>
          </p:cNvSpPr>
          <p:nvPr>
            <p:ph type="title"/>
          </p:nvPr>
        </p:nvSpPr>
        <p:spPr/>
        <p:txBody>
          <a:bodyPr/>
          <a:lstStyle/>
          <a:p>
            <a:endParaRPr lang="en-US"/>
          </a:p>
        </p:txBody>
      </p:sp>
      <p:sp>
        <p:nvSpPr>
          <p:cNvPr id="53251" name="Rectangle 3"/>
          <p:cNvSpPr>
            <a:spLocks noGrp="1" noChangeArrowheads="1"/>
          </p:cNvSpPr>
          <p:nvPr>
            <p:ph type="body" idx="1"/>
          </p:nvPr>
        </p:nvSpPr>
        <p:spPr/>
        <p:txBody>
          <a:bodyPr/>
          <a:lstStyle/>
          <a:p>
            <a:endParaRPr lang="en-US"/>
          </a:p>
          <a:p>
            <a:r>
              <a:rPr lang="fa-IR"/>
              <a:t>1- نظامهای بهای تمام شده در موسسات بازرگانی:</a:t>
            </a:r>
          </a:p>
          <a:p>
            <a:endParaRPr lang="en-US"/>
          </a:p>
          <a:p>
            <a:pPr algn="ctr"/>
            <a:r>
              <a:rPr lang="fa-IR"/>
              <a:t>نحوه محاسبه بهای تمام شده کالای فروش رفته و ارتباط اقلام مختلف بهای تمام شده در موسسات بازرگانی به شرح زیر است:</a:t>
            </a:r>
            <a:endParaRPr lang="en-US"/>
          </a:p>
        </p:txBody>
      </p:sp>
    </p:spTree>
  </p:cSld>
  <p:clrMapOvr>
    <a:masterClrMapping/>
  </p:clrMapOvr>
  <p:transition advClick="0" advTm="3000"/>
</p:sld>
</file>

<file path=ppt/slides/slide4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4274" name="Rectangle 2"/>
          <p:cNvSpPr>
            <a:spLocks noGrp="1" noChangeArrowheads="1"/>
          </p:cNvSpPr>
          <p:nvPr>
            <p:ph type="title"/>
          </p:nvPr>
        </p:nvSpPr>
        <p:spPr/>
        <p:txBody>
          <a:bodyPr/>
          <a:lstStyle/>
          <a:p>
            <a:endParaRPr lang="en-US"/>
          </a:p>
        </p:txBody>
      </p:sp>
      <p:sp>
        <p:nvSpPr>
          <p:cNvPr id="54275" name="Rectangle 3"/>
          <p:cNvSpPr>
            <a:spLocks noGrp="1" noChangeArrowheads="1"/>
          </p:cNvSpPr>
          <p:nvPr>
            <p:ph type="body" idx="1"/>
          </p:nvPr>
        </p:nvSpPr>
        <p:spPr/>
        <p:txBody>
          <a:bodyPr/>
          <a:lstStyle/>
          <a:p>
            <a:pPr algn="ctr"/>
            <a:endParaRPr lang="en-US"/>
          </a:p>
          <a:p>
            <a:pPr algn="ctr"/>
            <a:r>
              <a:rPr lang="fa-IR"/>
              <a:t>بهای تمام شده موجودی انتهای دوره  - بهای تمام شده خرید خالص طی دوره +</a:t>
            </a:r>
            <a:br>
              <a:rPr lang="fa-IR"/>
            </a:br>
            <a:r>
              <a:rPr lang="fa-IR"/>
              <a:t> بهای تمام شده موجودی اول دوره = بهای تمام شده کالای فروش رفته</a:t>
            </a:r>
          </a:p>
          <a:p>
            <a:pPr algn="ctr"/>
            <a:endParaRPr lang="en-US"/>
          </a:p>
        </p:txBody>
      </p:sp>
    </p:spTree>
  </p:cSld>
  <p:clrMapOvr>
    <a:masterClrMapping/>
  </p:clrMapOvr>
  <p:transition advClick="0" advTm="3000"/>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052" name="Rectangle 4"/>
          <p:cNvSpPr>
            <a:spLocks noGrp="1" noChangeArrowheads="1"/>
          </p:cNvSpPr>
          <p:nvPr>
            <p:ph type="title"/>
          </p:nvPr>
        </p:nvSpPr>
        <p:spPr>
          <a:xfrm>
            <a:off x="468313" y="476250"/>
            <a:ext cx="8229600" cy="1008063"/>
          </a:xfrm>
        </p:spPr>
        <p:txBody>
          <a:bodyPr/>
          <a:lstStyle/>
          <a:p>
            <a:r>
              <a:rPr lang="en-US" sz="3600"/>
              <a:t>`</a:t>
            </a:r>
            <a:endParaRPr lang="en-US" b="1"/>
          </a:p>
        </p:txBody>
      </p:sp>
      <p:sp>
        <p:nvSpPr>
          <p:cNvPr id="2053" name="Rectangle 5"/>
          <p:cNvSpPr>
            <a:spLocks noGrp="1" noChangeArrowheads="1"/>
          </p:cNvSpPr>
          <p:nvPr>
            <p:ph type="body" idx="1"/>
          </p:nvPr>
        </p:nvSpPr>
        <p:spPr>
          <a:xfrm>
            <a:off x="395288" y="2060575"/>
            <a:ext cx="8229600" cy="4176713"/>
          </a:xfrm>
        </p:spPr>
        <p:txBody>
          <a:bodyPr/>
          <a:lstStyle/>
          <a:p>
            <a:pPr algn="ctr"/>
            <a:r>
              <a:rPr lang="fa-IR" b="1"/>
              <a:t>فصل اول</a:t>
            </a:r>
            <a:endParaRPr lang="en-US" b="1"/>
          </a:p>
          <a:p>
            <a:pPr algn="ctr"/>
            <a:r>
              <a:rPr lang="fa-IR" b="1"/>
              <a:t>کلیات و مفاهیم حسابداری بهای تمام شده</a:t>
            </a:r>
          </a:p>
          <a:p>
            <a:endParaRPr lang="en-US" b="1"/>
          </a:p>
          <a:p>
            <a:pPr algn="ctr"/>
            <a:r>
              <a:rPr lang="fa-IR" b="1"/>
              <a:t>هدف كلی فصل:</a:t>
            </a:r>
            <a:r>
              <a:rPr lang="fa-IR"/>
              <a:t> آشنایی با مفاهیم حسابداری بهای تمام شده و کاربردهای آن در مدیریت حسابداری بهای تمام شده یا حسابداری صنعتی</a:t>
            </a:r>
            <a:r>
              <a:rPr lang="en-US"/>
              <a:t> </a:t>
            </a:r>
          </a:p>
        </p:txBody>
      </p:sp>
    </p:spTree>
  </p:cSld>
  <p:clrMapOvr>
    <a:masterClrMapping/>
  </p:clrMapOvr>
  <p:transition advClick="0" advTm="3000"/>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55298" name="Rectangle 2"/>
          <p:cNvSpPr>
            <a:spLocks noGrp="1" noChangeArrowheads="1"/>
          </p:cNvSpPr>
          <p:nvPr>
            <p:ph type="title"/>
          </p:nvPr>
        </p:nvSpPr>
        <p:spPr/>
        <p:txBody>
          <a:bodyPr/>
          <a:lstStyle/>
          <a:p>
            <a:endParaRPr lang="en-US"/>
          </a:p>
        </p:txBody>
      </p:sp>
      <p:sp>
        <p:nvSpPr>
          <p:cNvPr id="55299" name="Rectangle 3"/>
          <p:cNvSpPr>
            <a:spLocks noGrp="1" noChangeArrowheads="1"/>
          </p:cNvSpPr>
          <p:nvPr>
            <p:ph type="body" idx="1"/>
          </p:nvPr>
        </p:nvSpPr>
        <p:spPr/>
        <p:txBody>
          <a:bodyPr/>
          <a:lstStyle/>
          <a:p>
            <a:pPr algn="ctr"/>
            <a:endParaRPr lang="en-US"/>
          </a:p>
          <a:p>
            <a:pPr algn="ctr"/>
            <a:r>
              <a:rPr lang="fa-IR"/>
              <a:t>نظامهای اصلی که در تعیین بهای</a:t>
            </a:r>
            <a:endParaRPr lang="en-US"/>
          </a:p>
          <a:p>
            <a:pPr algn="ctr"/>
            <a:r>
              <a:rPr lang="fa-IR"/>
              <a:t> تمام شده موجودیها و کالای فروش رفته در موسسات بازرگانی کاربرد دارند ، عبارتند از:</a:t>
            </a:r>
          </a:p>
          <a:p>
            <a:pPr algn="ctr"/>
            <a:r>
              <a:rPr lang="fa-IR"/>
              <a:t>نظام دائمی و نظام ادواری نگهداری اطلاعات بهای تمام شده موجودیها.</a:t>
            </a:r>
          </a:p>
        </p:txBody>
      </p:sp>
    </p:spTree>
  </p:cSld>
  <p:clrMapOvr>
    <a:masterClrMapping/>
  </p:clrMapOvr>
  <p:transition advClick="0" advTm="300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55299">
                                            <p:txEl>
                                              <p:pRg st="1" end="1"/>
                                            </p:txEl>
                                          </p:spTgt>
                                        </p:tgtEl>
                                        <p:attrNameLst>
                                          <p:attrName>style.visibility</p:attrName>
                                        </p:attrNameLst>
                                      </p:cBhvr>
                                      <p:to>
                                        <p:strVal val="visible"/>
                                      </p:to>
                                    </p:set>
                                    <p:animEffect transition="in" filter="fade">
                                      <p:cBhvr>
                                        <p:cTn id="7" dur="1000"/>
                                        <p:tgtEl>
                                          <p:spTgt spid="55299">
                                            <p:txEl>
                                              <p:pRg st="1" end="1"/>
                                            </p:txEl>
                                          </p:spTgt>
                                        </p:tgtEl>
                                      </p:cBhvr>
                                    </p:animEffect>
                                    <p:anim calcmode="lin" valueType="num">
                                      <p:cBhvr>
                                        <p:cTn id="8" dur="1000" fill="hold"/>
                                        <p:tgtEl>
                                          <p:spTgt spid="55299">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55299">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55299">
                                            <p:txEl>
                                              <p:pRg st="2" end="2"/>
                                            </p:txEl>
                                          </p:spTgt>
                                        </p:tgtEl>
                                        <p:attrNameLst>
                                          <p:attrName>style.visibility</p:attrName>
                                        </p:attrNameLst>
                                      </p:cBhvr>
                                      <p:to>
                                        <p:strVal val="visible"/>
                                      </p:to>
                                    </p:set>
                                    <p:animEffect transition="in" filter="fade">
                                      <p:cBhvr>
                                        <p:cTn id="14" dur="1000"/>
                                        <p:tgtEl>
                                          <p:spTgt spid="55299">
                                            <p:txEl>
                                              <p:pRg st="2" end="2"/>
                                            </p:txEl>
                                          </p:spTgt>
                                        </p:tgtEl>
                                      </p:cBhvr>
                                    </p:animEffect>
                                    <p:anim calcmode="lin" valueType="num">
                                      <p:cBhvr>
                                        <p:cTn id="15" dur="1000" fill="hold"/>
                                        <p:tgtEl>
                                          <p:spTgt spid="55299">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55299">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55299">
                                            <p:txEl>
                                              <p:pRg st="3" end="3"/>
                                            </p:txEl>
                                          </p:spTgt>
                                        </p:tgtEl>
                                        <p:attrNameLst>
                                          <p:attrName>style.visibility</p:attrName>
                                        </p:attrNameLst>
                                      </p:cBhvr>
                                      <p:to>
                                        <p:strVal val="visible"/>
                                      </p:to>
                                    </p:set>
                                    <p:animEffect transition="in" filter="fade">
                                      <p:cBhvr>
                                        <p:cTn id="21" dur="1000"/>
                                        <p:tgtEl>
                                          <p:spTgt spid="55299">
                                            <p:txEl>
                                              <p:pRg st="3" end="3"/>
                                            </p:txEl>
                                          </p:spTgt>
                                        </p:tgtEl>
                                      </p:cBhvr>
                                    </p:animEffect>
                                    <p:anim calcmode="lin" valueType="num">
                                      <p:cBhvr>
                                        <p:cTn id="22" dur="1000" fill="hold"/>
                                        <p:tgtEl>
                                          <p:spTgt spid="55299">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55299">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5299" grpId="0" build="p"/>
    </p:bldLst>
  </p:timing>
</p:sld>
</file>

<file path=ppt/slides/slide5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6322" name="Rectangle 2"/>
          <p:cNvSpPr>
            <a:spLocks noGrp="1" noChangeArrowheads="1"/>
          </p:cNvSpPr>
          <p:nvPr>
            <p:ph type="title"/>
          </p:nvPr>
        </p:nvSpPr>
        <p:spPr/>
        <p:txBody>
          <a:bodyPr/>
          <a:lstStyle/>
          <a:p>
            <a:endParaRPr lang="en-US"/>
          </a:p>
        </p:txBody>
      </p:sp>
      <p:sp>
        <p:nvSpPr>
          <p:cNvPr id="56323" name="Rectangle 3"/>
          <p:cNvSpPr>
            <a:spLocks noGrp="1" noChangeArrowheads="1"/>
          </p:cNvSpPr>
          <p:nvPr>
            <p:ph type="body" idx="1"/>
          </p:nvPr>
        </p:nvSpPr>
        <p:spPr/>
        <p:txBody>
          <a:bodyPr/>
          <a:lstStyle/>
          <a:p>
            <a:endParaRPr lang="en-US"/>
          </a:p>
          <a:p>
            <a:r>
              <a:rPr lang="fa-IR"/>
              <a:t> </a:t>
            </a:r>
            <a:endParaRPr lang="fa-IR" sz="4000"/>
          </a:p>
          <a:p>
            <a:pPr algn="ctr"/>
            <a:r>
              <a:rPr lang="fa-IR"/>
              <a:t>2- نظام دائمی نگهداری اطلاعات بهای تمام شده </a:t>
            </a:r>
            <a:r>
              <a:rPr lang="fa-IR" sz="2800"/>
              <a:t>موجودیها:</a:t>
            </a:r>
            <a:endParaRPr lang="en-US" sz="2800"/>
          </a:p>
          <a:p>
            <a:pPr algn="ctr"/>
            <a:endParaRPr lang="en-US"/>
          </a:p>
          <a:p>
            <a:pPr algn="ctr"/>
            <a:r>
              <a:rPr lang="fa-IR"/>
              <a:t>ویژگی اصلی نظام دائمی موجودیها آن است که مانده حساب موجودی دائماً در معرض تغییر است و با هر مورد خرید کالا یا فروش آن زیاد یا کم می شود. </a:t>
            </a:r>
            <a:endParaRPr lang="en-US"/>
          </a:p>
        </p:txBody>
      </p:sp>
    </p:spTree>
  </p:cSld>
  <p:clrMapOvr>
    <a:masterClrMapping/>
  </p:clrMapOvr>
  <p:transition advClick="0" advTm="3000"/>
</p:sld>
</file>

<file path=ppt/slides/slide5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7346" name="Rectangle 2"/>
          <p:cNvSpPr>
            <a:spLocks noGrp="1" noChangeArrowheads="1"/>
          </p:cNvSpPr>
          <p:nvPr>
            <p:ph type="title"/>
          </p:nvPr>
        </p:nvSpPr>
        <p:spPr/>
        <p:txBody>
          <a:bodyPr/>
          <a:lstStyle/>
          <a:p>
            <a:endParaRPr lang="en-US"/>
          </a:p>
        </p:txBody>
      </p:sp>
      <p:sp>
        <p:nvSpPr>
          <p:cNvPr id="57347" name="Rectangle 3"/>
          <p:cNvSpPr>
            <a:spLocks noGrp="1" noChangeArrowheads="1"/>
          </p:cNvSpPr>
          <p:nvPr>
            <p:ph type="body" idx="1"/>
          </p:nvPr>
        </p:nvSpPr>
        <p:spPr/>
        <p:txBody>
          <a:bodyPr/>
          <a:lstStyle/>
          <a:p>
            <a:endParaRPr lang="en-US"/>
          </a:p>
          <a:p>
            <a:endParaRPr lang="en-US"/>
          </a:p>
          <a:p>
            <a:pPr algn="ctr"/>
            <a:r>
              <a:rPr lang="fa-IR"/>
              <a:t> مهمترین</a:t>
            </a:r>
            <a:r>
              <a:rPr lang="en-US"/>
              <a:t> </a:t>
            </a:r>
            <a:r>
              <a:rPr lang="fa-IR"/>
              <a:t>حسن سیستم دائمی این است که دائما بهای تمام شده موجودیها را در اختیار استفاده کننده این اطلاعات می گذارد و عیب اصلی آن افزایش حجم عملیات دفترداری (در صورت تعدد دفعات خرید و فروش) است.</a:t>
            </a:r>
            <a:endParaRPr lang="en-US"/>
          </a:p>
        </p:txBody>
      </p:sp>
    </p:spTree>
  </p:cSld>
  <p:clrMapOvr>
    <a:masterClrMapping/>
  </p:clrMapOvr>
  <p:transition advClick="0" advTm="3000"/>
</p:sld>
</file>

<file path=ppt/slides/slide53.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58370" name="Rectangle 2"/>
          <p:cNvSpPr>
            <a:spLocks noGrp="1" noChangeArrowheads="1"/>
          </p:cNvSpPr>
          <p:nvPr>
            <p:ph type="title"/>
          </p:nvPr>
        </p:nvSpPr>
        <p:spPr/>
        <p:txBody>
          <a:bodyPr/>
          <a:lstStyle/>
          <a:p>
            <a:endParaRPr lang="en-US"/>
          </a:p>
        </p:txBody>
      </p:sp>
      <p:sp>
        <p:nvSpPr>
          <p:cNvPr id="58371" name="Rectangle 3"/>
          <p:cNvSpPr>
            <a:spLocks noGrp="1" noChangeArrowheads="1"/>
          </p:cNvSpPr>
          <p:nvPr>
            <p:ph type="body" idx="1"/>
          </p:nvPr>
        </p:nvSpPr>
        <p:spPr/>
        <p:txBody>
          <a:bodyPr/>
          <a:lstStyle/>
          <a:p>
            <a:endParaRPr lang="en-US"/>
          </a:p>
          <a:p>
            <a:endParaRPr lang="fa-IR"/>
          </a:p>
          <a:p>
            <a:pPr algn="ctr"/>
            <a:r>
              <a:rPr lang="fa-IR"/>
              <a:t>3- نظام ادواری اطلاعات بهای تمام شده موجودیها:</a:t>
            </a:r>
          </a:p>
          <a:p>
            <a:endParaRPr lang="en-US"/>
          </a:p>
          <a:p>
            <a:pPr algn="ctr"/>
            <a:r>
              <a:rPr lang="fa-IR"/>
              <a:t>حساب موجودی کالا در نظام ادواری نقش فعال ندارد و صرفاً رقم موجودی ابتدای دوره را تا پایان همان دوره نگاه می دارد.</a:t>
            </a:r>
            <a:endParaRPr lang="en-US"/>
          </a:p>
        </p:txBody>
      </p:sp>
    </p:spTree>
  </p:cSld>
  <p:clrMapOvr>
    <a:masterClrMapping/>
  </p:clrMapOvr>
  <p:transition advClick="0" advTm="3000">
    <p:comb/>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0" presetClass="entr" presetSubtype="0" fill="hold" grpId="0" nodeType="withEffect" nodePh="1">
                                  <p:stCondLst>
                                    <p:cond delay="0"/>
                                  </p:stCondLst>
                                  <p:endCondLst>
                                    <p:cond evt="begin" delay="0">
                                      <p:tn val="5"/>
                                    </p:cond>
                                  </p:endCondLst>
                                  <p:childTnLst>
                                    <p:set>
                                      <p:cBhvr>
                                        <p:cTn id="6" dur="1" fill="hold">
                                          <p:stCondLst>
                                            <p:cond delay="0"/>
                                          </p:stCondLst>
                                        </p:cTn>
                                        <p:tgtEl>
                                          <p:spTgt spid="58370"/>
                                        </p:tgtEl>
                                        <p:attrNameLst>
                                          <p:attrName>style.visibility</p:attrName>
                                        </p:attrNameLst>
                                      </p:cBhvr>
                                      <p:to>
                                        <p:strVal val="visible"/>
                                      </p:to>
                                    </p:set>
                                    <p:animEffect transition="in" filter="fade">
                                      <p:cBhvr>
                                        <p:cTn id="7" dur="800" decel="100000"/>
                                        <p:tgtEl>
                                          <p:spTgt spid="58370"/>
                                        </p:tgtEl>
                                      </p:cBhvr>
                                    </p:animEffect>
                                    <p:anim calcmode="lin" valueType="num">
                                      <p:cBhvr>
                                        <p:cTn id="8" dur="800" decel="100000" fill="hold"/>
                                        <p:tgtEl>
                                          <p:spTgt spid="58370"/>
                                        </p:tgtEl>
                                        <p:attrNameLst>
                                          <p:attrName>style.rotation</p:attrName>
                                        </p:attrNameLst>
                                      </p:cBhvr>
                                      <p:tavLst>
                                        <p:tav tm="0">
                                          <p:val>
                                            <p:fltVal val="-90"/>
                                          </p:val>
                                        </p:tav>
                                        <p:tav tm="100000">
                                          <p:val>
                                            <p:fltVal val="0"/>
                                          </p:val>
                                        </p:tav>
                                      </p:tavLst>
                                    </p:anim>
                                    <p:anim calcmode="lin" valueType="num">
                                      <p:cBhvr>
                                        <p:cTn id="9" dur="800" decel="100000" fill="hold"/>
                                        <p:tgtEl>
                                          <p:spTgt spid="58370"/>
                                        </p:tgtEl>
                                        <p:attrNameLst>
                                          <p:attrName>ppt_x</p:attrName>
                                        </p:attrNameLst>
                                      </p:cBhvr>
                                      <p:tavLst>
                                        <p:tav tm="0">
                                          <p:val>
                                            <p:strVal val="#ppt_x+0.4"/>
                                          </p:val>
                                        </p:tav>
                                        <p:tav tm="100000">
                                          <p:val>
                                            <p:strVal val="#ppt_x-0.05"/>
                                          </p:val>
                                        </p:tav>
                                      </p:tavLst>
                                    </p:anim>
                                    <p:anim calcmode="lin" valueType="num">
                                      <p:cBhvr>
                                        <p:cTn id="10" dur="800" decel="100000" fill="hold"/>
                                        <p:tgtEl>
                                          <p:spTgt spid="58370"/>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58370"/>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58370"/>
                                        </p:tgtEl>
                                        <p:attrNameLst>
                                          <p:attrName>ppt_y</p:attrName>
                                        </p:attrNameLst>
                                      </p:cBhvr>
                                      <p:tavLst>
                                        <p:tav tm="0">
                                          <p:val>
                                            <p:strVal val="#ppt_y+0.1"/>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47" presetClass="entr" presetSubtype="0" fill="hold" grpId="0" nodeType="clickEffect">
                                  <p:stCondLst>
                                    <p:cond delay="0"/>
                                  </p:stCondLst>
                                  <p:childTnLst>
                                    <p:set>
                                      <p:cBhvr>
                                        <p:cTn id="16" dur="1" fill="hold">
                                          <p:stCondLst>
                                            <p:cond delay="0"/>
                                          </p:stCondLst>
                                        </p:cTn>
                                        <p:tgtEl>
                                          <p:spTgt spid="58371">
                                            <p:txEl>
                                              <p:pRg st="2" end="2"/>
                                            </p:txEl>
                                          </p:spTgt>
                                        </p:tgtEl>
                                        <p:attrNameLst>
                                          <p:attrName>style.visibility</p:attrName>
                                        </p:attrNameLst>
                                      </p:cBhvr>
                                      <p:to>
                                        <p:strVal val="visible"/>
                                      </p:to>
                                    </p:set>
                                    <p:animEffect transition="in" filter="fade">
                                      <p:cBhvr>
                                        <p:cTn id="17" dur="1000"/>
                                        <p:tgtEl>
                                          <p:spTgt spid="58371">
                                            <p:txEl>
                                              <p:pRg st="2" end="2"/>
                                            </p:txEl>
                                          </p:spTgt>
                                        </p:tgtEl>
                                      </p:cBhvr>
                                    </p:animEffect>
                                    <p:anim calcmode="lin" valueType="num">
                                      <p:cBhvr>
                                        <p:cTn id="18" dur="1000" fill="hold"/>
                                        <p:tgtEl>
                                          <p:spTgt spid="58371">
                                            <p:txEl>
                                              <p:pRg st="2" end="2"/>
                                            </p:txEl>
                                          </p:spTgt>
                                        </p:tgtEl>
                                        <p:attrNameLst>
                                          <p:attrName>ppt_x</p:attrName>
                                        </p:attrNameLst>
                                      </p:cBhvr>
                                      <p:tavLst>
                                        <p:tav tm="0">
                                          <p:val>
                                            <p:strVal val="#ppt_x"/>
                                          </p:val>
                                        </p:tav>
                                        <p:tav tm="100000">
                                          <p:val>
                                            <p:strVal val="#ppt_x"/>
                                          </p:val>
                                        </p:tav>
                                      </p:tavLst>
                                    </p:anim>
                                    <p:anim calcmode="lin" valueType="num">
                                      <p:cBhvr>
                                        <p:cTn id="19" dur="1000" fill="hold"/>
                                        <p:tgtEl>
                                          <p:spTgt spid="58371">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47" presetClass="entr" presetSubtype="0" fill="hold" grpId="0" nodeType="clickEffect">
                                  <p:stCondLst>
                                    <p:cond delay="0"/>
                                  </p:stCondLst>
                                  <p:childTnLst>
                                    <p:set>
                                      <p:cBhvr>
                                        <p:cTn id="23" dur="1" fill="hold">
                                          <p:stCondLst>
                                            <p:cond delay="0"/>
                                          </p:stCondLst>
                                        </p:cTn>
                                        <p:tgtEl>
                                          <p:spTgt spid="58371">
                                            <p:txEl>
                                              <p:pRg st="4" end="4"/>
                                            </p:txEl>
                                          </p:spTgt>
                                        </p:tgtEl>
                                        <p:attrNameLst>
                                          <p:attrName>style.visibility</p:attrName>
                                        </p:attrNameLst>
                                      </p:cBhvr>
                                      <p:to>
                                        <p:strVal val="visible"/>
                                      </p:to>
                                    </p:set>
                                    <p:animEffect transition="in" filter="fade">
                                      <p:cBhvr>
                                        <p:cTn id="24" dur="1000"/>
                                        <p:tgtEl>
                                          <p:spTgt spid="58371">
                                            <p:txEl>
                                              <p:pRg st="4" end="4"/>
                                            </p:txEl>
                                          </p:spTgt>
                                        </p:tgtEl>
                                      </p:cBhvr>
                                    </p:animEffect>
                                    <p:anim calcmode="lin" valueType="num">
                                      <p:cBhvr>
                                        <p:cTn id="25" dur="1000" fill="hold"/>
                                        <p:tgtEl>
                                          <p:spTgt spid="58371">
                                            <p:txEl>
                                              <p:pRg st="4" end="4"/>
                                            </p:txEl>
                                          </p:spTgt>
                                        </p:tgtEl>
                                        <p:attrNameLst>
                                          <p:attrName>ppt_x</p:attrName>
                                        </p:attrNameLst>
                                      </p:cBhvr>
                                      <p:tavLst>
                                        <p:tav tm="0">
                                          <p:val>
                                            <p:strVal val="#ppt_x"/>
                                          </p:val>
                                        </p:tav>
                                        <p:tav tm="100000">
                                          <p:val>
                                            <p:strVal val="#ppt_x"/>
                                          </p:val>
                                        </p:tav>
                                      </p:tavLst>
                                    </p:anim>
                                    <p:anim calcmode="lin" valueType="num">
                                      <p:cBhvr>
                                        <p:cTn id="26" dur="1000" fill="hold"/>
                                        <p:tgtEl>
                                          <p:spTgt spid="58371">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8370" grpId="0"/>
      <p:bldP spid="58371" grpId="0" build="p"/>
    </p:bldLst>
  </p:timing>
</p:sld>
</file>

<file path=ppt/slides/slide5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9394" name="Rectangle 2"/>
          <p:cNvSpPr>
            <a:spLocks noGrp="1" noChangeArrowheads="1"/>
          </p:cNvSpPr>
          <p:nvPr>
            <p:ph type="title"/>
          </p:nvPr>
        </p:nvSpPr>
        <p:spPr/>
        <p:txBody>
          <a:bodyPr/>
          <a:lstStyle/>
          <a:p>
            <a:endParaRPr lang="en-US"/>
          </a:p>
        </p:txBody>
      </p:sp>
      <p:sp>
        <p:nvSpPr>
          <p:cNvPr id="59395" name="Rectangle 3"/>
          <p:cNvSpPr>
            <a:spLocks noGrp="1" noChangeArrowheads="1"/>
          </p:cNvSpPr>
          <p:nvPr>
            <p:ph type="body" idx="1"/>
          </p:nvPr>
        </p:nvSpPr>
        <p:spPr/>
        <p:txBody>
          <a:bodyPr/>
          <a:lstStyle/>
          <a:p>
            <a:endParaRPr lang="en-US"/>
          </a:p>
          <a:p>
            <a:endParaRPr lang="en-US"/>
          </a:p>
          <a:p>
            <a:pPr algn="ctr"/>
            <a:r>
              <a:rPr lang="fa-IR"/>
              <a:t> و افزایش موجودیها در این نظام به حساب خرید کالا و کاهش موجودیها (در نتیجه فروش کالا) به حساب فروش منظور می گردد. </a:t>
            </a:r>
            <a:endParaRPr lang="en-US"/>
          </a:p>
        </p:txBody>
      </p:sp>
    </p:spTree>
  </p:cSld>
  <p:clrMapOvr>
    <a:masterClrMapping/>
  </p:clrMapOvr>
  <p:transition advClick="0" advTm="3000"/>
</p:sld>
</file>

<file path=ppt/slides/slide5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0418" name="Rectangle 2"/>
          <p:cNvSpPr>
            <a:spLocks noGrp="1" noChangeArrowheads="1"/>
          </p:cNvSpPr>
          <p:nvPr>
            <p:ph type="title"/>
          </p:nvPr>
        </p:nvSpPr>
        <p:spPr/>
        <p:txBody>
          <a:bodyPr/>
          <a:lstStyle/>
          <a:p>
            <a:endParaRPr lang="en-US"/>
          </a:p>
        </p:txBody>
      </p:sp>
      <p:sp>
        <p:nvSpPr>
          <p:cNvPr id="60419" name="Rectangle 3"/>
          <p:cNvSpPr>
            <a:spLocks noGrp="1" noChangeArrowheads="1"/>
          </p:cNvSpPr>
          <p:nvPr>
            <p:ph type="body" idx="1"/>
          </p:nvPr>
        </p:nvSpPr>
        <p:spPr/>
        <p:txBody>
          <a:bodyPr/>
          <a:lstStyle/>
          <a:p>
            <a:pPr algn="ctr"/>
            <a:r>
              <a:rPr lang="fa-IR"/>
              <a:t>در نظام فوق با شمارش فیزیکی موجودیها و</a:t>
            </a:r>
            <a:endParaRPr lang="en-US"/>
          </a:p>
          <a:p>
            <a:pPr algn="ctr"/>
            <a:r>
              <a:rPr lang="fa-IR"/>
              <a:t> تعیین بهای تمام شده موجودیهای باقیمانده می توان در پایان یک دوره مالی بهای تمام شده کالای فروش رفته یا مانده موجودیها را محاسبه نمود.</a:t>
            </a:r>
          </a:p>
          <a:p>
            <a:endParaRPr lang="en-US"/>
          </a:p>
          <a:p>
            <a:r>
              <a:rPr lang="fa-IR" sz="4000"/>
              <a:t>4- محاسبه بهای تمام شده کالا:</a:t>
            </a:r>
          </a:p>
        </p:txBody>
      </p:sp>
    </p:spTree>
  </p:cSld>
  <p:clrMapOvr>
    <a:masterClrMapping/>
  </p:clrMapOvr>
  <p:transition advClick="0" advTm="3000"/>
</p:sld>
</file>

<file path=ppt/slides/slide56.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61442" name="Rectangle 2"/>
          <p:cNvSpPr>
            <a:spLocks noGrp="1" noChangeArrowheads="1"/>
          </p:cNvSpPr>
          <p:nvPr>
            <p:ph type="title"/>
          </p:nvPr>
        </p:nvSpPr>
        <p:spPr/>
        <p:txBody>
          <a:bodyPr/>
          <a:lstStyle/>
          <a:p>
            <a:endParaRPr lang="en-US"/>
          </a:p>
        </p:txBody>
      </p:sp>
      <p:sp>
        <p:nvSpPr>
          <p:cNvPr id="61443" name="Rectangle 3"/>
          <p:cNvSpPr>
            <a:spLocks noGrp="1" noChangeArrowheads="1"/>
          </p:cNvSpPr>
          <p:nvPr>
            <p:ph type="body" idx="1"/>
          </p:nvPr>
        </p:nvSpPr>
        <p:spPr/>
        <p:txBody>
          <a:bodyPr/>
          <a:lstStyle/>
          <a:p>
            <a:pPr algn="ctr"/>
            <a:endParaRPr lang="en-US"/>
          </a:p>
          <a:p>
            <a:pPr algn="ctr"/>
            <a:endParaRPr lang="en-US"/>
          </a:p>
          <a:p>
            <a:pPr lvl="1"/>
            <a:endParaRPr lang="en-US"/>
          </a:p>
          <a:p>
            <a:pPr algn="ctr"/>
            <a:r>
              <a:rPr lang="fa-IR"/>
              <a:t>روشهای تعیین بهای تمام شده موجودیها یا مفروضات مربوط به نحوه گردش موجودیها در انبار عبارتند از: روش شناسایی ویژه، روش اولین صادره از اولین وارده، روش اولین صادره از آخرین وارده و روش میانگین.</a:t>
            </a:r>
            <a:endParaRPr lang="en-US"/>
          </a:p>
        </p:txBody>
      </p:sp>
    </p:spTree>
  </p:cSld>
  <p:clrMapOvr>
    <a:masterClrMapping/>
  </p:clrMapOvr>
  <p:transition advClick="0" advTm="3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8" presetClass="entr" presetSubtype="0" fill="hold" grpId="0" nodeType="withEffect" nodePh="1">
                                  <p:stCondLst>
                                    <p:cond delay="0"/>
                                  </p:stCondLst>
                                  <p:endCondLst>
                                    <p:cond evt="begin" delay="0">
                                      <p:tn val="5"/>
                                    </p:cond>
                                  </p:endCondLst>
                                  <p:childTnLst>
                                    <p:set>
                                      <p:cBhvr>
                                        <p:cTn id="6" dur="1" fill="hold">
                                          <p:stCondLst>
                                            <p:cond delay="0"/>
                                          </p:stCondLst>
                                        </p:cTn>
                                        <p:tgtEl>
                                          <p:spTgt spid="61442"/>
                                        </p:tgtEl>
                                        <p:attrNameLst>
                                          <p:attrName>style.visibility</p:attrName>
                                        </p:attrNameLst>
                                      </p:cBhvr>
                                      <p:to>
                                        <p:strVal val="visible"/>
                                      </p:to>
                                    </p:set>
                                    <p:anim calcmode="lin" valueType="num">
                                      <p:cBhvr>
                                        <p:cTn id="7" dur="15000" fill="hold"/>
                                        <p:tgtEl>
                                          <p:spTgt spid="61442"/>
                                        </p:tgtEl>
                                        <p:attrNameLst>
                                          <p:attrName>ppt_x</p:attrName>
                                        </p:attrNameLst>
                                      </p:cBhvr>
                                      <p:tavLst>
                                        <p:tav tm="0">
                                          <p:val>
                                            <p:strVal val="#ppt_x"/>
                                          </p:val>
                                        </p:tav>
                                        <p:tav tm="100000">
                                          <p:val>
                                            <p:strVal val="#ppt_x"/>
                                          </p:val>
                                        </p:tav>
                                      </p:tavLst>
                                    </p:anim>
                                    <p:anim calcmode="lin" valueType="num">
                                      <p:cBhvr>
                                        <p:cTn id="8" dur="15000" fill="hold"/>
                                        <p:tgtEl>
                                          <p:spTgt spid="61442"/>
                                        </p:tgtEl>
                                        <p:attrNameLst>
                                          <p:attrName>ppt_y</p:attrName>
                                        </p:attrNameLst>
                                      </p:cBhvr>
                                      <p:tavLst>
                                        <p:tav tm="0">
                                          <p:val>
                                            <p:strVal val="#ppt_y+1"/>
                                          </p:val>
                                        </p:tav>
                                        <p:tav tm="100000">
                                          <p:val>
                                            <p:strVal val="#ppt_y-1"/>
                                          </p:val>
                                        </p:tav>
                                      </p:tavLst>
                                    </p:anim>
                                  </p:childTnLst>
                                </p:cTn>
                              </p:par>
                              <p:par>
                                <p:cTn id="9" presetID="28" presetClass="entr" presetSubtype="0" fill="hold" grpId="0" nodeType="withEffect">
                                  <p:stCondLst>
                                    <p:cond delay="0"/>
                                  </p:stCondLst>
                                  <p:childTnLst>
                                    <p:set>
                                      <p:cBhvr>
                                        <p:cTn id="10" dur="1" fill="hold">
                                          <p:stCondLst>
                                            <p:cond delay="0"/>
                                          </p:stCondLst>
                                        </p:cTn>
                                        <p:tgtEl>
                                          <p:spTgt spid="61443">
                                            <p:txEl>
                                              <p:pRg st="3" end="3"/>
                                            </p:txEl>
                                          </p:spTgt>
                                        </p:tgtEl>
                                        <p:attrNameLst>
                                          <p:attrName>style.visibility</p:attrName>
                                        </p:attrNameLst>
                                      </p:cBhvr>
                                      <p:to>
                                        <p:strVal val="visible"/>
                                      </p:to>
                                    </p:set>
                                    <p:anim calcmode="lin" valueType="num">
                                      <p:cBhvr>
                                        <p:cTn id="11" dur="15000" fill="hold"/>
                                        <p:tgtEl>
                                          <p:spTgt spid="61443">
                                            <p:txEl>
                                              <p:pRg st="3" end="3"/>
                                            </p:txEl>
                                          </p:spTgt>
                                        </p:tgtEl>
                                        <p:attrNameLst>
                                          <p:attrName>ppt_x</p:attrName>
                                        </p:attrNameLst>
                                      </p:cBhvr>
                                      <p:tavLst>
                                        <p:tav tm="0">
                                          <p:val>
                                            <p:strVal val="#ppt_x"/>
                                          </p:val>
                                        </p:tav>
                                        <p:tav tm="100000">
                                          <p:val>
                                            <p:strVal val="#ppt_x"/>
                                          </p:val>
                                        </p:tav>
                                      </p:tavLst>
                                    </p:anim>
                                    <p:anim calcmode="lin" valueType="num">
                                      <p:cBhvr>
                                        <p:cTn id="12" dur="15000" fill="hold"/>
                                        <p:tgtEl>
                                          <p:spTgt spid="61443">
                                            <p:txEl>
                                              <p:pRg st="3" end="3"/>
                                            </p:txEl>
                                          </p:spTgt>
                                        </p:tgtEl>
                                        <p:attrNameLst>
                                          <p:attrName>ppt_y</p:attrName>
                                        </p:attrNameLst>
                                      </p:cBhvr>
                                      <p:tavLst>
                                        <p:tav tm="0">
                                          <p:val>
                                            <p:strVal val="#ppt_y+1"/>
                                          </p:val>
                                        </p:tav>
                                        <p:tav tm="100000">
                                          <p:val>
                                            <p:strVal val="#ppt_y-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42" grpId="0"/>
      <p:bldP spid="61443" grpId="0" build="allAtOnce"/>
    </p:bldLst>
  </p:timing>
</p:sld>
</file>

<file path=ppt/slides/slide5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2466" name="Rectangle 2"/>
          <p:cNvSpPr>
            <a:spLocks noGrp="1" noChangeArrowheads="1"/>
          </p:cNvSpPr>
          <p:nvPr>
            <p:ph type="title"/>
          </p:nvPr>
        </p:nvSpPr>
        <p:spPr/>
        <p:txBody>
          <a:bodyPr/>
          <a:lstStyle/>
          <a:p>
            <a:endParaRPr lang="en-US"/>
          </a:p>
        </p:txBody>
      </p:sp>
      <p:sp>
        <p:nvSpPr>
          <p:cNvPr id="62467" name="Rectangle 3"/>
          <p:cNvSpPr>
            <a:spLocks noGrp="1" noChangeArrowheads="1"/>
          </p:cNvSpPr>
          <p:nvPr>
            <p:ph type="body" idx="1"/>
          </p:nvPr>
        </p:nvSpPr>
        <p:spPr/>
        <p:txBody>
          <a:bodyPr/>
          <a:lstStyle/>
          <a:p>
            <a:endParaRPr lang="en-US"/>
          </a:p>
          <a:p>
            <a:endParaRPr lang="fa-IR"/>
          </a:p>
          <a:p>
            <a:endParaRPr lang="en-US"/>
          </a:p>
          <a:p>
            <a:pPr algn="ctr"/>
            <a:r>
              <a:rPr lang="fa-IR"/>
              <a:t>روش شناسایی ویژه: این روش مبتنی بر ردیابی تک تک کالاهای وارده به انبار است و طبعاً در مواردی که گردش کالا در انبار زیاد است کاربرد آن دشوار خواهد بود.</a:t>
            </a:r>
            <a:endParaRPr lang="en-US"/>
          </a:p>
        </p:txBody>
      </p:sp>
    </p:spTree>
  </p:cSld>
  <p:clrMapOvr>
    <a:masterClrMapping/>
  </p:clrMapOvr>
  <p:transition advClick="0" advTm="3000"/>
</p:sld>
</file>

<file path=ppt/slides/slide5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3490" name="Rectangle 2"/>
          <p:cNvSpPr>
            <a:spLocks noGrp="1" noChangeArrowheads="1"/>
          </p:cNvSpPr>
          <p:nvPr>
            <p:ph type="title"/>
          </p:nvPr>
        </p:nvSpPr>
        <p:spPr/>
        <p:txBody>
          <a:bodyPr/>
          <a:lstStyle/>
          <a:p>
            <a:endParaRPr lang="en-US"/>
          </a:p>
        </p:txBody>
      </p:sp>
      <p:sp>
        <p:nvSpPr>
          <p:cNvPr id="63491" name="Rectangle 3"/>
          <p:cNvSpPr>
            <a:spLocks noGrp="1" noChangeArrowheads="1"/>
          </p:cNvSpPr>
          <p:nvPr>
            <p:ph type="body" idx="1"/>
          </p:nvPr>
        </p:nvSpPr>
        <p:spPr/>
        <p:txBody>
          <a:bodyPr/>
          <a:lstStyle/>
          <a:p>
            <a:endParaRPr lang="en-US"/>
          </a:p>
          <a:p>
            <a:pPr algn="ctr"/>
            <a:endParaRPr lang="en-US"/>
          </a:p>
          <a:p>
            <a:pPr algn="ctr"/>
            <a:r>
              <a:rPr lang="fa-IR"/>
              <a:t>در موسسات بازرگانی بهای تمام شده کالای موجود در انبار و بهای تمام شده کالای فروش رفته دورقم کلیدی در ارتباط با بهای تمام شده محسوب می گردند که به ترتیب در ترازنامه</a:t>
            </a:r>
            <a:r>
              <a:rPr lang="en-US"/>
              <a:t> </a:t>
            </a:r>
            <a:r>
              <a:rPr lang="fa-IR"/>
              <a:t>و صورت سود و زیان عنوان می گردند.</a:t>
            </a:r>
            <a:endParaRPr lang="en-US"/>
          </a:p>
        </p:txBody>
      </p:sp>
    </p:spTree>
  </p:cSld>
  <p:clrMapOvr>
    <a:masterClrMapping/>
  </p:clrMapOvr>
  <p:transition advClick="0" advTm="3000"/>
</p:sld>
</file>

<file path=ppt/slides/slide59.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64514" name="Rectangle 2"/>
          <p:cNvSpPr>
            <a:spLocks noGrp="1" noChangeArrowheads="1"/>
          </p:cNvSpPr>
          <p:nvPr>
            <p:ph type="title"/>
          </p:nvPr>
        </p:nvSpPr>
        <p:spPr/>
        <p:txBody>
          <a:bodyPr/>
          <a:lstStyle/>
          <a:p>
            <a:endParaRPr lang="en-US"/>
          </a:p>
        </p:txBody>
      </p:sp>
      <p:sp>
        <p:nvSpPr>
          <p:cNvPr id="64515" name="Rectangle 3"/>
          <p:cNvSpPr>
            <a:spLocks noGrp="1" noChangeArrowheads="1"/>
          </p:cNvSpPr>
          <p:nvPr>
            <p:ph type="body" idx="1"/>
          </p:nvPr>
        </p:nvSpPr>
        <p:spPr/>
        <p:txBody>
          <a:bodyPr/>
          <a:lstStyle/>
          <a:p>
            <a:endParaRPr lang="en-US"/>
          </a:p>
          <a:p>
            <a:r>
              <a:rPr lang="fa-IR"/>
              <a:t> </a:t>
            </a:r>
          </a:p>
          <a:p>
            <a:endParaRPr lang="en-US"/>
          </a:p>
          <a:p>
            <a:pPr algn="ctr"/>
            <a:r>
              <a:rPr lang="fa-IR"/>
              <a:t>در نظام ادواری رقم موجودی انتهای دوره، از طریق شمارش فیزیکی موجودیها تعیین می گردد چرا که موجودی ابتدای دوره در حساب موجودی ک و خریدهای طی دوره در حساب خرید منعکس گردیده اند. </a:t>
            </a:r>
            <a:endParaRPr lang="en-US"/>
          </a:p>
        </p:txBody>
      </p:sp>
    </p:spTree>
  </p:cSld>
  <p:clrMapOvr>
    <a:masterClrMapping/>
  </p:clrMapOvr>
  <p:transition advClick="0" advTm="3000">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9" presetClass="entr" presetSubtype="0" fill="hold" grpId="0" nodeType="withEffect" nodePh="1">
                                  <p:stCondLst>
                                    <p:cond delay="0"/>
                                  </p:stCondLst>
                                  <p:endCondLst>
                                    <p:cond evt="begin" delay="0">
                                      <p:tn val="5"/>
                                    </p:cond>
                                  </p:endCondLst>
                                  <p:childTnLst>
                                    <p:set>
                                      <p:cBhvr>
                                        <p:cTn id="6" dur="1" fill="hold">
                                          <p:stCondLst>
                                            <p:cond delay="0"/>
                                          </p:stCondLst>
                                        </p:cTn>
                                        <p:tgtEl>
                                          <p:spTgt spid="64514"/>
                                        </p:tgtEl>
                                        <p:attrNameLst>
                                          <p:attrName>style.visibility</p:attrName>
                                        </p:attrNameLst>
                                      </p:cBhvr>
                                      <p:to>
                                        <p:strVal val="visible"/>
                                      </p:to>
                                    </p:set>
                                    <p:anim calcmode="lin" valueType="num">
                                      <p:cBhvr>
                                        <p:cTn id="7" dur="1000" fill="hold"/>
                                        <p:tgtEl>
                                          <p:spTgt spid="64514"/>
                                        </p:tgtEl>
                                        <p:attrNameLst>
                                          <p:attrName>ppt_x</p:attrName>
                                        </p:attrNameLst>
                                      </p:cBhvr>
                                      <p:tavLst>
                                        <p:tav tm="0">
                                          <p:val>
                                            <p:strVal val="#ppt_x-.2"/>
                                          </p:val>
                                        </p:tav>
                                        <p:tav tm="100000">
                                          <p:val>
                                            <p:strVal val="#ppt_x"/>
                                          </p:val>
                                        </p:tav>
                                      </p:tavLst>
                                    </p:anim>
                                    <p:anim calcmode="lin" valueType="num">
                                      <p:cBhvr>
                                        <p:cTn id="8" dur="1000" fill="hold"/>
                                        <p:tgtEl>
                                          <p:spTgt spid="64514"/>
                                        </p:tgtEl>
                                        <p:attrNameLst>
                                          <p:attrName>ppt_y</p:attrName>
                                        </p:attrNameLst>
                                      </p:cBhvr>
                                      <p:tavLst>
                                        <p:tav tm="0">
                                          <p:val>
                                            <p:strVal val="#ppt_y"/>
                                          </p:val>
                                        </p:tav>
                                        <p:tav tm="100000">
                                          <p:val>
                                            <p:strVal val="#ppt_y"/>
                                          </p:val>
                                        </p:tav>
                                      </p:tavLst>
                                    </p:anim>
                                    <p:animEffect transition="in" filter="wipe(right)" prLst="gradientSize: 0.1">
                                      <p:cBhvr>
                                        <p:cTn id="9" dur="1000"/>
                                        <p:tgtEl>
                                          <p:spTgt spid="64514"/>
                                        </p:tgtEl>
                                      </p:cBhvr>
                                    </p:animEffect>
                                  </p:childTnLst>
                                </p:cTn>
                              </p:par>
                            </p:childTnLst>
                          </p:cTn>
                        </p:par>
                      </p:childTnLst>
                    </p:cTn>
                  </p:par>
                  <p:par>
                    <p:cTn id="10" fill="hold">
                      <p:stCondLst>
                        <p:cond delay="indefinite"/>
                      </p:stCondLst>
                      <p:childTnLst>
                        <p:par>
                          <p:cTn id="11" fill="hold">
                            <p:stCondLst>
                              <p:cond delay="0"/>
                            </p:stCondLst>
                            <p:childTnLst>
                              <p:par>
                                <p:cTn id="12" presetID="44" presetClass="entr" presetSubtype="0" fill="hold" grpId="0" nodeType="clickEffect">
                                  <p:stCondLst>
                                    <p:cond delay="0"/>
                                  </p:stCondLst>
                                  <p:childTnLst>
                                    <p:set>
                                      <p:cBhvr>
                                        <p:cTn id="13" dur="1" fill="hold">
                                          <p:stCondLst>
                                            <p:cond delay="0"/>
                                          </p:stCondLst>
                                        </p:cTn>
                                        <p:tgtEl>
                                          <p:spTgt spid="64515">
                                            <p:txEl>
                                              <p:pRg st="1" end="1"/>
                                            </p:txEl>
                                          </p:spTgt>
                                        </p:tgtEl>
                                        <p:attrNameLst>
                                          <p:attrName>style.visibility</p:attrName>
                                        </p:attrNameLst>
                                      </p:cBhvr>
                                      <p:to>
                                        <p:strVal val="visible"/>
                                      </p:to>
                                    </p:set>
                                    <p:animEffect transition="in" filter="fade">
                                      <p:cBhvr>
                                        <p:cTn id="14" dur="500"/>
                                        <p:tgtEl>
                                          <p:spTgt spid="64515">
                                            <p:txEl>
                                              <p:pRg st="1" end="1"/>
                                            </p:txEl>
                                          </p:spTgt>
                                        </p:tgtEl>
                                      </p:cBhvr>
                                    </p:animEffect>
                                    <p:anim calcmode="lin" valueType="num">
                                      <p:cBhvr>
                                        <p:cTn id="15" dur="500" fill="hold"/>
                                        <p:tgtEl>
                                          <p:spTgt spid="64515">
                                            <p:txEl>
                                              <p:pRg st="1" end="1"/>
                                            </p:txEl>
                                          </p:spTgt>
                                        </p:tgtEl>
                                        <p:attrNameLst>
                                          <p:attrName>ppt_x</p:attrName>
                                        </p:attrNameLst>
                                      </p:cBhvr>
                                      <p:tavLst>
                                        <p:tav tm="0">
                                          <p:val>
                                            <p:strVal val="#ppt_x"/>
                                          </p:val>
                                        </p:tav>
                                        <p:tav tm="100000">
                                          <p:val>
                                            <p:strVal val="#ppt_x"/>
                                          </p:val>
                                        </p:tav>
                                      </p:tavLst>
                                    </p:anim>
                                    <p:anim calcmode="lin" valueType="num">
                                      <p:cBhvr>
                                        <p:cTn id="16" dur="500" fill="hold"/>
                                        <p:tgtEl>
                                          <p:spTgt spid="64515">
                                            <p:txEl>
                                              <p:pRg st="1" end="1"/>
                                            </p:txEl>
                                          </p:spTgt>
                                        </p:tgtEl>
                                        <p:attrNameLst>
                                          <p:attrName>ppt_y</p:attrName>
                                        </p:attrNameLst>
                                      </p:cBhvr>
                                      <p:tavLst>
                                        <p:tav tm="0">
                                          <p:val>
                                            <p:strVal val="#ppt_y+.05"/>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4" presetClass="entr" presetSubtype="0" fill="hold" grpId="0" nodeType="clickEffect">
                                  <p:stCondLst>
                                    <p:cond delay="0"/>
                                  </p:stCondLst>
                                  <p:childTnLst>
                                    <p:set>
                                      <p:cBhvr>
                                        <p:cTn id="20" dur="1" fill="hold">
                                          <p:stCondLst>
                                            <p:cond delay="0"/>
                                          </p:stCondLst>
                                        </p:cTn>
                                        <p:tgtEl>
                                          <p:spTgt spid="64515">
                                            <p:txEl>
                                              <p:pRg st="3" end="3"/>
                                            </p:txEl>
                                          </p:spTgt>
                                        </p:tgtEl>
                                        <p:attrNameLst>
                                          <p:attrName>style.visibility</p:attrName>
                                        </p:attrNameLst>
                                      </p:cBhvr>
                                      <p:to>
                                        <p:strVal val="visible"/>
                                      </p:to>
                                    </p:set>
                                    <p:animEffect transition="in" filter="fade">
                                      <p:cBhvr>
                                        <p:cTn id="21" dur="500"/>
                                        <p:tgtEl>
                                          <p:spTgt spid="64515">
                                            <p:txEl>
                                              <p:pRg st="3" end="3"/>
                                            </p:txEl>
                                          </p:spTgt>
                                        </p:tgtEl>
                                      </p:cBhvr>
                                    </p:animEffect>
                                    <p:anim calcmode="lin" valueType="num">
                                      <p:cBhvr>
                                        <p:cTn id="22" dur="500" fill="hold"/>
                                        <p:tgtEl>
                                          <p:spTgt spid="64515">
                                            <p:txEl>
                                              <p:pRg st="3" end="3"/>
                                            </p:txEl>
                                          </p:spTgt>
                                        </p:tgtEl>
                                        <p:attrNameLst>
                                          <p:attrName>ppt_x</p:attrName>
                                        </p:attrNameLst>
                                      </p:cBhvr>
                                      <p:tavLst>
                                        <p:tav tm="0">
                                          <p:val>
                                            <p:strVal val="#ppt_x"/>
                                          </p:val>
                                        </p:tav>
                                        <p:tav tm="100000">
                                          <p:val>
                                            <p:strVal val="#ppt_x"/>
                                          </p:val>
                                        </p:tav>
                                      </p:tavLst>
                                    </p:anim>
                                    <p:anim calcmode="lin" valueType="num">
                                      <p:cBhvr>
                                        <p:cTn id="23" dur="500" fill="hold"/>
                                        <p:tgtEl>
                                          <p:spTgt spid="64515">
                                            <p:txEl>
                                              <p:pRg st="3" end="3"/>
                                            </p:txEl>
                                          </p:spTgt>
                                        </p:tgtEl>
                                        <p:attrNameLst>
                                          <p:attrName>ppt_y</p:attrName>
                                        </p:attrNameLst>
                                      </p:cBhvr>
                                      <p:tavLst>
                                        <p:tav tm="0">
                                          <p:val>
                                            <p:strVal val="#ppt_y+.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4514" grpId="0"/>
      <p:bldP spid="64515" grpId="0" build="p"/>
    </p:bldLst>
  </p:timing>
</p:sld>
</file>

<file path=ppt/slides/slide6.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457200" y="274638"/>
            <a:ext cx="8229600" cy="777875"/>
          </a:xfrm>
        </p:spPr>
        <p:txBody>
          <a:bodyPr/>
          <a:lstStyle/>
          <a:p>
            <a:endParaRPr lang="en-US"/>
          </a:p>
        </p:txBody>
      </p:sp>
      <p:sp>
        <p:nvSpPr>
          <p:cNvPr id="4099" name="Rectangle 3"/>
          <p:cNvSpPr>
            <a:spLocks noGrp="1" noChangeArrowheads="1"/>
          </p:cNvSpPr>
          <p:nvPr>
            <p:ph type="body" idx="1"/>
          </p:nvPr>
        </p:nvSpPr>
        <p:spPr>
          <a:xfrm>
            <a:off x="457200" y="1196975"/>
            <a:ext cx="8229600" cy="5256213"/>
          </a:xfrm>
        </p:spPr>
        <p:txBody>
          <a:bodyPr/>
          <a:lstStyle/>
          <a:p>
            <a:endParaRPr lang="en-US"/>
          </a:p>
          <a:p>
            <a:pPr algn="just"/>
            <a:r>
              <a:rPr lang="fa-IR"/>
              <a:t> حوزه ای از حسابداری است که با اندازه گیری، ثبت و </a:t>
            </a:r>
            <a:r>
              <a:rPr lang="en-US"/>
              <a:t/>
            </a:r>
            <a:br>
              <a:rPr lang="en-US"/>
            </a:br>
            <a:endParaRPr lang="en-US"/>
          </a:p>
          <a:p>
            <a:pPr algn="just"/>
            <a:r>
              <a:rPr lang="fa-IR"/>
              <a:t>گزارش اطلاعات مربوط به اقلام بهای تمام شده سر و کار </a:t>
            </a:r>
            <a:endParaRPr lang="en-US"/>
          </a:p>
          <a:p>
            <a:pPr algn="just"/>
            <a:endParaRPr lang="en-US"/>
          </a:p>
          <a:p>
            <a:pPr algn="just"/>
            <a:r>
              <a:rPr lang="fa-IR"/>
              <a:t>دارد.</a:t>
            </a:r>
          </a:p>
          <a:p>
            <a:pPr algn="just"/>
            <a:endParaRPr lang="en-US"/>
          </a:p>
        </p:txBody>
      </p:sp>
    </p:spTree>
  </p:cSld>
  <p:clrMapOvr>
    <a:masterClrMapping/>
  </p:clrMapOvr>
  <p:transition advClick="0" advTm="3000">
    <p:comb/>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0" presetClass="entr" presetSubtype="0" fill="hold" grpId="0" nodeType="withEffect" nodePh="1">
                                  <p:stCondLst>
                                    <p:cond delay="0"/>
                                  </p:stCondLst>
                                  <p:endCondLst>
                                    <p:cond evt="begin" delay="0">
                                      <p:tn val="5"/>
                                    </p:cond>
                                  </p:endCondLst>
                                  <p:childTnLst>
                                    <p:set>
                                      <p:cBhvr>
                                        <p:cTn id="6" dur="1" fill="hold">
                                          <p:stCondLst>
                                            <p:cond delay="0"/>
                                          </p:stCondLst>
                                        </p:cTn>
                                        <p:tgtEl>
                                          <p:spTgt spid="4098"/>
                                        </p:tgtEl>
                                        <p:attrNameLst>
                                          <p:attrName>style.visibility</p:attrName>
                                        </p:attrNameLst>
                                      </p:cBhvr>
                                      <p:to>
                                        <p:strVal val="visible"/>
                                      </p:to>
                                    </p:set>
                                    <p:animEffect transition="in" filter="fade">
                                      <p:cBhvr>
                                        <p:cTn id="7" dur="800" decel="100000"/>
                                        <p:tgtEl>
                                          <p:spTgt spid="4098"/>
                                        </p:tgtEl>
                                      </p:cBhvr>
                                    </p:animEffect>
                                    <p:anim calcmode="lin" valueType="num">
                                      <p:cBhvr>
                                        <p:cTn id="8" dur="800" decel="100000" fill="hold"/>
                                        <p:tgtEl>
                                          <p:spTgt spid="4098"/>
                                        </p:tgtEl>
                                        <p:attrNameLst>
                                          <p:attrName>style.rotation</p:attrName>
                                        </p:attrNameLst>
                                      </p:cBhvr>
                                      <p:tavLst>
                                        <p:tav tm="0">
                                          <p:val>
                                            <p:fltVal val="-90"/>
                                          </p:val>
                                        </p:tav>
                                        <p:tav tm="100000">
                                          <p:val>
                                            <p:fltVal val="0"/>
                                          </p:val>
                                        </p:tav>
                                      </p:tavLst>
                                    </p:anim>
                                    <p:anim calcmode="lin" valueType="num">
                                      <p:cBhvr>
                                        <p:cTn id="9" dur="800" decel="100000" fill="hold"/>
                                        <p:tgtEl>
                                          <p:spTgt spid="4098"/>
                                        </p:tgtEl>
                                        <p:attrNameLst>
                                          <p:attrName>ppt_x</p:attrName>
                                        </p:attrNameLst>
                                      </p:cBhvr>
                                      <p:tavLst>
                                        <p:tav tm="0">
                                          <p:val>
                                            <p:strVal val="#ppt_x+0.4"/>
                                          </p:val>
                                        </p:tav>
                                        <p:tav tm="100000">
                                          <p:val>
                                            <p:strVal val="#ppt_x-0.05"/>
                                          </p:val>
                                        </p:tav>
                                      </p:tavLst>
                                    </p:anim>
                                    <p:anim calcmode="lin" valueType="num">
                                      <p:cBhvr>
                                        <p:cTn id="10" dur="800" decel="100000" fill="hold"/>
                                        <p:tgtEl>
                                          <p:spTgt spid="4098"/>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4098"/>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4098"/>
                                        </p:tgtEl>
                                        <p:attrNameLst>
                                          <p:attrName>ppt_y</p:attrName>
                                        </p:attrNameLst>
                                      </p:cBhvr>
                                      <p:tavLst>
                                        <p:tav tm="0">
                                          <p:val>
                                            <p:strVal val="#ppt_y+0.1"/>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47" presetClass="entr" presetSubtype="0" fill="hold" grpId="0" nodeType="clickEffect">
                                  <p:stCondLst>
                                    <p:cond delay="0"/>
                                  </p:stCondLst>
                                  <p:childTnLst>
                                    <p:set>
                                      <p:cBhvr>
                                        <p:cTn id="16" dur="1" fill="hold">
                                          <p:stCondLst>
                                            <p:cond delay="0"/>
                                          </p:stCondLst>
                                        </p:cTn>
                                        <p:tgtEl>
                                          <p:spTgt spid="4099">
                                            <p:txEl>
                                              <p:pRg st="1" end="1"/>
                                            </p:txEl>
                                          </p:spTgt>
                                        </p:tgtEl>
                                        <p:attrNameLst>
                                          <p:attrName>style.visibility</p:attrName>
                                        </p:attrNameLst>
                                      </p:cBhvr>
                                      <p:to>
                                        <p:strVal val="visible"/>
                                      </p:to>
                                    </p:set>
                                    <p:animEffect transition="in" filter="fade">
                                      <p:cBhvr>
                                        <p:cTn id="17" dur="1000"/>
                                        <p:tgtEl>
                                          <p:spTgt spid="4099">
                                            <p:txEl>
                                              <p:pRg st="1" end="1"/>
                                            </p:txEl>
                                          </p:spTgt>
                                        </p:tgtEl>
                                      </p:cBhvr>
                                    </p:animEffect>
                                    <p:anim calcmode="lin" valueType="num">
                                      <p:cBhvr>
                                        <p:cTn id="18" dur="1000" fill="hold"/>
                                        <p:tgtEl>
                                          <p:spTgt spid="4099">
                                            <p:txEl>
                                              <p:pRg st="1" end="1"/>
                                            </p:txEl>
                                          </p:spTgt>
                                        </p:tgtEl>
                                        <p:attrNameLst>
                                          <p:attrName>ppt_x</p:attrName>
                                        </p:attrNameLst>
                                      </p:cBhvr>
                                      <p:tavLst>
                                        <p:tav tm="0">
                                          <p:val>
                                            <p:strVal val="#ppt_x"/>
                                          </p:val>
                                        </p:tav>
                                        <p:tav tm="100000">
                                          <p:val>
                                            <p:strVal val="#ppt_x"/>
                                          </p:val>
                                        </p:tav>
                                      </p:tavLst>
                                    </p:anim>
                                    <p:anim calcmode="lin" valueType="num">
                                      <p:cBhvr>
                                        <p:cTn id="19" dur="1000" fill="hold"/>
                                        <p:tgtEl>
                                          <p:spTgt spid="4099">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47" presetClass="entr" presetSubtype="0" fill="hold" grpId="0" nodeType="clickEffect">
                                  <p:stCondLst>
                                    <p:cond delay="0"/>
                                  </p:stCondLst>
                                  <p:childTnLst>
                                    <p:set>
                                      <p:cBhvr>
                                        <p:cTn id="23" dur="1" fill="hold">
                                          <p:stCondLst>
                                            <p:cond delay="0"/>
                                          </p:stCondLst>
                                        </p:cTn>
                                        <p:tgtEl>
                                          <p:spTgt spid="4099">
                                            <p:txEl>
                                              <p:pRg st="2" end="2"/>
                                            </p:txEl>
                                          </p:spTgt>
                                        </p:tgtEl>
                                        <p:attrNameLst>
                                          <p:attrName>style.visibility</p:attrName>
                                        </p:attrNameLst>
                                      </p:cBhvr>
                                      <p:to>
                                        <p:strVal val="visible"/>
                                      </p:to>
                                    </p:set>
                                    <p:animEffect transition="in" filter="fade">
                                      <p:cBhvr>
                                        <p:cTn id="24" dur="1000"/>
                                        <p:tgtEl>
                                          <p:spTgt spid="4099">
                                            <p:txEl>
                                              <p:pRg st="2" end="2"/>
                                            </p:txEl>
                                          </p:spTgt>
                                        </p:tgtEl>
                                      </p:cBhvr>
                                    </p:animEffect>
                                    <p:anim calcmode="lin" valueType="num">
                                      <p:cBhvr>
                                        <p:cTn id="25" dur="1000" fill="hold"/>
                                        <p:tgtEl>
                                          <p:spTgt spid="4099">
                                            <p:txEl>
                                              <p:pRg st="2" end="2"/>
                                            </p:txEl>
                                          </p:spTgt>
                                        </p:tgtEl>
                                        <p:attrNameLst>
                                          <p:attrName>ppt_x</p:attrName>
                                        </p:attrNameLst>
                                      </p:cBhvr>
                                      <p:tavLst>
                                        <p:tav tm="0">
                                          <p:val>
                                            <p:strVal val="#ppt_x"/>
                                          </p:val>
                                        </p:tav>
                                        <p:tav tm="100000">
                                          <p:val>
                                            <p:strVal val="#ppt_x"/>
                                          </p:val>
                                        </p:tav>
                                      </p:tavLst>
                                    </p:anim>
                                    <p:anim calcmode="lin" valueType="num">
                                      <p:cBhvr>
                                        <p:cTn id="26" dur="1000" fill="hold"/>
                                        <p:tgtEl>
                                          <p:spTgt spid="4099">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47" presetClass="entr" presetSubtype="0" fill="hold" grpId="0" nodeType="clickEffect">
                                  <p:stCondLst>
                                    <p:cond delay="0"/>
                                  </p:stCondLst>
                                  <p:childTnLst>
                                    <p:set>
                                      <p:cBhvr>
                                        <p:cTn id="30" dur="1" fill="hold">
                                          <p:stCondLst>
                                            <p:cond delay="0"/>
                                          </p:stCondLst>
                                        </p:cTn>
                                        <p:tgtEl>
                                          <p:spTgt spid="4099">
                                            <p:txEl>
                                              <p:pRg st="4" end="4"/>
                                            </p:txEl>
                                          </p:spTgt>
                                        </p:tgtEl>
                                        <p:attrNameLst>
                                          <p:attrName>style.visibility</p:attrName>
                                        </p:attrNameLst>
                                      </p:cBhvr>
                                      <p:to>
                                        <p:strVal val="visible"/>
                                      </p:to>
                                    </p:set>
                                    <p:animEffect transition="in" filter="fade">
                                      <p:cBhvr>
                                        <p:cTn id="31" dur="1000"/>
                                        <p:tgtEl>
                                          <p:spTgt spid="4099">
                                            <p:txEl>
                                              <p:pRg st="4" end="4"/>
                                            </p:txEl>
                                          </p:spTgt>
                                        </p:tgtEl>
                                      </p:cBhvr>
                                    </p:animEffect>
                                    <p:anim calcmode="lin" valueType="num">
                                      <p:cBhvr>
                                        <p:cTn id="32" dur="1000" fill="hold"/>
                                        <p:tgtEl>
                                          <p:spTgt spid="4099">
                                            <p:txEl>
                                              <p:pRg st="4" end="4"/>
                                            </p:txEl>
                                          </p:spTgt>
                                        </p:tgtEl>
                                        <p:attrNameLst>
                                          <p:attrName>ppt_x</p:attrName>
                                        </p:attrNameLst>
                                      </p:cBhvr>
                                      <p:tavLst>
                                        <p:tav tm="0">
                                          <p:val>
                                            <p:strVal val="#ppt_x"/>
                                          </p:val>
                                        </p:tav>
                                        <p:tav tm="100000">
                                          <p:val>
                                            <p:strVal val="#ppt_x"/>
                                          </p:val>
                                        </p:tav>
                                      </p:tavLst>
                                    </p:anim>
                                    <p:anim calcmode="lin" valueType="num">
                                      <p:cBhvr>
                                        <p:cTn id="33" dur="1000" fill="hold"/>
                                        <p:tgtEl>
                                          <p:spTgt spid="4099">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8" grpId="0"/>
      <p:bldP spid="4099" grpId="0" build="p"/>
    </p:bldLst>
  </p:timing>
</p:sld>
</file>

<file path=ppt/slides/slide6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7586" name="Rectangle 2"/>
          <p:cNvSpPr>
            <a:spLocks noGrp="1" noChangeArrowheads="1"/>
          </p:cNvSpPr>
          <p:nvPr>
            <p:ph type="title"/>
          </p:nvPr>
        </p:nvSpPr>
        <p:spPr/>
        <p:txBody>
          <a:bodyPr/>
          <a:lstStyle/>
          <a:p>
            <a:endParaRPr lang="en-US"/>
          </a:p>
        </p:txBody>
      </p:sp>
      <p:sp>
        <p:nvSpPr>
          <p:cNvPr id="67587" name="Rectangle 3"/>
          <p:cNvSpPr>
            <a:spLocks noGrp="1" noChangeArrowheads="1"/>
          </p:cNvSpPr>
          <p:nvPr>
            <p:ph type="body" idx="1"/>
          </p:nvPr>
        </p:nvSpPr>
        <p:spPr/>
        <p:txBody>
          <a:bodyPr/>
          <a:lstStyle/>
          <a:p>
            <a:endParaRPr lang="en-US"/>
          </a:p>
          <a:p>
            <a:r>
              <a:rPr lang="fa-IR"/>
              <a:t> </a:t>
            </a:r>
          </a:p>
          <a:p>
            <a:endParaRPr lang="en-US"/>
          </a:p>
          <a:p>
            <a:pPr algn="ctr"/>
            <a:r>
              <a:rPr lang="fa-IR"/>
              <a:t>صورت بهای تمام شده کالای فروش رفته: صورتی است از اقلام موثر بر تعیین بهای تمام شده کالای فروش رفته برای یک دوره مالی معین که این اقلام عبارتند از: </a:t>
            </a:r>
            <a:endParaRPr lang="en-US"/>
          </a:p>
        </p:txBody>
      </p:sp>
    </p:spTree>
  </p:cSld>
  <p:clrMapOvr>
    <a:masterClrMapping/>
  </p:clrMapOvr>
  <p:transition advClick="0" advTm="3000"/>
</p:sld>
</file>

<file path=ppt/slides/slide6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8610" name="Rectangle 2"/>
          <p:cNvSpPr>
            <a:spLocks noGrp="1" noChangeArrowheads="1"/>
          </p:cNvSpPr>
          <p:nvPr>
            <p:ph type="title"/>
          </p:nvPr>
        </p:nvSpPr>
        <p:spPr/>
        <p:txBody>
          <a:bodyPr/>
          <a:lstStyle/>
          <a:p>
            <a:endParaRPr lang="en-US"/>
          </a:p>
        </p:txBody>
      </p:sp>
      <p:sp>
        <p:nvSpPr>
          <p:cNvPr id="68611" name="Rectangle 3"/>
          <p:cNvSpPr>
            <a:spLocks noGrp="1" noChangeArrowheads="1"/>
          </p:cNvSpPr>
          <p:nvPr>
            <p:ph type="body" idx="1"/>
          </p:nvPr>
        </p:nvSpPr>
        <p:spPr/>
        <p:txBody>
          <a:bodyPr/>
          <a:lstStyle/>
          <a:p>
            <a:endParaRPr lang="en-US"/>
          </a:p>
          <a:p>
            <a:endParaRPr lang="en-US"/>
          </a:p>
          <a:p>
            <a:pPr algn="ctr"/>
            <a:r>
              <a:rPr lang="fa-IR"/>
              <a:t>بهای تمام شده کالای فروش رفته برای یک دوره مالی معین که این اقلام عبارتند از: بهای تمام شده موجودی کالا در ابتدای دوره، خرید کالا و هزینه حمل آن (و احتمالاً هر گونه برگشت از خرید) </a:t>
            </a:r>
            <a:endParaRPr lang="en-US"/>
          </a:p>
        </p:txBody>
      </p:sp>
    </p:spTree>
  </p:cSld>
  <p:clrMapOvr>
    <a:masterClrMapping/>
  </p:clrMapOvr>
  <p:transition advClick="0" advTm="3000"/>
</p:sld>
</file>

<file path=ppt/slides/slide62.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69634" name="Rectangle 2"/>
          <p:cNvSpPr>
            <a:spLocks noGrp="1" noChangeArrowheads="1"/>
          </p:cNvSpPr>
          <p:nvPr>
            <p:ph type="title"/>
          </p:nvPr>
        </p:nvSpPr>
        <p:spPr/>
        <p:txBody>
          <a:bodyPr/>
          <a:lstStyle/>
          <a:p>
            <a:endParaRPr lang="en-US"/>
          </a:p>
        </p:txBody>
      </p:sp>
      <p:sp>
        <p:nvSpPr>
          <p:cNvPr id="69635" name="Rectangle 3"/>
          <p:cNvSpPr>
            <a:spLocks noGrp="1" noChangeArrowheads="1"/>
          </p:cNvSpPr>
          <p:nvPr>
            <p:ph type="body" idx="1"/>
          </p:nvPr>
        </p:nvSpPr>
        <p:spPr/>
        <p:txBody>
          <a:bodyPr/>
          <a:lstStyle/>
          <a:p>
            <a:endParaRPr lang="en-US"/>
          </a:p>
          <a:p>
            <a:endParaRPr lang="en-US"/>
          </a:p>
          <a:p>
            <a:pPr algn="ctr"/>
            <a:r>
              <a:rPr lang="fa-IR"/>
              <a:t>و بالاخره بهای تمام شده موجودی کالا در انتهای دوره که رقم نهایی این صورت، بهای تمام شده کالای فروش رفته است.</a:t>
            </a:r>
            <a:endParaRPr lang="en-US"/>
          </a:p>
        </p:txBody>
      </p:sp>
    </p:spTree>
  </p:cSld>
  <p:clrMapOvr>
    <a:masterClrMapping/>
  </p:clrMapOvr>
  <p:transition advClick="0" advTm="300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69635">
                                            <p:txEl>
                                              <p:pRg st="2" end="2"/>
                                            </p:txEl>
                                          </p:spTgt>
                                        </p:tgtEl>
                                        <p:attrNameLst>
                                          <p:attrName>style.visibility</p:attrName>
                                        </p:attrNameLst>
                                      </p:cBhvr>
                                      <p:to>
                                        <p:strVal val="visible"/>
                                      </p:to>
                                    </p:set>
                                    <p:animEffect transition="in" filter="fade">
                                      <p:cBhvr>
                                        <p:cTn id="7" dur="1000"/>
                                        <p:tgtEl>
                                          <p:spTgt spid="69635">
                                            <p:txEl>
                                              <p:pRg st="2" end="2"/>
                                            </p:txEl>
                                          </p:spTgt>
                                        </p:tgtEl>
                                      </p:cBhvr>
                                    </p:animEffect>
                                    <p:anim calcmode="lin" valueType="num">
                                      <p:cBhvr>
                                        <p:cTn id="8" dur="1000" fill="hold"/>
                                        <p:tgtEl>
                                          <p:spTgt spid="69635">
                                            <p:txEl>
                                              <p:pRg st="2" end="2"/>
                                            </p:txEl>
                                          </p:spTgt>
                                        </p:tgtEl>
                                        <p:attrNameLst>
                                          <p:attrName>ppt_x</p:attrName>
                                        </p:attrNameLst>
                                      </p:cBhvr>
                                      <p:tavLst>
                                        <p:tav tm="0">
                                          <p:val>
                                            <p:strVal val="#ppt_x"/>
                                          </p:val>
                                        </p:tav>
                                        <p:tav tm="100000">
                                          <p:val>
                                            <p:strVal val="#ppt_x"/>
                                          </p:val>
                                        </p:tav>
                                      </p:tavLst>
                                    </p:anim>
                                    <p:anim calcmode="lin" valueType="num">
                                      <p:cBhvr>
                                        <p:cTn id="9" dur="1000" fill="hold"/>
                                        <p:tgtEl>
                                          <p:spTgt spid="69635">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9635" grpId="0" build="p"/>
    </p:bldLst>
  </p:timing>
</p:sld>
</file>

<file path=ppt/slides/slide63.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70658" name="Rectangle 2"/>
          <p:cNvSpPr>
            <a:spLocks noGrp="1" noChangeArrowheads="1"/>
          </p:cNvSpPr>
          <p:nvPr>
            <p:ph type="title"/>
          </p:nvPr>
        </p:nvSpPr>
        <p:spPr/>
        <p:txBody>
          <a:bodyPr/>
          <a:lstStyle/>
          <a:p>
            <a:endParaRPr lang="en-US"/>
          </a:p>
        </p:txBody>
      </p:sp>
      <p:sp>
        <p:nvSpPr>
          <p:cNvPr id="70659" name="Rectangle 3"/>
          <p:cNvSpPr>
            <a:spLocks noGrp="1" noChangeArrowheads="1"/>
          </p:cNvSpPr>
          <p:nvPr>
            <p:ph type="body" idx="1"/>
          </p:nvPr>
        </p:nvSpPr>
        <p:spPr/>
        <p:txBody>
          <a:bodyPr/>
          <a:lstStyle/>
          <a:p>
            <a:endParaRPr lang="en-US"/>
          </a:p>
          <a:p>
            <a:r>
              <a:rPr lang="fa-IR"/>
              <a:t> </a:t>
            </a:r>
          </a:p>
          <a:p>
            <a:r>
              <a:rPr lang="fa-IR" sz="4400"/>
              <a:t>فصل پنجم:</a:t>
            </a:r>
          </a:p>
          <a:p>
            <a:pPr algn="ctr"/>
            <a:r>
              <a:rPr lang="fa-IR"/>
              <a:t>بهای تمام شده کالا در موسسات تولیدی – نظام ادواری</a:t>
            </a:r>
          </a:p>
          <a:p>
            <a:pPr algn="ctr"/>
            <a:r>
              <a:rPr lang="fa-IR"/>
              <a:t>1- معادله بهای تمام شده کالای فروش رفته</a:t>
            </a:r>
            <a:endParaRPr lang="en-US"/>
          </a:p>
        </p:txBody>
      </p:sp>
    </p:spTree>
  </p:cSld>
  <p:clrMapOvr>
    <a:masterClrMapping/>
  </p:clrMapOvr>
  <p:transition advClick="0" advTm="3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nodePh="1">
                                  <p:stCondLst>
                                    <p:cond delay="0"/>
                                  </p:stCondLst>
                                  <p:endCondLst>
                                    <p:cond evt="begin" delay="0">
                                      <p:tn val="5"/>
                                    </p:cond>
                                  </p:endCondLst>
                                  <p:childTnLst>
                                    <p:set>
                                      <p:cBhvr>
                                        <p:cTn id="6" dur="1" fill="hold">
                                          <p:stCondLst>
                                            <p:cond delay="0"/>
                                          </p:stCondLst>
                                        </p:cTn>
                                        <p:tgtEl>
                                          <p:spTgt spid="70658"/>
                                        </p:tgtEl>
                                        <p:attrNameLst>
                                          <p:attrName>style.visibility</p:attrName>
                                        </p:attrNameLst>
                                      </p:cBhvr>
                                      <p:to>
                                        <p:strVal val="visible"/>
                                      </p:to>
                                    </p:set>
                                    <p:animEffect transition="in" filter="fade">
                                      <p:cBhvr>
                                        <p:cTn id="7" dur="2000"/>
                                        <p:tgtEl>
                                          <p:spTgt spid="70658"/>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70659">
                                            <p:txEl>
                                              <p:pRg st="1" end="1"/>
                                            </p:txEl>
                                          </p:spTgt>
                                        </p:tgtEl>
                                        <p:attrNameLst>
                                          <p:attrName>style.visibility</p:attrName>
                                        </p:attrNameLst>
                                      </p:cBhvr>
                                      <p:to>
                                        <p:strVal val="visible"/>
                                      </p:to>
                                    </p:set>
                                    <p:animEffect transition="in" filter="fade">
                                      <p:cBhvr>
                                        <p:cTn id="12" dur="2000"/>
                                        <p:tgtEl>
                                          <p:spTgt spid="70659">
                                            <p:txEl>
                                              <p:pRg st="1" end="1"/>
                                            </p:txEl>
                                          </p:spTgt>
                                        </p:tgtEl>
                                      </p:cBhvr>
                                    </p:animEffect>
                                  </p:childTnLst>
                                  <p:subTnLst>
                                    <p:animClr clrSpc="rgb" dir="cw">
                                      <p:cBhvr override="childStyle">
                                        <p:cTn dur="1" fill="hold" display="0" masterRel="nextClick" afterEffect="1"/>
                                        <p:tgtEl>
                                          <p:spTgt spid="70659">
                                            <p:txEl>
                                              <p:pRg st="1" end="1"/>
                                            </p:txEl>
                                          </p:spTgt>
                                        </p:tgtEl>
                                        <p:attrNameLst>
                                          <p:attrName>ppt_c</p:attrName>
                                        </p:attrNameLst>
                                      </p:cBhvr>
                                      <p:to>
                                        <a:schemeClr val="bg2"/>
                                      </p:to>
                                    </p:animClr>
                                  </p:sub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70659">
                                            <p:txEl>
                                              <p:pRg st="2" end="2"/>
                                            </p:txEl>
                                          </p:spTgt>
                                        </p:tgtEl>
                                        <p:attrNameLst>
                                          <p:attrName>style.visibility</p:attrName>
                                        </p:attrNameLst>
                                      </p:cBhvr>
                                      <p:to>
                                        <p:strVal val="visible"/>
                                      </p:to>
                                    </p:set>
                                    <p:animEffect transition="in" filter="fade">
                                      <p:cBhvr>
                                        <p:cTn id="17" dur="2000"/>
                                        <p:tgtEl>
                                          <p:spTgt spid="70659">
                                            <p:txEl>
                                              <p:pRg st="2" end="2"/>
                                            </p:txEl>
                                          </p:spTgt>
                                        </p:tgtEl>
                                      </p:cBhvr>
                                    </p:animEffect>
                                  </p:childTnLst>
                                  <p:subTnLst>
                                    <p:animClr clrSpc="rgb" dir="cw">
                                      <p:cBhvr override="childStyle">
                                        <p:cTn dur="1" fill="hold" display="0" masterRel="nextClick" afterEffect="1"/>
                                        <p:tgtEl>
                                          <p:spTgt spid="70659">
                                            <p:txEl>
                                              <p:pRg st="2" end="2"/>
                                            </p:txEl>
                                          </p:spTgt>
                                        </p:tgtEl>
                                        <p:attrNameLst>
                                          <p:attrName>ppt_c</p:attrName>
                                        </p:attrNameLst>
                                      </p:cBhvr>
                                      <p:to>
                                        <a:schemeClr val="bg2"/>
                                      </p:to>
                                    </p:animClr>
                                  </p:sub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70659">
                                            <p:txEl>
                                              <p:pRg st="3" end="3"/>
                                            </p:txEl>
                                          </p:spTgt>
                                        </p:tgtEl>
                                        <p:attrNameLst>
                                          <p:attrName>style.visibility</p:attrName>
                                        </p:attrNameLst>
                                      </p:cBhvr>
                                      <p:to>
                                        <p:strVal val="visible"/>
                                      </p:to>
                                    </p:set>
                                    <p:animEffect transition="in" filter="fade">
                                      <p:cBhvr>
                                        <p:cTn id="22" dur="2000"/>
                                        <p:tgtEl>
                                          <p:spTgt spid="70659">
                                            <p:txEl>
                                              <p:pRg st="3" end="3"/>
                                            </p:txEl>
                                          </p:spTgt>
                                        </p:tgtEl>
                                      </p:cBhvr>
                                    </p:animEffect>
                                  </p:childTnLst>
                                  <p:subTnLst>
                                    <p:animClr clrSpc="rgb" dir="cw">
                                      <p:cBhvr override="childStyle">
                                        <p:cTn dur="1" fill="hold" display="0" masterRel="nextClick" afterEffect="1"/>
                                        <p:tgtEl>
                                          <p:spTgt spid="70659">
                                            <p:txEl>
                                              <p:pRg st="3" end="3"/>
                                            </p:txEl>
                                          </p:spTgt>
                                        </p:tgtEl>
                                        <p:attrNameLst>
                                          <p:attrName>ppt_c</p:attrName>
                                        </p:attrNameLst>
                                      </p:cBhvr>
                                      <p:to>
                                        <a:schemeClr val="bg2"/>
                                      </p:to>
                                    </p:animClr>
                                  </p:sub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70659">
                                            <p:txEl>
                                              <p:pRg st="4" end="4"/>
                                            </p:txEl>
                                          </p:spTgt>
                                        </p:tgtEl>
                                        <p:attrNameLst>
                                          <p:attrName>style.visibility</p:attrName>
                                        </p:attrNameLst>
                                      </p:cBhvr>
                                      <p:to>
                                        <p:strVal val="visible"/>
                                      </p:to>
                                    </p:set>
                                    <p:animEffect transition="in" filter="fade">
                                      <p:cBhvr>
                                        <p:cTn id="27" dur="2000"/>
                                        <p:tgtEl>
                                          <p:spTgt spid="70659">
                                            <p:txEl>
                                              <p:pRg st="4" end="4"/>
                                            </p:txEl>
                                          </p:spTgt>
                                        </p:tgtEl>
                                      </p:cBhvr>
                                    </p:animEffect>
                                  </p:childTnLst>
                                  <p:subTnLst>
                                    <p:animClr clrSpc="rgb" dir="cw">
                                      <p:cBhvr override="childStyle">
                                        <p:cTn dur="1" fill="hold" display="0" masterRel="nextClick" afterEffect="1"/>
                                        <p:tgtEl>
                                          <p:spTgt spid="70659">
                                            <p:txEl>
                                              <p:pRg st="4" end="4"/>
                                            </p:txEl>
                                          </p:spTgt>
                                        </p:tgtEl>
                                        <p:attrNameLst>
                                          <p:attrName>ppt_c</p:attrName>
                                        </p:attrNameLst>
                                      </p:cBhvr>
                                      <p:to>
                                        <a:schemeClr val="bg2"/>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0658" grpId="0"/>
      <p:bldP spid="70659" grpId="0" build="p"/>
    </p:bldLst>
  </p:timing>
</p:sld>
</file>

<file path=ppt/slides/slide6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1682" name="Rectangle 2"/>
          <p:cNvSpPr>
            <a:spLocks noGrp="1" noChangeArrowheads="1"/>
          </p:cNvSpPr>
          <p:nvPr>
            <p:ph type="title"/>
          </p:nvPr>
        </p:nvSpPr>
        <p:spPr/>
        <p:txBody>
          <a:bodyPr/>
          <a:lstStyle/>
          <a:p>
            <a:endParaRPr lang="en-US"/>
          </a:p>
        </p:txBody>
      </p:sp>
      <p:sp>
        <p:nvSpPr>
          <p:cNvPr id="71683" name="Rectangle 3"/>
          <p:cNvSpPr>
            <a:spLocks noGrp="1" noChangeArrowheads="1"/>
          </p:cNvSpPr>
          <p:nvPr>
            <p:ph type="body" idx="1"/>
          </p:nvPr>
        </p:nvSpPr>
        <p:spPr/>
        <p:txBody>
          <a:bodyPr/>
          <a:lstStyle/>
          <a:p>
            <a:endParaRPr lang="en-US"/>
          </a:p>
          <a:p>
            <a:r>
              <a:rPr lang="fa-IR" sz="2800"/>
              <a:t>بهای تمام شده کالای ساخته شده در انتهای دوره- بهای تمام شده تولیدات طی دوره+ بهای تمام شده موجودی کالای ساخته شده در ابتدای دوره=بهای تمام شده کالای فروش رفته</a:t>
            </a:r>
            <a:endParaRPr lang="en-US" sz="2800"/>
          </a:p>
        </p:txBody>
      </p:sp>
    </p:spTree>
  </p:cSld>
  <p:clrMapOvr>
    <a:masterClrMapping/>
  </p:clrMapOvr>
  <p:transition advClick="0" advTm="3000"/>
</p:sld>
</file>

<file path=ppt/slides/slide6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2706" name="Rectangle 2"/>
          <p:cNvSpPr>
            <a:spLocks noGrp="1" noChangeArrowheads="1"/>
          </p:cNvSpPr>
          <p:nvPr>
            <p:ph type="title"/>
          </p:nvPr>
        </p:nvSpPr>
        <p:spPr/>
        <p:txBody>
          <a:bodyPr/>
          <a:lstStyle/>
          <a:p>
            <a:endParaRPr lang="en-US"/>
          </a:p>
        </p:txBody>
      </p:sp>
      <p:sp>
        <p:nvSpPr>
          <p:cNvPr id="72707" name="Rectangle 3"/>
          <p:cNvSpPr>
            <a:spLocks noGrp="1" noChangeArrowheads="1"/>
          </p:cNvSpPr>
          <p:nvPr>
            <p:ph type="body" idx="1"/>
          </p:nvPr>
        </p:nvSpPr>
        <p:spPr/>
        <p:txBody>
          <a:bodyPr/>
          <a:lstStyle/>
          <a:p>
            <a:endParaRPr lang="en-US"/>
          </a:p>
          <a:p>
            <a:r>
              <a:rPr lang="fa-IR"/>
              <a:t>2- صورت بهای تمام شده کالای ساخته شده (صورت بهای تمام شده تولید):</a:t>
            </a:r>
          </a:p>
          <a:p>
            <a:endParaRPr lang="en-US"/>
          </a:p>
          <a:p>
            <a:pPr algn="ctr"/>
            <a:r>
              <a:rPr lang="fa-IR"/>
              <a:t>صورت بهای تمام شده تولید صورتی است که نحوه ارتباط اقلام بهای تمام شده مرتبط با تولید در موسسات تولیدی را نشان می دهد .</a:t>
            </a:r>
            <a:endParaRPr lang="en-US"/>
          </a:p>
        </p:txBody>
      </p:sp>
    </p:spTree>
  </p:cSld>
  <p:clrMapOvr>
    <a:masterClrMapping/>
  </p:clrMapOvr>
  <p:transition advClick="0" advTm="3000"/>
</p:sld>
</file>

<file path=ppt/slides/slide6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3730" name="Rectangle 2"/>
          <p:cNvSpPr>
            <a:spLocks noGrp="1" noChangeArrowheads="1"/>
          </p:cNvSpPr>
          <p:nvPr>
            <p:ph type="title"/>
          </p:nvPr>
        </p:nvSpPr>
        <p:spPr/>
        <p:txBody>
          <a:bodyPr/>
          <a:lstStyle/>
          <a:p>
            <a:endParaRPr lang="en-US"/>
          </a:p>
        </p:txBody>
      </p:sp>
      <p:sp>
        <p:nvSpPr>
          <p:cNvPr id="73731" name="Rectangle 3"/>
          <p:cNvSpPr>
            <a:spLocks noGrp="1" noChangeArrowheads="1"/>
          </p:cNvSpPr>
          <p:nvPr>
            <p:ph type="body" idx="1"/>
          </p:nvPr>
        </p:nvSpPr>
        <p:spPr/>
        <p:txBody>
          <a:bodyPr/>
          <a:lstStyle/>
          <a:p>
            <a:endParaRPr lang="en-US"/>
          </a:p>
          <a:p>
            <a:r>
              <a:rPr lang="fa-IR"/>
              <a:t>شامل اقلام زیر می باشد:</a:t>
            </a:r>
          </a:p>
          <a:p>
            <a:endParaRPr lang="en-US"/>
          </a:p>
          <a:p>
            <a:r>
              <a:rPr lang="fa-IR"/>
              <a:t>بهای تمام شده مواد مصرفی، دستمزد مستقیم پرداخت شده طی دوره بهای تمام شده سربارو کاردرجریان ساخت          ابتداوانتهای دوره.</a:t>
            </a:r>
            <a:endParaRPr lang="en-US"/>
          </a:p>
        </p:txBody>
      </p:sp>
    </p:spTree>
  </p:cSld>
  <p:clrMapOvr>
    <a:masterClrMapping/>
  </p:clrMapOvr>
  <p:transition advClick="0" advTm="3000"/>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74754" name="Rectangle 2"/>
          <p:cNvSpPr>
            <a:spLocks noGrp="1" noChangeArrowheads="1"/>
          </p:cNvSpPr>
          <p:nvPr>
            <p:ph type="title"/>
          </p:nvPr>
        </p:nvSpPr>
        <p:spPr/>
        <p:txBody>
          <a:bodyPr/>
          <a:lstStyle/>
          <a:p>
            <a:endParaRPr lang="en-US"/>
          </a:p>
        </p:txBody>
      </p:sp>
      <p:sp>
        <p:nvSpPr>
          <p:cNvPr id="74755" name="Rectangle 3"/>
          <p:cNvSpPr>
            <a:spLocks noGrp="1" noChangeArrowheads="1"/>
          </p:cNvSpPr>
          <p:nvPr>
            <p:ph type="body" idx="1"/>
          </p:nvPr>
        </p:nvSpPr>
        <p:spPr/>
        <p:txBody>
          <a:bodyPr/>
          <a:lstStyle/>
          <a:p>
            <a:r>
              <a:rPr lang="fa-IR"/>
              <a:t>بهای تمام شده کالای تولید شده:</a:t>
            </a:r>
          </a:p>
          <a:p>
            <a:r>
              <a:rPr lang="fa-IR"/>
              <a:t>بهای تمام شده مواد مستقیم:</a:t>
            </a:r>
          </a:p>
          <a:p>
            <a:r>
              <a:rPr lang="fa-IR"/>
              <a:t>موجودی مواد مستقیم ابتدای دوره</a:t>
            </a:r>
          </a:p>
          <a:p>
            <a:r>
              <a:rPr lang="fa-IR"/>
              <a:t>+ خرید خالص مواد طی دوره</a:t>
            </a:r>
          </a:p>
          <a:p>
            <a:r>
              <a:rPr lang="fa-IR"/>
              <a:t>موجودی مواد مستقیم انتهای دوره</a:t>
            </a:r>
          </a:p>
          <a:p>
            <a:r>
              <a:rPr lang="fa-IR"/>
              <a:t>+ بهای تمام شده دستمزد مستقیم</a:t>
            </a:r>
            <a:endParaRPr lang="en-US"/>
          </a:p>
        </p:txBody>
      </p:sp>
    </p:spTree>
  </p:cSld>
  <p:clrMapOvr>
    <a:masterClrMapping/>
  </p:clrMapOvr>
  <p:transition advClick="0" advTm="3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9" presetClass="entr" presetSubtype="0" decel="100000" fill="hold" grpId="0" nodeType="withEffect" nodePh="1">
                                  <p:stCondLst>
                                    <p:cond delay="0"/>
                                  </p:stCondLst>
                                  <p:endCondLst>
                                    <p:cond evt="begin" delay="0">
                                      <p:tn val="5"/>
                                    </p:cond>
                                  </p:endCondLst>
                                  <p:childTnLst>
                                    <p:set>
                                      <p:cBhvr>
                                        <p:cTn id="6" dur="1" fill="hold">
                                          <p:stCondLst>
                                            <p:cond delay="0"/>
                                          </p:stCondLst>
                                        </p:cTn>
                                        <p:tgtEl>
                                          <p:spTgt spid="74754"/>
                                        </p:tgtEl>
                                        <p:attrNameLst>
                                          <p:attrName>style.visibility</p:attrName>
                                        </p:attrNameLst>
                                      </p:cBhvr>
                                      <p:to>
                                        <p:strVal val="visible"/>
                                      </p:to>
                                    </p:set>
                                    <p:anim calcmode="lin" valueType="num">
                                      <p:cBhvr>
                                        <p:cTn id="7" dur="500" fill="hold"/>
                                        <p:tgtEl>
                                          <p:spTgt spid="74754"/>
                                        </p:tgtEl>
                                        <p:attrNameLst>
                                          <p:attrName>ppt_w</p:attrName>
                                        </p:attrNameLst>
                                      </p:cBhvr>
                                      <p:tavLst>
                                        <p:tav tm="0">
                                          <p:val>
                                            <p:fltVal val="0"/>
                                          </p:val>
                                        </p:tav>
                                        <p:tav tm="100000">
                                          <p:val>
                                            <p:strVal val="#ppt_w"/>
                                          </p:val>
                                        </p:tav>
                                      </p:tavLst>
                                    </p:anim>
                                    <p:anim calcmode="lin" valueType="num">
                                      <p:cBhvr>
                                        <p:cTn id="8" dur="500" fill="hold"/>
                                        <p:tgtEl>
                                          <p:spTgt spid="74754"/>
                                        </p:tgtEl>
                                        <p:attrNameLst>
                                          <p:attrName>ppt_h</p:attrName>
                                        </p:attrNameLst>
                                      </p:cBhvr>
                                      <p:tavLst>
                                        <p:tav tm="0">
                                          <p:val>
                                            <p:fltVal val="0"/>
                                          </p:val>
                                        </p:tav>
                                        <p:tav tm="100000">
                                          <p:val>
                                            <p:strVal val="#ppt_h"/>
                                          </p:val>
                                        </p:tav>
                                      </p:tavLst>
                                    </p:anim>
                                    <p:anim calcmode="lin" valueType="num">
                                      <p:cBhvr>
                                        <p:cTn id="9" dur="500" fill="hold"/>
                                        <p:tgtEl>
                                          <p:spTgt spid="74754"/>
                                        </p:tgtEl>
                                        <p:attrNameLst>
                                          <p:attrName>style.rotation</p:attrName>
                                        </p:attrNameLst>
                                      </p:cBhvr>
                                      <p:tavLst>
                                        <p:tav tm="0">
                                          <p:val>
                                            <p:fltVal val="360"/>
                                          </p:val>
                                        </p:tav>
                                        <p:tav tm="100000">
                                          <p:val>
                                            <p:fltVal val="0"/>
                                          </p:val>
                                        </p:tav>
                                      </p:tavLst>
                                    </p:anim>
                                    <p:animEffect transition="in" filter="fade">
                                      <p:cBhvr>
                                        <p:cTn id="10" dur="500"/>
                                        <p:tgtEl>
                                          <p:spTgt spid="74754"/>
                                        </p:tgtEl>
                                      </p:cBhvr>
                                    </p:animEffect>
                                  </p:childTnLst>
                                </p:cTn>
                              </p:par>
                            </p:childTnLst>
                          </p:cTn>
                        </p:par>
                      </p:childTnLst>
                    </p:cTn>
                  </p:par>
                  <p:par>
                    <p:cTn id="11" fill="hold">
                      <p:stCondLst>
                        <p:cond delay="indefinite"/>
                      </p:stCondLst>
                      <p:childTnLst>
                        <p:par>
                          <p:cTn id="12" fill="hold">
                            <p:stCondLst>
                              <p:cond delay="0"/>
                            </p:stCondLst>
                            <p:childTnLst>
                              <p:par>
                                <p:cTn id="13" presetID="49" presetClass="entr" presetSubtype="0" decel="100000" fill="hold" grpId="0" nodeType="clickEffect">
                                  <p:stCondLst>
                                    <p:cond delay="0"/>
                                  </p:stCondLst>
                                  <p:iterate type="lt">
                                    <p:tmPct val="10000"/>
                                  </p:iterate>
                                  <p:childTnLst>
                                    <p:set>
                                      <p:cBhvr>
                                        <p:cTn id="14" dur="1" fill="hold">
                                          <p:stCondLst>
                                            <p:cond delay="0"/>
                                          </p:stCondLst>
                                        </p:cTn>
                                        <p:tgtEl>
                                          <p:spTgt spid="74755">
                                            <p:txEl>
                                              <p:pRg st="0" end="0"/>
                                            </p:txEl>
                                          </p:spTgt>
                                        </p:tgtEl>
                                        <p:attrNameLst>
                                          <p:attrName>style.visibility</p:attrName>
                                        </p:attrNameLst>
                                      </p:cBhvr>
                                      <p:to>
                                        <p:strVal val="visible"/>
                                      </p:to>
                                    </p:set>
                                    <p:anim calcmode="lin" valueType="num">
                                      <p:cBhvr>
                                        <p:cTn id="15" dur="500" fill="hold"/>
                                        <p:tgtEl>
                                          <p:spTgt spid="74755">
                                            <p:txEl>
                                              <p:pRg st="0" end="0"/>
                                            </p:txEl>
                                          </p:spTgt>
                                        </p:tgtEl>
                                        <p:attrNameLst>
                                          <p:attrName>ppt_w</p:attrName>
                                        </p:attrNameLst>
                                      </p:cBhvr>
                                      <p:tavLst>
                                        <p:tav tm="0">
                                          <p:val>
                                            <p:fltVal val="0"/>
                                          </p:val>
                                        </p:tav>
                                        <p:tav tm="100000">
                                          <p:val>
                                            <p:strVal val="#ppt_w"/>
                                          </p:val>
                                        </p:tav>
                                      </p:tavLst>
                                    </p:anim>
                                    <p:anim calcmode="lin" valueType="num">
                                      <p:cBhvr>
                                        <p:cTn id="16" dur="500" fill="hold"/>
                                        <p:tgtEl>
                                          <p:spTgt spid="74755">
                                            <p:txEl>
                                              <p:pRg st="0" end="0"/>
                                            </p:txEl>
                                          </p:spTgt>
                                        </p:tgtEl>
                                        <p:attrNameLst>
                                          <p:attrName>ppt_h</p:attrName>
                                        </p:attrNameLst>
                                      </p:cBhvr>
                                      <p:tavLst>
                                        <p:tav tm="0">
                                          <p:val>
                                            <p:fltVal val="0"/>
                                          </p:val>
                                        </p:tav>
                                        <p:tav tm="100000">
                                          <p:val>
                                            <p:strVal val="#ppt_h"/>
                                          </p:val>
                                        </p:tav>
                                      </p:tavLst>
                                    </p:anim>
                                    <p:anim calcmode="lin" valueType="num">
                                      <p:cBhvr>
                                        <p:cTn id="17" dur="500" fill="hold"/>
                                        <p:tgtEl>
                                          <p:spTgt spid="74755">
                                            <p:txEl>
                                              <p:pRg st="0" end="0"/>
                                            </p:txEl>
                                          </p:spTgt>
                                        </p:tgtEl>
                                        <p:attrNameLst>
                                          <p:attrName>style.rotation</p:attrName>
                                        </p:attrNameLst>
                                      </p:cBhvr>
                                      <p:tavLst>
                                        <p:tav tm="0">
                                          <p:val>
                                            <p:fltVal val="360"/>
                                          </p:val>
                                        </p:tav>
                                        <p:tav tm="100000">
                                          <p:val>
                                            <p:fltVal val="0"/>
                                          </p:val>
                                        </p:tav>
                                      </p:tavLst>
                                    </p:anim>
                                    <p:animEffect transition="in" filter="fade">
                                      <p:cBhvr>
                                        <p:cTn id="18" dur="500"/>
                                        <p:tgtEl>
                                          <p:spTgt spid="74755">
                                            <p:txEl>
                                              <p:pRg st="0" end="0"/>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49" presetClass="entr" presetSubtype="0" decel="100000" fill="hold" grpId="0" nodeType="clickEffect">
                                  <p:stCondLst>
                                    <p:cond delay="0"/>
                                  </p:stCondLst>
                                  <p:iterate type="lt">
                                    <p:tmPct val="10000"/>
                                  </p:iterate>
                                  <p:childTnLst>
                                    <p:set>
                                      <p:cBhvr>
                                        <p:cTn id="22" dur="1" fill="hold">
                                          <p:stCondLst>
                                            <p:cond delay="0"/>
                                          </p:stCondLst>
                                        </p:cTn>
                                        <p:tgtEl>
                                          <p:spTgt spid="74755">
                                            <p:txEl>
                                              <p:pRg st="1" end="1"/>
                                            </p:txEl>
                                          </p:spTgt>
                                        </p:tgtEl>
                                        <p:attrNameLst>
                                          <p:attrName>style.visibility</p:attrName>
                                        </p:attrNameLst>
                                      </p:cBhvr>
                                      <p:to>
                                        <p:strVal val="visible"/>
                                      </p:to>
                                    </p:set>
                                    <p:anim calcmode="lin" valueType="num">
                                      <p:cBhvr>
                                        <p:cTn id="23" dur="500" fill="hold"/>
                                        <p:tgtEl>
                                          <p:spTgt spid="74755">
                                            <p:txEl>
                                              <p:pRg st="1" end="1"/>
                                            </p:txEl>
                                          </p:spTgt>
                                        </p:tgtEl>
                                        <p:attrNameLst>
                                          <p:attrName>ppt_w</p:attrName>
                                        </p:attrNameLst>
                                      </p:cBhvr>
                                      <p:tavLst>
                                        <p:tav tm="0">
                                          <p:val>
                                            <p:fltVal val="0"/>
                                          </p:val>
                                        </p:tav>
                                        <p:tav tm="100000">
                                          <p:val>
                                            <p:strVal val="#ppt_w"/>
                                          </p:val>
                                        </p:tav>
                                      </p:tavLst>
                                    </p:anim>
                                    <p:anim calcmode="lin" valueType="num">
                                      <p:cBhvr>
                                        <p:cTn id="24" dur="500" fill="hold"/>
                                        <p:tgtEl>
                                          <p:spTgt spid="74755">
                                            <p:txEl>
                                              <p:pRg st="1" end="1"/>
                                            </p:txEl>
                                          </p:spTgt>
                                        </p:tgtEl>
                                        <p:attrNameLst>
                                          <p:attrName>ppt_h</p:attrName>
                                        </p:attrNameLst>
                                      </p:cBhvr>
                                      <p:tavLst>
                                        <p:tav tm="0">
                                          <p:val>
                                            <p:fltVal val="0"/>
                                          </p:val>
                                        </p:tav>
                                        <p:tav tm="100000">
                                          <p:val>
                                            <p:strVal val="#ppt_h"/>
                                          </p:val>
                                        </p:tav>
                                      </p:tavLst>
                                    </p:anim>
                                    <p:anim calcmode="lin" valueType="num">
                                      <p:cBhvr>
                                        <p:cTn id="25" dur="500" fill="hold"/>
                                        <p:tgtEl>
                                          <p:spTgt spid="74755">
                                            <p:txEl>
                                              <p:pRg st="1" end="1"/>
                                            </p:txEl>
                                          </p:spTgt>
                                        </p:tgtEl>
                                        <p:attrNameLst>
                                          <p:attrName>style.rotation</p:attrName>
                                        </p:attrNameLst>
                                      </p:cBhvr>
                                      <p:tavLst>
                                        <p:tav tm="0">
                                          <p:val>
                                            <p:fltVal val="360"/>
                                          </p:val>
                                        </p:tav>
                                        <p:tav tm="100000">
                                          <p:val>
                                            <p:fltVal val="0"/>
                                          </p:val>
                                        </p:tav>
                                      </p:tavLst>
                                    </p:anim>
                                    <p:animEffect transition="in" filter="fade">
                                      <p:cBhvr>
                                        <p:cTn id="26" dur="500"/>
                                        <p:tgtEl>
                                          <p:spTgt spid="74755">
                                            <p:txEl>
                                              <p:pRg st="1" end="1"/>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49" presetClass="entr" presetSubtype="0" decel="100000" fill="hold" grpId="0" nodeType="clickEffect">
                                  <p:stCondLst>
                                    <p:cond delay="0"/>
                                  </p:stCondLst>
                                  <p:iterate type="lt">
                                    <p:tmPct val="10000"/>
                                  </p:iterate>
                                  <p:childTnLst>
                                    <p:set>
                                      <p:cBhvr>
                                        <p:cTn id="30" dur="1" fill="hold">
                                          <p:stCondLst>
                                            <p:cond delay="0"/>
                                          </p:stCondLst>
                                        </p:cTn>
                                        <p:tgtEl>
                                          <p:spTgt spid="74755">
                                            <p:txEl>
                                              <p:pRg st="2" end="2"/>
                                            </p:txEl>
                                          </p:spTgt>
                                        </p:tgtEl>
                                        <p:attrNameLst>
                                          <p:attrName>style.visibility</p:attrName>
                                        </p:attrNameLst>
                                      </p:cBhvr>
                                      <p:to>
                                        <p:strVal val="visible"/>
                                      </p:to>
                                    </p:set>
                                    <p:anim calcmode="lin" valueType="num">
                                      <p:cBhvr>
                                        <p:cTn id="31" dur="500" fill="hold"/>
                                        <p:tgtEl>
                                          <p:spTgt spid="74755">
                                            <p:txEl>
                                              <p:pRg st="2" end="2"/>
                                            </p:txEl>
                                          </p:spTgt>
                                        </p:tgtEl>
                                        <p:attrNameLst>
                                          <p:attrName>ppt_w</p:attrName>
                                        </p:attrNameLst>
                                      </p:cBhvr>
                                      <p:tavLst>
                                        <p:tav tm="0">
                                          <p:val>
                                            <p:fltVal val="0"/>
                                          </p:val>
                                        </p:tav>
                                        <p:tav tm="100000">
                                          <p:val>
                                            <p:strVal val="#ppt_w"/>
                                          </p:val>
                                        </p:tav>
                                      </p:tavLst>
                                    </p:anim>
                                    <p:anim calcmode="lin" valueType="num">
                                      <p:cBhvr>
                                        <p:cTn id="32" dur="500" fill="hold"/>
                                        <p:tgtEl>
                                          <p:spTgt spid="74755">
                                            <p:txEl>
                                              <p:pRg st="2" end="2"/>
                                            </p:txEl>
                                          </p:spTgt>
                                        </p:tgtEl>
                                        <p:attrNameLst>
                                          <p:attrName>ppt_h</p:attrName>
                                        </p:attrNameLst>
                                      </p:cBhvr>
                                      <p:tavLst>
                                        <p:tav tm="0">
                                          <p:val>
                                            <p:fltVal val="0"/>
                                          </p:val>
                                        </p:tav>
                                        <p:tav tm="100000">
                                          <p:val>
                                            <p:strVal val="#ppt_h"/>
                                          </p:val>
                                        </p:tav>
                                      </p:tavLst>
                                    </p:anim>
                                    <p:anim calcmode="lin" valueType="num">
                                      <p:cBhvr>
                                        <p:cTn id="33" dur="500" fill="hold"/>
                                        <p:tgtEl>
                                          <p:spTgt spid="74755">
                                            <p:txEl>
                                              <p:pRg st="2" end="2"/>
                                            </p:txEl>
                                          </p:spTgt>
                                        </p:tgtEl>
                                        <p:attrNameLst>
                                          <p:attrName>style.rotation</p:attrName>
                                        </p:attrNameLst>
                                      </p:cBhvr>
                                      <p:tavLst>
                                        <p:tav tm="0">
                                          <p:val>
                                            <p:fltVal val="360"/>
                                          </p:val>
                                        </p:tav>
                                        <p:tav tm="100000">
                                          <p:val>
                                            <p:fltVal val="0"/>
                                          </p:val>
                                        </p:tav>
                                      </p:tavLst>
                                    </p:anim>
                                    <p:animEffect transition="in" filter="fade">
                                      <p:cBhvr>
                                        <p:cTn id="34" dur="500"/>
                                        <p:tgtEl>
                                          <p:spTgt spid="74755">
                                            <p:txEl>
                                              <p:pRg st="2" end="2"/>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49" presetClass="entr" presetSubtype="0" decel="100000" fill="hold" grpId="0" nodeType="clickEffect">
                                  <p:stCondLst>
                                    <p:cond delay="0"/>
                                  </p:stCondLst>
                                  <p:iterate type="lt">
                                    <p:tmPct val="10000"/>
                                  </p:iterate>
                                  <p:childTnLst>
                                    <p:set>
                                      <p:cBhvr>
                                        <p:cTn id="38" dur="1" fill="hold">
                                          <p:stCondLst>
                                            <p:cond delay="0"/>
                                          </p:stCondLst>
                                        </p:cTn>
                                        <p:tgtEl>
                                          <p:spTgt spid="74755">
                                            <p:txEl>
                                              <p:pRg st="3" end="3"/>
                                            </p:txEl>
                                          </p:spTgt>
                                        </p:tgtEl>
                                        <p:attrNameLst>
                                          <p:attrName>style.visibility</p:attrName>
                                        </p:attrNameLst>
                                      </p:cBhvr>
                                      <p:to>
                                        <p:strVal val="visible"/>
                                      </p:to>
                                    </p:set>
                                    <p:anim calcmode="lin" valueType="num">
                                      <p:cBhvr>
                                        <p:cTn id="39" dur="500" fill="hold"/>
                                        <p:tgtEl>
                                          <p:spTgt spid="74755">
                                            <p:txEl>
                                              <p:pRg st="3" end="3"/>
                                            </p:txEl>
                                          </p:spTgt>
                                        </p:tgtEl>
                                        <p:attrNameLst>
                                          <p:attrName>ppt_w</p:attrName>
                                        </p:attrNameLst>
                                      </p:cBhvr>
                                      <p:tavLst>
                                        <p:tav tm="0">
                                          <p:val>
                                            <p:fltVal val="0"/>
                                          </p:val>
                                        </p:tav>
                                        <p:tav tm="100000">
                                          <p:val>
                                            <p:strVal val="#ppt_w"/>
                                          </p:val>
                                        </p:tav>
                                      </p:tavLst>
                                    </p:anim>
                                    <p:anim calcmode="lin" valueType="num">
                                      <p:cBhvr>
                                        <p:cTn id="40" dur="500" fill="hold"/>
                                        <p:tgtEl>
                                          <p:spTgt spid="74755">
                                            <p:txEl>
                                              <p:pRg st="3" end="3"/>
                                            </p:txEl>
                                          </p:spTgt>
                                        </p:tgtEl>
                                        <p:attrNameLst>
                                          <p:attrName>ppt_h</p:attrName>
                                        </p:attrNameLst>
                                      </p:cBhvr>
                                      <p:tavLst>
                                        <p:tav tm="0">
                                          <p:val>
                                            <p:fltVal val="0"/>
                                          </p:val>
                                        </p:tav>
                                        <p:tav tm="100000">
                                          <p:val>
                                            <p:strVal val="#ppt_h"/>
                                          </p:val>
                                        </p:tav>
                                      </p:tavLst>
                                    </p:anim>
                                    <p:anim calcmode="lin" valueType="num">
                                      <p:cBhvr>
                                        <p:cTn id="41" dur="500" fill="hold"/>
                                        <p:tgtEl>
                                          <p:spTgt spid="74755">
                                            <p:txEl>
                                              <p:pRg st="3" end="3"/>
                                            </p:txEl>
                                          </p:spTgt>
                                        </p:tgtEl>
                                        <p:attrNameLst>
                                          <p:attrName>style.rotation</p:attrName>
                                        </p:attrNameLst>
                                      </p:cBhvr>
                                      <p:tavLst>
                                        <p:tav tm="0">
                                          <p:val>
                                            <p:fltVal val="360"/>
                                          </p:val>
                                        </p:tav>
                                        <p:tav tm="100000">
                                          <p:val>
                                            <p:fltVal val="0"/>
                                          </p:val>
                                        </p:tav>
                                      </p:tavLst>
                                    </p:anim>
                                    <p:animEffect transition="in" filter="fade">
                                      <p:cBhvr>
                                        <p:cTn id="42" dur="500"/>
                                        <p:tgtEl>
                                          <p:spTgt spid="74755">
                                            <p:txEl>
                                              <p:pRg st="3" end="3"/>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49" presetClass="entr" presetSubtype="0" decel="100000" fill="hold" grpId="0" nodeType="clickEffect">
                                  <p:stCondLst>
                                    <p:cond delay="0"/>
                                  </p:stCondLst>
                                  <p:iterate type="lt">
                                    <p:tmPct val="10000"/>
                                  </p:iterate>
                                  <p:childTnLst>
                                    <p:set>
                                      <p:cBhvr>
                                        <p:cTn id="46" dur="1" fill="hold">
                                          <p:stCondLst>
                                            <p:cond delay="0"/>
                                          </p:stCondLst>
                                        </p:cTn>
                                        <p:tgtEl>
                                          <p:spTgt spid="74755">
                                            <p:txEl>
                                              <p:pRg st="4" end="4"/>
                                            </p:txEl>
                                          </p:spTgt>
                                        </p:tgtEl>
                                        <p:attrNameLst>
                                          <p:attrName>style.visibility</p:attrName>
                                        </p:attrNameLst>
                                      </p:cBhvr>
                                      <p:to>
                                        <p:strVal val="visible"/>
                                      </p:to>
                                    </p:set>
                                    <p:anim calcmode="lin" valueType="num">
                                      <p:cBhvr>
                                        <p:cTn id="47" dur="500" fill="hold"/>
                                        <p:tgtEl>
                                          <p:spTgt spid="74755">
                                            <p:txEl>
                                              <p:pRg st="4" end="4"/>
                                            </p:txEl>
                                          </p:spTgt>
                                        </p:tgtEl>
                                        <p:attrNameLst>
                                          <p:attrName>ppt_w</p:attrName>
                                        </p:attrNameLst>
                                      </p:cBhvr>
                                      <p:tavLst>
                                        <p:tav tm="0">
                                          <p:val>
                                            <p:fltVal val="0"/>
                                          </p:val>
                                        </p:tav>
                                        <p:tav tm="100000">
                                          <p:val>
                                            <p:strVal val="#ppt_w"/>
                                          </p:val>
                                        </p:tav>
                                      </p:tavLst>
                                    </p:anim>
                                    <p:anim calcmode="lin" valueType="num">
                                      <p:cBhvr>
                                        <p:cTn id="48" dur="500" fill="hold"/>
                                        <p:tgtEl>
                                          <p:spTgt spid="74755">
                                            <p:txEl>
                                              <p:pRg st="4" end="4"/>
                                            </p:txEl>
                                          </p:spTgt>
                                        </p:tgtEl>
                                        <p:attrNameLst>
                                          <p:attrName>ppt_h</p:attrName>
                                        </p:attrNameLst>
                                      </p:cBhvr>
                                      <p:tavLst>
                                        <p:tav tm="0">
                                          <p:val>
                                            <p:fltVal val="0"/>
                                          </p:val>
                                        </p:tav>
                                        <p:tav tm="100000">
                                          <p:val>
                                            <p:strVal val="#ppt_h"/>
                                          </p:val>
                                        </p:tav>
                                      </p:tavLst>
                                    </p:anim>
                                    <p:anim calcmode="lin" valueType="num">
                                      <p:cBhvr>
                                        <p:cTn id="49" dur="500" fill="hold"/>
                                        <p:tgtEl>
                                          <p:spTgt spid="74755">
                                            <p:txEl>
                                              <p:pRg st="4" end="4"/>
                                            </p:txEl>
                                          </p:spTgt>
                                        </p:tgtEl>
                                        <p:attrNameLst>
                                          <p:attrName>style.rotation</p:attrName>
                                        </p:attrNameLst>
                                      </p:cBhvr>
                                      <p:tavLst>
                                        <p:tav tm="0">
                                          <p:val>
                                            <p:fltVal val="360"/>
                                          </p:val>
                                        </p:tav>
                                        <p:tav tm="100000">
                                          <p:val>
                                            <p:fltVal val="0"/>
                                          </p:val>
                                        </p:tav>
                                      </p:tavLst>
                                    </p:anim>
                                    <p:animEffect transition="in" filter="fade">
                                      <p:cBhvr>
                                        <p:cTn id="50" dur="500"/>
                                        <p:tgtEl>
                                          <p:spTgt spid="74755">
                                            <p:txEl>
                                              <p:pRg st="4" end="4"/>
                                            </p:txEl>
                                          </p:spTgt>
                                        </p:tgtEl>
                                      </p:cBhvr>
                                    </p:animEffect>
                                  </p:childTnLst>
                                </p:cTn>
                              </p:par>
                            </p:childTnLst>
                          </p:cTn>
                        </p:par>
                      </p:childTnLst>
                    </p:cTn>
                  </p:par>
                  <p:par>
                    <p:cTn id="51" fill="hold">
                      <p:stCondLst>
                        <p:cond delay="indefinite"/>
                      </p:stCondLst>
                      <p:childTnLst>
                        <p:par>
                          <p:cTn id="52" fill="hold">
                            <p:stCondLst>
                              <p:cond delay="0"/>
                            </p:stCondLst>
                            <p:childTnLst>
                              <p:par>
                                <p:cTn id="53" presetID="49" presetClass="entr" presetSubtype="0" decel="100000" fill="hold" grpId="0" nodeType="clickEffect">
                                  <p:stCondLst>
                                    <p:cond delay="0"/>
                                  </p:stCondLst>
                                  <p:iterate type="lt">
                                    <p:tmPct val="10000"/>
                                  </p:iterate>
                                  <p:childTnLst>
                                    <p:set>
                                      <p:cBhvr>
                                        <p:cTn id="54" dur="1" fill="hold">
                                          <p:stCondLst>
                                            <p:cond delay="0"/>
                                          </p:stCondLst>
                                        </p:cTn>
                                        <p:tgtEl>
                                          <p:spTgt spid="74755">
                                            <p:txEl>
                                              <p:pRg st="5" end="5"/>
                                            </p:txEl>
                                          </p:spTgt>
                                        </p:tgtEl>
                                        <p:attrNameLst>
                                          <p:attrName>style.visibility</p:attrName>
                                        </p:attrNameLst>
                                      </p:cBhvr>
                                      <p:to>
                                        <p:strVal val="visible"/>
                                      </p:to>
                                    </p:set>
                                    <p:anim calcmode="lin" valueType="num">
                                      <p:cBhvr>
                                        <p:cTn id="55" dur="500" fill="hold"/>
                                        <p:tgtEl>
                                          <p:spTgt spid="74755">
                                            <p:txEl>
                                              <p:pRg st="5" end="5"/>
                                            </p:txEl>
                                          </p:spTgt>
                                        </p:tgtEl>
                                        <p:attrNameLst>
                                          <p:attrName>ppt_w</p:attrName>
                                        </p:attrNameLst>
                                      </p:cBhvr>
                                      <p:tavLst>
                                        <p:tav tm="0">
                                          <p:val>
                                            <p:fltVal val="0"/>
                                          </p:val>
                                        </p:tav>
                                        <p:tav tm="100000">
                                          <p:val>
                                            <p:strVal val="#ppt_w"/>
                                          </p:val>
                                        </p:tav>
                                      </p:tavLst>
                                    </p:anim>
                                    <p:anim calcmode="lin" valueType="num">
                                      <p:cBhvr>
                                        <p:cTn id="56" dur="500" fill="hold"/>
                                        <p:tgtEl>
                                          <p:spTgt spid="74755">
                                            <p:txEl>
                                              <p:pRg st="5" end="5"/>
                                            </p:txEl>
                                          </p:spTgt>
                                        </p:tgtEl>
                                        <p:attrNameLst>
                                          <p:attrName>ppt_h</p:attrName>
                                        </p:attrNameLst>
                                      </p:cBhvr>
                                      <p:tavLst>
                                        <p:tav tm="0">
                                          <p:val>
                                            <p:fltVal val="0"/>
                                          </p:val>
                                        </p:tav>
                                        <p:tav tm="100000">
                                          <p:val>
                                            <p:strVal val="#ppt_h"/>
                                          </p:val>
                                        </p:tav>
                                      </p:tavLst>
                                    </p:anim>
                                    <p:anim calcmode="lin" valueType="num">
                                      <p:cBhvr>
                                        <p:cTn id="57" dur="500" fill="hold"/>
                                        <p:tgtEl>
                                          <p:spTgt spid="74755">
                                            <p:txEl>
                                              <p:pRg st="5" end="5"/>
                                            </p:txEl>
                                          </p:spTgt>
                                        </p:tgtEl>
                                        <p:attrNameLst>
                                          <p:attrName>style.rotation</p:attrName>
                                        </p:attrNameLst>
                                      </p:cBhvr>
                                      <p:tavLst>
                                        <p:tav tm="0">
                                          <p:val>
                                            <p:fltVal val="360"/>
                                          </p:val>
                                        </p:tav>
                                        <p:tav tm="100000">
                                          <p:val>
                                            <p:fltVal val="0"/>
                                          </p:val>
                                        </p:tav>
                                      </p:tavLst>
                                    </p:anim>
                                    <p:animEffect transition="in" filter="fade">
                                      <p:cBhvr>
                                        <p:cTn id="58" dur="500"/>
                                        <p:tgtEl>
                                          <p:spTgt spid="74755">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4754" grpId="0"/>
      <p:bldP spid="74755" grpId="0" build="p"/>
    </p:bldLst>
  </p:timing>
</p:sld>
</file>

<file path=ppt/slides/slide6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5778" name="Rectangle 2"/>
          <p:cNvSpPr>
            <a:spLocks noGrp="1" noChangeArrowheads="1"/>
          </p:cNvSpPr>
          <p:nvPr>
            <p:ph type="title"/>
          </p:nvPr>
        </p:nvSpPr>
        <p:spPr/>
        <p:txBody>
          <a:bodyPr/>
          <a:lstStyle/>
          <a:p>
            <a:endParaRPr lang="en-US"/>
          </a:p>
        </p:txBody>
      </p:sp>
      <p:sp>
        <p:nvSpPr>
          <p:cNvPr id="75779" name="Rectangle 3"/>
          <p:cNvSpPr>
            <a:spLocks noGrp="1" noChangeArrowheads="1"/>
          </p:cNvSpPr>
          <p:nvPr>
            <p:ph type="body" idx="1"/>
          </p:nvPr>
        </p:nvSpPr>
        <p:spPr/>
        <p:txBody>
          <a:bodyPr/>
          <a:lstStyle/>
          <a:p>
            <a:r>
              <a:rPr lang="fa-IR"/>
              <a:t>+ بهای تمام شده سایر عوامل تولید (سربار)</a:t>
            </a:r>
          </a:p>
          <a:p>
            <a:r>
              <a:rPr lang="fa-IR"/>
              <a:t>= بهای تمام شده عوامل تولید طی دوره</a:t>
            </a:r>
          </a:p>
          <a:p>
            <a:r>
              <a:rPr lang="fa-IR"/>
              <a:t>+ بهای تمام شده کالای نیم ساخته ابتدای دوره</a:t>
            </a:r>
          </a:p>
          <a:p>
            <a:r>
              <a:rPr lang="fa-IR"/>
              <a:t>=جمع کار در جریان تولید طی دوره</a:t>
            </a:r>
          </a:p>
          <a:p>
            <a:r>
              <a:rPr lang="fa-IR"/>
              <a:t>بهای تمام شده کار در جریان (کالای نیم ساخته) انتهای دوره</a:t>
            </a:r>
            <a:endParaRPr lang="en-US"/>
          </a:p>
        </p:txBody>
      </p:sp>
    </p:spTree>
  </p:cSld>
  <p:clrMapOvr>
    <a:masterClrMapping/>
  </p:clrMapOvr>
  <p:transition advClick="0" advTm="3000"/>
</p:sld>
</file>

<file path=ppt/slides/slide6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6802" name="Rectangle 2"/>
          <p:cNvSpPr>
            <a:spLocks noGrp="1" noChangeArrowheads="1"/>
          </p:cNvSpPr>
          <p:nvPr>
            <p:ph type="title"/>
          </p:nvPr>
        </p:nvSpPr>
        <p:spPr/>
        <p:txBody>
          <a:bodyPr/>
          <a:lstStyle/>
          <a:p>
            <a:endParaRPr lang="en-US"/>
          </a:p>
        </p:txBody>
      </p:sp>
      <p:sp>
        <p:nvSpPr>
          <p:cNvPr id="76803" name="Rectangle 3"/>
          <p:cNvSpPr>
            <a:spLocks noGrp="1" noChangeArrowheads="1"/>
          </p:cNvSpPr>
          <p:nvPr>
            <p:ph type="body" idx="1"/>
          </p:nvPr>
        </p:nvSpPr>
        <p:spPr/>
        <p:txBody>
          <a:bodyPr/>
          <a:lstStyle/>
          <a:p>
            <a:r>
              <a:rPr lang="fa-IR"/>
              <a:t>= بهای تمام شده کالای ساخته شده طی دوره</a:t>
            </a:r>
          </a:p>
          <a:p>
            <a:endParaRPr lang="en-US"/>
          </a:p>
          <a:p>
            <a:r>
              <a:rPr lang="fa-IR"/>
              <a:t>3- روش ادواری بهای تمام شده</a:t>
            </a:r>
          </a:p>
          <a:p>
            <a:endParaRPr lang="en-US"/>
          </a:p>
          <a:p>
            <a:pPr algn="ctr"/>
            <a:r>
              <a:rPr lang="fa-IR"/>
              <a:t>نظام دائمی به کمک حساب دائمی «کار در جریان ساخت» مداوماً اطلاعاتی درباره کار در جریان ساخت،</a:t>
            </a:r>
            <a:endParaRPr lang="en-US"/>
          </a:p>
        </p:txBody>
      </p:sp>
    </p:spTree>
  </p:cSld>
  <p:clrMapOvr>
    <a:masterClrMapping/>
  </p:clrMapOvr>
  <p:transition advClick="0" advTm="3000"/>
</p:sld>
</file>

<file path=ppt/slides/slide7.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endParaRPr lang="en-US" sz="2800"/>
          </a:p>
        </p:txBody>
      </p:sp>
      <p:sp>
        <p:nvSpPr>
          <p:cNvPr id="5123" name="Rectangle 3"/>
          <p:cNvSpPr>
            <a:spLocks noGrp="1" noChangeArrowheads="1"/>
          </p:cNvSpPr>
          <p:nvPr>
            <p:ph type="body" idx="1"/>
          </p:nvPr>
        </p:nvSpPr>
        <p:spPr/>
        <p:txBody>
          <a:bodyPr/>
          <a:lstStyle/>
          <a:p>
            <a:endParaRPr lang="fa-IR"/>
          </a:p>
          <a:p>
            <a:pPr algn="ctr"/>
            <a:r>
              <a:rPr lang="fa-IR"/>
              <a:t>هر یک از اقلام بهای تمام شده به منزله ی استفاده از یکی از منابع شرکت است.</a:t>
            </a:r>
            <a:endParaRPr lang="en-US"/>
          </a:p>
          <a:p>
            <a:endParaRPr lang="en-US"/>
          </a:p>
          <a:p>
            <a:pPr algn="ctr"/>
            <a:r>
              <a:rPr lang="fa-IR"/>
              <a:t>کاربرد اصلی و اولیه اطلاعات بهای تمام شده برای مدیران تصمیم گیری و ارزیابی عملکرد است.</a:t>
            </a:r>
          </a:p>
          <a:p>
            <a:endParaRPr lang="en-US"/>
          </a:p>
        </p:txBody>
      </p:sp>
    </p:spTree>
  </p:cSld>
  <p:clrMapOvr>
    <a:masterClrMapping/>
  </p:clrMapOvr>
  <p:transition advClick="0" advTm="3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9" presetClass="entr" presetSubtype="0" decel="100000" fill="hold" grpId="0" nodeType="withEffect" nodePh="1">
                                  <p:stCondLst>
                                    <p:cond delay="0"/>
                                  </p:stCondLst>
                                  <p:endCondLst>
                                    <p:cond evt="begin" delay="0">
                                      <p:tn val="5"/>
                                    </p:cond>
                                  </p:endCondLst>
                                  <p:childTnLst>
                                    <p:set>
                                      <p:cBhvr>
                                        <p:cTn id="6" dur="1" fill="hold">
                                          <p:stCondLst>
                                            <p:cond delay="0"/>
                                          </p:stCondLst>
                                        </p:cTn>
                                        <p:tgtEl>
                                          <p:spTgt spid="5122"/>
                                        </p:tgtEl>
                                        <p:attrNameLst>
                                          <p:attrName>style.visibility</p:attrName>
                                        </p:attrNameLst>
                                      </p:cBhvr>
                                      <p:to>
                                        <p:strVal val="visible"/>
                                      </p:to>
                                    </p:set>
                                    <p:anim calcmode="lin" valueType="num">
                                      <p:cBhvr>
                                        <p:cTn id="7" dur="500" fill="hold"/>
                                        <p:tgtEl>
                                          <p:spTgt spid="5122"/>
                                        </p:tgtEl>
                                        <p:attrNameLst>
                                          <p:attrName>ppt_w</p:attrName>
                                        </p:attrNameLst>
                                      </p:cBhvr>
                                      <p:tavLst>
                                        <p:tav tm="0">
                                          <p:val>
                                            <p:fltVal val="0"/>
                                          </p:val>
                                        </p:tav>
                                        <p:tav tm="100000">
                                          <p:val>
                                            <p:strVal val="#ppt_w"/>
                                          </p:val>
                                        </p:tav>
                                      </p:tavLst>
                                    </p:anim>
                                    <p:anim calcmode="lin" valueType="num">
                                      <p:cBhvr>
                                        <p:cTn id="8" dur="500" fill="hold"/>
                                        <p:tgtEl>
                                          <p:spTgt spid="5122"/>
                                        </p:tgtEl>
                                        <p:attrNameLst>
                                          <p:attrName>ppt_h</p:attrName>
                                        </p:attrNameLst>
                                      </p:cBhvr>
                                      <p:tavLst>
                                        <p:tav tm="0">
                                          <p:val>
                                            <p:fltVal val="0"/>
                                          </p:val>
                                        </p:tav>
                                        <p:tav tm="100000">
                                          <p:val>
                                            <p:strVal val="#ppt_h"/>
                                          </p:val>
                                        </p:tav>
                                      </p:tavLst>
                                    </p:anim>
                                    <p:anim calcmode="lin" valueType="num">
                                      <p:cBhvr>
                                        <p:cTn id="9" dur="500" fill="hold"/>
                                        <p:tgtEl>
                                          <p:spTgt spid="5122"/>
                                        </p:tgtEl>
                                        <p:attrNameLst>
                                          <p:attrName>style.rotation</p:attrName>
                                        </p:attrNameLst>
                                      </p:cBhvr>
                                      <p:tavLst>
                                        <p:tav tm="0">
                                          <p:val>
                                            <p:fltVal val="360"/>
                                          </p:val>
                                        </p:tav>
                                        <p:tav tm="100000">
                                          <p:val>
                                            <p:fltVal val="0"/>
                                          </p:val>
                                        </p:tav>
                                      </p:tavLst>
                                    </p:anim>
                                    <p:animEffect transition="in" filter="fade">
                                      <p:cBhvr>
                                        <p:cTn id="10" dur="500"/>
                                        <p:tgtEl>
                                          <p:spTgt spid="5122"/>
                                        </p:tgtEl>
                                      </p:cBhvr>
                                    </p:animEffect>
                                  </p:childTnLst>
                                </p:cTn>
                              </p:par>
                            </p:childTnLst>
                          </p:cTn>
                        </p:par>
                      </p:childTnLst>
                    </p:cTn>
                  </p:par>
                  <p:par>
                    <p:cTn id="11" fill="hold">
                      <p:stCondLst>
                        <p:cond delay="indefinite"/>
                      </p:stCondLst>
                      <p:childTnLst>
                        <p:par>
                          <p:cTn id="12" fill="hold">
                            <p:stCondLst>
                              <p:cond delay="0"/>
                            </p:stCondLst>
                            <p:childTnLst>
                              <p:par>
                                <p:cTn id="13" presetID="49" presetClass="entr" presetSubtype="0" decel="100000" fill="hold" grpId="0" nodeType="clickEffect">
                                  <p:stCondLst>
                                    <p:cond delay="0"/>
                                  </p:stCondLst>
                                  <p:iterate type="lt">
                                    <p:tmPct val="10000"/>
                                  </p:iterate>
                                  <p:childTnLst>
                                    <p:set>
                                      <p:cBhvr>
                                        <p:cTn id="14" dur="1" fill="hold">
                                          <p:stCondLst>
                                            <p:cond delay="0"/>
                                          </p:stCondLst>
                                        </p:cTn>
                                        <p:tgtEl>
                                          <p:spTgt spid="5123">
                                            <p:txEl>
                                              <p:pRg st="1" end="1"/>
                                            </p:txEl>
                                          </p:spTgt>
                                        </p:tgtEl>
                                        <p:attrNameLst>
                                          <p:attrName>style.visibility</p:attrName>
                                        </p:attrNameLst>
                                      </p:cBhvr>
                                      <p:to>
                                        <p:strVal val="visible"/>
                                      </p:to>
                                    </p:set>
                                    <p:anim calcmode="lin" valueType="num">
                                      <p:cBhvr>
                                        <p:cTn id="15" dur="500" fill="hold"/>
                                        <p:tgtEl>
                                          <p:spTgt spid="5123">
                                            <p:txEl>
                                              <p:pRg st="1" end="1"/>
                                            </p:txEl>
                                          </p:spTgt>
                                        </p:tgtEl>
                                        <p:attrNameLst>
                                          <p:attrName>ppt_w</p:attrName>
                                        </p:attrNameLst>
                                      </p:cBhvr>
                                      <p:tavLst>
                                        <p:tav tm="0">
                                          <p:val>
                                            <p:fltVal val="0"/>
                                          </p:val>
                                        </p:tav>
                                        <p:tav tm="100000">
                                          <p:val>
                                            <p:strVal val="#ppt_w"/>
                                          </p:val>
                                        </p:tav>
                                      </p:tavLst>
                                    </p:anim>
                                    <p:anim calcmode="lin" valueType="num">
                                      <p:cBhvr>
                                        <p:cTn id="16" dur="500" fill="hold"/>
                                        <p:tgtEl>
                                          <p:spTgt spid="5123">
                                            <p:txEl>
                                              <p:pRg st="1" end="1"/>
                                            </p:txEl>
                                          </p:spTgt>
                                        </p:tgtEl>
                                        <p:attrNameLst>
                                          <p:attrName>ppt_h</p:attrName>
                                        </p:attrNameLst>
                                      </p:cBhvr>
                                      <p:tavLst>
                                        <p:tav tm="0">
                                          <p:val>
                                            <p:fltVal val="0"/>
                                          </p:val>
                                        </p:tav>
                                        <p:tav tm="100000">
                                          <p:val>
                                            <p:strVal val="#ppt_h"/>
                                          </p:val>
                                        </p:tav>
                                      </p:tavLst>
                                    </p:anim>
                                    <p:anim calcmode="lin" valueType="num">
                                      <p:cBhvr>
                                        <p:cTn id="17" dur="500" fill="hold"/>
                                        <p:tgtEl>
                                          <p:spTgt spid="5123">
                                            <p:txEl>
                                              <p:pRg st="1" end="1"/>
                                            </p:txEl>
                                          </p:spTgt>
                                        </p:tgtEl>
                                        <p:attrNameLst>
                                          <p:attrName>style.rotation</p:attrName>
                                        </p:attrNameLst>
                                      </p:cBhvr>
                                      <p:tavLst>
                                        <p:tav tm="0">
                                          <p:val>
                                            <p:fltVal val="360"/>
                                          </p:val>
                                        </p:tav>
                                        <p:tav tm="100000">
                                          <p:val>
                                            <p:fltVal val="0"/>
                                          </p:val>
                                        </p:tav>
                                      </p:tavLst>
                                    </p:anim>
                                    <p:animEffect transition="in" filter="fade">
                                      <p:cBhvr>
                                        <p:cTn id="18" dur="500"/>
                                        <p:tgtEl>
                                          <p:spTgt spid="5123">
                                            <p:txEl>
                                              <p:pRg st="1" end="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49" presetClass="entr" presetSubtype="0" decel="100000" fill="hold" grpId="0" nodeType="clickEffect">
                                  <p:stCondLst>
                                    <p:cond delay="0"/>
                                  </p:stCondLst>
                                  <p:iterate type="lt">
                                    <p:tmPct val="10000"/>
                                  </p:iterate>
                                  <p:childTnLst>
                                    <p:set>
                                      <p:cBhvr>
                                        <p:cTn id="22" dur="1" fill="hold">
                                          <p:stCondLst>
                                            <p:cond delay="0"/>
                                          </p:stCondLst>
                                        </p:cTn>
                                        <p:tgtEl>
                                          <p:spTgt spid="5123">
                                            <p:txEl>
                                              <p:pRg st="3" end="3"/>
                                            </p:txEl>
                                          </p:spTgt>
                                        </p:tgtEl>
                                        <p:attrNameLst>
                                          <p:attrName>style.visibility</p:attrName>
                                        </p:attrNameLst>
                                      </p:cBhvr>
                                      <p:to>
                                        <p:strVal val="visible"/>
                                      </p:to>
                                    </p:set>
                                    <p:anim calcmode="lin" valueType="num">
                                      <p:cBhvr>
                                        <p:cTn id="23" dur="500" fill="hold"/>
                                        <p:tgtEl>
                                          <p:spTgt spid="5123">
                                            <p:txEl>
                                              <p:pRg st="3" end="3"/>
                                            </p:txEl>
                                          </p:spTgt>
                                        </p:tgtEl>
                                        <p:attrNameLst>
                                          <p:attrName>ppt_w</p:attrName>
                                        </p:attrNameLst>
                                      </p:cBhvr>
                                      <p:tavLst>
                                        <p:tav tm="0">
                                          <p:val>
                                            <p:fltVal val="0"/>
                                          </p:val>
                                        </p:tav>
                                        <p:tav tm="100000">
                                          <p:val>
                                            <p:strVal val="#ppt_w"/>
                                          </p:val>
                                        </p:tav>
                                      </p:tavLst>
                                    </p:anim>
                                    <p:anim calcmode="lin" valueType="num">
                                      <p:cBhvr>
                                        <p:cTn id="24" dur="500" fill="hold"/>
                                        <p:tgtEl>
                                          <p:spTgt spid="5123">
                                            <p:txEl>
                                              <p:pRg st="3" end="3"/>
                                            </p:txEl>
                                          </p:spTgt>
                                        </p:tgtEl>
                                        <p:attrNameLst>
                                          <p:attrName>ppt_h</p:attrName>
                                        </p:attrNameLst>
                                      </p:cBhvr>
                                      <p:tavLst>
                                        <p:tav tm="0">
                                          <p:val>
                                            <p:fltVal val="0"/>
                                          </p:val>
                                        </p:tav>
                                        <p:tav tm="100000">
                                          <p:val>
                                            <p:strVal val="#ppt_h"/>
                                          </p:val>
                                        </p:tav>
                                      </p:tavLst>
                                    </p:anim>
                                    <p:anim calcmode="lin" valueType="num">
                                      <p:cBhvr>
                                        <p:cTn id="25" dur="500" fill="hold"/>
                                        <p:tgtEl>
                                          <p:spTgt spid="5123">
                                            <p:txEl>
                                              <p:pRg st="3" end="3"/>
                                            </p:txEl>
                                          </p:spTgt>
                                        </p:tgtEl>
                                        <p:attrNameLst>
                                          <p:attrName>style.rotation</p:attrName>
                                        </p:attrNameLst>
                                      </p:cBhvr>
                                      <p:tavLst>
                                        <p:tav tm="0">
                                          <p:val>
                                            <p:fltVal val="360"/>
                                          </p:val>
                                        </p:tav>
                                        <p:tav tm="100000">
                                          <p:val>
                                            <p:fltVal val="0"/>
                                          </p:val>
                                        </p:tav>
                                      </p:tavLst>
                                    </p:anim>
                                    <p:animEffect transition="in" filter="fade">
                                      <p:cBhvr>
                                        <p:cTn id="26" dur="500"/>
                                        <p:tgtEl>
                                          <p:spTgt spid="512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2" grpId="0"/>
      <p:bldP spid="5123" grpId="0" build="p"/>
    </p:bldLst>
  </p:timing>
</p:sld>
</file>

<file path=ppt/slides/slide70.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77826" name="Rectangle 2"/>
          <p:cNvSpPr>
            <a:spLocks noGrp="1" noChangeArrowheads="1"/>
          </p:cNvSpPr>
          <p:nvPr>
            <p:ph type="title"/>
          </p:nvPr>
        </p:nvSpPr>
        <p:spPr/>
        <p:txBody>
          <a:bodyPr/>
          <a:lstStyle/>
          <a:p>
            <a:endParaRPr lang="en-US"/>
          </a:p>
        </p:txBody>
      </p:sp>
      <p:sp>
        <p:nvSpPr>
          <p:cNvPr id="77827" name="Rectangle 3"/>
          <p:cNvSpPr>
            <a:spLocks noGrp="1" noChangeArrowheads="1"/>
          </p:cNvSpPr>
          <p:nvPr>
            <p:ph type="body" idx="1"/>
          </p:nvPr>
        </p:nvSpPr>
        <p:spPr/>
        <p:txBody>
          <a:bodyPr/>
          <a:lstStyle/>
          <a:p>
            <a:endParaRPr lang="en-US"/>
          </a:p>
          <a:p>
            <a:pPr algn="ctr"/>
            <a:r>
              <a:rPr lang="fa-IR"/>
              <a:t> کالای تکمیل شده و بهای تمام شده کالای ساخته شده فراهم می کند و بیشتر در موسسات بزرگ و متوسط کاربرد دارد.</a:t>
            </a:r>
          </a:p>
          <a:p>
            <a:endParaRPr lang="en-US"/>
          </a:p>
          <a:p>
            <a:pPr algn="ctr"/>
            <a:r>
              <a:rPr lang="fa-IR"/>
              <a:t>در نظام ادواری فقط در پایان یک دوره مالی و پس از تعیین مقدار موجودیهای جنسی است </a:t>
            </a:r>
            <a:endParaRPr lang="en-US"/>
          </a:p>
        </p:txBody>
      </p:sp>
    </p:spTree>
  </p:cSld>
  <p:clrMapOvr>
    <a:masterClrMapping/>
  </p:clrMapOvr>
  <p:transition advClick="0" advTm="3000">
    <p:push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9" fill="hold" grpId="0" nodeType="withEffect" nodePh="1">
                                  <p:stCondLst>
                                    <p:cond delay="0"/>
                                  </p:stCondLst>
                                  <p:endCondLst>
                                    <p:cond evt="begin" delay="0">
                                      <p:tn val="5"/>
                                    </p:cond>
                                  </p:endCondLst>
                                  <p:iterate type="lt">
                                    <p:tmPct val="10000"/>
                                  </p:iterate>
                                  <p:childTnLst>
                                    <p:set>
                                      <p:cBhvr>
                                        <p:cTn id="6" dur="1" fill="hold">
                                          <p:stCondLst>
                                            <p:cond delay="0"/>
                                          </p:stCondLst>
                                        </p:cTn>
                                        <p:tgtEl>
                                          <p:spTgt spid="77826"/>
                                        </p:tgtEl>
                                        <p:attrNameLst>
                                          <p:attrName>style.visibility</p:attrName>
                                        </p:attrNameLst>
                                      </p:cBhvr>
                                      <p:to>
                                        <p:strVal val="visible"/>
                                      </p:to>
                                    </p:set>
                                    <p:anim calcmode="lin" valueType="num">
                                      <p:cBhvr additive="base">
                                        <p:cTn id="7" dur="800" fill="hold">
                                          <p:stCondLst>
                                            <p:cond delay="0"/>
                                          </p:stCondLst>
                                        </p:cTn>
                                        <p:tgtEl>
                                          <p:spTgt spid="77826"/>
                                        </p:tgtEl>
                                        <p:attrNameLst>
                                          <p:attrName>ppt_x</p:attrName>
                                        </p:attrNameLst>
                                      </p:cBhvr>
                                      <p:tavLst>
                                        <p:tav tm="0">
                                          <p:val>
                                            <p:strVal val="0-#ppt_w/2"/>
                                          </p:val>
                                        </p:tav>
                                        <p:tav tm="100000">
                                          <p:val>
                                            <p:strVal val="#ppt_x"/>
                                          </p:val>
                                        </p:tav>
                                      </p:tavLst>
                                    </p:anim>
                                    <p:anim calcmode="lin" valueType="num">
                                      <p:cBhvr additive="base">
                                        <p:cTn id="8" dur="800" fill="hold">
                                          <p:stCondLst>
                                            <p:cond delay="0"/>
                                          </p:stCondLst>
                                        </p:cTn>
                                        <p:tgtEl>
                                          <p:spTgt spid="77826"/>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0" presetClass="entr" presetSubtype="0" fill="hold" grpId="0" nodeType="clickEffect">
                                  <p:stCondLst>
                                    <p:cond delay="0"/>
                                  </p:stCondLst>
                                  <p:iterate type="lt">
                                    <p:tmPct val="10000"/>
                                  </p:iterate>
                                  <p:childTnLst>
                                    <p:set>
                                      <p:cBhvr>
                                        <p:cTn id="12" dur="1" fill="hold">
                                          <p:stCondLst>
                                            <p:cond delay="0"/>
                                          </p:stCondLst>
                                        </p:cTn>
                                        <p:tgtEl>
                                          <p:spTgt spid="77827">
                                            <p:txEl>
                                              <p:pRg st="1" end="1"/>
                                            </p:txEl>
                                          </p:spTgt>
                                        </p:tgtEl>
                                        <p:attrNameLst>
                                          <p:attrName>style.visibility</p:attrName>
                                        </p:attrNameLst>
                                      </p:cBhvr>
                                      <p:to>
                                        <p:strVal val="visible"/>
                                      </p:to>
                                    </p:set>
                                    <p:animEffect transition="in" filter="fade">
                                      <p:cBhvr>
                                        <p:cTn id="13" dur="1000"/>
                                        <p:tgtEl>
                                          <p:spTgt spid="77827">
                                            <p:txEl>
                                              <p:pRg st="1" end="1"/>
                                            </p:txEl>
                                          </p:spTgt>
                                        </p:tgtEl>
                                      </p:cBhvr>
                                    </p:animEffect>
                                    <p:anim calcmode="lin" valueType="num">
                                      <p:cBhvr>
                                        <p:cTn id="14" dur="1000" fill="hold"/>
                                        <p:tgtEl>
                                          <p:spTgt spid="77827">
                                            <p:txEl>
                                              <p:pRg st="1" end="1"/>
                                            </p:txEl>
                                          </p:spTgt>
                                        </p:tgtEl>
                                        <p:attrNameLst>
                                          <p:attrName>ppt_x</p:attrName>
                                        </p:attrNameLst>
                                      </p:cBhvr>
                                      <p:tavLst>
                                        <p:tav tm="0">
                                          <p:val>
                                            <p:strVal val="#ppt_x-.1"/>
                                          </p:val>
                                        </p:tav>
                                        <p:tav tm="100000">
                                          <p:val>
                                            <p:strVal val="#ppt_x"/>
                                          </p:val>
                                        </p:tav>
                                      </p:tavLst>
                                    </p:anim>
                                    <p:anim calcmode="lin" valueType="num">
                                      <p:cBhvr>
                                        <p:cTn id="15" dur="1000" fill="hold"/>
                                        <p:tgtEl>
                                          <p:spTgt spid="77827">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40" presetClass="entr" presetSubtype="0" fill="hold" grpId="0" nodeType="clickEffect">
                                  <p:stCondLst>
                                    <p:cond delay="0"/>
                                  </p:stCondLst>
                                  <p:iterate type="lt">
                                    <p:tmPct val="10000"/>
                                  </p:iterate>
                                  <p:childTnLst>
                                    <p:set>
                                      <p:cBhvr>
                                        <p:cTn id="19" dur="1" fill="hold">
                                          <p:stCondLst>
                                            <p:cond delay="0"/>
                                          </p:stCondLst>
                                        </p:cTn>
                                        <p:tgtEl>
                                          <p:spTgt spid="77827">
                                            <p:txEl>
                                              <p:pRg st="3" end="3"/>
                                            </p:txEl>
                                          </p:spTgt>
                                        </p:tgtEl>
                                        <p:attrNameLst>
                                          <p:attrName>style.visibility</p:attrName>
                                        </p:attrNameLst>
                                      </p:cBhvr>
                                      <p:to>
                                        <p:strVal val="visible"/>
                                      </p:to>
                                    </p:set>
                                    <p:animEffect transition="in" filter="fade">
                                      <p:cBhvr>
                                        <p:cTn id="20" dur="1000"/>
                                        <p:tgtEl>
                                          <p:spTgt spid="77827">
                                            <p:txEl>
                                              <p:pRg st="3" end="3"/>
                                            </p:txEl>
                                          </p:spTgt>
                                        </p:tgtEl>
                                      </p:cBhvr>
                                    </p:animEffect>
                                    <p:anim calcmode="lin" valueType="num">
                                      <p:cBhvr>
                                        <p:cTn id="21" dur="1000" fill="hold"/>
                                        <p:tgtEl>
                                          <p:spTgt spid="77827">
                                            <p:txEl>
                                              <p:pRg st="3" end="3"/>
                                            </p:txEl>
                                          </p:spTgt>
                                        </p:tgtEl>
                                        <p:attrNameLst>
                                          <p:attrName>ppt_x</p:attrName>
                                        </p:attrNameLst>
                                      </p:cBhvr>
                                      <p:tavLst>
                                        <p:tav tm="0">
                                          <p:val>
                                            <p:strVal val="#ppt_x-.1"/>
                                          </p:val>
                                        </p:tav>
                                        <p:tav tm="100000">
                                          <p:val>
                                            <p:strVal val="#ppt_x"/>
                                          </p:val>
                                        </p:tav>
                                      </p:tavLst>
                                    </p:anim>
                                    <p:anim calcmode="lin" valueType="num">
                                      <p:cBhvr>
                                        <p:cTn id="22" dur="1000" fill="hold"/>
                                        <p:tgtEl>
                                          <p:spTgt spid="77827">
                                            <p:txEl>
                                              <p:pRg st="3" end="3"/>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7826" grpId="0"/>
      <p:bldP spid="77827" grpId="0" build="p"/>
    </p:bldLst>
  </p:timing>
</p:sld>
</file>

<file path=ppt/slides/slide7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8850" name="Rectangle 2"/>
          <p:cNvSpPr>
            <a:spLocks noGrp="1" noChangeArrowheads="1"/>
          </p:cNvSpPr>
          <p:nvPr>
            <p:ph type="title"/>
          </p:nvPr>
        </p:nvSpPr>
        <p:spPr/>
        <p:txBody>
          <a:bodyPr/>
          <a:lstStyle/>
          <a:p>
            <a:endParaRPr lang="en-US"/>
          </a:p>
        </p:txBody>
      </p:sp>
      <p:sp>
        <p:nvSpPr>
          <p:cNvPr id="78851" name="Rectangle 3"/>
          <p:cNvSpPr>
            <a:spLocks noGrp="1" noChangeArrowheads="1"/>
          </p:cNvSpPr>
          <p:nvPr>
            <p:ph type="body" idx="1"/>
          </p:nvPr>
        </p:nvSpPr>
        <p:spPr/>
        <p:txBody>
          <a:bodyPr/>
          <a:lstStyle/>
          <a:p>
            <a:endParaRPr lang="en-US"/>
          </a:p>
          <a:p>
            <a:endParaRPr lang="en-US"/>
          </a:p>
          <a:p>
            <a:pPr algn="ctr"/>
            <a:r>
              <a:rPr lang="fa-IR"/>
              <a:t>که می توان به رقم بهای تمام شده کار در جریان ساخت و کالای ساخته شده دست یافت و این نظام بیشتر در</a:t>
            </a:r>
            <a:endParaRPr lang="en-US"/>
          </a:p>
        </p:txBody>
      </p:sp>
      <p:sp>
        <p:nvSpPr>
          <p:cNvPr id="78853" name="Rectangle 5"/>
          <p:cNvSpPr>
            <a:spLocks noChangeArrowheads="1"/>
          </p:cNvSpPr>
          <p:nvPr/>
        </p:nvSpPr>
        <p:spPr bwMode="auto">
          <a:xfrm>
            <a:off x="971550" y="3789363"/>
            <a:ext cx="7129463" cy="579437"/>
          </a:xfrm>
          <a:prstGeom prst="rect">
            <a:avLst/>
          </a:prstGeom>
          <a:noFill/>
          <a:ln w="9525">
            <a:noFill/>
            <a:miter lim="800000"/>
            <a:headEnd/>
            <a:tailEnd/>
          </a:ln>
          <a:effectLst/>
        </p:spPr>
        <p:txBody>
          <a:bodyPr>
            <a:spAutoFit/>
          </a:bodyPr>
          <a:lstStyle/>
          <a:p>
            <a:r>
              <a:rPr lang="fa-IR" sz="3200"/>
              <a:t>شرکتهای کوچک تولیدی کاربرد دارد</a:t>
            </a:r>
            <a:r>
              <a:rPr lang="fa-IR" sz="2800"/>
              <a:t>.</a:t>
            </a:r>
            <a:endParaRPr lang="en-US" sz="2800"/>
          </a:p>
        </p:txBody>
      </p:sp>
    </p:spTree>
  </p:cSld>
  <p:clrMapOvr>
    <a:masterClrMapping/>
  </p:clrMapOvr>
  <p:transition advClick="0" advTm="3000"/>
</p:sld>
</file>

<file path=ppt/slides/slide72.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79874" name="Rectangle 2"/>
          <p:cNvSpPr>
            <a:spLocks noGrp="1" noChangeArrowheads="1"/>
          </p:cNvSpPr>
          <p:nvPr>
            <p:ph type="title"/>
          </p:nvPr>
        </p:nvSpPr>
        <p:spPr/>
        <p:txBody>
          <a:bodyPr/>
          <a:lstStyle/>
          <a:p>
            <a:endParaRPr lang="en-US"/>
          </a:p>
        </p:txBody>
      </p:sp>
      <p:sp>
        <p:nvSpPr>
          <p:cNvPr id="79875" name="Rectangle 3"/>
          <p:cNvSpPr>
            <a:spLocks noGrp="1" noChangeArrowheads="1"/>
          </p:cNvSpPr>
          <p:nvPr>
            <p:ph type="body" idx="1"/>
          </p:nvPr>
        </p:nvSpPr>
        <p:spPr/>
        <p:txBody>
          <a:bodyPr/>
          <a:lstStyle/>
          <a:p>
            <a:endParaRPr lang="en-US"/>
          </a:p>
          <a:p>
            <a:r>
              <a:rPr lang="fa-IR"/>
              <a:t> </a:t>
            </a:r>
          </a:p>
          <a:p>
            <a:endParaRPr lang="en-US"/>
          </a:p>
          <a:p>
            <a:r>
              <a:rPr lang="fa-IR"/>
              <a:t>4- نحوه گردش اقلام بهای تمام شده در روش ادواری:</a:t>
            </a:r>
            <a:r>
              <a:rPr lang="en-US"/>
              <a:t> </a:t>
            </a:r>
          </a:p>
        </p:txBody>
      </p:sp>
    </p:spTree>
  </p:cSld>
  <p:clrMapOvr>
    <a:masterClrMapping/>
  </p:clrMapOvr>
  <p:transition advClick="0" advTm="3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9" presetClass="entr" presetSubtype="0" decel="100000" fill="hold" grpId="0" nodeType="withEffect" nodePh="1">
                                  <p:stCondLst>
                                    <p:cond delay="0"/>
                                  </p:stCondLst>
                                  <p:endCondLst>
                                    <p:cond evt="begin" delay="0">
                                      <p:tn val="5"/>
                                    </p:cond>
                                  </p:endCondLst>
                                  <p:childTnLst>
                                    <p:set>
                                      <p:cBhvr>
                                        <p:cTn id="6" dur="1" fill="hold">
                                          <p:stCondLst>
                                            <p:cond delay="0"/>
                                          </p:stCondLst>
                                        </p:cTn>
                                        <p:tgtEl>
                                          <p:spTgt spid="79874"/>
                                        </p:tgtEl>
                                        <p:attrNameLst>
                                          <p:attrName>style.visibility</p:attrName>
                                        </p:attrNameLst>
                                      </p:cBhvr>
                                      <p:to>
                                        <p:strVal val="visible"/>
                                      </p:to>
                                    </p:set>
                                    <p:anim calcmode="lin" valueType="num">
                                      <p:cBhvr>
                                        <p:cTn id="7" dur="500" fill="hold"/>
                                        <p:tgtEl>
                                          <p:spTgt spid="79874"/>
                                        </p:tgtEl>
                                        <p:attrNameLst>
                                          <p:attrName>ppt_w</p:attrName>
                                        </p:attrNameLst>
                                      </p:cBhvr>
                                      <p:tavLst>
                                        <p:tav tm="0">
                                          <p:val>
                                            <p:fltVal val="0"/>
                                          </p:val>
                                        </p:tav>
                                        <p:tav tm="100000">
                                          <p:val>
                                            <p:strVal val="#ppt_w"/>
                                          </p:val>
                                        </p:tav>
                                      </p:tavLst>
                                    </p:anim>
                                    <p:anim calcmode="lin" valueType="num">
                                      <p:cBhvr>
                                        <p:cTn id="8" dur="500" fill="hold"/>
                                        <p:tgtEl>
                                          <p:spTgt spid="79874"/>
                                        </p:tgtEl>
                                        <p:attrNameLst>
                                          <p:attrName>ppt_h</p:attrName>
                                        </p:attrNameLst>
                                      </p:cBhvr>
                                      <p:tavLst>
                                        <p:tav tm="0">
                                          <p:val>
                                            <p:fltVal val="0"/>
                                          </p:val>
                                        </p:tav>
                                        <p:tav tm="100000">
                                          <p:val>
                                            <p:strVal val="#ppt_h"/>
                                          </p:val>
                                        </p:tav>
                                      </p:tavLst>
                                    </p:anim>
                                    <p:anim calcmode="lin" valueType="num">
                                      <p:cBhvr>
                                        <p:cTn id="9" dur="500" fill="hold"/>
                                        <p:tgtEl>
                                          <p:spTgt spid="79874"/>
                                        </p:tgtEl>
                                        <p:attrNameLst>
                                          <p:attrName>style.rotation</p:attrName>
                                        </p:attrNameLst>
                                      </p:cBhvr>
                                      <p:tavLst>
                                        <p:tav tm="0">
                                          <p:val>
                                            <p:fltVal val="360"/>
                                          </p:val>
                                        </p:tav>
                                        <p:tav tm="100000">
                                          <p:val>
                                            <p:fltVal val="0"/>
                                          </p:val>
                                        </p:tav>
                                      </p:tavLst>
                                    </p:anim>
                                    <p:animEffect transition="in" filter="fade">
                                      <p:cBhvr>
                                        <p:cTn id="10" dur="500"/>
                                        <p:tgtEl>
                                          <p:spTgt spid="79874"/>
                                        </p:tgtEl>
                                      </p:cBhvr>
                                    </p:animEffect>
                                  </p:childTnLst>
                                </p:cTn>
                              </p:par>
                            </p:childTnLst>
                          </p:cTn>
                        </p:par>
                      </p:childTnLst>
                    </p:cTn>
                  </p:par>
                  <p:par>
                    <p:cTn id="11" fill="hold">
                      <p:stCondLst>
                        <p:cond delay="indefinite"/>
                      </p:stCondLst>
                      <p:childTnLst>
                        <p:par>
                          <p:cTn id="12" fill="hold">
                            <p:stCondLst>
                              <p:cond delay="0"/>
                            </p:stCondLst>
                            <p:childTnLst>
                              <p:par>
                                <p:cTn id="13" presetID="49" presetClass="entr" presetSubtype="0" decel="100000" fill="hold" grpId="0" nodeType="clickEffect">
                                  <p:stCondLst>
                                    <p:cond delay="0"/>
                                  </p:stCondLst>
                                  <p:iterate type="lt">
                                    <p:tmPct val="10000"/>
                                  </p:iterate>
                                  <p:childTnLst>
                                    <p:set>
                                      <p:cBhvr>
                                        <p:cTn id="14" dur="1" fill="hold">
                                          <p:stCondLst>
                                            <p:cond delay="0"/>
                                          </p:stCondLst>
                                        </p:cTn>
                                        <p:tgtEl>
                                          <p:spTgt spid="79875">
                                            <p:txEl>
                                              <p:pRg st="1" end="1"/>
                                            </p:txEl>
                                          </p:spTgt>
                                        </p:tgtEl>
                                        <p:attrNameLst>
                                          <p:attrName>style.visibility</p:attrName>
                                        </p:attrNameLst>
                                      </p:cBhvr>
                                      <p:to>
                                        <p:strVal val="visible"/>
                                      </p:to>
                                    </p:set>
                                    <p:anim calcmode="lin" valueType="num">
                                      <p:cBhvr>
                                        <p:cTn id="15" dur="500" fill="hold"/>
                                        <p:tgtEl>
                                          <p:spTgt spid="79875">
                                            <p:txEl>
                                              <p:pRg st="1" end="1"/>
                                            </p:txEl>
                                          </p:spTgt>
                                        </p:tgtEl>
                                        <p:attrNameLst>
                                          <p:attrName>ppt_w</p:attrName>
                                        </p:attrNameLst>
                                      </p:cBhvr>
                                      <p:tavLst>
                                        <p:tav tm="0">
                                          <p:val>
                                            <p:fltVal val="0"/>
                                          </p:val>
                                        </p:tav>
                                        <p:tav tm="100000">
                                          <p:val>
                                            <p:strVal val="#ppt_w"/>
                                          </p:val>
                                        </p:tav>
                                      </p:tavLst>
                                    </p:anim>
                                    <p:anim calcmode="lin" valueType="num">
                                      <p:cBhvr>
                                        <p:cTn id="16" dur="500" fill="hold"/>
                                        <p:tgtEl>
                                          <p:spTgt spid="79875">
                                            <p:txEl>
                                              <p:pRg st="1" end="1"/>
                                            </p:txEl>
                                          </p:spTgt>
                                        </p:tgtEl>
                                        <p:attrNameLst>
                                          <p:attrName>ppt_h</p:attrName>
                                        </p:attrNameLst>
                                      </p:cBhvr>
                                      <p:tavLst>
                                        <p:tav tm="0">
                                          <p:val>
                                            <p:fltVal val="0"/>
                                          </p:val>
                                        </p:tav>
                                        <p:tav tm="100000">
                                          <p:val>
                                            <p:strVal val="#ppt_h"/>
                                          </p:val>
                                        </p:tav>
                                      </p:tavLst>
                                    </p:anim>
                                    <p:anim calcmode="lin" valueType="num">
                                      <p:cBhvr>
                                        <p:cTn id="17" dur="500" fill="hold"/>
                                        <p:tgtEl>
                                          <p:spTgt spid="79875">
                                            <p:txEl>
                                              <p:pRg st="1" end="1"/>
                                            </p:txEl>
                                          </p:spTgt>
                                        </p:tgtEl>
                                        <p:attrNameLst>
                                          <p:attrName>style.rotation</p:attrName>
                                        </p:attrNameLst>
                                      </p:cBhvr>
                                      <p:tavLst>
                                        <p:tav tm="0">
                                          <p:val>
                                            <p:fltVal val="360"/>
                                          </p:val>
                                        </p:tav>
                                        <p:tav tm="100000">
                                          <p:val>
                                            <p:fltVal val="0"/>
                                          </p:val>
                                        </p:tav>
                                      </p:tavLst>
                                    </p:anim>
                                    <p:animEffect transition="in" filter="fade">
                                      <p:cBhvr>
                                        <p:cTn id="18" dur="500"/>
                                        <p:tgtEl>
                                          <p:spTgt spid="79875">
                                            <p:txEl>
                                              <p:pRg st="1" end="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49" presetClass="entr" presetSubtype="0" decel="100000" fill="hold" grpId="0" nodeType="clickEffect">
                                  <p:stCondLst>
                                    <p:cond delay="0"/>
                                  </p:stCondLst>
                                  <p:iterate type="lt">
                                    <p:tmPct val="10000"/>
                                  </p:iterate>
                                  <p:childTnLst>
                                    <p:set>
                                      <p:cBhvr>
                                        <p:cTn id="22" dur="1" fill="hold">
                                          <p:stCondLst>
                                            <p:cond delay="0"/>
                                          </p:stCondLst>
                                        </p:cTn>
                                        <p:tgtEl>
                                          <p:spTgt spid="79875">
                                            <p:txEl>
                                              <p:pRg st="3" end="3"/>
                                            </p:txEl>
                                          </p:spTgt>
                                        </p:tgtEl>
                                        <p:attrNameLst>
                                          <p:attrName>style.visibility</p:attrName>
                                        </p:attrNameLst>
                                      </p:cBhvr>
                                      <p:to>
                                        <p:strVal val="visible"/>
                                      </p:to>
                                    </p:set>
                                    <p:anim calcmode="lin" valueType="num">
                                      <p:cBhvr>
                                        <p:cTn id="23" dur="500" fill="hold"/>
                                        <p:tgtEl>
                                          <p:spTgt spid="79875">
                                            <p:txEl>
                                              <p:pRg st="3" end="3"/>
                                            </p:txEl>
                                          </p:spTgt>
                                        </p:tgtEl>
                                        <p:attrNameLst>
                                          <p:attrName>ppt_w</p:attrName>
                                        </p:attrNameLst>
                                      </p:cBhvr>
                                      <p:tavLst>
                                        <p:tav tm="0">
                                          <p:val>
                                            <p:fltVal val="0"/>
                                          </p:val>
                                        </p:tav>
                                        <p:tav tm="100000">
                                          <p:val>
                                            <p:strVal val="#ppt_w"/>
                                          </p:val>
                                        </p:tav>
                                      </p:tavLst>
                                    </p:anim>
                                    <p:anim calcmode="lin" valueType="num">
                                      <p:cBhvr>
                                        <p:cTn id="24" dur="500" fill="hold"/>
                                        <p:tgtEl>
                                          <p:spTgt spid="79875">
                                            <p:txEl>
                                              <p:pRg st="3" end="3"/>
                                            </p:txEl>
                                          </p:spTgt>
                                        </p:tgtEl>
                                        <p:attrNameLst>
                                          <p:attrName>ppt_h</p:attrName>
                                        </p:attrNameLst>
                                      </p:cBhvr>
                                      <p:tavLst>
                                        <p:tav tm="0">
                                          <p:val>
                                            <p:fltVal val="0"/>
                                          </p:val>
                                        </p:tav>
                                        <p:tav tm="100000">
                                          <p:val>
                                            <p:strVal val="#ppt_h"/>
                                          </p:val>
                                        </p:tav>
                                      </p:tavLst>
                                    </p:anim>
                                    <p:anim calcmode="lin" valueType="num">
                                      <p:cBhvr>
                                        <p:cTn id="25" dur="500" fill="hold"/>
                                        <p:tgtEl>
                                          <p:spTgt spid="79875">
                                            <p:txEl>
                                              <p:pRg st="3" end="3"/>
                                            </p:txEl>
                                          </p:spTgt>
                                        </p:tgtEl>
                                        <p:attrNameLst>
                                          <p:attrName>style.rotation</p:attrName>
                                        </p:attrNameLst>
                                      </p:cBhvr>
                                      <p:tavLst>
                                        <p:tav tm="0">
                                          <p:val>
                                            <p:fltVal val="360"/>
                                          </p:val>
                                        </p:tav>
                                        <p:tav tm="100000">
                                          <p:val>
                                            <p:fltVal val="0"/>
                                          </p:val>
                                        </p:tav>
                                      </p:tavLst>
                                    </p:anim>
                                    <p:animEffect transition="in" filter="fade">
                                      <p:cBhvr>
                                        <p:cTn id="26" dur="500"/>
                                        <p:tgtEl>
                                          <p:spTgt spid="7987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9874" grpId="0"/>
      <p:bldP spid="79875" grpId="0" build="p"/>
    </p:bldLst>
  </p:timing>
</p:sld>
</file>

<file path=ppt/slides/slide7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0898" name="Rectangle 2"/>
          <p:cNvSpPr>
            <a:spLocks noGrp="1" noChangeArrowheads="1"/>
          </p:cNvSpPr>
          <p:nvPr>
            <p:ph type="title"/>
          </p:nvPr>
        </p:nvSpPr>
        <p:spPr/>
        <p:txBody>
          <a:bodyPr/>
          <a:lstStyle/>
          <a:p>
            <a:endParaRPr lang="en-US"/>
          </a:p>
        </p:txBody>
      </p:sp>
      <p:sp>
        <p:nvSpPr>
          <p:cNvPr id="80899" name="Rectangle 3"/>
          <p:cNvSpPr>
            <a:spLocks noGrp="1" noChangeArrowheads="1"/>
          </p:cNvSpPr>
          <p:nvPr>
            <p:ph type="body" idx="1"/>
          </p:nvPr>
        </p:nvSpPr>
        <p:spPr/>
        <p:txBody>
          <a:bodyPr/>
          <a:lstStyle/>
          <a:p>
            <a:endParaRPr lang="en-US"/>
          </a:p>
          <a:p>
            <a:endParaRPr lang="fa-IR"/>
          </a:p>
          <a:p>
            <a:endParaRPr lang="en-US"/>
          </a:p>
          <a:p>
            <a:r>
              <a:rPr lang="fa-IR"/>
              <a:t>بهای تمام شده دستمزد غیرمستقیم          بهای تمام شده مواد غیرمستقیم           بهای تمام شده موادغیرمستقیم</a:t>
            </a:r>
            <a:endParaRPr lang="en-US"/>
          </a:p>
        </p:txBody>
      </p:sp>
    </p:spTree>
  </p:cSld>
  <p:clrMapOvr>
    <a:masterClrMapping/>
  </p:clrMapOvr>
  <p:transition advClick="0" advTm="3000"/>
</p:sld>
</file>

<file path=ppt/slides/slide74.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81922" name="Rectangle 2"/>
          <p:cNvSpPr>
            <a:spLocks noGrp="1" noChangeArrowheads="1"/>
          </p:cNvSpPr>
          <p:nvPr>
            <p:ph type="title"/>
          </p:nvPr>
        </p:nvSpPr>
        <p:spPr/>
        <p:txBody>
          <a:bodyPr/>
          <a:lstStyle/>
          <a:p>
            <a:endParaRPr lang="en-US"/>
          </a:p>
        </p:txBody>
      </p:sp>
      <p:sp>
        <p:nvSpPr>
          <p:cNvPr id="81923" name="Rectangle 3"/>
          <p:cNvSpPr>
            <a:spLocks noGrp="1" noChangeArrowheads="1"/>
          </p:cNvSpPr>
          <p:nvPr>
            <p:ph type="body" idx="1"/>
          </p:nvPr>
        </p:nvSpPr>
        <p:spPr/>
        <p:txBody>
          <a:bodyPr/>
          <a:lstStyle/>
          <a:p>
            <a:pPr>
              <a:lnSpc>
                <a:spcPct val="90000"/>
              </a:lnSpc>
            </a:pPr>
            <a:endParaRPr lang="en-US" sz="2800"/>
          </a:p>
          <a:p>
            <a:pPr>
              <a:lnSpc>
                <a:spcPct val="90000"/>
              </a:lnSpc>
            </a:pPr>
            <a:r>
              <a:rPr lang="fa-IR" sz="2800"/>
              <a:t> </a:t>
            </a:r>
            <a:r>
              <a:rPr lang="fa-IR" sz="2400" b="1"/>
              <a:t>مستقیم    </a:t>
            </a:r>
            <a:r>
              <a:rPr lang="en-US" sz="2400" b="1"/>
              <a:t>         </a:t>
            </a:r>
            <a:r>
              <a:rPr lang="fa-IR" sz="2400" b="1"/>
              <a:t>  بهای تمام شده</a:t>
            </a:r>
            <a:r>
              <a:rPr lang="en-US" sz="2400" b="1"/>
              <a:t> </a:t>
            </a:r>
            <a:r>
              <a:rPr lang="fa-IR" sz="2400" b="1"/>
              <a:t>دستمزد غیرمستقیم        </a:t>
            </a:r>
            <a:r>
              <a:rPr lang="en-US" sz="2400" b="1"/>
              <a:t> </a:t>
            </a:r>
            <a:r>
              <a:rPr lang="fa-IR" sz="2400" b="1"/>
              <a:t>  مستقیم</a:t>
            </a:r>
            <a:r>
              <a:rPr lang="fa-IR" sz="2400"/>
              <a:t> </a:t>
            </a:r>
          </a:p>
          <a:p>
            <a:pPr>
              <a:lnSpc>
                <a:spcPct val="90000"/>
              </a:lnSpc>
            </a:pPr>
            <a:endParaRPr lang="en-US" sz="1400"/>
          </a:p>
          <a:p>
            <a:pPr>
              <a:lnSpc>
                <a:spcPct val="90000"/>
              </a:lnSpc>
            </a:pPr>
            <a:r>
              <a:rPr lang="fa-IR"/>
              <a:t> </a:t>
            </a:r>
            <a:r>
              <a:rPr lang="fa-IR" sz="2400" b="1"/>
              <a:t>دستمزد مستقیم   </a:t>
            </a:r>
            <a:r>
              <a:rPr lang="en-US" sz="2400" b="1"/>
              <a:t>      </a:t>
            </a:r>
            <a:r>
              <a:rPr lang="fa-IR" sz="2400" b="1"/>
              <a:t>  بهای تمام شده سایراقلام            مواد مستقیم</a:t>
            </a:r>
          </a:p>
          <a:p>
            <a:pPr>
              <a:lnSpc>
                <a:spcPct val="90000"/>
              </a:lnSpc>
            </a:pPr>
            <a:endParaRPr lang="en-US" sz="2400" b="1"/>
          </a:p>
          <a:p>
            <a:pPr algn="ctr">
              <a:lnSpc>
                <a:spcPct val="90000"/>
              </a:lnSpc>
            </a:pPr>
            <a:r>
              <a:rPr lang="fa-IR" sz="2400" b="1"/>
              <a:t>جمع اقلام سربار</a:t>
            </a:r>
          </a:p>
          <a:p>
            <a:pPr algn="ctr">
              <a:lnSpc>
                <a:spcPct val="90000"/>
              </a:lnSpc>
            </a:pPr>
            <a:endParaRPr lang="en-US" sz="2400" b="1"/>
          </a:p>
          <a:p>
            <a:pPr algn="ctr">
              <a:lnSpc>
                <a:spcPct val="90000"/>
              </a:lnSpc>
            </a:pPr>
            <a:r>
              <a:rPr lang="fa-IR" sz="2400" b="1"/>
              <a:t>بهای تمام شده کالای وارد شده به تولید</a:t>
            </a:r>
          </a:p>
          <a:p>
            <a:pPr>
              <a:lnSpc>
                <a:spcPct val="90000"/>
              </a:lnSpc>
            </a:pPr>
            <a:r>
              <a:rPr lang="fa-IR"/>
              <a:t/>
            </a:r>
            <a:br>
              <a:rPr lang="fa-IR"/>
            </a:br>
            <a:endParaRPr lang="en-US"/>
          </a:p>
        </p:txBody>
      </p:sp>
      <p:sp>
        <p:nvSpPr>
          <p:cNvPr id="81925" name="Line 5"/>
          <p:cNvSpPr>
            <a:spLocks noChangeShapeType="1"/>
          </p:cNvSpPr>
          <p:nvPr/>
        </p:nvSpPr>
        <p:spPr bwMode="auto">
          <a:xfrm>
            <a:off x="1477963" y="2579688"/>
            <a:ext cx="0" cy="371475"/>
          </a:xfrm>
          <a:prstGeom prst="line">
            <a:avLst/>
          </a:prstGeom>
          <a:noFill/>
          <a:ln w="9525">
            <a:solidFill>
              <a:srgbClr val="000000"/>
            </a:solidFill>
            <a:round/>
            <a:headEnd/>
            <a:tailEnd type="triangle" w="med" len="med"/>
          </a:ln>
        </p:spPr>
        <p:txBody>
          <a:bodyPr/>
          <a:lstStyle/>
          <a:p>
            <a:endParaRPr lang="en-US"/>
          </a:p>
        </p:txBody>
      </p:sp>
      <p:sp>
        <p:nvSpPr>
          <p:cNvPr id="81926" name="Line 6"/>
          <p:cNvSpPr>
            <a:spLocks noChangeShapeType="1"/>
          </p:cNvSpPr>
          <p:nvPr/>
        </p:nvSpPr>
        <p:spPr bwMode="auto">
          <a:xfrm>
            <a:off x="7740650" y="2492375"/>
            <a:ext cx="0" cy="558800"/>
          </a:xfrm>
          <a:prstGeom prst="line">
            <a:avLst/>
          </a:prstGeom>
          <a:noFill/>
          <a:ln w="9525">
            <a:solidFill>
              <a:srgbClr val="000000"/>
            </a:solidFill>
            <a:round/>
            <a:headEnd/>
            <a:tailEnd type="triangle" w="med" len="med"/>
          </a:ln>
        </p:spPr>
        <p:txBody>
          <a:bodyPr/>
          <a:lstStyle/>
          <a:p>
            <a:endParaRPr lang="en-US"/>
          </a:p>
        </p:txBody>
      </p:sp>
      <p:sp>
        <p:nvSpPr>
          <p:cNvPr id="81927" name="Line 7"/>
          <p:cNvSpPr>
            <a:spLocks noChangeShapeType="1"/>
          </p:cNvSpPr>
          <p:nvPr/>
        </p:nvSpPr>
        <p:spPr bwMode="auto">
          <a:xfrm>
            <a:off x="4356100" y="3328988"/>
            <a:ext cx="0" cy="387350"/>
          </a:xfrm>
          <a:prstGeom prst="line">
            <a:avLst/>
          </a:prstGeom>
          <a:noFill/>
          <a:ln w="9525">
            <a:solidFill>
              <a:srgbClr val="000000"/>
            </a:solidFill>
            <a:round/>
            <a:headEnd/>
            <a:tailEnd type="triangle" w="med" len="med"/>
          </a:ln>
        </p:spPr>
        <p:txBody>
          <a:bodyPr/>
          <a:lstStyle/>
          <a:p>
            <a:endParaRPr lang="en-US"/>
          </a:p>
        </p:txBody>
      </p:sp>
      <p:sp>
        <p:nvSpPr>
          <p:cNvPr id="81928" name="Line 8"/>
          <p:cNvSpPr>
            <a:spLocks noChangeShapeType="1"/>
          </p:cNvSpPr>
          <p:nvPr/>
        </p:nvSpPr>
        <p:spPr bwMode="auto">
          <a:xfrm>
            <a:off x="4356100" y="4208463"/>
            <a:ext cx="0" cy="373062"/>
          </a:xfrm>
          <a:prstGeom prst="line">
            <a:avLst/>
          </a:prstGeom>
          <a:noFill/>
          <a:ln w="9525">
            <a:solidFill>
              <a:srgbClr val="000000"/>
            </a:solidFill>
            <a:round/>
            <a:headEnd/>
            <a:tailEnd type="triangle" w="med" len="med"/>
          </a:ln>
        </p:spPr>
        <p:txBody>
          <a:bodyPr/>
          <a:lstStyle/>
          <a:p>
            <a:endParaRPr lang="en-US"/>
          </a:p>
        </p:txBody>
      </p:sp>
      <p:sp>
        <p:nvSpPr>
          <p:cNvPr id="81929" name="Line 9"/>
          <p:cNvSpPr>
            <a:spLocks noChangeShapeType="1"/>
          </p:cNvSpPr>
          <p:nvPr/>
        </p:nvSpPr>
        <p:spPr bwMode="auto">
          <a:xfrm flipH="1">
            <a:off x="6227763" y="3357563"/>
            <a:ext cx="936625" cy="1150937"/>
          </a:xfrm>
          <a:prstGeom prst="line">
            <a:avLst/>
          </a:prstGeom>
          <a:noFill/>
          <a:ln w="9525">
            <a:solidFill>
              <a:srgbClr val="000000"/>
            </a:solidFill>
            <a:round/>
            <a:headEnd/>
            <a:tailEnd type="triangle" w="med" len="med"/>
          </a:ln>
        </p:spPr>
        <p:txBody>
          <a:bodyPr/>
          <a:lstStyle/>
          <a:p>
            <a:endParaRPr lang="en-US"/>
          </a:p>
        </p:txBody>
      </p:sp>
      <p:sp>
        <p:nvSpPr>
          <p:cNvPr id="81930" name="Line 10"/>
          <p:cNvSpPr>
            <a:spLocks noChangeShapeType="1"/>
          </p:cNvSpPr>
          <p:nvPr/>
        </p:nvSpPr>
        <p:spPr bwMode="auto">
          <a:xfrm>
            <a:off x="1835150" y="3360738"/>
            <a:ext cx="1008063" cy="1147762"/>
          </a:xfrm>
          <a:prstGeom prst="line">
            <a:avLst/>
          </a:prstGeom>
          <a:noFill/>
          <a:ln w="9525">
            <a:solidFill>
              <a:srgbClr val="000000"/>
            </a:solidFill>
            <a:round/>
            <a:headEnd/>
            <a:tailEnd type="triangle" w="med" len="med"/>
          </a:ln>
        </p:spPr>
        <p:txBody>
          <a:bodyPr/>
          <a:lstStyle/>
          <a:p>
            <a:endParaRPr lang="en-US"/>
          </a:p>
        </p:txBody>
      </p:sp>
    </p:spTree>
  </p:cSld>
  <p:clrMapOvr>
    <a:masterClrMapping/>
  </p:clrMapOvr>
  <p:transition advClick="0" advTm="3000">
    <p:push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9" fill="hold" grpId="0" nodeType="withEffect" nodePh="1">
                                  <p:stCondLst>
                                    <p:cond delay="0"/>
                                  </p:stCondLst>
                                  <p:endCondLst>
                                    <p:cond evt="begin" delay="0">
                                      <p:tn val="5"/>
                                    </p:cond>
                                  </p:endCondLst>
                                  <p:iterate type="lt">
                                    <p:tmPct val="10000"/>
                                  </p:iterate>
                                  <p:childTnLst>
                                    <p:set>
                                      <p:cBhvr>
                                        <p:cTn id="6" dur="1" fill="hold">
                                          <p:stCondLst>
                                            <p:cond delay="0"/>
                                          </p:stCondLst>
                                        </p:cTn>
                                        <p:tgtEl>
                                          <p:spTgt spid="81922"/>
                                        </p:tgtEl>
                                        <p:attrNameLst>
                                          <p:attrName>style.visibility</p:attrName>
                                        </p:attrNameLst>
                                      </p:cBhvr>
                                      <p:to>
                                        <p:strVal val="visible"/>
                                      </p:to>
                                    </p:set>
                                    <p:anim calcmode="lin" valueType="num">
                                      <p:cBhvr additive="base">
                                        <p:cTn id="7" dur="800" fill="hold">
                                          <p:stCondLst>
                                            <p:cond delay="0"/>
                                          </p:stCondLst>
                                        </p:cTn>
                                        <p:tgtEl>
                                          <p:spTgt spid="81922"/>
                                        </p:tgtEl>
                                        <p:attrNameLst>
                                          <p:attrName>ppt_x</p:attrName>
                                        </p:attrNameLst>
                                      </p:cBhvr>
                                      <p:tavLst>
                                        <p:tav tm="0">
                                          <p:val>
                                            <p:strVal val="0-#ppt_w/2"/>
                                          </p:val>
                                        </p:tav>
                                        <p:tav tm="100000">
                                          <p:val>
                                            <p:strVal val="#ppt_x"/>
                                          </p:val>
                                        </p:tav>
                                      </p:tavLst>
                                    </p:anim>
                                    <p:anim calcmode="lin" valueType="num">
                                      <p:cBhvr additive="base">
                                        <p:cTn id="8" dur="800" fill="hold">
                                          <p:stCondLst>
                                            <p:cond delay="0"/>
                                          </p:stCondLst>
                                        </p:cTn>
                                        <p:tgtEl>
                                          <p:spTgt spid="81922"/>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0" presetClass="entr" presetSubtype="0" fill="hold" grpId="0" nodeType="clickEffect">
                                  <p:stCondLst>
                                    <p:cond delay="0"/>
                                  </p:stCondLst>
                                  <p:iterate type="lt">
                                    <p:tmPct val="10000"/>
                                  </p:iterate>
                                  <p:childTnLst>
                                    <p:set>
                                      <p:cBhvr>
                                        <p:cTn id="12" dur="1" fill="hold">
                                          <p:stCondLst>
                                            <p:cond delay="0"/>
                                          </p:stCondLst>
                                        </p:cTn>
                                        <p:tgtEl>
                                          <p:spTgt spid="81923">
                                            <p:txEl>
                                              <p:pRg st="1" end="1"/>
                                            </p:txEl>
                                          </p:spTgt>
                                        </p:tgtEl>
                                        <p:attrNameLst>
                                          <p:attrName>style.visibility</p:attrName>
                                        </p:attrNameLst>
                                      </p:cBhvr>
                                      <p:to>
                                        <p:strVal val="visible"/>
                                      </p:to>
                                    </p:set>
                                    <p:animEffect transition="in" filter="fade">
                                      <p:cBhvr>
                                        <p:cTn id="13" dur="1000"/>
                                        <p:tgtEl>
                                          <p:spTgt spid="81923">
                                            <p:txEl>
                                              <p:pRg st="1" end="1"/>
                                            </p:txEl>
                                          </p:spTgt>
                                        </p:tgtEl>
                                      </p:cBhvr>
                                    </p:animEffect>
                                    <p:anim calcmode="lin" valueType="num">
                                      <p:cBhvr>
                                        <p:cTn id="14" dur="1000" fill="hold"/>
                                        <p:tgtEl>
                                          <p:spTgt spid="81923">
                                            <p:txEl>
                                              <p:pRg st="1" end="1"/>
                                            </p:txEl>
                                          </p:spTgt>
                                        </p:tgtEl>
                                        <p:attrNameLst>
                                          <p:attrName>ppt_x</p:attrName>
                                        </p:attrNameLst>
                                      </p:cBhvr>
                                      <p:tavLst>
                                        <p:tav tm="0">
                                          <p:val>
                                            <p:strVal val="#ppt_x-.1"/>
                                          </p:val>
                                        </p:tav>
                                        <p:tav tm="100000">
                                          <p:val>
                                            <p:strVal val="#ppt_x"/>
                                          </p:val>
                                        </p:tav>
                                      </p:tavLst>
                                    </p:anim>
                                    <p:anim calcmode="lin" valueType="num">
                                      <p:cBhvr>
                                        <p:cTn id="15" dur="1000" fill="hold"/>
                                        <p:tgtEl>
                                          <p:spTgt spid="8192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40" presetClass="entr" presetSubtype="0" fill="hold" grpId="0" nodeType="clickEffect">
                                  <p:stCondLst>
                                    <p:cond delay="0"/>
                                  </p:stCondLst>
                                  <p:iterate type="lt">
                                    <p:tmPct val="10000"/>
                                  </p:iterate>
                                  <p:childTnLst>
                                    <p:set>
                                      <p:cBhvr>
                                        <p:cTn id="19" dur="1" fill="hold">
                                          <p:stCondLst>
                                            <p:cond delay="0"/>
                                          </p:stCondLst>
                                        </p:cTn>
                                        <p:tgtEl>
                                          <p:spTgt spid="81923">
                                            <p:txEl>
                                              <p:pRg st="3" end="3"/>
                                            </p:txEl>
                                          </p:spTgt>
                                        </p:tgtEl>
                                        <p:attrNameLst>
                                          <p:attrName>style.visibility</p:attrName>
                                        </p:attrNameLst>
                                      </p:cBhvr>
                                      <p:to>
                                        <p:strVal val="visible"/>
                                      </p:to>
                                    </p:set>
                                    <p:animEffect transition="in" filter="fade">
                                      <p:cBhvr>
                                        <p:cTn id="20" dur="1000"/>
                                        <p:tgtEl>
                                          <p:spTgt spid="81923">
                                            <p:txEl>
                                              <p:pRg st="3" end="3"/>
                                            </p:txEl>
                                          </p:spTgt>
                                        </p:tgtEl>
                                      </p:cBhvr>
                                    </p:animEffect>
                                    <p:anim calcmode="lin" valueType="num">
                                      <p:cBhvr>
                                        <p:cTn id="21" dur="1000" fill="hold"/>
                                        <p:tgtEl>
                                          <p:spTgt spid="81923">
                                            <p:txEl>
                                              <p:pRg st="3" end="3"/>
                                            </p:txEl>
                                          </p:spTgt>
                                        </p:tgtEl>
                                        <p:attrNameLst>
                                          <p:attrName>ppt_x</p:attrName>
                                        </p:attrNameLst>
                                      </p:cBhvr>
                                      <p:tavLst>
                                        <p:tav tm="0">
                                          <p:val>
                                            <p:strVal val="#ppt_x-.1"/>
                                          </p:val>
                                        </p:tav>
                                        <p:tav tm="100000">
                                          <p:val>
                                            <p:strVal val="#ppt_x"/>
                                          </p:val>
                                        </p:tav>
                                      </p:tavLst>
                                    </p:anim>
                                    <p:anim calcmode="lin" valueType="num">
                                      <p:cBhvr>
                                        <p:cTn id="22" dur="1000" fill="hold"/>
                                        <p:tgtEl>
                                          <p:spTgt spid="81923">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40" presetClass="entr" presetSubtype="0" fill="hold" grpId="0" nodeType="clickEffect">
                                  <p:stCondLst>
                                    <p:cond delay="0"/>
                                  </p:stCondLst>
                                  <p:iterate type="lt">
                                    <p:tmPct val="10000"/>
                                  </p:iterate>
                                  <p:childTnLst>
                                    <p:set>
                                      <p:cBhvr>
                                        <p:cTn id="26" dur="1" fill="hold">
                                          <p:stCondLst>
                                            <p:cond delay="0"/>
                                          </p:stCondLst>
                                        </p:cTn>
                                        <p:tgtEl>
                                          <p:spTgt spid="81923">
                                            <p:txEl>
                                              <p:pRg st="5" end="5"/>
                                            </p:txEl>
                                          </p:spTgt>
                                        </p:tgtEl>
                                        <p:attrNameLst>
                                          <p:attrName>style.visibility</p:attrName>
                                        </p:attrNameLst>
                                      </p:cBhvr>
                                      <p:to>
                                        <p:strVal val="visible"/>
                                      </p:to>
                                    </p:set>
                                    <p:animEffect transition="in" filter="fade">
                                      <p:cBhvr>
                                        <p:cTn id="27" dur="1000"/>
                                        <p:tgtEl>
                                          <p:spTgt spid="81923">
                                            <p:txEl>
                                              <p:pRg st="5" end="5"/>
                                            </p:txEl>
                                          </p:spTgt>
                                        </p:tgtEl>
                                      </p:cBhvr>
                                    </p:animEffect>
                                    <p:anim calcmode="lin" valueType="num">
                                      <p:cBhvr>
                                        <p:cTn id="28" dur="1000" fill="hold"/>
                                        <p:tgtEl>
                                          <p:spTgt spid="81923">
                                            <p:txEl>
                                              <p:pRg st="5" end="5"/>
                                            </p:txEl>
                                          </p:spTgt>
                                        </p:tgtEl>
                                        <p:attrNameLst>
                                          <p:attrName>ppt_x</p:attrName>
                                        </p:attrNameLst>
                                      </p:cBhvr>
                                      <p:tavLst>
                                        <p:tav tm="0">
                                          <p:val>
                                            <p:strVal val="#ppt_x-.1"/>
                                          </p:val>
                                        </p:tav>
                                        <p:tav tm="100000">
                                          <p:val>
                                            <p:strVal val="#ppt_x"/>
                                          </p:val>
                                        </p:tav>
                                      </p:tavLst>
                                    </p:anim>
                                    <p:anim calcmode="lin" valueType="num">
                                      <p:cBhvr>
                                        <p:cTn id="29" dur="1000" fill="hold"/>
                                        <p:tgtEl>
                                          <p:spTgt spid="81923">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40" presetClass="entr" presetSubtype="0" fill="hold" grpId="0" nodeType="clickEffect">
                                  <p:stCondLst>
                                    <p:cond delay="0"/>
                                  </p:stCondLst>
                                  <p:iterate type="lt">
                                    <p:tmPct val="10000"/>
                                  </p:iterate>
                                  <p:childTnLst>
                                    <p:set>
                                      <p:cBhvr>
                                        <p:cTn id="33" dur="1" fill="hold">
                                          <p:stCondLst>
                                            <p:cond delay="0"/>
                                          </p:stCondLst>
                                        </p:cTn>
                                        <p:tgtEl>
                                          <p:spTgt spid="81923">
                                            <p:txEl>
                                              <p:pRg st="7" end="7"/>
                                            </p:txEl>
                                          </p:spTgt>
                                        </p:tgtEl>
                                        <p:attrNameLst>
                                          <p:attrName>style.visibility</p:attrName>
                                        </p:attrNameLst>
                                      </p:cBhvr>
                                      <p:to>
                                        <p:strVal val="visible"/>
                                      </p:to>
                                    </p:set>
                                    <p:animEffect transition="in" filter="fade">
                                      <p:cBhvr>
                                        <p:cTn id="34" dur="1000"/>
                                        <p:tgtEl>
                                          <p:spTgt spid="81923">
                                            <p:txEl>
                                              <p:pRg st="7" end="7"/>
                                            </p:txEl>
                                          </p:spTgt>
                                        </p:tgtEl>
                                      </p:cBhvr>
                                    </p:animEffect>
                                    <p:anim calcmode="lin" valueType="num">
                                      <p:cBhvr>
                                        <p:cTn id="35" dur="1000" fill="hold"/>
                                        <p:tgtEl>
                                          <p:spTgt spid="81923">
                                            <p:txEl>
                                              <p:pRg st="7" end="7"/>
                                            </p:txEl>
                                          </p:spTgt>
                                        </p:tgtEl>
                                        <p:attrNameLst>
                                          <p:attrName>ppt_x</p:attrName>
                                        </p:attrNameLst>
                                      </p:cBhvr>
                                      <p:tavLst>
                                        <p:tav tm="0">
                                          <p:val>
                                            <p:strVal val="#ppt_x-.1"/>
                                          </p:val>
                                        </p:tav>
                                        <p:tav tm="100000">
                                          <p:val>
                                            <p:strVal val="#ppt_x"/>
                                          </p:val>
                                        </p:tav>
                                      </p:tavLst>
                                    </p:anim>
                                    <p:anim calcmode="lin" valueType="num">
                                      <p:cBhvr>
                                        <p:cTn id="36" dur="1000" fill="hold"/>
                                        <p:tgtEl>
                                          <p:spTgt spid="81923">
                                            <p:txEl>
                                              <p:pRg st="7" end="7"/>
                                            </p:txEl>
                                          </p:spTgt>
                                        </p:tgtEl>
                                        <p:attrNameLst>
                                          <p:attrName>ppt_y</p:attrName>
                                        </p:attrNameLst>
                                      </p:cBhvr>
                                      <p:tavLst>
                                        <p:tav tm="0">
                                          <p:val>
                                            <p:strVal val="#ppt_y"/>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40" presetClass="entr" presetSubtype="0" fill="hold" grpId="0" nodeType="clickEffect">
                                  <p:stCondLst>
                                    <p:cond delay="0"/>
                                  </p:stCondLst>
                                  <p:iterate type="lt">
                                    <p:tmPct val="10000"/>
                                  </p:iterate>
                                  <p:childTnLst>
                                    <p:set>
                                      <p:cBhvr>
                                        <p:cTn id="40" dur="1" fill="hold">
                                          <p:stCondLst>
                                            <p:cond delay="0"/>
                                          </p:stCondLst>
                                        </p:cTn>
                                        <p:tgtEl>
                                          <p:spTgt spid="81923">
                                            <p:txEl>
                                              <p:pRg st="8" end="8"/>
                                            </p:txEl>
                                          </p:spTgt>
                                        </p:tgtEl>
                                        <p:attrNameLst>
                                          <p:attrName>style.visibility</p:attrName>
                                        </p:attrNameLst>
                                      </p:cBhvr>
                                      <p:to>
                                        <p:strVal val="visible"/>
                                      </p:to>
                                    </p:set>
                                    <p:animEffect transition="in" filter="fade">
                                      <p:cBhvr>
                                        <p:cTn id="41" dur="1000"/>
                                        <p:tgtEl>
                                          <p:spTgt spid="81923">
                                            <p:txEl>
                                              <p:pRg st="8" end="8"/>
                                            </p:txEl>
                                          </p:spTgt>
                                        </p:tgtEl>
                                      </p:cBhvr>
                                    </p:animEffect>
                                    <p:anim calcmode="lin" valueType="num">
                                      <p:cBhvr>
                                        <p:cTn id="42" dur="1000" fill="hold"/>
                                        <p:tgtEl>
                                          <p:spTgt spid="81923">
                                            <p:txEl>
                                              <p:pRg st="8" end="8"/>
                                            </p:txEl>
                                          </p:spTgt>
                                        </p:tgtEl>
                                        <p:attrNameLst>
                                          <p:attrName>ppt_x</p:attrName>
                                        </p:attrNameLst>
                                      </p:cBhvr>
                                      <p:tavLst>
                                        <p:tav tm="0">
                                          <p:val>
                                            <p:strVal val="#ppt_x-.1"/>
                                          </p:val>
                                        </p:tav>
                                        <p:tav tm="100000">
                                          <p:val>
                                            <p:strVal val="#ppt_x"/>
                                          </p:val>
                                        </p:tav>
                                      </p:tavLst>
                                    </p:anim>
                                    <p:anim calcmode="lin" valueType="num">
                                      <p:cBhvr>
                                        <p:cTn id="43" dur="1000" fill="hold"/>
                                        <p:tgtEl>
                                          <p:spTgt spid="81923">
                                            <p:txEl>
                                              <p:pRg st="8" end="8"/>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22" grpId="0"/>
      <p:bldP spid="81923" grpId="0" build="p"/>
    </p:bldLst>
  </p:timing>
</p:sld>
</file>

<file path=ppt/slides/slide7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2946" name="Rectangle 2"/>
          <p:cNvSpPr>
            <a:spLocks noGrp="1" noChangeArrowheads="1"/>
          </p:cNvSpPr>
          <p:nvPr>
            <p:ph type="title"/>
          </p:nvPr>
        </p:nvSpPr>
        <p:spPr/>
        <p:txBody>
          <a:bodyPr/>
          <a:lstStyle/>
          <a:p>
            <a:endParaRPr lang="en-US"/>
          </a:p>
        </p:txBody>
      </p:sp>
      <p:sp>
        <p:nvSpPr>
          <p:cNvPr id="82947" name="Rectangle 3"/>
          <p:cNvSpPr>
            <a:spLocks noGrp="1" noChangeArrowheads="1"/>
          </p:cNvSpPr>
          <p:nvPr>
            <p:ph type="body" idx="1"/>
          </p:nvPr>
        </p:nvSpPr>
        <p:spPr/>
        <p:txBody>
          <a:bodyPr/>
          <a:lstStyle/>
          <a:p>
            <a:endParaRPr lang="en-US"/>
          </a:p>
          <a:p>
            <a:r>
              <a:rPr lang="fa-IR"/>
              <a:t>(+) کار در جریان اول دوره</a:t>
            </a:r>
          </a:p>
          <a:p>
            <a:r>
              <a:rPr lang="fa-IR"/>
              <a:t>(=) بهای تمام شده کالای در جریان ساخت طی دوره</a:t>
            </a:r>
          </a:p>
          <a:p>
            <a:r>
              <a:rPr lang="fa-IR"/>
              <a:t>(-) کار درجریان آخر دوره</a:t>
            </a:r>
          </a:p>
          <a:p>
            <a:r>
              <a:rPr lang="fa-IR"/>
              <a:t>(=) بهای تمام شده کالای ساخته شده</a:t>
            </a:r>
          </a:p>
          <a:p>
            <a:r>
              <a:rPr lang="fa-IR"/>
              <a:t>(+) موجودی کالای ساخته شده اول دوره</a:t>
            </a:r>
            <a:endParaRPr lang="en-US"/>
          </a:p>
        </p:txBody>
      </p:sp>
    </p:spTree>
  </p:cSld>
  <p:clrMapOvr>
    <a:masterClrMapping/>
  </p:clrMapOvr>
  <p:transition advClick="0" advTm="3000"/>
</p:sld>
</file>

<file path=ppt/slides/slide7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3970" name="Rectangle 2"/>
          <p:cNvSpPr>
            <a:spLocks noGrp="1" noChangeArrowheads="1"/>
          </p:cNvSpPr>
          <p:nvPr>
            <p:ph type="title"/>
          </p:nvPr>
        </p:nvSpPr>
        <p:spPr/>
        <p:txBody>
          <a:bodyPr/>
          <a:lstStyle/>
          <a:p>
            <a:endParaRPr lang="en-US"/>
          </a:p>
        </p:txBody>
      </p:sp>
      <p:sp>
        <p:nvSpPr>
          <p:cNvPr id="83971" name="Rectangle 3"/>
          <p:cNvSpPr>
            <a:spLocks noGrp="1" noChangeArrowheads="1"/>
          </p:cNvSpPr>
          <p:nvPr>
            <p:ph type="body" idx="1"/>
          </p:nvPr>
        </p:nvSpPr>
        <p:spPr/>
        <p:txBody>
          <a:bodyPr/>
          <a:lstStyle/>
          <a:p>
            <a:endParaRPr lang="en-US"/>
          </a:p>
          <a:p>
            <a:r>
              <a:rPr lang="fa-IR"/>
              <a:t>(=) بهای تمام شده کالای آماده فروش</a:t>
            </a:r>
          </a:p>
          <a:p>
            <a:r>
              <a:rPr lang="fa-IR"/>
              <a:t>(-) موجودی کالای ساخته شده آخر دوره</a:t>
            </a:r>
          </a:p>
          <a:p>
            <a:r>
              <a:rPr lang="fa-IR"/>
              <a:t>(=) بهای تمام شده کالای فروخته شده</a:t>
            </a:r>
          </a:p>
          <a:p>
            <a:r>
              <a:rPr lang="fa-IR"/>
              <a:t>(+) هزینه های عمومی، اداری و فروشی</a:t>
            </a:r>
          </a:p>
          <a:p>
            <a:r>
              <a:rPr lang="fa-IR"/>
              <a:t>(=) جمع بهای تمام شده عملیات</a:t>
            </a:r>
            <a:endParaRPr lang="en-US"/>
          </a:p>
        </p:txBody>
      </p:sp>
    </p:spTree>
  </p:cSld>
  <p:clrMapOvr>
    <a:masterClrMapping/>
  </p:clrMapOvr>
  <p:transition advClick="0" advTm="3000"/>
</p:sld>
</file>

<file path=ppt/slides/slide77.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84994" name="Rectangle 2"/>
          <p:cNvSpPr>
            <a:spLocks noGrp="1" noChangeArrowheads="1"/>
          </p:cNvSpPr>
          <p:nvPr>
            <p:ph type="title"/>
          </p:nvPr>
        </p:nvSpPr>
        <p:spPr/>
        <p:txBody>
          <a:bodyPr/>
          <a:lstStyle/>
          <a:p>
            <a:endParaRPr lang="en-US"/>
          </a:p>
        </p:txBody>
      </p:sp>
      <p:sp>
        <p:nvSpPr>
          <p:cNvPr id="84995" name="Rectangle 3"/>
          <p:cNvSpPr>
            <a:spLocks noGrp="1" noChangeArrowheads="1"/>
          </p:cNvSpPr>
          <p:nvPr>
            <p:ph type="body" idx="1"/>
          </p:nvPr>
        </p:nvSpPr>
        <p:spPr/>
        <p:txBody>
          <a:bodyPr/>
          <a:lstStyle/>
          <a:p>
            <a:r>
              <a:rPr lang="fa-IR" sz="4000"/>
              <a:t>فصل ششم:</a:t>
            </a:r>
          </a:p>
          <a:p>
            <a:endParaRPr lang="en-US"/>
          </a:p>
          <a:p>
            <a:r>
              <a:rPr lang="fa-IR"/>
              <a:t>حسابداری مواد و بهای تمام شده آن</a:t>
            </a:r>
          </a:p>
          <a:p>
            <a:r>
              <a:rPr lang="fa-IR"/>
              <a:t>1- خرید مواد:</a:t>
            </a:r>
          </a:p>
          <a:p>
            <a:r>
              <a:rPr lang="fa-IR"/>
              <a:t>فرآیند خرید مواد شامل مراحل زیر می باشد:</a:t>
            </a:r>
          </a:p>
          <a:p>
            <a:r>
              <a:rPr lang="fa-IR"/>
              <a:t>درخواست خرید مواد (فرم درخواست خرید مواد)، سفارش مواد (فرم سفارش مواد)</a:t>
            </a:r>
            <a:endParaRPr lang="en-US"/>
          </a:p>
        </p:txBody>
      </p:sp>
    </p:spTree>
  </p:cSld>
  <p:clrMapOvr>
    <a:masterClrMapping/>
  </p:clrMapOvr>
  <p:transition advClick="0" advTm="3000">
    <p:wedg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1" presetClass="entr" presetSubtype="0" fill="hold" grpId="0" nodeType="withEffect" nodePh="1">
                                  <p:stCondLst>
                                    <p:cond delay="0"/>
                                  </p:stCondLst>
                                  <p:endCondLst>
                                    <p:cond evt="begin" delay="0">
                                      <p:tn val="5"/>
                                    </p:cond>
                                  </p:endCondLst>
                                  <p:childTnLst>
                                    <p:set>
                                      <p:cBhvr>
                                        <p:cTn id="6" dur="1" fill="hold">
                                          <p:stCondLst>
                                            <p:cond delay="0"/>
                                          </p:stCondLst>
                                        </p:cTn>
                                        <p:tgtEl>
                                          <p:spTgt spid="84994"/>
                                        </p:tgtEl>
                                        <p:attrNameLst>
                                          <p:attrName>style.visibility</p:attrName>
                                        </p:attrNameLst>
                                      </p:cBhvr>
                                      <p:to>
                                        <p:strVal val="visible"/>
                                      </p:to>
                                    </p:set>
                                    <p:animEffect transition="in" filter="fade">
                                      <p:cBhvr>
                                        <p:cTn id="7" dur="768" decel="100000"/>
                                        <p:tgtEl>
                                          <p:spTgt spid="84994"/>
                                        </p:tgtEl>
                                      </p:cBhvr>
                                    </p:animEffect>
                                    <p:animScale>
                                      <p:cBhvr>
                                        <p:cTn id="8" dur="768" decel="100000"/>
                                        <p:tgtEl>
                                          <p:spTgt spid="84994"/>
                                        </p:tgtEl>
                                      </p:cBhvr>
                                      <p:from x="10000" y="10000"/>
                                      <p:to x="200000" y="450000"/>
                                    </p:animScale>
                                    <p:animScale>
                                      <p:cBhvr>
                                        <p:cTn id="9" dur="1230" accel="100000" fill="hold">
                                          <p:stCondLst>
                                            <p:cond delay="768"/>
                                          </p:stCondLst>
                                        </p:cTn>
                                        <p:tgtEl>
                                          <p:spTgt spid="84994"/>
                                        </p:tgtEl>
                                      </p:cBhvr>
                                      <p:from x="200000" y="450000"/>
                                      <p:to x="100000" y="100000"/>
                                    </p:animScale>
                                    <p:set>
                                      <p:cBhvr>
                                        <p:cTn id="10" dur="768" fill="hold"/>
                                        <p:tgtEl>
                                          <p:spTgt spid="84994"/>
                                        </p:tgtEl>
                                        <p:attrNameLst>
                                          <p:attrName>ppt_x</p:attrName>
                                        </p:attrNameLst>
                                      </p:cBhvr>
                                      <p:to>
                                        <p:strVal val="(0.5)"/>
                                      </p:to>
                                    </p:set>
                                    <p:anim from="(0.5)" to="(#ppt_x)" calcmode="lin" valueType="num">
                                      <p:cBhvr>
                                        <p:cTn id="11" dur="1230" accel="100000" fill="hold">
                                          <p:stCondLst>
                                            <p:cond delay="768"/>
                                          </p:stCondLst>
                                        </p:cTn>
                                        <p:tgtEl>
                                          <p:spTgt spid="84994"/>
                                        </p:tgtEl>
                                        <p:attrNameLst>
                                          <p:attrName>ppt_x</p:attrName>
                                        </p:attrNameLst>
                                      </p:cBhvr>
                                    </p:anim>
                                    <p:set>
                                      <p:cBhvr>
                                        <p:cTn id="12" dur="768" fill="hold"/>
                                        <p:tgtEl>
                                          <p:spTgt spid="84994"/>
                                        </p:tgtEl>
                                        <p:attrNameLst>
                                          <p:attrName>ppt_y</p:attrName>
                                        </p:attrNameLst>
                                      </p:cBhvr>
                                      <p:to>
                                        <p:strVal val="(#ppt_y+0.4)"/>
                                      </p:to>
                                    </p:set>
                                    <p:anim from="(#ppt_y+0.4)" to="(#ppt_y)" calcmode="lin" valueType="num">
                                      <p:cBhvr>
                                        <p:cTn id="13" dur="1230" accel="100000" fill="hold">
                                          <p:stCondLst>
                                            <p:cond delay="768"/>
                                          </p:stCondLst>
                                        </p:cTn>
                                        <p:tgtEl>
                                          <p:spTgt spid="84994"/>
                                        </p:tgtEl>
                                        <p:attrNameLst>
                                          <p:attrName>ppt_y</p:attrName>
                                        </p:attrNameLst>
                                      </p:cBhvr>
                                    </p:anim>
                                  </p:childTnLst>
                                </p:cTn>
                              </p:par>
                            </p:childTnLst>
                          </p:cTn>
                        </p:par>
                      </p:childTnLst>
                    </p:cTn>
                  </p:par>
                  <p:par>
                    <p:cTn id="14" fill="hold">
                      <p:stCondLst>
                        <p:cond delay="indefinite"/>
                      </p:stCondLst>
                      <p:childTnLst>
                        <p:par>
                          <p:cTn id="15" fill="hold">
                            <p:stCondLst>
                              <p:cond delay="0"/>
                            </p:stCondLst>
                            <p:childTnLst>
                              <p:par>
                                <p:cTn id="16" presetID="53" presetClass="entr" presetSubtype="0" fill="hold" grpId="0" nodeType="clickEffect">
                                  <p:stCondLst>
                                    <p:cond delay="0"/>
                                  </p:stCondLst>
                                  <p:childTnLst>
                                    <p:set>
                                      <p:cBhvr>
                                        <p:cTn id="17" dur="1" fill="hold">
                                          <p:stCondLst>
                                            <p:cond delay="0"/>
                                          </p:stCondLst>
                                        </p:cTn>
                                        <p:tgtEl>
                                          <p:spTgt spid="84995">
                                            <p:txEl>
                                              <p:pRg st="0" end="0"/>
                                            </p:txEl>
                                          </p:spTgt>
                                        </p:tgtEl>
                                        <p:attrNameLst>
                                          <p:attrName>style.visibility</p:attrName>
                                        </p:attrNameLst>
                                      </p:cBhvr>
                                      <p:to>
                                        <p:strVal val="visible"/>
                                      </p:to>
                                    </p:set>
                                    <p:anim calcmode="lin" valueType="num">
                                      <p:cBhvr>
                                        <p:cTn id="18" dur="500" fill="hold"/>
                                        <p:tgtEl>
                                          <p:spTgt spid="84995">
                                            <p:txEl>
                                              <p:pRg st="0" end="0"/>
                                            </p:txEl>
                                          </p:spTgt>
                                        </p:tgtEl>
                                        <p:attrNameLst>
                                          <p:attrName>ppt_w</p:attrName>
                                        </p:attrNameLst>
                                      </p:cBhvr>
                                      <p:tavLst>
                                        <p:tav tm="0">
                                          <p:val>
                                            <p:fltVal val="0"/>
                                          </p:val>
                                        </p:tav>
                                        <p:tav tm="100000">
                                          <p:val>
                                            <p:strVal val="#ppt_w"/>
                                          </p:val>
                                        </p:tav>
                                      </p:tavLst>
                                    </p:anim>
                                    <p:anim calcmode="lin" valueType="num">
                                      <p:cBhvr>
                                        <p:cTn id="19" dur="500" fill="hold"/>
                                        <p:tgtEl>
                                          <p:spTgt spid="84995">
                                            <p:txEl>
                                              <p:pRg st="0" end="0"/>
                                            </p:txEl>
                                          </p:spTgt>
                                        </p:tgtEl>
                                        <p:attrNameLst>
                                          <p:attrName>ppt_h</p:attrName>
                                        </p:attrNameLst>
                                      </p:cBhvr>
                                      <p:tavLst>
                                        <p:tav tm="0">
                                          <p:val>
                                            <p:fltVal val="0"/>
                                          </p:val>
                                        </p:tav>
                                        <p:tav tm="100000">
                                          <p:val>
                                            <p:strVal val="#ppt_h"/>
                                          </p:val>
                                        </p:tav>
                                      </p:tavLst>
                                    </p:anim>
                                    <p:animEffect transition="in" filter="fade">
                                      <p:cBhvr>
                                        <p:cTn id="20" dur="500"/>
                                        <p:tgtEl>
                                          <p:spTgt spid="84995">
                                            <p:txEl>
                                              <p:pRg st="0" end="0"/>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53" presetClass="entr" presetSubtype="0" fill="hold" grpId="0" nodeType="clickEffect">
                                  <p:stCondLst>
                                    <p:cond delay="0"/>
                                  </p:stCondLst>
                                  <p:childTnLst>
                                    <p:set>
                                      <p:cBhvr>
                                        <p:cTn id="24" dur="1" fill="hold">
                                          <p:stCondLst>
                                            <p:cond delay="0"/>
                                          </p:stCondLst>
                                        </p:cTn>
                                        <p:tgtEl>
                                          <p:spTgt spid="84995">
                                            <p:txEl>
                                              <p:pRg st="2" end="2"/>
                                            </p:txEl>
                                          </p:spTgt>
                                        </p:tgtEl>
                                        <p:attrNameLst>
                                          <p:attrName>style.visibility</p:attrName>
                                        </p:attrNameLst>
                                      </p:cBhvr>
                                      <p:to>
                                        <p:strVal val="visible"/>
                                      </p:to>
                                    </p:set>
                                    <p:anim calcmode="lin" valueType="num">
                                      <p:cBhvr>
                                        <p:cTn id="25" dur="500" fill="hold"/>
                                        <p:tgtEl>
                                          <p:spTgt spid="84995">
                                            <p:txEl>
                                              <p:pRg st="2" end="2"/>
                                            </p:txEl>
                                          </p:spTgt>
                                        </p:tgtEl>
                                        <p:attrNameLst>
                                          <p:attrName>ppt_w</p:attrName>
                                        </p:attrNameLst>
                                      </p:cBhvr>
                                      <p:tavLst>
                                        <p:tav tm="0">
                                          <p:val>
                                            <p:fltVal val="0"/>
                                          </p:val>
                                        </p:tav>
                                        <p:tav tm="100000">
                                          <p:val>
                                            <p:strVal val="#ppt_w"/>
                                          </p:val>
                                        </p:tav>
                                      </p:tavLst>
                                    </p:anim>
                                    <p:anim calcmode="lin" valueType="num">
                                      <p:cBhvr>
                                        <p:cTn id="26" dur="500" fill="hold"/>
                                        <p:tgtEl>
                                          <p:spTgt spid="84995">
                                            <p:txEl>
                                              <p:pRg st="2" end="2"/>
                                            </p:txEl>
                                          </p:spTgt>
                                        </p:tgtEl>
                                        <p:attrNameLst>
                                          <p:attrName>ppt_h</p:attrName>
                                        </p:attrNameLst>
                                      </p:cBhvr>
                                      <p:tavLst>
                                        <p:tav tm="0">
                                          <p:val>
                                            <p:fltVal val="0"/>
                                          </p:val>
                                        </p:tav>
                                        <p:tav tm="100000">
                                          <p:val>
                                            <p:strVal val="#ppt_h"/>
                                          </p:val>
                                        </p:tav>
                                      </p:tavLst>
                                    </p:anim>
                                    <p:animEffect transition="in" filter="fade">
                                      <p:cBhvr>
                                        <p:cTn id="27" dur="500"/>
                                        <p:tgtEl>
                                          <p:spTgt spid="84995">
                                            <p:txEl>
                                              <p:pRg st="2" end="2"/>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53" presetClass="entr" presetSubtype="0" fill="hold" grpId="0" nodeType="clickEffect">
                                  <p:stCondLst>
                                    <p:cond delay="0"/>
                                  </p:stCondLst>
                                  <p:childTnLst>
                                    <p:set>
                                      <p:cBhvr>
                                        <p:cTn id="31" dur="1" fill="hold">
                                          <p:stCondLst>
                                            <p:cond delay="0"/>
                                          </p:stCondLst>
                                        </p:cTn>
                                        <p:tgtEl>
                                          <p:spTgt spid="84995">
                                            <p:txEl>
                                              <p:pRg st="3" end="3"/>
                                            </p:txEl>
                                          </p:spTgt>
                                        </p:tgtEl>
                                        <p:attrNameLst>
                                          <p:attrName>style.visibility</p:attrName>
                                        </p:attrNameLst>
                                      </p:cBhvr>
                                      <p:to>
                                        <p:strVal val="visible"/>
                                      </p:to>
                                    </p:set>
                                    <p:anim calcmode="lin" valueType="num">
                                      <p:cBhvr>
                                        <p:cTn id="32" dur="500" fill="hold"/>
                                        <p:tgtEl>
                                          <p:spTgt spid="84995">
                                            <p:txEl>
                                              <p:pRg st="3" end="3"/>
                                            </p:txEl>
                                          </p:spTgt>
                                        </p:tgtEl>
                                        <p:attrNameLst>
                                          <p:attrName>ppt_w</p:attrName>
                                        </p:attrNameLst>
                                      </p:cBhvr>
                                      <p:tavLst>
                                        <p:tav tm="0">
                                          <p:val>
                                            <p:fltVal val="0"/>
                                          </p:val>
                                        </p:tav>
                                        <p:tav tm="100000">
                                          <p:val>
                                            <p:strVal val="#ppt_w"/>
                                          </p:val>
                                        </p:tav>
                                      </p:tavLst>
                                    </p:anim>
                                    <p:anim calcmode="lin" valueType="num">
                                      <p:cBhvr>
                                        <p:cTn id="33" dur="500" fill="hold"/>
                                        <p:tgtEl>
                                          <p:spTgt spid="84995">
                                            <p:txEl>
                                              <p:pRg st="3" end="3"/>
                                            </p:txEl>
                                          </p:spTgt>
                                        </p:tgtEl>
                                        <p:attrNameLst>
                                          <p:attrName>ppt_h</p:attrName>
                                        </p:attrNameLst>
                                      </p:cBhvr>
                                      <p:tavLst>
                                        <p:tav tm="0">
                                          <p:val>
                                            <p:fltVal val="0"/>
                                          </p:val>
                                        </p:tav>
                                        <p:tav tm="100000">
                                          <p:val>
                                            <p:strVal val="#ppt_h"/>
                                          </p:val>
                                        </p:tav>
                                      </p:tavLst>
                                    </p:anim>
                                    <p:animEffect transition="in" filter="fade">
                                      <p:cBhvr>
                                        <p:cTn id="34" dur="500"/>
                                        <p:tgtEl>
                                          <p:spTgt spid="84995">
                                            <p:txEl>
                                              <p:pRg st="3" end="3"/>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53" presetClass="entr" presetSubtype="0" fill="hold" grpId="0" nodeType="clickEffect">
                                  <p:stCondLst>
                                    <p:cond delay="0"/>
                                  </p:stCondLst>
                                  <p:childTnLst>
                                    <p:set>
                                      <p:cBhvr>
                                        <p:cTn id="38" dur="1" fill="hold">
                                          <p:stCondLst>
                                            <p:cond delay="0"/>
                                          </p:stCondLst>
                                        </p:cTn>
                                        <p:tgtEl>
                                          <p:spTgt spid="84995">
                                            <p:txEl>
                                              <p:pRg st="4" end="4"/>
                                            </p:txEl>
                                          </p:spTgt>
                                        </p:tgtEl>
                                        <p:attrNameLst>
                                          <p:attrName>style.visibility</p:attrName>
                                        </p:attrNameLst>
                                      </p:cBhvr>
                                      <p:to>
                                        <p:strVal val="visible"/>
                                      </p:to>
                                    </p:set>
                                    <p:anim calcmode="lin" valueType="num">
                                      <p:cBhvr>
                                        <p:cTn id="39" dur="500" fill="hold"/>
                                        <p:tgtEl>
                                          <p:spTgt spid="84995">
                                            <p:txEl>
                                              <p:pRg st="4" end="4"/>
                                            </p:txEl>
                                          </p:spTgt>
                                        </p:tgtEl>
                                        <p:attrNameLst>
                                          <p:attrName>ppt_w</p:attrName>
                                        </p:attrNameLst>
                                      </p:cBhvr>
                                      <p:tavLst>
                                        <p:tav tm="0">
                                          <p:val>
                                            <p:fltVal val="0"/>
                                          </p:val>
                                        </p:tav>
                                        <p:tav tm="100000">
                                          <p:val>
                                            <p:strVal val="#ppt_w"/>
                                          </p:val>
                                        </p:tav>
                                      </p:tavLst>
                                    </p:anim>
                                    <p:anim calcmode="lin" valueType="num">
                                      <p:cBhvr>
                                        <p:cTn id="40" dur="500" fill="hold"/>
                                        <p:tgtEl>
                                          <p:spTgt spid="84995">
                                            <p:txEl>
                                              <p:pRg st="4" end="4"/>
                                            </p:txEl>
                                          </p:spTgt>
                                        </p:tgtEl>
                                        <p:attrNameLst>
                                          <p:attrName>ppt_h</p:attrName>
                                        </p:attrNameLst>
                                      </p:cBhvr>
                                      <p:tavLst>
                                        <p:tav tm="0">
                                          <p:val>
                                            <p:fltVal val="0"/>
                                          </p:val>
                                        </p:tav>
                                        <p:tav tm="100000">
                                          <p:val>
                                            <p:strVal val="#ppt_h"/>
                                          </p:val>
                                        </p:tav>
                                      </p:tavLst>
                                    </p:anim>
                                    <p:animEffect transition="in" filter="fade">
                                      <p:cBhvr>
                                        <p:cTn id="41" dur="500"/>
                                        <p:tgtEl>
                                          <p:spTgt spid="84995">
                                            <p:txEl>
                                              <p:pRg st="4" end="4"/>
                                            </p:txEl>
                                          </p:spTgt>
                                        </p:tgtEl>
                                      </p:cBhvr>
                                    </p:animEffect>
                                  </p:childTnLst>
                                </p:cTn>
                              </p:par>
                            </p:childTnLst>
                          </p:cTn>
                        </p:par>
                      </p:childTnLst>
                    </p:cTn>
                  </p:par>
                  <p:par>
                    <p:cTn id="42" fill="hold">
                      <p:stCondLst>
                        <p:cond delay="indefinite"/>
                      </p:stCondLst>
                      <p:childTnLst>
                        <p:par>
                          <p:cTn id="43" fill="hold">
                            <p:stCondLst>
                              <p:cond delay="0"/>
                            </p:stCondLst>
                            <p:childTnLst>
                              <p:par>
                                <p:cTn id="44" presetID="53" presetClass="entr" presetSubtype="0" fill="hold" grpId="0" nodeType="clickEffect">
                                  <p:stCondLst>
                                    <p:cond delay="0"/>
                                  </p:stCondLst>
                                  <p:childTnLst>
                                    <p:set>
                                      <p:cBhvr>
                                        <p:cTn id="45" dur="1" fill="hold">
                                          <p:stCondLst>
                                            <p:cond delay="0"/>
                                          </p:stCondLst>
                                        </p:cTn>
                                        <p:tgtEl>
                                          <p:spTgt spid="84995">
                                            <p:txEl>
                                              <p:pRg st="5" end="5"/>
                                            </p:txEl>
                                          </p:spTgt>
                                        </p:tgtEl>
                                        <p:attrNameLst>
                                          <p:attrName>style.visibility</p:attrName>
                                        </p:attrNameLst>
                                      </p:cBhvr>
                                      <p:to>
                                        <p:strVal val="visible"/>
                                      </p:to>
                                    </p:set>
                                    <p:anim calcmode="lin" valueType="num">
                                      <p:cBhvr>
                                        <p:cTn id="46" dur="500" fill="hold"/>
                                        <p:tgtEl>
                                          <p:spTgt spid="84995">
                                            <p:txEl>
                                              <p:pRg st="5" end="5"/>
                                            </p:txEl>
                                          </p:spTgt>
                                        </p:tgtEl>
                                        <p:attrNameLst>
                                          <p:attrName>ppt_w</p:attrName>
                                        </p:attrNameLst>
                                      </p:cBhvr>
                                      <p:tavLst>
                                        <p:tav tm="0">
                                          <p:val>
                                            <p:fltVal val="0"/>
                                          </p:val>
                                        </p:tav>
                                        <p:tav tm="100000">
                                          <p:val>
                                            <p:strVal val="#ppt_w"/>
                                          </p:val>
                                        </p:tav>
                                      </p:tavLst>
                                    </p:anim>
                                    <p:anim calcmode="lin" valueType="num">
                                      <p:cBhvr>
                                        <p:cTn id="47" dur="500" fill="hold"/>
                                        <p:tgtEl>
                                          <p:spTgt spid="84995">
                                            <p:txEl>
                                              <p:pRg st="5" end="5"/>
                                            </p:txEl>
                                          </p:spTgt>
                                        </p:tgtEl>
                                        <p:attrNameLst>
                                          <p:attrName>ppt_h</p:attrName>
                                        </p:attrNameLst>
                                      </p:cBhvr>
                                      <p:tavLst>
                                        <p:tav tm="0">
                                          <p:val>
                                            <p:fltVal val="0"/>
                                          </p:val>
                                        </p:tav>
                                        <p:tav tm="100000">
                                          <p:val>
                                            <p:strVal val="#ppt_h"/>
                                          </p:val>
                                        </p:tav>
                                      </p:tavLst>
                                    </p:anim>
                                    <p:animEffect transition="in" filter="fade">
                                      <p:cBhvr>
                                        <p:cTn id="48" dur="500"/>
                                        <p:tgtEl>
                                          <p:spTgt spid="84995">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4994" grpId="0"/>
      <p:bldP spid="84995" grpId="0" build="p"/>
    </p:bldLst>
  </p:timing>
</p:sld>
</file>

<file path=ppt/slides/slide7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6018" name="Rectangle 2"/>
          <p:cNvSpPr>
            <a:spLocks noGrp="1" noChangeArrowheads="1"/>
          </p:cNvSpPr>
          <p:nvPr>
            <p:ph type="title"/>
          </p:nvPr>
        </p:nvSpPr>
        <p:spPr/>
        <p:txBody>
          <a:bodyPr/>
          <a:lstStyle/>
          <a:p>
            <a:endParaRPr lang="en-US"/>
          </a:p>
        </p:txBody>
      </p:sp>
      <p:sp>
        <p:nvSpPr>
          <p:cNvPr id="86019" name="Rectangle 3"/>
          <p:cNvSpPr>
            <a:spLocks noGrp="1" noChangeArrowheads="1"/>
          </p:cNvSpPr>
          <p:nvPr>
            <p:ph type="body" idx="1"/>
          </p:nvPr>
        </p:nvSpPr>
        <p:spPr/>
        <p:txBody>
          <a:bodyPr/>
          <a:lstStyle/>
          <a:p>
            <a:endParaRPr lang="en-US"/>
          </a:p>
          <a:p>
            <a:r>
              <a:rPr lang="fa-IR"/>
              <a:t> و تحویل مواد خریداری شده به انبار (فرم رسید انبار)</a:t>
            </a:r>
          </a:p>
          <a:p>
            <a:r>
              <a:rPr lang="fa-IR"/>
              <a:t>2- نحوه ثبت خرید مواد در دفاتر:</a:t>
            </a:r>
          </a:p>
          <a:p>
            <a:r>
              <a:rPr lang="fa-IR"/>
              <a:t>در نظام ادواری:خرید مواد (بدهکار)،حسابهای پرداختنی یا وجه نقد(بستانکار)</a:t>
            </a:r>
          </a:p>
          <a:p>
            <a:r>
              <a:rPr lang="fa-IR"/>
              <a:t>در نظام دائمی: موجودی کالا (بدهکار)،</a:t>
            </a:r>
          </a:p>
          <a:p>
            <a:r>
              <a:rPr lang="fa-IR"/>
              <a:t> حسابهای پرداختنی یا وجه نقد (بستانکار)</a:t>
            </a:r>
            <a:endParaRPr lang="en-US"/>
          </a:p>
        </p:txBody>
      </p:sp>
    </p:spTree>
  </p:cSld>
  <p:clrMapOvr>
    <a:masterClrMapping/>
  </p:clrMapOvr>
  <p:transition advClick="0" advTm="3000"/>
</p:sld>
</file>

<file path=ppt/slides/slide7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7042" name="Rectangle 2"/>
          <p:cNvSpPr>
            <a:spLocks noGrp="1" noChangeArrowheads="1"/>
          </p:cNvSpPr>
          <p:nvPr>
            <p:ph type="title"/>
          </p:nvPr>
        </p:nvSpPr>
        <p:spPr/>
        <p:txBody>
          <a:bodyPr/>
          <a:lstStyle/>
          <a:p>
            <a:endParaRPr lang="en-US"/>
          </a:p>
        </p:txBody>
      </p:sp>
      <p:sp>
        <p:nvSpPr>
          <p:cNvPr id="87043" name="Rectangle 3"/>
          <p:cNvSpPr>
            <a:spLocks noGrp="1" noChangeArrowheads="1"/>
          </p:cNvSpPr>
          <p:nvPr>
            <p:ph type="body" idx="1"/>
          </p:nvPr>
        </p:nvSpPr>
        <p:spPr/>
        <p:txBody>
          <a:bodyPr/>
          <a:lstStyle/>
          <a:p>
            <a:endParaRPr lang="en-US"/>
          </a:p>
          <a:p>
            <a:endParaRPr lang="fa-IR"/>
          </a:p>
          <a:p>
            <a:r>
              <a:rPr lang="fa-IR"/>
              <a:t>3- کارت موجودی کالا در انبار:</a:t>
            </a:r>
          </a:p>
          <a:p>
            <a:r>
              <a:rPr lang="fa-IR"/>
              <a:t>مزایای استفاده از کارت موجودی کالا: کنترل تطابق مقادیر موجودی مندرج در این کارتها و موجودی واقعی هر کالا که از طریق شمارش فیزیکی موجودی انبار بدست می آید. </a:t>
            </a:r>
            <a:endParaRPr lang="en-US"/>
          </a:p>
        </p:txBody>
      </p:sp>
    </p:spTree>
  </p:cSld>
  <p:clrMapOvr>
    <a:masterClrMapping/>
  </p:clrMapOvr>
  <p:transition advClick="0" advTm="3000"/>
</p:sld>
</file>

<file path=ppt/slides/slide8.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endParaRPr lang="en-US" sz="2800"/>
          </a:p>
        </p:txBody>
      </p:sp>
      <p:sp>
        <p:nvSpPr>
          <p:cNvPr id="6147" name="Rectangle 3"/>
          <p:cNvSpPr>
            <a:spLocks noGrp="1" noChangeArrowheads="1"/>
          </p:cNvSpPr>
          <p:nvPr>
            <p:ph type="body" idx="1"/>
          </p:nvPr>
        </p:nvSpPr>
        <p:spPr/>
        <p:txBody>
          <a:bodyPr/>
          <a:lstStyle/>
          <a:p>
            <a:endParaRPr lang="en-US"/>
          </a:p>
          <a:p>
            <a:r>
              <a:rPr lang="fa-IR"/>
              <a:t>حسابداری مدیریت: هنگامی که اطلاعات مربوط به بهای</a:t>
            </a:r>
            <a:endParaRPr lang="en-US"/>
          </a:p>
          <a:p>
            <a:pPr algn="ctr"/>
            <a:r>
              <a:rPr lang="fa-IR"/>
              <a:t>تمام شده در داخل سازمان و توسط مدیران و به منظور</a:t>
            </a:r>
            <a:endParaRPr lang="en-US"/>
          </a:p>
          <a:p>
            <a:pPr algn="ctr"/>
            <a:r>
              <a:rPr lang="fa-IR"/>
              <a:t>ارزیابی عملکرد فعالیتهای سازمان یا نیروی انسانی آن و یا</a:t>
            </a:r>
            <a:endParaRPr lang="en-US"/>
          </a:p>
          <a:p>
            <a:pPr algn="ctr"/>
            <a:r>
              <a:rPr lang="fa-IR"/>
              <a:t>به عنوان مبنایی برای اتخاذ  تصمیم به کار برده شود. </a:t>
            </a:r>
          </a:p>
          <a:p>
            <a:pPr>
              <a:buFontTx/>
              <a:buNone/>
            </a:pPr>
            <a:endParaRPr lang="en-US"/>
          </a:p>
        </p:txBody>
      </p:sp>
    </p:spTree>
  </p:cSld>
  <p:clrMapOvr>
    <a:masterClrMapping/>
  </p:clrMapOvr>
  <p:transition advClick="0" advTm="3000">
    <p:wedg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1" presetClass="entr" presetSubtype="0" fill="hold" grpId="0" nodeType="withEffect" nodePh="1">
                                  <p:stCondLst>
                                    <p:cond delay="0"/>
                                  </p:stCondLst>
                                  <p:endCondLst>
                                    <p:cond evt="begin" delay="0">
                                      <p:tn val="5"/>
                                    </p:cond>
                                  </p:endCondLst>
                                  <p:childTnLst>
                                    <p:set>
                                      <p:cBhvr>
                                        <p:cTn id="6" dur="1" fill="hold">
                                          <p:stCondLst>
                                            <p:cond delay="0"/>
                                          </p:stCondLst>
                                        </p:cTn>
                                        <p:tgtEl>
                                          <p:spTgt spid="6146"/>
                                        </p:tgtEl>
                                        <p:attrNameLst>
                                          <p:attrName>style.visibility</p:attrName>
                                        </p:attrNameLst>
                                      </p:cBhvr>
                                      <p:to>
                                        <p:strVal val="visible"/>
                                      </p:to>
                                    </p:set>
                                    <p:animEffect transition="in" filter="fade">
                                      <p:cBhvr>
                                        <p:cTn id="7" dur="768" decel="100000"/>
                                        <p:tgtEl>
                                          <p:spTgt spid="6146"/>
                                        </p:tgtEl>
                                      </p:cBhvr>
                                    </p:animEffect>
                                    <p:animScale>
                                      <p:cBhvr>
                                        <p:cTn id="8" dur="768" decel="100000"/>
                                        <p:tgtEl>
                                          <p:spTgt spid="6146"/>
                                        </p:tgtEl>
                                      </p:cBhvr>
                                      <p:from x="10000" y="10000"/>
                                      <p:to x="200000" y="450000"/>
                                    </p:animScale>
                                    <p:animScale>
                                      <p:cBhvr>
                                        <p:cTn id="9" dur="1230" accel="100000" fill="hold">
                                          <p:stCondLst>
                                            <p:cond delay="768"/>
                                          </p:stCondLst>
                                        </p:cTn>
                                        <p:tgtEl>
                                          <p:spTgt spid="6146"/>
                                        </p:tgtEl>
                                      </p:cBhvr>
                                      <p:from x="200000" y="450000"/>
                                      <p:to x="100000" y="100000"/>
                                    </p:animScale>
                                    <p:set>
                                      <p:cBhvr>
                                        <p:cTn id="10" dur="768" fill="hold"/>
                                        <p:tgtEl>
                                          <p:spTgt spid="6146"/>
                                        </p:tgtEl>
                                        <p:attrNameLst>
                                          <p:attrName>ppt_x</p:attrName>
                                        </p:attrNameLst>
                                      </p:cBhvr>
                                      <p:to>
                                        <p:strVal val="(0.5)"/>
                                      </p:to>
                                    </p:set>
                                    <p:anim from="(0.5)" to="(#ppt_x)" calcmode="lin" valueType="num">
                                      <p:cBhvr>
                                        <p:cTn id="11" dur="1230" accel="100000" fill="hold">
                                          <p:stCondLst>
                                            <p:cond delay="768"/>
                                          </p:stCondLst>
                                        </p:cTn>
                                        <p:tgtEl>
                                          <p:spTgt spid="6146"/>
                                        </p:tgtEl>
                                        <p:attrNameLst>
                                          <p:attrName>ppt_x</p:attrName>
                                        </p:attrNameLst>
                                      </p:cBhvr>
                                    </p:anim>
                                    <p:set>
                                      <p:cBhvr>
                                        <p:cTn id="12" dur="768" fill="hold"/>
                                        <p:tgtEl>
                                          <p:spTgt spid="6146"/>
                                        </p:tgtEl>
                                        <p:attrNameLst>
                                          <p:attrName>ppt_y</p:attrName>
                                        </p:attrNameLst>
                                      </p:cBhvr>
                                      <p:to>
                                        <p:strVal val="(#ppt_y+0.4)"/>
                                      </p:to>
                                    </p:set>
                                    <p:anim from="(#ppt_y+0.4)" to="(#ppt_y)" calcmode="lin" valueType="num">
                                      <p:cBhvr>
                                        <p:cTn id="13" dur="1230" accel="100000" fill="hold">
                                          <p:stCondLst>
                                            <p:cond delay="768"/>
                                          </p:stCondLst>
                                        </p:cTn>
                                        <p:tgtEl>
                                          <p:spTgt spid="6146"/>
                                        </p:tgtEl>
                                        <p:attrNameLst>
                                          <p:attrName>ppt_y</p:attrName>
                                        </p:attrNameLst>
                                      </p:cBhvr>
                                    </p:anim>
                                  </p:childTnLst>
                                </p:cTn>
                              </p:par>
                            </p:childTnLst>
                          </p:cTn>
                        </p:par>
                      </p:childTnLst>
                    </p:cTn>
                  </p:par>
                  <p:par>
                    <p:cTn id="14" fill="hold">
                      <p:stCondLst>
                        <p:cond delay="indefinite"/>
                      </p:stCondLst>
                      <p:childTnLst>
                        <p:par>
                          <p:cTn id="15" fill="hold">
                            <p:stCondLst>
                              <p:cond delay="0"/>
                            </p:stCondLst>
                            <p:childTnLst>
                              <p:par>
                                <p:cTn id="16" presetID="53" presetClass="entr" presetSubtype="0" fill="hold" grpId="0" nodeType="clickEffect">
                                  <p:stCondLst>
                                    <p:cond delay="0"/>
                                  </p:stCondLst>
                                  <p:childTnLst>
                                    <p:set>
                                      <p:cBhvr>
                                        <p:cTn id="17" dur="1" fill="hold">
                                          <p:stCondLst>
                                            <p:cond delay="0"/>
                                          </p:stCondLst>
                                        </p:cTn>
                                        <p:tgtEl>
                                          <p:spTgt spid="6147">
                                            <p:txEl>
                                              <p:pRg st="1" end="1"/>
                                            </p:txEl>
                                          </p:spTgt>
                                        </p:tgtEl>
                                        <p:attrNameLst>
                                          <p:attrName>style.visibility</p:attrName>
                                        </p:attrNameLst>
                                      </p:cBhvr>
                                      <p:to>
                                        <p:strVal val="visible"/>
                                      </p:to>
                                    </p:set>
                                    <p:anim calcmode="lin" valueType="num">
                                      <p:cBhvr>
                                        <p:cTn id="18" dur="500" fill="hold"/>
                                        <p:tgtEl>
                                          <p:spTgt spid="6147">
                                            <p:txEl>
                                              <p:pRg st="1" end="1"/>
                                            </p:txEl>
                                          </p:spTgt>
                                        </p:tgtEl>
                                        <p:attrNameLst>
                                          <p:attrName>ppt_w</p:attrName>
                                        </p:attrNameLst>
                                      </p:cBhvr>
                                      <p:tavLst>
                                        <p:tav tm="0">
                                          <p:val>
                                            <p:fltVal val="0"/>
                                          </p:val>
                                        </p:tav>
                                        <p:tav tm="100000">
                                          <p:val>
                                            <p:strVal val="#ppt_w"/>
                                          </p:val>
                                        </p:tav>
                                      </p:tavLst>
                                    </p:anim>
                                    <p:anim calcmode="lin" valueType="num">
                                      <p:cBhvr>
                                        <p:cTn id="19" dur="500" fill="hold"/>
                                        <p:tgtEl>
                                          <p:spTgt spid="6147">
                                            <p:txEl>
                                              <p:pRg st="1" end="1"/>
                                            </p:txEl>
                                          </p:spTgt>
                                        </p:tgtEl>
                                        <p:attrNameLst>
                                          <p:attrName>ppt_h</p:attrName>
                                        </p:attrNameLst>
                                      </p:cBhvr>
                                      <p:tavLst>
                                        <p:tav tm="0">
                                          <p:val>
                                            <p:fltVal val="0"/>
                                          </p:val>
                                        </p:tav>
                                        <p:tav tm="100000">
                                          <p:val>
                                            <p:strVal val="#ppt_h"/>
                                          </p:val>
                                        </p:tav>
                                      </p:tavLst>
                                    </p:anim>
                                    <p:animEffect transition="in" filter="fade">
                                      <p:cBhvr>
                                        <p:cTn id="20" dur="500"/>
                                        <p:tgtEl>
                                          <p:spTgt spid="6147">
                                            <p:txEl>
                                              <p:pRg st="1" end="1"/>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53" presetClass="entr" presetSubtype="0" fill="hold" grpId="0" nodeType="clickEffect">
                                  <p:stCondLst>
                                    <p:cond delay="0"/>
                                  </p:stCondLst>
                                  <p:childTnLst>
                                    <p:set>
                                      <p:cBhvr>
                                        <p:cTn id="24" dur="1" fill="hold">
                                          <p:stCondLst>
                                            <p:cond delay="0"/>
                                          </p:stCondLst>
                                        </p:cTn>
                                        <p:tgtEl>
                                          <p:spTgt spid="6147">
                                            <p:txEl>
                                              <p:pRg st="2" end="2"/>
                                            </p:txEl>
                                          </p:spTgt>
                                        </p:tgtEl>
                                        <p:attrNameLst>
                                          <p:attrName>style.visibility</p:attrName>
                                        </p:attrNameLst>
                                      </p:cBhvr>
                                      <p:to>
                                        <p:strVal val="visible"/>
                                      </p:to>
                                    </p:set>
                                    <p:anim calcmode="lin" valueType="num">
                                      <p:cBhvr>
                                        <p:cTn id="25" dur="500" fill="hold"/>
                                        <p:tgtEl>
                                          <p:spTgt spid="6147">
                                            <p:txEl>
                                              <p:pRg st="2" end="2"/>
                                            </p:txEl>
                                          </p:spTgt>
                                        </p:tgtEl>
                                        <p:attrNameLst>
                                          <p:attrName>ppt_w</p:attrName>
                                        </p:attrNameLst>
                                      </p:cBhvr>
                                      <p:tavLst>
                                        <p:tav tm="0">
                                          <p:val>
                                            <p:fltVal val="0"/>
                                          </p:val>
                                        </p:tav>
                                        <p:tav tm="100000">
                                          <p:val>
                                            <p:strVal val="#ppt_w"/>
                                          </p:val>
                                        </p:tav>
                                      </p:tavLst>
                                    </p:anim>
                                    <p:anim calcmode="lin" valueType="num">
                                      <p:cBhvr>
                                        <p:cTn id="26" dur="500" fill="hold"/>
                                        <p:tgtEl>
                                          <p:spTgt spid="6147">
                                            <p:txEl>
                                              <p:pRg st="2" end="2"/>
                                            </p:txEl>
                                          </p:spTgt>
                                        </p:tgtEl>
                                        <p:attrNameLst>
                                          <p:attrName>ppt_h</p:attrName>
                                        </p:attrNameLst>
                                      </p:cBhvr>
                                      <p:tavLst>
                                        <p:tav tm="0">
                                          <p:val>
                                            <p:fltVal val="0"/>
                                          </p:val>
                                        </p:tav>
                                        <p:tav tm="100000">
                                          <p:val>
                                            <p:strVal val="#ppt_h"/>
                                          </p:val>
                                        </p:tav>
                                      </p:tavLst>
                                    </p:anim>
                                    <p:animEffect transition="in" filter="fade">
                                      <p:cBhvr>
                                        <p:cTn id="27" dur="500"/>
                                        <p:tgtEl>
                                          <p:spTgt spid="6147">
                                            <p:txEl>
                                              <p:pRg st="2" end="2"/>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53" presetClass="entr" presetSubtype="0" fill="hold" grpId="0" nodeType="clickEffect">
                                  <p:stCondLst>
                                    <p:cond delay="0"/>
                                  </p:stCondLst>
                                  <p:childTnLst>
                                    <p:set>
                                      <p:cBhvr>
                                        <p:cTn id="31" dur="1" fill="hold">
                                          <p:stCondLst>
                                            <p:cond delay="0"/>
                                          </p:stCondLst>
                                        </p:cTn>
                                        <p:tgtEl>
                                          <p:spTgt spid="6147">
                                            <p:txEl>
                                              <p:pRg st="3" end="3"/>
                                            </p:txEl>
                                          </p:spTgt>
                                        </p:tgtEl>
                                        <p:attrNameLst>
                                          <p:attrName>style.visibility</p:attrName>
                                        </p:attrNameLst>
                                      </p:cBhvr>
                                      <p:to>
                                        <p:strVal val="visible"/>
                                      </p:to>
                                    </p:set>
                                    <p:anim calcmode="lin" valueType="num">
                                      <p:cBhvr>
                                        <p:cTn id="32" dur="500" fill="hold"/>
                                        <p:tgtEl>
                                          <p:spTgt spid="6147">
                                            <p:txEl>
                                              <p:pRg st="3" end="3"/>
                                            </p:txEl>
                                          </p:spTgt>
                                        </p:tgtEl>
                                        <p:attrNameLst>
                                          <p:attrName>ppt_w</p:attrName>
                                        </p:attrNameLst>
                                      </p:cBhvr>
                                      <p:tavLst>
                                        <p:tav tm="0">
                                          <p:val>
                                            <p:fltVal val="0"/>
                                          </p:val>
                                        </p:tav>
                                        <p:tav tm="100000">
                                          <p:val>
                                            <p:strVal val="#ppt_w"/>
                                          </p:val>
                                        </p:tav>
                                      </p:tavLst>
                                    </p:anim>
                                    <p:anim calcmode="lin" valueType="num">
                                      <p:cBhvr>
                                        <p:cTn id="33" dur="500" fill="hold"/>
                                        <p:tgtEl>
                                          <p:spTgt spid="6147">
                                            <p:txEl>
                                              <p:pRg st="3" end="3"/>
                                            </p:txEl>
                                          </p:spTgt>
                                        </p:tgtEl>
                                        <p:attrNameLst>
                                          <p:attrName>ppt_h</p:attrName>
                                        </p:attrNameLst>
                                      </p:cBhvr>
                                      <p:tavLst>
                                        <p:tav tm="0">
                                          <p:val>
                                            <p:fltVal val="0"/>
                                          </p:val>
                                        </p:tav>
                                        <p:tav tm="100000">
                                          <p:val>
                                            <p:strVal val="#ppt_h"/>
                                          </p:val>
                                        </p:tav>
                                      </p:tavLst>
                                    </p:anim>
                                    <p:animEffect transition="in" filter="fade">
                                      <p:cBhvr>
                                        <p:cTn id="34" dur="500"/>
                                        <p:tgtEl>
                                          <p:spTgt spid="6147">
                                            <p:txEl>
                                              <p:pRg st="3" end="3"/>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53" presetClass="entr" presetSubtype="0" fill="hold" grpId="0" nodeType="clickEffect">
                                  <p:stCondLst>
                                    <p:cond delay="0"/>
                                  </p:stCondLst>
                                  <p:childTnLst>
                                    <p:set>
                                      <p:cBhvr>
                                        <p:cTn id="38" dur="1" fill="hold">
                                          <p:stCondLst>
                                            <p:cond delay="0"/>
                                          </p:stCondLst>
                                        </p:cTn>
                                        <p:tgtEl>
                                          <p:spTgt spid="6147">
                                            <p:txEl>
                                              <p:pRg st="4" end="4"/>
                                            </p:txEl>
                                          </p:spTgt>
                                        </p:tgtEl>
                                        <p:attrNameLst>
                                          <p:attrName>style.visibility</p:attrName>
                                        </p:attrNameLst>
                                      </p:cBhvr>
                                      <p:to>
                                        <p:strVal val="visible"/>
                                      </p:to>
                                    </p:set>
                                    <p:anim calcmode="lin" valueType="num">
                                      <p:cBhvr>
                                        <p:cTn id="39" dur="500" fill="hold"/>
                                        <p:tgtEl>
                                          <p:spTgt spid="6147">
                                            <p:txEl>
                                              <p:pRg st="4" end="4"/>
                                            </p:txEl>
                                          </p:spTgt>
                                        </p:tgtEl>
                                        <p:attrNameLst>
                                          <p:attrName>ppt_w</p:attrName>
                                        </p:attrNameLst>
                                      </p:cBhvr>
                                      <p:tavLst>
                                        <p:tav tm="0">
                                          <p:val>
                                            <p:fltVal val="0"/>
                                          </p:val>
                                        </p:tav>
                                        <p:tav tm="100000">
                                          <p:val>
                                            <p:strVal val="#ppt_w"/>
                                          </p:val>
                                        </p:tav>
                                      </p:tavLst>
                                    </p:anim>
                                    <p:anim calcmode="lin" valueType="num">
                                      <p:cBhvr>
                                        <p:cTn id="40" dur="500" fill="hold"/>
                                        <p:tgtEl>
                                          <p:spTgt spid="6147">
                                            <p:txEl>
                                              <p:pRg st="4" end="4"/>
                                            </p:txEl>
                                          </p:spTgt>
                                        </p:tgtEl>
                                        <p:attrNameLst>
                                          <p:attrName>ppt_h</p:attrName>
                                        </p:attrNameLst>
                                      </p:cBhvr>
                                      <p:tavLst>
                                        <p:tav tm="0">
                                          <p:val>
                                            <p:fltVal val="0"/>
                                          </p:val>
                                        </p:tav>
                                        <p:tav tm="100000">
                                          <p:val>
                                            <p:strVal val="#ppt_h"/>
                                          </p:val>
                                        </p:tav>
                                      </p:tavLst>
                                    </p:anim>
                                    <p:animEffect transition="in" filter="fade">
                                      <p:cBhvr>
                                        <p:cTn id="41" dur="500"/>
                                        <p:tgtEl>
                                          <p:spTgt spid="6147">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6" grpId="0"/>
      <p:bldP spid="6147" grpId="0" build="p"/>
    </p:bldLst>
  </p:timing>
</p:sld>
</file>

<file path=ppt/slides/slide8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8066" name="Rectangle 2"/>
          <p:cNvSpPr>
            <a:spLocks noGrp="1" noChangeArrowheads="1"/>
          </p:cNvSpPr>
          <p:nvPr>
            <p:ph type="title"/>
          </p:nvPr>
        </p:nvSpPr>
        <p:spPr/>
        <p:txBody>
          <a:bodyPr/>
          <a:lstStyle/>
          <a:p>
            <a:endParaRPr lang="en-US"/>
          </a:p>
        </p:txBody>
      </p:sp>
      <p:sp>
        <p:nvSpPr>
          <p:cNvPr id="88067" name="Rectangle 3"/>
          <p:cNvSpPr>
            <a:spLocks noGrp="1" noChangeArrowheads="1"/>
          </p:cNvSpPr>
          <p:nvPr>
            <p:ph type="body" idx="1"/>
          </p:nvPr>
        </p:nvSpPr>
        <p:spPr/>
        <p:txBody>
          <a:bodyPr/>
          <a:lstStyle/>
          <a:p>
            <a:endParaRPr lang="en-US"/>
          </a:p>
          <a:p>
            <a:endParaRPr lang="en-US"/>
          </a:p>
          <a:p>
            <a:r>
              <a:rPr lang="fa-IR"/>
              <a:t>امکان جلوگیری از وقوع بی نظمی یا مفقود شدن کالاها را فراهم می آورد و اطلاعات لازم را در اختیار مسئولین ذیربط قرار می دهد.</a:t>
            </a:r>
            <a:endParaRPr lang="en-US"/>
          </a:p>
        </p:txBody>
      </p:sp>
    </p:spTree>
  </p:cSld>
  <p:clrMapOvr>
    <a:masterClrMapping/>
  </p:clrMapOvr>
  <p:transition advClick="0" advTm="3000"/>
</p:sld>
</file>

<file path=ppt/slides/slide81.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89090" name="Rectangle 2"/>
          <p:cNvSpPr>
            <a:spLocks noGrp="1" noChangeArrowheads="1"/>
          </p:cNvSpPr>
          <p:nvPr>
            <p:ph type="title"/>
          </p:nvPr>
        </p:nvSpPr>
        <p:spPr/>
        <p:txBody>
          <a:bodyPr/>
          <a:lstStyle/>
          <a:p>
            <a:endParaRPr lang="en-US"/>
          </a:p>
        </p:txBody>
      </p:sp>
      <p:sp>
        <p:nvSpPr>
          <p:cNvPr id="89091" name="Rectangle 3"/>
          <p:cNvSpPr>
            <a:spLocks noGrp="1" noChangeArrowheads="1"/>
          </p:cNvSpPr>
          <p:nvPr>
            <p:ph type="body" idx="1"/>
          </p:nvPr>
        </p:nvSpPr>
        <p:spPr/>
        <p:txBody>
          <a:bodyPr/>
          <a:lstStyle/>
          <a:p>
            <a:endParaRPr lang="en-US"/>
          </a:p>
          <a:p>
            <a:endParaRPr lang="en-US"/>
          </a:p>
          <a:p>
            <a:r>
              <a:rPr lang="fa-IR"/>
              <a:t>اطلاعاتی که عموماً در کارت موجودی کالا درج می گردد: مشخصات کالا یا مواد اولیه، اطلاعات مربوط به حد سفارشی و مقدار سفارش در هر نوبت سفارش مجدد، </a:t>
            </a:r>
            <a:endParaRPr lang="en-US"/>
          </a:p>
        </p:txBody>
      </p:sp>
    </p:spTree>
  </p:cSld>
  <p:clrMapOvr>
    <a:masterClrMapping/>
  </p:clrMapOvr>
  <p:transition advClick="0" advTm="3000">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9" presetClass="entr" presetSubtype="0" fill="hold" grpId="0" nodeType="withEffect" nodePh="1">
                                  <p:stCondLst>
                                    <p:cond delay="0"/>
                                  </p:stCondLst>
                                  <p:endCondLst>
                                    <p:cond evt="begin" delay="0">
                                      <p:tn val="5"/>
                                    </p:cond>
                                  </p:endCondLst>
                                  <p:childTnLst>
                                    <p:set>
                                      <p:cBhvr>
                                        <p:cTn id="6" dur="1" fill="hold">
                                          <p:stCondLst>
                                            <p:cond delay="0"/>
                                          </p:stCondLst>
                                        </p:cTn>
                                        <p:tgtEl>
                                          <p:spTgt spid="89090"/>
                                        </p:tgtEl>
                                        <p:attrNameLst>
                                          <p:attrName>style.visibility</p:attrName>
                                        </p:attrNameLst>
                                      </p:cBhvr>
                                      <p:to>
                                        <p:strVal val="visible"/>
                                      </p:to>
                                    </p:set>
                                    <p:anim calcmode="lin" valueType="num">
                                      <p:cBhvr>
                                        <p:cTn id="7" dur="1000" fill="hold"/>
                                        <p:tgtEl>
                                          <p:spTgt spid="89090"/>
                                        </p:tgtEl>
                                        <p:attrNameLst>
                                          <p:attrName>ppt_x</p:attrName>
                                        </p:attrNameLst>
                                      </p:cBhvr>
                                      <p:tavLst>
                                        <p:tav tm="0">
                                          <p:val>
                                            <p:strVal val="#ppt_x-.2"/>
                                          </p:val>
                                        </p:tav>
                                        <p:tav tm="100000">
                                          <p:val>
                                            <p:strVal val="#ppt_x"/>
                                          </p:val>
                                        </p:tav>
                                      </p:tavLst>
                                    </p:anim>
                                    <p:anim calcmode="lin" valueType="num">
                                      <p:cBhvr>
                                        <p:cTn id="8" dur="1000" fill="hold"/>
                                        <p:tgtEl>
                                          <p:spTgt spid="89090"/>
                                        </p:tgtEl>
                                        <p:attrNameLst>
                                          <p:attrName>ppt_y</p:attrName>
                                        </p:attrNameLst>
                                      </p:cBhvr>
                                      <p:tavLst>
                                        <p:tav tm="0">
                                          <p:val>
                                            <p:strVal val="#ppt_y"/>
                                          </p:val>
                                        </p:tav>
                                        <p:tav tm="100000">
                                          <p:val>
                                            <p:strVal val="#ppt_y"/>
                                          </p:val>
                                        </p:tav>
                                      </p:tavLst>
                                    </p:anim>
                                    <p:animEffect transition="in" filter="wipe(right)" prLst="gradientSize: 0.1">
                                      <p:cBhvr>
                                        <p:cTn id="9" dur="1000"/>
                                        <p:tgtEl>
                                          <p:spTgt spid="89090"/>
                                        </p:tgtEl>
                                      </p:cBhvr>
                                    </p:animEffect>
                                  </p:childTnLst>
                                </p:cTn>
                              </p:par>
                            </p:childTnLst>
                          </p:cTn>
                        </p:par>
                      </p:childTnLst>
                    </p:cTn>
                  </p:par>
                  <p:par>
                    <p:cTn id="10" fill="hold">
                      <p:stCondLst>
                        <p:cond delay="indefinite"/>
                      </p:stCondLst>
                      <p:childTnLst>
                        <p:par>
                          <p:cTn id="11" fill="hold">
                            <p:stCondLst>
                              <p:cond delay="0"/>
                            </p:stCondLst>
                            <p:childTnLst>
                              <p:par>
                                <p:cTn id="12" presetID="44" presetClass="entr" presetSubtype="0" fill="hold" grpId="0" nodeType="clickEffect">
                                  <p:stCondLst>
                                    <p:cond delay="0"/>
                                  </p:stCondLst>
                                  <p:childTnLst>
                                    <p:set>
                                      <p:cBhvr>
                                        <p:cTn id="13" dur="1" fill="hold">
                                          <p:stCondLst>
                                            <p:cond delay="0"/>
                                          </p:stCondLst>
                                        </p:cTn>
                                        <p:tgtEl>
                                          <p:spTgt spid="89091">
                                            <p:txEl>
                                              <p:pRg st="2" end="2"/>
                                            </p:txEl>
                                          </p:spTgt>
                                        </p:tgtEl>
                                        <p:attrNameLst>
                                          <p:attrName>style.visibility</p:attrName>
                                        </p:attrNameLst>
                                      </p:cBhvr>
                                      <p:to>
                                        <p:strVal val="visible"/>
                                      </p:to>
                                    </p:set>
                                    <p:animEffect transition="in" filter="fade">
                                      <p:cBhvr>
                                        <p:cTn id="14" dur="500"/>
                                        <p:tgtEl>
                                          <p:spTgt spid="89091">
                                            <p:txEl>
                                              <p:pRg st="2" end="2"/>
                                            </p:txEl>
                                          </p:spTgt>
                                        </p:tgtEl>
                                      </p:cBhvr>
                                    </p:animEffect>
                                    <p:anim calcmode="lin" valueType="num">
                                      <p:cBhvr>
                                        <p:cTn id="15" dur="500" fill="hold"/>
                                        <p:tgtEl>
                                          <p:spTgt spid="89091">
                                            <p:txEl>
                                              <p:pRg st="2" end="2"/>
                                            </p:txEl>
                                          </p:spTgt>
                                        </p:tgtEl>
                                        <p:attrNameLst>
                                          <p:attrName>ppt_x</p:attrName>
                                        </p:attrNameLst>
                                      </p:cBhvr>
                                      <p:tavLst>
                                        <p:tav tm="0">
                                          <p:val>
                                            <p:strVal val="#ppt_x"/>
                                          </p:val>
                                        </p:tav>
                                        <p:tav tm="100000">
                                          <p:val>
                                            <p:strVal val="#ppt_x"/>
                                          </p:val>
                                        </p:tav>
                                      </p:tavLst>
                                    </p:anim>
                                    <p:anim calcmode="lin" valueType="num">
                                      <p:cBhvr>
                                        <p:cTn id="16" dur="500" fill="hold"/>
                                        <p:tgtEl>
                                          <p:spTgt spid="89091">
                                            <p:txEl>
                                              <p:pRg st="2" end="2"/>
                                            </p:txEl>
                                          </p:spTgt>
                                        </p:tgtEl>
                                        <p:attrNameLst>
                                          <p:attrName>ppt_y</p:attrName>
                                        </p:attrNameLst>
                                      </p:cBhvr>
                                      <p:tavLst>
                                        <p:tav tm="0">
                                          <p:val>
                                            <p:strVal val="#ppt_y+.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9090" grpId="0"/>
      <p:bldP spid="89091" grpId="0" build="p"/>
    </p:bldLst>
  </p:timing>
</p:sld>
</file>

<file path=ppt/slides/slide8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90114" name="Rectangle 2"/>
          <p:cNvSpPr>
            <a:spLocks noGrp="1" noChangeArrowheads="1"/>
          </p:cNvSpPr>
          <p:nvPr>
            <p:ph type="title"/>
          </p:nvPr>
        </p:nvSpPr>
        <p:spPr/>
        <p:txBody>
          <a:bodyPr/>
          <a:lstStyle/>
          <a:p>
            <a:endParaRPr lang="en-US"/>
          </a:p>
        </p:txBody>
      </p:sp>
      <p:sp>
        <p:nvSpPr>
          <p:cNvPr id="90115" name="Rectangle 3"/>
          <p:cNvSpPr>
            <a:spLocks noGrp="1" noChangeArrowheads="1"/>
          </p:cNvSpPr>
          <p:nvPr>
            <p:ph type="body" idx="1"/>
          </p:nvPr>
        </p:nvSpPr>
        <p:spPr/>
        <p:txBody>
          <a:bodyPr/>
          <a:lstStyle/>
          <a:p>
            <a:endParaRPr lang="en-US"/>
          </a:p>
          <a:p>
            <a:endParaRPr lang="en-US"/>
          </a:p>
          <a:p>
            <a:r>
              <a:rPr lang="fa-IR"/>
              <a:t> یا اطلاعات مربوط به هر نوبت خروج و ورود کالا (یا مواد اولیه) نظیر تاریخ و مقدار و نهایتاً موجودی کالا پس از هر نوبت خروج یا ورود.</a:t>
            </a:r>
          </a:p>
          <a:p>
            <a:r>
              <a:rPr lang="fa-IR"/>
              <a:t>4- صدور مواد از انبار (برای کارگاه یا خط تولید):</a:t>
            </a:r>
            <a:endParaRPr lang="en-US"/>
          </a:p>
        </p:txBody>
      </p:sp>
    </p:spTree>
  </p:cSld>
  <p:clrMapOvr>
    <a:masterClrMapping/>
  </p:clrMapOvr>
  <p:transition advClick="0" advTm="3000"/>
</p:sld>
</file>

<file path=ppt/slides/slide83.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91138" name="Rectangle 2"/>
          <p:cNvSpPr>
            <a:spLocks noGrp="1" noChangeArrowheads="1"/>
          </p:cNvSpPr>
          <p:nvPr>
            <p:ph type="title"/>
          </p:nvPr>
        </p:nvSpPr>
        <p:spPr/>
        <p:txBody>
          <a:bodyPr/>
          <a:lstStyle/>
          <a:p>
            <a:endParaRPr lang="en-US"/>
          </a:p>
        </p:txBody>
      </p:sp>
      <p:sp>
        <p:nvSpPr>
          <p:cNvPr id="91139" name="Rectangle 3"/>
          <p:cNvSpPr>
            <a:spLocks noGrp="1" noChangeArrowheads="1"/>
          </p:cNvSpPr>
          <p:nvPr>
            <p:ph type="body" idx="1"/>
          </p:nvPr>
        </p:nvSpPr>
        <p:spPr/>
        <p:txBody>
          <a:bodyPr/>
          <a:lstStyle/>
          <a:p>
            <a:endParaRPr lang="en-US"/>
          </a:p>
          <a:p>
            <a:endParaRPr lang="en-US"/>
          </a:p>
          <a:p>
            <a:r>
              <a:rPr lang="fa-IR"/>
              <a:t>صدور مواد از انبار از طریق فرم درخواست مواد صورت می پذیرد که این فرم امکان برقراری کنترل بر نحوه مصرف مواد اولیه توسط بخشهای مختلف تولیدی را فراهم می آورد </a:t>
            </a:r>
            <a:endParaRPr lang="en-US"/>
          </a:p>
        </p:txBody>
      </p:sp>
    </p:spTree>
  </p:cSld>
  <p:clrMapOvr>
    <a:masterClrMapping/>
  </p:clrMapOvr>
  <p:transition advClick="0" advTm="3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9" presetClass="entr" presetSubtype="0" decel="100000" fill="hold" grpId="0" nodeType="withEffect" nodePh="1">
                                  <p:stCondLst>
                                    <p:cond delay="0"/>
                                  </p:stCondLst>
                                  <p:endCondLst>
                                    <p:cond evt="begin" delay="0">
                                      <p:tn val="5"/>
                                    </p:cond>
                                  </p:endCondLst>
                                  <p:childTnLst>
                                    <p:set>
                                      <p:cBhvr>
                                        <p:cTn id="6" dur="1" fill="hold">
                                          <p:stCondLst>
                                            <p:cond delay="0"/>
                                          </p:stCondLst>
                                        </p:cTn>
                                        <p:tgtEl>
                                          <p:spTgt spid="91138"/>
                                        </p:tgtEl>
                                        <p:attrNameLst>
                                          <p:attrName>style.visibility</p:attrName>
                                        </p:attrNameLst>
                                      </p:cBhvr>
                                      <p:to>
                                        <p:strVal val="visible"/>
                                      </p:to>
                                    </p:set>
                                    <p:anim calcmode="lin" valueType="num">
                                      <p:cBhvr>
                                        <p:cTn id="7" dur="500" fill="hold"/>
                                        <p:tgtEl>
                                          <p:spTgt spid="91138"/>
                                        </p:tgtEl>
                                        <p:attrNameLst>
                                          <p:attrName>ppt_w</p:attrName>
                                        </p:attrNameLst>
                                      </p:cBhvr>
                                      <p:tavLst>
                                        <p:tav tm="0">
                                          <p:val>
                                            <p:fltVal val="0"/>
                                          </p:val>
                                        </p:tav>
                                        <p:tav tm="100000">
                                          <p:val>
                                            <p:strVal val="#ppt_w"/>
                                          </p:val>
                                        </p:tav>
                                      </p:tavLst>
                                    </p:anim>
                                    <p:anim calcmode="lin" valueType="num">
                                      <p:cBhvr>
                                        <p:cTn id="8" dur="500" fill="hold"/>
                                        <p:tgtEl>
                                          <p:spTgt spid="91138"/>
                                        </p:tgtEl>
                                        <p:attrNameLst>
                                          <p:attrName>ppt_h</p:attrName>
                                        </p:attrNameLst>
                                      </p:cBhvr>
                                      <p:tavLst>
                                        <p:tav tm="0">
                                          <p:val>
                                            <p:fltVal val="0"/>
                                          </p:val>
                                        </p:tav>
                                        <p:tav tm="100000">
                                          <p:val>
                                            <p:strVal val="#ppt_h"/>
                                          </p:val>
                                        </p:tav>
                                      </p:tavLst>
                                    </p:anim>
                                    <p:anim calcmode="lin" valueType="num">
                                      <p:cBhvr>
                                        <p:cTn id="9" dur="500" fill="hold"/>
                                        <p:tgtEl>
                                          <p:spTgt spid="91138"/>
                                        </p:tgtEl>
                                        <p:attrNameLst>
                                          <p:attrName>style.rotation</p:attrName>
                                        </p:attrNameLst>
                                      </p:cBhvr>
                                      <p:tavLst>
                                        <p:tav tm="0">
                                          <p:val>
                                            <p:fltVal val="360"/>
                                          </p:val>
                                        </p:tav>
                                        <p:tav tm="100000">
                                          <p:val>
                                            <p:fltVal val="0"/>
                                          </p:val>
                                        </p:tav>
                                      </p:tavLst>
                                    </p:anim>
                                    <p:animEffect transition="in" filter="fade">
                                      <p:cBhvr>
                                        <p:cTn id="10" dur="500"/>
                                        <p:tgtEl>
                                          <p:spTgt spid="91138"/>
                                        </p:tgtEl>
                                      </p:cBhvr>
                                    </p:animEffect>
                                  </p:childTnLst>
                                </p:cTn>
                              </p:par>
                            </p:childTnLst>
                          </p:cTn>
                        </p:par>
                      </p:childTnLst>
                    </p:cTn>
                  </p:par>
                  <p:par>
                    <p:cTn id="11" fill="hold">
                      <p:stCondLst>
                        <p:cond delay="indefinite"/>
                      </p:stCondLst>
                      <p:childTnLst>
                        <p:par>
                          <p:cTn id="12" fill="hold">
                            <p:stCondLst>
                              <p:cond delay="0"/>
                            </p:stCondLst>
                            <p:childTnLst>
                              <p:par>
                                <p:cTn id="13" presetID="49" presetClass="entr" presetSubtype="0" decel="100000" fill="hold" grpId="0" nodeType="clickEffect">
                                  <p:stCondLst>
                                    <p:cond delay="0"/>
                                  </p:stCondLst>
                                  <p:iterate type="lt">
                                    <p:tmPct val="10000"/>
                                  </p:iterate>
                                  <p:childTnLst>
                                    <p:set>
                                      <p:cBhvr>
                                        <p:cTn id="14" dur="1" fill="hold">
                                          <p:stCondLst>
                                            <p:cond delay="0"/>
                                          </p:stCondLst>
                                        </p:cTn>
                                        <p:tgtEl>
                                          <p:spTgt spid="91139">
                                            <p:txEl>
                                              <p:pRg st="2" end="2"/>
                                            </p:txEl>
                                          </p:spTgt>
                                        </p:tgtEl>
                                        <p:attrNameLst>
                                          <p:attrName>style.visibility</p:attrName>
                                        </p:attrNameLst>
                                      </p:cBhvr>
                                      <p:to>
                                        <p:strVal val="visible"/>
                                      </p:to>
                                    </p:set>
                                    <p:anim calcmode="lin" valueType="num">
                                      <p:cBhvr>
                                        <p:cTn id="15" dur="500" fill="hold"/>
                                        <p:tgtEl>
                                          <p:spTgt spid="91139">
                                            <p:txEl>
                                              <p:pRg st="2" end="2"/>
                                            </p:txEl>
                                          </p:spTgt>
                                        </p:tgtEl>
                                        <p:attrNameLst>
                                          <p:attrName>ppt_w</p:attrName>
                                        </p:attrNameLst>
                                      </p:cBhvr>
                                      <p:tavLst>
                                        <p:tav tm="0">
                                          <p:val>
                                            <p:fltVal val="0"/>
                                          </p:val>
                                        </p:tav>
                                        <p:tav tm="100000">
                                          <p:val>
                                            <p:strVal val="#ppt_w"/>
                                          </p:val>
                                        </p:tav>
                                      </p:tavLst>
                                    </p:anim>
                                    <p:anim calcmode="lin" valueType="num">
                                      <p:cBhvr>
                                        <p:cTn id="16" dur="500" fill="hold"/>
                                        <p:tgtEl>
                                          <p:spTgt spid="91139">
                                            <p:txEl>
                                              <p:pRg st="2" end="2"/>
                                            </p:txEl>
                                          </p:spTgt>
                                        </p:tgtEl>
                                        <p:attrNameLst>
                                          <p:attrName>ppt_h</p:attrName>
                                        </p:attrNameLst>
                                      </p:cBhvr>
                                      <p:tavLst>
                                        <p:tav tm="0">
                                          <p:val>
                                            <p:fltVal val="0"/>
                                          </p:val>
                                        </p:tav>
                                        <p:tav tm="100000">
                                          <p:val>
                                            <p:strVal val="#ppt_h"/>
                                          </p:val>
                                        </p:tav>
                                      </p:tavLst>
                                    </p:anim>
                                    <p:anim calcmode="lin" valueType="num">
                                      <p:cBhvr>
                                        <p:cTn id="17" dur="500" fill="hold"/>
                                        <p:tgtEl>
                                          <p:spTgt spid="91139">
                                            <p:txEl>
                                              <p:pRg st="2" end="2"/>
                                            </p:txEl>
                                          </p:spTgt>
                                        </p:tgtEl>
                                        <p:attrNameLst>
                                          <p:attrName>style.rotation</p:attrName>
                                        </p:attrNameLst>
                                      </p:cBhvr>
                                      <p:tavLst>
                                        <p:tav tm="0">
                                          <p:val>
                                            <p:fltVal val="360"/>
                                          </p:val>
                                        </p:tav>
                                        <p:tav tm="100000">
                                          <p:val>
                                            <p:fltVal val="0"/>
                                          </p:val>
                                        </p:tav>
                                      </p:tavLst>
                                    </p:anim>
                                    <p:animEffect transition="in" filter="fade">
                                      <p:cBhvr>
                                        <p:cTn id="18" dur="500"/>
                                        <p:tgtEl>
                                          <p:spTgt spid="91139">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1138" grpId="0"/>
      <p:bldP spid="91139" grpId="0" build="p"/>
    </p:bldLst>
  </p:timing>
</p:sld>
</file>

<file path=ppt/slides/slide8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92162" name="Rectangle 2"/>
          <p:cNvSpPr>
            <a:spLocks noGrp="1" noChangeArrowheads="1"/>
          </p:cNvSpPr>
          <p:nvPr>
            <p:ph type="title"/>
          </p:nvPr>
        </p:nvSpPr>
        <p:spPr/>
        <p:txBody>
          <a:bodyPr/>
          <a:lstStyle/>
          <a:p>
            <a:endParaRPr lang="en-US"/>
          </a:p>
        </p:txBody>
      </p:sp>
      <p:sp>
        <p:nvSpPr>
          <p:cNvPr id="92163" name="Rectangle 3"/>
          <p:cNvSpPr>
            <a:spLocks noGrp="1" noChangeArrowheads="1"/>
          </p:cNvSpPr>
          <p:nvPr>
            <p:ph type="body" idx="1"/>
          </p:nvPr>
        </p:nvSpPr>
        <p:spPr/>
        <p:txBody>
          <a:bodyPr/>
          <a:lstStyle/>
          <a:p>
            <a:endParaRPr lang="en-US"/>
          </a:p>
          <a:p>
            <a:endParaRPr lang="en-US"/>
          </a:p>
          <a:p>
            <a:r>
              <a:rPr lang="fa-IR"/>
              <a:t>و قسمتهای تولیدی از طریق آن مواد اولیه مورد نیاز را از انبار درخواست می کنند.</a:t>
            </a:r>
          </a:p>
          <a:p>
            <a:r>
              <a:rPr lang="fa-IR"/>
              <a:t>5- نظام دائمی بهای تمام شده مواد:</a:t>
            </a:r>
          </a:p>
          <a:p>
            <a:r>
              <a:rPr lang="fa-IR"/>
              <a:t>تعیین بهای تمام شده هر واحد مواد صادره از انبار </a:t>
            </a:r>
            <a:endParaRPr lang="en-US"/>
          </a:p>
        </p:txBody>
      </p:sp>
    </p:spTree>
  </p:cSld>
  <p:clrMapOvr>
    <a:masterClrMapping/>
  </p:clrMapOvr>
  <p:transition advClick="0" advTm="3000"/>
</p:sld>
</file>

<file path=ppt/slides/slide8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93186" name="Rectangle 2"/>
          <p:cNvSpPr>
            <a:spLocks noGrp="1" noChangeArrowheads="1"/>
          </p:cNvSpPr>
          <p:nvPr>
            <p:ph type="title"/>
          </p:nvPr>
        </p:nvSpPr>
        <p:spPr/>
        <p:txBody>
          <a:bodyPr/>
          <a:lstStyle/>
          <a:p>
            <a:endParaRPr lang="en-US"/>
          </a:p>
        </p:txBody>
      </p:sp>
      <p:sp>
        <p:nvSpPr>
          <p:cNvPr id="93187" name="Rectangle 3"/>
          <p:cNvSpPr>
            <a:spLocks noGrp="1" noChangeArrowheads="1"/>
          </p:cNvSpPr>
          <p:nvPr>
            <p:ph type="body" idx="1"/>
          </p:nvPr>
        </p:nvSpPr>
        <p:spPr/>
        <p:txBody>
          <a:bodyPr/>
          <a:lstStyle/>
          <a:p>
            <a:endParaRPr lang="en-US"/>
          </a:p>
          <a:p>
            <a:endParaRPr lang="en-US"/>
          </a:p>
          <a:p>
            <a:r>
              <a:rPr lang="fa-IR"/>
              <a:t>مشکل اصلی در مشخص کردن بهای تمام شده مواد مصرفی است که به دلیل خرید مواد اولیه در دفعات گوناگون و احتمالاً به نرخهای متفاوت بروز کردند.</a:t>
            </a:r>
          </a:p>
          <a:p>
            <a:r>
              <a:rPr lang="fa-IR"/>
              <a:t>6- روش ثبت مواد در دفاتر:</a:t>
            </a:r>
            <a:endParaRPr lang="en-US"/>
          </a:p>
        </p:txBody>
      </p:sp>
    </p:spTree>
  </p:cSld>
  <p:clrMapOvr>
    <a:masterClrMapping/>
  </p:clrMapOvr>
  <p:transition advClick="0" advTm="3000"/>
</p:sld>
</file>

<file path=ppt/slides/slide86.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94210" name="Rectangle 2"/>
          <p:cNvSpPr>
            <a:spLocks noGrp="1" noChangeArrowheads="1"/>
          </p:cNvSpPr>
          <p:nvPr>
            <p:ph type="title"/>
          </p:nvPr>
        </p:nvSpPr>
        <p:spPr/>
        <p:txBody>
          <a:bodyPr/>
          <a:lstStyle/>
          <a:p>
            <a:endParaRPr lang="en-US"/>
          </a:p>
        </p:txBody>
      </p:sp>
      <p:sp>
        <p:nvSpPr>
          <p:cNvPr id="94211" name="Rectangle 3"/>
          <p:cNvSpPr>
            <a:spLocks noGrp="1" noChangeArrowheads="1"/>
          </p:cNvSpPr>
          <p:nvPr>
            <p:ph type="body" idx="1"/>
          </p:nvPr>
        </p:nvSpPr>
        <p:spPr/>
        <p:txBody>
          <a:bodyPr/>
          <a:lstStyle/>
          <a:p>
            <a:r>
              <a:rPr lang="fa-IR" sz="2400"/>
              <a:t> </a:t>
            </a:r>
            <a:endParaRPr lang="en-US" sz="2400"/>
          </a:p>
          <a:p>
            <a:endParaRPr lang="en-US" sz="2400"/>
          </a:p>
          <a:p>
            <a:endParaRPr lang="fa-IR"/>
          </a:p>
          <a:p>
            <a:r>
              <a:rPr lang="fa-IR"/>
              <a:t>در نظام دائمی بهای تمام شده، اطلاعات مربوط به موجودی مواد، خریدها و مصرف ها همگی در حسابی تحت عنوان «موجودی مواد اولیه» ثبت می شود</a:t>
            </a:r>
            <a:endParaRPr lang="en-US"/>
          </a:p>
        </p:txBody>
      </p:sp>
    </p:spTree>
  </p:cSld>
  <p:clrMapOvr>
    <a:masterClrMapping/>
  </p:clrMapOvr>
  <p:transition advClick="0" advTm="3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nodePh="1">
                                  <p:stCondLst>
                                    <p:cond delay="0"/>
                                  </p:stCondLst>
                                  <p:endCondLst>
                                    <p:cond evt="begin" delay="0">
                                      <p:tn val="5"/>
                                    </p:cond>
                                  </p:endCondLst>
                                  <p:childTnLst>
                                    <p:set>
                                      <p:cBhvr>
                                        <p:cTn id="6" dur="1" fill="hold">
                                          <p:stCondLst>
                                            <p:cond delay="0"/>
                                          </p:stCondLst>
                                        </p:cTn>
                                        <p:tgtEl>
                                          <p:spTgt spid="94210"/>
                                        </p:tgtEl>
                                        <p:attrNameLst>
                                          <p:attrName>style.visibility</p:attrName>
                                        </p:attrNameLst>
                                      </p:cBhvr>
                                      <p:to>
                                        <p:strVal val="visible"/>
                                      </p:to>
                                    </p:set>
                                    <p:animEffect transition="in" filter="fade">
                                      <p:cBhvr>
                                        <p:cTn id="7" dur="2000"/>
                                        <p:tgtEl>
                                          <p:spTgt spid="94210"/>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94211">
                                            <p:txEl>
                                              <p:pRg st="0" end="0"/>
                                            </p:txEl>
                                          </p:spTgt>
                                        </p:tgtEl>
                                        <p:attrNameLst>
                                          <p:attrName>style.visibility</p:attrName>
                                        </p:attrNameLst>
                                      </p:cBhvr>
                                      <p:to>
                                        <p:strVal val="visible"/>
                                      </p:to>
                                    </p:set>
                                    <p:animEffect transition="in" filter="wipe(left)">
                                      <p:cBhvr>
                                        <p:cTn id="12" dur="500"/>
                                        <p:tgtEl>
                                          <p:spTgt spid="94211">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94211">
                                            <p:txEl>
                                              <p:pRg st="3" end="3"/>
                                            </p:txEl>
                                          </p:spTgt>
                                        </p:tgtEl>
                                        <p:attrNameLst>
                                          <p:attrName>style.visibility</p:attrName>
                                        </p:attrNameLst>
                                      </p:cBhvr>
                                      <p:to>
                                        <p:strVal val="visible"/>
                                      </p:to>
                                    </p:set>
                                    <p:animEffect transition="in" filter="wipe(left)">
                                      <p:cBhvr>
                                        <p:cTn id="17" dur="500"/>
                                        <p:tgtEl>
                                          <p:spTgt spid="94211">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4210" grpId="0"/>
      <p:bldP spid="94211" grpId="0" build="p"/>
    </p:bldLst>
  </p:timing>
</p:sld>
</file>

<file path=ppt/slides/slide8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95234" name="Rectangle 2"/>
          <p:cNvSpPr>
            <a:spLocks noGrp="1" noChangeArrowheads="1"/>
          </p:cNvSpPr>
          <p:nvPr>
            <p:ph type="title"/>
          </p:nvPr>
        </p:nvSpPr>
        <p:spPr/>
        <p:txBody>
          <a:bodyPr/>
          <a:lstStyle/>
          <a:p>
            <a:endParaRPr lang="en-US"/>
          </a:p>
        </p:txBody>
      </p:sp>
      <p:sp>
        <p:nvSpPr>
          <p:cNvPr id="95235" name="Rectangle 3"/>
          <p:cNvSpPr>
            <a:spLocks noGrp="1" noChangeArrowheads="1"/>
          </p:cNvSpPr>
          <p:nvPr>
            <p:ph type="body" idx="1"/>
          </p:nvPr>
        </p:nvSpPr>
        <p:spPr/>
        <p:txBody>
          <a:bodyPr/>
          <a:lstStyle/>
          <a:p>
            <a:endParaRPr lang="en-US"/>
          </a:p>
          <a:p>
            <a:r>
              <a:rPr lang="fa-IR"/>
              <a:t>و این حساب دائماً و یا هر گونه تغییر در مقدار موجودیها به روز می شود.</a:t>
            </a:r>
          </a:p>
          <a:p>
            <a:r>
              <a:rPr lang="fa-IR"/>
              <a:t>7- روشهای تعیین بهای تمام شده مواد:</a:t>
            </a:r>
          </a:p>
          <a:p>
            <a:r>
              <a:rPr lang="fa-IR"/>
              <a:t>روشهای تعیین بهای تمام شده مواد عبارتند از: روش شناسایی ویژه، روش</a:t>
            </a:r>
            <a:r>
              <a:rPr lang="en-US"/>
              <a:t> </a:t>
            </a:r>
            <a:r>
              <a:rPr lang="fa-IR"/>
              <a:t>میانگین بهای تمام شده، </a:t>
            </a:r>
            <a:endParaRPr lang="en-US"/>
          </a:p>
        </p:txBody>
      </p:sp>
    </p:spTree>
  </p:cSld>
  <p:clrMapOvr>
    <a:masterClrMapping/>
  </p:clrMapOvr>
  <p:transition advClick="0" advTm="3000"/>
</p:sld>
</file>

<file path=ppt/slides/slide8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96258" name="Rectangle 2"/>
          <p:cNvSpPr>
            <a:spLocks noGrp="1" noChangeArrowheads="1"/>
          </p:cNvSpPr>
          <p:nvPr>
            <p:ph type="title"/>
          </p:nvPr>
        </p:nvSpPr>
        <p:spPr/>
        <p:txBody>
          <a:bodyPr/>
          <a:lstStyle/>
          <a:p>
            <a:endParaRPr lang="en-US"/>
          </a:p>
        </p:txBody>
      </p:sp>
      <p:sp>
        <p:nvSpPr>
          <p:cNvPr id="96259" name="Rectangle 3"/>
          <p:cNvSpPr>
            <a:spLocks noGrp="1" noChangeArrowheads="1"/>
          </p:cNvSpPr>
          <p:nvPr>
            <p:ph type="body" idx="1"/>
          </p:nvPr>
        </p:nvSpPr>
        <p:spPr/>
        <p:txBody>
          <a:bodyPr/>
          <a:lstStyle/>
          <a:p>
            <a:endParaRPr lang="en-US"/>
          </a:p>
          <a:p>
            <a:endParaRPr lang="en-US"/>
          </a:p>
          <a:p>
            <a:r>
              <a:rPr lang="fa-IR"/>
              <a:t>روش میانگین موزون متحرک، روش اولین صادره از اولین وارده </a:t>
            </a:r>
            <a:r>
              <a:rPr lang="en-US"/>
              <a:t>(fifo)</a:t>
            </a:r>
            <a:r>
              <a:rPr lang="fa-IR"/>
              <a:t> ، روش اولین صادره از آخرین وارده </a:t>
            </a:r>
            <a:r>
              <a:rPr lang="en-US"/>
              <a:t>(Lifo)</a:t>
            </a:r>
            <a:r>
              <a:rPr lang="fa-IR"/>
              <a:t> .</a:t>
            </a:r>
          </a:p>
          <a:p>
            <a:r>
              <a:rPr lang="fa-IR"/>
              <a:t>8- مقایسه روشهای تعیین بهای تمام شده موجودی مواد:</a:t>
            </a:r>
            <a:endParaRPr lang="en-US"/>
          </a:p>
        </p:txBody>
      </p:sp>
    </p:spTree>
  </p:cSld>
  <p:clrMapOvr>
    <a:masterClrMapping/>
  </p:clrMapOvr>
  <p:transition advClick="0" advTm="3000"/>
</p:sld>
</file>

<file path=ppt/slides/slide89.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97282" name="Rectangle 2"/>
          <p:cNvSpPr>
            <a:spLocks noGrp="1" noChangeArrowheads="1"/>
          </p:cNvSpPr>
          <p:nvPr>
            <p:ph type="title"/>
          </p:nvPr>
        </p:nvSpPr>
        <p:spPr/>
        <p:txBody>
          <a:bodyPr/>
          <a:lstStyle/>
          <a:p>
            <a:endParaRPr lang="en-US"/>
          </a:p>
        </p:txBody>
      </p:sp>
      <p:sp>
        <p:nvSpPr>
          <p:cNvPr id="97283" name="Rectangle 3"/>
          <p:cNvSpPr>
            <a:spLocks noGrp="1" noChangeArrowheads="1"/>
          </p:cNvSpPr>
          <p:nvPr>
            <p:ph type="body" idx="1"/>
          </p:nvPr>
        </p:nvSpPr>
        <p:spPr/>
        <p:txBody>
          <a:bodyPr/>
          <a:lstStyle/>
          <a:p>
            <a:endParaRPr lang="en-US"/>
          </a:p>
          <a:p>
            <a:endParaRPr lang="en-US"/>
          </a:p>
          <a:p>
            <a:r>
              <a:rPr lang="fa-IR"/>
              <a:t>- در صورت ثبات قیمت مواد اولیه عملاً تفاوتی بین نتایج کاربرد روشهای مختلف بهای تمام شده به وجود نمی آید و بهای تمام شده کالای صادره از انبار و موجودیها در تمام روشها یکسان خواهد بود.</a:t>
            </a:r>
            <a:endParaRPr lang="en-US"/>
          </a:p>
        </p:txBody>
      </p:sp>
    </p:spTree>
  </p:cSld>
  <p:clrMapOvr>
    <a:masterClrMapping/>
  </p:clrMapOvr>
  <p:transition advClick="0" advTm="3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nodePh="1">
                                  <p:stCondLst>
                                    <p:cond delay="0"/>
                                  </p:stCondLst>
                                  <p:endCondLst>
                                    <p:cond evt="begin" delay="0">
                                      <p:tn val="5"/>
                                    </p:cond>
                                  </p:endCondLst>
                                  <p:childTnLst>
                                    <p:set>
                                      <p:cBhvr>
                                        <p:cTn id="6" dur="1" fill="hold">
                                          <p:stCondLst>
                                            <p:cond delay="0"/>
                                          </p:stCondLst>
                                        </p:cTn>
                                        <p:tgtEl>
                                          <p:spTgt spid="97282"/>
                                        </p:tgtEl>
                                        <p:attrNameLst>
                                          <p:attrName>style.visibility</p:attrName>
                                        </p:attrNameLst>
                                      </p:cBhvr>
                                      <p:to>
                                        <p:strVal val="visible"/>
                                      </p:to>
                                    </p:set>
                                    <p:animEffect transition="in" filter="fade">
                                      <p:cBhvr>
                                        <p:cTn id="7" dur="2000"/>
                                        <p:tgtEl>
                                          <p:spTgt spid="9728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97283">
                                            <p:txEl>
                                              <p:pRg st="2" end="2"/>
                                            </p:txEl>
                                          </p:spTgt>
                                        </p:tgtEl>
                                        <p:attrNameLst>
                                          <p:attrName>style.visibility</p:attrName>
                                        </p:attrNameLst>
                                      </p:cBhvr>
                                      <p:to>
                                        <p:strVal val="visible"/>
                                      </p:to>
                                    </p:set>
                                    <p:animEffect transition="in" filter="wipe(left)">
                                      <p:cBhvr>
                                        <p:cTn id="12" dur="500"/>
                                        <p:tgtEl>
                                          <p:spTgt spid="9728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7282" grpId="0"/>
      <p:bldP spid="97283" grpId="0" build="p"/>
    </p:bldLst>
  </p:timing>
</p:sld>
</file>

<file path=ppt/slides/slide9.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endParaRPr lang="en-US"/>
          </a:p>
        </p:txBody>
      </p:sp>
      <p:sp>
        <p:nvSpPr>
          <p:cNvPr id="7171" name="Rectangle 3"/>
          <p:cNvSpPr>
            <a:spLocks noGrp="1" noChangeArrowheads="1"/>
          </p:cNvSpPr>
          <p:nvPr>
            <p:ph type="body" idx="1"/>
          </p:nvPr>
        </p:nvSpPr>
        <p:spPr/>
        <p:txBody>
          <a:bodyPr/>
          <a:lstStyle/>
          <a:p>
            <a:pPr algn="ctr"/>
            <a:endParaRPr lang="en-US"/>
          </a:p>
          <a:p>
            <a:endParaRPr lang="en-US"/>
          </a:p>
          <a:p>
            <a:pPr algn="ctr"/>
            <a:r>
              <a:rPr lang="fa-IR"/>
              <a:t>حسابداری مالی: اگر این اقلام توسط استفاده کنندگان خارجی نظیر سهامداران یا بستانکاران و به قصد ارزیابی عملکرد مدیران رده بالای شرکت و یا تصمیم گیری در مورد خود سازمان به کار رود. </a:t>
            </a:r>
            <a:endParaRPr lang="en-US" b="1" i="1"/>
          </a:p>
          <a:p>
            <a:pPr algn="ctr"/>
            <a:r>
              <a:rPr lang="fa-IR" sz="3600" b="1" i="1"/>
              <a:t>حسابداری مالی وحسابداری بهای تمام شده:</a:t>
            </a:r>
            <a:r>
              <a:rPr lang="fa-IR" b="1" i="1"/>
              <a:t>     </a:t>
            </a:r>
          </a:p>
          <a:p>
            <a:pPr algn="ctr"/>
            <a:endParaRPr lang="en-US" b="1" i="1"/>
          </a:p>
        </p:txBody>
      </p:sp>
    </p:spTree>
  </p:cSld>
  <p:clrMapOvr>
    <a:masterClrMapping/>
  </p:clrMapOvr>
  <p:transition advClick="0" advTm="3000">
    <p:push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ntr" presetSubtype="0" fill="hold" grpId="0" nodeType="withEffect" nodePh="1">
                                  <p:stCondLst>
                                    <p:cond delay="0"/>
                                  </p:stCondLst>
                                  <p:endCondLst>
                                    <p:cond evt="begin" delay="0">
                                      <p:tn val="5"/>
                                    </p:cond>
                                  </p:endCondLst>
                                  <p:childTnLst>
                                    <p:set>
                                      <p:cBhvr>
                                        <p:cTn id="6" dur="1" fill="hold">
                                          <p:stCondLst>
                                            <p:cond delay="0"/>
                                          </p:stCondLst>
                                        </p:cTn>
                                        <p:tgtEl>
                                          <p:spTgt spid="7170"/>
                                        </p:tgtEl>
                                        <p:attrNameLst>
                                          <p:attrName>style.visibility</p:attrName>
                                        </p:attrNameLst>
                                      </p:cBhvr>
                                      <p:to>
                                        <p:strVal val="visible"/>
                                      </p:to>
                                    </p:set>
                                    <p:anim calcmode="lin" valueType="num">
                                      <p:cBhvr>
                                        <p:cTn id="7" dur="2000" fill="hold"/>
                                        <p:tgtEl>
                                          <p:spTgt spid="7170"/>
                                        </p:tgtEl>
                                        <p:attrNameLst>
                                          <p:attrName>ppt_w</p:attrName>
                                        </p:attrNameLst>
                                      </p:cBhvr>
                                      <p:tavLst>
                                        <p:tav tm="0">
                                          <p:val>
                                            <p:strVal val="#ppt_w"/>
                                          </p:val>
                                        </p:tav>
                                        <p:tav tm="100000">
                                          <p:val>
                                            <p:strVal val="#ppt_w"/>
                                          </p:val>
                                        </p:tav>
                                      </p:tavLst>
                                    </p:anim>
                                    <p:anim calcmode="lin" valueType="num">
                                      <p:cBhvr>
                                        <p:cTn id="8" dur="2000" fill="hold"/>
                                        <p:tgtEl>
                                          <p:spTgt spid="7170"/>
                                        </p:tgtEl>
                                        <p:attrNameLst>
                                          <p:attrName>ppt_h</p:attrName>
                                        </p:attrNameLst>
                                      </p:cBhvr>
                                      <p:tavLst>
                                        <p:tav tm="0">
                                          <p:val>
                                            <p:strVal val="#ppt_h"/>
                                          </p:val>
                                        </p:tav>
                                        <p:tav tm="30000">
                                          <p:val>
                                            <p:strVal val="#ppt_h/2"/>
                                          </p:val>
                                        </p:tav>
                                        <p:tav tm="40000">
                                          <p:val>
                                            <p:strVal val="#ppt_h"/>
                                          </p:val>
                                        </p:tav>
                                        <p:tav tm="50000">
                                          <p:val>
                                            <p:strVal val="#ppt_h/2"/>
                                          </p:val>
                                        </p:tav>
                                        <p:tav tm="60000">
                                          <p:val>
                                            <p:strVal val="#ppt_h"/>
                                          </p:val>
                                        </p:tav>
                                        <p:tav tm="69900">
                                          <p:val>
                                            <p:strVal val="#ppt_h/2"/>
                                          </p:val>
                                        </p:tav>
                                        <p:tav tm="80000">
                                          <p:val>
                                            <p:strVal val="#ppt_h"/>
                                          </p:val>
                                        </p:tav>
                                        <p:tav tm="100000">
                                          <p:val>
                                            <p:strVal val="#ppt_h"/>
                                          </p:val>
                                        </p:tav>
                                      </p:tavLst>
                                    </p:anim>
                                    <p:anim calcmode="lin" valueType="num">
                                      <p:cBhvr>
                                        <p:cTn id="9" dur="2000" fill="hold"/>
                                        <p:tgtEl>
                                          <p:spTgt spid="7170"/>
                                        </p:tgtEl>
                                        <p:attrNameLst>
                                          <p:attrName>ppt_x</p:attrName>
                                        </p:attrNameLst>
                                      </p:cBhvr>
                                      <p:tavLst>
                                        <p:tav tm="0">
                                          <p:val>
                                            <p:strVal val="#ppt_x-.4"/>
                                          </p:val>
                                        </p:tav>
                                        <p:tav tm="100000">
                                          <p:val>
                                            <p:strVal val="#ppt_x"/>
                                          </p:val>
                                        </p:tav>
                                      </p:tavLst>
                                    </p:anim>
                                    <p:anim calcmode="lin" valueType="num">
                                      <p:cBhvr>
                                        <p:cTn id="10" dur="2000" fill="hold"/>
                                        <p:tgtEl>
                                          <p:spTgt spid="7170"/>
                                        </p:tgtEl>
                                        <p:attrNameLst>
                                          <p:attrName>ppt_y</p:attrName>
                                        </p:attrNameLst>
                                      </p:cBhvr>
                                      <p:tavLst>
                                        <p:tav tm="0">
                                          <p:val>
                                            <p:strVal val="#ppt_y-.5"/>
                                          </p:val>
                                        </p:tav>
                                        <p:tav tm="20000">
                                          <p:val>
                                            <p:strVal val="#ppt_y-.2"/>
                                          </p:val>
                                        </p:tav>
                                        <p:tav tm="30000">
                                          <p:val>
                                            <p:strVal val="#ppt_y"/>
                                          </p:val>
                                        </p:tav>
                                        <p:tav tm="40000">
                                          <p:val>
                                            <p:strVal val="#ppt_y-.15"/>
                                          </p:val>
                                        </p:tav>
                                        <p:tav tm="50000">
                                          <p:val>
                                            <p:strVal val="#ppt_y"/>
                                          </p:val>
                                        </p:tav>
                                        <p:tav tm="60000">
                                          <p:val>
                                            <p:strVal val="#ppt_y-.1"/>
                                          </p:val>
                                        </p:tav>
                                        <p:tav tm="69900">
                                          <p:val>
                                            <p:strVal val="#ppt_y"/>
                                          </p:val>
                                        </p:tav>
                                        <p:tav tm="80000">
                                          <p:val>
                                            <p:strVal val="#ppt_y-.05"/>
                                          </p:val>
                                        </p:tav>
                                        <p:tav tm="100000">
                                          <p:val>
                                            <p:strVal val="#ppt_y"/>
                                          </p:val>
                                        </p:tav>
                                      </p:tavLst>
                                    </p:anim>
                                  </p:childTnLst>
                                </p:cTn>
                              </p:par>
                            </p:childTnLst>
                          </p:cTn>
                        </p:par>
                      </p:childTnLst>
                    </p:cTn>
                  </p:par>
                  <p:par>
                    <p:cTn id="11" fill="hold">
                      <p:stCondLst>
                        <p:cond delay="indefinite"/>
                      </p:stCondLst>
                      <p:childTnLst>
                        <p:par>
                          <p:cTn id="12" fill="hold">
                            <p:stCondLst>
                              <p:cond delay="0"/>
                            </p:stCondLst>
                            <p:childTnLst>
                              <p:par>
                                <p:cTn id="13" presetID="40" presetClass="entr" presetSubtype="0" fill="hold" grpId="0" nodeType="clickEffect">
                                  <p:stCondLst>
                                    <p:cond delay="0"/>
                                  </p:stCondLst>
                                  <p:iterate type="lt">
                                    <p:tmPct val="10000"/>
                                  </p:iterate>
                                  <p:childTnLst>
                                    <p:set>
                                      <p:cBhvr>
                                        <p:cTn id="14" dur="1" fill="hold">
                                          <p:stCondLst>
                                            <p:cond delay="0"/>
                                          </p:stCondLst>
                                        </p:cTn>
                                        <p:tgtEl>
                                          <p:spTgt spid="7171">
                                            <p:txEl>
                                              <p:pRg st="2" end="2"/>
                                            </p:txEl>
                                          </p:spTgt>
                                        </p:tgtEl>
                                        <p:attrNameLst>
                                          <p:attrName>style.visibility</p:attrName>
                                        </p:attrNameLst>
                                      </p:cBhvr>
                                      <p:to>
                                        <p:strVal val="visible"/>
                                      </p:to>
                                    </p:set>
                                    <p:animEffect transition="in" filter="fade">
                                      <p:cBhvr>
                                        <p:cTn id="15" dur="500">
                                          <p:stCondLst>
                                            <p:cond delay="0"/>
                                          </p:stCondLst>
                                        </p:cTn>
                                        <p:tgtEl>
                                          <p:spTgt spid="7171">
                                            <p:txEl>
                                              <p:pRg st="2" end="2"/>
                                            </p:txEl>
                                          </p:spTgt>
                                        </p:tgtEl>
                                      </p:cBhvr>
                                    </p:animEffect>
                                    <p:anim calcmode="lin" valueType="num">
                                      <p:cBhvr>
                                        <p:cTn id="16" dur="500" fill="hold">
                                          <p:stCondLst>
                                            <p:cond delay="0"/>
                                          </p:stCondLst>
                                        </p:cTn>
                                        <p:tgtEl>
                                          <p:spTgt spid="7171">
                                            <p:txEl>
                                              <p:pRg st="2" end="2"/>
                                            </p:txEl>
                                          </p:spTgt>
                                        </p:tgtEl>
                                        <p:attrNameLst>
                                          <p:attrName>ppt_x</p:attrName>
                                        </p:attrNameLst>
                                      </p:cBhvr>
                                      <p:tavLst>
                                        <p:tav tm="0">
                                          <p:val>
                                            <p:strVal val="#ppt_x-.1"/>
                                          </p:val>
                                        </p:tav>
                                        <p:tav tm="100000">
                                          <p:val>
                                            <p:strVal val="#ppt_x"/>
                                          </p:val>
                                        </p:tav>
                                      </p:tavLst>
                                    </p:anim>
                                    <p:anim calcmode="lin" valueType="num">
                                      <p:cBhvr>
                                        <p:cTn id="17" dur="500" fill="hold">
                                          <p:stCondLst>
                                            <p:cond delay="0"/>
                                          </p:stCondLst>
                                        </p:cTn>
                                        <p:tgtEl>
                                          <p:spTgt spid="7171">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40" presetClass="entr" presetSubtype="0" fill="hold" grpId="0" nodeType="clickEffect">
                                  <p:stCondLst>
                                    <p:cond delay="0"/>
                                  </p:stCondLst>
                                  <p:iterate type="lt">
                                    <p:tmPct val="10000"/>
                                  </p:iterate>
                                  <p:childTnLst>
                                    <p:set>
                                      <p:cBhvr>
                                        <p:cTn id="21" dur="1" fill="hold">
                                          <p:stCondLst>
                                            <p:cond delay="0"/>
                                          </p:stCondLst>
                                        </p:cTn>
                                        <p:tgtEl>
                                          <p:spTgt spid="7171">
                                            <p:txEl>
                                              <p:pRg st="3" end="3"/>
                                            </p:txEl>
                                          </p:spTgt>
                                        </p:tgtEl>
                                        <p:attrNameLst>
                                          <p:attrName>style.visibility</p:attrName>
                                        </p:attrNameLst>
                                      </p:cBhvr>
                                      <p:to>
                                        <p:strVal val="visible"/>
                                      </p:to>
                                    </p:set>
                                    <p:animEffect transition="in" filter="fade">
                                      <p:cBhvr>
                                        <p:cTn id="22" dur="500">
                                          <p:stCondLst>
                                            <p:cond delay="0"/>
                                          </p:stCondLst>
                                        </p:cTn>
                                        <p:tgtEl>
                                          <p:spTgt spid="7171">
                                            <p:txEl>
                                              <p:pRg st="3" end="3"/>
                                            </p:txEl>
                                          </p:spTgt>
                                        </p:tgtEl>
                                      </p:cBhvr>
                                    </p:animEffect>
                                    <p:anim calcmode="lin" valueType="num">
                                      <p:cBhvr>
                                        <p:cTn id="23" dur="500" fill="hold">
                                          <p:stCondLst>
                                            <p:cond delay="0"/>
                                          </p:stCondLst>
                                        </p:cTn>
                                        <p:tgtEl>
                                          <p:spTgt spid="7171">
                                            <p:txEl>
                                              <p:pRg st="3" end="3"/>
                                            </p:txEl>
                                          </p:spTgt>
                                        </p:tgtEl>
                                        <p:attrNameLst>
                                          <p:attrName>ppt_x</p:attrName>
                                        </p:attrNameLst>
                                      </p:cBhvr>
                                      <p:tavLst>
                                        <p:tav tm="0">
                                          <p:val>
                                            <p:strVal val="#ppt_x-.1"/>
                                          </p:val>
                                        </p:tav>
                                        <p:tav tm="100000">
                                          <p:val>
                                            <p:strVal val="#ppt_x"/>
                                          </p:val>
                                        </p:tav>
                                      </p:tavLst>
                                    </p:anim>
                                    <p:anim calcmode="lin" valueType="num">
                                      <p:cBhvr>
                                        <p:cTn id="24" dur="500" fill="hold">
                                          <p:stCondLst>
                                            <p:cond delay="0"/>
                                          </p:stCondLst>
                                        </p:cTn>
                                        <p:tgtEl>
                                          <p:spTgt spid="7171">
                                            <p:txEl>
                                              <p:pRg st="3" end="3"/>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0" grpId="0"/>
      <p:bldP spid="7171" grpId="0" build="p"/>
    </p:bldLst>
  </p:timing>
</p:sld>
</file>

<file path=ppt/slides/slide9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98306" name="Rectangle 2"/>
          <p:cNvSpPr>
            <a:spLocks noGrp="1" noChangeArrowheads="1"/>
          </p:cNvSpPr>
          <p:nvPr>
            <p:ph type="title"/>
          </p:nvPr>
        </p:nvSpPr>
        <p:spPr/>
        <p:txBody>
          <a:bodyPr/>
          <a:lstStyle/>
          <a:p>
            <a:endParaRPr lang="en-US"/>
          </a:p>
        </p:txBody>
      </p:sp>
      <p:sp>
        <p:nvSpPr>
          <p:cNvPr id="98307" name="Rectangle 3"/>
          <p:cNvSpPr>
            <a:spLocks noGrp="1" noChangeArrowheads="1"/>
          </p:cNvSpPr>
          <p:nvPr>
            <p:ph type="body" idx="1"/>
          </p:nvPr>
        </p:nvSpPr>
        <p:spPr/>
        <p:txBody>
          <a:bodyPr/>
          <a:lstStyle/>
          <a:p>
            <a:endParaRPr lang="en-US"/>
          </a:p>
          <a:p>
            <a:endParaRPr lang="en-US"/>
          </a:p>
          <a:p>
            <a:r>
              <a:rPr lang="fa-IR"/>
              <a:t> </a:t>
            </a:r>
          </a:p>
          <a:p>
            <a:r>
              <a:rPr lang="fa-IR"/>
              <a:t>-در صورت وجود تورم دائمی و افزایش قیمت مواد از روش اولین صادره از اولین وارده جهت تعیین بهای تمام شده استفاده می گرد دزیرا فرض می شود که موجودی انبارهمگی ازمحل آخرین خریدها (گرانترین خریدها) می باشد.</a:t>
            </a:r>
          </a:p>
          <a:p>
            <a:endParaRPr lang="en-US"/>
          </a:p>
        </p:txBody>
      </p:sp>
    </p:spTree>
  </p:cSld>
  <p:clrMapOvr>
    <a:masterClrMapping/>
  </p:clrMapOvr>
  <p:transition advClick="0" advTm="3000"/>
</p:sld>
</file>

<file path=ppt/slides/slide9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99330" name="Rectangle 2"/>
          <p:cNvSpPr>
            <a:spLocks noGrp="1" noChangeArrowheads="1"/>
          </p:cNvSpPr>
          <p:nvPr>
            <p:ph type="title"/>
          </p:nvPr>
        </p:nvSpPr>
        <p:spPr/>
        <p:txBody>
          <a:bodyPr/>
          <a:lstStyle/>
          <a:p>
            <a:endParaRPr lang="en-US"/>
          </a:p>
        </p:txBody>
      </p:sp>
      <p:sp>
        <p:nvSpPr>
          <p:cNvPr id="99331" name="Rectangle 3"/>
          <p:cNvSpPr>
            <a:spLocks noGrp="1" noChangeArrowheads="1"/>
          </p:cNvSpPr>
          <p:nvPr>
            <p:ph type="body" idx="1"/>
          </p:nvPr>
        </p:nvSpPr>
        <p:spPr/>
        <p:txBody>
          <a:bodyPr/>
          <a:lstStyle/>
          <a:p>
            <a:endParaRPr lang="en-US"/>
          </a:p>
          <a:p>
            <a:endParaRPr lang="en-US"/>
          </a:p>
          <a:p>
            <a:r>
              <a:rPr lang="fa-IR"/>
              <a:t>- روش بهای تمام شده با تأثیر بر بهای تمام شده کالای فروش رفته از طریق اثر گذاری بر بهای تمام شده کالای تولید شده و موجودیهای ابتدا و انتهای دوره بر سود ناویژه تأثیر می گذارد.</a:t>
            </a:r>
          </a:p>
          <a:p>
            <a:endParaRPr lang="en-US"/>
          </a:p>
        </p:txBody>
      </p:sp>
    </p:spTree>
  </p:cSld>
  <p:clrMapOvr>
    <a:masterClrMapping/>
  </p:clrMapOvr>
  <p:transition advClick="0" advTm="3000"/>
</p:sld>
</file>

<file path=ppt/slides/slide9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00354" name="Rectangle 2"/>
          <p:cNvSpPr>
            <a:spLocks noGrp="1" noChangeArrowheads="1"/>
          </p:cNvSpPr>
          <p:nvPr>
            <p:ph type="title"/>
          </p:nvPr>
        </p:nvSpPr>
        <p:spPr/>
        <p:txBody>
          <a:bodyPr/>
          <a:lstStyle/>
          <a:p>
            <a:endParaRPr lang="en-US"/>
          </a:p>
        </p:txBody>
      </p:sp>
      <p:sp>
        <p:nvSpPr>
          <p:cNvPr id="100355" name="Rectangle 3"/>
          <p:cNvSpPr>
            <a:spLocks noGrp="1" noChangeArrowheads="1"/>
          </p:cNvSpPr>
          <p:nvPr>
            <p:ph type="body" idx="1"/>
          </p:nvPr>
        </p:nvSpPr>
        <p:spPr/>
        <p:txBody>
          <a:bodyPr/>
          <a:lstStyle/>
          <a:p>
            <a:endParaRPr lang="en-US"/>
          </a:p>
          <a:p>
            <a:r>
              <a:rPr lang="fa-IR"/>
              <a:t>9- ثبت صدور مواد اولیه از انبار:</a:t>
            </a:r>
          </a:p>
          <a:p>
            <a:r>
              <a:rPr lang="fa-IR"/>
              <a:t>کار در جریان ساخت (بدهکار)</a:t>
            </a:r>
          </a:p>
          <a:p>
            <a:r>
              <a:rPr lang="fa-IR"/>
              <a:t>                            موجودی مواد اولیه (بستانکار)</a:t>
            </a:r>
            <a:endParaRPr lang="en-US"/>
          </a:p>
        </p:txBody>
      </p:sp>
    </p:spTree>
  </p:cSld>
  <p:clrMapOvr>
    <a:masterClrMapping/>
  </p:clrMapOvr>
  <p:transition advClick="0" advTm="3000"/>
</p:sld>
</file>

<file path=ppt/slides/slide9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01378" name="Rectangle 2"/>
          <p:cNvSpPr>
            <a:spLocks noGrp="1" noChangeArrowheads="1"/>
          </p:cNvSpPr>
          <p:nvPr>
            <p:ph type="title"/>
          </p:nvPr>
        </p:nvSpPr>
        <p:spPr/>
        <p:txBody>
          <a:bodyPr/>
          <a:lstStyle/>
          <a:p>
            <a:endParaRPr lang="en-US"/>
          </a:p>
        </p:txBody>
      </p:sp>
      <p:sp>
        <p:nvSpPr>
          <p:cNvPr id="101379" name="Rectangle 3"/>
          <p:cNvSpPr>
            <a:spLocks noGrp="1" noChangeArrowheads="1"/>
          </p:cNvSpPr>
          <p:nvPr>
            <p:ph type="body" idx="1"/>
          </p:nvPr>
        </p:nvSpPr>
        <p:spPr/>
        <p:txBody>
          <a:bodyPr/>
          <a:lstStyle/>
          <a:p>
            <a:r>
              <a:rPr lang="fa-IR" sz="3600"/>
              <a:t>فصل هفتم: گردآوری اقلام بهای تمام شده ی دستمزد:</a:t>
            </a:r>
          </a:p>
          <a:p>
            <a:endParaRPr lang="en-US" sz="3600"/>
          </a:p>
          <a:p>
            <a:r>
              <a:rPr lang="fa-IR"/>
              <a:t>هدف کلی فصل: آشنایی با روشهای ثبت و جمع آوری اطلاعات در زمینه ی دستمزد مستقیم و غیر مستقیم.</a:t>
            </a:r>
          </a:p>
          <a:p>
            <a:r>
              <a:rPr lang="fa-IR"/>
              <a:t>روشهای مختلفی برای تعیین ساعات کار عوامل انسانی (نیروی کار) تولید وجود دارد.</a:t>
            </a:r>
            <a:endParaRPr lang="en-US"/>
          </a:p>
        </p:txBody>
      </p:sp>
    </p:spTree>
  </p:cSld>
  <p:clrMapOvr>
    <a:masterClrMapping/>
  </p:clrMapOvr>
  <p:transition advClick="0" advTm="3000"/>
</p:sld>
</file>

<file path=ppt/slides/slide9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02402" name="Rectangle 2"/>
          <p:cNvSpPr>
            <a:spLocks noGrp="1" noChangeArrowheads="1"/>
          </p:cNvSpPr>
          <p:nvPr>
            <p:ph type="title"/>
          </p:nvPr>
        </p:nvSpPr>
        <p:spPr/>
        <p:txBody>
          <a:bodyPr/>
          <a:lstStyle/>
          <a:p>
            <a:endParaRPr lang="en-US"/>
          </a:p>
        </p:txBody>
      </p:sp>
      <p:sp>
        <p:nvSpPr>
          <p:cNvPr id="102403" name="Rectangle 3"/>
          <p:cNvSpPr>
            <a:spLocks noGrp="1" noChangeArrowheads="1"/>
          </p:cNvSpPr>
          <p:nvPr>
            <p:ph type="body" idx="1"/>
          </p:nvPr>
        </p:nvSpPr>
        <p:spPr/>
        <p:txBody>
          <a:bodyPr/>
          <a:lstStyle/>
          <a:p>
            <a:r>
              <a:rPr lang="fa-IR"/>
              <a:t> </a:t>
            </a:r>
            <a:endParaRPr lang="en-US"/>
          </a:p>
          <a:p>
            <a:endParaRPr lang="en-US" sz="2800"/>
          </a:p>
          <a:p>
            <a:r>
              <a:rPr lang="fa-IR"/>
              <a:t>. اسنادی که نشاندهنده ی میزان ساعات کار افراد است همچون کارت ساعت و برگه ی ساعت کار – به عنوان مبنایی برای تعیین دستمزد ناخالص آنها به کار برده می شود.</a:t>
            </a:r>
            <a:endParaRPr lang="en-US"/>
          </a:p>
        </p:txBody>
      </p:sp>
    </p:spTree>
  </p:cSld>
  <p:clrMapOvr>
    <a:masterClrMapping/>
  </p:clrMapOvr>
  <p:transition advClick="0" advTm="3000"/>
</p:sld>
</file>

<file path=ppt/slides/slide9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03426" name="Rectangle 2"/>
          <p:cNvSpPr>
            <a:spLocks noGrp="1" noChangeArrowheads="1"/>
          </p:cNvSpPr>
          <p:nvPr>
            <p:ph type="title"/>
          </p:nvPr>
        </p:nvSpPr>
        <p:spPr/>
        <p:txBody>
          <a:bodyPr/>
          <a:lstStyle/>
          <a:p>
            <a:endParaRPr lang="en-US"/>
          </a:p>
        </p:txBody>
      </p:sp>
      <p:sp>
        <p:nvSpPr>
          <p:cNvPr id="103427" name="Rectangle 3"/>
          <p:cNvSpPr>
            <a:spLocks noGrp="1" noChangeArrowheads="1"/>
          </p:cNvSpPr>
          <p:nvPr>
            <p:ph type="body" idx="1"/>
          </p:nvPr>
        </p:nvSpPr>
        <p:spPr/>
        <p:txBody>
          <a:bodyPr/>
          <a:lstStyle/>
          <a:p>
            <a:endParaRPr lang="en-US"/>
          </a:p>
          <a:p>
            <a:endParaRPr lang="en-US"/>
          </a:p>
          <a:p>
            <a:r>
              <a:rPr lang="fa-IR"/>
              <a:t>کارت ساعت – برای آنکه ساعات کار عوامل انسانی تولید در طول یک دوره ی معین زمانی اندازه گیری شود از کارت ساعت استفاده می شود. در این کارت جمع ساعات کار هر یک از</a:t>
            </a:r>
            <a:endParaRPr lang="en-US"/>
          </a:p>
          <a:p>
            <a:r>
              <a:rPr lang="fa-IR"/>
              <a:t> افراد در هر یک از روزهای ماه را نشان می دهد.</a:t>
            </a:r>
            <a:endParaRPr lang="en-US"/>
          </a:p>
        </p:txBody>
      </p:sp>
    </p:spTree>
  </p:cSld>
  <p:clrMapOvr>
    <a:masterClrMapping/>
  </p:clrMapOvr>
  <p:transition advClick="0" advTm="3000"/>
</p:sld>
</file>

<file path=ppt/slides/slide9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04450" name="Rectangle 2"/>
          <p:cNvSpPr>
            <a:spLocks noGrp="1" noChangeArrowheads="1"/>
          </p:cNvSpPr>
          <p:nvPr>
            <p:ph type="title"/>
          </p:nvPr>
        </p:nvSpPr>
        <p:spPr/>
        <p:txBody>
          <a:bodyPr/>
          <a:lstStyle/>
          <a:p>
            <a:endParaRPr lang="en-US"/>
          </a:p>
        </p:txBody>
      </p:sp>
      <p:sp>
        <p:nvSpPr>
          <p:cNvPr id="104451" name="Rectangle 3"/>
          <p:cNvSpPr>
            <a:spLocks noGrp="1" noChangeArrowheads="1"/>
          </p:cNvSpPr>
          <p:nvPr>
            <p:ph type="body" idx="1"/>
          </p:nvPr>
        </p:nvSpPr>
        <p:spPr/>
        <p:txBody>
          <a:bodyPr/>
          <a:lstStyle/>
          <a:p>
            <a:pPr>
              <a:lnSpc>
                <a:spcPct val="90000"/>
              </a:lnSpc>
            </a:pPr>
            <a:endParaRPr lang="en-US"/>
          </a:p>
          <a:p>
            <a:pPr>
              <a:lnSpc>
                <a:spcPct val="90000"/>
              </a:lnSpc>
            </a:pPr>
            <a:r>
              <a:rPr lang="fa-IR"/>
              <a:t>، به علاوه ساعت ورود و خروج در هر یک از روزها را نیز مشخص می کند. برگه ی ساعت کار – برگه ساعت کار مشخص می کند که هر یک از کارگران ساعات کار روزانه ی خود را صرف انجام چه کارهای مشخصی کرده است. </a:t>
            </a:r>
          </a:p>
          <a:p>
            <a:pPr>
              <a:lnSpc>
                <a:spcPct val="90000"/>
              </a:lnSpc>
            </a:pPr>
            <a:endParaRPr lang="fa-IR"/>
          </a:p>
          <a:p>
            <a:pPr>
              <a:lnSpc>
                <a:spcPct val="90000"/>
              </a:lnSpc>
            </a:pPr>
            <a:r>
              <a:rPr lang="fa-IR"/>
              <a:t/>
            </a:r>
            <a:br>
              <a:rPr lang="fa-IR"/>
            </a:br>
            <a:endParaRPr lang="en-US"/>
          </a:p>
        </p:txBody>
      </p:sp>
    </p:spTree>
  </p:cSld>
  <p:clrMapOvr>
    <a:masterClrMapping/>
  </p:clrMapOvr>
  <p:transition advClick="0" advTm="3000"/>
</p:sld>
</file>

<file path=ppt/slides/slide9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05474" name="Rectangle 2"/>
          <p:cNvSpPr>
            <a:spLocks noGrp="1" noChangeArrowheads="1"/>
          </p:cNvSpPr>
          <p:nvPr>
            <p:ph type="title"/>
          </p:nvPr>
        </p:nvSpPr>
        <p:spPr/>
        <p:txBody>
          <a:bodyPr/>
          <a:lstStyle/>
          <a:p>
            <a:endParaRPr lang="en-US"/>
          </a:p>
        </p:txBody>
      </p:sp>
      <p:sp>
        <p:nvSpPr>
          <p:cNvPr id="105475" name="Rectangle 3"/>
          <p:cNvSpPr>
            <a:spLocks noGrp="1" noChangeArrowheads="1"/>
          </p:cNvSpPr>
          <p:nvPr>
            <p:ph type="body" idx="1"/>
          </p:nvPr>
        </p:nvSpPr>
        <p:spPr/>
        <p:txBody>
          <a:bodyPr/>
          <a:lstStyle/>
          <a:p>
            <a:endParaRPr lang="en-US"/>
          </a:p>
          <a:p>
            <a:endParaRPr lang="en-US"/>
          </a:p>
          <a:p>
            <a:r>
              <a:rPr lang="fa-IR"/>
              <a:t>به این وسیله می توان دستمزد هر یک از کارکنان را به بهای تمام شده ی کارهای مشخصی که</a:t>
            </a:r>
            <a:r>
              <a:rPr lang="fa-IR" sz="3600"/>
              <a:t> او انجام داده است منظور کرد.</a:t>
            </a:r>
          </a:p>
          <a:p>
            <a:endParaRPr lang="en-US"/>
          </a:p>
          <a:p>
            <a:endParaRPr lang="en-US"/>
          </a:p>
        </p:txBody>
      </p:sp>
    </p:spTree>
  </p:cSld>
  <p:clrMapOvr>
    <a:masterClrMapping/>
  </p:clrMapOvr>
  <p:transition advClick="0" advTm="3000"/>
</p:sld>
</file>

<file path=ppt/slides/slide9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06498" name="Rectangle 2"/>
          <p:cNvSpPr>
            <a:spLocks noGrp="1" noChangeArrowheads="1"/>
          </p:cNvSpPr>
          <p:nvPr>
            <p:ph type="title"/>
          </p:nvPr>
        </p:nvSpPr>
        <p:spPr/>
        <p:txBody>
          <a:bodyPr/>
          <a:lstStyle/>
          <a:p>
            <a:endParaRPr lang="en-US"/>
          </a:p>
        </p:txBody>
      </p:sp>
      <p:sp>
        <p:nvSpPr>
          <p:cNvPr id="106500" name="Rectangle 4"/>
          <p:cNvSpPr>
            <a:spLocks noChangeArrowheads="1"/>
          </p:cNvSpPr>
          <p:nvPr/>
        </p:nvSpPr>
        <p:spPr bwMode="auto">
          <a:xfrm>
            <a:off x="971550" y="2636838"/>
            <a:ext cx="7777163" cy="2663825"/>
          </a:xfrm>
          <a:prstGeom prst="rect">
            <a:avLst/>
          </a:prstGeom>
          <a:solidFill>
            <a:schemeClr val="bg1"/>
          </a:solidFill>
          <a:ln w="15875">
            <a:solidFill>
              <a:schemeClr val="tx1"/>
            </a:solidFill>
            <a:miter lim="800000"/>
            <a:headEnd/>
            <a:tailEnd/>
          </a:ln>
          <a:effectLst/>
        </p:spPr>
        <p:txBody>
          <a:bodyPr wrap="none" anchor="ctr"/>
          <a:lstStyle/>
          <a:p>
            <a:endParaRPr lang="en-US"/>
          </a:p>
        </p:txBody>
      </p:sp>
      <p:sp>
        <p:nvSpPr>
          <p:cNvPr id="106499" name="Rectangle 3"/>
          <p:cNvSpPr>
            <a:spLocks noGrp="1" noChangeArrowheads="1"/>
          </p:cNvSpPr>
          <p:nvPr>
            <p:ph type="body" idx="1"/>
          </p:nvPr>
        </p:nvSpPr>
        <p:spPr/>
        <p:txBody>
          <a:bodyPr/>
          <a:lstStyle/>
          <a:p>
            <a:pPr>
              <a:lnSpc>
                <a:spcPct val="90000"/>
              </a:lnSpc>
            </a:pPr>
            <a:r>
              <a:rPr lang="fa-IR"/>
              <a:t>نمونه ای از برگه ی ساعت کار</a:t>
            </a:r>
          </a:p>
          <a:p>
            <a:pPr>
              <a:lnSpc>
                <a:spcPct val="90000"/>
              </a:lnSpc>
            </a:pPr>
            <a:r>
              <a:rPr lang="fa-IR" sz="3100"/>
              <a:t>نام:                       شماره ی پرسنلی:</a:t>
            </a:r>
            <a:r>
              <a:rPr lang="en-US" sz="3100"/>
              <a:t> </a:t>
            </a:r>
          </a:p>
          <a:p>
            <a:pPr>
              <a:lnSpc>
                <a:spcPct val="90000"/>
              </a:lnSpc>
              <a:buFontTx/>
              <a:buNone/>
            </a:pPr>
            <a:r>
              <a:rPr lang="en-US" sz="3100"/>
              <a:t>    </a:t>
            </a:r>
            <a:r>
              <a:rPr lang="fa-IR" sz="3100"/>
              <a:t>شماره سفارش:</a:t>
            </a:r>
            <a:r>
              <a:rPr lang="en-US" sz="3100"/>
              <a:t>             </a:t>
            </a:r>
          </a:p>
          <a:p>
            <a:pPr>
              <a:lnSpc>
                <a:spcPct val="90000"/>
              </a:lnSpc>
              <a:buFontTx/>
              <a:buNone/>
            </a:pPr>
            <a:r>
              <a:rPr lang="fa-IR" sz="3100"/>
              <a:t>نام کارگاه (دپارتمان)</a:t>
            </a:r>
            <a:endParaRPr lang="en-US" sz="3100"/>
          </a:p>
          <a:p>
            <a:pPr>
              <a:lnSpc>
                <a:spcPct val="90000"/>
              </a:lnSpc>
              <a:buFontTx/>
              <a:buNone/>
            </a:pPr>
            <a:r>
              <a:rPr lang="fa-IR" sz="3100"/>
              <a:t>ساعت شروع:               ساعت خاتمه:</a:t>
            </a:r>
            <a:endParaRPr lang="en-US" sz="3100"/>
          </a:p>
          <a:p>
            <a:pPr>
              <a:lnSpc>
                <a:spcPct val="90000"/>
              </a:lnSpc>
              <a:buFontTx/>
              <a:buNone/>
            </a:pPr>
            <a:r>
              <a:rPr lang="fa-IR" sz="3100"/>
              <a:t>کار انجام شده:</a:t>
            </a:r>
            <a:endParaRPr lang="en-US" sz="3100"/>
          </a:p>
          <a:p>
            <a:pPr>
              <a:lnSpc>
                <a:spcPct val="90000"/>
              </a:lnSpc>
            </a:pPr>
            <a:endParaRPr lang="en-US"/>
          </a:p>
          <a:p>
            <a:pPr>
              <a:lnSpc>
                <a:spcPct val="90000"/>
              </a:lnSpc>
            </a:pPr>
            <a:r>
              <a:rPr lang="fa-IR"/>
              <a:t>بهای تمام شده دستمزد = ساعات کار × نرخ مربوطه</a:t>
            </a:r>
            <a:endParaRPr lang="en-US"/>
          </a:p>
        </p:txBody>
      </p:sp>
    </p:spTree>
  </p:cSld>
  <p:clrMapOvr>
    <a:masterClrMapping/>
  </p:clrMapOvr>
  <p:transition advClick="0" advTm="3000"/>
</p:sld>
</file>

<file path=ppt/slides/slide9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07522" name="Rectangle 2"/>
          <p:cNvSpPr>
            <a:spLocks noGrp="1" noChangeArrowheads="1"/>
          </p:cNvSpPr>
          <p:nvPr>
            <p:ph type="title"/>
          </p:nvPr>
        </p:nvSpPr>
        <p:spPr/>
        <p:txBody>
          <a:bodyPr/>
          <a:lstStyle/>
          <a:p>
            <a:endParaRPr lang="en-US"/>
          </a:p>
        </p:txBody>
      </p:sp>
      <p:sp>
        <p:nvSpPr>
          <p:cNvPr id="107523" name="Rectangle 3"/>
          <p:cNvSpPr>
            <a:spLocks noGrp="1" noChangeArrowheads="1"/>
          </p:cNvSpPr>
          <p:nvPr>
            <p:ph type="body" idx="1"/>
          </p:nvPr>
        </p:nvSpPr>
        <p:spPr/>
        <p:txBody>
          <a:bodyPr/>
          <a:lstStyle/>
          <a:p>
            <a:pPr>
              <a:lnSpc>
                <a:spcPct val="90000"/>
              </a:lnSpc>
            </a:pPr>
            <a:endParaRPr lang="ar-SA" sz="3000"/>
          </a:p>
          <a:p>
            <a:pPr>
              <a:lnSpc>
                <a:spcPct val="90000"/>
              </a:lnSpc>
            </a:pPr>
            <a:r>
              <a:rPr lang="fa-IR" sz="3000"/>
              <a:t>ثبت بهای دستمزد: کنترل دستمزد</a:t>
            </a:r>
          </a:p>
          <a:p>
            <a:pPr>
              <a:lnSpc>
                <a:spcPct val="90000"/>
              </a:lnSpc>
            </a:pPr>
            <a:r>
              <a:rPr lang="fa-IR" sz="3000"/>
              <a:t>				حسابهای پرداختنی / بانک</a:t>
            </a:r>
          </a:p>
          <a:p>
            <a:pPr>
              <a:lnSpc>
                <a:spcPct val="90000"/>
              </a:lnSpc>
            </a:pPr>
            <a:r>
              <a:rPr lang="fa-IR" sz="2400"/>
              <a:t>ثبت تخصیص دستمزد به کار درجریان ساخت و سربار:</a:t>
            </a:r>
          </a:p>
          <a:p>
            <a:pPr>
              <a:lnSpc>
                <a:spcPct val="90000"/>
              </a:lnSpc>
            </a:pPr>
            <a:r>
              <a:rPr lang="fa-IR" sz="2400"/>
              <a:t> کار در جریان</a:t>
            </a:r>
            <a:r>
              <a:rPr lang="ar-SA" sz="2400"/>
              <a:t> س</a:t>
            </a:r>
            <a:r>
              <a:rPr lang="fa-IR" sz="2400"/>
              <a:t>اخت</a:t>
            </a:r>
          </a:p>
          <a:p>
            <a:pPr>
              <a:lnSpc>
                <a:spcPct val="90000"/>
              </a:lnSpc>
            </a:pPr>
            <a:r>
              <a:rPr lang="fa-IR" sz="3000"/>
              <a:t>کنترل سربار</a:t>
            </a:r>
          </a:p>
          <a:p>
            <a:pPr>
              <a:lnSpc>
                <a:spcPct val="90000"/>
              </a:lnSpc>
            </a:pPr>
            <a:r>
              <a:rPr lang="fa-IR" sz="3000"/>
              <a:t>						کنترل دستمزد.</a:t>
            </a:r>
          </a:p>
          <a:p>
            <a:pPr>
              <a:lnSpc>
                <a:spcPct val="90000"/>
              </a:lnSpc>
            </a:pPr>
            <a:endParaRPr lang="en-US" sz="3000"/>
          </a:p>
        </p:txBody>
      </p:sp>
    </p:spTree>
  </p:cSld>
  <p:clrMapOvr>
    <a:masterClrMapping/>
  </p:clrMapOvr>
  <p:transition advClick="0" advTm="3000"/>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r" defTabSz="914400" rtl="1" eaLnBrk="1" fontAlgn="base" latinLnBrk="0" hangingPunct="1">
          <a:lnSpc>
            <a:spcPct val="100000"/>
          </a:lnSpc>
          <a:spcBef>
            <a:spcPct val="0"/>
          </a:spcBef>
          <a:spcAft>
            <a:spcPct val="0"/>
          </a:spcAft>
          <a:buClrTx/>
          <a:buSzTx/>
          <a:buFontTx/>
          <a:buNone/>
          <a:tabLst/>
          <a:defRPr kumimoji="0" lang="ar-SA" sz="1800" b="0" i="0" u="none" strike="noStrike" cap="none" normalizeH="0" baseline="0" smtClean="0">
            <a:ln>
              <a:noFill/>
            </a:ln>
            <a:solidFill>
              <a:schemeClr val="tx1"/>
            </a:solidFill>
            <a:effectLst/>
            <a:latin typeface="Arial" pitchFamily="34" charset="0"/>
            <a:cs typeface="Arial"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r" defTabSz="914400" rtl="1" eaLnBrk="1" fontAlgn="base" latinLnBrk="0" hangingPunct="1">
          <a:lnSpc>
            <a:spcPct val="100000"/>
          </a:lnSpc>
          <a:spcBef>
            <a:spcPct val="0"/>
          </a:spcBef>
          <a:spcAft>
            <a:spcPct val="0"/>
          </a:spcAft>
          <a:buClrTx/>
          <a:buSzTx/>
          <a:buFontTx/>
          <a:buNone/>
          <a:tabLst/>
          <a:defRPr kumimoji="0" lang="ar-SA" sz="1800" b="0" i="0" u="none" strike="noStrike" cap="none" normalizeH="0" baseline="0" smtClean="0">
            <a:ln>
              <a:noFill/>
            </a:ln>
            <a:solidFill>
              <a:schemeClr val="tx1"/>
            </a:solidFill>
            <a:effectLst/>
            <a:latin typeface="Arial" pitchFamily="34" charset="0"/>
            <a:cs typeface="Arial" pitchFamily="34"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867</TotalTime>
  <Words>11009</Words>
  <Application>Microsoft Office PowerPoint</Application>
  <PresentationFormat>On-screen Show (4:3)</PresentationFormat>
  <Paragraphs>1369</Paragraphs>
  <Slides>304</Slides>
  <Notes>0</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304</vt:i4>
      </vt:variant>
    </vt:vector>
  </HeadingPairs>
  <TitlesOfParts>
    <vt:vector size="313" baseType="lpstr">
      <vt:lpstr>Arial</vt:lpstr>
      <vt:lpstr>B Mitra</vt:lpstr>
      <vt:lpstr>B Titr</vt:lpstr>
      <vt:lpstr>B Zar</vt:lpstr>
      <vt:lpstr>Calibri</vt:lpstr>
      <vt:lpstr>Tahoma</vt:lpstr>
      <vt:lpstr>Times New Roman</vt:lpstr>
      <vt:lpstr>Default Design</vt:lpstr>
      <vt:lpstr>Equation</vt:lpstr>
      <vt:lpstr>PowerPoint Presentation</vt:lpstr>
      <vt:lpstr>حسابداري صنعتي يك</vt:lpstr>
      <vt:lpstr>جايگاه درس  </vt:lpstr>
      <vt:lpstr>فهرست فصول</vt:lpstr>
      <vt:lpstr>`</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و در این سیستم عناصر بهای تمام شده موجود در کار در جریان ساخت ابتدای دوره را دخالت نمی دهیم. جدول معادل واحدهای تکمیل شده</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ب) دفتر روزنامه شرکت تولیدی رز </vt:lpstr>
    </vt:vector>
  </TitlesOfParts>
  <Company>sasasa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فصل اول: کلیات و مفاهیم حسابداری بهای تمام شده</dc:title>
  <dc:creator>sa</dc:creator>
  <cp:lastModifiedBy>Shiva</cp:lastModifiedBy>
  <cp:revision>252</cp:revision>
  <dcterms:created xsi:type="dcterms:W3CDTF">2006-07-08T15:24:25Z</dcterms:created>
  <dcterms:modified xsi:type="dcterms:W3CDTF">2023-07-02T07:42:14Z</dcterms:modified>
</cp:coreProperties>
</file>