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06"/>
  </p:notesMasterIdLst>
  <p:sldIdLst>
    <p:sldId id="561" r:id="rId2"/>
    <p:sldId id="558" r:id="rId3"/>
    <p:sldId id="559" r:id="rId4"/>
    <p:sldId id="560" r:id="rId5"/>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1" r:id="rId111"/>
    <p:sldId id="362" r:id="rId112"/>
    <p:sldId id="363" r:id="rId113"/>
    <p:sldId id="364" r:id="rId114"/>
    <p:sldId id="365" r:id="rId115"/>
    <p:sldId id="366" r:id="rId116"/>
    <p:sldId id="367" r:id="rId117"/>
    <p:sldId id="368" r:id="rId118"/>
    <p:sldId id="369" r:id="rId119"/>
    <p:sldId id="370" r:id="rId120"/>
    <p:sldId id="371" r:id="rId121"/>
    <p:sldId id="372" r:id="rId122"/>
    <p:sldId id="373" r:id="rId123"/>
    <p:sldId id="374" r:id="rId124"/>
    <p:sldId id="375" r:id="rId125"/>
    <p:sldId id="376" r:id="rId126"/>
    <p:sldId id="377" r:id="rId127"/>
    <p:sldId id="378" r:id="rId128"/>
    <p:sldId id="379" r:id="rId129"/>
    <p:sldId id="380" r:id="rId130"/>
    <p:sldId id="381" r:id="rId131"/>
    <p:sldId id="382" r:id="rId132"/>
    <p:sldId id="383" r:id="rId133"/>
    <p:sldId id="384" r:id="rId134"/>
    <p:sldId id="385" r:id="rId135"/>
    <p:sldId id="386" r:id="rId136"/>
    <p:sldId id="387" r:id="rId137"/>
    <p:sldId id="388" r:id="rId138"/>
    <p:sldId id="389" r:id="rId139"/>
    <p:sldId id="390" r:id="rId140"/>
    <p:sldId id="391" r:id="rId141"/>
    <p:sldId id="392" r:id="rId142"/>
    <p:sldId id="393" r:id="rId143"/>
    <p:sldId id="394" r:id="rId144"/>
    <p:sldId id="395" r:id="rId145"/>
    <p:sldId id="396" r:id="rId146"/>
    <p:sldId id="397" r:id="rId147"/>
    <p:sldId id="398" r:id="rId148"/>
    <p:sldId id="399" r:id="rId149"/>
    <p:sldId id="400" r:id="rId150"/>
    <p:sldId id="401" r:id="rId151"/>
    <p:sldId id="402" r:id="rId152"/>
    <p:sldId id="403" r:id="rId153"/>
    <p:sldId id="404" r:id="rId154"/>
    <p:sldId id="405" r:id="rId155"/>
    <p:sldId id="406" r:id="rId156"/>
    <p:sldId id="407" r:id="rId157"/>
    <p:sldId id="408" r:id="rId158"/>
    <p:sldId id="409" r:id="rId159"/>
    <p:sldId id="410" r:id="rId160"/>
    <p:sldId id="411" r:id="rId161"/>
    <p:sldId id="412" r:id="rId162"/>
    <p:sldId id="413" r:id="rId163"/>
    <p:sldId id="414" r:id="rId164"/>
    <p:sldId id="415" r:id="rId165"/>
    <p:sldId id="416" r:id="rId166"/>
    <p:sldId id="417" r:id="rId167"/>
    <p:sldId id="418" r:id="rId168"/>
    <p:sldId id="419" r:id="rId169"/>
    <p:sldId id="420" r:id="rId170"/>
    <p:sldId id="421" r:id="rId171"/>
    <p:sldId id="426" r:id="rId172"/>
    <p:sldId id="422" r:id="rId173"/>
    <p:sldId id="423" r:id="rId174"/>
    <p:sldId id="424" r:id="rId175"/>
    <p:sldId id="425" r:id="rId176"/>
    <p:sldId id="427" r:id="rId177"/>
    <p:sldId id="428" r:id="rId178"/>
    <p:sldId id="429" r:id="rId179"/>
    <p:sldId id="430" r:id="rId180"/>
    <p:sldId id="431" r:id="rId181"/>
    <p:sldId id="433" r:id="rId182"/>
    <p:sldId id="434" r:id="rId183"/>
    <p:sldId id="435" r:id="rId184"/>
    <p:sldId id="436" r:id="rId185"/>
    <p:sldId id="437" r:id="rId186"/>
    <p:sldId id="438" r:id="rId187"/>
    <p:sldId id="439" r:id="rId188"/>
    <p:sldId id="440" r:id="rId189"/>
    <p:sldId id="441" r:id="rId190"/>
    <p:sldId id="442" r:id="rId191"/>
    <p:sldId id="443" r:id="rId192"/>
    <p:sldId id="444" r:id="rId193"/>
    <p:sldId id="445" r:id="rId194"/>
    <p:sldId id="446" r:id="rId195"/>
    <p:sldId id="447" r:id="rId196"/>
    <p:sldId id="448" r:id="rId197"/>
    <p:sldId id="449" r:id="rId198"/>
    <p:sldId id="450" r:id="rId199"/>
    <p:sldId id="451" r:id="rId200"/>
    <p:sldId id="452" r:id="rId201"/>
    <p:sldId id="453" r:id="rId202"/>
    <p:sldId id="454" r:id="rId203"/>
    <p:sldId id="455" r:id="rId204"/>
    <p:sldId id="456" r:id="rId205"/>
    <p:sldId id="457" r:id="rId206"/>
    <p:sldId id="458" r:id="rId207"/>
    <p:sldId id="459" r:id="rId208"/>
    <p:sldId id="460" r:id="rId209"/>
    <p:sldId id="461" r:id="rId210"/>
    <p:sldId id="462" r:id="rId211"/>
    <p:sldId id="463" r:id="rId212"/>
    <p:sldId id="464" r:id="rId213"/>
    <p:sldId id="465" r:id="rId214"/>
    <p:sldId id="466" r:id="rId215"/>
    <p:sldId id="467" r:id="rId216"/>
    <p:sldId id="468" r:id="rId217"/>
    <p:sldId id="469" r:id="rId218"/>
    <p:sldId id="470" r:id="rId219"/>
    <p:sldId id="471" r:id="rId220"/>
    <p:sldId id="472" r:id="rId221"/>
    <p:sldId id="473" r:id="rId222"/>
    <p:sldId id="474" r:id="rId223"/>
    <p:sldId id="475" r:id="rId224"/>
    <p:sldId id="476" r:id="rId225"/>
    <p:sldId id="477" r:id="rId226"/>
    <p:sldId id="478" r:id="rId227"/>
    <p:sldId id="479" r:id="rId228"/>
    <p:sldId id="480" r:id="rId229"/>
    <p:sldId id="481" r:id="rId230"/>
    <p:sldId id="482" r:id="rId231"/>
    <p:sldId id="483" r:id="rId232"/>
    <p:sldId id="484" r:id="rId233"/>
    <p:sldId id="485" r:id="rId234"/>
    <p:sldId id="486" r:id="rId235"/>
    <p:sldId id="487" r:id="rId236"/>
    <p:sldId id="488" r:id="rId237"/>
    <p:sldId id="489" r:id="rId238"/>
    <p:sldId id="490" r:id="rId239"/>
    <p:sldId id="491" r:id="rId240"/>
    <p:sldId id="492" r:id="rId241"/>
    <p:sldId id="493" r:id="rId242"/>
    <p:sldId id="494" r:id="rId243"/>
    <p:sldId id="495" r:id="rId244"/>
    <p:sldId id="496" r:id="rId245"/>
    <p:sldId id="497" r:id="rId246"/>
    <p:sldId id="498" r:id="rId247"/>
    <p:sldId id="499" r:id="rId248"/>
    <p:sldId id="500" r:id="rId249"/>
    <p:sldId id="501" r:id="rId250"/>
    <p:sldId id="502" r:id="rId251"/>
    <p:sldId id="503" r:id="rId252"/>
    <p:sldId id="504" r:id="rId253"/>
    <p:sldId id="505" r:id="rId254"/>
    <p:sldId id="506" r:id="rId255"/>
    <p:sldId id="507" r:id="rId256"/>
    <p:sldId id="556" r:id="rId257"/>
    <p:sldId id="508" r:id="rId258"/>
    <p:sldId id="509" r:id="rId259"/>
    <p:sldId id="510" r:id="rId260"/>
    <p:sldId id="511" r:id="rId261"/>
    <p:sldId id="512" r:id="rId262"/>
    <p:sldId id="513" r:id="rId263"/>
    <p:sldId id="514" r:id="rId264"/>
    <p:sldId id="515" r:id="rId265"/>
    <p:sldId id="516" r:id="rId266"/>
    <p:sldId id="517" r:id="rId267"/>
    <p:sldId id="518" r:id="rId268"/>
    <p:sldId id="519" r:id="rId269"/>
    <p:sldId id="520" r:id="rId270"/>
    <p:sldId id="521" r:id="rId271"/>
    <p:sldId id="522" r:id="rId272"/>
    <p:sldId id="523" r:id="rId273"/>
    <p:sldId id="524" r:id="rId274"/>
    <p:sldId id="525" r:id="rId275"/>
    <p:sldId id="526" r:id="rId276"/>
    <p:sldId id="527" r:id="rId277"/>
    <p:sldId id="529" r:id="rId278"/>
    <p:sldId id="530" r:id="rId279"/>
    <p:sldId id="531" r:id="rId280"/>
    <p:sldId id="532" r:id="rId281"/>
    <p:sldId id="533" r:id="rId282"/>
    <p:sldId id="534" r:id="rId283"/>
    <p:sldId id="535" r:id="rId284"/>
    <p:sldId id="536" r:id="rId285"/>
    <p:sldId id="537" r:id="rId286"/>
    <p:sldId id="538" r:id="rId287"/>
    <p:sldId id="539" r:id="rId288"/>
    <p:sldId id="540" r:id="rId289"/>
    <p:sldId id="541" r:id="rId290"/>
    <p:sldId id="542" r:id="rId291"/>
    <p:sldId id="543" r:id="rId292"/>
    <p:sldId id="544" r:id="rId293"/>
    <p:sldId id="545" r:id="rId294"/>
    <p:sldId id="546" r:id="rId295"/>
    <p:sldId id="547" r:id="rId296"/>
    <p:sldId id="548" r:id="rId297"/>
    <p:sldId id="549" r:id="rId298"/>
    <p:sldId id="550" r:id="rId299"/>
    <p:sldId id="551" r:id="rId300"/>
    <p:sldId id="552" r:id="rId301"/>
    <p:sldId id="553" r:id="rId302"/>
    <p:sldId id="554" r:id="rId303"/>
    <p:sldId id="555" r:id="rId304"/>
    <p:sldId id="557" r:id="rId305"/>
  </p:sldIdLst>
  <p:sldSz cx="9144000" cy="6858000" type="screen4x3"/>
  <p:notesSz cx="9144000" cy="6858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854" autoAdjust="0"/>
    <p:restoredTop sz="94660" autoAdjust="0"/>
  </p:normalViewPr>
  <p:slideViewPr>
    <p:cSldViewPr>
      <p:cViewPr varScale="1">
        <p:scale>
          <a:sx n="74" d="100"/>
          <a:sy n="74" d="100"/>
        </p:scale>
        <p:origin x="60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notesMaster" Target="notesMasters/notesMaster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presProps" Target="presProps.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viewProps" Target="view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tableStyles" Target="tableStyles.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6" Type="http://schemas.openxmlformats.org/officeDocument/2006/relationships/slide" Target="slides/slide5.xml"/><Relationship Id="rId238" Type="http://schemas.openxmlformats.org/officeDocument/2006/relationships/slide" Target="slides/slide237.xml"/><Relationship Id="rId291" Type="http://schemas.openxmlformats.org/officeDocument/2006/relationships/slide" Target="slides/slide290.xml"/><Relationship Id="rId305" Type="http://schemas.openxmlformats.org/officeDocument/2006/relationships/slide" Target="slides/slide30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l">
              <a:defRPr sz="1200"/>
            </a:lvl1pPr>
          </a:lstStyle>
          <a:p>
            <a:fld id="{5BB9A9E0-ECD2-41EE-86AB-FB88FDF222D3}" type="datetimeFigureOut">
              <a:rPr lang="fa-IR" smtClean="0"/>
              <a:t>12/14/1444</a:t>
            </a:fld>
            <a:endParaRPr lang="fa-IR"/>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l">
              <a:defRPr sz="1200"/>
            </a:lvl1pPr>
          </a:lstStyle>
          <a:p>
            <a:fld id="{4A4F3CF9-C10E-44E9-9B4A-F7D6C4159D6B}" type="slidenum">
              <a:rPr lang="fa-IR" smtClean="0"/>
              <a:t>‹#›</a:t>
            </a:fld>
            <a:endParaRPr lang="fa-IR"/>
          </a:p>
        </p:txBody>
      </p:sp>
    </p:spTree>
    <p:extLst>
      <p:ext uri="{BB962C8B-B14F-4D97-AF65-F5344CB8AC3E}">
        <p14:creationId xmlns:p14="http://schemas.microsoft.com/office/powerpoint/2010/main" val="2152296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02B42F-D8ED-442E-B589-1D12A550EAD1}" type="slidenum">
              <a:rPr lang="ar-SA"/>
              <a:pPr/>
              <a:t>‹#›</a:t>
            </a:fld>
            <a:endParaRPr lang="en-US"/>
          </a:p>
        </p:txBody>
      </p:sp>
    </p:spTree>
  </p:cSld>
  <p:clrMapOvr>
    <a:masterClrMapping/>
  </p:clrMapOvr>
  <p:transition advClick="0" advTm="300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D3E9A8-D00A-4329-A310-81C1D579FF96}" type="slidenum">
              <a:rPr lang="ar-SA"/>
              <a:pPr/>
              <a:t>‹#›</a:t>
            </a:fld>
            <a:endParaRPr lang="en-US"/>
          </a:p>
        </p:txBody>
      </p:sp>
    </p:spTree>
  </p:cSld>
  <p:clrMapOvr>
    <a:masterClrMapping/>
  </p:clrMapOvr>
  <p:transition advClick="0" advTm="300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A852A5-820D-4812-A384-81B627BB7D93}" type="slidenum">
              <a:rPr lang="ar-SA"/>
              <a:pPr/>
              <a:t>‹#›</a:t>
            </a:fld>
            <a:endParaRPr lang="en-US"/>
          </a:p>
        </p:txBody>
      </p:sp>
    </p:spTree>
  </p:cSld>
  <p:clrMapOvr>
    <a:masterClrMapping/>
  </p:clrMapOvr>
  <p:transition advClick="0" advTm="300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553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457200" y="6245225"/>
            <a:ext cx="2133600" cy="476250"/>
          </a:xfrm>
        </p:spPr>
        <p:txBody>
          <a:bodyPr/>
          <a:lstStyle>
            <a:lvl1pPr>
              <a:defRPr/>
            </a:lvl1pPr>
          </a:lstStyle>
          <a:p>
            <a:fld id="{20E11313-7C1D-4478-AB74-8C8C54062D4D}" type="slidenum">
              <a:rPr lang="ar-SA"/>
              <a:pPr/>
              <a:t>‹#›</a:t>
            </a:fld>
            <a:endParaRPr lang="en-US"/>
          </a:p>
        </p:txBody>
      </p:sp>
    </p:spTree>
  </p:cSld>
  <p:clrMapOvr>
    <a:masterClrMapping/>
  </p:clrMapOvr>
  <p:transition advClick="0" advTm="300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6553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457200" y="6245225"/>
            <a:ext cx="2133600" cy="476250"/>
          </a:xfrm>
        </p:spPr>
        <p:txBody>
          <a:bodyPr/>
          <a:lstStyle>
            <a:lvl1pPr>
              <a:defRPr/>
            </a:lvl1pPr>
          </a:lstStyle>
          <a:p>
            <a:fld id="{B4AF4BB0-19A1-48A1-9889-8C790DB8D867}" type="slidenum">
              <a:rPr lang="ar-SA"/>
              <a:pPr/>
              <a:t>‹#›</a:t>
            </a:fld>
            <a:endParaRPr lang="en-US"/>
          </a:p>
        </p:txBody>
      </p:sp>
    </p:spTree>
  </p:cSld>
  <p:clrMapOvr>
    <a:masterClrMapping/>
  </p:clrMapOvr>
  <p:transition advClick="0" advTm="300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553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457200" y="6245225"/>
            <a:ext cx="2133600" cy="476250"/>
          </a:xfrm>
        </p:spPr>
        <p:txBody>
          <a:bodyPr/>
          <a:lstStyle>
            <a:lvl1pPr>
              <a:defRPr/>
            </a:lvl1pPr>
          </a:lstStyle>
          <a:p>
            <a:fld id="{BD64C34B-009F-48D7-9BCA-9D883829C96E}" type="slidenum">
              <a:rPr lang="ar-SA"/>
              <a:pPr/>
              <a:t>‹#›</a:t>
            </a:fld>
            <a:endParaRPr lang="en-US"/>
          </a:p>
        </p:txBody>
      </p:sp>
    </p:spTree>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21F1D5-EC26-4699-981E-86312E050CBC}" type="slidenum">
              <a:rPr lang="ar-SA"/>
              <a:pPr/>
              <a:t>‹#›</a:t>
            </a:fld>
            <a:endParaRPr lang="en-US"/>
          </a:p>
        </p:txBody>
      </p:sp>
    </p:spTree>
  </p:cSld>
  <p:clrMapOvr>
    <a:masterClrMapping/>
  </p:clrMapOvr>
  <p:transition advClick="0" advTm="300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3974DB-1949-43FC-ACE3-4BE0F8707CD3}" type="slidenum">
              <a:rPr lang="ar-SA"/>
              <a:pPr/>
              <a:t>‹#›</a:t>
            </a:fld>
            <a:endParaRPr lang="en-US"/>
          </a:p>
        </p:txBody>
      </p:sp>
    </p:spTree>
  </p:cSld>
  <p:clrMapOvr>
    <a:masterClrMapping/>
  </p:clrMapOvr>
  <p:transition advClick="0" advTm="300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204C95-6716-4BA8-BCEA-6BAE58ADE7E4}" type="slidenum">
              <a:rPr lang="ar-SA"/>
              <a:pPr/>
              <a:t>‹#›</a:t>
            </a:fld>
            <a:endParaRPr lang="en-US"/>
          </a:p>
        </p:txBody>
      </p:sp>
    </p:spTree>
  </p:cSld>
  <p:clrMapOvr>
    <a:masterClrMapping/>
  </p:clrMapOvr>
  <p:transition advClick="0" advTm="300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85A8D4D-673C-426F-A41A-EEDC638053BE}" type="slidenum">
              <a:rPr lang="ar-SA"/>
              <a:pPr/>
              <a:t>‹#›</a:t>
            </a:fld>
            <a:endParaRPr lang="en-US"/>
          </a:p>
        </p:txBody>
      </p:sp>
    </p:spTree>
  </p:cSld>
  <p:clrMapOvr>
    <a:masterClrMapping/>
  </p:clrMapOvr>
  <p:transition advClick="0" advTm="300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4D42564-6E1D-4BE3-BB69-80947A105706}" type="slidenum">
              <a:rPr lang="ar-SA"/>
              <a:pPr/>
              <a:t>‹#›</a:t>
            </a:fld>
            <a:endParaRPr lang="en-US"/>
          </a:p>
        </p:txBody>
      </p:sp>
    </p:spTree>
  </p:cSld>
  <p:clrMapOvr>
    <a:masterClrMapping/>
  </p:clrMapOvr>
  <p:transition advClick="0" advTm="300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0E21F80-E334-47A0-AF65-601CCEA8769C}" type="slidenum">
              <a:rPr lang="ar-SA"/>
              <a:pPr/>
              <a:t>‹#›</a:t>
            </a:fld>
            <a:endParaRPr lang="en-US"/>
          </a:p>
        </p:txBody>
      </p:sp>
    </p:spTree>
  </p:cSld>
  <p:clrMapOvr>
    <a:masterClrMapping/>
  </p:clrMapOvr>
  <p:transition advClick="0" advTm="3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BB412B-D138-46A8-A3F9-127C8364619A}" type="slidenum">
              <a:rPr lang="ar-SA"/>
              <a:pPr/>
              <a:t>‹#›</a:t>
            </a:fld>
            <a:endParaRPr lang="en-US"/>
          </a:p>
        </p:txBody>
      </p:sp>
    </p:spTree>
  </p:cSld>
  <p:clrMapOvr>
    <a:masterClrMapping/>
  </p:clrMapOvr>
  <p:transition advClick="0" advTm="3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4BABD0-DE11-4F3B-9538-782D4DCFFB2A}" type="slidenum">
              <a:rPr lang="ar-SA"/>
              <a:pPr/>
              <a:t>‹#›</a:t>
            </a:fld>
            <a:endParaRPr lang="en-US"/>
          </a:p>
        </p:txBody>
      </p:sp>
    </p:spTree>
  </p:cSld>
  <p:clrMapOvr>
    <a:masterClrMapping/>
  </p:clrMapOvr>
  <p:transition advClick="0" advTm="3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37B81012-73D7-4D03-A709-999A5F067F19}" type="slidenum">
              <a:rPr lang="ar-SA"/>
              <a:pPr/>
              <a:t>‹#›</a:t>
            </a:fld>
            <a:endParaRPr lang="en-US"/>
          </a:p>
        </p:txBody>
      </p:sp>
      <p:sp>
        <p:nvSpPr>
          <p:cNvPr id="7" name="Rectangle 4"/>
          <p:cNvSpPr>
            <a:spLocks noChangeArrowheads="1"/>
          </p:cNvSpPr>
          <p:nvPr userDrawn="1"/>
        </p:nvSpPr>
        <p:spPr bwMode="auto">
          <a:xfrm>
            <a:off x="0" y="-47078"/>
            <a:ext cx="4357686" cy="400110"/>
          </a:xfrm>
          <a:prstGeom prst="rect">
            <a:avLst/>
          </a:prstGeom>
          <a:noFill/>
          <a:ln w="9525">
            <a:noFill/>
            <a:miter lim="800000"/>
            <a:headEnd/>
            <a:tailEnd/>
          </a:ln>
        </p:spPr>
        <p:txBody>
          <a:bodyPr wrap="square">
            <a:spAutoFit/>
          </a:bodyPr>
          <a:lstStyle/>
          <a:p>
            <a:pPr algn="ctr" defTabSz="685800"/>
            <a:r>
              <a:rPr lang="fa-IR" altLang="fa-IR" sz="2000" dirty="0">
                <a:solidFill>
                  <a:srgbClr val="FF0000"/>
                </a:solidFill>
                <a:latin typeface="Tahoma" pitchFamily="34" charset="0"/>
                <a:cs typeface="B Titr" pitchFamily="2" charset="-78"/>
              </a:rPr>
              <a:t>کانال تلگرامی بانک پاور </a:t>
            </a:r>
            <a:r>
              <a:rPr lang="fa-IR" altLang="fa-IR" sz="2000" dirty="0" smtClean="0">
                <a:solidFill>
                  <a:srgbClr val="FF0000"/>
                </a:solidFill>
                <a:latin typeface="Tahoma" pitchFamily="34" charset="0"/>
                <a:cs typeface="B Titr" pitchFamily="2" charset="-78"/>
              </a:rPr>
              <a:t>پوینت</a:t>
            </a:r>
            <a:r>
              <a:rPr lang="fa-IR" altLang="fa-IR" sz="2000" baseline="0" dirty="0" smtClean="0">
                <a:solidFill>
                  <a:srgbClr val="FF0000"/>
                </a:solidFill>
                <a:latin typeface="Tahoma" pitchFamily="34" charset="0"/>
                <a:cs typeface="B Titr" pitchFamily="2" charset="-78"/>
              </a:rPr>
              <a:t>  </a:t>
            </a:r>
            <a:r>
              <a:rPr lang="en-US" altLang="fa-IR" sz="2000" dirty="0" smtClean="0">
                <a:solidFill>
                  <a:srgbClr val="FF0000"/>
                </a:solidFill>
                <a:latin typeface="Tahoma" pitchFamily="34" charset="0"/>
                <a:cs typeface="B Titr" pitchFamily="2" charset="-78"/>
              </a:rPr>
              <a:t>@</a:t>
            </a:r>
            <a:r>
              <a:rPr lang="en-US" altLang="fa-IR" sz="2000" dirty="0" err="1" smtClean="0">
                <a:solidFill>
                  <a:srgbClr val="FF0000"/>
                </a:solidFill>
                <a:latin typeface="Tahoma" pitchFamily="34" charset="0"/>
                <a:cs typeface="B Titr" pitchFamily="2" charset="-78"/>
              </a:rPr>
              <a:t>PptBank</a:t>
            </a:r>
            <a:endParaRPr lang="en-US" altLang="fa-IR" sz="2000" dirty="0">
              <a:solidFill>
                <a:srgbClr val="FF0000"/>
              </a:solidFill>
              <a:latin typeface="Tahoma" pitchFamily="34" charset="0"/>
              <a:cs typeface="B Titr" pitchFamily="2" charset="-7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fade">
                                      <p:cBhvr>
                                        <p:cTn id="7" dur="1000"/>
                                        <p:tgtEl>
                                          <p:spTgt spid="1027">
                                            <p:txEl>
                                              <p:pRg st="0" end="0"/>
                                            </p:txEl>
                                          </p:spTgt>
                                        </p:tgtEl>
                                      </p:cBhvr>
                                    </p:animEffect>
                                    <p:anim calcmode="lin" valueType="num">
                                      <p:cBhvr>
                                        <p:cTn id="8"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7">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fade">
                                      <p:cBhvr>
                                        <p:cTn id="12" dur="1000"/>
                                        <p:tgtEl>
                                          <p:spTgt spid="1027">
                                            <p:txEl>
                                              <p:pRg st="1" end="1"/>
                                            </p:txEl>
                                          </p:spTgt>
                                        </p:tgtEl>
                                      </p:cBhvr>
                                    </p:animEffect>
                                    <p:anim calcmode="lin" valueType="num">
                                      <p:cBhvr>
                                        <p:cTn id="13"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27">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fade">
                                      <p:cBhvr>
                                        <p:cTn id="17" dur="1000"/>
                                        <p:tgtEl>
                                          <p:spTgt spid="1027">
                                            <p:txEl>
                                              <p:pRg st="2" end="2"/>
                                            </p:txEl>
                                          </p:spTgt>
                                        </p:tgtEl>
                                      </p:cBhvr>
                                    </p:animEffect>
                                    <p:anim calcmode="lin" valueType="num">
                                      <p:cBhvr>
                                        <p:cTn id="1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027">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fade">
                                      <p:cBhvr>
                                        <p:cTn id="22" dur="1000"/>
                                        <p:tgtEl>
                                          <p:spTgt spid="1027">
                                            <p:txEl>
                                              <p:pRg st="3" end="3"/>
                                            </p:txEl>
                                          </p:spTgt>
                                        </p:tgtEl>
                                      </p:cBhvr>
                                    </p:animEffect>
                                    <p:anim calcmode="lin" valueType="num">
                                      <p:cBhvr>
                                        <p:cTn id="23"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027">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fade">
                                      <p:cBhvr>
                                        <p:cTn id="27" dur="1000"/>
                                        <p:tgtEl>
                                          <p:spTgt spid="1027">
                                            <p:txEl>
                                              <p:pRg st="4" end="4"/>
                                            </p:txEl>
                                          </p:spTgt>
                                        </p:tgtEl>
                                      </p:cBhvr>
                                    </p:animEffect>
                                    <p:anim calcmode="lin" valueType="num">
                                      <p:cBhvr>
                                        <p:cTn id="28"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02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1000" fill="hold"/>
                        <p:tgtEl>
                          <p:spTgt spid="1027"/>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1000" fill="hold"/>
                        <p:tgtEl>
                          <p:spTgt spid="1027"/>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1000" fill="hold"/>
                        <p:tgtEl>
                          <p:spTgt spid="1027"/>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1000" fill="hold"/>
                        <p:tgtEl>
                          <p:spTgt spid="1027"/>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1000" fill="hold"/>
                        <p:tgtEl>
                          <p:spTgt spid="1027"/>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itchFamily="34" charset="0"/>
          <a:cs typeface="Arial" pitchFamily="34" charset="0"/>
        </a:defRPr>
      </a:lvl2pPr>
      <a:lvl3pPr algn="ctr" rtl="1" fontAlgn="base">
        <a:spcBef>
          <a:spcPct val="0"/>
        </a:spcBef>
        <a:spcAft>
          <a:spcPct val="0"/>
        </a:spcAft>
        <a:defRPr sz="4400">
          <a:solidFill>
            <a:schemeClr val="tx2"/>
          </a:solidFill>
          <a:latin typeface="Arial" pitchFamily="34" charset="0"/>
          <a:cs typeface="Arial" pitchFamily="34" charset="0"/>
        </a:defRPr>
      </a:lvl3pPr>
      <a:lvl4pPr algn="ctr" rtl="1" fontAlgn="base">
        <a:spcBef>
          <a:spcPct val="0"/>
        </a:spcBef>
        <a:spcAft>
          <a:spcPct val="0"/>
        </a:spcAft>
        <a:defRPr sz="4400">
          <a:solidFill>
            <a:schemeClr val="tx2"/>
          </a:solidFill>
          <a:latin typeface="Arial" pitchFamily="34" charset="0"/>
          <a:cs typeface="Arial" pitchFamily="34" charset="0"/>
        </a:defRPr>
      </a:lvl4pPr>
      <a:lvl5pPr algn="ctr" rtl="1" fontAlgn="base">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25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BESM05"/>
          <p:cNvPicPr>
            <a:picLocks noChangeAspect="1" noChangeArrowheads="1"/>
          </p:cNvPicPr>
          <p:nvPr/>
        </p:nvPicPr>
        <p:blipFill>
          <a:blip r:embed="rId2">
            <a:clrChange>
              <a:clrFrom>
                <a:srgbClr val="FFFFFF"/>
              </a:clrFrom>
              <a:clrTo>
                <a:srgbClr val="FFFFFF">
                  <a:alpha val="0"/>
                </a:srgbClr>
              </a:clrTo>
            </a:clrChange>
            <a:grayscl/>
          </a:blip>
          <a:srcRect/>
          <a:stretch>
            <a:fillRect/>
          </a:stretch>
        </p:blipFill>
        <p:spPr bwMode="auto">
          <a:xfrm>
            <a:off x="838629" y="639910"/>
            <a:ext cx="7329829" cy="5751784"/>
          </a:xfrm>
          <a:prstGeom prst="rect">
            <a:avLst/>
          </a:prstGeom>
          <a:noFill/>
          <a:ln w="9525">
            <a:noFill/>
            <a:miter lim="800000"/>
            <a:headEnd/>
            <a:tailEnd/>
          </a:ln>
        </p:spPr>
      </p:pic>
    </p:spTree>
    <p:extLst>
      <p:ext uri="{BB962C8B-B14F-4D97-AF65-F5344CB8AC3E}">
        <p14:creationId xmlns:p14="http://schemas.microsoft.com/office/powerpoint/2010/main" val="133234670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0" fill="hold"/>
                                        <p:tgtEl>
                                          <p:spTgt spid="4"/>
                                        </p:tgtEl>
                                        <p:attrNameLst>
                                          <p:attrName>ppt_w</p:attrName>
                                        </p:attrNameLst>
                                      </p:cBhvr>
                                      <p:tavLst>
                                        <p:tav tm="0">
                                          <p:val>
                                            <p:fltVal val="0"/>
                                          </p:val>
                                        </p:tav>
                                        <p:tav tm="100000">
                                          <p:val>
                                            <p:strVal val="#ppt_w"/>
                                          </p:val>
                                        </p:tav>
                                      </p:tavLst>
                                    </p:anim>
                                    <p:anim calcmode="lin" valueType="num">
                                      <p:cBhvr>
                                        <p:cTn id="8" dur="3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a:p>
        </p:txBody>
      </p:sp>
      <p:sp>
        <p:nvSpPr>
          <p:cNvPr id="8195" name="Rectangle 3"/>
          <p:cNvSpPr>
            <a:spLocks noGrp="1" noChangeArrowheads="1"/>
          </p:cNvSpPr>
          <p:nvPr>
            <p:ph type="body" idx="1"/>
          </p:nvPr>
        </p:nvSpPr>
        <p:spPr/>
        <p:txBody>
          <a:bodyPr/>
          <a:lstStyle/>
          <a:p>
            <a:endParaRPr lang="en-US"/>
          </a:p>
          <a:p>
            <a:pPr algn="ctr"/>
            <a:r>
              <a:rPr lang="fa-IR"/>
              <a:t>استفاده کنندگان اصلی اطلاعات بهای تمام شده، مدیران هستند.</a:t>
            </a:r>
          </a:p>
          <a:p>
            <a:pPr algn="ctr"/>
            <a:r>
              <a:rPr lang="fa-IR"/>
              <a:t>اطلاعات مورد نیاز استفاده کنندگان خارجی اطلاعات حسابداری بر مبنای اصول پذیرفته شده ی حسابداری تهیه می شود . مدیران در برقراری نظام اطلاعاتی بهای تمام شده نسبت به حسابداری مالی محدودیت کمتری دارند</a:t>
            </a:r>
            <a:r>
              <a:rPr lang="en-US"/>
              <a:t>.</a:t>
            </a:r>
            <a:endParaRPr lang="fa-IR"/>
          </a:p>
          <a:p>
            <a:pPr algn="ctr"/>
            <a:endParaRPr lang="en-US"/>
          </a:p>
        </p:txBody>
      </p:sp>
    </p:spTree>
  </p:cSld>
  <p:clrMapOvr>
    <a:masterClrMapping/>
  </p:clrMapOvr>
  <p:transition advClick="0" advTm="3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1000"/>
                                        <p:tgtEl>
                                          <p:spTgt spid="8195">
                                            <p:txEl>
                                              <p:pRg st="1" end="1"/>
                                            </p:txEl>
                                          </p:spTgt>
                                        </p:tgtEl>
                                      </p:cBhvr>
                                    </p:animEffect>
                                    <p:anim calcmode="lin" valueType="num">
                                      <p:cBhvr>
                                        <p:cTn id="1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8195">
                                            <p:txEl>
                                              <p:pRg st="2" end="2"/>
                                            </p:txEl>
                                          </p:spTgt>
                                        </p:tgtEl>
                                        <p:attrNameLst>
                                          <p:attrName>style.visibility</p:attrName>
                                        </p:attrNameLst>
                                      </p:cBhvr>
                                      <p:to>
                                        <p:strVal val="visible"/>
                                      </p:to>
                                    </p:set>
                                    <p:animEffect transition="in" filter="fade">
                                      <p:cBhvr>
                                        <p:cTn id="24" dur="1000"/>
                                        <p:tgtEl>
                                          <p:spTgt spid="8195">
                                            <p:txEl>
                                              <p:pRg st="2" end="2"/>
                                            </p:txEl>
                                          </p:spTgt>
                                        </p:tgtEl>
                                      </p:cBhvr>
                                    </p:animEffect>
                                    <p:anim calcmode="lin" valueType="num">
                                      <p:cBhvr>
                                        <p:cTn id="2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endParaRPr lang="en-US"/>
          </a:p>
        </p:txBody>
      </p:sp>
      <p:sp>
        <p:nvSpPr>
          <p:cNvPr id="108547" name="Rectangle 3"/>
          <p:cNvSpPr>
            <a:spLocks noGrp="1" noChangeArrowheads="1"/>
          </p:cNvSpPr>
          <p:nvPr>
            <p:ph type="body" idx="1"/>
          </p:nvPr>
        </p:nvSpPr>
        <p:spPr/>
        <p:txBody>
          <a:bodyPr/>
          <a:lstStyle/>
          <a:p>
            <a:r>
              <a:rPr lang="fa-IR" sz="3400"/>
              <a:t>دستمزد مستقیم به حساب کار </a:t>
            </a:r>
            <a:r>
              <a:rPr lang="fa-IR"/>
              <a:t>در جریان ساخت و دستمزد غیر مستقیم به حساب کنترل سربار می رود.</a:t>
            </a:r>
          </a:p>
          <a:p>
            <a:endParaRPr lang="ar-SA" sz="3600"/>
          </a:p>
          <a:p>
            <a:r>
              <a:rPr lang="fa-IR" sz="3600"/>
              <a:t>فصل هشتم: گردآوری اقلام بهای تمام شده ی سربار.</a:t>
            </a:r>
          </a:p>
          <a:p>
            <a:endParaRPr lang="ar-SA"/>
          </a:p>
          <a:p>
            <a:r>
              <a:rPr lang="fa-IR"/>
              <a:t>هدف کلی فصل: آشنایی با روش تضمین، گردآوری و ثبت اقلام</a:t>
            </a:r>
            <a:endParaRPr lang="en-US"/>
          </a:p>
        </p:txBody>
      </p:sp>
    </p:spTree>
  </p:cSld>
  <p:clrMapOvr>
    <a:masterClrMapping/>
  </p:clrMapOvr>
  <p:transition advClick="0" advTm="3000"/>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endParaRPr lang="en-US"/>
          </a:p>
        </p:txBody>
      </p:sp>
      <p:sp>
        <p:nvSpPr>
          <p:cNvPr id="109571" name="Rectangle 3"/>
          <p:cNvSpPr>
            <a:spLocks noGrp="1" noChangeArrowheads="1"/>
          </p:cNvSpPr>
          <p:nvPr>
            <p:ph type="body" idx="1"/>
          </p:nvPr>
        </p:nvSpPr>
        <p:spPr/>
        <p:txBody>
          <a:bodyPr/>
          <a:lstStyle/>
          <a:p>
            <a:r>
              <a:rPr lang="fa-IR"/>
              <a:t> </a:t>
            </a:r>
            <a:endParaRPr lang="ar-SA"/>
          </a:p>
          <a:p>
            <a:endParaRPr lang="ar-SA"/>
          </a:p>
          <a:p>
            <a:r>
              <a:rPr lang="fa-IR"/>
              <a:t>بهای تمام شده ی سربار و تخصیص آن به کار در جریان ساخت برای یک دوره مالی:</a:t>
            </a:r>
          </a:p>
          <a:p>
            <a:r>
              <a:rPr lang="fa-IR"/>
              <a:t>هر یک از اقلام بهای تمام شده ی سربار را در یکی از سه گروه متغیر، ثابت و نیمه متغیر قرار می دهند. </a:t>
            </a:r>
            <a:endParaRPr lang="en-US"/>
          </a:p>
        </p:txBody>
      </p:sp>
    </p:spTree>
  </p:cSld>
  <p:clrMapOvr>
    <a:masterClrMapping/>
  </p:clrMapOvr>
  <p:transition advClick="0" advTm="3000"/>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endParaRPr lang="en-US"/>
          </a:p>
        </p:txBody>
      </p:sp>
      <p:sp>
        <p:nvSpPr>
          <p:cNvPr id="110595" name="Rectangle 3"/>
          <p:cNvSpPr>
            <a:spLocks noGrp="1" noChangeArrowheads="1"/>
          </p:cNvSpPr>
          <p:nvPr>
            <p:ph type="body" idx="1"/>
          </p:nvPr>
        </p:nvSpPr>
        <p:spPr/>
        <p:txBody>
          <a:bodyPr/>
          <a:lstStyle/>
          <a:p>
            <a:r>
              <a:rPr lang="fa-IR"/>
              <a:t> </a:t>
            </a:r>
          </a:p>
          <a:p>
            <a:endParaRPr lang="fa-IR"/>
          </a:p>
          <a:p>
            <a:r>
              <a:rPr lang="fa-IR"/>
              <a:t>سربار متغیر: مواد غیر مستقیم – دستمزد غیر مستقیم</a:t>
            </a:r>
          </a:p>
          <a:p>
            <a:r>
              <a:rPr lang="fa-IR"/>
              <a:t>سربار ثابت: استهلاک ساختمان کارخانه – عوارض سالیانه ملکی – اجاره سالانه ی ساختمان کارخانه.</a:t>
            </a:r>
          </a:p>
          <a:p>
            <a:r>
              <a:rPr lang="fa-IR"/>
              <a:t>سربار نیمه متغیر: بهای سوخت – آب و برق.</a:t>
            </a:r>
            <a:endParaRPr lang="en-US"/>
          </a:p>
        </p:txBody>
      </p:sp>
    </p:spTree>
  </p:cSld>
  <p:clrMapOvr>
    <a:masterClrMapping/>
  </p:clrMapOvr>
  <p:transition advClick="0" advTm="3000"/>
</p:sld>
</file>

<file path=ppt/slides/slide10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endParaRPr lang="en-US"/>
          </a:p>
        </p:txBody>
      </p:sp>
      <p:sp>
        <p:nvSpPr>
          <p:cNvPr id="111619" name="Rectangle 3"/>
          <p:cNvSpPr>
            <a:spLocks noGrp="1" noChangeArrowheads="1"/>
          </p:cNvSpPr>
          <p:nvPr>
            <p:ph type="body" idx="1"/>
          </p:nvPr>
        </p:nvSpPr>
        <p:spPr/>
        <p:txBody>
          <a:bodyPr/>
          <a:lstStyle/>
          <a:p>
            <a:endParaRPr lang="ar-SA"/>
          </a:p>
          <a:p>
            <a:r>
              <a:rPr lang="fa-IR"/>
              <a:t>تخمین بهای تمام شده سربار (سربار تخمینی)</a:t>
            </a:r>
          </a:p>
          <a:p>
            <a:r>
              <a:rPr lang="fa-IR"/>
              <a:t>یکی از دو عامل کلیدی در تعیین نرخ جذب سربار، بهای تمام شده تخمینی سربار برای یک دوره ی مالی است. </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nodePh="1">
                                  <p:stCondLst>
                                    <p:cond delay="0"/>
                                  </p:stCondLst>
                                  <p:endCondLst>
                                    <p:cond evt="begin" delay="0">
                                      <p:tn val="5"/>
                                    </p:cond>
                                  </p:end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1161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11619">
                                            <p:txEl>
                                              <p:pRg st="1" end="1"/>
                                            </p:txEl>
                                          </p:spTgt>
                                        </p:tgtEl>
                                        <p:attrNameLst>
                                          <p:attrName>style.visibility</p:attrName>
                                        </p:attrNameLst>
                                      </p:cBhvr>
                                      <p:to>
                                        <p:strVal val="visible"/>
                                      </p:to>
                                    </p:set>
                                    <p:animEffect transition="in" filter="fade">
                                      <p:cBhvr>
                                        <p:cTn id="11" dur="1000"/>
                                        <p:tgtEl>
                                          <p:spTgt spid="111619">
                                            <p:txEl>
                                              <p:pRg st="1" end="1"/>
                                            </p:txEl>
                                          </p:spTgt>
                                        </p:tgtEl>
                                      </p:cBhvr>
                                    </p:animEffect>
                                    <p:anim calcmode="lin" valueType="num">
                                      <p:cBhvr>
                                        <p:cTn id="12" dur="1000" fill="hold"/>
                                        <p:tgtEl>
                                          <p:spTgt spid="111619">
                                            <p:txEl>
                                              <p:pRg st="1" end="1"/>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11619">
                                            <p:txEl>
                                              <p:pRg st="1" end="1"/>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1161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11619">
                                            <p:txEl>
                                              <p:pRg st="2" end="2"/>
                                            </p:txEl>
                                          </p:spTgt>
                                        </p:tgtEl>
                                        <p:attrNameLst>
                                          <p:attrName>style.visibility</p:attrName>
                                        </p:attrNameLst>
                                      </p:cBhvr>
                                      <p:to>
                                        <p:strVal val="visible"/>
                                      </p:to>
                                    </p:set>
                                    <p:animEffect transition="in" filter="fade">
                                      <p:cBhvr>
                                        <p:cTn id="19" dur="1000"/>
                                        <p:tgtEl>
                                          <p:spTgt spid="111619">
                                            <p:txEl>
                                              <p:pRg st="2" end="2"/>
                                            </p:txEl>
                                          </p:spTgt>
                                        </p:tgtEl>
                                      </p:cBhvr>
                                    </p:animEffect>
                                    <p:anim calcmode="lin" valueType="num">
                                      <p:cBhvr>
                                        <p:cTn id="20" dur="1000" fill="hold"/>
                                        <p:tgtEl>
                                          <p:spTgt spid="111619">
                                            <p:txEl>
                                              <p:pRg st="2" end="2"/>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11619">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1161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P spid="111619" grpId="0" build="p"/>
    </p:bldLst>
  </p:timing>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endParaRPr lang="en-US"/>
          </a:p>
        </p:txBody>
      </p:sp>
      <p:sp>
        <p:nvSpPr>
          <p:cNvPr id="112643" name="Rectangle 3"/>
          <p:cNvSpPr>
            <a:spLocks noGrp="1" noChangeArrowheads="1"/>
          </p:cNvSpPr>
          <p:nvPr>
            <p:ph type="body" idx="1"/>
          </p:nvPr>
        </p:nvSpPr>
        <p:spPr/>
        <p:txBody>
          <a:bodyPr/>
          <a:lstStyle/>
          <a:p>
            <a:pPr>
              <a:buFontTx/>
              <a:buNone/>
            </a:pPr>
            <a:r>
              <a:rPr lang="fa-IR"/>
              <a:t> </a:t>
            </a:r>
            <a:endParaRPr lang="ar-SA"/>
          </a:p>
          <a:p>
            <a:endParaRPr lang="en-US"/>
          </a:p>
          <a:p>
            <a:endParaRPr lang="ar-SA"/>
          </a:p>
          <a:p>
            <a:r>
              <a:rPr lang="fa-IR"/>
              <a:t>برای آنکه بتوانیم تخمینی از بهای تمام شده ی سربار متغیر داشته باشیم باید بتوانیم بهای تمام شده ی سربار متغیر برای تولید یک واحد از کالا را برآورد کنیم. </a:t>
            </a:r>
            <a:endParaRPr lang="en-US"/>
          </a:p>
        </p:txBody>
      </p:sp>
    </p:spTree>
  </p:cSld>
  <p:clrMapOvr>
    <a:masterClrMapping/>
  </p:clrMapOvr>
  <p:transition advClick="0" advTm="3000"/>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endParaRPr lang="en-US"/>
          </a:p>
        </p:txBody>
      </p:sp>
      <p:sp>
        <p:nvSpPr>
          <p:cNvPr id="113667" name="Rectangle 3"/>
          <p:cNvSpPr>
            <a:spLocks noGrp="1" noChangeArrowheads="1"/>
          </p:cNvSpPr>
          <p:nvPr>
            <p:ph type="body" idx="1"/>
          </p:nvPr>
        </p:nvSpPr>
        <p:spPr/>
        <p:txBody>
          <a:bodyPr/>
          <a:lstStyle/>
          <a:p>
            <a:pPr>
              <a:buFontTx/>
              <a:buNone/>
            </a:pPr>
            <a:r>
              <a:rPr lang="fa-IR"/>
              <a:t> </a:t>
            </a:r>
            <a:endParaRPr lang="ar-SA"/>
          </a:p>
          <a:p>
            <a:endParaRPr lang="ar-SA"/>
          </a:p>
          <a:p>
            <a:r>
              <a:rPr lang="fa-IR"/>
              <a:t>طبعاً کل سربار متغیر مساوی با حاصلضرب مقدار تولید مورد انتظار در بهای سربار متغیر هر واحد کالاست. به این ترتیب، تخمین بهای تمام شده ی سربار متغیر برای دوره ی مالی بعد مستلزم برآورد مقدار تولید برای دوره بعد نیز هست.</a:t>
            </a:r>
            <a:endParaRPr lang="en-US"/>
          </a:p>
        </p:txBody>
      </p:sp>
    </p:spTree>
  </p:cSld>
  <p:clrMapOvr>
    <a:masterClrMapping/>
  </p:clrMapOvr>
  <p:transition advClick="0" advTm="3000"/>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endParaRPr lang="en-US"/>
          </a:p>
        </p:txBody>
      </p:sp>
      <p:sp>
        <p:nvSpPr>
          <p:cNvPr id="114691" name="Rectangle 3"/>
          <p:cNvSpPr>
            <a:spLocks noGrp="1" noChangeArrowheads="1"/>
          </p:cNvSpPr>
          <p:nvPr>
            <p:ph type="body" idx="1"/>
          </p:nvPr>
        </p:nvSpPr>
        <p:spPr/>
        <p:txBody>
          <a:bodyPr/>
          <a:lstStyle/>
          <a:p>
            <a:endParaRPr lang="ar-SA"/>
          </a:p>
          <a:p>
            <a:r>
              <a:rPr lang="fa-IR"/>
              <a:t> </a:t>
            </a:r>
            <a:endParaRPr lang="fa-IR" b="1" i="1"/>
          </a:p>
          <a:p>
            <a:r>
              <a:rPr lang="fa-IR" b="1" i="1"/>
              <a:t>تعیین نرخ سربار:</a:t>
            </a:r>
            <a:endParaRPr lang="fa-IR"/>
          </a:p>
          <a:p>
            <a:r>
              <a:rPr lang="fa-IR"/>
              <a:t>از آنجا که اقلام مختلف سربار به صورت جریانی مداوم و یکنواخت در طول یک دوره ی مالی واقع نمی شوند، </a:t>
            </a:r>
            <a:endParaRPr lang="en-US"/>
          </a:p>
        </p:txBody>
      </p:sp>
    </p:spTree>
  </p:cSld>
  <p:clrMapOvr>
    <a:masterClrMapping/>
  </p:clrMapOvr>
  <p:transition advClick="0" advTm="3000"/>
</p:sld>
</file>

<file path=ppt/slides/slide10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endParaRPr lang="en-US"/>
          </a:p>
        </p:txBody>
      </p:sp>
      <p:sp>
        <p:nvSpPr>
          <p:cNvPr id="115715" name="Rectangle 3"/>
          <p:cNvSpPr>
            <a:spLocks noGrp="1" noChangeArrowheads="1"/>
          </p:cNvSpPr>
          <p:nvPr>
            <p:ph type="body" idx="1"/>
          </p:nvPr>
        </p:nvSpPr>
        <p:spPr/>
        <p:txBody>
          <a:bodyPr/>
          <a:lstStyle/>
          <a:p>
            <a:endParaRPr lang="fa-IR"/>
          </a:p>
          <a:p>
            <a:endParaRPr lang="fa-IR"/>
          </a:p>
          <a:p>
            <a:r>
              <a:rPr lang="fa-IR"/>
              <a:t>برای آنکه سربار قابل تخصیص به مقادیر تولید شده ی کالا در هر زمان – طی دوره – را بتوان تعیین کرد. باید از روشهایی برای این تخصیص و یا اصطلاحاً «جذب سربار» به تولید » استفاده کرد.</a:t>
            </a:r>
            <a:endParaRPr lang="en-US"/>
          </a:p>
        </p:txBody>
      </p:sp>
    </p:spTree>
  </p:cSld>
  <p:clrMapOvr>
    <a:masterClrMapping/>
  </p:clrMapOvr>
  <p:transition advClick="0" advTm="3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115714"/>
                                        </p:tgtEl>
                                        <p:attrNameLst>
                                          <p:attrName>style.visibility</p:attrName>
                                        </p:attrNameLst>
                                      </p:cBhvr>
                                      <p:to>
                                        <p:strVal val="visible"/>
                                      </p:to>
                                    </p:set>
                                    <p:animEffect transition="in" filter="fade">
                                      <p:cBhvr>
                                        <p:cTn id="7" dur="1000"/>
                                        <p:tgtEl>
                                          <p:spTgt spid="115714"/>
                                        </p:tgtEl>
                                      </p:cBhvr>
                                    </p:animEffect>
                                    <p:anim calcmode="lin" valueType="num">
                                      <p:cBhvr>
                                        <p:cTn id="8" dur="1000" fill="hold"/>
                                        <p:tgtEl>
                                          <p:spTgt spid="115714"/>
                                        </p:tgtEl>
                                        <p:attrNameLst>
                                          <p:attrName>ppt_x</p:attrName>
                                        </p:attrNameLst>
                                      </p:cBhvr>
                                      <p:tavLst>
                                        <p:tav tm="0">
                                          <p:val>
                                            <p:strVal val="#ppt_x"/>
                                          </p:val>
                                        </p:tav>
                                        <p:tav tm="100000">
                                          <p:val>
                                            <p:strVal val="#ppt_x"/>
                                          </p:val>
                                        </p:tav>
                                      </p:tavLst>
                                    </p:anim>
                                    <p:anim calcmode="lin" valueType="num">
                                      <p:cBhvr>
                                        <p:cTn id="9" dur="898" decel="100000" fill="hold"/>
                                        <p:tgtEl>
                                          <p:spTgt spid="11571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571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5715">
                                            <p:txEl>
                                              <p:pRg st="2" end="2"/>
                                            </p:txEl>
                                          </p:spTgt>
                                        </p:tgtEl>
                                        <p:attrNameLst>
                                          <p:attrName>style.visibility</p:attrName>
                                        </p:attrNameLst>
                                      </p:cBhvr>
                                      <p:to>
                                        <p:strVal val="visible"/>
                                      </p:to>
                                    </p:set>
                                    <p:animEffect transition="in" filter="fade">
                                      <p:cBhvr>
                                        <p:cTn id="15" dur="1000"/>
                                        <p:tgtEl>
                                          <p:spTgt spid="115715">
                                            <p:txEl>
                                              <p:pRg st="2" end="2"/>
                                            </p:txEl>
                                          </p:spTgt>
                                        </p:tgtEl>
                                      </p:cBhvr>
                                    </p:animEffect>
                                    <p:anim calcmode="lin" valueType="num">
                                      <p:cBhvr>
                                        <p:cTn id="16" dur="10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15715">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15715">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P spid="115715" grpId="0" build="p"/>
    </p:bldLst>
  </p:timing>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endParaRPr lang="en-US"/>
          </a:p>
        </p:txBody>
      </p:sp>
      <p:sp>
        <p:nvSpPr>
          <p:cNvPr id="116739" name="Rectangle 3"/>
          <p:cNvSpPr>
            <a:spLocks noGrp="1" noChangeArrowheads="1"/>
          </p:cNvSpPr>
          <p:nvPr>
            <p:ph type="body" idx="1"/>
          </p:nvPr>
        </p:nvSpPr>
        <p:spPr/>
        <p:txBody>
          <a:bodyPr/>
          <a:lstStyle/>
          <a:p>
            <a:endParaRPr lang="ar-SA" b="1" i="1"/>
          </a:p>
          <a:p>
            <a:r>
              <a:rPr lang="fa-IR" b="1" i="1"/>
              <a:t>دو عامل کلیدی در محاسبه نرخ سربار وجود دارد:</a:t>
            </a:r>
            <a:endParaRPr lang="fa-IR"/>
          </a:p>
          <a:p>
            <a:r>
              <a:rPr lang="fa-IR"/>
              <a:t>جمع بهای تمام شده ی تخمینی برای سربار یک دوره ی معین.</a:t>
            </a:r>
          </a:p>
          <a:p>
            <a:r>
              <a:rPr lang="fa-IR"/>
              <a:t>سطح فعالیت تخمینی (تخمینی از میزان تولید) طی همان دوره.</a:t>
            </a:r>
          </a:p>
          <a:p>
            <a:pPr>
              <a:buFontTx/>
              <a:buNone/>
            </a:pPr>
            <a:endParaRPr lang="en-US"/>
          </a:p>
        </p:txBody>
      </p:sp>
    </p:spTree>
  </p:cSld>
  <p:clrMapOvr>
    <a:masterClrMapping/>
  </p:clrMapOvr>
  <p:transition advClick="0" advTm="3000"/>
</p:sld>
</file>

<file path=ppt/slides/slide10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endParaRPr lang="en-US"/>
          </a:p>
        </p:txBody>
      </p:sp>
      <p:sp>
        <p:nvSpPr>
          <p:cNvPr id="117763" name="Rectangle 3"/>
          <p:cNvSpPr>
            <a:spLocks noGrp="1" noChangeArrowheads="1"/>
          </p:cNvSpPr>
          <p:nvPr>
            <p:ph type="body" idx="1"/>
          </p:nvPr>
        </p:nvSpPr>
        <p:spPr/>
        <p:txBody>
          <a:bodyPr/>
          <a:lstStyle/>
          <a:p>
            <a:endParaRPr lang="ar-SA"/>
          </a:p>
          <a:p>
            <a:r>
              <a:rPr lang="fa-IR"/>
              <a:t>نرخ سربار گاه به صورت ریالی و گاه به صورت درصدی از تولید بیان می شود.</a:t>
            </a:r>
            <a:endParaRPr lang="fa-IR" u="sng"/>
          </a:p>
          <a:p>
            <a:endParaRPr lang="ar-SA" u="sng"/>
          </a:p>
          <a:p>
            <a:r>
              <a:rPr lang="fa-IR" u="sng"/>
              <a:t>سربار تخمینی         </a:t>
            </a:r>
            <a:r>
              <a:rPr lang="fa-IR"/>
              <a:t> = نرخ جذب سربار برای یک واحد          </a:t>
            </a:r>
          </a:p>
          <a:p>
            <a:r>
              <a:rPr lang="fa-IR"/>
              <a:t>سطح فعالیت تخمینی</a:t>
            </a:r>
          </a:p>
          <a:p>
            <a:r>
              <a:rPr lang="fa-IR"/>
              <a:t/>
            </a:r>
            <a:br>
              <a:rPr lang="fa-IR"/>
            </a:b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117762"/>
                                        </p:tgtEl>
                                        <p:attrNameLst>
                                          <p:attrName>style.visibility</p:attrName>
                                        </p:attrNameLst>
                                      </p:cBhvr>
                                      <p:to>
                                        <p:strVal val="visible"/>
                                      </p:to>
                                    </p:set>
                                    <p:anim calcmode="lin" valueType="num">
                                      <p:cBhvr>
                                        <p:cTn id="7" dur="500" fill="hold"/>
                                        <p:tgtEl>
                                          <p:spTgt spid="117762"/>
                                        </p:tgtEl>
                                        <p:attrNameLst>
                                          <p:attrName>ppt_w</p:attrName>
                                        </p:attrNameLst>
                                      </p:cBhvr>
                                      <p:tavLst>
                                        <p:tav tm="0">
                                          <p:val>
                                            <p:fltVal val="0"/>
                                          </p:val>
                                        </p:tav>
                                        <p:tav tm="100000">
                                          <p:val>
                                            <p:strVal val="#ppt_w"/>
                                          </p:val>
                                        </p:tav>
                                      </p:tavLst>
                                    </p:anim>
                                    <p:anim calcmode="lin" valueType="num">
                                      <p:cBhvr>
                                        <p:cTn id="8" dur="500" fill="hold"/>
                                        <p:tgtEl>
                                          <p:spTgt spid="117762"/>
                                        </p:tgtEl>
                                        <p:attrNameLst>
                                          <p:attrName>ppt_h</p:attrName>
                                        </p:attrNameLst>
                                      </p:cBhvr>
                                      <p:tavLst>
                                        <p:tav tm="0">
                                          <p:val>
                                            <p:fltVal val="0"/>
                                          </p:val>
                                        </p:tav>
                                        <p:tav tm="100000">
                                          <p:val>
                                            <p:strVal val="#ppt_h"/>
                                          </p:val>
                                        </p:tav>
                                      </p:tavLst>
                                    </p:anim>
                                    <p:anim calcmode="lin" valueType="num">
                                      <p:cBhvr>
                                        <p:cTn id="9" dur="500" fill="hold"/>
                                        <p:tgtEl>
                                          <p:spTgt spid="117762"/>
                                        </p:tgtEl>
                                        <p:attrNameLst>
                                          <p:attrName>style.rotation</p:attrName>
                                        </p:attrNameLst>
                                      </p:cBhvr>
                                      <p:tavLst>
                                        <p:tav tm="0">
                                          <p:val>
                                            <p:fltVal val="360"/>
                                          </p:val>
                                        </p:tav>
                                        <p:tav tm="100000">
                                          <p:val>
                                            <p:fltVal val="0"/>
                                          </p:val>
                                        </p:tav>
                                      </p:tavLst>
                                    </p:anim>
                                    <p:animEffect transition="in" filter="fade">
                                      <p:cBhvr>
                                        <p:cTn id="10" dur="500"/>
                                        <p:tgtEl>
                                          <p:spTgt spid="11776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17763">
                                            <p:txEl>
                                              <p:pRg st="1" end="1"/>
                                            </p:txEl>
                                          </p:spTgt>
                                        </p:tgtEl>
                                        <p:attrNameLst>
                                          <p:attrName>style.visibility</p:attrName>
                                        </p:attrNameLst>
                                      </p:cBhvr>
                                      <p:to>
                                        <p:strVal val="visible"/>
                                      </p:to>
                                    </p:set>
                                    <p:anim calcmode="lin" valueType="num">
                                      <p:cBhvr>
                                        <p:cTn id="15" dur="500" fill="hold"/>
                                        <p:tgtEl>
                                          <p:spTgt spid="11776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1776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1776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1776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17763">
                                            <p:txEl>
                                              <p:pRg st="3" end="3"/>
                                            </p:txEl>
                                          </p:spTgt>
                                        </p:tgtEl>
                                        <p:attrNameLst>
                                          <p:attrName>style.visibility</p:attrName>
                                        </p:attrNameLst>
                                      </p:cBhvr>
                                      <p:to>
                                        <p:strVal val="visible"/>
                                      </p:to>
                                    </p:set>
                                    <p:anim calcmode="lin" valueType="num">
                                      <p:cBhvr>
                                        <p:cTn id="23" dur="500" fill="hold"/>
                                        <p:tgtEl>
                                          <p:spTgt spid="11776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117763">
                                            <p:txEl>
                                              <p:pRg st="3" end="3"/>
                                            </p:txEl>
                                          </p:spTgt>
                                        </p:tgtEl>
                                        <p:attrNameLst>
                                          <p:attrName>ppt_h</p:attrName>
                                        </p:attrNameLst>
                                      </p:cBhvr>
                                      <p:tavLst>
                                        <p:tav tm="0">
                                          <p:val>
                                            <p:fltVal val="0"/>
                                          </p:val>
                                        </p:tav>
                                        <p:tav tm="100000">
                                          <p:val>
                                            <p:strVal val="#ppt_h"/>
                                          </p:val>
                                        </p:tav>
                                      </p:tavLst>
                                    </p:anim>
                                    <p:anim calcmode="lin" valueType="num">
                                      <p:cBhvr>
                                        <p:cTn id="25" dur="500" fill="hold"/>
                                        <p:tgtEl>
                                          <p:spTgt spid="117763">
                                            <p:txEl>
                                              <p:pRg st="3" end="3"/>
                                            </p:txEl>
                                          </p:spTgt>
                                        </p:tgtEl>
                                        <p:attrNameLst>
                                          <p:attrName>style.rotation</p:attrName>
                                        </p:attrNameLst>
                                      </p:cBhvr>
                                      <p:tavLst>
                                        <p:tav tm="0">
                                          <p:val>
                                            <p:fltVal val="360"/>
                                          </p:val>
                                        </p:tav>
                                        <p:tav tm="100000">
                                          <p:val>
                                            <p:fltVal val="0"/>
                                          </p:val>
                                        </p:tav>
                                      </p:tavLst>
                                    </p:anim>
                                    <p:animEffect transition="in" filter="fade">
                                      <p:cBhvr>
                                        <p:cTn id="26" dur="500"/>
                                        <p:tgtEl>
                                          <p:spTgt spid="11776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17763">
                                            <p:txEl>
                                              <p:pRg st="4" end="4"/>
                                            </p:txEl>
                                          </p:spTgt>
                                        </p:tgtEl>
                                        <p:attrNameLst>
                                          <p:attrName>style.visibility</p:attrName>
                                        </p:attrNameLst>
                                      </p:cBhvr>
                                      <p:to>
                                        <p:strVal val="visible"/>
                                      </p:to>
                                    </p:set>
                                    <p:anim calcmode="lin" valueType="num">
                                      <p:cBhvr>
                                        <p:cTn id="31" dur="500" fill="hold"/>
                                        <p:tgtEl>
                                          <p:spTgt spid="11776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17763">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117763">
                                            <p:txEl>
                                              <p:pRg st="4" end="4"/>
                                            </p:txEl>
                                          </p:spTgt>
                                        </p:tgtEl>
                                        <p:attrNameLst>
                                          <p:attrName>style.rotation</p:attrName>
                                        </p:attrNameLst>
                                      </p:cBhvr>
                                      <p:tavLst>
                                        <p:tav tm="0">
                                          <p:val>
                                            <p:fltVal val="360"/>
                                          </p:val>
                                        </p:tav>
                                        <p:tav tm="100000">
                                          <p:val>
                                            <p:fltVal val="0"/>
                                          </p:val>
                                        </p:tav>
                                      </p:tavLst>
                                    </p:anim>
                                    <p:animEffect transition="in" filter="fade">
                                      <p:cBhvr>
                                        <p:cTn id="34" dur="500"/>
                                        <p:tgtEl>
                                          <p:spTgt spid="11776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17763">
                                            <p:txEl>
                                              <p:pRg st="5" end="5"/>
                                            </p:txEl>
                                          </p:spTgt>
                                        </p:tgtEl>
                                        <p:attrNameLst>
                                          <p:attrName>style.visibility</p:attrName>
                                        </p:attrNameLst>
                                      </p:cBhvr>
                                      <p:to>
                                        <p:strVal val="visible"/>
                                      </p:to>
                                    </p:set>
                                    <p:anim calcmode="lin" valueType="num">
                                      <p:cBhvr>
                                        <p:cTn id="39" dur="500" fill="hold"/>
                                        <p:tgtEl>
                                          <p:spTgt spid="11776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117763">
                                            <p:txEl>
                                              <p:pRg st="5" end="5"/>
                                            </p:txEl>
                                          </p:spTgt>
                                        </p:tgtEl>
                                        <p:attrNameLst>
                                          <p:attrName>ppt_h</p:attrName>
                                        </p:attrNameLst>
                                      </p:cBhvr>
                                      <p:tavLst>
                                        <p:tav tm="0">
                                          <p:val>
                                            <p:fltVal val="0"/>
                                          </p:val>
                                        </p:tav>
                                        <p:tav tm="100000">
                                          <p:val>
                                            <p:strVal val="#ppt_h"/>
                                          </p:val>
                                        </p:tav>
                                      </p:tavLst>
                                    </p:anim>
                                    <p:anim calcmode="lin" valueType="num">
                                      <p:cBhvr>
                                        <p:cTn id="41" dur="500" fill="hold"/>
                                        <p:tgtEl>
                                          <p:spTgt spid="117763">
                                            <p:txEl>
                                              <p:pRg st="5" end="5"/>
                                            </p:txEl>
                                          </p:spTgt>
                                        </p:tgtEl>
                                        <p:attrNameLst>
                                          <p:attrName>style.rotation</p:attrName>
                                        </p:attrNameLst>
                                      </p:cBhvr>
                                      <p:tavLst>
                                        <p:tav tm="0">
                                          <p:val>
                                            <p:fltVal val="360"/>
                                          </p:val>
                                        </p:tav>
                                        <p:tav tm="100000">
                                          <p:val>
                                            <p:fltVal val="0"/>
                                          </p:val>
                                        </p:tav>
                                      </p:tavLst>
                                    </p:anim>
                                    <p:animEffect transition="in" filter="fade">
                                      <p:cBhvr>
                                        <p:cTn id="42" dur="500"/>
                                        <p:tgtEl>
                                          <p:spTgt spid="1177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a:p>
        </p:txBody>
      </p:sp>
      <p:sp>
        <p:nvSpPr>
          <p:cNvPr id="9219" name="Rectangle 3"/>
          <p:cNvSpPr>
            <a:spLocks noGrp="1" noChangeArrowheads="1"/>
          </p:cNvSpPr>
          <p:nvPr>
            <p:ph type="body" idx="1"/>
          </p:nvPr>
        </p:nvSpPr>
        <p:spPr/>
        <p:txBody>
          <a:bodyPr/>
          <a:lstStyle/>
          <a:p>
            <a:pPr algn="ctr">
              <a:buNone/>
            </a:pPr>
            <a:endParaRPr lang="fa-IR"/>
          </a:p>
          <a:p>
            <a:pPr algn="ctr"/>
            <a:endParaRPr lang="en-US" dirty="0"/>
          </a:p>
          <a:p>
            <a:pPr algn="ctr"/>
            <a:r>
              <a:rPr lang="fa-IR" dirty="0"/>
              <a:t>به طور خلاصه، حسابداری مالی و حسابداری بهای تمام شده در نوع استفاده کنندگان، محدودیت ها، مبانی ارزش گذاری، زمان تهیه گزارشات و دامنه شمول گزارش دهی با یکدیگر اختلاف دارند.</a:t>
            </a:r>
            <a:endParaRPr lang="en-US" dirty="0"/>
          </a:p>
        </p:txBody>
      </p:sp>
      <p:sp>
        <p:nvSpPr>
          <p:cNvPr id="9220" name="Rectangle 4"/>
          <p:cNvSpPr>
            <a:spLocks noChangeArrowheads="1"/>
          </p:cNvSpPr>
          <p:nvPr/>
        </p:nvSpPr>
        <p:spPr bwMode="auto">
          <a:xfrm>
            <a:off x="4479925" y="3246438"/>
            <a:ext cx="184150" cy="366712"/>
          </a:xfrm>
          <a:prstGeom prst="rect">
            <a:avLst/>
          </a:prstGeom>
          <a:noFill/>
          <a:ln w="9525">
            <a:noFill/>
            <a:miter lim="800000"/>
            <a:headEnd/>
            <a:tailEnd/>
          </a:ln>
          <a:effectLst/>
        </p:spPr>
        <p:txBody>
          <a:bodyPr wrap="none" anchor="ctr">
            <a:spAutoFit/>
          </a:bodyPr>
          <a:lstStyle/>
          <a:p>
            <a:pPr algn="ctr"/>
            <a:endParaRPr lang="fa-IR"/>
          </a:p>
        </p:txBody>
      </p:sp>
      <p:sp>
        <p:nvSpPr>
          <p:cNvPr id="9221" name="Rectangle 5"/>
          <p:cNvSpPr>
            <a:spLocks noChangeArrowheads="1"/>
          </p:cNvSpPr>
          <p:nvPr/>
        </p:nvSpPr>
        <p:spPr bwMode="auto">
          <a:xfrm>
            <a:off x="2843213" y="3213100"/>
            <a:ext cx="3451225" cy="366713"/>
          </a:xfrm>
          <a:prstGeom prst="rect">
            <a:avLst/>
          </a:prstGeom>
          <a:noFill/>
          <a:ln w="9525">
            <a:noFill/>
            <a:miter lim="800000"/>
            <a:headEnd/>
            <a:tailEnd/>
          </a:ln>
          <a:effectLst/>
        </p:spPr>
        <p:txBody>
          <a:bodyPr anchor="ctr">
            <a:spAutoFit/>
          </a:bodyPr>
          <a:lstStyle/>
          <a:p>
            <a:pPr algn="ctr"/>
            <a:endParaRPr lang="fa-IR"/>
          </a:p>
        </p:txBody>
      </p:sp>
    </p:spTree>
  </p:cSld>
  <p:clrMapOvr>
    <a:masterClrMapping/>
  </p:clrMapOvr>
  <p:transition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nodePh="1">
                                  <p:stCondLst>
                                    <p:cond delay="0"/>
                                  </p:stCondLst>
                                  <p:endCondLst>
                                    <p:cond evt="begin" delay="0">
                                      <p:tn val="5"/>
                                    </p:cond>
                                  </p:end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ppt_x</p:attrName>
                                        </p:attrNameLst>
                                      </p:cBhvr>
                                      <p:tavLst>
                                        <p:tav tm="0">
                                          <p:val>
                                            <p:strVal val="#ppt_x-.2"/>
                                          </p:val>
                                        </p:tav>
                                        <p:tav tm="100000">
                                          <p:val>
                                            <p:strVal val="#ppt_x"/>
                                          </p:val>
                                        </p:tav>
                                      </p:tavLst>
                                    </p:anim>
                                    <p:anim calcmode="lin" valueType="num">
                                      <p:cBhvr>
                                        <p:cTn id="8" dur="1000" fill="hold"/>
                                        <p:tgtEl>
                                          <p:spTgt spid="92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500"/>
                                        <p:tgtEl>
                                          <p:spTgt spid="9219">
                                            <p:txEl>
                                              <p:pRg st="2" end="2"/>
                                            </p:txEl>
                                          </p:spTgt>
                                        </p:tgtEl>
                                      </p:cBhvr>
                                    </p:animEffect>
                                    <p:anim calcmode="lin" valueType="num">
                                      <p:cBhvr>
                                        <p:cTn id="15"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9219">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endParaRPr lang="en-US"/>
          </a:p>
        </p:txBody>
      </p:sp>
      <p:sp>
        <p:nvSpPr>
          <p:cNvPr id="118787" name="Rectangle 3"/>
          <p:cNvSpPr>
            <a:spLocks noGrp="1" noChangeArrowheads="1"/>
          </p:cNvSpPr>
          <p:nvPr>
            <p:ph type="body" idx="1"/>
          </p:nvPr>
        </p:nvSpPr>
        <p:spPr/>
        <p:txBody>
          <a:bodyPr/>
          <a:lstStyle/>
          <a:p>
            <a:endParaRPr lang="en-US"/>
          </a:p>
          <a:p>
            <a:r>
              <a:rPr lang="fa-IR"/>
              <a:t>مبانی رایج برای بیان سطح فعالیت مورد انتظار (مخرج کسر) عبارتند از:</a:t>
            </a:r>
          </a:p>
          <a:p>
            <a:r>
              <a:rPr lang="en-US"/>
              <a:t>1</a:t>
            </a:r>
            <a:r>
              <a:rPr lang="fa-IR"/>
              <a:t>-</a:t>
            </a:r>
            <a:r>
              <a:rPr lang="en-US"/>
              <a:t> </a:t>
            </a:r>
            <a:r>
              <a:rPr lang="fa-IR"/>
              <a:t>مقدار تولید. 2- بهای تمام شده مواد مستقیم 3- بهای تمام شده ی دستمزد مستقیم 4- ساعات کار مستقیم. 5- ساعات کار ماشین.</a:t>
            </a:r>
            <a:endParaRPr lang="en-US"/>
          </a:p>
        </p:txBody>
      </p:sp>
    </p:spTree>
  </p:cSld>
  <p:clrMapOvr>
    <a:masterClrMapping/>
  </p:clrMapOvr>
  <p:transition advClick="0" advTm="3000"/>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endParaRPr lang="en-US"/>
          </a:p>
        </p:txBody>
      </p:sp>
      <p:sp>
        <p:nvSpPr>
          <p:cNvPr id="119811" name="Rectangle 3"/>
          <p:cNvSpPr>
            <a:spLocks noGrp="1" noChangeArrowheads="1"/>
          </p:cNvSpPr>
          <p:nvPr>
            <p:ph type="body" idx="1"/>
          </p:nvPr>
        </p:nvSpPr>
        <p:spPr/>
        <p:txBody>
          <a:bodyPr/>
          <a:lstStyle/>
          <a:p>
            <a:r>
              <a:rPr lang="fa-IR" sz="2800" u="sng"/>
              <a:t>سربار تخمینی          </a:t>
            </a:r>
            <a:r>
              <a:rPr lang="fa-IR" sz="2800"/>
              <a:t> = نرخ جذب سربار برای هر واحد کالا</a:t>
            </a:r>
          </a:p>
          <a:p>
            <a:r>
              <a:rPr lang="fa-IR" sz="2800"/>
              <a:t>مقدار تولید تخمینی</a:t>
            </a:r>
          </a:p>
          <a:p>
            <a:r>
              <a:rPr lang="fa-IR" sz="2800"/>
              <a:t>100×</a:t>
            </a:r>
            <a:r>
              <a:rPr lang="fa-IR" sz="2800" u="sng"/>
              <a:t>سربار تخمینی                             </a:t>
            </a:r>
            <a:r>
              <a:rPr lang="fa-IR" sz="2800"/>
              <a:t> =براساس مواد</a:t>
            </a:r>
          </a:p>
          <a:p>
            <a:r>
              <a:rPr lang="fa-IR" sz="2800"/>
              <a:t>بهای تمام شده تخمینی مواد مستقیم</a:t>
            </a:r>
          </a:p>
          <a:p>
            <a:r>
              <a:rPr lang="fa-IR" sz="2800"/>
              <a:t>100×</a:t>
            </a:r>
            <a:r>
              <a:rPr lang="fa-IR" sz="2800" u="sng"/>
              <a:t>سربار تخمینی       </a:t>
            </a:r>
            <a:r>
              <a:rPr lang="fa-IR" sz="2800"/>
              <a:t> = بر اساس بهای دستمزدمستقیم</a:t>
            </a:r>
          </a:p>
          <a:p>
            <a:r>
              <a:rPr lang="fa-IR" sz="2800"/>
              <a:t>دستمزد مستقیم تخمینی</a:t>
            </a:r>
          </a:p>
          <a:p>
            <a:r>
              <a:rPr lang="fa-IR" sz="2800"/>
              <a:t/>
            </a:r>
            <a:br>
              <a:rPr lang="fa-IR" sz="2800"/>
            </a:br>
            <a:endParaRPr lang="en-US" sz="2800"/>
          </a:p>
        </p:txBody>
      </p:sp>
    </p:spTree>
  </p:cSld>
  <p:clrMapOvr>
    <a:masterClrMapping/>
  </p:clrMapOvr>
  <p:transition advClick="0" advTm="3000"/>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endParaRPr lang="en-US"/>
          </a:p>
        </p:txBody>
      </p:sp>
      <p:sp>
        <p:nvSpPr>
          <p:cNvPr id="120835" name="Rectangle 3"/>
          <p:cNvSpPr>
            <a:spLocks noGrp="1" noChangeArrowheads="1"/>
          </p:cNvSpPr>
          <p:nvPr>
            <p:ph type="body" idx="1"/>
          </p:nvPr>
        </p:nvSpPr>
        <p:spPr/>
        <p:txBody>
          <a:bodyPr/>
          <a:lstStyle/>
          <a:p>
            <a:r>
              <a:rPr lang="fa-IR" u="sng"/>
              <a:t>سربار تخمینی            </a:t>
            </a:r>
            <a:r>
              <a:rPr lang="fa-IR"/>
              <a:t> = نرخ جذب با ساعات کارمستقیم</a:t>
            </a:r>
          </a:p>
          <a:p>
            <a:r>
              <a:rPr lang="fa-IR"/>
              <a:t>ساعات کارمستقیم تخمینی</a:t>
            </a:r>
            <a:endParaRPr lang="fa-IR" u="sng"/>
          </a:p>
          <a:p>
            <a:r>
              <a:rPr lang="fa-IR" u="sng"/>
              <a:t>سربار تخمینی      </a:t>
            </a:r>
            <a:r>
              <a:rPr lang="fa-IR"/>
              <a:t>= نرخ سرباربراساس ساعت کارماشین</a:t>
            </a:r>
          </a:p>
          <a:p>
            <a:r>
              <a:rPr lang="fa-IR"/>
              <a:t>ساعات کار تخمینی ماشین</a:t>
            </a:r>
          </a:p>
          <a:p>
            <a:r>
              <a:rPr lang="fa-IR"/>
              <a:t>جذب سربار به کار در جریان ساخت:</a:t>
            </a:r>
            <a:endParaRPr lang="en-US"/>
          </a:p>
        </p:txBody>
      </p:sp>
    </p:spTree>
  </p:cSld>
  <p:clrMapOvr>
    <a:masterClrMapping/>
  </p:clrMapOvr>
  <p:transition advClick="0" advTm="3000"/>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endParaRPr lang="en-US"/>
          </a:p>
        </p:txBody>
      </p:sp>
      <p:sp>
        <p:nvSpPr>
          <p:cNvPr id="121859" name="Rectangle 3"/>
          <p:cNvSpPr>
            <a:spLocks noGrp="1" noChangeArrowheads="1"/>
          </p:cNvSpPr>
          <p:nvPr>
            <p:ph type="body" idx="1"/>
          </p:nvPr>
        </p:nvSpPr>
        <p:spPr/>
        <p:txBody>
          <a:bodyPr/>
          <a:lstStyle/>
          <a:p>
            <a:endParaRPr lang="en-US"/>
          </a:p>
          <a:p>
            <a:endParaRPr lang="en-US"/>
          </a:p>
          <a:p>
            <a:r>
              <a:rPr lang="fa-IR"/>
              <a:t>استفاده از نرخ جذب سربار کمک مؤثری در تعیین به موقع بهای تمام شده (اگر چه تا حدودی تخمینی) می کند و ضرورتی ندارد برای تعیین بهای تمام شده ی کالا تا پایان سال یا دوره مالی منتظر بمانیم. </a:t>
            </a:r>
            <a:endParaRPr lang="en-US"/>
          </a:p>
        </p:txBody>
      </p:sp>
    </p:spTree>
  </p:cSld>
  <p:clrMapOvr>
    <a:masterClrMapping/>
  </p:clrMapOvr>
  <p:transition advClick="0" advTm="3000"/>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endParaRPr lang="en-US"/>
          </a:p>
        </p:txBody>
      </p:sp>
      <p:sp>
        <p:nvSpPr>
          <p:cNvPr id="122883" name="Rectangle 3"/>
          <p:cNvSpPr>
            <a:spLocks noGrp="1" noChangeArrowheads="1"/>
          </p:cNvSpPr>
          <p:nvPr>
            <p:ph type="body" idx="1"/>
          </p:nvPr>
        </p:nvSpPr>
        <p:spPr/>
        <p:txBody>
          <a:bodyPr/>
          <a:lstStyle/>
          <a:p>
            <a:endParaRPr lang="en-US"/>
          </a:p>
          <a:p>
            <a:endParaRPr lang="en-US"/>
          </a:p>
          <a:p>
            <a:r>
              <a:rPr lang="fa-IR"/>
              <a:t>نرخ جذب سربار در به روز رساندن اطلاعات بهای تمام شده نقش و جایگاه ویژه ای دارد.</a:t>
            </a:r>
          </a:p>
          <a:p>
            <a:r>
              <a:rPr lang="fa-IR"/>
              <a:t>واقعیت این است که اقلام مختلف بهای تمام شده ی سربار، در طول زمان و در جریان فعالیتهای روزمره ی تولیدی واقع می شوند. </a:t>
            </a:r>
            <a:endParaRPr lang="en-US"/>
          </a:p>
        </p:txBody>
      </p:sp>
    </p:spTree>
  </p:cSld>
  <p:clrMapOvr>
    <a:masterClrMapping/>
  </p:clrMapOvr>
  <p:transition advClick="0" advTm="3000"/>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endParaRPr lang="en-US"/>
          </a:p>
        </p:txBody>
      </p:sp>
      <p:sp>
        <p:nvSpPr>
          <p:cNvPr id="123907" name="Rectangle 3"/>
          <p:cNvSpPr>
            <a:spLocks noGrp="1" noChangeArrowheads="1"/>
          </p:cNvSpPr>
          <p:nvPr>
            <p:ph type="body" idx="1"/>
          </p:nvPr>
        </p:nvSpPr>
        <p:spPr/>
        <p:txBody>
          <a:bodyPr/>
          <a:lstStyle/>
          <a:p>
            <a:endParaRPr lang="en-US"/>
          </a:p>
          <a:p>
            <a:endParaRPr lang="en-US"/>
          </a:p>
          <a:p>
            <a:r>
              <a:rPr lang="fa-IR"/>
              <a:t>اما برخی از آنها نظیر استهلاک را تنها به صورت ادواری و در پایان یک دوره ی مالی تعیین و به حساب منظور می کنیم.</a:t>
            </a:r>
            <a:endParaRPr lang="en-US"/>
          </a:p>
        </p:txBody>
      </p:sp>
    </p:spTree>
  </p:cSld>
  <p:clrMapOvr>
    <a:masterClrMapping/>
  </p:clrMapOvr>
  <p:transition advClick="0" advTm="3000"/>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endParaRPr lang="en-US"/>
          </a:p>
        </p:txBody>
      </p:sp>
      <p:sp>
        <p:nvSpPr>
          <p:cNvPr id="124931" name="Rectangle 3"/>
          <p:cNvSpPr>
            <a:spLocks noGrp="1" noChangeArrowheads="1"/>
          </p:cNvSpPr>
          <p:nvPr>
            <p:ph type="body" idx="1"/>
          </p:nvPr>
        </p:nvSpPr>
        <p:spPr/>
        <p:txBody>
          <a:bodyPr/>
          <a:lstStyle/>
          <a:p>
            <a:endParaRPr lang="en-US"/>
          </a:p>
          <a:p>
            <a:endParaRPr lang="fa-IR"/>
          </a:p>
          <a:p>
            <a:r>
              <a:rPr lang="fa-IR"/>
              <a:t>اقلام واقعی سربار در طول یک دوره مالی به صورت مستقیم و غیر مستقیم به حساب «کنترل سربار» منظور می شوند.</a:t>
            </a:r>
            <a:endParaRPr lang="en-US"/>
          </a:p>
        </p:txBody>
      </p:sp>
    </p:spTree>
  </p:cSld>
  <p:clrMapOvr>
    <a:masterClrMapping/>
  </p:clrMapOvr>
  <p:transition advClick="0" advTm="3000"/>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endParaRPr lang="en-US"/>
          </a:p>
        </p:txBody>
      </p:sp>
      <p:sp>
        <p:nvSpPr>
          <p:cNvPr id="125955" name="Rectangle 3"/>
          <p:cNvSpPr>
            <a:spLocks noGrp="1" noChangeArrowheads="1"/>
          </p:cNvSpPr>
          <p:nvPr>
            <p:ph type="body" idx="1"/>
          </p:nvPr>
        </p:nvSpPr>
        <p:spPr/>
        <p:txBody>
          <a:bodyPr/>
          <a:lstStyle/>
          <a:p>
            <a:endParaRPr lang="en-US"/>
          </a:p>
          <a:p>
            <a:r>
              <a:rPr lang="fa-IR"/>
              <a:t> در بیشتر موارد این اقلام ابتدائاً به حسابهای دیگری مثل هزینه یا کنترل دستمزد، هزینه استهلاک و نظایر آن منظور شده و سپس به حساب کنترل سربار منتقل می شوند.</a:t>
            </a:r>
            <a:endParaRPr lang="fa-IR" b="1" i="1"/>
          </a:p>
          <a:p>
            <a:r>
              <a:rPr lang="fa-IR" b="1" i="1"/>
              <a:t>گردآوری اطلاعات اقلام سربار:</a:t>
            </a:r>
            <a:endParaRPr lang="fa-IR"/>
          </a:p>
          <a:p>
            <a:endParaRPr lang="en-US"/>
          </a:p>
        </p:txBody>
      </p:sp>
    </p:spTree>
  </p:cSld>
  <p:clrMapOvr>
    <a:masterClrMapping/>
  </p:clrMapOvr>
  <p:transition advClick="0" advTm="3000"/>
</p:sld>
</file>

<file path=ppt/slides/slide1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endParaRPr lang="en-US"/>
          </a:p>
        </p:txBody>
      </p:sp>
      <p:sp>
        <p:nvSpPr>
          <p:cNvPr id="126979" name="Rectangle 3"/>
          <p:cNvSpPr>
            <a:spLocks noGrp="1" noChangeArrowheads="1"/>
          </p:cNvSpPr>
          <p:nvPr>
            <p:ph type="body" idx="1"/>
          </p:nvPr>
        </p:nvSpPr>
        <p:spPr/>
        <p:txBody>
          <a:bodyPr/>
          <a:lstStyle/>
          <a:p>
            <a:endParaRPr lang="en-US"/>
          </a:p>
          <a:p>
            <a:r>
              <a:rPr lang="fa-IR"/>
              <a:t>اقلام بهای تمام شده ی سربار از منابع متعددی حاصل شده و گرد می آید. منشاء اقلام سربار ممکن است یکی از منابع زیر باشد:</a:t>
            </a:r>
          </a:p>
          <a:p>
            <a:r>
              <a:rPr lang="fa-IR"/>
              <a:t>صورتحسابها – صورتحسابهای واصله از فروشندگان مختلف یا سازمان های خدماتی.</a:t>
            </a:r>
            <a:endParaRPr lang="en-US"/>
          </a:p>
        </p:txBody>
      </p:sp>
    </p:spTree>
  </p:cSld>
  <p:clrMapOvr>
    <a:masterClrMapping/>
  </p:clrMapOvr>
  <p:transition advClick="0" advTm="3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126978"/>
                                        </p:tgtEl>
                                        <p:attrNameLst>
                                          <p:attrName>style.visibility</p:attrName>
                                        </p:attrNameLst>
                                      </p:cBhvr>
                                      <p:to>
                                        <p:strVal val="visible"/>
                                      </p:to>
                                    </p:set>
                                    <p:anim calcmode="lin" valueType="num">
                                      <p:cBhvr additive="base">
                                        <p:cTn id="7" dur="800" fill="hold">
                                          <p:stCondLst>
                                            <p:cond delay="0"/>
                                          </p:stCondLst>
                                        </p:cTn>
                                        <p:tgtEl>
                                          <p:spTgt spid="12697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2697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126979">
                                            <p:txEl>
                                              <p:pRg st="1" end="1"/>
                                            </p:txEl>
                                          </p:spTgt>
                                        </p:tgtEl>
                                        <p:attrNameLst>
                                          <p:attrName>style.visibility</p:attrName>
                                        </p:attrNameLst>
                                      </p:cBhvr>
                                      <p:to>
                                        <p:strVal val="visible"/>
                                      </p:to>
                                    </p:set>
                                    <p:animEffect transition="in" filter="fade">
                                      <p:cBhvr>
                                        <p:cTn id="13" dur="1000"/>
                                        <p:tgtEl>
                                          <p:spTgt spid="126979">
                                            <p:txEl>
                                              <p:pRg st="1" end="1"/>
                                            </p:txEl>
                                          </p:spTgt>
                                        </p:tgtEl>
                                      </p:cBhvr>
                                    </p:animEffect>
                                    <p:anim calcmode="lin" valueType="num">
                                      <p:cBhvr>
                                        <p:cTn id="14" dur="1000" fill="hold"/>
                                        <p:tgtEl>
                                          <p:spTgt spid="126979">
                                            <p:txEl>
                                              <p:pRg st="1" end="1"/>
                                            </p:txEl>
                                          </p:spTgt>
                                        </p:tgtEl>
                                        <p:attrNameLst>
                                          <p:attrName>ppt_x</p:attrName>
                                        </p:attrNameLst>
                                      </p:cBhvr>
                                      <p:tavLst>
                                        <p:tav tm="0">
                                          <p:val>
                                            <p:strVal val="#ppt_x-.1"/>
                                          </p:val>
                                        </p:tav>
                                        <p:tav tm="100000">
                                          <p:val>
                                            <p:strVal val="#ppt_x"/>
                                          </p:val>
                                        </p:tav>
                                      </p:tavLst>
                                    </p:anim>
                                    <p:anim calcmode="lin" valueType="num">
                                      <p:cBhvr>
                                        <p:cTn id="15" dur="1000" fill="hold"/>
                                        <p:tgtEl>
                                          <p:spTgt spid="1269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126979">
                                            <p:txEl>
                                              <p:pRg st="2" end="2"/>
                                            </p:txEl>
                                          </p:spTgt>
                                        </p:tgtEl>
                                        <p:attrNameLst>
                                          <p:attrName>style.visibility</p:attrName>
                                        </p:attrNameLst>
                                      </p:cBhvr>
                                      <p:to>
                                        <p:strVal val="visible"/>
                                      </p:to>
                                    </p:set>
                                    <p:animEffect transition="in" filter="fade">
                                      <p:cBhvr>
                                        <p:cTn id="20" dur="1000"/>
                                        <p:tgtEl>
                                          <p:spTgt spid="126979">
                                            <p:txEl>
                                              <p:pRg st="2" end="2"/>
                                            </p:txEl>
                                          </p:spTgt>
                                        </p:tgtEl>
                                      </p:cBhvr>
                                    </p:animEffect>
                                    <p:anim calcmode="lin" valueType="num">
                                      <p:cBhvr>
                                        <p:cTn id="21" dur="1000" fill="hold"/>
                                        <p:tgtEl>
                                          <p:spTgt spid="126979">
                                            <p:txEl>
                                              <p:pRg st="2" end="2"/>
                                            </p:txEl>
                                          </p:spTgt>
                                        </p:tgtEl>
                                        <p:attrNameLst>
                                          <p:attrName>ppt_x</p:attrName>
                                        </p:attrNameLst>
                                      </p:cBhvr>
                                      <p:tavLst>
                                        <p:tav tm="0">
                                          <p:val>
                                            <p:strVal val="#ppt_x-.1"/>
                                          </p:val>
                                        </p:tav>
                                        <p:tav tm="100000">
                                          <p:val>
                                            <p:strVal val="#ppt_x"/>
                                          </p:val>
                                        </p:tav>
                                      </p:tavLst>
                                    </p:anim>
                                    <p:anim calcmode="lin" valueType="num">
                                      <p:cBhvr>
                                        <p:cTn id="22" dur="1000" fill="hold"/>
                                        <p:tgtEl>
                                          <p:spTgt spid="1269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p:bldP spid="126979" grpId="0" build="p"/>
    </p:bldLst>
  </p:timing>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endParaRPr lang="en-US"/>
          </a:p>
        </p:txBody>
      </p:sp>
      <p:sp>
        <p:nvSpPr>
          <p:cNvPr id="128003" name="Rectangle 3"/>
          <p:cNvSpPr>
            <a:spLocks noGrp="1" noChangeArrowheads="1"/>
          </p:cNvSpPr>
          <p:nvPr>
            <p:ph type="body" idx="1"/>
          </p:nvPr>
        </p:nvSpPr>
        <p:spPr/>
        <p:txBody>
          <a:bodyPr/>
          <a:lstStyle/>
          <a:p>
            <a:pPr marL="609600" indent="-609600"/>
            <a:endParaRPr lang="en-US"/>
          </a:p>
          <a:p>
            <a:pPr marL="609600" indent="-609600"/>
            <a:endParaRPr lang="en-US"/>
          </a:p>
          <a:p>
            <a:pPr marL="609600" indent="-609600"/>
            <a:r>
              <a:rPr lang="fa-IR"/>
              <a:t>اسناد هزینه – سند پرداخت انواع هزینه.</a:t>
            </a:r>
          </a:p>
          <a:p>
            <a:pPr marL="609600" indent="-609600"/>
            <a:r>
              <a:rPr lang="fa-IR"/>
              <a:t>هزینه های تحقق یافته و پرداخت نشده (معوق) – این اقلام ناشی از تعدیلاتی است که در حسابهایی نظیر هزینه آب و برق پرداختنی پیش می آید.</a:t>
            </a:r>
            <a:endParaRPr lang="en-US"/>
          </a:p>
        </p:txBody>
      </p:sp>
    </p:spTree>
  </p:cSld>
  <p:clrMapOvr>
    <a:masterClrMapping/>
  </p:clrMapOvr>
  <p:transition advClick="0" advTm="3000"/>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US"/>
          </a:p>
        </p:txBody>
      </p:sp>
      <p:sp>
        <p:nvSpPr>
          <p:cNvPr id="10243" name="Rectangle 3"/>
          <p:cNvSpPr>
            <a:spLocks noGrp="1" noChangeArrowheads="1"/>
          </p:cNvSpPr>
          <p:nvPr>
            <p:ph type="body" idx="1"/>
          </p:nvPr>
        </p:nvSpPr>
        <p:spPr/>
        <p:txBody>
          <a:bodyPr/>
          <a:lstStyle/>
          <a:p>
            <a:pPr algn="ctr"/>
            <a:endParaRPr lang="en-US"/>
          </a:p>
          <a:p>
            <a:pPr algn="ctr"/>
            <a:endParaRPr lang="fa-IR"/>
          </a:p>
          <a:p>
            <a:pPr algn="ctr"/>
            <a:endParaRPr lang="en-US"/>
          </a:p>
          <a:p>
            <a:pPr algn="ctr"/>
            <a:r>
              <a:rPr lang="fa-IR"/>
              <a:t>در مواردی که از اطلاعات حاصل از حسابداری بهای تمام شده در حسابداری مالی استفاده می شود، ملزم به استفاده از بهای تمام شده تاریخی است.</a:t>
            </a:r>
            <a:endParaRPr lang="en-US"/>
          </a:p>
        </p:txBody>
      </p:sp>
    </p:spTree>
  </p:cSld>
  <p:clrMapOvr>
    <a:masterClrMapping/>
  </p:clrMapOvr>
  <p:transition advClick="0" advTm="3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1000"/>
                                        <p:tgtEl>
                                          <p:spTgt spid="10242"/>
                                        </p:tgtEl>
                                      </p:cBhvr>
                                    </p:animEffect>
                                    <p:anim calcmode="lin" valueType="num">
                                      <p:cBhvr>
                                        <p:cTn id="8" dur="1000" fill="hold"/>
                                        <p:tgtEl>
                                          <p:spTgt spid="10242"/>
                                        </p:tgtEl>
                                        <p:attrNameLst>
                                          <p:attrName>ppt_x</p:attrName>
                                        </p:attrNameLst>
                                      </p:cBhvr>
                                      <p:tavLst>
                                        <p:tav tm="0">
                                          <p:val>
                                            <p:strVal val="#ppt_x"/>
                                          </p:val>
                                        </p:tav>
                                        <p:tav tm="100000">
                                          <p:val>
                                            <p:strVal val="#ppt_x"/>
                                          </p:val>
                                        </p:tav>
                                      </p:tavLst>
                                    </p:anim>
                                    <p:anim calcmode="lin" valueType="num">
                                      <p:cBhvr>
                                        <p:cTn id="9" dur="898" decel="100000" fill="hold"/>
                                        <p:tgtEl>
                                          <p:spTgt spid="1024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4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animEffect transition="in" filter="fade">
                                      <p:cBhvr>
                                        <p:cTn id="15" dur="1000"/>
                                        <p:tgtEl>
                                          <p:spTgt spid="10243">
                                            <p:txEl>
                                              <p:pRg st="3" end="3"/>
                                            </p:txEl>
                                          </p:spTgt>
                                        </p:tgtEl>
                                      </p:cBhvr>
                                    </p:animEffect>
                                    <p:anim calcmode="lin" valueType="num">
                                      <p:cBhvr>
                                        <p:cTn id="16"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43">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4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endParaRPr lang="en-US"/>
          </a:p>
        </p:txBody>
      </p:sp>
      <p:sp>
        <p:nvSpPr>
          <p:cNvPr id="129027" name="Rectangle 3"/>
          <p:cNvSpPr>
            <a:spLocks noGrp="1" noChangeArrowheads="1"/>
          </p:cNvSpPr>
          <p:nvPr>
            <p:ph type="body" idx="1"/>
          </p:nvPr>
        </p:nvSpPr>
        <p:spPr/>
        <p:txBody>
          <a:bodyPr/>
          <a:lstStyle/>
          <a:p>
            <a:pPr marL="609600" indent="-609600"/>
            <a:endParaRPr lang="en-US"/>
          </a:p>
          <a:p>
            <a:pPr marL="609600" indent="-609600"/>
            <a:r>
              <a:rPr lang="fa-IR"/>
              <a:t>ثبتهای تعدیلی آخر دوره ی مالی – به ثبتهای تعدیلی اقلامی نظیر استهلاک داراییهای ثابت.</a:t>
            </a:r>
            <a:endParaRPr lang="fa-IR" b="1" i="1"/>
          </a:p>
          <a:p>
            <a:pPr marL="609600" indent="-609600"/>
            <a:r>
              <a:rPr lang="fa-IR" b="1" i="1"/>
              <a:t>نحوه ثبت سربار:</a:t>
            </a:r>
            <a:endParaRPr lang="fa-IR"/>
          </a:p>
          <a:p>
            <a:pPr marL="609600" indent="-609600"/>
            <a:r>
              <a:rPr lang="fa-IR"/>
              <a:t>نحوه ثبت اقلام سربار در دفتر روزنامه بستگی به نظام گردآوری بهای تمام شده دارد.</a:t>
            </a:r>
          </a:p>
          <a:p>
            <a:pPr marL="609600" indent="-609600"/>
            <a:endParaRPr lang="en-US"/>
          </a:p>
        </p:txBody>
      </p:sp>
    </p:spTree>
  </p:cSld>
  <p:clrMapOvr>
    <a:masterClrMapping/>
  </p:clrMapOvr>
  <p:transition advClick="0" advTm="3000"/>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endParaRPr lang="en-US"/>
          </a:p>
        </p:txBody>
      </p:sp>
      <p:sp>
        <p:nvSpPr>
          <p:cNvPr id="130051" name="Rectangle 3"/>
          <p:cNvSpPr>
            <a:spLocks noGrp="1" noChangeArrowheads="1"/>
          </p:cNvSpPr>
          <p:nvPr>
            <p:ph type="body" idx="1"/>
          </p:nvPr>
        </p:nvSpPr>
        <p:spPr/>
        <p:txBody>
          <a:bodyPr/>
          <a:lstStyle/>
          <a:p>
            <a:endParaRPr lang="en-US"/>
          </a:p>
          <a:p>
            <a:r>
              <a:rPr lang="fa-IR"/>
              <a:t>اگر از نظام ادواری بهای تمام شده استفاده شود، تک تک اقلام سربار که در طول دوره واقع می شود به حسابهای جداگانه مربوط به خود بدهکار می شوند. </a:t>
            </a:r>
            <a:endParaRPr lang="en-US"/>
          </a:p>
        </p:txBody>
      </p:sp>
    </p:spTree>
  </p:cSld>
  <p:clrMapOvr>
    <a:masterClrMapping/>
  </p:clrMapOvr>
  <p:transition advClick="0" advTm="3000"/>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endParaRPr lang="en-US"/>
          </a:p>
        </p:txBody>
      </p:sp>
      <p:sp>
        <p:nvSpPr>
          <p:cNvPr id="131075" name="Rectangle 3"/>
          <p:cNvSpPr>
            <a:spLocks noGrp="1" noChangeArrowheads="1"/>
          </p:cNvSpPr>
          <p:nvPr>
            <p:ph type="body" idx="1"/>
          </p:nvPr>
        </p:nvSpPr>
        <p:spPr/>
        <p:txBody>
          <a:bodyPr/>
          <a:lstStyle/>
          <a:p>
            <a:endParaRPr lang="en-US"/>
          </a:p>
          <a:p>
            <a:endParaRPr lang="en-US"/>
          </a:p>
          <a:p>
            <a:r>
              <a:rPr lang="fa-IR"/>
              <a:t>هر یک از حسابها عنوانی دارد که نشانگر ماهیت ارقام مندرج در آنهاست. جمع مانده ی تک تک حسابهایی که مربوط به سربار کارخانه در یک دوره مالی است مساوی با جمع سربار کارخانه بهای آن دوره است. </a:t>
            </a:r>
          </a:p>
          <a:p>
            <a:r>
              <a:rPr lang="fa-IR"/>
              <a:t/>
            </a:r>
            <a:br>
              <a:rPr lang="fa-IR"/>
            </a:br>
            <a:endParaRPr lang="en-US"/>
          </a:p>
        </p:txBody>
      </p:sp>
    </p:spTree>
  </p:cSld>
  <p:clrMapOvr>
    <a:masterClrMapping/>
  </p:clrMapOvr>
  <p:transition advClick="0" advTm="3000"/>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endParaRPr lang="en-US"/>
          </a:p>
        </p:txBody>
      </p:sp>
      <p:sp>
        <p:nvSpPr>
          <p:cNvPr id="132099" name="Rectangle 3"/>
          <p:cNvSpPr>
            <a:spLocks noGrp="1" noChangeArrowheads="1"/>
          </p:cNvSpPr>
          <p:nvPr>
            <p:ph type="body" idx="1"/>
          </p:nvPr>
        </p:nvSpPr>
        <p:spPr/>
        <p:txBody>
          <a:bodyPr/>
          <a:lstStyle/>
          <a:p>
            <a:endParaRPr lang="en-US"/>
          </a:p>
          <a:p>
            <a:endParaRPr lang="en-US"/>
          </a:p>
          <a:p>
            <a:r>
              <a:rPr lang="fa-IR"/>
              <a:t>بنابراین در سیستم ادواری بهای تمام شده ، صرفاً اقلام مختلف بهای تمام شده ی سربار در دفاتر ثبت می شوند.</a:t>
            </a:r>
            <a:endParaRPr lang="en-US"/>
          </a:p>
        </p:txBody>
      </p:sp>
    </p:spTree>
  </p:cSld>
  <p:clrMapOvr>
    <a:masterClrMapping/>
  </p:clrMapOvr>
  <p:transition advClick="0" advTm="3000"/>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endParaRPr lang="en-US"/>
          </a:p>
        </p:txBody>
      </p:sp>
      <p:sp>
        <p:nvSpPr>
          <p:cNvPr id="133123" name="Rectangle 3"/>
          <p:cNvSpPr>
            <a:spLocks noGrp="1" noChangeArrowheads="1"/>
          </p:cNvSpPr>
          <p:nvPr>
            <p:ph type="body" idx="1"/>
          </p:nvPr>
        </p:nvSpPr>
        <p:spPr/>
        <p:txBody>
          <a:bodyPr/>
          <a:lstStyle/>
          <a:p>
            <a:endParaRPr lang="en-US"/>
          </a:p>
          <a:p>
            <a:r>
              <a:rPr lang="fa-IR"/>
              <a:t>در طول دوره هیچگونه کوششی برای انتقال آنها به حساب تولید یا کار در جریان ساخت صورت نمی گیرد. (جذب سربار در طول دوره انجام نمی شود.)</a:t>
            </a:r>
          </a:p>
          <a:p>
            <a:endParaRPr lang="en-US"/>
          </a:p>
        </p:txBody>
      </p:sp>
    </p:spTree>
  </p:cSld>
  <p:clrMapOvr>
    <a:masterClrMapping/>
  </p:clrMapOvr>
  <p:transition advClick="0" advTm="3000"/>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endParaRPr lang="en-US"/>
          </a:p>
        </p:txBody>
      </p:sp>
      <p:sp>
        <p:nvSpPr>
          <p:cNvPr id="134147" name="Rectangle 3"/>
          <p:cNvSpPr>
            <a:spLocks noGrp="1" noChangeArrowheads="1"/>
          </p:cNvSpPr>
          <p:nvPr>
            <p:ph type="body" idx="1"/>
          </p:nvPr>
        </p:nvSpPr>
        <p:spPr/>
        <p:txBody>
          <a:bodyPr/>
          <a:lstStyle/>
          <a:p>
            <a:r>
              <a:rPr lang="fa-IR"/>
              <a:t> اما در نظام دائمی بهای تمام شده، هم اقلام واقعی بهای تمام شده ی سربار در طول دوره ثبت می شود و هم سربار جذب شده.</a:t>
            </a:r>
          </a:p>
          <a:p>
            <a:r>
              <a:rPr lang="fa-IR"/>
              <a:t>اقلام واقعی سربار به محض وقوع به صورت مستقیم یا غیرمستقیم به حساب کنترل سربار، بدهکار می شود. </a:t>
            </a:r>
            <a:endParaRPr lang="en-US"/>
          </a:p>
        </p:txBody>
      </p:sp>
    </p:spTree>
  </p:cSld>
  <p:clrMapOvr>
    <a:masterClrMapping/>
  </p:clrMapOvr>
  <p:transition advClick="0" advTm="3000"/>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endParaRPr lang="en-US"/>
          </a:p>
        </p:txBody>
      </p:sp>
      <p:sp>
        <p:nvSpPr>
          <p:cNvPr id="135171" name="Rectangle 3"/>
          <p:cNvSpPr>
            <a:spLocks noGrp="1" noChangeArrowheads="1"/>
          </p:cNvSpPr>
          <p:nvPr>
            <p:ph type="body" idx="1"/>
          </p:nvPr>
        </p:nvSpPr>
        <p:spPr/>
        <p:txBody>
          <a:bodyPr/>
          <a:lstStyle/>
          <a:p>
            <a:endParaRPr lang="en-US"/>
          </a:p>
          <a:p>
            <a:r>
              <a:rPr lang="fa-IR"/>
              <a:t>هنگامی که سربار مربوط به کالای در جریان تولید جذب تولید می شود، ثبت زیر انجام می شود.</a:t>
            </a:r>
          </a:p>
          <a:p>
            <a:r>
              <a:rPr lang="fa-IR"/>
              <a:t>کار در جریان ساخت </a:t>
            </a:r>
          </a:p>
          <a:p>
            <a:r>
              <a:rPr lang="fa-IR"/>
              <a:t>			سربار جذب شده / کنترل سربار</a:t>
            </a:r>
          </a:p>
        </p:txBody>
      </p:sp>
    </p:spTree>
  </p:cSld>
  <p:clrMapOvr>
    <a:masterClrMapping/>
  </p:clrMapOvr>
  <p:transition advClick="0" advTm="3000"/>
</p:sld>
</file>

<file path=ppt/slides/slide1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endParaRPr lang="en-US"/>
          </a:p>
        </p:txBody>
      </p:sp>
      <p:sp>
        <p:nvSpPr>
          <p:cNvPr id="136195" name="Rectangle 3"/>
          <p:cNvSpPr>
            <a:spLocks noGrp="1" noChangeArrowheads="1"/>
          </p:cNvSpPr>
          <p:nvPr>
            <p:ph type="body" idx="1"/>
          </p:nvPr>
        </p:nvSpPr>
        <p:spPr/>
        <p:txBody>
          <a:bodyPr/>
          <a:lstStyle/>
          <a:p>
            <a:endParaRPr lang="en-US"/>
          </a:p>
          <a:p>
            <a:r>
              <a:rPr lang="fa-IR"/>
              <a:t>در صورتی که از حساب «سربار جذب شده»</a:t>
            </a:r>
            <a:endParaRPr lang="en-US"/>
          </a:p>
          <a:p>
            <a:r>
              <a:rPr lang="fa-IR"/>
              <a:t> استفاده شود در پایان دوره ی مالی مانده بستانکار این حساب به حساب کنترل سربار بسته می شود. </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nodePh="1">
                                  <p:stCondLst>
                                    <p:cond delay="0"/>
                                  </p:stCondLst>
                                  <p:endCondLst>
                                    <p:cond evt="begin" delay="0">
                                      <p:tn val="5"/>
                                    </p:cond>
                                  </p:endCondLst>
                                  <p:childTnLst>
                                    <p:set>
                                      <p:cBhvr>
                                        <p:cTn id="6" dur="1" fill="hold">
                                          <p:stCondLst>
                                            <p:cond delay="0"/>
                                          </p:stCondLst>
                                        </p:cTn>
                                        <p:tgtEl>
                                          <p:spTgt spid="136194"/>
                                        </p:tgtEl>
                                        <p:attrNameLst>
                                          <p:attrName>style.visibility</p:attrName>
                                        </p:attrNameLst>
                                      </p:cBhvr>
                                      <p:to>
                                        <p:strVal val="visible"/>
                                      </p:to>
                                    </p:set>
                                    <p:anim calcmode="lin" valueType="num">
                                      <p:cBhvr>
                                        <p:cTn id="7" dur="500" fill="hold"/>
                                        <p:tgtEl>
                                          <p:spTgt spid="136194"/>
                                        </p:tgtEl>
                                        <p:attrNameLst>
                                          <p:attrName>ppt_w</p:attrName>
                                        </p:attrNameLst>
                                      </p:cBhvr>
                                      <p:tavLst>
                                        <p:tav tm="0">
                                          <p:val>
                                            <p:fltVal val="0"/>
                                          </p:val>
                                        </p:tav>
                                        <p:tav tm="100000">
                                          <p:val>
                                            <p:strVal val="#ppt_w"/>
                                          </p:val>
                                        </p:tav>
                                      </p:tavLst>
                                    </p:anim>
                                    <p:anim calcmode="lin" valueType="num">
                                      <p:cBhvr>
                                        <p:cTn id="8" dur="500" fill="hold"/>
                                        <p:tgtEl>
                                          <p:spTgt spid="13619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6195">
                                            <p:txEl>
                                              <p:pRg st="1" end="1"/>
                                            </p:txEl>
                                          </p:spTgt>
                                        </p:tgtEl>
                                        <p:attrNameLst>
                                          <p:attrName>style.visibility</p:attrName>
                                        </p:attrNameLst>
                                      </p:cBhvr>
                                      <p:to>
                                        <p:strVal val="visible"/>
                                      </p:to>
                                    </p:set>
                                    <p:anim calcmode="lin" valueType="num">
                                      <p:cBhvr>
                                        <p:cTn id="13" dur="500" fill="hold"/>
                                        <p:tgtEl>
                                          <p:spTgt spid="13619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3619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36195">
                                            <p:txEl>
                                              <p:pRg st="2" end="2"/>
                                            </p:txEl>
                                          </p:spTgt>
                                        </p:tgtEl>
                                        <p:attrNameLst>
                                          <p:attrName>style.visibility</p:attrName>
                                        </p:attrNameLst>
                                      </p:cBhvr>
                                      <p:to>
                                        <p:strVal val="visible"/>
                                      </p:to>
                                    </p:set>
                                    <p:anim calcmode="lin" valueType="num">
                                      <p:cBhvr>
                                        <p:cTn id="19" dur="500" fill="hold"/>
                                        <p:tgtEl>
                                          <p:spTgt spid="13619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3619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P spid="136195" grpId="0" build="p"/>
    </p:bldLst>
  </p:timing>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endParaRPr lang="en-US"/>
          </a:p>
        </p:txBody>
      </p:sp>
      <p:sp>
        <p:nvSpPr>
          <p:cNvPr id="137219" name="Rectangle 3"/>
          <p:cNvSpPr>
            <a:spLocks noGrp="1" noChangeArrowheads="1"/>
          </p:cNvSpPr>
          <p:nvPr>
            <p:ph type="body" idx="1"/>
          </p:nvPr>
        </p:nvSpPr>
        <p:spPr/>
        <p:txBody>
          <a:bodyPr/>
          <a:lstStyle/>
          <a:p>
            <a:r>
              <a:rPr lang="fa-IR"/>
              <a:t> </a:t>
            </a:r>
            <a:endParaRPr lang="en-US"/>
          </a:p>
          <a:p>
            <a:r>
              <a:rPr lang="fa-IR"/>
              <a:t>کل سربار واقعی و مانده ی حساب سربار جذب شده نشان دهنده ی کل سربار تخصیص یافته به تولید است.</a:t>
            </a:r>
          </a:p>
          <a:p>
            <a:r>
              <a:rPr lang="fa-IR" sz="4400"/>
              <a:t>مغایرت سربار واقعی وسربار جذ ب شده: </a:t>
            </a:r>
            <a:r>
              <a:rPr lang="fa-IR"/>
              <a:t>میزان سربار جذب شده طی یک دوره مالی به ندرت مساوی با سربار واقعی می شود. </a:t>
            </a:r>
          </a:p>
        </p:txBody>
      </p:sp>
    </p:spTree>
  </p:cSld>
  <p:clrMapOvr>
    <a:masterClrMapping/>
  </p:clrMapOvr>
  <p:transition advClick="0" advTm="3000"/>
</p:sld>
</file>

<file path=ppt/slides/slide1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endParaRPr lang="en-US"/>
          </a:p>
        </p:txBody>
      </p:sp>
      <p:sp>
        <p:nvSpPr>
          <p:cNvPr id="138243" name="Rectangle 3"/>
          <p:cNvSpPr>
            <a:spLocks noGrp="1" noChangeArrowheads="1"/>
          </p:cNvSpPr>
          <p:nvPr>
            <p:ph type="body" idx="1"/>
          </p:nvPr>
        </p:nvSpPr>
        <p:spPr/>
        <p:txBody>
          <a:bodyPr/>
          <a:lstStyle/>
          <a:p>
            <a:endParaRPr lang="en-US"/>
          </a:p>
          <a:p>
            <a:endParaRPr lang="en-US"/>
          </a:p>
          <a:p>
            <a:pPr lvl="1"/>
            <a:r>
              <a:rPr lang="fa-IR" sz="3200"/>
              <a:t>. در صورتی که رقم مغایرت میان سربار واقعی و جذب شده کم اهمیت باشد، معمولاً آن را به حساب هزینه های دوره ی مالی منظور می کنند. </a:t>
            </a:r>
            <a:endParaRPr lang="en-US" sz="3200"/>
          </a:p>
        </p:txBody>
      </p:sp>
    </p:spTree>
  </p:cSld>
  <p:clrMapOvr>
    <a:masterClrMapping/>
  </p:clrMapOvr>
  <p:transition advClick="0" advTm="3000"/>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n-US"/>
          </a:p>
        </p:txBody>
      </p:sp>
      <p:sp>
        <p:nvSpPr>
          <p:cNvPr id="11267" name="Rectangle 3"/>
          <p:cNvSpPr>
            <a:spLocks noGrp="1" noChangeArrowheads="1"/>
          </p:cNvSpPr>
          <p:nvPr>
            <p:ph type="body" idx="1"/>
          </p:nvPr>
        </p:nvSpPr>
        <p:spPr/>
        <p:txBody>
          <a:bodyPr/>
          <a:lstStyle/>
          <a:p>
            <a:pPr algn="ctr"/>
            <a:endParaRPr lang="en-US"/>
          </a:p>
          <a:p>
            <a:pPr algn="ctr"/>
            <a:r>
              <a:rPr lang="fa-IR"/>
              <a:t>در گزارشهای حسابداری بهای تمام شده، علاوه بر اطلاعات ریالی، اطلاعاتی در مورد ساعات کار کارکنان، مقدار تولید واحدهای مختلف یا ساعات فعالیت بخش های مختلف شرکت نیز ارائه می شود.</a:t>
            </a:r>
            <a:endParaRPr lang="fa-IR" b="1" i="1"/>
          </a:p>
          <a:p>
            <a:pPr algn="ctr"/>
            <a:endParaRPr lang="en-US" b="1" i="1"/>
          </a:p>
          <a:p>
            <a:pPr algn="ctr"/>
            <a:r>
              <a:rPr lang="fa-IR" b="1" i="1"/>
              <a:t>استفاده از اطلاعات بهای تمام شده توسط مدیریت:</a:t>
            </a:r>
            <a:endParaRPr lang="en-US" b="1" i="1"/>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anim calcmode="lin" valueType="num">
                                      <p:cBhvr>
                                        <p:cTn id="9" dur="500" fill="hold"/>
                                        <p:tgtEl>
                                          <p:spTgt spid="11266"/>
                                        </p:tgtEl>
                                        <p:attrNameLst>
                                          <p:attrName>style.rotation</p:attrName>
                                        </p:attrNameLst>
                                      </p:cBhvr>
                                      <p:tavLst>
                                        <p:tav tm="0">
                                          <p:val>
                                            <p:fltVal val="360"/>
                                          </p:val>
                                        </p:tav>
                                        <p:tav tm="100000">
                                          <p:val>
                                            <p:fltVal val="0"/>
                                          </p:val>
                                        </p:tav>
                                      </p:tavLst>
                                    </p:anim>
                                    <p:animEffect transition="in" filter="fade">
                                      <p:cBhvr>
                                        <p:cTn id="10" dur="500"/>
                                        <p:tgtEl>
                                          <p:spTgt spid="1126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1267">
                                            <p:txEl>
                                              <p:pRg st="1" end="1"/>
                                            </p:txEl>
                                          </p:spTgt>
                                        </p:tgtEl>
                                        <p:attrNameLst>
                                          <p:attrName>style.visibility</p:attrName>
                                        </p:attrNameLst>
                                      </p:cBhvr>
                                      <p:to>
                                        <p:strVal val="visible"/>
                                      </p:to>
                                    </p:set>
                                    <p:anim calcmode="lin" valueType="num">
                                      <p:cBhvr>
                                        <p:cTn id="15" dur="5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1267">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1267">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126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1267">
                                            <p:txEl>
                                              <p:pRg st="3" end="3"/>
                                            </p:txEl>
                                          </p:spTgt>
                                        </p:tgtEl>
                                        <p:attrNameLst>
                                          <p:attrName>style.visibility</p:attrName>
                                        </p:attrNameLst>
                                      </p:cBhvr>
                                      <p:to>
                                        <p:strVal val="visible"/>
                                      </p:to>
                                    </p:set>
                                    <p:anim calcmode="lin" valueType="num">
                                      <p:cBhvr>
                                        <p:cTn id="23" dur="5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11267">
                                            <p:txEl>
                                              <p:pRg st="3" end="3"/>
                                            </p:txEl>
                                          </p:spTgt>
                                        </p:tgtEl>
                                        <p:attrNameLst>
                                          <p:attrName>ppt_h</p:attrName>
                                        </p:attrNameLst>
                                      </p:cBhvr>
                                      <p:tavLst>
                                        <p:tav tm="0">
                                          <p:val>
                                            <p:fltVal val="0"/>
                                          </p:val>
                                        </p:tav>
                                        <p:tav tm="100000">
                                          <p:val>
                                            <p:strVal val="#ppt_h"/>
                                          </p:val>
                                        </p:tav>
                                      </p:tavLst>
                                    </p:anim>
                                    <p:anim calcmode="lin" valueType="num">
                                      <p:cBhvr>
                                        <p:cTn id="25" dur="500" fill="hold"/>
                                        <p:tgtEl>
                                          <p:spTgt spid="11267">
                                            <p:txEl>
                                              <p:pRg st="3" end="3"/>
                                            </p:txEl>
                                          </p:spTgt>
                                        </p:tgtEl>
                                        <p:attrNameLst>
                                          <p:attrName>style.rotation</p:attrName>
                                        </p:attrNameLst>
                                      </p:cBhvr>
                                      <p:tavLst>
                                        <p:tav tm="0">
                                          <p:val>
                                            <p:fltVal val="360"/>
                                          </p:val>
                                        </p:tav>
                                        <p:tav tm="100000">
                                          <p:val>
                                            <p:fltVal val="0"/>
                                          </p:val>
                                        </p:tav>
                                      </p:tavLst>
                                    </p:anim>
                                    <p:animEffect transition="in" filter="fade">
                                      <p:cBhvr>
                                        <p:cTn id="26"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endParaRPr lang="en-US"/>
          </a:p>
        </p:txBody>
      </p:sp>
      <p:sp>
        <p:nvSpPr>
          <p:cNvPr id="139267" name="Rectangle 3"/>
          <p:cNvSpPr>
            <a:spLocks noGrp="1" noChangeArrowheads="1"/>
          </p:cNvSpPr>
          <p:nvPr>
            <p:ph type="body" idx="1"/>
          </p:nvPr>
        </p:nvSpPr>
        <p:spPr/>
        <p:txBody>
          <a:bodyPr/>
          <a:lstStyle/>
          <a:p>
            <a:pPr>
              <a:buFontTx/>
              <a:buNone/>
            </a:pPr>
            <a:r>
              <a:rPr lang="fa-IR"/>
              <a:t> </a:t>
            </a:r>
            <a:endParaRPr lang="en-US"/>
          </a:p>
          <a:p>
            <a:endParaRPr lang="en-US"/>
          </a:p>
          <a:p>
            <a:r>
              <a:rPr lang="fa-IR"/>
              <a:t>اما اگر میزان مغایرت به اندازه ای است که باید مورد توجه قرار گیرد، میزان اضافه یا کسر جذب سربار را می توان بسته به مورد یا مستقیماً به حساب بهای تمام شده ی کالای فروخته شده منظور کرد .</a:t>
            </a:r>
            <a:endParaRPr lang="en-US"/>
          </a:p>
        </p:txBody>
      </p:sp>
    </p:spTree>
  </p:cSld>
  <p:clrMapOvr>
    <a:masterClrMapping/>
  </p:clrMapOvr>
  <p:transition advClick="0" advTm="3000"/>
</p:sld>
</file>

<file path=ppt/slides/slide1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endParaRPr lang="en-US"/>
          </a:p>
        </p:txBody>
      </p:sp>
      <p:sp>
        <p:nvSpPr>
          <p:cNvPr id="140291" name="Rectangle 3"/>
          <p:cNvSpPr>
            <a:spLocks noGrp="1" noChangeArrowheads="1"/>
          </p:cNvSpPr>
          <p:nvPr>
            <p:ph type="body" idx="1"/>
          </p:nvPr>
        </p:nvSpPr>
        <p:spPr/>
        <p:txBody>
          <a:bodyPr/>
          <a:lstStyle/>
          <a:p>
            <a:pPr>
              <a:buFontTx/>
              <a:buNone/>
            </a:pPr>
            <a:endParaRPr lang="en-US"/>
          </a:p>
          <a:p>
            <a:r>
              <a:rPr lang="fa-IR"/>
              <a:t> یا به حساب موقتی با عنوان اضافه یا کسر جذب سربار منتقل کرد. مانده ی این حساب نهایتاً به حساب بهای تمام شده کالای فروخته شده منتقل می شود.</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nodePh="1">
                                  <p:stCondLst>
                                    <p:cond delay="0"/>
                                  </p:stCondLst>
                                  <p:endCondLst>
                                    <p:cond evt="begin" delay="0">
                                      <p:tn val="5"/>
                                    </p:cond>
                                  </p:endCondLst>
                                  <p:childTnLst>
                                    <p:set>
                                      <p:cBhvr>
                                        <p:cTn id="6" dur="1" fill="hold">
                                          <p:stCondLst>
                                            <p:cond delay="0"/>
                                          </p:stCondLst>
                                        </p:cTn>
                                        <p:tgtEl>
                                          <p:spTgt spid="140290"/>
                                        </p:tgtEl>
                                        <p:attrNameLst>
                                          <p:attrName>style.visibility</p:attrName>
                                        </p:attrNameLst>
                                      </p:cBhvr>
                                      <p:to>
                                        <p:strVal val="visible"/>
                                      </p:to>
                                    </p:set>
                                    <p:anim calcmode="lin" valueType="num">
                                      <p:cBhvr>
                                        <p:cTn id="7" dur="500" fill="hold"/>
                                        <p:tgtEl>
                                          <p:spTgt spid="140290"/>
                                        </p:tgtEl>
                                        <p:attrNameLst>
                                          <p:attrName>ppt_w</p:attrName>
                                        </p:attrNameLst>
                                      </p:cBhvr>
                                      <p:tavLst>
                                        <p:tav tm="0">
                                          <p:val>
                                            <p:fltVal val="0"/>
                                          </p:val>
                                        </p:tav>
                                        <p:tav tm="100000">
                                          <p:val>
                                            <p:strVal val="#ppt_w"/>
                                          </p:val>
                                        </p:tav>
                                      </p:tavLst>
                                    </p:anim>
                                    <p:anim calcmode="lin" valueType="num">
                                      <p:cBhvr>
                                        <p:cTn id="8" dur="500" fill="hold"/>
                                        <p:tgtEl>
                                          <p:spTgt spid="14029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40291">
                                            <p:txEl>
                                              <p:pRg st="1" end="1"/>
                                            </p:txEl>
                                          </p:spTgt>
                                        </p:tgtEl>
                                        <p:attrNameLst>
                                          <p:attrName>style.visibility</p:attrName>
                                        </p:attrNameLst>
                                      </p:cBhvr>
                                      <p:to>
                                        <p:strVal val="visible"/>
                                      </p:to>
                                    </p:set>
                                    <p:anim calcmode="lin" valueType="num">
                                      <p:cBhvr>
                                        <p:cTn id="13" dur="500" fill="hold"/>
                                        <p:tgtEl>
                                          <p:spTgt spid="14029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40291">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p:bldP spid="140291" grpId="0" build="p"/>
    </p:bldLst>
  </p:timing>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endParaRPr lang="en-US"/>
          </a:p>
        </p:txBody>
      </p:sp>
      <p:sp>
        <p:nvSpPr>
          <p:cNvPr id="141315" name="Rectangle 3"/>
          <p:cNvSpPr>
            <a:spLocks noGrp="1" noChangeArrowheads="1"/>
          </p:cNvSpPr>
          <p:nvPr>
            <p:ph type="body" idx="1"/>
          </p:nvPr>
        </p:nvSpPr>
        <p:spPr/>
        <p:txBody>
          <a:bodyPr/>
          <a:lstStyle/>
          <a:p>
            <a:endParaRPr lang="fa-IR"/>
          </a:p>
          <a:p>
            <a:r>
              <a:rPr lang="fa-IR"/>
              <a:t>بستن حسابهای کنترل سربار و سربار جذب شده: سربار جذب شده</a:t>
            </a:r>
          </a:p>
          <a:p>
            <a:r>
              <a:rPr lang="fa-IR"/>
              <a:t>کنترل سربار</a:t>
            </a:r>
          </a:p>
          <a:p>
            <a:r>
              <a:rPr lang="fa-IR"/>
              <a:t>اضافه جذب سربار</a:t>
            </a:r>
          </a:p>
          <a:p>
            <a:r>
              <a:rPr lang="fa-IR"/>
              <a:t>بستن حساب اضافه جذب سربار: اضافه جذب سربار</a:t>
            </a:r>
          </a:p>
          <a:p>
            <a:r>
              <a:rPr lang="fa-IR"/>
              <a:t>بهای تمام شده کالای فروش رفته</a:t>
            </a:r>
            <a:endParaRPr lang="en-US"/>
          </a:p>
        </p:txBody>
      </p:sp>
    </p:spTree>
  </p:cSld>
  <p:clrMapOvr>
    <a:masterClrMapping/>
  </p:clrMapOvr>
  <p:transition advClick="0" advTm="3000"/>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endParaRPr lang="en-US"/>
          </a:p>
        </p:txBody>
      </p:sp>
      <p:sp>
        <p:nvSpPr>
          <p:cNvPr id="142339" name="Rectangle 3"/>
          <p:cNvSpPr>
            <a:spLocks noGrp="1" noChangeArrowheads="1"/>
          </p:cNvSpPr>
          <p:nvPr>
            <p:ph type="body" idx="1"/>
          </p:nvPr>
        </p:nvSpPr>
        <p:spPr/>
        <p:txBody>
          <a:bodyPr/>
          <a:lstStyle/>
          <a:p>
            <a:endParaRPr lang="en-US"/>
          </a:p>
          <a:p>
            <a:endParaRPr lang="en-US"/>
          </a:p>
          <a:p>
            <a:r>
              <a:rPr lang="fa-IR"/>
              <a:t>در مواردی که تفاوت بین سربار واقعی و جذب شده با اهمیت تلقی می شود هم می توان آن را مستقیماً به حساب بهای تمام شده ی کالای فروخته شده منظور کرد.</a:t>
            </a:r>
            <a:endParaRPr lang="en-US"/>
          </a:p>
        </p:txBody>
      </p:sp>
    </p:spTree>
  </p:cSld>
  <p:clrMapOvr>
    <a:masterClrMapping/>
  </p:clrMapOvr>
  <p:transition advClick="0" advTm="3000"/>
</p:sld>
</file>

<file path=ppt/slides/slide1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endParaRPr lang="en-US"/>
          </a:p>
        </p:txBody>
      </p:sp>
      <p:sp>
        <p:nvSpPr>
          <p:cNvPr id="143363" name="Rectangle 3"/>
          <p:cNvSpPr>
            <a:spLocks noGrp="1" noChangeArrowheads="1"/>
          </p:cNvSpPr>
          <p:nvPr>
            <p:ph type="body" idx="1"/>
          </p:nvPr>
        </p:nvSpPr>
        <p:spPr/>
        <p:txBody>
          <a:bodyPr/>
          <a:lstStyle/>
          <a:p>
            <a:pPr>
              <a:buFontTx/>
              <a:buNone/>
            </a:pPr>
            <a:endParaRPr lang="en-US"/>
          </a:p>
          <a:p>
            <a:r>
              <a:rPr lang="fa-IR"/>
              <a:t>                                                                   </a:t>
            </a:r>
            <a:endParaRPr lang="en-US"/>
          </a:p>
          <a:p>
            <a:r>
              <a:rPr lang="fa-IR"/>
              <a:t>می توان این مغایرت را میان حسابهای کار در جریان ساخت، موجودی کالای ساخته شده و بهای تمام شده کالای فروش رفته به نسبت مانده ی آنها سرشکن کرد. . که طبعاً این روش، بسیاردقیقتر است.  </a:t>
            </a:r>
            <a:endParaRPr lang="en-US"/>
          </a:p>
          <a:p>
            <a:r>
              <a:rPr lang="fa-IR"/>
              <a:t>  </a:t>
            </a:r>
            <a:endParaRPr lang="en-US"/>
          </a:p>
        </p:txBody>
      </p:sp>
    </p:spTree>
  </p:cSld>
  <p:clrMapOvr>
    <a:masterClrMapping/>
  </p:clrMapOvr>
  <p:transition advClick="0" advTm="3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143362"/>
                                        </p:tgtEl>
                                        <p:attrNameLst>
                                          <p:attrName>style.visibility</p:attrName>
                                        </p:attrNameLst>
                                      </p:cBhvr>
                                      <p:to>
                                        <p:strVal val="visible"/>
                                      </p:to>
                                    </p:set>
                                    <p:animEffect transition="in" filter="fade">
                                      <p:cBhvr>
                                        <p:cTn id="7" dur="768" decel="100000"/>
                                        <p:tgtEl>
                                          <p:spTgt spid="143362"/>
                                        </p:tgtEl>
                                      </p:cBhvr>
                                    </p:animEffect>
                                    <p:animScale>
                                      <p:cBhvr>
                                        <p:cTn id="8" dur="768" decel="100000"/>
                                        <p:tgtEl>
                                          <p:spTgt spid="143362"/>
                                        </p:tgtEl>
                                      </p:cBhvr>
                                      <p:from x="10000" y="10000"/>
                                      <p:to x="200000" y="450000"/>
                                    </p:animScale>
                                    <p:animScale>
                                      <p:cBhvr>
                                        <p:cTn id="9" dur="1230" accel="100000" fill="hold">
                                          <p:stCondLst>
                                            <p:cond delay="768"/>
                                          </p:stCondLst>
                                        </p:cTn>
                                        <p:tgtEl>
                                          <p:spTgt spid="143362"/>
                                        </p:tgtEl>
                                      </p:cBhvr>
                                      <p:from x="200000" y="450000"/>
                                      <p:to x="100000" y="100000"/>
                                    </p:animScale>
                                    <p:set>
                                      <p:cBhvr>
                                        <p:cTn id="10" dur="768" fill="hold"/>
                                        <p:tgtEl>
                                          <p:spTgt spid="143362"/>
                                        </p:tgtEl>
                                        <p:attrNameLst>
                                          <p:attrName>ppt_x</p:attrName>
                                        </p:attrNameLst>
                                      </p:cBhvr>
                                      <p:to>
                                        <p:strVal val="(0.5)"/>
                                      </p:to>
                                    </p:set>
                                    <p:anim from="(0.5)" to="(#ppt_x)" calcmode="lin" valueType="num">
                                      <p:cBhvr>
                                        <p:cTn id="11" dur="1230" accel="100000" fill="hold">
                                          <p:stCondLst>
                                            <p:cond delay="768"/>
                                          </p:stCondLst>
                                        </p:cTn>
                                        <p:tgtEl>
                                          <p:spTgt spid="143362"/>
                                        </p:tgtEl>
                                        <p:attrNameLst>
                                          <p:attrName>ppt_x</p:attrName>
                                        </p:attrNameLst>
                                      </p:cBhvr>
                                    </p:anim>
                                    <p:set>
                                      <p:cBhvr>
                                        <p:cTn id="12" dur="768" fill="hold"/>
                                        <p:tgtEl>
                                          <p:spTgt spid="143362"/>
                                        </p:tgtEl>
                                        <p:attrNameLst>
                                          <p:attrName>ppt_y</p:attrName>
                                        </p:attrNameLst>
                                      </p:cBhvr>
                                      <p:to>
                                        <p:strVal val="(#ppt_y+0.4)"/>
                                      </p:to>
                                    </p:set>
                                    <p:anim from="(#ppt_y+0.4)" to="(#ppt_y)" calcmode="lin" valueType="num">
                                      <p:cBhvr>
                                        <p:cTn id="13" dur="1230" accel="100000" fill="hold">
                                          <p:stCondLst>
                                            <p:cond delay="768"/>
                                          </p:stCondLst>
                                        </p:cTn>
                                        <p:tgtEl>
                                          <p:spTgt spid="14336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43363">
                                            <p:txEl>
                                              <p:pRg st="1" end="1"/>
                                            </p:txEl>
                                          </p:spTgt>
                                        </p:tgtEl>
                                        <p:attrNameLst>
                                          <p:attrName>style.visibility</p:attrName>
                                        </p:attrNameLst>
                                      </p:cBhvr>
                                      <p:to>
                                        <p:strVal val="visible"/>
                                      </p:to>
                                    </p:set>
                                    <p:anim calcmode="lin" valueType="num">
                                      <p:cBhvr>
                                        <p:cTn id="18" dur="500" fill="hold"/>
                                        <p:tgtEl>
                                          <p:spTgt spid="14336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4336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14336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43363">
                                            <p:txEl>
                                              <p:pRg st="2" end="2"/>
                                            </p:txEl>
                                          </p:spTgt>
                                        </p:tgtEl>
                                        <p:attrNameLst>
                                          <p:attrName>style.visibility</p:attrName>
                                        </p:attrNameLst>
                                      </p:cBhvr>
                                      <p:to>
                                        <p:strVal val="visible"/>
                                      </p:to>
                                    </p:set>
                                    <p:anim calcmode="lin" valueType="num">
                                      <p:cBhvr>
                                        <p:cTn id="25" dur="500" fill="hold"/>
                                        <p:tgtEl>
                                          <p:spTgt spid="14336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4336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14336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43363">
                                            <p:txEl>
                                              <p:pRg st="3" end="3"/>
                                            </p:txEl>
                                          </p:spTgt>
                                        </p:tgtEl>
                                        <p:attrNameLst>
                                          <p:attrName>style.visibility</p:attrName>
                                        </p:attrNameLst>
                                      </p:cBhvr>
                                      <p:to>
                                        <p:strVal val="visible"/>
                                      </p:to>
                                    </p:set>
                                    <p:anim calcmode="lin" valueType="num">
                                      <p:cBhvr>
                                        <p:cTn id="32" dur="500" fill="hold"/>
                                        <p:tgtEl>
                                          <p:spTgt spid="143363">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143363">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143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p:bldP spid="143363" grpId="0" build="p"/>
    </p:bldLst>
  </p:timing>
</p:sld>
</file>

<file path=ppt/slides/slide1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endParaRPr lang="en-US"/>
          </a:p>
        </p:txBody>
      </p:sp>
      <p:sp>
        <p:nvSpPr>
          <p:cNvPr id="144387" name="Rectangle 3"/>
          <p:cNvSpPr>
            <a:spLocks noGrp="1" noChangeArrowheads="1"/>
          </p:cNvSpPr>
          <p:nvPr>
            <p:ph type="body" idx="1"/>
          </p:nvPr>
        </p:nvSpPr>
        <p:spPr/>
        <p:txBody>
          <a:bodyPr/>
          <a:lstStyle/>
          <a:p>
            <a:endParaRPr lang="en-US"/>
          </a:p>
          <a:p>
            <a:endParaRPr lang="en-US"/>
          </a:p>
          <a:p>
            <a:r>
              <a:rPr lang="fa-IR"/>
              <a:t>.</a:t>
            </a:r>
          </a:p>
          <a:p>
            <a:r>
              <a:rPr lang="fa-IR"/>
              <a:t>در پایان هر دوره ی مالی، مغایرت ناشی از تفاوت سربار واقعی و جذب شده باید مورد تجزیه و تحلیل دقیق توسط مدیریت قرار گیرد.</a:t>
            </a:r>
            <a:endParaRPr lang="en-US"/>
          </a:p>
        </p:txBody>
      </p:sp>
    </p:spTree>
  </p:cSld>
  <p:clrMapOvr>
    <a:masterClrMapping/>
  </p:clrMapOvr>
  <p:transition advClick="0" advTm="3000"/>
</p:sld>
</file>

<file path=ppt/slides/slide1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endParaRPr lang="en-US"/>
          </a:p>
        </p:txBody>
      </p:sp>
      <p:sp>
        <p:nvSpPr>
          <p:cNvPr id="145411" name="Rectangle 3"/>
          <p:cNvSpPr>
            <a:spLocks noGrp="1" noChangeArrowheads="1"/>
          </p:cNvSpPr>
          <p:nvPr>
            <p:ph type="body" idx="1"/>
          </p:nvPr>
        </p:nvSpPr>
        <p:spPr/>
        <p:txBody>
          <a:bodyPr/>
          <a:lstStyle/>
          <a:p>
            <a:r>
              <a:rPr lang="fa-IR"/>
              <a:t>تا عمل بروز این مغایرت روشن شود و در دوره های بعدی از هر گونه خطای قابل کنترل پرهیز شود.</a:t>
            </a:r>
          </a:p>
          <a:p>
            <a:r>
              <a:rPr lang="fa-IR"/>
              <a:t>اطلاعات زیر در مورد عملیات سال 8 یک شرکت تولیدی در دست است:</a:t>
            </a:r>
            <a:endParaRPr lang="en-US"/>
          </a:p>
        </p:txBody>
      </p:sp>
    </p:spTree>
  </p:cSld>
  <p:clrMapOvr>
    <a:masterClrMapping/>
  </p:clrMapOvr>
  <p:transition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nodePh="1">
                                  <p:stCondLst>
                                    <p:cond delay="0"/>
                                  </p:stCondLst>
                                  <p:endCondLst>
                                    <p:cond evt="begin" delay="0">
                                      <p:tn val="5"/>
                                    </p:cond>
                                  </p:endCondLst>
                                  <p:childTnLst>
                                    <p:set>
                                      <p:cBhvr>
                                        <p:cTn id="6" dur="1" fill="hold">
                                          <p:stCondLst>
                                            <p:cond delay="0"/>
                                          </p:stCondLst>
                                        </p:cTn>
                                        <p:tgtEl>
                                          <p:spTgt spid="145410"/>
                                        </p:tgtEl>
                                        <p:attrNameLst>
                                          <p:attrName>style.visibility</p:attrName>
                                        </p:attrNameLst>
                                      </p:cBhvr>
                                      <p:to>
                                        <p:strVal val="visible"/>
                                      </p:to>
                                    </p:set>
                                    <p:anim calcmode="lin" valueType="num">
                                      <p:cBhvr>
                                        <p:cTn id="7" dur="1000" fill="hold"/>
                                        <p:tgtEl>
                                          <p:spTgt spid="145410"/>
                                        </p:tgtEl>
                                        <p:attrNameLst>
                                          <p:attrName>ppt_x</p:attrName>
                                        </p:attrNameLst>
                                      </p:cBhvr>
                                      <p:tavLst>
                                        <p:tav tm="0">
                                          <p:val>
                                            <p:strVal val="#ppt_x-.2"/>
                                          </p:val>
                                        </p:tav>
                                        <p:tav tm="100000">
                                          <p:val>
                                            <p:strVal val="#ppt_x"/>
                                          </p:val>
                                        </p:tav>
                                      </p:tavLst>
                                    </p:anim>
                                    <p:anim calcmode="lin" valueType="num">
                                      <p:cBhvr>
                                        <p:cTn id="8" dur="1000" fill="hold"/>
                                        <p:tgtEl>
                                          <p:spTgt spid="1454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541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45411">
                                            <p:txEl>
                                              <p:pRg st="0" end="0"/>
                                            </p:txEl>
                                          </p:spTgt>
                                        </p:tgtEl>
                                        <p:attrNameLst>
                                          <p:attrName>style.visibility</p:attrName>
                                        </p:attrNameLst>
                                      </p:cBhvr>
                                      <p:to>
                                        <p:strVal val="visible"/>
                                      </p:to>
                                    </p:set>
                                    <p:animEffect transition="in" filter="fade">
                                      <p:cBhvr>
                                        <p:cTn id="14" dur="500"/>
                                        <p:tgtEl>
                                          <p:spTgt spid="145411">
                                            <p:txEl>
                                              <p:pRg st="0" end="0"/>
                                            </p:txEl>
                                          </p:spTgt>
                                        </p:tgtEl>
                                      </p:cBhvr>
                                    </p:animEffect>
                                    <p:anim calcmode="lin" valueType="num">
                                      <p:cBhvr>
                                        <p:cTn id="15" dur="500" fill="hold"/>
                                        <p:tgtEl>
                                          <p:spTgt spid="1454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4541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45411">
                                            <p:txEl>
                                              <p:pRg st="1" end="1"/>
                                            </p:txEl>
                                          </p:spTgt>
                                        </p:tgtEl>
                                        <p:attrNameLst>
                                          <p:attrName>style.visibility</p:attrName>
                                        </p:attrNameLst>
                                      </p:cBhvr>
                                      <p:to>
                                        <p:strVal val="visible"/>
                                      </p:to>
                                    </p:set>
                                    <p:animEffect transition="in" filter="fade">
                                      <p:cBhvr>
                                        <p:cTn id="21" dur="500"/>
                                        <p:tgtEl>
                                          <p:spTgt spid="145411">
                                            <p:txEl>
                                              <p:pRg st="1" end="1"/>
                                            </p:txEl>
                                          </p:spTgt>
                                        </p:tgtEl>
                                      </p:cBhvr>
                                    </p:animEffect>
                                    <p:anim calcmode="lin" valueType="num">
                                      <p:cBhvr>
                                        <p:cTn id="22" dur="500" fill="hold"/>
                                        <p:tgtEl>
                                          <p:spTgt spid="14541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45411">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p:bldP spid="145411" grpId="0" build="p"/>
    </p:bldLst>
  </p:timing>
</p:sld>
</file>

<file path=ppt/slides/slide1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5" name="Rectangle 3"/>
          <p:cNvSpPr>
            <a:spLocks noGrp="1" noChangeArrowheads="1"/>
          </p:cNvSpPr>
          <p:nvPr>
            <p:ph type="body" sz="half" idx="1"/>
          </p:nvPr>
        </p:nvSpPr>
        <p:spPr/>
        <p:txBody>
          <a:bodyPr/>
          <a:lstStyle/>
          <a:p>
            <a:r>
              <a:rPr lang="fa-IR" sz="2800"/>
              <a:t>  </a:t>
            </a:r>
            <a:endParaRPr lang="en-US" sz="2800"/>
          </a:p>
        </p:txBody>
      </p:sp>
      <p:graphicFrame>
        <p:nvGraphicFramePr>
          <p:cNvPr id="146472" name="Group 40"/>
          <p:cNvGraphicFramePr>
            <a:graphicFrameLocks noGrp="1"/>
          </p:cNvGraphicFramePr>
          <p:nvPr>
            <p:ph sz="half" idx="2"/>
          </p:nvPr>
        </p:nvGraphicFramePr>
        <p:xfrm>
          <a:off x="539750" y="1052513"/>
          <a:ext cx="8147050" cy="4960937"/>
        </p:xfrm>
        <a:graphic>
          <a:graphicData uri="http://schemas.openxmlformats.org/drawingml/2006/table">
            <a:tbl>
              <a:tblPr rtl="1"/>
              <a:tblGrid>
                <a:gridCol w="2036762">
                  <a:extLst>
                    <a:ext uri="{9D8B030D-6E8A-4147-A177-3AD203B41FA5}">
                      <a16:colId xmlns:a16="http://schemas.microsoft.com/office/drawing/2014/main" val="20000"/>
                    </a:ext>
                  </a:extLst>
                </a:gridCol>
                <a:gridCol w="2036763">
                  <a:extLst>
                    <a:ext uri="{9D8B030D-6E8A-4147-A177-3AD203B41FA5}">
                      <a16:colId xmlns:a16="http://schemas.microsoft.com/office/drawing/2014/main" val="20001"/>
                    </a:ext>
                  </a:extLst>
                </a:gridCol>
                <a:gridCol w="2036762">
                  <a:extLst>
                    <a:ext uri="{9D8B030D-6E8A-4147-A177-3AD203B41FA5}">
                      <a16:colId xmlns:a16="http://schemas.microsoft.com/office/drawing/2014/main" val="20002"/>
                    </a:ext>
                  </a:extLst>
                </a:gridCol>
                <a:gridCol w="2036763">
                  <a:extLst>
                    <a:ext uri="{9D8B030D-6E8A-4147-A177-3AD203B41FA5}">
                      <a16:colId xmlns:a16="http://schemas.microsoft.com/office/drawing/2014/main" val="20003"/>
                    </a:ext>
                  </a:extLst>
                </a:gridCol>
              </a:tblGrid>
              <a:tr h="622300">
                <a:tc gridSpan="4">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 کارگاه ها</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937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شرح</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ا</a:t>
                      </a:r>
                      <a:r>
                        <a:rPr kumimoji="0" lang="fa-IR" sz="2800" b="0" i="0" u="none" strike="noStrike" cap="none" normalizeH="0" baseline="0" smtClean="0">
                          <a:ln>
                            <a:noFill/>
                          </a:ln>
                          <a:solidFill>
                            <a:schemeClr val="tx1"/>
                          </a:solidFill>
                          <a:effectLst/>
                          <a:latin typeface="Arial" pitchFamily="34" charset="0"/>
                          <a:cs typeface="Arial" pitchFamily="34" charset="0"/>
                        </a:rPr>
                        <a:t>لف</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ب</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ج</a:t>
                      </a:r>
                      <a:endParaRPr kumimoji="0" lang="en-US" sz="28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083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Arial" pitchFamily="34" charset="0"/>
                        </a:rPr>
                        <a:t>سربارتخمینی</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Arial" pitchFamily="34" charset="0"/>
                        </a:rPr>
                        <a:t>بهای تخمینی کار مستقیم</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Arial" pitchFamily="34" charset="0"/>
                        </a:rPr>
                        <a:t>ساعات کارمستقیم تخمینی</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Arial" pitchFamily="34" charset="0"/>
                        </a:rPr>
                        <a:t>ساعات کارماشین تخمینی</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000/56 ریال</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500/60</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100/20</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100/22</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400/45 ریال</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000/45</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200/14</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000/14</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100/60 ریال</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200/71</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000/15</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700/17</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advClick="0" advTm="3000"/>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endParaRPr lang="en-US"/>
          </a:p>
        </p:txBody>
      </p:sp>
      <p:sp>
        <p:nvSpPr>
          <p:cNvPr id="147459" name="Rectangle 3"/>
          <p:cNvSpPr>
            <a:spLocks noGrp="1" noChangeArrowheads="1"/>
          </p:cNvSpPr>
          <p:nvPr>
            <p:ph type="body" idx="1"/>
          </p:nvPr>
        </p:nvSpPr>
        <p:spPr/>
        <p:txBody>
          <a:bodyPr/>
          <a:lstStyle/>
          <a:p>
            <a:endParaRPr lang="ar-SA"/>
          </a:p>
          <a:p>
            <a:endParaRPr lang="ar-SA"/>
          </a:p>
          <a:p>
            <a:pPr algn="ctr"/>
            <a:r>
              <a:rPr lang="fa-IR"/>
              <a:t>کارگاه الف از ساعات کار ماشین به عنوان مبنای تعیین نرخ جذب سربار استفاده می کند و کارگاههای ب و ج به ترتیب از بهای تمام شده ی کار مستقیم و ساعات کار مستقیم به عنوان مبنای جذب سربار استفاده می کند. </a:t>
            </a:r>
            <a:endParaRPr lang="en-US"/>
          </a:p>
        </p:txBody>
      </p:sp>
    </p:spTree>
  </p:cSld>
  <p:clrMapOvr>
    <a:masterClrMapping/>
  </p:clrMapOvr>
  <p:transition advClick="0" advTm="3000"/>
</p:sld>
</file>

<file path=ppt/slides/slide1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endParaRPr lang="en-US"/>
          </a:p>
        </p:txBody>
      </p:sp>
      <p:sp>
        <p:nvSpPr>
          <p:cNvPr id="148483" name="Rectangle 3"/>
          <p:cNvSpPr>
            <a:spLocks noGrp="1" noChangeArrowheads="1"/>
          </p:cNvSpPr>
          <p:nvPr>
            <p:ph type="body" idx="1"/>
          </p:nvPr>
        </p:nvSpPr>
        <p:spPr/>
        <p:txBody>
          <a:bodyPr/>
          <a:lstStyle/>
          <a:p>
            <a:pPr algn="ctr"/>
            <a:r>
              <a:rPr lang="fa-IR"/>
              <a:t>مطلوبست:</a:t>
            </a:r>
          </a:p>
          <a:p>
            <a:pPr algn="ctr"/>
            <a:r>
              <a:rPr lang="fa-IR"/>
              <a:t>الف / تعیین نرخ از پیش تعیین شده ی جذب سربار هر کارگاه.</a:t>
            </a:r>
          </a:p>
          <a:p>
            <a:pPr algn="ctr"/>
            <a:r>
              <a:rPr lang="fa-IR"/>
              <a:t>ب/ با توجه به اطلاعات واقعی زیر سربار قابل جذب هر کارگاه</a:t>
            </a:r>
          </a:p>
          <a:p>
            <a:pPr algn="ctr"/>
            <a:r>
              <a:rPr lang="fa-IR"/>
              <a:t> را برای ماه شهریور سال 8 محاسبه کنید.</a:t>
            </a:r>
            <a:endParaRPr lang="en-US"/>
          </a:p>
        </p:txBody>
      </p:sp>
    </p:spTree>
  </p:cSld>
  <p:clrMapOvr>
    <a:masterClrMapping/>
  </p:clrMapOvr>
  <p:transition advClick="0" advTm="3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148482"/>
                                        </p:tgtEl>
                                        <p:attrNameLst>
                                          <p:attrName>style.visibility</p:attrName>
                                        </p:attrNameLst>
                                      </p:cBhvr>
                                      <p:to>
                                        <p:strVal val="visible"/>
                                      </p:to>
                                    </p:set>
                                    <p:animEffect transition="in" filter="fade">
                                      <p:cBhvr>
                                        <p:cTn id="7" dur="1000"/>
                                        <p:tgtEl>
                                          <p:spTgt spid="148482"/>
                                        </p:tgtEl>
                                      </p:cBhvr>
                                    </p:animEffect>
                                    <p:anim calcmode="lin" valueType="num">
                                      <p:cBhvr>
                                        <p:cTn id="8" dur="1000" fill="hold"/>
                                        <p:tgtEl>
                                          <p:spTgt spid="148482"/>
                                        </p:tgtEl>
                                        <p:attrNameLst>
                                          <p:attrName>ppt_x</p:attrName>
                                        </p:attrNameLst>
                                      </p:cBhvr>
                                      <p:tavLst>
                                        <p:tav tm="0">
                                          <p:val>
                                            <p:strVal val="#ppt_x"/>
                                          </p:val>
                                        </p:tav>
                                        <p:tav tm="100000">
                                          <p:val>
                                            <p:strVal val="#ppt_x"/>
                                          </p:val>
                                        </p:tav>
                                      </p:tavLst>
                                    </p:anim>
                                    <p:anim calcmode="lin" valueType="num">
                                      <p:cBhvr>
                                        <p:cTn id="9" dur="898" decel="100000" fill="hold"/>
                                        <p:tgtEl>
                                          <p:spTgt spid="14848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4848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48483">
                                            <p:txEl>
                                              <p:pRg st="0" end="0"/>
                                            </p:txEl>
                                          </p:spTgt>
                                        </p:tgtEl>
                                        <p:attrNameLst>
                                          <p:attrName>style.visibility</p:attrName>
                                        </p:attrNameLst>
                                      </p:cBhvr>
                                      <p:to>
                                        <p:strVal val="visible"/>
                                      </p:to>
                                    </p:set>
                                    <p:animEffect transition="in" filter="fade">
                                      <p:cBhvr>
                                        <p:cTn id="15" dur="1000"/>
                                        <p:tgtEl>
                                          <p:spTgt spid="148483">
                                            <p:txEl>
                                              <p:pRg st="0" end="0"/>
                                            </p:txEl>
                                          </p:spTgt>
                                        </p:tgtEl>
                                      </p:cBhvr>
                                    </p:animEffect>
                                    <p:anim calcmode="lin" valueType="num">
                                      <p:cBhvr>
                                        <p:cTn id="16" dur="1000" fill="hold"/>
                                        <p:tgtEl>
                                          <p:spTgt spid="14848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4848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4848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8483">
                                            <p:txEl>
                                              <p:pRg st="1" end="1"/>
                                            </p:txEl>
                                          </p:spTgt>
                                        </p:tgtEl>
                                        <p:attrNameLst>
                                          <p:attrName>style.visibility</p:attrName>
                                        </p:attrNameLst>
                                      </p:cBhvr>
                                      <p:to>
                                        <p:strVal val="visible"/>
                                      </p:to>
                                    </p:set>
                                    <p:animEffect transition="in" filter="fade">
                                      <p:cBhvr>
                                        <p:cTn id="23" dur="1000"/>
                                        <p:tgtEl>
                                          <p:spTgt spid="148483">
                                            <p:txEl>
                                              <p:pRg st="1" end="1"/>
                                            </p:txEl>
                                          </p:spTgt>
                                        </p:tgtEl>
                                      </p:cBhvr>
                                    </p:animEffect>
                                    <p:anim calcmode="lin" valueType="num">
                                      <p:cBhvr>
                                        <p:cTn id="24" dur="1000" fill="hold"/>
                                        <p:tgtEl>
                                          <p:spTgt spid="148483">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4848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4848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48483">
                                            <p:txEl>
                                              <p:pRg st="2" end="2"/>
                                            </p:txEl>
                                          </p:spTgt>
                                        </p:tgtEl>
                                        <p:attrNameLst>
                                          <p:attrName>style.visibility</p:attrName>
                                        </p:attrNameLst>
                                      </p:cBhvr>
                                      <p:to>
                                        <p:strVal val="visible"/>
                                      </p:to>
                                    </p:set>
                                    <p:animEffect transition="in" filter="fade">
                                      <p:cBhvr>
                                        <p:cTn id="31" dur="1000"/>
                                        <p:tgtEl>
                                          <p:spTgt spid="148483">
                                            <p:txEl>
                                              <p:pRg st="2" end="2"/>
                                            </p:txEl>
                                          </p:spTgt>
                                        </p:tgtEl>
                                      </p:cBhvr>
                                    </p:animEffect>
                                    <p:anim calcmode="lin" valueType="num">
                                      <p:cBhvr>
                                        <p:cTn id="32" dur="1000" fill="hold"/>
                                        <p:tgtEl>
                                          <p:spTgt spid="148483">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4848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4848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48483">
                                            <p:txEl>
                                              <p:pRg st="3" end="3"/>
                                            </p:txEl>
                                          </p:spTgt>
                                        </p:tgtEl>
                                        <p:attrNameLst>
                                          <p:attrName>style.visibility</p:attrName>
                                        </p:attrNameLst>
                                      </p:cBhvr>
                                      <p:to>
                                        <p:strVal val="visible"/>
                                      </p:to>
                                    </p:set>
                                    <p:animEffect transition="in" filter="fade">
                                      <p:cBhvr>
                                        <p:cTn id="39" dur="1000"/>
                                        <p:tgtEl>
                                          <p:spTgt spid="148483">
                                            <p:txEl>
                                              <p:pRg st="3" end="3"/>
                                            </p:txEl>
                                          </p:spTgt>
                                        </p:tgtEl>
                                      </p:cBhvr>
                                    </p:animEffect>
                                    <p:anim calcmode="lin" valueType="num">
                                      <p:cBhvr>
                                        <p:cTn id="40" dur="1000" fill="hold"/>
                                        <p:tgtEl>
                                          <p:spTgt spid="148483">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4848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4848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2" grpId="0"/>
      <p:bldP spid="14848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en-US"/>
          </a:p>
        </p:txBody>
      </p:sp>
      <p:sp>
        <p:nvSpPr>
          <p:cNvPr id="12291" name="Rectangle 3"/>
          <p:cNvSpPr>
            <a:spLocks noGrp="1" noChangeArrowheads="1"/>
          </p:cNvSpPr>
          <p:nvPr>
            <p:ph type="body" idx="1"/>
          </p:nvPr>
        </p:nvSpPr>
        <p:spPr/>
        <p:txBody>
          <a:bodyPr/>
          <a:lstStyle/>
          <a:p>
            <a:pPr algn="ctr"/>
            <a:endParaRPr lang="en-US"/>
          </a:p>
          <a:p>
            <a:pPr algn="ctr"/>
            <a:endParaRPr lang="en-US"/>
          </a:p>
          <a:p>
            <a:pPr algn="ctr"/>
            <a:r>
              <a:rPr lang="fa-IR"/>
              <a:t>حسابداری بهای تمام شده، با فراهم آوردن اطلاعات لازم برای تعیین نتایج مالی حاصل از راه کارهای مختلف از طریق تعیین بهای تمام شده ی هر یک از راه کارها و مقایسه اطلاعات حاصله به تصمیم گیریهای مدیریت در انتخاب میان راه کارهای مختلف کمک می کند.</a:t>
            </a:r>
            <a:endParaRPr lang="en-US"/>
          </a:p>
        </p:txBody>
      </p:sp>
    </p:spTree>
  </p:cSld>
  <p:clrMapOvr>
    <a:masterClrMapping/>
  </p:clrMapOvr>
  <p:transition advClick="0" advTm="3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800" fill="hold">
                                          <p:stCondLst>
                                            <p:cond delay="0"/>
                                          </p:stCondLst>
                                        </p:cTn>
                                        <p:tgtEl>
                                          <p:spTgt spid="12290"/>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229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fade">
                                      <p:cBhvr>
                                        <p:cTn id="13" dur="1000"/>
                                        <p:tgtEl>
                                          <p:spTgt spid="12291">
                                            <p:txEl>
                                              <p:pRg st="2" end="2"/>
                                            </p:txEl>
                                          </p:spTgt>
                                        </p:tgtEl>
                                      </p:cBhvr>
                                    </p:animEffect>
                                    <p:anim calcmode="lin" valueType="num">
                                      <p:cBhvr>
                                        <p:cTn id="14" dur="1000" fill="hold"/>
                                        <p:tgtEl>
                                          <p:spTgt spid="12291">
                                            <p:txEl>
                                              <p:pRg st="2" end="2"/>
                                            </p:txEl>
                                          </p:spTgt>
                                        </p:tgtEl>
                                        <p:attrNameLst>
                                          <p:attrName>ppt_x</p:attrName>
                                        </p:attrNameLst>
                                      </p:cBhvr>
                                      <p:tavLst>
                                        <p:tav tm="0">
                                          <p:val>
                                            <p:strVal val="#ppt_x-.1"/>
                                          </p:val>
                                        </p:tav>
                                        <p:tav tm="100000">
                                          <p:val>
                                            <p:strVal val="#ppt_x"/>
                                          </p:val>
                                        </p:tav>
                                      </p:tavLst>
                                    </p:anim>
                                    <p:anim calcmode="lin" valueType="num">
                                      <p:cBhvr>
                                        <p:cTn id="15" dur="10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527" name="Rectangle 23"/>
          <p:cNvSpPr>
            <a:spLocks noGrp="1" noChangeArrowheads="1"/>
          </p:cNvSpPr>
          <p:nvPr>
            <p:ph type="title"/>
          </p:nvPr>
        </p:nvSpPr>
        <p:spPr/>
        <p:txBody>
          <a:bodyPr/>
          <a:lstStyle/>
          <a:p>
            <a:endParaRPr lang="en-US"/>
          </a:p>
        </p:txBody>
      </p:sp>
      <p:graphicFrame>
        <p:nvGraphicFramePr>
          <p:cNvPr id="149537" name="Group 33"/>
          <p:cNvGraphicFramePr>
            <a:graphicFrameLocks noGrp="1"/>
          </p:cNvGraphicFramePr>
          <p:nvPr>
            <p:ph idx="1"/>
          </p:nvPr>
        </p:nvGraphicFramePr>
        <p:xfrm>
          <a:off x="684213" y="1600200"/>
          <a:ext cx="8002587" cy="4297363"/>
        </p:xfrm>
        <a:graphic>
          <a:graphicData uri="http://schemas.openxmlformats.org/drawingml/2006/table">
            <a:tbl>
              <a:tblPr rtl="1"/>
              <a:tblGrid>
                <a:gridCol w="2881312">
                  <a:extLst>
                    <a:ext uri="{9D8B030D-6E8A-4147-A177-3AD203B41FA5}">
                      <a16:colId xmlns:a16="http://schemas.microsoft.com/office/drawing/2014/main" val="20000"/>
                    </a:ext>
                  </a:extLst>
                </a:gridCol>
                <a:gridCol w="1470025">
                  <a:extLst>
                    <a:ext uri="{9D8B030D-6E8A-4147-A177-3AD203B41FA5}">
                      <a16:colId xmlns:a16="http://schemas.microsoft.com/office/drawing/2014/main" val="20001"/>
                    </a:ext>
                  </a:extLst>
                </a:gridCol>
                <a:gridCol w="1851025">
                  <a:extLst>
                    <a:ext uri="{9D8B030D-6E8A-4147-A177-3AD203B41FA5}">
                      <a16:colId xmlns:a16="http://schemas.microsoft.com/office/drawing/2014/main" val="20002"/>
                    </a:ext>
                  </a:extLst>
                </a:gridCol>
                <a:gridCol w="1800225">
                  <a:extLst>
                    <a:ext uri="{9D8B030D-6E8A-4147-A177-3AD203B41FA5}">
                      <a16:colId xmlns:a16="http://schemas.microsoft.com/office/drawing/2014/main" val="20003"/>
                    </a:ext>
                  </a:extLst>
                </a:gridCol>
              </a:tblGrid>
              <a:tr h="517525">
                <a:tc gridSpan="4">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 کارگاه ها</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937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شرح</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ا</a:t>
                      </a:r>
                      <a:r>
                        <a:rPr kumimoji="0" lang="fa-IR" sz="2800" b="0" i="0" u="none" strike="noStrike" cap="none" normalizeH="0" baseline="0" smtClean="0">
                          <a:ln>
                            <a:noFill/>
                          </a:ln>
                          <a:solidFill>
                            <a:schemeClr val="tx1"/>
                          </a:solidFill>
                          <a:effectLst/>
                          <a:latin typeface="Arial" pitchFamily="34" charset="0"/>
                          <a:cs typeface="Arial" pitchFamily="34" charset="0"/>
                        </a:rPr>
                        <a:t>لف</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ب</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ج</a:t>
                      </a:r>
                      <a:endParaRPr kumimoji="0" lang="en-US" sz="28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95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Arial" pitchFamily="34" charset="0"/>
                        </a:rPr>
                        <a:t>بهای تمام شده ی کار مستقیم</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Arial" pitchFamily="34" charset="0"/>
                        </a:rPr>
                        <a:t>ساعات کار مستقیم</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Arial" pitchFamily="34" charset="0"/>
                        </a:rPr>
                        <a:t>ساعات کار ماشین</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200/6 ریال</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250/1 ساعت</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000/2 ساعت</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000</a:t>
                      </a:r>
                      <a:r>
                        <a:rPr kumimoji="0" lang="fa-IR" sz="2400" b="0" i="0" u="none" strike="noStrike" cap="none" normalizeH="0" baseline="0" smtClean="0">
                          <a:ln>
                            <a:noFill/>
                          </a:ln>
                          <a:solidFill>
                            <a:schemeClr val="tx1"/>
                          </a:solidFill>
                          <a:effectLst/>
                          <a:latin typeface="Arial" pitchFamily="34" charset="0"/>
                          <a:cs typeface="Arial" pitchFamily="34" charset="0"/>
                        </a:rPr>
                        <a:t>/4 ریال</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Arial" pitchFamily="34" charset="0"/>
                        </a:rPr>
                        <a:t>000/1 ساعت</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Arial" pitchFamily="34" charset="0"/>
                        </a:rPr>
                        <a:t>100/1 ساعت</a:t>
                      </a:r>
                      <a:r>
                        <a:rPr kumimoji="0" lang="en-US" sz="24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000</a:t>
                      </a:r>
                      <a:r>
                        <a:rPr kumimoji="0" lang="fa-IR" sz="2400" b="0" i="0" u="none" strike="noStrike" cap="none" normalizeH="0" baseline="0" smtClean="0">
                          <a:ln>
                            <a:noFill/>
                          </a:ln>
                          <a:solidFill>
                            <a:schemeClr val="tx1"/>
                          </a:solidFill>
                          <a:effectLst/>
                          <a:latin typeface="Arial" pitchFamily="34" charset="0"/>
                          <a:cs typeface="Arial" pitchFamily="34" charset="0"/>
                        </a:rPr>
                        <a:t>/7 ریال</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Arial" pitchFamily="34" charset="0"/>
                        </a:rPr>
                        <a:t>410/1 ساعت</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Arial" pitchFamily="34" charset="0"/>
                        </a:rPr>
                        <a:t>150/1 ساعت</a:t>
                      </a:r>
                      <a:r>
                        <a:rPr kumimoji="0" lang="en-US" sz="24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advClick="0" advTm="3000"/>
</p:sld>
</file>

<file path=ppt/slides/slide1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endParaRPr lang="en-US"/>
          </a:p>
        </p:txBody>
      </p:sp>
      <p:sp>
        <p:nvSpPr>
          <p:cNvPr id="150531" name="Rectangle 3"/>
          <p:cNvSpPr>
            <a:spLocks noGrp="1" noChangeArrowheads="1"/>
          </p:cNvSpPr>
          <p:nvPr>
            <p:ph type="body" idx="1"/>
          </p:nvPr>
        </p:nvSpPr>
        <p:spPr/>
        <p:txBody>
          <a:bodyPr/>
          <a:lstStyle/>
          <a:p>
            <a:pPr algn="ctr"/>
            <a:endParaRPr lang="ar-SA"/>
          </a:p>
          <a:p>
            <a:pPr algn="ctr"/>
            <a:r>
              <a:rPr lang="fa-IR"/>
              <a:t>ج/ در صورتی که سربار واقعی سال 8 برای کارگاههای الف، ب و ج شرکت به ترتیب 57،500،000،    45،400،000 و 6،000،000 ریال باشد. </a:t>
            </a:r>
            <a:endParaRPr lang="en-US"/>
          </a:p>
        </p:txBody>
      </p:sp>
    </p:spTree>
  </p:cSld>
  <p:clrMapOvr>
    <a:masterClrMapping/>
  </p:clrMapOvr>
  <p:transition advClick="0" advTm="3000"/>
</p:sld>
</file>

<file path=ppt/slides/slide14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endParaRPr lang="en-US"/>
          </a:p>
        </p:txBody>
      </p:sp>
      <p:sp>
        <p:nvSpPr>
          <p:cNvPr id="151555" name="Rectangle 3"/>
          <p:cNvSpPr>
            <a:spLocks noGrp="1" noChangeArrowheads="1"/>
          </p:cNvSpPr>
          <p:nvPr>
            <p:ph type="body" idx="1"/>
          </p:nvPr>
        </p:nvSpPr>
        <p:spPr/>
        <p:txBody>
          <a:bodyPr/>
          <a:lstStyle/>
          <a:p>
            <a:pPr algn="ctr"/>
            <a:endParaRPr lang="ar-SA"/>
          </a:p>
          <a:p>
            <a:pPr algn="ctr"/>
            <a:r>
              <a:rPr lang="fa-IR"/>
              <a:t>میزان اضافه یا کسر جذب سربار را با فرض اینکه میزان</a:t>
            </a:r>
            <a:endParaRPr lang="en-US"/>
          </a:p>
          <a:p>
            <a:pPr algn="ctr"/>
            <a:r>
              <a:rPr lang="fa-IR"/>
              <a:t> سربار جذب شده درست به اندازه ی سربار تخمینی باشد تعیین کنید.</a:t>
            </a:r>
          </a:p>
          <a:p>
            <a:pPr algn="ctr"/>
            <a:r>
              <a:rPr lang="fa-IR"/>
              <a:t>د/ با استفاده از حساب سربار جذب شده، سربار واقعی و جذب شده سال 8 را برای کارگاه ب ثبت کرده است.</a:t>
            </a:r>
            <a:endParaRPr lang="en-US"/>
          </a:p>
        </p:txBody>
      </p:sp>
    </p:spTree>
  </p:cSld>
  <p:clrMapOvr>
    <a:masterClrMapping/>
  </p:clrMapOvr>
  <p:transition advClick="0" advTm="3000">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nodePh="1">
                                  <p:stCondLst>
                                    <p:cond delay="0"/>
                                  </p:stCondLst>
                                  <p:endCondLst>
                                    <p:cond evt="begin" delay="0">
                                      <p:tn val="5"/>
                                    </p:cond>
                                  </p:end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15155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animEffect transition="in" filter="fade">
                                      <p:cBhvr>
                                        <p:cTn id="11" dur="1000">
                                          <p:stCondLst>
                                            <p:cond delay="0"/>
                                          </p:stCondLst>
                                        </p:cTn>
                                        <p:tgtEl>
                                          <p:spTgt spid="15155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51555">
                                            <p:txEl>
                                              <p:pRg st="2" end="2"/>
                                            </p:txEl>
                                          </p:spTgt>
                                        </p:tgtEl>
                                        <p:attrNameLst>
                                          <p:attrName>style.visibility</p:attrName>
                                        </p:attrNameLst>
                                      </p:cBhvr>
                                      <p:to>
                                        <p:strVal val="visible"/>
                                      </p:to>
                                    </p:set>
                                    <p:animEffect transition="in" filter="fade">
                                      <p:cBhvr>
                                        <p:cTn id="16" dur="1000">
                                          <p:stCondLst>
                                            <p:cond delay="0"/>
                                          </p:stCondLst>
                                        </p:cTn>
                                        <p:tgtEl>
                                          <p:spTgt spid="15155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51555">
                                            <p:txEl>
                                              <p:pRg st="3" end="3"/>
                                            </p:txEl>
                                          </p:spTgt>
                                        </p:tgtEl>
                                        <p:attrNameLst>
                                          <p:attrName>style.visibility</p:attrName>
                                        </p:attrNameLst>
                                      </p:cBhvr>
                                      <p:to>
                                        <p:strVal val="visible"/>
                                      </p:to>
                                    </p:set>
                                    <p:animEffect transition="in" filter="fade">
                                      <p:cBhvr>
                                        <p:cTn id="21" dur="1000">
                                          <p:stCondLst>
                                            <p:cond delay="0"/>
                                          </p:stCondLst>
                                        </p:cTn>
                                        <p:tgtEl>
                                          <p:spTgt spid="151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4" grpId="0"/>
      <p:bldP spid="151555" grpId="0" build="p"/>
    </p:bldLst>
  </p:timing>
</p:sld>
</file>

<file path=ppt/slides/slide1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2599" name="Rectangle 23"/>
          <p:cNvSpPr>
            <a:spLocks noGrp="1" noChangeArrowheads="1"/>
          </p:cNvSpPr>
          <p:nvPr>
            <p:ph type="title"/>
          </p:nvPr>
        </p:nvSpPr>
        <p:spPr/>
        <p:txBody>
          <a:bodyPr/>
          <a:lstStyle/>
          <a:p>
            <a:endParaRPr lang="en-US"/>
          </a:p>
        </p:txBody>
      </p:sp>
      <p:graphicFrame>
        <p:nvGraphicFramePr>
          <p:cNvPr id="152610" name="Group 34"/>
          <p:cNvGraphicFramePr>
            <a:graphicFrameLocks noGrp="1"/>
          </p:cNvGraphicFramePr>
          <p:nvPr>
            <p:ph idx="1"/>
          </p:nvPr>
        </p:nvGraphicFramePr>
        <p:xfrm>
          <a:off x="457200" y="1600200"/>
          <a:ext cx="8362950" cy="4708525"/>
        </p:xfrm>
        <a:graphic>
          <a:graphicData uri="http://schemas.openxmlformats.org/drawingml/2006/table">
            <a:tbl>
              <a:tblPr rtl="1"/>
              <a:tblGrid>
                <a:gridCol w="2663825">
                  <a:extLst>
                    <a:ext uri="{9D8B030D-6E8A-4147-A177-3AD203B41FA5}">
                      <a16:colId xmlns:a16="http://schemas.microsoft.com/office/drawing/2014/main" val="20000"/>
                    </a:ext>
                  </a:extLst>
                </a:gridCol>
                <a:gridCol w="4032250">
                  <a:extLst>
                    <a:ext uri="{9D8B030D-6E8A-4147-A177-3AD203B41FA5}">
                      <a16:colId xmlns:a16="http://schemas.microsoft.com/office/drawing/2014/main" val="20001"/>
                    </a:ext>
                  </a:extLst>
                </a:gridCol>
                <a:gridCol w="1666875">
                  <a:extLst>
                    <a:ext uri="{9D8B030D-6E8A-4147-A177-3AD203B41FA5}">
                      <a16:colId xmlns:a16="http://schemas.microsoft.com/office/drawing/2014/main" val="20002"/>
                    </a:ext>
                  </a:extLst>
                </a:gridCol>
              </a:tblGrid>
              <a:tr h="47085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نرخ جذب سربار</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نرخ جذب سربار</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نرخ جذب سربار</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ب/</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سربار جذب شده</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سربار جذب شده</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سربار جذب شده</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cs typeface="Arial" pitchFamily="34" charset="0"/>
                        </a:rPr>
                        <a:t>45/2545=1000×22000/56000</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1= 4500000 ÷ 45400000</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7/4006 =15/60100</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fa-IR" sz="28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5090900 =45/2545×2000</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400000 =1/1×4000000</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5649450 =7/4006 ×1410</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کارگاه الف</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کارگاه ب</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کارگاه ج</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کارگاه الف</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کارگاه ب</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کارگاه ج</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advClick="0" advTm="3000"/>
</p:sld>
</file>

<file path=ppt/slides/slide1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endParaRPr lang="en-US"/>
          </a:p>
        </p:txBody>
      </p:sp>
      <p:sp>
        <p:nvSpPr>
          <p:cNvPr id="153603" name="Rectangle 3"/>
          <p:cNvSpPr>
            <a:spLocks noGrp="1" noChangeArrowheads="1"/>
          </p:cNvSpPr>
          <p:nvPr>
            <p:ph type="body" idx="1"/>
          </p:nvPr>
        </p:nvSpPr>
        <p:spPr/>
        <p:txBody>
          <a:bodyPr/>
          <a:lstStyle/>
          <a:p>
            <a:r>
              <a:rPr lang="fa-IR" sz="3600"/>
              <a:t>فصل نهم:</a:t>
            </a:r>
          </a:p>
          <a:p>
            <a:r>
              <a:rPr lang="fa-IR" sz="3600"/>
              <a:t>نظام دائمی بهای تمام شده: هزینه یابی سفارشات</a:t>
            </a:r>
          </a:p>
          <a:p>
            <a:r>
              <a:rPr lang="fa-IR"/>
              <a:t>(تعیین بهای تمام شده سفارشات)</a:t>
            </a:r>
          </a:p>
          <a:p>
            <a:r>
              <a:rPr lang="fa-IR"/>
              <a:t>هزینه یابی سفارشات:</a:t>
            </a:r>
          </a:p>
          <a:p>
            <a:r>
              <a:rPr lang="fa-IR"/>
              <a:t>در نظام هزینه یابی سفارشات از حسابی تحت عنوان حساب کار در جریان ساخت هر سفارش استفاده می شود .</a:t>
            </a:r>
            <a:endParaRPr lang="en-US"/>
          </a:p>
        </p:txBody>
      </p:sp>
    </p:spTree>
  </p:cSld>
  <p:clrMapOvr>
    <a:masterClrMapping/>
  </p:clrMapOvr>
  <p:transition advClick="0" advTm="3000"/>
</p:sld>
</file>

<file path=ppt/slides/slide14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endParaRPr lang="en-US"/>
          </a:p>
        </p:txBody>
      </p:sp>
      <p:sp>
        <p:nvSpPr>
          <p:cNvPr id="157699" name="Rectangle 3"/>
          <p:cNvSpPr>
            <a:spLocks noGrp="1" noChangeArrowheads="1"/>
          </p:cNvSpPr>
          <p:nvPr>
            <p:ph type="body" idx="1"/>
          </p:nvPr>
        </p:nvSpPr>
        <p:spPr/>
        <p:txBody>
          <a:bodyPr/>
          <a:lstStyle/>
          <a:p>
            <a:endParaRPr lang="ar-SA"/>
          </a:p>
          <a:p>
            <a:r>
              <a:rPr lang="fa-IR"/>
              <a:t>که مرکز تجمع کلیه اقلام بهای تمام شده مربوط به یک سفارش معین است و مانده مجموعه حسابهای کار در جریان سفارشها، نشاندهنده مانده کار در جریان ساخت کل واحد تولیدی در زمان معین است. </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nodePh="1">
                                  <p:stCondLst>
                                    <p:cond delay="0"/>
                                  </p:stCondLst>
                                  <p:endCondLst>
                                    <p:cond evt="begin" delay="0">
                                      <p:tn val="5"/>
                                    </p:cond>
                                  </p:endCondLst>
                                  <p:childTnLst>
                                    <p:set>
                                      <p:cBhvr>
                                        <p:cTn id="6" dur="1" fill="hold">
                                          <p:stCondLst>
                                            <p:cond delay="0"/>
                                          </p:stCondLst>
                                        </p:cTn>
                                        <p:tgtEl>
                                          <p:spTgt spid="157698"/>
                                        </p:tgtEl>
                                        <p:attrNameLst>
                                          <p:attrName>style.visibility</p:attrName>
                                        </p:attrNameLst>
                                      </p:cBhvr>
                                      <p:to>
                                        <p:strVal val="visible"/>
                                      </p:to>
                                    </p:set>
                                    <p:anim calcmode="lin" valueType="num">
                                      <p:cBhvr>
                                        <p:cTn id="7" dur="15000" fill="hold"/>
                                        <p:tgtEl>
                                          <p:spTgt spid="157698"/>
                                        </p:tgtEl>
                                        <p:attrNameLst>
                                          <p:attrName>ppt_x</p:attrName>
                                        </p:attrNameLst>
                                      </p:cBhvr>
                                      <p:tavLst>
                                        <p:tav tm="0">
                                          <p:val>
                                            <p:strVal val="#ppt_x"/>
                                          </p:val>
                                        </p:tav>
                                        <p:tav tm="100000">
                                          <p:val>
                                            <p:strVal val="#ppt_x"/>
                                          </p:val>
                                        </p:tav>
                                      </p:tavLst>
                                    </p:anim>
                                    <p:anim calcmode="lin" valueType="num">
                                      <p:cBhvr>
                                        <p:cTn id="8" dur="15000" fill="hold"/>
                                        <p:tgtEl>
                                          <p:spTgt spid="157698"/>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157699">
                                            <p:txEl>
                                              <p:pRg st="1" end="1"/>
                                            </p:txEl>
                                          </p:spTgt>
                                        </p:tgtEl>
                                        <p:attrNameLst>
                                          <p:attrName>style.visibility</p:attrName>
                                        </p:attrNameLst>
                                      </p:cBhvr>
                                      <p:to>
                                        <p:strVal val="visible"/>
                                      </p:to>
                                    </p:set>
                                    <p:anim calcmode="lin" valueType="num">
                                      <p:cBhvr>
                                        <p:cTn id="11" dur="15000" fill="hold"/>
                                        <p:tgtEl>
                                          <p:spTgt spid="157699">
                                            <p:txEl>
                                              <p:pRg st="1" end="1"/>
                                            </p:txEl>
                                          </p:spTgt>
                                        </p:tgtEl>
                                        <p:attrNameLst>
                                          <p:attrName>ppt_x</p:attrName>
                                        </p:attrNameLst>
                                      </p:cBhvr>
                                      <p:tavLst>
                                        <p:tav tm="0">
                                          <p:val>
                                            <p:strVal val="#ppt_x"/>
                                          </p:val>
                                        </p:tav>
                                        <p:tav tm="100000">
                                          <p:val>
                                            <p:strVal val="#ppt_x"/>
                                          </p:val>
                                        </p:tav>
                                      </p:tavLst>
                                    </p:anim>
                                    <p:anim calcmode="lin" valueType="num">
                                      <p:cBhvr>
                                        <p:cTn id="12" dur="15000" fill="hold"/>
                                        <p:tgtEl>
                                          <p:spTgt spid="157699">
                                            <p:txEl>
                                              <p:pRg st="1" end="1"/>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p:bldP spid="157699" grpId="0" build="allAtOnce"/>
    </p:bldLst>
  </p:timing>
</p:sld>
</file>

<file path=ppt/slides/slide14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endParaRPr lang="en-US"/>
          </a:p>
        </p:txBody>
      </p:sp>
      <p:sp>
        <p:nvSpPr>
          <p:cNvPr id="158723" name="Rectangle 3"/>
          <p:cNvSpPr>
            <a:spLocks noGrp="1" noChangeArrowheads="1"/>
          </p:cNvSpPr>
          <p:nvPr>
            <p:ph type="body" idx="1"/>
          </p:nvPr>
        </p:nvSpPr>
        <p:spPr/>
        <p:txBody>
          <a:bodyPr/>
          <a:lstStyle/>
          <a:p>
            <a:endParaRPr lang="ar-SA"/>
          </a:p>
          <a:p>
            <a:r>
              <a:rPr lang="fa-IR"/>
              <a:t>.روش تعیین بهای تمام شده سفارشات:</a:t>
            </a:r>
          </a:p>
          <a:p>
            <a:r>
              <a:rPr lang="fa-IR"/>
              <a:t>بهای مواد مستقیم تخصیص یافته به یک سفارش معین به حساب کار در جریان آن سفارش منظور می گردد.</a:t>
            </a:r>
            <a:endParaRPr lang="en-US"/>
          </a:p>
        </p:txBody>
      </p:sp>
    </p:spTree>
  </p:cSld>
  <p:clrMapOvr>
    <a:masterClrMapping/>
  </p:clrMapOvr>
  <p:transition advClick="0" advTm="3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nodePh="1">
                                  <p:stCondLst>
                                    <p:cond delay="0"/>
                                  </p:stCondLst>
                                  <p:endCondLst>
                                    <p:cond evt="begin" delay="0">
                                      <p:tn val="5"/>
                                    </p:cond>
                                  </p:endCondLst>
                                  <p:childTnLst>
                                    <p:set>
                                      <p:cBhvr>
                                        <p:cTn id="6" dur="1" fill="hold">
                                          <p:stCondLst>
                                            <p:cond delay="0"/>
                                          </p:stCondLst>
                                        </p:cTn>
                                        <p:tgtEl>
                                          <p:spTgt spid="158722"/>
                                        </p:tgtEl>
                                        <p:attrNameLst>
                                          <p:attrName>style.visibility</p:attrName>
                                        </p:attrNameLst>
                                      </p:cBhvr>
                                      <p:to>
                                        <p:strVal val="visible"/>
                                      </p:to>
                                    </p:set>
                                    <p:anim calcmode="lin" valueType="num">
                                      <p:cBhvr>
                                        <p:cTn id="7" dur="2000" fill="hold"/>
                                        <p:tgtEl>
                                          <p:spTgt spid="158722"/>
                                        </p:tgtEl>
                                        <p:attrNameLst>
                                          <p:attrName>ppt_w</p:attrName>
                                        </p:attrNameLst>
                                      </p:cBhvr>
                                      <p:tavLst>
                                        <p:tav tm="0">
                                          <p:val>
                                            <p:strVal val="#ppt_w"/>
                                          </p:val>
                                        </p:tav>
                                        <p:tav tm="100000">
                                          <p:val>
                                            <p:strVal val="#ppt_w"/>
                                          </p:val>
                                        </p:tav>
                                      </p:tavLst>
                                    </p:anim>
                                    <p:anim calcmode="lin" valueType="num">
                                      <p:cBhvr>
                                        <p:cTn id="8" dur="2000" fill="hold"/>
                                        <p:tgtEl>
                                          <p:spTgt spid="15872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58722"/>
                                        </p:tgtEl>
                                        <p:attrNameLst>
                                          <p:attrName>ppt_x</p:attrName>
                                        </p:attrNameLst>
                                      </p:cBhvr>
                                      <p:tavLst>
                                        <p:tav tm="0">
                                          <p:val>
                                            <p:strVal val="#ppt_x-.4"/>
                                          </p:val>
                                        </p:tav>
                                        <p:tav tm="100000">
                                          <p:val>
                                            <p:strVal val="#ppt_x"/>
                                          </p:val>
                                        </p:tav>
                                      </p:tavLst>
                                    </p:anim>
                                    <p:anim calcmode="lin" valueType="num">
                                      <p:cBhvr>
                                        <p:cTn id="10" dur="2000" fill="hold"/>
                                        <p:tgtEl>
                                          <p:spTgt spid="15872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58723">
                                            <p:txEl>
                                              <p:pRg st="1" end="1"/>
                                            </p:txEl>
                                          </p:spTgt>
                                        </p:tgtEl>
                                        <p:attrNameLst>
                                          <p:attrName>style.visibility</p:attrName>
                                        </p:attrNameLst>
                                      </p:cBhvr>
                                      <p:to>
                                        <p:strVal val="visible"/>
                                      </p:to>
                                    </p:set>
                                    <p:animEffect transition="in" filter="fade">
                                      <p:cBhvr>
                                        <p:cTn id="15" dur="500">
                                          <p:stCondLst>
                                            <p:cond delay="0"/>
                                          </p:stCondLst>
                                        </p:cTn>
                                        <p:tgtEl>
                                          <p:spTgt spid="158723">
                                            <p:txEl>
                                              <p:pRg st="1" end="1"/>
                                            </p:txEl>
                                          </p:spTgt>
                                        </p:tgtEl>
                                      </p:cBhvr>
                                    </p:animEffect>
                                    <p:anim calcmode="lin" valueType="num">
                                      <p:cBhvr>
                                        <p:cTn id="16" dur="500" fill="hold">
                                          <p:stCondLst>
                                            <p:cond delay="0"/>
                                          </p:stCondLst>
                                        </p:cTn>
                                        <p:tgtEl>
                                          <p:spTgt spid="158723">
                                            <p:txEl>
                                              <p:pRg st="1" end="1"/>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58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58723">
                                            <p:txEl>
                                              <p:pRg st="2" end="2"/>
                                            </p:txEl>
                                          </p:spTgt>
                                        </p:tgtEl>
                                        <p:attrNameLst>
                                          <p:attrName>style.visibility</p:attrName>
                                        </p:attrNameLst>
                                      </p:cBhvr>
                                      <p:to>
                                        <p:strVal val="visible"/>
                                      </p:to>
                                    </p:set>
                                    <p:animEffect transition="in" filter="fade">
                                      <p:cBhvr>
                                        <p:cTn id="22" dur="500">
                                          <p:stCondLst>
                                            <p:cond delay="0"/>
                                          </p:stCondLst>
                                        </p:cTn>
                                        <p:tgtEl>
                                          <p:spTgt spid="158723">
                                            <p:txEl>
                                              <p:pRg st="2" end="2"/>
                                            </p:txEl>
                                          </p:spTgt>
                                        </p:tgtEl>
                                      </p:cBhvr>
                                    </p:animEffect>
                                    <p:anim calcmode="lin" valueType="num">
                                      <p:cBhvr>
                                        <p:cTn id="23" dur="500" fill="hold">
                                          <p:stCondLst>
                                            <p:cond delay="0"/>
                                          </p:stCondLst>
                                        </p:cTn>
                                        <p:tgtEl>
                                          <p:spTgt spid="158723">
                                            <p:txEl>
                                              <p:pRg st="2" end="2"/>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587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p:bldP spid="158723" grpId="0" build="p"/>
    </p:bldLst>
  </p:timing>
</p:sld>
</file>

<file path=ppt/slides/slide1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endParaRPr lang="en-US"/>
          </a:p>
        </p:txBody>
      </p:sp>
      <p:sp>
        <p:nvSpPr>
          <p:cNvPr id="159747" name="Rectangle 3"/>
          <p:cNvSpPr>
            <a:spLocks noGrp="1" noChangeArrowheads="1"/>
          </p:cNvSpPr>
          <p:nvPr>
            <p:ph type="body" idx="1"/>
          </p:nvPr>
        </p:nvSpPr>
        <p:spPr/>
        <p:txBody>
          <a:bodyPr/>
          <a:lstStyle/>
          <a:p>
            <a:endParaRPr lang="ar-SA"/>
          </a:p>
          <a:p>
            <a:r>
              <a:rPr lang="fa-IR"/>
              <a:t> و نیز بهای تمام شده مواد غیر مستقیم مصرفی برای هر سفارش به حساب سربار منظور می گردد.</a:t>
            </a:r>
          </a:p>
          <a:p>
            <a:r>
              <a:rPr lang="fa-IR"/>
              <a:t>ثبتهای لازم:</a:t>
            </a:r>
          </a:p>
          <a:p>
            <a:r>
              <a:rPr lang="fa-IR"/>
              <a:t>خرید مواد:  * موجودی مواد اولیه (بدهکار)، حسابهای پرداختنی یا وجه نقد (بستانکار)</a:t>
            </a:r>
            <a:endParaRPr lang="en-US"/>
          </a:p>
        </p:txBody>
      </p:sp>
    </p:spTree>
  </p:cSld>
  <p:clrMapOvr>
    <a:masterClrMapping/>
  </p:clrMapOvr>
  <p:transition advClick="0" advTm="3000"/>
</p:sld>
</file>

<file path=ppt/slides/slide14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endParaRPr lang="en-US"/>
          </a:p>
        </p:txBody>
      </p:sp>
      <p:sp>
        <p:nvSpPr>
          <p:cNvPr id="160771" name="Rectangle 3"/>
          <p:cNvSpPr>
            <a:spLocks noGrp="1" noChangeArrowheads="1"/>
          </p:cNvSpPr>
          <p:nvPr>
            <p:ph type="body" idx="1"/>
          </p:nvPr>
        </p:nvSpPr>
        <p:spPr/>
        <p:txBody>
          <a:bodyPr/>
          <a:lstStyle/>
          <a:p>
            <a:pPr marL="609600" indent="-609600">
              <a:buFontTx/>
              <a:buNone/>
            </a:pPr>
            <a:endParaRPr lang="fa-IR" sz="2800"/>
          </a:p>
          <a:p>
            <a:pPr marL="609600" indent="-609600">
              <a:buFontTx/>
              <a:buNone/>
            </a:pPr>
            <a:endParaRPr lang="fa-IR" sz="2800"/>
          </a:p>
          <a:p>
            <a:pPr marL="609600" indent="-609600">
              <a:buFontTx/>
              <a:buNone/>
            </a:pPr>
            <a:r>
              <a:rPr lang="fa-IR" sz="2800"/>
              <a:t>صدور مواد از انبار جهت تولید: * کار در جریان ساخت – سفارش </a:t>
            </a:r>
          </a:p>
          <a:p>
            <a:pPr marL="609600" indent="-609600"/>
            <a:r>
              <a:rPr lang="fa-IR" sz="2800"/>
              <a:t>     حساب کنترل سربار کارخانه – دپارتمان تولید     (بدهکار)</a:t>
            </a:r>
          </a:p>
          <a:p>
            <a:pPr marL="609600" indent="-609600"/>
            <a:r>
              <a:rPr lang="fa-IR" sz="2800"/>
              <a:t>			      موجودی مواد اولیه (بستانکار)</a:t>
            </a:r>
          </a:p>
          <a:p>
            <a:pPr marL="609600" indent="-609600">
              <a:buFontTx/>
              <a:buNone/>
            </a:pPr>
            <a:r>
              <a:rPr lang="fa-IR" sz="2800"/>
              <a:t>دستمزد مستقیم: *کنترل دستمزد (بدهکار)، دستمزد پرداختن(بستانکار)</a:t>
            </a:r>
            <a:endParaRPr lang="en-US" sz="2800"/>
          </a:p>
        </p:txBody>
      </p:sp>
    </p:spTree>
  </p:cSld>
  <p:clrMapOvr>
    <a:masterClrMapping/>
  </p:clrMapOvr>
  <p:transition advClick="0" advTm="3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nodePh="1">
                                  <p:stCondLst>
                                    <p:cond delay="0"/>
                                  </p:stCondLst>
                                  <p:endCondLst>
                                    <p:cond evt="begin" delay="0">
                                      <p:tn val="5"/>
                                    </p:cond>
                                  </p:endCondLst>
                                  <p:childTnLst>
                                    <p:set>
                                      <p:cBhvr>
                                        <p:cTn id="6" dur="1" fill="hold">
                                          <p:stCondLst>
                                            <p:cond delay="0"/>
                                          </p:stCondLst>
                                        </p:cTn>
                                        <p:tgtEl>
                                          <p:spTgt spid="160770"/>
                                        </p:tgtEl>
                                        <p:attrNameLst>
                                          <p:attrName>style.visibility</p:attrName>
                                        </p:attrNameLst>
                                      </p:cBhvr>
                                      <p:to>
                                        <p:strVal val="visible"/>
                                      </p:to>
                                    </p:set>
                                    <p:anim calcmode="lin" valueType="num">
                                      <p:cBhvr>
                                        <p:cTn id="7" dur="2000" fill="hold"/>
                                        <p:tgtEl>
                                          <p:spTgt spid="160770"/>
                                        </p:tgtEl>
                                        <p:attrNameLst>
                                          <p:attrName>ppt_w</p:attrName>
                                        </p:attrNameLst>
                                      </p:cBhvr>
                                      <p:tavLst>
                                        <p:tav tm="0">
                                          <p:val>
                                            <p:strVal val="#ppt_w"/>
                                          </p:val>
                                        </p:tav>
                                        <p:tav tm="100000">
                                          <p:val>
                                            <p:strVal val="#ppt_w"/>
                                          </p:val>
                                        </p:tav>
                                      </p:tavLst>
                                    </p:anim>
                                    <p:anim calcmode="lin" valueType="num">
                                      <p:cBhvr>
                                        <p:cTn id="8" dur="2000" fill="hold"/>
                                        <p:tgtEl>
                                          <p:spTgt spid="16077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60770"/>
                                        </p:tgtEl>
                                        <p:attrNameLst>
                                          <p:attrName>ppt_x</p:attrName>
                                        </p:attrNameLst>
                                      </p:cBhvr>
                                      <p:tavLst>
                                        <p:tav tm="0">
                                          <p:val>
                                            <p:strVal val="#ppt_x-.4"/>
                                          </p:val>
                                        </p:tav>
                                        <p:tav tm="100000">
                                          <p:val>
                                            <p:strVal val="#ppt_x"/>
                                          </p:val>
                                        </p:tav>
                                      </p:tavLst>
                                    </p:anim>
                                    <p:anim calcmode="lin" valueType="num">
                                      <p:cBhvr>
                                        <p:cTn id="10" dur="2000" fill="hold"/>
                                        <p:tgtEl>
                                          <p:spTgt spid="16077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60771">
                                            <p:txEl>
                                              <p:pRg st="2" end="2"/>
                                            </p:txEl>
                                          </p:spTgt>
                                        </p:tgtEl>
                                        <p:attrNameLst>
                                          <p:attrName>style.visibility</p:attrName>
                                        </p:attrNameLst>
                                      </p:cBhvr>
                                      <p:to>
                                        <p:strVal val="visible"/>
                                      </p:to>
                                    </p:set>
                                    <p:animEffect transition="in" filter="fade">
                                      <p:cBhvr>
                                        <p:cTn id="15" dur="500">
                                          <p:stCondLst>
                                            <p:cond delay="0"/>
                                          </p:stCondLst>
                                        </p:cTn>
                                        <p:tgtEl>
                                          <p:spTgt spid="160771">
                                            <p:txEl>
                                              <p:pRg st="2" end="2"/>
                                            </p:txEl>
                                          </p:spTgt>
                                        </p:tgtEl>
                                      </p:cBhvr>
                                    </p:animEffect>
                                    <p:anim calcmode="lin" valueType="num">
                                      <p:cBhvr>
                                        <p:cTn id="16" dur="500" fill="hold">
                                          <p:stCondLst>
                                            <p:cond delay="0"/>
                                          </p:stCondLst>
                                        </p:cTn>
                                        <p:tgtEl>
                                          <p:spTgt spid="160771">
                                            <p:txEl>
                                              <p:pRg st="2" end="2"/>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607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60771">
                                            <p:txEl>
                                              <p:pRg st="3" end="3"/>
                                            </p:txEl>
                                          </p:spTgt>
                                        </p:tgtEl>
                                        <p:attrNameLst>
                                          <p:attrName>style.visibility</p:attrName>
                                        </p:attrNameLst>
                                      </p:cBhvr>
                                      <p:to>
                                        <p:strVal val="visible"/>
                                      </p:to>
                                    </p:set>
                                    <p:animEffect transition="in" filter="fade">
                                      <p:cBhvr>
                                        <p:cTn id="22" dur="500">
                                          <p:stCondLst>
                                            <p:cond delay="0"/>
                                          </p:stCondLst>
                                        </p:cTn>
                                        <p:tgtEl>
                                          <p:spTgt spid="160771">
                                            <p:txEl>
                                              <p:pRg st="3" end="3"/>
                                            </p:txEl>
                                          </p:spTgt>
                                        </p:tgtEl>
                                      </p:cBhvr>
                                    </p:animEffect>
                                    <p:anim calcmode="lin" valueType="num">
                                      <p:cBhvr>
                                        <p:cTn id="23" dur="500" fill="hold">
                                          <p:stCondLst>
                                            <p:cond delay="0"/>
                                          </p:stCondLst>
                                        </p:cTn>
                                        <p:tgtEl>
                                          <p:spTgt spid="160771">
                                            <p:txEl>
                                              <p:pRg st="3" end="3"/>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607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160771">
                                            <p:txEl>
                                              <p:pRg st="4" end="4"/>
                                            </p:txEl>
                                          </p:spTgt>
                                        </p:tgtEl>
                                        <p:attrNameLst>
                                          <p:attrName>style.visibility</p:attrName>
                                        </p:attrNameLst>
                                      </p:cBhvr>
                                      <p:to>
                                        <p:strVal val="visible"/>
                                      </p:to>
                                    </p:set>
                                    <p:animEffect transition="in" filter="fade">
                                      <p:cBhvr>
                                        <p:cTn id="29" dur="500">
                                          <p:stCondLst>
                                            <p:cond delay="0"/>
                                          </p:stCondLst>
                                        </p:cTn>
                                        <p:tgtEl>
                                          <p:spTgt spid="160771">
                                            <p:txEl>
                                              <p:pRg st="4" end="4"/>
                                            </p:txEl>
                                          </p:spTgt>
                                        </p:tgtEl>
                                      </p:cBhvr>
                                    </p:animEffect>
                                    <p:anim calcmode="lin" valueType="num">
                                      <p:cBhvr>
                                        <p:cTn id="30" dur="500" fill="hold">
                                          <p:stCondLst>
                                            <p:cond delay="0"/>
                                          </p:stCondLst>
                                        </p:cTn>
                                        <p:tgtEl>
                                          <p:spTgt spid="160771">
                                            <p:txEl>
                                              <p:pRg st="4" end="4"/>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607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160771">
                                            <p:txEl>
                                              <p:pRg st="5" end="5"/>
                                            </p:txEl>
                                          </p:spTgt>
                                        </p:tgtEl>
                                        <p:attrNameLst>
                                          <p:attrName>style.visibility</p:attrName>
                                        </p:attrNameLst>
                                      </p:cBhvr>
                                      <p:to>
                                        <p:strVal val="visible"/>
                                      </p:to>
                                    </p:set>
                                    <p:animEffect transition="in" filter="fade">
                                      <p:cBhvr>
                                        <p:cTn id="36" dur="500">
                                          <p:stCondLst>
                                            <p:cond delay="0"/>
                                          </p:stCondLst>
                                        </p:cTn>
                                        <p:tgtEl>
                                          <p:spTgt spid="160771">
                                            <p:txEl>
                                              <p:pRg st="5" end="5"/>
                                            </p:txEl>
                                          </p:spTgt>
                                        </p:tgtEl>
                                      </p:cBhvr>
                                    </p:animEffect>
                                    <p:anim calcmode="lin" valueType="num">
                                      <p:cBhvr>
                                        <p:cTn id="37" dur="500" fill="hold">
                                          <p:stCondLst>
                                            <p:cond delay="0"/>
                                          </p:stCondLst>
                                        </p:cTn>
                                        <p:tgtEl>
                                          <p:spTgt spid="160771">
                                            <p:txEl>
                                              <p:pRg st="5" end="5"/>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16077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p:bldP spid="160771" grpId="0" build="p"/>
    </p:bldLst>
  </p:timing>
</p:sld>
</file>

<file path=ppt/slides/slide1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endParaRPr lang="en-US"/>
          </a:p>
        </p:txBody>
      </p:sp>
      <p:sp>
        <p:nvSpPr>
          <p:cNvPr id="161795" name="Rectangle 3"/>
          <p:cNvSpPr>
            <a:spLocks noGrp="1" noChangeArrowheads="1"/>
          </p:cNvSpPr>
          <p:nvPr>
            <p:ph type="body" idx="1"/>
          </p:nvPr>
        </p:nvSpPr>
        <p:spPr/>
        <p:txBody>
          <a:bodyPr/>
          <a:lstStyle/>
          <a:p>
            <a:pPr marL="609600" indent="-609600">
              <a:lnSpc>
                <a:spcPct val="90000"/>
              </a:lnSpc>
            </a:pPr>
            <a:r>
              <a:rPr lang="fa-IR"/>
              <a:t>سربار کارخانه: * کنترل سربار</a:t>
            </a:r>
          </a:p>
          <a:p>
            <a:pPr marL="609600" indent="-609600">
              <a:lnSpc>
                <a:spcPct val="90000"/>
              </a:lnSpc>
            </a:pPr>
            <a:r>
              <a:rPr lang="fa-IR"/>
              <a:t>هزینه استهلاک ماشین آلات</a:t>
            </a:r>
          </a:p>
          <a:p>
            <a:pPr marL="609600" indent="-609600">
              <a:lnSpc>
                <a:spcPct val="90000"/>
              </a:lnSpc>
            </a:pPr>
            <a:r>
              <a:rPr lang="fa-IR"/>
              <a:t>هزینه استهلاک ساختمان کارخانه</a:t>
            </a:r>
          </a:p>
          <a:p>
            <a:pPr marL="609600" indent="-609600">
              <a:lnSpc>
                <a:spcPct val="90000"/>
              </a:lnSpc>
            </a:pPr>
            <a:r>
              <a:rPr lang="fa-IR"/>
              <a:t>هزینه مصارف عمومی</a:t>
            </a:r>
          </a:p>
          <a:p>
            <a:pPr marL="609600" indent="-609600">
              <a:lnSpc>
                <a:spcPct val="90000"/>
              </a:lnSpc>
            </a:pPr>
            <a:r>
              <a:rPr lang="fa-IR"/>
              <a:t>هزینه متفرقه</a:t>
            </a:r>
          </a:p>
          <a:p>
            <a:pPr marL="609600" indent="-609600">
              <a:lnSpc>
                <a:spcPct val="90000"/>
              </a:lnSpc>
            </a:pPr>
            <a:r>
              <a:rPr lang="fa-IR"/>
              <a:t>انتقال بهای تمام شده سفارشی تکمیل شده (و منتقله به انبار):</a:t>
            </a:r>
          </a:p>
          <a:p>
            <a:pPr marL="609600" indent="-609600">
              <a:lnSpc>
                <a:spcPct val="90000"/>
              </a:lnSpc>
            </a:pPr>
            <a:r>
              <a:rPr lang="fa-IR"/>
              <a:t>* موجودی کالای ساخته شده</a:t>
            </a:r>
            <a:endParaRPr lang="en-US"/>
          </a:p>
        </p:txBody>
      </p:sp>
    </p:spTree>
  </p:cSld>
  <p:clrMapOvr>
    <a:masterClrMapping/>
  </p:clrMapOvr>
  <p:transition advClick="0" advTm="3000"/>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n-US"/>
          </a:p>
        </p:txBody>
      </p:sp>
      <p:sp>
        <p:nvSpPr>
          <p:cNvPr id="13315" name="Rectangle 3"/>
          <p:cNvSpPr>
            <a:spLocks noGrp="1" noChangeArrowheads="1"/>
          </p:cNvSpPr>
          <p:nvPr>
            <p:ph type="body" idx="1"/>
          </p:nvPr>
        </p:nvSpPr>
        <p:spPr/>
        <p:txBody>
          <a:bodyPr/>
          <a:lstStyle/>
          <a:p>
            <a:pPr algn="ctr"/>
            <a:endParaRPr lang="fa-IR"/>
          </a:p>
          <a:p>
            <a:pPr algn="ctr"/>
            <a:r>
              <a:rPr lang="fa-IR"/>
              <a:t>اختلاف بهای تمام شده راه کارهای مختلف، بهای تمام شده تفاضلی است.</a:t>
            </a:r>
          </a:p>
          <a:p>
            <a:pPr algn="ctr"/>
            <a:r>
              <a:rPr lang="fa-IR"/>
              <a:t>از طریق فراهم آوردن اطلاعات واقعی بهای تمام شده و مقایسه آن با انتظارات و پیش بینی های اولیه مبانی دقیق تری برای برنامه ریزی های بعدی فراهم می آید</a:t>
            </a:r>
            <a:r>
              <a:rPr lang="en-US"/>
              <a:t>.</a:t>
            </a:r>
          </a:p>
        </p:txBody>
      </p:sp>
    </p:spTree>
  </p:cSld>
  <p:clrMapOvr>
    <a:masterClrMapping/>
  </p:clrMapOvr>
  <p:transition advClick="0" advTm="3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768" decel="100000"/>
                                        <p:tgtEl>
                                          <p:spTgt spid="13314"/>
                                        </p:tgtEl>
                                      </p:cBhvr>
                                    </p:animEffect>
                                    <p:animScale>
                                      <p:cBhvr>
                                        <p:cTn id="8" dur="768" decel="100000"/>
                                        <p:tgtEl>
                                          <p:spTgt spid="13314"/>
                                        </p:tgtEl>
                                      </p:cBhvr>
                                      <p:from x="10000" y="10000"/>
                                      <p:to x="200000" y="450000"/>
                                    </p:animScale>
                                    <p:animScale>
                                      <p:cBhvr>
                                        <p:cTn id="9" dur="1230" accel="100000" fill="hold">
                                          <p:stCondLst>
                                            <p:cond delay="768"/>
                                          </p:stCondLst>
                                        </p:cTn>
                                        <p:tgtEl>
                                          <p:spTgt spid="13314"/>
                                        </p:tgtEl>
                                      </p:cBhvr>
                                      <p:from x="200000" y="450000"/>
                                      <p:to x="100000" y="100000"/>
                                    </p:animScale>
                                    <p:set>
                                      <p:cBhvr>
                                        <p:cTn id="10" dur="768" fill="hold"/>
                                        <p:tgtEl>
                                          <p:spTgt spid="13314"/>
                                        </p:tgtEl>
                                        <p:attrNameLst>
                                          <p:attrName>ppt_x</p:attrName>
                                        </p:attrNameLst>
                                      </p:cBhvr>
                                      <p:to>
                                        <p:strVal val="(0.5)"/>
                                      </p:to>
                                    </p:set>
                                    <p:anim from="(0.5)" to="(#ppt_x)" calcmode="lin" valueType="num">
                                      <p:cBhvr>
                                        <p:cTn id="11" dur="1230" accel="100000" fill="hold">
                                          <p:stCondLst>
                                            <p:cond delay="768"/>
                                          </p:stCondLst>
                                        </p:cTn>
                                        <p:tgtEl>
                                          <p:spTgt spid="13314"/>
                                        </p:tgtEl>
                                        <p:attrNameLst>
                                          <p:attrName>ppt_x</p:attrName>
                                        </p:attrNameLst>
                                      </p:cBhvr>
                                    </p:anim>
                                    <p:set>
                                      <p:cBhvr>
                                        <p:cTn id="12" dur="768" fill="hold"/>
                                        <p:tgtEl>
                                          <p:spTgt spid="13314"/>
                                        </p:tgtEl>
                                        <p:attrNameLst>
                                          <p:attrName>ppt_y</p:attrName>
                                        </p:attrNameLst>
                                      </p:cBhvr>
                                      <p:to>
                                        <p:strVal val="(#ppt_y+0.4)"/>
                                      </p:to>
                                    </p:set>
                                    <p:anim from="(#ppt_y+0.4)" to="(#ppt_y)" calcmode="lin" valueType="num">
                                      <p:cBhvr>
                                        <p:cTn id="13" dur="1230" accel="100000" fill="hold">
                                          <p:stCondLst>
                                            <p:cond delay="768"/>
                                          </p:stCondLst>
                                        </p:cTn>
                                        <p:tgtEl>
                                          <p:spTgt spid="1331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3315">
                                            <p:txEl>
                                              <p:pRg st="1" end="1"/>
                                            </p:txEl>
                                          </p:spTgt>
                                        </p:tgtEl>
                                        <p:attrNameLst>
                                          <p:attrName>style.visibility</p:attrName>
                                        </p:attrNameLst>
                                      </p:cBhvr>
                                      <p:to>
                                        <p:strVal val="visible"/>
                                      </p:to>
                                    </p:set>
                                    <p:anim calcmode="lin" valueType="num">
                                      <p:cBhvr>
                                        <p:cTn id="18"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3315">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1331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 calcmode="lin" valueType="num">
                                      <p:cBhvr>
                                        <p:cTn id="25" dur="500" fill="hold"/>
                                        <p:tgtEl>
                                          <p:spTgt spid="1331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3315">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15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endParaRPr lang="en-US"/>
          </a:p>
        </p:txBody>
      </p:sp>
      <p:sp>
        <p:nvSpPr>
          <p:cNvPr id="162819" name="Rectangle 3"/>
          <p:cNvSpPr>
            <a:spLocks noGrp="1" noChangeArrowheads="1"/>
          </p:cNvSpPr>
          <p:nvPr>
            <p:ph type="body" idx="1"/>
          </p:nvPr>
        </p:nvSpPr>
        <p:spPr/>
        <p:txBody>
          <a:bodyPr/>
          <a:lstStyle/>
          <a:p>
            <a:r>
              <a:rPr lang="fa-IR"/>
              <a:t> کار در جریان ساخت – سفارش</a:t>
            </a:r>
          </a:p>
          <a:p>
            <a:r>
              <a:rPr lang="fa-IR"/>
              <a:t>انتقال (یا حمل کالا) به شرکت سفارش دهنده:</a:t>
            </a:r>
          </a:p>
          <a:p>
            <a:r>
              <a:rPr lang="fa-IR"/>
              <a:t>* حسابهای دریافتنی – شرکت </a:t>
            </a:r>
            <a:r>
              <a:rPr lang="en-US"/>
              <a:t>A</a:t>
            </a:r>
            <a:r>
              <a:rPr lang="fa-IR"/>
              <a:t> (سفارش دهنده)</a:t>
            </a:r>
          </a:p>
          <a:p>
            <a:r>
              <a:rPr lang="fa-IR"/>
              <a:t>بهای تمام شده کالای فروش رفته</a:t>
            </a:r>
          </a:p>
          <a:p>
            <a:r>
              <a:rPr lang="fa-IR"/>
              <a:t>                                     موجودی کالای ساخته شده</a:t>
            </a:r>
          </a:p>
          <a:p>
            <a:r>
              <a:rPr lang="fa-IR"/>
              <a:t>                                                      فروش</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162818"/>
                                        </p:tgtEl>
                                        <p:attrNameLst>
                                          <p:attrName>style.visibility</p:attrName>
                                        </p:attrNameLst>
                                      </p:cBhvr>
                                      <p:to>
                                        <p:strVal val="visible"/>
                                      </p:to>
                                    </p:set>
                                    <p:animEffect transition="in" filter="fade">
                                      <p:cBhvr>
                                        <p:cTn id="7" dur="600">
                                          <p:stCondLst>
                                            <p:cond delay="0"/>
                                          </p:stCondLst>
                                        </p:cTn>
                                        <p:tgtEl>
                                          <p:spTgt spid="162818"/>
                                        </p:tgtEl>
                                      </p:cBhvr>
                                    </p:animEffect>
                                    <p:anim calcmode="lin" valueType="num">
                                      <p:cBhvr>
                                        <p:cTn id="8" dur="600" fill="hold">
                                          <p:stCondLst>
                                            <p:cond delay="0"/>
                                          </p:stCondLst>
                                        </p:cTn>
                                        <p:tgtEl>
                                          <p:spTgt spid="16281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6281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6281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62819">
                                            <p:txEl>
                                              <p:pRg st="0" end="0"/>
                                            </p:txEl>
                                          </p:spTgt>
                                        </p:tgtEl>
                                        <p:attrNameLst>
                                          <p:attrName>style.visibility</p:attrName>
                                        </p:attrNameLst>
                                      </p:cBhvr>
                                      <p:to>
                                        <p:strVal val="visible"/>
                                      </p:to>
                                    </p:set>
                                    <p:animEffect transition="in" filter="slide(fromBottom)">
                                      <p:cBhvr>
                                        <p:cTn id="15" dur="500">
                                          <p:stCondLst>
                                            <p:cond delay="0"/>
                                          </p:stCondLst>
                                        </p:cTn>
                                        <p:tgtEl>
                                          <p:spTgt spid="16281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62819">
                                            <p:txEl>
                                              <p:pRg st="1" end="1"/>
                                            </p:txEl>
                                          </p:spTgt>
                                        </p:tgtEl>
                                        <p:attrNameLst>
                                          <p:attrName>style.visibility</p:attrName>
                                        </p:attrNameLst>
                                      </p:cBhvr>
                                      <p:to>
                                        <p:strVal val="visible"/>
                                      </p:to>
                                    </p:set>
                                    <p:animEffect transition="in" filter="slide(fromBottom)">
                                      <p:cBhvr>
                                        <p:cTn id="20" dur="500">
                                          <p:stCondLst>
                                            <p:cond delay="0"/>
                                          </p:stCondLst>
                                        </p:cTn>
                                        <p:tgtEl>
                                          <p:spTgt spid="16281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62819">
                                            <p:txEl>
                                              <p:pRg st="2" end="2"/>
                                            </p:txEl>
                                          </p:spTgt>
                                        </p:tgtEl>
                                        <p:attrNameLst>
                                          <p:attrName>style.visibility</p:attrName>
                                        </p:attrNameLst>
                                      </p:cBhvr>
                                      <p:to>
                                        <p:strVal val="visible"/>
                                      </p:to>
                                    </p:set>
                                    <p:animEffect transition="in" filter="slide(fromBottom)">
                                      <p:cBhvr>
                                        <p:cTn id="25" dur="500">
                                          <p:stCondLst>
                                            <p:cond delay="0"/>
                                          </p:stCondLst>
                                        </p:cTn>
                                        <p:tgtEl>
                                          <p:spTgt spid="16281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62819">
                                            <p:txEl>
                                              <p:pRg st="3" end="3"/>
                                            </p:txEl>
                                          </p:spTgt>
                                        </p:tgtEl>
                                        <p:attrNameLst>
                                          <p:attrName>style.visibility</p:attrName>
                                        </p:attrNameLst>
                                      </p:cBhvr>
                                      <p:to>
                                        <p:strVal val="visible"/>
                                      </p:to>
                                    </p:set>
                                    <p:animEffect transition="in" filter="slide(fromBottom)">
                                      <p:cBhvr>
                                        <p:cTn id="30" dur="500">
                                          <p:stCondLst>
                                            <p:cond delay="0"/>
                                          </p:stCondLst>
                                        </p:cTn>
                                        <p:tgtEl>
                                          <p:spTgt spid="16281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62819">
                                            <p:txEl>
                                              <p:pRg st="4" end="4"/>
                                            </p:txEl>
                                          </p:spTgt>
                                        </p:tgtEl>
                                        <p:attrNameLst>
                                          <p:attrName>style.visibility</p:attrName>
                                        </p:attrNameLst>
                                      </p:cBhvr>
                                      <p:to>
                                        <p:strVal val="visible"/>
                                      </p:to>
                                    </p:set>
                                    <p:animEffect transition="in" filter="slide(fromBottom)">
                                      <p:cBhvr>
                                        <p:cTn id="35" dur="500">
                                          <p:stCondLst>
                                            <p:cond delay="0"/>
                                          </p:stCondLst>
                                        </p:cTn>
                                        <p:tgtEl>
                                          <p:spTgt spid="162819">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62819">
                                            <p:txEl>
                                              <p:pRg st="5" end="5"/>
                                            </p:txEl>
                                          </p:spTgt>
                                        </p:tgtEl>
                                        <p:attrNameLst>
                                          <p:attrName>style.visibility</p:attrName>
                                        </p:attrNameLst>
                                      </p:cBhvr>
                                      <p:to>
                                        <p:strVal val="visible"/>
                                      </p:to>
                                    </p:set>
                                    <p:animEffect transition="in" filter="slide(fromBottom)">
                                      <p:cBhvr>
                                        <p:cTn id="40" dur="500">
                                          <p:stCondLst>
                                            <p:cond delay="0"/>
                                          </p:stCondLst>
                                        </p:cTn>
                                        <p:tgtEl>
                                          <p:spTgt spid="1628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p:bldP spid="162819" grpId="0" build="p"/>
    </p:bldLst>
  </p:timing>
</p:sld>
</file>

<file path=ppt/slides/slide1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endParaRPr lang="en-US"/>
          </a:p>
        </p:txBody>
      </p:sp>
      <p:sp>
        <p:nvSpPr>
          <p:cNvPr id="163843" name="Rectangle 3"/>
          <p:cNvSpPr>
            <a:spLocks noGrp="1" noChangeArrowheads="1"/>
          </p:cNvSpPr>
          <p:nvPr>
            <p:ph type="body" idx="1"/>
          </p:nvPr>
        </p:nvSpPr>
        <p:spPr/>
        <p:txBody>
          <a:bodyPr/>
          <a:lstStyle/>
          <a:p>
            <a:pPr marL="609600" indent="-609600"/>
            <a:endParaRPr lang="ar-SA"/>
          </a:p>
          <a:p>
            <a:pPr marL="609600" indent="-609600"/>
            <a:r>
              <a:rPr lang="fa-IR"/>
              <a:t>ضایعات تولید در سیستم هزینه یابی سفارشات:</a:t>
            </a:r>
          </a:p>
          <a:p>
            <a:pPr marL="609600" indent="-609600"/>
            <a:r>
              <a:rPr lang="fa-IR"/>
              <a:t>ضایعات عادی موجب افزایش بهای تمام شده سفارشات مربوطه می گردد.</a:t>
            </a:r>
          </a:p>
          <a:p>
            <a:pPr marL="609600" indent="-609600"/>
            <a:r>
              <a:rPr lang="fa-IR"/>
              <a:t>بهای قابل بازیافت واقعی یا تخمینی ضایعات قابل بازپرداخت یا فروش از بهای تمام شده</a:t>
            </a:r>
            <a:endParaRPr lang="en-US"/>
          </a:p>
        </p:txBody>
      </p:sp>
    </p:spTree>
  </p:cSld>
  <p:clrMapOvr>
    <a:masterClrMapping/>
  </p:clrMapOvr>
  <p:transition advClick="0" advTm="3000"/>
</p:sld>
</file>

<file path=ppt/slides/slide1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endParaRPr lang="en-US"/>
          </a:p>
        </p:txBody>
      </p:sp>
      <p:sp>
        <p:nvSpPr>
          <p:cNvPr id="164867" name="Rectangle 3"/>
          <p:cNvSpPr>
            <a:spLocks noGrp="1" noChangeArrowheads="1"/>
          </p:cNvSpPr>
          <p:nvPr>
            <p:ph type="body" idx="1"/>
          </p:nvPr>
        </p:nvSpPr>
        <p:spPr/>
        <p:txBody>
          <a:bodyPr/>
          <a:lstStyle/>
          <a:p>
            <a:endParaRPr lang="ar-SA"/>
          </a:p>
          <a:p>
            <a:r>
              <a:rPr lang="fa-IR"/>
              <a:t> سفارشات باید خارج شود و به صورت یک دارایی، تا هنگام فروش یا مصرف مجدد، حساب آن نگهداری شود. (مثلا در حسابی تحت عنوان موجودی ضایعات قابل فروش)</a:t>
            </a:r>
          </a:p>
          <a:p>
            <a:pPr lvl="2"/>
            <a:endParaRPr lang="fa-IR" sz="3200"/>
          </a:p>
          <a:p>
            <a:r>
              <a:rPr lang="fa-IR"/>
              <a:t/>
            </a:r>
            <a:br>
              <a:rPr lang="fa-IR"/>
            </a:br>
            <a:endParaRPr lang="en-US"/>
          </a:p>
        </p:txBody>
      </p:sp>
    </p:spTree>
  </p:cSld>
  <p:clrMapOvr>
    <a:masterClrMapping/>
  </p:clrMapOvr>
  <p:transition advClick="0" advTm="3000"/>
</p:sld>
</file>

<file path=ppt/slides/slide15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endParaRPr lang="en-US"/>
          </a:p>
        </p:txBody>
      </p:sp>
      <p:sp>
        <p:nvSpPr>
          <p:cNvPr id="165891" name="Rectangle 3"/>
          <p:cNvSpPr>
            <a:spLocks noGrp="1" noChangeArrowheads="1"/>
          </p:cNvSpPr>
          <p:nvPr>
            <p:ph type="body" idx="1"/>
          </p:nvPr>
        </p:nvSpPr>
        <p:spPr/>
        <p:txBody>
          <a:bodyPr/>
          <a:lstStyle/>
          <a:p>
            <a:r>
              <a:rPr lang="fa-IR"/>
              <a:t>ثبتهای لازم به</a:t>
            </a:r>
            <a:r>
              <a:rPr lang="fa-IR" sz="4000"/>
              <a:t> </a:t>
            </a:r>
            <a:r>
              <a:rPr lang="fa-IR"/>
              <a:t>هنگام انتقال کالای تکمیل شده به انبار و فروش ضایعات مربوطه در روزها یا ماههای بعد:</a:t>
            </a:r>
          </a:p>
          <a:p>
            <a:r>
              <a:rPr lang="fa-IR"/>
              <a:t>* موجودی کالای ساخته شده</a:t>
            </a:r>
          </a:p>
          <a:p>
            <a:r>
              <a:rPr lang="fa-IR"/>
              <a:t>ضایعات قابل بازیافت</a:t>
            </a:r>
          </a:p>
          <a:p>
            <a:r>
              <a:rPr lang="fa-IR"/>
              <a:t>                           کار در جریان ساخت – سفارش</a:t>
            </a:r>
          </a:p>
          <a:p>
            <a:endParaRPr lang="en-US"/>
          </a:p>
        </p:txBody>
      </p:sp>
    </p:spTree>
  </p:cSld>
  <p:clrMapOvr>
    <a:masterClrMapping/>
  </p:clrMapOvr>
  <p:transition advClick="0" advTm="3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165890"/>
                                        </p:tgtEl>
                                        <p:attrNameLst>
                                          <p:attrName>style.visibility</p:attrName>
                                        </p:attrNameLst>
                                      </p:cBhvr>
                                      <p:to>
                                        <p:strVal val="visible"/>
                                      </p:to>
                                    </p:set>
                                    <p:anim calcmode="lin" valueType="num">
                                      <p:cBhvr additive="base">
                                        <p:cTn id="7" dur="800" fill="hold">
                                          <p:stCondLst>
                                            <p:cond delay="0"/>
                                          </p:stCondLst>
                                        </p:cTn>
                                        <p:tgtEl>
                                          <p:spTgt spid="165890"/>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6589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165891">
                                            <p:txEl>
                                              <p:pRg st="0" end="0"/>
                                            </p:txEl>
                                          </p:spTgt>
                                        </p:tgtEl>
                                        <p:attrNameLst>
                                          <p:attrName>style.visibility</p:attrName>
                                        </p:attrNameLst>
                                      </p:cBhvr>
                                      <p:to>
                                        <p:strVal val="visible"/>
                                      </p:to>
                                    </p:set>
                                    <p:animEffect transition="in" filter="fade">
                                      <p:cBhvr>
                                        <p:cTn id="13" dur="1000"/>
                                        <p:tgtEl>
                                          <p:spTgt spid="165891">
                                            <p:txEl>
                                              <p:pRg st="0" end="0"/>
                                            </p:txEl>
                                          </p:spTgt>
                                        </p:tgtEl>
                                      </p:cBhvr>
                                    </p:animEffect>
                                    <p:anim calcmode="lin" valueType="num">
                                      <p:cBhvr>
                                        <p:cTn id="14" dur="1000" fill="hold"/>
                                        <p:tgtEl>
                                          <p:spTgt spid="165891">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165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165891">
                                            <p:txEl>
                                              <p:pRg st="1" end="1"/>
                                            </p:txEl>
                                          </p:spTgt>
                                        </p:tgtEl>
                                        <p:attrNameLst>
                                          <p:attrName>style.visibility</p:attrName>
                                        </p:attrNameLst>
                                      </p:cBhvr>
                                      <p:to>
                                        <p:strVal val="visible"/>
                                      </p:to>
                                    </p:set>
                                    <p:animEffect transition="in" filter="fade">
                                      <p:cBhvr>
                                        <p:cTn id="20" dur="1000"/>
                                        <p:tgtEl>
                                          <p:spTgt spid="165891">
                                            <p:txEl>
                                              <p:pRg st="1" end="1"/>
                                            </p:txEl>
                                          </p:spTgt>
                                        </p:tgtEl>
                                      </p:cBhvr>
                                    </p:animEffect>
                                    <p:anim calcmode="lin" valueType="num">
                                      <p:cBhvr>
                                        <p:cTn id="21" dur="1000" fill="hold"/>
                                        <p:tgtEl>
                                          <p:spTgt spid="165891">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165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165891">
                                            <p:txEl>
                                              <p:pRg st="2" end="2"/>
                                            </p:txEl>
                                          </p:spTgt>
                                        </p:tgtEl>
                                        <p:attrNameLst>
                                          <p:attrName>style.visibility</p:attrName>
                                        </p:attrNameLst>
                                      </p:cBhvr>
                                      <p:to>
                                        <p:strVal val="visible"/>
                                      </p:to>
                                    </p:set>
                                    <p:animEffect transition="in" filter="fade">
                                      <p:cBhvr>
                                        <p:cTn id="27" dur="1000"/>
                                        <p:tgtEl>
                                          <p:spTgt spid="165891">
                                            <p:txEl>
                                              <p:pRg st="2" end="2"/>
                                            </p:txEl>
                                          </p:spTgt>
                                        </p:tgtEl>
                                      </p:cBhvr>
                                    </p:animEffect>
                                    <p:anim calcmode="lin" valueType="num">
                                      <p:cBhvr>
                                        <p:cTn id="28" dur="1000" fill="hold"/>
                                        <p:tgtEl>
                                          <p:spTgt spid="165891">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1658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165891">
                                            <p:txEl>
                                              <p:pRg st="3" end="3"/>
                                            </p:txEl>
                                          </p:spTgt>
                                        </p:tgtEl>
                                        <p:attrNameLst>
                                          <p:attrName>style.visibility</p:attrName>
                                        </p:attrNameLst>
                                      </p:cBhvr>
                                      <p:to>
                                        <p:strVal val="visible"/>
                                      </p:to>
                                    </p:set>
                                    <p:animEffect transition="in" filter="fade">
                                      <p:cBhvr>
                                        <p:cTn id="34" dur="1000"/>
                                        <p:tgtEl>
                                          <p:spTgt spid="165891">
                                            <p:txEl>
                                              <p:pRg st="3" end="3"/>
                                            </p:txEl>
                                          </p:spTgt>
                                        </p:tgtEl>
                                      </p:cBhvr>
                                    </p:animEffect>
                                    <p:anim calcmode="lin" valueType="num">
                                      <p:cBhvr>
                                        <p:cTn id="35" dur="1000" fill="hold"/>
                                        <p:tgtEl>
                                          <p:spTgt spid="165891">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16589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p:bldP spid="165891" grpId="0" build="p"/>
    </p:bldLst>
  </p:timing>
</p:sld>
</file>

<file path=ppt/slides/slide1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endParaRPr lang="en-US"/>
          </a:p>
        </p:txBody>
      </p:sp>
      <p:sp>
        <p:nvSpPr>
          <p:cNvPr id="166915" name="Rectangle 3"/>
          <p:cNvSpPr>
            <a:spLocks noGrp="1" noChangeArrowheads="1"/>
          </p:cNvSpPr>
          <p:nvPr>
            <p:ph type="body" idx="1"/>
          </p:nvPr>
        </p:nvSpPr>
        <p:spPr/>
        <p:txBody>
          <a:bodyPr/>
          <a:lstStyle/>
          <a:p>
            <a:endParaRPr lang="ar-SA"/>
          </a:p>
          <a:p>
            <a:r>
              <a:rPr lang="fa-IR"/>
              <a:t>* بانک(بد)</a:t>
            </a:r>
          </a:p>
          <a:p>
            <a:r>
              <a:rPr lang="fa-IR"/>
              <a:t>                     ضایعات قابل بازیافت(بس)</a:t>
            </a:r>
          </a:p>
          <a:p>
            <a:r>
              <a:rPr lang="fa-IR"/>
              <a:t>                     درآمدهای متفرقه(بس)</a:t>
            </a:r>
          </a:p>
          <a:p>
            <a:r>
              <a:rPr lang="fa-IR"/>
              <a:t>مثال: شرکت هدایت از سیستم هزینه یابی سفارشات استفاده می کنند.</a:t>
            </a:r>
          </a:p>
        </p:txBody>
      </p:sp>
    </p:spTree>
  </p:cSld>
  <p:clrMapOvr>
    <a:masterClrMapping/>
  </p:clrMapOvr>
  <p:transition advClick="0" advTm="3000"/>
</p:sld>
</file>

<file path=ppt/slides/slide1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endParaRPr lang="en-US"/>
          </a:p>
        </p:txBody>
      </p:sp>
      <p:sp>
        <p:nvSpPr>
          <p:cNvPr id="167939" name="Rectangle 3"/>
          <p:cNvSpPr>
            <a:spLocks noGrp="1" noChangeArrowheads="1"/>
          </p:cNvSpPr>
          <p:nvPr>
            <p:ph type="body" idx="1"/>
          </p:nvPr>
        </p:nvSpPr>
        <p:spPr/>
        <p:txBody>
          <a:bodyPr/>
          <a:lstStyle/>
          <a:p>
            <a:r>
              <a:rPr lang="en-US"/>
              <a:t> </a:t>
            </a:r>
          </a:p>
          <a:p>
            <a:r>
              <a:rPr lang="fa-IR"/>
              <a:t>جمع هزینه های تولید اضافه شده در طول سال 1000000 که مبتنی بر مواد سیستم واقعی و دستمزد مستقیم</a:t>
            </a:r>
            <a:endParaRPr lang="en-US"/>
          </a:p>
          <a:p>
            <a:r>
              <a:rPr lang="fa-IR"/>
              <a:t>واقعی است سربار منظور شده به حساب تولیدات بر مبنای رقم دستمزد         واقعی صورت می گیرد.</a:t>
            </a:r>
          </a:p>
        </p:txBody>
      </p:sp>
    </p:spTree>
  </p:cSld>
  <p:clrMapOvr>
    <a:masterClrMapping/>
  </p:clrMapOvr>
  <p:transition advClick="0" advTm="3000"/>
</p:sld>
</file>

<file path=ppt/slides/slide15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endParaRPr lang="en-US"/>
          </a:p>
        </p:txBody>
      </p:sp>
      <p:sp>
        <p:nvSpPr>
          <p:cNvPr id="168963" name="Rectangle 3"/>
          <p:cNvSpPr>
            <a:spLocks noGrp="1" noChangeArrowheads="1"/>
          </p:cNvSpPr>
          <p:nvPr>
            <p:ph type="body" idx="1"/>
          </p:nvPr>
        </p:nvSpPr>
        <p:spPr/>
        <p:txBody>
          <a:bodyPr/>
          <a:lstStyle/>
          <a:p>
            <a:pPr marL="609600" indent="-609600">
              <a:lnSpc>
                <a:spcPct val="90000"/>
              </a:lnSpc>
            </a:pPr>
            <a:endParaRPr lang="en-US" sz="2800"/>
          </a:p>
          <a:p>
            <a:pPr marL="609600" indent="-609600">
              <a:lnSpc>
                <a:spcPct val="90000"/>
              </a:lnSpc>
            </a:pPr>
            <a:r>
              <a:rPr lang="fa-IR" sz="2800"/>
              <a:t>بهای تمام شده کالای تولید شده 970000 ریال برمبنای دستمزد مستقیم واقعی مواد مستقیم واقعی و سربار</a:t>
            </a:r>
            <a:endParaRPr lang="en-US" sz="2800"/>
          </a:p>
          <a:p>
            <a:pPr marL="609600" indent="-609600">
              <a:lnSpc>
                <a:spcPct val="90000"/>
              </a:lnSpc>
            </a:pPr>
            <a:r>
              <a:rPr lang="fa-IR" sz="2800"/>
              <a:t>هزینه های عمومی بر اساس 75% دستمزد واقعی به حساب کار در جریان منظور کل سربار منظور شده به حساب کار در جریان 27% هزینه های تولید بوده</a:t>
            </a:r>
          </a:p>
          <a:p>
            <a:pPr marL="609600" indent="-609600">
              <a:lnSpc>
                <a:spcPct val="90000"/>
              </a:lnSpc>
            </a:pPr>
            <a:r>
              <a:rPr lang="fa-IR" sz="2800"/>
              <a:t>موجودی کار در جریان اول دوره ارا 80% کار در جریان آخر دوره بوده.</a:t>
            </a:r>
            <a:endParaRPr lang="en-US" sz="2800"/>
          </a:p>
          <a:p>
            <a:pPr marL="609600" indent="-609600">
              <a:lnSpc>
                <a:spcPct val="90000"/>
              </a:lnSpc>
            </a:pPr>
            <a:r>
              <a:rPr lang="en-US" sz="2800"/>
              <a:t/>
            </a:r>
            <a:br>
              <a:rPr lang="en-US" sz="2800"/>
            </a:br>
            <a:endParaRPr lang="en-US" sz="280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nodePh="1">
                                  <p:stCondLst>
                                    <p:cond delay="0"/>
                                  </p:stCondLst>
                                  <p:endCondLst>
                                    <p:cond evt="begin" delay="0">
                                      <p:tn val="5"/>
                                    </p:cond>
                                  </p:endCondLst>
                                  <p:childTnLst>
                                    <p:set>
                                      <p:cBhvr>
                                        <p:cTn id="6" dur="1" fill="hold">
                                          <p:stCondLst>
                                            <p:cond delay="0"/>
                                          </p:stCondLst>
                                        </p:cTn>
                                        <p:tgtEl>
                                          <p:spTgt spid="168962"/>
                                        </p:tgtEl>
                                        <p:attrNameLst>
                                          <p:attrName>style.visibility</p:attrName>
                                        </p:attrNameLst>
                                      </p:cBhvr>
                                      <p:to>
                                        <p:strVal val="visible"/>
                                      </p:to>
                                    </p:set>
                                    <p:anim calcmode="lin" valueType="num">
                                      <p:cBhvr>
                                        <p:cTn id="7" dur="500" fill="hold"/>
                                        <p:tgtEl>
                                          <p:spTgt spid="168962"/>
                                        </p:tgtEl>
                                        <p:attrNameLst>
                                          <p:attrName>ppt_w</p:attrName>
                                        </p:attrNameLst>
                                      </p:cBhvr>
                                      <p:tavLst>
                                        <p:tav tm="0">
                                          <p:val>
                                            <p:fltVal val="0"/>
                                          </p:val>
                                        </p:tav>
                                        <p:tav tm="100000">
                                          <p:val>
                                            <p:strVal val="#ppt_w"/>
                                          </p:val>
                                        </p:tav>
                                      </p:tavLst>
                                    </p:anim>
                                    <p:anim calcmode="lin" valueType="num">
                                      <p:cBhvr>
                                        <p:cTn id="8" dur="500" fill="hold"/>
                                        <p:tgtEl>
                                          <p:spTgt spid="16896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8963">
                                            <p:txEl>
                                              <p:pRg st="1" end="1"/>
                                            </p:txEl>
                                          </p:spTgt>
                                        </p:tgtEl>
                                        <p:attrNameLst>
                                          <p:attrName>style.visibility</p:attrName>
                                        </p:attrNameLst>
                                      </p:cBhvr>
                                      <p:to>
                                        <p:strVal val="visible"/>
                                      </p:to>
                                    </p:set>
                                    <p:anim calcmode="lin" valueType="num">
                                      <p:cBhvr>
                                        <p:cTn id="13" dur="500" fill="hold"/>
                                        <p:tgtEl>
                                          <p:spTgt spid="16896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6896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8963">
                                            <p:txEl>
                                              <p:pRg st="2" end="2"/>
                                            </p:txEl>
                                          </p:spTgt>
                                        </p:tgtEl>
                                        <p:attrNameLst>
                                          <p:attrName>style.visibility</p:attrName>
                                        </p:attrNameLst>
                                      </p:cBhvr>
                                      <p:to>
                                        <p:strVal val="visible"/>
                                      </p:to>
                                    </p:set>
                                    <p:anim calcmode="lin" valueType="num">
                                      <p:cBhvr>
                                        <p:cTn id="19" dur="500" fill="hold"/>
                                        <p:tgtEl>
                                          <p:spTgt spid="16896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6896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68963">
                                            <p:txEl>
                                              <p:pRg st="3" end="3"/>
                                            </p:txEl>
                                          </p:spTgt>
                                        </p:tgtEl>
                                        <p:attrNameLst>
                                          <p:attrName>style.visibility</p:attrName>
                                        </p:attrNameLst>
                                      </p:cBhvr>
                                      <p:to>
                                        <p:strVal val="visible"/>
                                      </p:to>
                                    </p:set>
                                    <p:anim calcmode="lin" valueType="num">
                                      <p:cBhvr>
                                        <p:cTn id="25" dur="500" fill="hold"/>
                                        <p:tgtEl>
                                          <p:spTgt spid="16896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6896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68963">
                                            <p:txEl>
                                              <p:pRg st="4" end="4"/>
                                            </p:txEl>
                                          </p:spTgt>
                                        </p:tgtEl>
                                        <p:attrNameLst>
                                          <p:attrName>style.visibility</p:attrName>
                                        </p:attrNameLst>
                                      </p:cBhvr>
                                      <p:to>
                                        <p:strVal val="visible"/>
                                      </p:to>
                                    </p:set>
                                    <p:anim calcmode="lin" valueType="num">
                                      <p:cBhvr>
                                        <p:cTn id="31" dur="500" fill="hold"/>
                                        <p:tgtEl>
                                          <p:spTgt spid="16896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6896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P spid="168963" grpId="0" build="p"/>
    </p:bldLst>
  </p:timing>
</p:sld>
</file>

<file path=ppt/slides/slide1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endParaRPr lang="en-US"/>
          </a:p>
        </p:txBody>
      </p:sp>
      <p:sp>
        <p:nvSpPr>
          <p:cNvPr id="169987" name="Rectangle 3"/>
          <p:cNvSpPr>
            <a:spLocks noGrp="1" noChangeArrowheads="1"/>
          </p:cNvSpPr>
          <p:nvPr>
            <p:ph type="body" idx="1"/>
          </p:nvPr>
        </p:nvSpPr>
        <p:spPr/>
        <p:txBody>
          <a:bodyPr/>
          <a:lstStyle/>
          <a:p>
            <a:r>
              <a:rPr lang="fa-IR"/>
              <a:t>مصوب است تهیه صورت بهای تمام شده برای سال مورد نظر و رقم دستمزد مستقیم – مواد مستقیم  واقعی و سربار منظور شده بر مبنای مورد نظر نشان دهید.</a:t>
            </a:r>
          </a:p>
          <a:p>
            <a:r>
              <a:rPr lang="fa-IR"/>
              <a:t>حل مسئله</a:t>
            </a:r>
          </a:p>
          <a:p>
            <a:r>
              <a:rPr lang="fa-IR"/>
              <a:t>270000 = 27% × 1000000 = سربار</a:t>
            </a:r>
          </a:p>
          <a:p>
            <a:r>
              <a:rPr lang="fa-IR"/>
              <a:t>370000</a:t>
            </a:r>
            <a:r>
              <a:rPr lang="fa-IR" sz="2800"/>
              <a:t>=(360000 + 270000) – 1000000 = مواد چشم</a:t>
            </a:r>
            <a:endParaRPr lang="en-US" sz="2800"/>
          </a:p>
          <a:p>
            <a:r>
              <a:rPr lang="en-US"/>
              <a:t>X</a:t>
            </a:r>
            <a:r>
              <a:rPr lang="fa-IR"/>
              <a:t> = کار در جریان </a:t>
            </a:r>
            <a:endParaRPr lang="en-US"/>
          </a:p>
        </p:txBody>
      </p:sp>
    </p:spTree>
  </p:cSld>
  <p:clrMapOvr>
    <a:masterClrMapping/>
  </p:clrMapOvr>
  <p:transition advClick="0" advTm="3000"/>
</p:sld>
</file>

<file path=ppt/slides/slide1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endParaRPr lang="en-US"/>
          </a:p>
        </p:txBody>
      </p:sp>
      <p:sp>
        <p:nvSpPr>
          <p:cNvPr id="171011" name="Rectangle 3"/>
          <p:cNvSpPr>
            <a:spLocks noGrp="1" noChangeArrowheads="1"/>
          </p:cNvSpPr>
          <p:nvPr>
            <p:ph type="body" idx="1"/>
          </p:nvPr>
        </p:nvSpPr>
        <p:spPr/>
        <p:txBody>
          <a:bodyPr/>
          <a:lstStyle/>
          <a:p>
            <a:pPr>
              <a:lnSpc>
                <a:spcPct val="80000"/>
              </a:lnSpc>
            </a:pPr>
            <a:r>
              <a:rPr lang="fa-IR" sz="2800"/>
              <a:t>کار در جریان آخر دوره – هزینه های تولیدی + کار در جریان اول دوره = بهای تمام شده کالای تولید شده </a:t>
            </a:r>
          </a:p>
          <a:p>
            <a:pPr>
              <a:lnSpc>
                <a:spcPct val="80000"/>
              </a:lnSpc>
            </a:pPr>
            <a:r>
              <a:rPr lang="fa-IR" sz="2800"/>
              <a:t>د= 30000 = </a:t>
            </a:r>
            <a:r>
              <a:rPr lang="en-US" sz="2800"/>
              <a:t>x</a:t>
            </a:r>
            <a:r>
              <a:rPr lang="fa-IR" sz="2800"/>
              <a:t>2/0 &lt; = </a:t>
            </a:r>
            <a:r>
              <a:rPr lang="en-US" sz="2800"/>
              <a:t>x </a:t>
            </a:r>
            <a:r>
              <a:rPr lang="fa-IR" sz="2800"/>
              <a:t>– 100000 + </a:t>
            </a:r>
            <a:r>
              <a:rPr lang="en-US" sz="2800"/>
              <a:t>x</a:t>
            </a:r>
            <a:r>
              <a:rPr lang="fa-IR" sz="2800"/>
              <a:t> 8/0 = 970000</a:t>
            </a:r>
          </a:p>
          <a:p>
            <a:pPr>
              <a:lnSpc>
                <a:spcPct val="80000"/>
              </a:lnSpc>
            </a:pPr>
            <a:r>
              <a:rPr lang="fa-IR" sz="2800"/>
              <a:t>150000 = </a:t>
            </a:r>
            <a:r>
              <a:rPr lang="en-US" sz="2800"/>
              <a:t>x</a:t>
            </a:r>
            <a:endParaRPr lang="fa-IR" sz="2800"/>
          </a:p>
          <a:p>
            <a:pPr>
              <a:lnSpc>
                <a:spcPct val="80000"/>
              </a:lnSpc>
            </a:pPr>
            <a:r>
              <a:rPr lang="fa-IR" sz="2800"/>
              <a:t>120000 = 150000 × 80% = کار در جریان اول دوره</a:t>
            </a:r>
          </a:p>
          <a:p>
            <a:pPr>
              <a:lnSpc>
                <a:spcPct val="80000"/>
              </a:lnSpc>
            </a:pPr>
            <a:r>
              <a:rPr lang="fa-IR" sz="2800"/>
              <a:t>شرکت هدایت</a:t>
            </a:r>
          </a:p>
          <a:p>
            <a:pPr>
              <a:lnSpc>
                <a:spcPct val="80000"/>
              </a:lnSpc>
            </a:pPr>
            <a:r>
              <a:rPr lang="fa-IR" sz="2800"/>
              <a:t>صورت بهای تمام شده کالای ساخته شده</a:t>
            </a:r>
          </a:p>
          <a:p>
            <a:pPr>
              <a:lnSpc>
                <a:spcPct val="80000"/>
              </a:lnSpc>
            </a:pPr>
            <a:r>
              <a:rPr lang="fa-IR" sz="2800"/>
              <a:t>بهار سال 1379 </a:t>
            </a:r>
          </a:p>
          <a:p>
            <a:pPr>
              <a:lnSpc>
                <a:spcPct val="80000"/>
              </a:lnSpc>
            </a:pPr>
            <a:r>
              <a:rPr lang="fa-IR" sz="2800"/>
              <a:t/>
            </a:r>
            <a:br>
              <a:rPr lang="fa-IR" sz="2800"/>
            </a:br>
            <a:endParaRPr lang="en-US" sz="2800"/>
          </a:p>
        </p:txBody>
      </p:sp>
    </p:spTree>
  </p:cSld>
  <p:clrMapOvr>
    <a:masterClrMapping/>
  </p:clrMapOvr>
  <p:transition advClick="0" advTm="3000"/>
</p:sld>
</file>

<file path=ppt/slides/slide15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endParaRPr lang="en-US"/>
          </a:p>
        </p:txBody>
      </p:sp>
      <p:sp>
        <p:nvSpPr>
          <p:cNvPr id="172035" name="Rectangle 3"/>
          <p:cNvSpPr>
            <a:spLocks noGrp="1" noChangeArrowheads="1"/>
          </p:cNvSpPr>
          <p:nvPr>
            <p:ph type="body" idx="1"/>
          </p:nvPr>
        </p:nvSpPr>
        <p:spPr/>
        <p:txBody>
          <a:bodyPr/>
          <a:lstStyle/>
          <a:p>
            <a:r>
              <a:rPr lang="fa-IR" sz="2800"/>
              <a:t>مواد مستقیم      370000</a:t>
            </a:r>
          </a:p>
          <a:p>
            <a:r>
              <a:rPr lang="fa-IR" sz="2800"/>
              <a:t>دستمزد مستقیم  360000</a:t>
            </a:r>
          </a:p>
          <a:p>
            <a:r>
              <a:rPr lang="fa-IR" sz="2800"/>
              <a:t>سربار 270000</a:t>
            </a:r>
          </a:p>
          <a:p>
            <a:r>
              <a:rPr lang="fa-IR" sz="2800"/>
              <a:t>جمع هزینه های تولید  1000000</a:t>
            </a:r>
          </a:p>
          <a:p>
            <a:r>
              <a:rPr lang="fa-IR" sz="2800"/>
              <a:t>کار در جریان اول دوره   </a:t>
            </a:r>
            <a:r>
              <a:rPr lang="fa-IR" sz="2800" u="sng"/>
              <a:t>    120000</a:t>
            </a:r>
            <a:endParaRPr lang="fa-IR" sz="2800"/>
          </a:p>
          <a:p>
            <a:r>
              <a:rPr lang="fa-IR" sz="2800"/>
              <a:t>کار در جریان طی دوره    1120000</a:t>
            </a:r>
          </a:p>
          <a:p>
            <a:r>
              <a:rPr lang="fa-IR" sz="2800"/>
              <a:t>کسر شود:</a:t>
            </a:r>
          </a:p>
          <a:p>
            <a:r>
              <a:rPr lang="fa-IR" sz="2800"/>
              <a:t>کار در جریان پایان دوره                            </a:t>
            </a:r>
            <a:r>
              <a:rPr lang="fa-IR" sz="2800" u="sng"/>
              <a:t>(150000)</a:t>
            </a:r>
            <a:endParaRPr lang="en-US" sz="2800" u="sng"/>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172034"/>
                                        </p:tgtEl>
                                        <p:attrNameLst>
                                          <p:attrName>style.visibility</p:attrName>
                                        </p:attrNameLst>
                                      </p:cBhvr>
                                      <p:to>
                                        <p:strVal val="visible"/>
                                      </p:to>
                                    </p:set>
                                    <p:anim calcmode="lin" valueType="num">
                                      <p:cBhvr>
                                        <p:cTn id="7" dur="500" fill="hold"/>
                                        <p:tgtEl>
                                          <p:spTgt spid="172034"/>
                                        </p:tgtEl>
                                        <p:attrNameLst>
                                          <p:attrName>ppt_w</p:attrName>
                                        </p:attrNameLst>
                                      </p:cBhvr>
                                      <p:tavLst>
                                        <p:tav tm="0">
                                          <p:val>
                                            <p:fltVal val="0"/>
                                          </p:val>
                                        </p:tav>
                                        <p:tav tm="100000">
                                          <p:val>
                                            <p:strVal val="#ppt_w"/>
                                          </p:val>
                                        </p:tav>
                                      </p:tavLst>
                                    </p:anim>
                                    <p:anim calcmode="lin" valueType="num">
                                      <p:cBhvr>
                                        <p:cTn id="8" dur="500" fill="hold"/>
                                        <p:tgtEl>
                                          <p:spTgt spid="172034"/>
                                        </p:tgtEl>
                                        <p:attrNameLst>
                                          <p:attrName>ppt_h</p:attrName>
                                        </p:attrNameLst>
                                      </p:cBhvr>
                                      <p:tavLst>
                                        <p:tav tm="0">
                                          <p:val>
                                            <p:fltVal val="0"/>
                                          </p:val>
                                        </p:tav>
                                        <p:tav tm="100000">
                                          <p:val>
                                            <p:strVal val="#ppt_h"/>
                                          </p:val>
                                        </p:tav>
                                      </p:tavLst>
                                    </p:anim>
                                    <p:anim calcmode="lin" valueType="num">
                                      <p:cBhvr>
                                        <p:cTn id="9" dur="500" fill="hold"/>
                                        <p:tgtEl>
                                          <p:spTgt spid="172034"/>
                                        </p:tgtEl>
                                        <p:attrNameLst>
                                          <p:attrName>style.rotation</p:attrName>
                                        </p:attrNameLst>
                                      </p:cBhvr>
                                      <p:tavLst>
                                        <p:tav tm="0">
                                          <p:val>
                                            <p:fltVal val="360"/>
                                          </p:val>
                                        </p:tav>
                                        <p:tav tm="100000">
                                          <p:val>
                                            <p:fltVal val="0"/>
                                          </p:val>
                                        </p:tav>
                                      </p:tavLst>
                                    </p:anim>
                                    <p:animEffect transition="in" filter="fade">
                                      <p:cBhvr>
                                        <p:cTn id="10" dur="500"/>
                                        <p:tgtEl>
                                          <p:spTgt spid="17203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72035">
                                            <p:txEl>
                                              <p:pRg st="0" end="0"/>
                                            </p:txEl>
                                          </p:spTgt>
                                        </p:tgtEl>
                                        <p:attrNameLst>
                                          <p:attrName>style.visibility</p:attrName>
                                        </p:attrNameLst>
                                      </p:cBhvr>
                                      <p:to>
                                        <p:strVal val="visible"/>
                                      </p:to>
                                    </p:set>
                                    <p:anim calcmode="lin" valueType="num">
                                      <p:cBhvr>
                                        <p:cTn id="15" dur="500" fill="hold"/>
                                        <p:tgtEl>
                                          <p:spTgt spid="17203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7203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7203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7203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72035">
                                            <p:txEl>
                                              <p:pRg st="1" end="1"/>
                                            </p:txEl>
                                          </p:spTgt>
                                        </p:tgtEl>
                                        <p:attrNameLst>
                                          <p:attrName>style.visibility</p:attrName>
                                        </p:attrNameLst>
                                      </p:cBhvr>
                                      <p:to>
                                        <p:strVal val="visible"/>
                                      </p:to>
                                    </p:set>
                                    <p:anim calcmode="lin" valueType="num">
                                      <p:cBhvr>
                                        <p:cTn id="23" dur="500" fill="hold"/>
                                        <p:tgtEl>
                                          <p:spTgt spid="17203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7203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7203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7203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72035">
                                            <p:txEl>
                                              <p:pRg st="2" end="2"/>
                                            </p:txEl>
                                          </p:spTgt>
                                        </p:tgtEl>
                                        <p:attrNameLst>
                                          <p:attrName>style.visibility</p:attrName>
                                        </p:attrNameLst>
                                      </p:cBhvr>
                                      <p:to>
                                        <p:strVal val="visible"/>
                                      </p:to>
                                    </p:set>
                                    <p:anim calcmode="lin" valueType="num">
                                      <p:cBhvr>
                                        <p:cTn id="31" dur="500" fill="hold"/>
                                        <p:tgtEl>
                                          <p:spTgt spid="17203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7203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7203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7203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72035">
                                            <p:txEl>
                                              <p:pRg st="3" end="3"/>
                                            </p:txEl>
                                          </p:spTgt>
                                        </p:tgtEl>
                                        <p:attrNameLst>
                                          <p:attrName>style.visibility</p:attrName>
                                        </p:attrNameLst>
                                      </p:cBhvr>
                                      <p:to>
                                        <p:strVal val="visible"/>
                                      </p:to>
                                    </p:set>
                                    <p:anim calcmode="lin" valueType="num">
                                      <p:cBhvr>
                                        <p:cTn id="39" dur="500" fill="hold"/>
                                        <p:tgtEl>
                                          <p:spTgt spid="17203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7203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7203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7203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172035">
                                            <p:txEl>
                                              <p:pRg st="4" end="4"/>
                                            </p:txEl>
                                          </p:spTgt>
                                        </p:tgtEl>
                                        <p:attrNameLst>
                                          <p:attrName>style.visibility</p:attrName>
                                        </p:attrNameLst>
                                      </p:cBhvr>
                                      <p:to>
                                        <p:strVal val="visible"/>
                                      </p:to>
                                    </p:set>
                                    <p:anim calcmode="lin" valueType="num">
                                      <p:cBhvr>
                                        <p:cTn id="47" dur="500" fill="hold"/>
                                        <p:tgtEl>
                                          <p:spTgt spid="17203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17203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17203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172035">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172035">
                                            <p:txEl>
                                              <p:pRg st="5" end="5"/>
                                            </p:txEl>
                                          </p:spTgt>
                                        </p:tgtEl>
                                        <p:attrNameLst>
                                          <p:attrName>style.visibility</p:attrName>
                                        </p:attrNameLst>
                                      </p:cBhvr>
                                      <p:to>
                                        <p:strVal val="visible"/>
                                      </p:to>
                                    </p:set>
                                    <p:anim calcmode="lin" valueType="num">
                                      <p:cBhvr>
                                        <p:cTn id="55" dur="500" fill="hold"/>
                                        <p:tgtEl>
                                          <p:spTgt spid="172035">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172035">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172035">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172035">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172035">
                                            <p:txEl>
                                              <p:pRg st="6" end="6"/>
                                            </p:txEl>
                                          </p:spTgt>
                                        </p:tgtEl>
                                        <p:attrNameLst>
                                          <p:attrName>style.visibility</p:attrName>
                                        </p:attrNameLst>
                                      </p:cBhvr>
                                      <p:to>
                                        <p:strVal val="visible"/>
                                      </p:to>
                                    </p:set>
                                    <p:anim calcmode="lin" valueType="num">
                                      <p:cBhvr>
                                        <p:cTn id="63" dur="500" fill="hold"/>
                                        <p:tgtEl>
                                          <p:spTgt spid="172035">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172035">
                                            <p:txEl>
                                              <p:pRg st="6" end="6"/>
                                            </p:txEl>
                                          </p:spTgt>
                                        </p:tgtEl>
                                        <p:attrNameLst>
                                          <p:attrName>ppt_h</p:attrName>
                                        </p:attrNameLst>
                                      </p:cBhvr>
                                      <p:tavLst>
                                        <p:tav tm="0">
                                          <p:val>
                                            <p:fltVal val="0"/>
                                          </p:val>
                                        </p:tav>
                                        <p:tav tm="100000">
                                          <p:val>
                                            <p:strVal val="#ppt_h"/>
                                          </p:val>
                                        </p:tav>
                                      </p:tavLst>
                                    </p:anim>
                                    <p:anim calcmode="lin" valueType="num">
                                      <p:cBhvr>
                                        <p:cTn id="65" dur="500" fill="hold"/>
                                        <p:tgtEl>
                                          <p:spTgt spid="172035">
                                            <p:txEl>
                                              <p:pRg st="6" end="6"/>
                                            </p:txEl>
                                          </p:spTgt>
                                        </p:tgtEl>
                                        <p:attrNameLst>
                                          <p:attrName>style.rotation</p:attrName>
                                        </p:attrNameLst>
                                      </p:cBhvr>
                                      <p:tavLst>
                                        <p:tav tm="0">
                                          <p:val>
                                            <p:fltVal val="360"/>
                                          </p:val>
                                        </p:tav>
                                        <p:tav tm="100000">
                                          <p:val>
                                            <p:fltVal val="0"/>
                                          </p:val>
                                        </p:tav>
                                      </p:tavLst>
                                    </p:anim>
                                    <p:animEffect transition="in" filter="fade">
                                      <p:cBhvr>
                                        <p:cTn id="66" dur="500"/>
                                        <p:tgtEl>
                                          <p:spTgt spid="172035">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9" presetClass="entr" presetSubtype="0" decel="100000" fill="hold" grpId="0" nodeType="clickEffect">
                                  <p:stCondLst>
                                    <p:cond delay="0"/>
                                  </p:stCondLst>
                                  <p:iterate type="lt">
                                    <p:tmPct val="10000"/>
                                  </p:iterate>
                                  <p:childTnLst>
                                    <p:set>
                                      <p:cBhvr>
                                        <p:cTn id="70" dur="1" fill="hold">
                                          <p:stCondLst>
                                            <p:cond delay="0"/>
                                          </p:stCondLst>
                                        </p:cTn>
                                        <p:tgtEl>
                                          <p:spTgt spid="172035">
                                            <p:txEl>
                                              <p:pRg st="7" end="7"/>
                                            </p:txEl>
                                          </p:spTgt>
                                        </p:tgtEl>
                                        <p:attrNameLst>
                                          <p:attrName>style.visibility</p:attrName>
                                        </p:attrNameLst>
                                      </p:cBhvr>
                                      <p:to>
                                        <p:strVal val="visible"/>
                                      </p:to>
                                    </p:set>
                                    <p:anim calcmode="lin" valueType="num">
                                      <p:cBhvr>
                                        <p:cTn id="71" dur="500" fill="hold"/>
                                        <p:tgtEl>
                                          <p:spTgt spid="172035">
                                            <p:txEl>
                                              <p:pRg st="7" end="7"/>
                                            </p:txEl>
                                          </p:spTgt>
                                        </p:tgtEl>
                                        <p:attrNameLst>
                                          <p:attrName>ppt_w</p:attrName>
                                        </p:attrNameLst>
                                      </p:cBhvr>
                                      <p:tavLst>
                                        <p:tav tm="0">
                                          <p:val>
                                            <p:fltVal val="0"/>
                                          </p:val>
                                        </p:tav>
                                        <p:tav tm="100000">
                                          <p:val>
                                            <p:strVal val="#ppt_w"/>
                                          </p:val>
                                        </p:tav>
                                      </p:tavLst>
                                    </p:anim>
                                    <p:anim calcmode="lin" valueType="num">
                                      <p:cBhvr>
                                        <p:cTn id="72" dur="500" fill="hold"/>
                                        <p:tgtEl>
                                          <p:spTgt spid="172035">
                                            <p:txEl>
                                              <p:pRg st="7" end="7"/>
                                            </p:txEl>
                                          </p:spTgt>
                                        </p:tgtEl>
                                        <p:attrNameLst>
                                          <p:attrName>ppt_h</p:attrName>
                                        </p:attrNameLst>
                                      </p:cBhvr>
                                      <p:tavLst>
                                        <p:tav tm="0">
                                          <p:val>
                                            <p:fltVal val="0"/>
                                          </p:val>
                                        </p:tav>
                                        <p:tav tm="100000">
                                          <p:val>
                                            <p:strVal val="#ppt_h"/>
                                          </p:val>
                                        </p:tav>
                                      </p:tavLst>
                                    </p:anim>
                                    <p:anim calcmode="lin" valueType="num">
                                      <p:cBhvr>
                                        <p:cTn id="73" dur="500" fill="hold"/>
                                        <p:tgtEl>
                                          <p:spTgt spid="172035">
                                            <p:txEl>
                                              <p:pRg st="7" end="7"/>
                                            </p:txEl>
                                          </p:spTgt>
                                        </p:tgtEl>
                                        <p:attrNameLst>
                                          <p:attrName>style.rotation</p:attrName>
                                        </p:attrNameLst>
                                      </p:cBhvr>
                                      <p:tavLst>
                                        <p:tav tm="0">
                                          <p:val>
                                            <p:fltVal val="360"/>
                                          </p:val>
                                        </p:tav>
                                        <p:tav tm="100000">
                                          <p:val>
                                            <p:fltVal val="0"/>
                                          </p:val>
                                        </p:tav>
                                      </p:tavLst>
                                    </p:anim>
                                    <p:animEffect transition="in" filter="fade">
                                      <p:cBhvr>
                                        <p:cTn id="74" dur="500"/>
                                        <p:tgtEl>
                                          <p:spTgt spid="1720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4" grpId="0"/>
      <p:bldP spid="17203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a:p>
        </p:txBody>
      </p:sp>
      <p:sp>
        <p:nvSpPr>
          <p:cNvPr id="14339" name="Rectangle 3"/>
          <p:cNvSpPr>
            <a:spLocks noGrp="1" noChangeArrowheads="1"/>
          </p:cNvSpPr>
          <p:nvPr>
            <p:ph type="body" idx="1"/>
          </p:nvPr>
        </p:nvSpPr>
        <p:spPr/>
        <p:txBody>
          <a:bodyPr/>
          <a:lstStyle/>
          <a:p>
            <a:pPr algn="ctr"/>
            <a:endParaRPr lang="en-US"/>
          </a:p>
          <a:p>
            <a:pPr algn="ctr"/>
            <a:endParaRPr lang="en-US"/>
          </a:p>
          <a:p>
            <a:pPr algn="ctr"/>
            <a:r>
              <a:rPr lang="fa-IR"/>
              <a:t>. از طرف دیگر اختلاف ارقام برنامه ریزی شده برای هر واحد و ارقام واقعی می تواند مبنایی برای سنجش عملکرد مدیران واحدهای مختلف و تعیین میزان دستیابی آنها به اهداف واحدهای تحت سرپرستی ایشان باشد.</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nodePh="1">
                                  <p:stCondLst>
                                    <p:cond delay="0"/>
                                  </p:stCondLst>
                                  <p:endCondLst>
                                    <p:cond evt="begin" delay="0">
                                      <p:tn val="5"/>
                                    </p:cond>
                                  </p:end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433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animEffect transition="in" filter="fade">
                                      <p:cBhvr>
                                        <p:cTn id="11" dur="1000"/>
                                        <p:tgtEl>
                                          <p:spTgt spid="14339">
                                            <p:txEl>
                                              <p:pRg st="2" end="2"/>
                                            </p:txEl>
                                          </p:spTgt>
                                        </p:tgtEl>
                                      </p:cBhvr>
                                    </p:animEffect>
                                    <p:anim calcmode="lin" valueType="num">
                                      <p:cBhvr>
                                        <p:cTn id="12"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4339">
                                            <p:txEl>
                                              <p:pRg st="2" end="2"/>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433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endParaRPr lang="en-US"/>
          </a:p>
        </p:txBody>
      </p:sp>
      <p:sp>
        <p:nvSpPr>
          <p:cNvPr id="173059" name="Rectangle 3"/>
          <p:cNvSpPr>
            <a:spLocks noGrp="1" noChangeArrowheads="1"/>
          </p:cNvSpPr>
          <p:nvPr>
            <p:ph type="body" idx="1"/>
          </p:nvPr>
        </p:nvSpPr>
        <p:spPr/>
        <p:txBody>
          <a:bodyPr/>
          <a:lstStyle/>
          <a:p>
            <a:r>
              <a:rPr lang="fa-IR"/>
              <a:t>بهای تمام شده کالای ساخته شده طی دوره  970000</a:t>
            </a:r>
          </a:p>
          <a:p>
            <a:endParaRPr lang="en-US"/>
          </a:p>
          <a:p>
            <a:r>
              <a:rPr lang="fa-IR" sz="4000"/>
              <a:t>فصل دهم: نظام دائمی بهای تمام شده هزینه یابی مرحله ای</a:t>
            </a:r>
          </a:p>
          <a:p>
            <a:endParaRPr lang="en-US"/>
          </a:p>
          <a:p>
            <a:r>
              <a:rPr lang="fa-IR"/>
              <a:t>هدف کلی فصل: آشنایی با اهداف و ویژگی های سیستم هزینه یابی مرحله ای</a:t>
            </a:r>
            <a:endParaRPr lang="en-US"/>
          </a:p>
        </p:txBody>
      </p:sp>
    </p:spTree>
  </p:cSld>
  <p:clrMapOvr>
    <a:masterClrMapping/>
  </p:clrMapOvr>
  <p:transition advClick="0" advTm="3000"/>
</p:sld>
</file>

<file path=ppt/slides/slide1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endParaRPr lang="en-US"/>
          </a:p>
        </p:txBody>
      </p:sp>
      <p:sp>
        <p:nvSpPr>
          <p:cNvPr id="174083" name="Rectangle 3"/>
          <p:cNvSpPr>
            <a:spLocks noGrp="1" noChangeArrowheads="1"/>
          </p:cNvSpPr>
          <p:nvPr>
            <p:ph type="body" idx="1"/>
          </p:nvPr>
        </p:nvSpPr>
        <p:spPr/>
        <p:txBody>
          <a:bodyPr/>
          <a:lstStyle/>
          <a:p>
            <a:endParaRPr lang="en-US"/>
          </a:p>
          <a:p>
            <a:r>
              <a:rPr lang="fa-IR"/>
              <a:t>  روشهای محاسبه بهای تمام شده کالا بر اساس محاسبه آن در هر مرحله از تولید کالا.</a:t>
            </a:r>
          </a:p>
          <a:p>
            <a:r>
              <a:rPr lang="fa-IR"/>
              <a:t>تعریف هزینه یابی مرحله ای:</a:t>
            </a:r>
          </a:p>
          <a:p>
            <a:r>
              <a:rPr lang="fa-IR"/>
              <a:t>در مواردی که تولید کالا به صورت انبوه یا به صورت مداوم صورت می گیرد .</a:t>
            </a:r>
            <a:endParaRPr lang="en-US"/>
          </a:p>
        </p:txBody>
      </p:sp>
    </p:spTree>
  </p:cSld>
  <p:clrMapOvr>
    <a:masterClrMapping/>
  </p:clrMapOvr>
  <p:transition advClick="0" advTm="3000"/>
</p:sld>
</file>

<file path=ppt/slides/slide16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endParaRPr lang="en-US"/>
          </a:p>
        </p:txBody>
      </p:sp>
      <p:sp>
        <p:nvSpPr>
          <p:cNvPr id="175107" name="Rectangle 3"/>
          <p:cNvSpPr>
            <a:spLocks noGrp="1" noChangeArrowheads="1"/>
          </p:cNvSpPr>
          <p:nvPr>
            <p:ph type="body" idx="1"/>
          </p:nvPr>
        </p:nvSpPr>
        <p:spPr/>
        <p:txBody>
          <a:bodyPr/>
          <a:lstStyle/>
          <a:p>
            <a:endParaRPr lang="en-US"/>
          </a:p>
          <a:p>
            <a:r>
              <a:rPr lang="fa-IR"/>
              <a:t>معمولاً به کارگیری سیستم هزینه یابی مرحله ای مناسبتر است. این روش هزینه یابی مرحله ای، عناصر اصلی بهای تمام شده یا هزینه های تولید را بر اساس مراحل تولید یا آنچه اصطلاحاً مراکز هزینه یا مراکز بهای تمام شده خوانده می شود نگهداری می کند.</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nodePh="1">
                                  <p:stCondLst>
                                    <p:cond delay="0"/>
                                  </p:stCondLst>
                                  <p:endCondLst>
                                    <p:cond evt="begin" delay="0">
                                      <p:tn val="5"/>
                                    </p:cond>
                                  </p:endCondLst>
                                  <p:childTnLst>
                                    <p:set>
                                      <p:cBhvr>
                                        <p:cTn id="6" dur="1" fill="hold">
                                          <p:stCondLst>
                                            <p:cond delay="0"/>
                                          </p:stCondLst>
                                        </p:cTn>
                                        <p:tgtEl>
                                          <p:spTgt spid="175106"/>
                                        </p:tgtEl>
                                        <p:attrNameLst>
                                          <p:attrName>style.visibility</p:attrName>
                                        </p:attrNameLst>
                                      </p:cBhvr>
                                      <p:to>
                                        <p:strVal val="visible"/>
                                      </p:to>
                                    </p:set>
                                    <p:animEffect transition="in" filter="fade">
                                      <p:cBhvr>
                                        <p:cTn id="7" dur="1000"/>
                                        <p:tgtEl>
                                          <p:spTgt spid="175106"/>
                                        </p:tgtEl>
                                      </p:cBhvr>
                                    </p:animEffect>
                                    <p:anim calcmode="lin" valueType="num">
                                      <p:cBhvr>
                                        <p:cTn id="8" dur="1000" fill="hold"/>
                                        <p:tgtEl>
                                          <p:spTgt spid="175106"/>
                                        </p:tgtEl>
                                        <p:attrNameLst>
                                          <p:attrName>ppt_x</p:attrName>
                                        </p:attrNameLst>
                                      </p:cBhvr>
                                      <p:tavLst>
                                        <p:tav tm="0">
                                          <p:val>
                                            <p:strVal val="#ppt_x"/>
                                          </p:val>
                                        </p:tav>
                                        <p:tav tm="100000">
                                          <p:val>
                                            <p:strVal val="#ppt_x"/>
                                          </p:val>
                                        </p:tav>
                                      </p:tavLst>
                                    </p:anim>
                                    <p:anim calcmode="lin" valueType="num">
                                      <p:cBhvr>
                                        <p:cTn id="9" dur="1000" fill="hold"/>
                                        <p:tgtEl>
                                          <p:spTgt spid="17510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175107">
                                            <p:txEl>
                                              <p:pRg st="1" end="1"/>
                                            </p:txEl>
                                          </p:spTgt>
                                        </p:tgtEl>
                                        <p:attrNameLst>
                                          <p:attrName>style.visibility</p:attrName>
                                        </p:attrNameLst>
                                      </p:cBhvr>
                                      <p:to>
                                        <p:strVal val="visible"/>
                                      </p:to>
                                    </p:set>
                                    <p:anim calcmode="lin" valueType="num">
                                      <p:cBhvr additive="base">
                                        <p:cTn id="14" dur="1000" fill="hold">
                                          <p:stCondLst>
                                            <p:cond delay="0"/>
                                          </p:stCondLst>
                                        </p:cTn>
                                        <p:tgtEl>
                                          <p:spTgt spid="175107">
                                            <p:txEl>
                                              <p:pRg st="1" end="1"/>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175107">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p:bldP spid="175107" grpId="0" build="p" rev="1"/>
    </p:bldLst>
  </p:timing>
</p:sld>
</file>

<file path=ppt/slides/slide1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endParaRPr lang="en-US"/>
          </a:p>
        </p:txBody>
      </p:sp>
      <p:sp>
        <p:nvSpPr>
          <p:cNvPr id="176131" name="Rectangle 3"/>
          <p:cNvSpPr>
            <a:spLocks noGrp="1" noChangeArrowheads="1"/>
          </p:cNvSpPr>
          <p:nvPr>
            <p:ph type="body" idx="1"/>
          </p:nvPr>
        </p:nvSpPr>
        <p:spPr/>
        <p:txBody>
          <a:bodyPr/>
          <a:lstStyle/>
          <a:p>
            <a:endParaRPr lang="en-US"/>
          </a:p>
          <a:p>
            <a:r>
              <a:rPr lang="fa-IR"/>
              <a:t> </a:t>
            </a:r>
          </a:p>
          <a:p>
            <a:r>
              <a:rPr lang="fa-IR"/>
              <a:t>به هر حال آنچه کارگاه، دپارتمان، مرحله یا مرکز هزینه خوانده می شود مسئول هزینه هایی است که در آن دپارتمان واقع می شودو در حوزه ی عمل آن صورت می گیرد.</a:t>
            </a:r>
            <a:endParaRPr lang="en-US"/>
          </a:p>
        </p:txBody>
      </p:sp>
    </p:spTree>
  </p:cSld>
  <p:clrMapOvr>
    <a:masterClrMapping/>
  </p:clrMapOvr>
  <p:transition advClick="0" advTm="3000"/>
</p:sld>
</file>

<file path=ppt/slides/slide1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endParaRPr lang="en-US"/>
          </a:p>
        </p:txBody>
      </p:sp>
      <p:sp>
        <p:nvSpPr>
          <p:cNvPr id="177155" name="Rectangle 3"/>
          <p:cNvSpPr>
            <a:spLocks noGrp="1" noChangeArrowheads="1"/>
          </p:cNvSpPr>
          <p:nvPr>
            <p:ph type="body" idx="1"/>
          </p:nvPr>
        </p:nvSpPr>
        <p:spPr/>
        <p:txBody>
          <a:bodyPr/>
          <a:lstStyle/>
          <a:p>
            <a:endParaRPr lang="en-US"/>
          </a:p>
          <a:p>
            <a:r>
              <a:rPr lang="fa-IR"/>
              <a:t>. و سرپرست تولید در هر مرحله یک گزارش بهای تمام نشده تولید تهیه می کند که در واقع صورتی از همه اطلاعات جزئی است.</a:t>
            </a:r>
          </a:p>
          <a:p>
            <a:r>
              <a:rPr lang="fa-IR"/>
              <a:t/>
            </a:r>
            <a:br>
              <a:rPr lang="fa-IR"/>
            </a:br>
            <a:endParaRPr lang="en-US"/>
          </a:p>
        </p:txBody>
      </p:sp>
    </p:spTree>
  </p:cSld>
  <p:clrMapOvr>
    <a:masterClrMapping/>
  </p:clrMapOvr>
  <p:transition advClick="0" advTm="3000"/>
</p:sld>
</file>

<file path=ppt/slides/slide16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endParaRPr lang="en-US"/>
          </a:p>
        </p:txBody>
      </p:sp>
      <p:sp>
        <p:nvSpPr>
          <p:cNvPr id="178179" name="Rectangle 3"/>
          <p:cNvSpPr>
            <a:spLocks noGrp="1" noChangeArrowheads="1"/>
          </p:cNvSpPr>
          <p:nvPr>
            <p:ph type="body" idx="1"/>
          </p:nvPr>
        </p:nvSpPr>
        <p:spPr/>
        <p:txBody>
          <a:bodyPr/>
          <a:lstStyle/>
          <a:p>
            <a:endParaRPr lang="en-US"/>
          </a:p>
          <a:p>
            <a:r>
              <a:rPr lang="fa-IR"/>
              <a:t>.</a:t>
            </a:r>
          </a:p>
          <a:p>
            <a:r>
              <a:rPr lang="fa-IR"/>
              <a:t>سیستم هزینه یابی مرحله ای نشان می دهد که بهای تمام شده ی تولید مربوط به یک دوره ی مالی را چگونه بین مراحل مختلف تولید تقسیم کرده ایم.</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nodePh="1">
                                  <p:stCondLst>
                                    <p:cond delay="0"/>
                                  </p:stCondLst>
                                  <p:endCondLst>
                                    <p:cond evt="begin" delay="0">
                                      <p:tn val="5"/>
                                    </p:cond>
                                  </p:endCondLst>
                                  <p:childTnLst>
                                    <p:set>
                                      <p:cBhvr>
                                        <p:cTn id="6" dur="1" fill="hold">
                                          <p:stCondLst>
                                            <p:cond delay="0"/>
                                          </p:stCondLst>
                                        </p:cTn>
                                        <p:tgtEl>
                                          <p:spTgt spid="178178"/>
                                        </p:tgtEl>
                                        <p:attrNameLst>
                                          <p:attrName>style.visibility</p:attrName>
                                        </p:attrNameLst>
                                      </p:cBhvr>
                                      <p:to>
                                        <p:strVal val="visible"/>
                                      </p:to>
                                    </p:set>
                                    <p:anim calcmode="lin" valueType="num">
                                      <p:cBhvr>
                                        <p:cTn id="7" dur="500" fill="hold"/>
                                        <p:tgtEl>
                                          <p:spTgt spid="178178"/>
                                        </p:tgtEl>
                                        <p:attrNameLst>
                                          <p:attrName>ppt_w</p:attrName>
                                        </p:attrNameLst>
                                      </p:cBhvr>
                                      <p:tavLst>
                                        <p:tav tm="0">
                                          <p:val>
                                            <p:fltVal val="0"/>
                                          </p:val>
                                        </p:tav>
                                        <p:tav tm="100000">
                                          <p:val>
                                            <p:strVal val="#ppt_w"/>
                                          </p:val>
                                        </p:tav>
                                      </p:tavLst>
                                    </p:anim>
                                    <p:anim calcmode="lin" valueType="num">
                                      <p:cBhvr>
                                        <p:cTn id="8" dur="500" fill="hold"/>
                                        <p:tgtEl>
                                          <p:spTgt spid="17817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78179">
                                            <p:txEl>
                                              <p:pRg st="1" end="1"/>
                                            </p:txEl>
                                          </p:spTgt>
                                        </p:tgtEl>
                                        <p:attrNameLst>
                                          <p:attrName>style.visibility</p:attrName>
                                        </p:attrNameLst>
                                      </p:cBhvr>
                                      <p:to>
                                        <p:strVal val="visible"/>
                                      </p:to>
                                    </p:set>
                                    <p:anim calcmode="lin" valueType="num">
                                      <p:cBhvr>
                                        <p:cTn id="13" dur="500" fill="hold"/>
                                        <p:tgtEl>
                                          <p:spTgt spid="17817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7817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78179">
                                            <p:txEl>
                                              <p:pRg st="2" end="2"/>
                                            </p:txEl>
                                          </p:spTgt>
                                        </p:tgtEl>
                                        <p:attrNameLst>
                                          <p:attrName>style.visibility</p:attrName>
                                        </p:attrNameLst>
                                      </p:cBhvr>
                                      <p:to>
                                        <p:strVal val="visible"/>
                                      </p:to>
                                    </p:set>
                                    <p:anim calcmode="lin" valueType="num">
                                      <p:cBhvr>
                                        <p:cTn id="19" dur="500" fill="hold"/>
                                        <p:tgtEl>
                                          <p:spTgt spid="17817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78179">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p:bldP spid="178179" grpId="0" build="p"/>
    </p:bldLst>
  </p:timing>
</p:sld>
</file>

<file path=ppt/slides/slide1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endParaRPr lang="en-US"/>
          </a:p>
        </p:txBody>
      </p:sp>
      <p:sp>
        <p:nvSpPr>
          <p:cNvPr id="179203" name="Rectangle 3"/>
          <p:cNvSpPr>
            <a:spLocks noGrp="1" noChangeArrowheads="1"/>
          </p:cNvSpPr>
          <p:nvPr>
            <p:ph type="body" idx="1"/>
          </p:nvPr>
        </p:nvSpPr>
        <p:spPr/>
        <p:txBody>
          <a:bodyPr/>
          <a:lstStyle/>
          <a:p>
            <a:endParaRPr lang="en-US"/>
          </a:p>
          <a:p>
            <a:endParaRPr lang="en-US"/>
          </a:p>
          <a:p>
            <a:r>
              <a:rPr lang="fa-IR"/>
              <a:t> که این تنها یک مرحله ی میانی است و هدف نهایی از این سیستم محاسبه ی جمع بهای تمام شده ی هر واحد از کالای تولید نشده و نهایتاً تعیین سود شرکت از تولید این کالاست.</a:t>
            </a:r>
            <a:endParaRPr lang="en-US"/>
          </a:p>
        </p:txBody>
      </p:sp>
    </p:spTree>
  </p:cSld>
  <p:clrMapOvr>
    <a:masterClrMapping/>
  </p:clrMapOvr>
  <p:transition advClick="0" advTm="3000"/>
</p:sld>
</file>

<file path=ppt/slides/slide1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endParaRPr lang="en-US"/>
          </a:p>
        </p:txBody>
      </p:sp>
      <p:sp>
        <p:nvSpPr>
          <p:cNvPr id="180227" name="Rectangle 3"/>
          <p:cNvSpPr>
            <a:spLocks noGrp="1" noChangeArrowheads="1"/>
          </p:cNvSpPr>
          <p:nvPr>
            <p:ph type="body" idx="1"/>
          </p:nvPr>
        </p:nvSpPr>
        <p:spPr/>
        <p:txBody>
          <a:bodyPr/>
          <a:lstStyle/>
          <a:p>
            <a:endParaRPr lang="en-US"/>
          </a:p>
          <a:p>
            <a:r>
              <a:rPr lang="fa-IR"/>
              <a:t>.</a:t>
            </a:r>
          </a:p>
          <a:p>
            <a:r>
              <a:rPr lang="fa-IR"/>
              <a:t>یک سیستم هزینه یابی مرحله ای دارای ویژگی های زیر است:</a:t>
            </a:r>
          </a:p>
          <a:p>
            <a:r>
              <a:rPr lang="fa-IR"/>
              <a:t>اقلام بهای تمام شده بر اساس مرحله ی تولیدی یا مرکز هزینه معین انباشته و ثبت می شوند.</a:t>
            </a:r>
            <a:endParaRPr lang="en-US"/>
          </a:p>
        </p:txBody>
      </p:sp>
    </p:spTree>
  </p:cSld>
  <p:clrMapOvr>
    <a:masterClrMapping/>
  </p:clrMapOvr>
  <p:transition advClick="0" advTm="3000"/>
</p:sld>
</file>

<file path=ppt/slides/slide1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endParaRPr lang="en-US"/>
          </a:p>
        </p:txBody>
      </p:sp>
      <p:sp>
        <p:nvSpPr>
          <p:cNvPr id="181251" name="Rectangle 3"/>
          <p:cNvSpPr>
            <a:spLocks noGrp="1" noChangeArrowheads="1"/>
          </p:cNvSpPr>
          <p:nvPr>
            <p:ph type="body" idx="1"/>
          </p:nvPr>
        </p:nvSpPr>
        <p:spPr/>
        <p:txBody>
          <a:bodyPr/>
          <a:lstStyle/>
          <a:p>
            <a:pPr marL="609600" indent="-609600"/>
            <a:endParaRPr lang="en-US"/>
          </a:p>
          <a:p>
            <a:pPr marL="609600" indent="-609600"/>
            <a:r>
              <a:rPr lang="fa-IR"/>
              <a:t>هر مرحله ی تولیدی دارای یک حساب کار در جریان ساخت مخصوص به خود در دفتر کل می باشد.</a:t>
            </a:r>
          </a:p>
          <a:p>
            <a:pPr marL="609600" indent="-609600"/>
            <a:r>
              <a:rPr lang="fa-IR"/>
              <a:t>از روش یافتن «واحدهای معادل» برای تعیین حجم کالاهای در جریان ساخت، در پایان هر دوره استفاده می شود.</a:t>
            </a:r>
            <a:endParaRPr lang="en-US"/>
          </a:p>
        </p:txBody>
      </p:sp>
    </p:spTree>
  </p:cSld>
  <p:clrMapOvr>
    <a:masterClrMapping/>
  </p:clrMapOvr>
  <p:transition advClick="0" advTm="3000"/>
</p:sld>
</file>

<file path=ppt/slides/slide16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endParaRPr lang="en-US"/>
          </a:p>
        </p:txBody>
      </p:sp>
      <p:sp>
        <p:nvSpPr>
          <p:cNvPr id="182275" name="Rectangle 3"/>
          <p:cNvSpPr>
            <a:spLocks noGrp="1" noChangeArrowheads="1"/>
          </p:cNvSpPr>
          <p:nvPr>
            <p:ph type="body" idx="1"/>
          </p:nvPr>
        </p:nvSpPr>
        <p:spPr/>
        <p:txBody>
          <a:bodyPr/>
          <a:lstStyle/>
          <a:p>
            <a:pPr marL="609600" indent="-609600"/>
            <a:endParaRPr lang="en-US"/>
          </a:p>
          <a:p>
            <a:pPr marL="609600" indent="-609600"/>
            <a:r>
              <a:rPr lang="fa-IR"/>
              <a:t>بهای تمام شده یک واحد کالای تولید شده در هر دپارتمان برای یک دوره ی مالی معین می شود.</a:t>
            </a:r>
          </a:p>
          <a:p>
            <a:pPr marL="609600" indent="-609600"/>
            <a:r>
              <a:rPr lang="fa-IR"/>
              <a:t>واحدهای تکمیل شده و بهای تمام شده آنها به مرحله بعدی یا انبار منتقل می شود.</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182274"/>
                                        </p:tgtEl>
                                        <p:attrNameLst>
                                          <p:attrName>style.visibility</p:attrName>
                                        </p:attrNameLst>
                                      </p:cBhvr>
                                      <p:to>
                                        <p:strVal val="visible"/>
                                      </p:to>
                                    </p:set>
                                    <p:anim calcmode="lin" valueType="num">
                                      <p:cBhvr>
                                        <p:cTn id="7" dur="500" fill="hold"/>
                                        <p:tgtEl>
                                          <p:spTgt spid="182274"/>
                                        </p:tgtEl>
                                        <p:attrNameLst>
                                          <p:attrName>ppt_w</p:attrName>
                                        </p:attrNameLst>
                                      </p:cBhvr>
                                      <p:tavLst>
                                        <p:tav tm="0">
                                          <p:val>
                                            <p:fltVal val="0"/>
                                          </p:val>
                                        </p:tav>
                                        <p:tav tm="100000">
                                          <p:val>
                                            <p:strVal val="#ppt_w"/>
                                          </p:val>
                                        </p:tav>
                                      </p:tavLst>
                                    </p:anim>
                                    <p:anim calcmode="lin" valueType="num">
                                      <p:cBhvr>
                                        <p:cTn id="8" dur="500" fill="hold"/>
                                        <p:tgtEl>
                                          <p:spTgt spid="182274"/>
                                        </p:tgtEl>
                                        <p:attrNameLst>
                                          <p:attrName>ppt_h</p:attrName>
                                        </p:attrNameLst>
                                      </p:cBhvr>
                                      <p:tavLst>
                                        <p:tav tm="0">
                                          <p:val>
                                            <p:fltVal val="0"/>
                                          </p:val>
                                        </p:tav>
                                        <p:tav tm="100000">
                                          <p:val>
                                            <p:strVal val="#ppt_h"/>
                                          </p:val>
                                        </p:tav>
                                      </p:tavLst>
                                    </p:anim>
                                    <p:anim calcmode="lin" valueType="num">
                                      <p:cBhvr>
                                        <p:cTn id="9" dur="500" fill="hold"/>
                                        <p:tgtEl>
                                          <p:spTgt spid="182274"/>
                                        </p:tgtEl>
                                        <p:attrNameLst>
                                          <p:attrName>style.rotation</p:attrName>
                                        </p:attrNameLst>
                                      </p:cBhvr>
                                      <p:tavLst>
                                        <p:tav tm="0">
                                          <p:val>
                                            <p:fltVal val="360"/>
                                          </p:val>
                                        </p:tav>
                                        <p:tav tm="100000">
                                          <p:val>
                                            <p:fltVal val="0"/>
                                          </p:val>
                                        </p:tav>
                                      </p:tavLst>
                                    </p:anim>
                                    <p:animEffect transition="in" filter="fade">
                                      <p:cBhvr>
                                        <p:cTn id="10" dur="500"/>
                                        <p:tgtEl>
                                          <p:spTgt spid="1822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82275">
                                            <p:txEl>
                                              <p:pRg st="1" end="1"/>
                                            </p:txEl>
                                          </p:spTgt>
                                        </p:tgtEl>
                                        <p:attrNameLst>
                                          <p:attrName>style.visibility</p:attrName>
                                        </p:attrNameLst>
                                      </p:cBhvr>
                                      <p:to>
                                        <p:strVal val="visible"/>
                                      </p:to>
                                    </p:set>
                                    <p:anim calcmode="lin" valueType="num">
                                      <p:cBhvr>
                                        <p:cTn id="15" dur="500" fill="hold"/>
                                        <p:tgtEl>
                                          <p:spTgt spid="18227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8227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82275">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8227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82275">
                                            <p:txEl>
                                              <p:pRg st="2" end="2"/>
                                            </p:txEl>
                                          </p:spTgt>
                                        </p:tgtEl>
                                        <p:attrNameLst>
                                          <p:attrName>style.visibility</p:attrName>
                                        </p:attrNameLst>
                                      </p:cBhvr>
                                      <p:to>
                                        <p:strVal val="visible"/>
                                      </p:to>
                                    </p:set>
                                    <p:anim calcmode="lin" valueType="num">
                                      <p:cBhvr>
                                        <p:cTn id="23" dur="500" fill="hold"/>
                                        <p:tgtEl>
                                          <p:spTgt spid="18227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82275">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82275">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182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p:bldP spid="18227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en-US"/>
          </a:p>
        </p:txBody>
      </p:sp>
      <p:sp>
        <p:nvSpPr>
          <p:cNvPr id="15363" name="Rectangle 3"/>
          <p:cNvSpPr>
            <a:spLocks noGrp="1" noChangeArrowheads="1"/>
          </p:cNvSpPr>
          <p:nvPr>
            <p:ph type="body" idx="1"/>
          </p:nvPr>
        </p:nvSpPr>
        <p:spPr/>
        <p:txBody>
          <a:bodyPr/>
          <a:lstStyle/>
          <a:p>
            <a:pPr algn="ctr">
              <a:buFontTx/>
              <a:buNone/>
            </a:pPr>
            <a:r>
              <a:rPr lang="fa-IR"/>
              <a:t> </a:t>
            </a:r>
            <a:endParaRPr lang="en-US"/>
          </a:p>
          <a:p>
            <a:pPr algn="ctr"/>
            <a:endParaRPr lang="fa-IR"/>
          </a:p>
          <a:p>
            <a:pPr algn="ctr"/>
            <a:endParaRPr lang="en-US"/>
          </a:p>
          <a:p>
            <a:pPr algn="ctr"/>
            <a:r>
              <a:rPr lang="fa-IR"/>
              <a:t>بودجه انتظارات مدیریت از عملکرد واقعی شرکت برای یک دوره مالی را مشخص می کند.</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15362"/>
                                        </p:tgtEl>
                                        <p:attrNameLst>
                                          <p:attrName>style.visibility</p:attrName>
                                        </p:attrNameLst>
                                      </p:cBhvr>
                                      <p:to>
                                        <p:strVal val="visible"/>
                                      </p:to>
                                    </p:set>
                                    <p:animEffect transition="in" filter="fade">
                                      <p:cBhvr>
                                        <p:cTn id="7" dur="600">
                                          <p:stCondLst>
                                            <p:cond delay="0"/>
                                          </p:stCondLst>
                                        </p:cTn>
                                        <p:tgtEl>
                                          <p:spTgt spid="15362"/>
                                        </p:tgtEl>
                                      </p:cBhvr>
                                    </p:animEffect>
                                    <p:anim calcmode="lin" valueType="num">
                                      <p:cBhvr>
                                        <p:cTn id="8" dur="600" fill="hold">
                                          <p:stCondLst>
                                            <p:cond delay="0"/>
                                          </p:stCondLst>
                                        </p:cTn>
                                        <p:tgtEl>
                                          <p:spTgt spid="1536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536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536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5363">
                                            <p:txEl>
                                              <p:pRg st="0" end="0"/>
                                            </p:txEl>
                                          </p:spTgt>
                                        </p:tgtEl>
                                        <p:attrNameLst>
                                          <p:attrName>style.visibility</p:attrName>
                                        </p:attrNameLst>
                                      </p:cBhvr>
                                      <p:to>
                                        <p:strVal val="visible"/>
                                      </p:to>
                                    </p:set>
                                    <p:animEffect transition="in" filter="slide(fromBottom)">
                                      <p:cBhvr>
                                        <p:cTn id="15" dur="500">
                                          <p:stCondLst>
                                            <p:cond delay="0"/>
                                          </p:stCondLst>
                                        </p:cTn>
                                        <p:tgtEl>
                                          <p:spTgt spid="1536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5363">
                                            <p:txEl>
                                              <p:pRg st="3" end="3"/>
                                            </p:txEl>
                                          </p:spTgt>
                                        </p:tgtEl>
                                        <p:attrNameLst>
                                          <p:attrName>style.visibility</p:attrName>
                                        </p:attrNameLst>
                                      </p:cBhvr>
                                      <p:to>
                                        <p:strVal val="visible"/>
                                      </p:to>
                                    </p:set>
                                    <p:animEffect transition="in" filter="slide(fromBottom)">
                                      <p:cBhvr>
                                        <p:cTn id="20" dur="500">
                                          <p:stCondLst>
                                            <p:cond delay="0"/>
                                          </p:stCondLst>
                                        </p:cTn>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endParaRPr lang="en-US"/>
          </a:p>
        </p:txBody>
      </p:sp>
      <p:sp>
        <p:nvSpPr>
          <p:cNvPr id="183299" name="Rectangle 3"/>
          <p:cNvSpPr>
            <a:spLocks noGrp="1" noChangeArrowheads="1"/>
          </p:cNvSpPr>
          <p:nvPr>
            <p:ph type="body" idx="1"/>
          </p:nvPr>
        </p:nvSpPr>
        <p:spPr/>
        <p:txBody>
          <a:bodyPr/>
          <a:lstStyle/>
          <a:p>
            <a:pPr marL="609600" indent="-609600"/>
            <a:endParaRPr lang="en-US"/>
          </a:p>
          <a:p>
            <a:pPr marL="609600" indent="-609600"/>
            <a:r>
              <a:rPr lang="fa-IR"/>
              <a:t>جمع بهای تمام شده در هر مرحله ی تولیدی و بهای تمام شده ی عملیات آن مرحله برای یک واحد کالا، متناوباً و در فواصل زمانی معین مورد تحلیل و محاسبه قرار می گیرد.</a:t>
            </a:r>
            <a:endParaRPr lang="en-US"/>
          </a:p>
          <a:p>
            <a:pPr marL="609600" indent="-609600"/>
            <a:r>
              <a:rPr lang="en-US"/>
              <a:t/>
            </a:r>
            <a:br>
              <a:rPr lang="en-US"/>
            </a:br>
            <a:endParaRPr lang="en-US"/>
          </a:p>
        </p:txBody>
      </p:sp>
    </p:spTree>
  </p:cSld>
  <p:clrMapOvr>
    <a:masterClrMapping/>
  </p:clrMapOvr>
  <p:transition advClick="0" advTm="3000"/>
</p:sld>
</file>

<file path=ppt/slides/slide1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endParaRPr lang="en-US"/>
          </a:p>
        </p:txBody>
      </p:sp>
      <p:sp>
        <p:nvSpPr>
          <p:cNvPr id="188419" name="Rectangle 3"/>
          <p:cNvSpPr>
            <a:spLocks noGrp="1" noChangeArrowheads="1"/>
          </p:cNvSpPr>
          <p:nvPr>
            <p:ph type="body" idx="1"/>
          </p:nvPr>
        </p:nvSpPr>
        <p:spPr/>
        <p:txBody>
          <a:bodyPr/>
          <a:lstStyle/>
          <a:p>
            <a:endParaRPr lang="en-US"/>
          </a:p>
          <a:p>
            <a:endParaRPr lang="en-US"/>
          </a:p>
          <a:p>
            <a:r>
              <a:rPr lang="fa-IR"/>
              <a:t>اقلام بهای تمام شده در هر یک از مراحل تولید:</a:t>
            </a:r>
          </a:p>
          <a:p>
            <a:r>
              <a:rPr lang="fa-IR"/>
              <a:t>کالای تکمیل شده برای یک مرحله حالت مواد اولیه برای مرحله ی بعدی را دارد تا آن هنگام که کالا همه ی مراحل تولید را پشت سر گذاشته و به صورت کالای ساخته شده درآید.</a:t>
            </a:r>
            <a:endParaRPr lang="en-US"/>
          </a:p>
        </p:txBody>
      </p:sp>
    </p:spTree>
  </p:cSld>
  <p:clrMapOvr>
    <a:masterClrMapping/>
  </p:clrMapOvr>
  <p:transition advClick="0" advTm="3000"/>
</p:sld>
</file>

<file path=ppt/slides/slide17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endParaRPr lang="en-US"/>
          </a:p>
        </p:txBody>
      </p:sp>
      <p:sp>
        <p:nvSpPr>
          <p:cNvPr id="184323" name="Rectangle 3"/>
          <p:cNvSpPr>
            <a:spLocks noGrp="1" noChangeArrowheads="1"/>
          </p:cNvSpPr>
          <p:nvPr>
            <p:ph type="body" idx="1"/>
          </p:nvPr>
        </p:nvSpPr>
        <p:spPr/>
        <p:txBody>
          <a:bodyPr/>
          <a:lstStyle/>
          <a:p>
            <a:endParaRPr lang="en-US"/>
          </a:p>
          <a:p>
            <a:r>
              <a:rPr lang="fa-IR"/>
              <a:t>. طبعاً بهای تمام شده ی هر واحد کالا همزمان با عبور از مراحل مختلف تولیدی رفته رفته افزایش می یابد.</a:t>
            </a:r>
            <a:endParaRPr lang="en-US"/>
          </a:p>
        </p:txBody>
      </p:sp>
    </p:spTree>
  </p:cSld>
  <p:clrMapOvr>
    <a:masterClrMapping/>
  </p:clrMapOvr>
  <p:transition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nodePh="1">
                                  <p:stCondLst>
                                    <p:cond delay="0"/>
                                  </p:stCondLst>
                                  <p:endCondLst>
                                    <p:cond evt="begin" delay="0">
                                      <p:tn val="5"/>
                                    </p:cond>
                                  </p:endCondLst>
                                  <p:childTnLst>
                                    <p:set>
                                      <p:cBhvr>
                                        <p:cTn id="6" dur="1" fill="hold">
                                          <p:stCondLst>
                                            <p:cond delay="0"/>
                                          </p:stCondLst>
                                        </p:cTn>
                                        <p:tgtEl>
                                          <p:spTgt spid="184322"/>
                                        </p:tgtEl>
                                        <p:attrNameLst>
                                          <p:attrName>style.visibility</p:attrName>
                                        </p:attrNameLst>
                                      </p:cBhvr>
                                      <p:to>
                                        <p:strVal val="visible"/>
                                      </p:to>
                                    </p:set>
                                    <p:anim calcmode="lin" valueType="num">
                                      <p:cBhvr>
                                        <p:cTn id="7" dur="1000" fill="hold"/>
                                        <p:tgtEl>
                                          <p:spTgt spid="184322"/>
                                        </p:tgtEl>
                                        <p:attrNameLst>
                                          <p:attrName>ppt_x</p:attrName>
                                        </p:attrNameLst>
                                      </p:cBhvr>
                                      <p:tavLst>
                                        <p:tav tm="0">
                                          <p:val>
                                            <p:strVal val="#ppt_x-.2"/>
                                          </p:val>
                                        </p:tav>
                                        <p:tav tm="100000">
                                          <p:val>
                                            <p:strVal val="#ppt_x"/>
                                          </p:val>
                                        </p:tav>
                                      </p:tavLst>
                                    </p:anim>
                                    <p:anim calcmode="lin" valueType="num">
                                      <p:cBhvr>
                                        <p:cTn id="8" dur="1000" fill="hold"/>
                                        <p:tgtEl>
                                          <p:spTgt spid="1843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432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84323">
                                            <p:txEl>
                                              <p:pRg st="1" end="1"/>
                                            </p:txEl>
                                          </p:spTgt>
                                        </p:tgtEl>
                                        <p:attrNameLst>
                                          <p:attrName>style.visibility</p:attrName>
                                        </p:attrNameLst>
                                      </p:cBhvr>
                                      <p:to>
                                        <p:strVal val="visible"/>
                                      </p:to>
                                    </p:set>
                                    <p:animEffect transition="in" filter="fade">
                                      <p:cBhvr>
                                        <p:cTn id="14" dur="500"/>
                                        <p:tgtEl>
                                          <p:spTgt spid="184323">
                                            <p:txEl>
                                              <p:pRg st="1" end="1"/>
                                            </p:txEl>
                                          </p:spTgt>
                                        </p:tgtEl>
                                      </p:cBhvr>
                                    </p:animEffect>
                                    <p:anim calcmode="lin" valueType="num">
                                      <p:cBhvr>
                                        <p:cTn id="15" dur="500" fill="hold"/>
                                        <p:tgtEl>
                                          <p:spTgt spid="18432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84323">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p:bldP spid="184323" grpId="0" build="p"/>
    </p:bldLst>
  </p:timing>
</p:sld>
</file>

<file path=ppt/slides/slide1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endParaRPr lang="en-US"/>
          </a:p>
        </p:txBody>
      </p:sp>
      <p:sp>
        <p:nvSpPr>
          <p:cNvPr id="185347" name="Rectangle 3"/>
          <p:cNvSpPr>
            <a:spLocks noGrp="1" noChangeArrowheads="1"/>
          </p:cNvSpPr>
          <p:nvPr>
            <p:ph type="body" idx="1"/>
          </p:nvPr>
        </p:nvSpPr>
        <p:spPr/>
        <p:txBody>
          <a:bodyPr/>
          <a:lstStyle/>
          <a:p>
            <a:endParaRPr lang="en-US"/>
          </a:p>
          <a:p>
            <a:endParaRPr lang="en-US"/>
          </a:p>
          <a:p>
            <a:r>
              <a:rPr lang="fa-IR"/>
              <a:t>گردش فیزیکی محصولات در جریان ساخت در سیستم بهای تمام شده ی مراحل تولید (هزینه یابی مرحله ای) گردش فیزیکی واحدهای کالا و بهای تمام شده ی آنها از میان مراحل مختلف تولید،</a:t>
            </a:r>
            <a:endParaRPr lang="en-US"/>
          </a:p>
        </p:txBody>
      </p:sp>
    </p:spTree>
  </p:cSld>
  <p:clrMapOvr>
    <a:masterClrMapping/>
  </p:clrMapOvr>
  <p:transition advClick="0" advTm="3000"/>
</p:sld>
</file>

<file path=ppt/slides/slide17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endParaRPr lang="en-US"/>
          </a:p>
        </p:txBody>
      </p:sp>
      <p:sp>
        <p:nvSpPr>
          <p:cNvPr id="186371" name="Rectangle 3"/>
          <p:cNvSpPr>
            <a:spLocks noGrp="1" noChangeArrowheads="1"/>
          </p:cNvSpPr>
          <p:nvPr>
            <p:ph type="body" idx="1"/>
          </p:nvPr>
        </p:nvSpPr>
        <p:spPr/>
        <p:txBody>
          <a:bodyPr/>
          <a:lstStyle/>
          <a:p>
            <a:endParaRPr lang="en-US"/>
          </a:p>
          <a:p>
            <a:r>
              <a:rPr lang="fa-IR"/>
              <a:t> گردش فیزیکی و ریالی مربوط به آن را در داخل سیستم هزینه یابی مرحله ای موجب می شود.</a:t>
            </a:r>
          </a:p>
          <a:p>
            <a:r>
              <a:rPr lang="fa-IR"/>
              <a:t>تعداد واحدهای نیم ساخته ی اول دوره در دپارتمان  	واحدهای منتقل شده از این مرحله (دپارتمان)</a:t>
            </a:r>
            <a:endParaRPr lang="en-US"/>
          </a:p>
        </p:txBody>
      </p:sp>
    </p:spTree>
  </p:cSld>
  <p:clrMapOvr>
    <a:masterClrMapping/>
  </p:clrMapOvr>
  <p:transition advClick="0" advTm="3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186370"/>
                                        </p:tgtEl>
                                        <p:attrNameLst>
                                          <p:attrName>style.visibility</p:attrName>
                                        </p:attrNameLst>
                                      </p:cBhvr>
                                      <p:to>
                                        <p:strVal val="visible"/>
                                      </p:to>
                                    </p:set>
                                    <p:anim calcmode="lin" valueType="num">
                                      <p:cBhvr additive="base">
                                        <p:cTn id="7" dur="800" fill="hold">
                                          <p:stCondLst>
                                            <p:cond delay="0"/>
                                          </p:stCondLst>
                                        </p:cTn>
                                        <p:tgtEl>
                                          <p:spTgt spid="186370"/>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8637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186371">
                                            <p:txEl>
                                              <p:pRg st="1" end="1"/>
                                            </p:txEl>
                                          </p:spTgt>
                                        </p:tgtEl>
                                        <p:attrNameLst>
                                          <p:attrName>style.visibility</p:attrName>
                                        </p:attrNameLst>
                                      </p:cBhvr>
                                      <p:to>
                                        <p:strVal val="visible"/>
                                      </p:to>
                                    </p:set>
                                    <p:animEffect transition="in" filter="fade">
                                      <p:cBhvr>
                                        <p:cTn id="13" dur="1000"/>
                                        <p:tgtEl>
                                          <p:spTgt spid="186371">
                                            <p:txEl>
                                              <p:pRg st="1" end="1"/>
                                            </p:txEl>
                                          </p:spTgt>
                                        </p:tgtEl>
                                      </p:cBhvr>
                                    </p:animEffect>
                                    <p:anim calcmode="lin" valueType="num">
                                      <p:cBhvr>
                                        <p:cTn id="14" dur="1000" fill="hold"/>
                                        <p:tgtEl>
                                          <p:spTgt spid="186371">
                                            <p:txEl>
                                              <p:pRg st="1" end="1"/>
                                            </p:txEl>
                                          </p:spTgt>
                                        </p:tgtEl>
                                        <p:attrNameLst>
                                          <p:attrName>ppt_x</p:attrName>
                                        </p:attrNameLst>
                                      </p:cBhvr>
                                      <p:tavLst>
                                        <p:tav tm="0">
                                          <p:val>
                                            <p:strVal val="#ppt_x-.1"/>
                                          </p:val>
                                        </p:tav>
                                        <p:tav tm="100000">
                                          <p:val>
                                            <p:strVal val="#ppt_x"/>
                                          </p:val>
                                        </p:tav>
                                      </p:tavLst>
                                    </p:anim>
                                    <p:anim calcmode="lin" valueType="num">
                                      <p:cBhvr>
                                        <p:cTn id="15" dur="1000" fill="hold"/>
                                        <p:tgtEl>
                                          <p:spTgt spid="186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186371">
                                            <p:txEl>
                                              <p:pRg st="2" end="2"/>
                                            </p:txEl>
                                          </p:spTgt>
                                        </p:tgtEl>
                                        <p:attrNameLst>
                                          <p:attrName>style.visibility</p:attrName>
                                        </p:attrNameLst>
                                      </p:cBhvr>
                                      <p:to>
                                        <p:strVal val="visible"/>
                                      </p:to>
                                    </p:set>
                                    <p:animEffect transition="in" filter="fade">
                                      <p:cBhvr>
                                        <p:cTn id="20" dur="1000"/>
                                        <p:tgtEl>
                                          <p:spTgt spid="186371">
                                            <p:txEl>
                                              <p:pRg st="2" end="2"/>
                                            </p:txEl>
                                          </p:spTgt>
                                        </p:tgtEl>
                                      </p:cBhvr>
                                    </p:animEffect>
                                    <p:anim calcmode="lin" valueType="num">
                                      <p:cBhvr>
                                        <p:cTn id="21" dur="1000" fill="hold"/>
                                        <p:tgtEl>
                                          <p:spTgt spid="186371">
                                            <p:txEl>
                                              <p:pRg st="2" end="2"/>
                                            </p:txEl>
                                          </p:spTgt>
                                        </p:tgtEl>
                                        <p:attrNameLst>
                                          <p:attrName>ppt_x</p:attrName>
                                        </p:attrNameLst>
                                      </p:cBhvr>
                                      <p:tavLst>
                                        <p:tav tm="0">
                                          <p:val>
                                            <p:strVal val="#ppt_x-.1"/>
                                          </p:val>
                                        </p:tav>
                                        <p:tav tm="100000">
                                          <p:val>
                                            <p:strVal val="#ppt_x"/>
                                          </p:val>
                                        </p:tav>
                                      </p:tavLst>
                                    </p:anim>
                                    <p:anim calcmode="lin" valueType="num">
                                      <p:cBhvr>
                                        <p:cTn id="22" dur="1000" fill="hold"/>
                                        <p:tgtEl>
                                          <p:spTgt spid="18637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p:bldP spid="186371" grpId="0" build="p"/>
    </p:bldLst>
  </p:timing>
</p:sld>
</file>

<file path=ppt/slides/slide1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endParaRPr lang="en-US"/>
          </a:p>
        </p:txBody>
      </p:sp>
      <p:sp>
        <p:nvSpPr>
          <p:cNvPr id="187395" name="Rectangle 3"/>
          <p:cNvSpPr>
            <a:spLocks noGrp="1" noChangeArrowheads="1"/>
          </p:cNvSpPr>
          <p:nvPr>
            <p:ph type="body" idx="1"/>
          </p:nvPr>
        </p:nvSpPr>
        <p:spPr/>
        <p:txBody>
          <a:bodyPr/>
          <a:lstStyle/>
          <a:p>
            <a:endParaRPr lang="en-US"/>
          </a:p>
          <a:p>
            <a:endParaRPr lang="en-US"/>
          </a:p>
          <a:p>
            <a:r>
              <a:rPr lang="fa-IR"/>
              <a:t>تعداد واحدهایی که در این دوره اقدام به تولید آنها نشده و =        واحدهای تکمیل شده موجود در این مرحله</a:t>
            </a:r>
          </a:p>
          <a:p>
            <a:r>
              <a:rPr lang="fa-IR"/>
              <a:t>یا از مراحل قبلی دریافت شده				 واحدهای نیم ساخته ی پایان دوره</a:t>
            </a:r>
          </a:p>
          <a:p>
            <a:r>
              <a:rPr lang="fa-IR"/>
              <a:t/>
            </a:r>
            <a:br>
              <a:rPr lang="fa-IR"/>
            </a:br>
            <a:endParaRPr lang="en-US"/>
          </a:p>
        </p:txBody>
      </p:sp>
    </p:spTree>
  </p:cSld>
  <p:clrMapOvr>
    <a:masterClrMapping/>
  </p:clrMapOvr>
  <p:transition advClick="0" advTm="3000"/>
</p:sld>
</file>

<file path=ppt/slides/slide1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endParaRPr lang="en-US"/>
          </a:p>
        </p:txBody>
      </p:sp>
      <p:sp>
        <p:nvSpPr>
          <p:cNvPr id="189443" name="Rectangle 3"/>
          <p:cNvSpPr>
            <a:spLocks noGrp="1" noChangeArrowheads="1"/>
          </p:cNvSpPr>
          <p:nvPr>
            <p:ph type="body" idx="1"/>
          </p:nvPr>
        </p:nvSpPr>
        <p:spPr/>
        <p:txBody>
          <a:bodyPr/>
          <a:lstStyle/>
          <a:p>
            <a:endParaRPr lang="en-US"/>
          </a:p>
          <a:p>
            <a:endParaRPr lang="en-US"/>
          </a:p>
          <a:p>
            <a:r>
              <a:rPr lang="fa-IR"/>
              <a:t>حساب کار در جریان ساخت در هر مرحله در اثر بهای تمام شده مواد، دستمزد و سربار و همچنین بهای تمام شده منتقل شده از مرحله ی قبل بدهکار می شود .</a:t>
            </a:r>
            <a:endParaRPr lang="en-US"/>
          </a:p>
        </p:txBody>
      </p:sp>
    </p:spTree>
  </p:cSld>
  <p:clrMapOvr>
    <a:masterClrMapping/>
  </p:clrMapOvr>
  <p:transition advClick="0" advTm="3000"/>
</p:sld>
</file>

<file path=ppt/slides/slide1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endParaRPr lang="en-US"/>
          </a:p>
        </p:txBody>
      </p:sp>
      <p:sp>
        <p:nvSpPr>
          <p:cNvPr id="190467" name="Rectangle 3"/>
          <p:cNvSpPr>
            <a:spLocks noGrp="1" noChangeArrowheads="1"/>
          </p:cNvSpPr>
          <p:nvPr>
            <p:ph type="body" idx="1"/>
          </p:nvPr>
        </p:nvSpPr>
        <p:spPr/>
        <p:txBody>
          <a:bodyPr/>
          <a:lstStyle/>
          <a:p>
            <a:endParaRPr lang="en-US"/>
          </a:p>
          <a:p>
            <a:endParaRPr lang="en-US"/>
          </a:p>
          <a:p>
            <a:r>
              <a:rPr lang="fa-IR"/>
              <a:t> هنگامی که واحدهای در دست ساخت تکمیل شد، حساب کار در جریان ساخت دپارتمان مربوط به اندازه ی بهای تمام شده ی کالای منتقل شده بستانکار می شود.</a:t>
            </a:r>
          </a:p>
          <a:p>
            <a:endParaRPr lang="en-US"/>
          </a:p>
        </p:txBody>
      </p:sp>
    </p:spTree>
  </p:cSld>
  <p:clrMapOvr>
    <a:masterClrMapping/>
  </p:clrMapOvr>
  <p:transition advClick="0" advTm="3000"/>
</p:sld>
</file>

<file path=ppt/slides/slide17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endParaRPr lang="en-US"/>
          </a:p>
        </p:txBody>
      </p:sp>
      <p:sp>
        <p:nvSpPr>
          <p:cNvPr id="191491" name="Rectangle 3"/>
          <p:cNvSpPr>
            <a:spLocks noGrp="1" noChangeArrowheads="1"/>
          </p:cNvSpPr>
          <p:nvPr>
            <p:ph type="body" idx="1"/>
          </p:nvPr>
        </p:nvSpPr>
        <p:spPr/>
        <p:txBody>
          <a:bodyPr/>
          <a:lstStyle/>
          <a:p>
            <a:endParaRPr lang="en-US"/>
          </a:p>
          <a:p>
            <a:r>
              <a:rPr lang="fa-IR"/>
              <a:t>ترتیب مراحل تولید در شرکتهای مختلف، بسته به نوع فعالیت این شرکتها، به یکی از سه شکل زیر است:</a:t>
            </a:r>
          </a:p>
          <a:p>
            <a:r>
              <a:rPr lang="fa-IR"/>
              <a:t>متوالی، موازی و گزینشی.</a:t>
            </a:r>
          </a:p>
          <a:p>
            <a:r>
              <a:rPr lang="fa-IR"/>
              <a:t>شکل متوالی مراحل تولید</a:t>
            </a:r>
            <a:endParaRPr lang="en-US"/>
          </a:p>
        </p:txBody>
      </p:sp>
    </p:spTree>
  </p:cSld>
  <p:clrMapOvr>
    <a:masterClrMapping/>
  </p:clrMapOvr>
  <p:transition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nodePh="1">
                                  <p:stCondLst>
                                    <p:cond delay="0"/>
                                  </p:stCondLst>
                                  <p:endCondLst>
                                    <p:cond evt="begin" delay="0">
                                      <p:tn val="5"/>
                                    </p:cond>
                                  </p:endCondLst>
                                  <p:childTnLst>
                                    <p:set>
                                      <p:cBhvr>
                                        <p:cTn id="6" dur="1" fill="hold">
                                          <p:stCondLst>
                                            <p:cond delay="0"/>
                                          </p:stCondLst>
                                        </p:cTn>
                                        <p:tgtEl>
                                          <p:spTgt spid="191490"/>
                                        </p:tgtEl>
                                        <p:attrNameLst>
                                          <p:attrName>style.visibility</p:attrName>
                                        </p:attrNameLst>
                                      </p:cBhvr>
                                      <p:to>
                                        <p:strVal val="visible"/>
                                      </p:to>
                                    </p:set>
                                    <p:anim calcmode="lin" valueType="num">
                                      <p:cBhvr>
                                        <p:cTn id="7" dur="1000" fill="hold"/>
                                        <p:tgtEl>
                                          <p:spTgt spid="191490"/>
                                        </p:tgtEl>
                                        <p:attrNameLst>
                                          <p:attrName>ppt_x</p:attrName>
                                        </p:attrNameLst>
                                      </p:cBhvr>
                                      <p:tavLst>
                                        <p:tav tm="0">
                                          <p:val>
                                            <p:strVal val="#ppt_x-.2"/>
                                          </p:val>
                                        </p:tav>
                                        <p:tav tm="100000">
                                          <p:val>
                                            <p:strVal val="#ppt_x"/>
                                          </p:val>
                                        </p:tav>
                                      </p:tavLst>
                                    </p:anim>
                                    <p:anim calcmode="lin" valueType="num">
                                      <p:cBhvr>
                                        <p:cTn id="8" dur="1000" fill="hold"/>
                                        <p:tgtEl>
                                          <p:spTgt spid="1914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149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91491">
                                            <p:txEl>
                                              <p:pRg st="1" end="1"/>
                                            </p:txEl>
                                          </p:spTgt>
                                        </p:tgtEl>
                                        <p:attrNameLst>
                                          <p:attrName>style.visibility</p:attrName>
                                        </p:attrNameLst>
                                      </p:cBhvr>
                                      <p:to>
                                        <p:strVal val="visible"/>
                                      </p:to>
                                    </p:set>
                                    <p:animEffect transition="in" filter="fade">
                                      <p:cBhvr>
                                        <p:cTn id="14" dur="500"/>
                                        <p:tgtEl>
                                          <p:spTgt spid="191491">
                                            <p:txEl>
                                              <p:pRg st="1" end="1"/>
                                            </p:txEl>
                                          </p:spTgt>
                                        </p:tgtEl>
                                      </p:cBhvr>
                                    </p:animEffect>
                                    <p:anim calcmode="lin" valueType="num">
                                      <p:cBhvr>
                                        <p:cTn id="15" dur="500" fill="hold"/>
                                        <p:tgtEl>
                                          <p:spTgt spid="19149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9149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91491">
                                            <p:txEl>
                                              <p:pRg st="2" end="2"/>
                                            </p:txEl>
                                          </p:spTgt>
                                        </p:tgtEl>
                                        <p:attrNameLst>
                                          <p:attrName>style.visibility</p:attrName>
                                        </p:attrNameLst>
                                      </p:cBhvr>
                                      <p:to>
                                        <p:strVal val="visible"/>
                                      </p:to>
                                    </p:set>
                                    <p:animEffect transition="in" filter="fade">
                                      <p:cBhvr>
                                        <p:cTn id="21" dur="500"/>
                                        <p:tgtEl>
                                          <p:spTgt spid="191491">
                                            <p:txEl>
                                              <p:pRg st="2" end="2"/>
                                            </p:txEl>
                                          </p:spTgt>
                                        </p:tgtEl>
                                      </p:cBhvr>
                                    </p:animEffect>
                                    <p:anim calcmode="lin" valueType="num">
                                      <p:cBhvr>
                                        <p:cTn id="22" dur="500" fill="hold"/>
                                        <p:tgtEl>
                                          <p:spTgt spid="191491">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9149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91491">
                                            <p:txEl>
                                              <p:pRg st="3" end="3"/>
                                            </p:txEl>
                                          </p:spTgt>
                                        </p:tgtEl>
                                        <p:attrNameLst>
                                          <p:attrName>style.visibility</p:attrName>
                                        </p:attrNameLst>
                                      </p:cBhvr>
                                      <p:to>
                                        <p:strVal val="visible"/>
                                      </p:to>
                                    </p:set>
                                    <p:animEffect transition="in" filter="fade">
                                      <p:cBhvr>
                                        <p:cTn id="28" dur="500"/>
                                        <p:tgtEl>
                                          <p:spTgt spid="191491">
                                            <p:txEl>
                                              <p:pRg st="3" end="3"/>
                                            </p:txEl>
                                          </p:spTgt>
                                        </p:tgtEl>
                                      </p:cBhvr>
                                    </p:animEffect>
                                    <p:anim calcmode="lin" valueType="num">
                                      <p:cBhvr>
                                        <p:cTn id="29" dur="500" fill="hold"/>
                                        <p:tgtEl>
                                          <p:spTgt spid="191491">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91491">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0" grpId="0"/>
      <p:bldP spid="191491" grpId="0" build="p"/>
    </p:bldLst>
  </p:timing>
</p:sld>
</file>

<file path=ppt/slides/slide1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10949" name="Picture 5"/>
          <p:cNvPicPr>
            <a:picLocks noChangeAspect="1" noChangeArrowheads="1"/>
          </p:cNvPicPr>
          <p:nvPr/>
        </p:nvPicPr>
        <p:blipFill>
          <a:blip r:embed="rId2"/>
          <a:srcRect/>
          <a:stretch>
            <a:fillRect/>
          </a:stretch>
        </p:blipFill>
        <p:spPr bwMode="auto">
          <a:xfrm>
            <a:off x="1878013" y="115888"/>
            <a:ext cx="5214937" cy="6524625"/>
          </a:xfrm>
          <a:prstGeom prst="rect">
            <a:avLst/>
          </a:prstGeom>
          <a:noFill/>
          <a:ln w="9525">
            <a:noFill/>
            <a:miter lim="800000"/>
            <a:headEnd/>
            <a:tailEnd/>
          </a:ln>
          <a:effectLst/>
        </p:spPr>
      </p:pic>
    </p:spTree>
  </p:cSld>
  <p:clrMapOvr>
    <a:masterClrMapping/>
  </p:clrMapOvr>
  <p:transition advClick="0" advTm="3000"/>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n-US"/>
          </a:p>
        </p:txBody>
      </p:sp>
      <p:sp>
        <p:nvSpPr>
          <p:cNvPr id="16387" name="Rectangle 3"/>
          <p:cNvSpPr>
            <a:spLocks noGrp="1" noChangeArrowheads="1"/>
          </p:cNvSpPr>
          <p:nvPr>
            <p:ph type="body" idx="1"/>
          </p:nvPr>
        </p:nvSpPr>
        <p:spPr/>
        <p:txBody>
          <a:bodyPr/>
          <a:lstStyle/>
          <a:p>
            <a:pPr algn="ctr">
              <a:buFontTx/>
              <a:buNone/>
            </a:pPr>
            <a:r>
              <a:rPr lang="fa-IR"/>
              <a:t> </a:t>
            </a:r>
            <a:endParaRPr lang="en-US"/>
          </a:p>
          <a:p>
            <a:pPr algn="ctr"/>
            <a:endParaRPr lang="en-US"/>
          </a:p>
          <a:p>
            <a:pPr algn="ctr"/>
            <a:r>
              <a:rPr lang="fa-IR"/>
              <a:t> حسابداری بهای تمام شده نشان می دهد که در زمینه ارقام بهای تمام شده، ارقام واقعی چقدر به ارقام بودجه نزدیک یا از آن دور است. </a:t>
            </a:r>
            <a:endParaRPr lang="en-US"/>
          </a:p>
        </p:txBody>
      </p:sp>
    </p:spTree>
  </p:cSld>
  <p:clrMapOvr>
    <a:masterClrMapping/>
  </p:clrMapOvr>
  <p:transition advClick="0" advTm="3000">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nodePh="1">
                                  <p:stCondLst>
                                    <p:cond delay="0"/>
                                  </p:stCondLst>
                                  <p:endCondLst>
                                    <p:cond evt="begin" delay="0">
                                      <p:tn val="5"/>
                                    </p:cond>
                                  </p:endCondLst>
                                  <p:childTnLst>
                                    <p:set>
                                      <p:cBhvr>
                                        <p:cTn id="6" dur="1" fill="hold">
                                          <p:stCondLst>
                                            <p:cond delay="0"/>
                                          </p:stCondLst>
                                        </p:cTn>
                                        <p:tgtEl>
                                          <p:spTgt spid="16386"/>
                                        </p:tgtEl>
                                        <p:attrNameLst>
                                          <p:attrName>style.visibility</p:attrName>
                                        </p:attrNameLst>
                                      </p:cBhvr>
                                      <p:to>
                                        <p:strVal val="visible"/>
                                      </p:to>
                                    </p:set>
                                    <p:anim calcmode="lin" valueType="num">
                                      <p:cBhvr>
                                        <p:cTn id="7" dur="2000" fill="hold"/>
                                        <p:tgtEl>
                                          <p:spTgt spid="16386"/>
                                        </p:tgtEl>
                                        <p:attrNameLst>
                                          <p:attrName>ppt_w</p:attrName>
                                        </p:attrNameLst>
                                      </p:cBhvr>
                                      <p:tavLst>
                                        <p:tav tm="0">
                                          <p:val>
                                            <p:strVal val="#ppt_w*2.5"/>
                                          </p:val>
                                        </p:tav>
                                        <p:tav tm="100000">
                                          <p:val>
                                            <p:strVal val="#ppt_w"/>
                                          </p:val>
                                        </p:tav>
                                      </p:tavLst>
                                    </p:anim>
                                    <p:anim calcmode="lin" valueType="num">
                                      <p:cBhvr>
                                        <p:cTn id="8" dur="2000" fill="hold"/>
                                        <p:tgtEl>
                                          <p:spTgt spid="16386"/>
                                        </p:tgtEl>
                                        <p:attrNameLst>
                                          <p:attrName>ppt_h</p:attrName>
                                        </p:attrNameLst>
                                      </p:cBhvr>
                                      <p:tavLst>
                                        <p:tav tm="0">
                                          <p:val>
                                            <p:strVal val="#ppt_h"/>
                                          </p:val>
                                        </p:tav>
                                        <p:tav tm="100000">
                                          <p:val>
                                            <p:strVal val="#ppt_h"/>
                                          </p:val>
                                        </p:tav>
                                      </p:tavLst>
                                    </p:anim>
                                    <p:anim calcmode="lin" valueType="num">
                                      <p:cBhvr>
                                        <p:cTn id="9" dur="2000" fill="hold"/>
                                        <p:tgtEl>
                                          <p:spTgt spid="1638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638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638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387">
                                            <p:txEl>
                                              <p:pRg st="0" end="0"/>
                                            </p:txEl>
                                          </p:spTgt>
                                        </p:tgtEl>
                                        <p:attrNameLst>
                                          <p:attrName>style.visibility</p:attrName>
                                        </p:attrNameLst>
                                      </p:cBhvr>
                                      <p:to>
                                        <p:strVal val="visible"/>
                                      </p:to>
                                    </p:set>
                                    <p:animEffect transition="in" filter="wipe(left)">
                                      <p:cBhvr>
                                        <p:cTn id="16" dur="500"/>
                                        <p:tgtEl>
                                          <p:spTgt spid="1638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wipe(left)">
                                      <p:cBhvr>
                                        <p:cTn id="21"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endParaRPr lang="en-US"/>
          </a:p>
        </p:txBody>
      </p:sp>
      <p:sp>
        <p:nvSpPr>
          <p:cNvPr id="211971" name="Rectangle 3"/>
          <p:cNvSpPr>
            <a:spLocks noGrp="1" noChangeArrowheads="1"/>
          </p:cNvSpPr>
          <p:nvPr>
            <p:ph type="body" idx="1"/>
          </p:nvPr>
        </p:nvSpPr>
        <p:spPr/>
        <p:txBody>
          <a:bodyPr/>
          <a:lstStyle/>
          <a:p>
            <a:endParaRPr lang="fa-IR"/>
          </a:p>
          <a:p>
            <a:r>
              <a:rPr lang="fa-IR"/>
              <a:t>گردآوری اطلاعات مربوط به مواد،دستمزد و سربار:</a:t>
            </a:r>
          </a:p>
          <a:p>
            <a:r>
              <a:rPr lang="fa-IR"/>
              <a:t>به کاربردن سیستم هزینه یابی مرحله ای تفاوتی در نحوه ی انباشت بهای مواد،دستمزد و سربار ایجاد نمی کند. اما تفاوت اصلی این روش در نحوه ی تسهیم اقلام بهای تمام شده است. </a:t>
            </a:r>
            <a:endParaRPr lang="en-US"/>
          </a:p>
        </p:txBody>
      </p:sp>
    </p:spTree>
  </p:cSld>
  <p:clrMapOvr>
    <a:masterClrMapping/>
  </p:clrMapOvr>
  <p:transition advClick="0" advTm="3000"/>
</p:sld>
</file>

<file path=ppt/slides/slide1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endParaRPr lang="en-US"/>
          </a:p>
        </p:txBody>
      </p:sp>
      <p:sp>
        <p:nvSpPr>
          <p:cNvPr id="214019" name="Rectangle 3"/>
          <p:cNvSpPr>
            <a:spLocks noGrp="1" noChangeArrowheads="1"/>
          </p:cNvSpPr>
          <p:nvPr>
            <p:ph type="body" idx="1"/>
          </p:nvPr>
        </p:nvSpPr>
        <p:spPr/>
        <p:txBody>
          <a:bodyPr/>
          <a:lstStyle/>
          <a:p>
            <a:r>
              <a:rPr lang="fa-IR"/>
              <a:t>در این سیستم بهای تمام شده ی تولید بین دپارلمانهای مختلف تولیدی سرشکن می شود.</a:t>
            </a:r>
          </a:p>
          <a:p>
            <a:r>
              <a:rPr lang="fa-IR"/>
              <a:t>ثبت مصرف مواد به وسیله دپارتمان الف در طول یک دوره:</a:t>
            </a:r>
          </a:p>
          <a:p>
            <a:r>
              <a:rPr lang="fa-IR"/>
              <a:t>کار در جریان ساخت – دپارتمان الف</a:t>
            </a:r>
          </a:p>
          <a:p>
            <a:r>
              <a:rPr lang="fa-IR"/>
              <a:t>موجودی مواد</a:t>
            </a:r>
          </a:p>
        </p:txBody>
      </p:sp>
    </p:spTree>
  </p:cSld>
  <p:clrMapOvr>
    <a:masterClrMapping/>
  </p:clrMapOvr>
  <p:transition advClick="0" advTm="3000"/>
</p:sld>
</file>

<file path=ppt/slides/slide18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endParaRPr lang="en-US"/>
          </a:p>
        </p:txBody>
      </p:sp>
      <p:sp>
        <p:nvSpPr>
          <p:cNvPr id="215043" name="Rectangle 3"/>
          <p:cNvSpPr>
            <a:spLocks noGrp="1" noChangeArrowheads="1"/>
          </p:cNvSpPr>
          <p:nvPr>
            <p:ph type="body" idx="1"/>
          </p:nvPr>
        </p:nvSpPr>
        <p:spPr/>
        <p:txBody>
          <a:bodyPr/>
          <a:lstStyle/>
          <a:p>
            <a:pPr marL="609600" indent="-609600"/>
            <a:r>
              <a:rPr lang="fa-IR"/>
              <a:t>بهای تمام شده ی مواد مصرفی توسط دپارتمان که باید به حساب کار در جریان ساخت دپارتمانهای مربوطه منظور شود به روشهای مختلفی قابل دستیابی است:</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215042"/>
                                        </p:tgtEl>
                                        <p:attrNameLst>
                                          <p:attrName>style.visibility</p:attrName>
                                        </p:attrNameLst>
                                      </p:cBhvr>
                                      <p:to>
                                        <p:strVal val="visible"/>
                                      </p:to>
                                    </p:set>
                                    <p:animEffect transition="in" filter="fade">
                                      <p:cBhvr>
                                        <p:cTn id="7" dur="600">
                                          <p:stCondLst>
                                            <p:cond delay="0"/>
                                          </p:stCondLst>
                                        </p:cTn>
                                        <p:tgtEl>
                                          <p:spTgt spid="215042"/>
                                        </p:tgtEl>
                                      </p:cBhvr>
                                    </p:animEffect>
                                    <p:anim calcmode="lin" valueType="num">
                                      <p:cBhvr>
                                        <p:cTn id="8" dur="600" fill="hold">
                                          <p:stCondLst>
                                            <p:cond delay="0"/>
                                          </p:stCondLst>
                                        </p:cTn>
                                        <p:tgtEl>
                                          <p:spTgt spid="21504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21504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21504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15043">
                                            <p:txEl>
                                              <p:pRg st="0" end="0"/>
                                            </p:txEl>
                                          </p:spTgt>
                                        </p:tgtEl>
                                        <p:attrNameLst>
                                          <p:attrName>style.visibility</p:attrName>
                                        </p:attrNameLst>
                                      </p:cBhvr>
                                      <p:to>
                                        <p:strVal val="visible"/>
                                      </p:to>
                                    </p:set>
                                    <p:animEffect transition="in" filter="slide(fromBottom)">
                                      <p:cBhvr>
                                        <p:cTn id="15" dur="500">
                                          <p:stCondLst>
                                            <p:cond delay="0"/>
                                          </p:stCondLst>
                                        </p:cTn>
                                        <p:tgtEl>
                                          <p:spTgt spid="2150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p:bldP spid="215043" grpId="0" build="p"/>
    </p:bldLst>
  </p:timing>
</p:sld>
</file>

<file path=ppt/slides/slide1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endParaRPr lang="en-US"/>
          </a:p>
        </p:txBody>
      </p:sp>
      <p:sp>
        <p:nvSpPr>
          <p:cNvPr id="216067" name="Rectangle 3"/>
          <p:cNvSpPr>
            <a:spLocks noGrp="1" noChangeArrowheads="1"/>
          </p:cNvSpPr>
          <p:nvPr>
            <p:ph type="body" idx="1"/>
          </p:nvPr>
        </p:nvSpPr>
        <p:spPr/>
        <p:txBody>
          <a:bodyPr/>
          <a:lstStyle/>
          <a:p>
            <a:pPr marL="609600" indent="-609600"/>
            <a:r>
              <a:rPr lang="fa-IR"/>
              <a:t>برای هر دپارتمان، برگه ی درخواست مواد جداگانه ای تنظیم شود و در پایان دوره جمع مبلغ این برگه ها مساوی با جمع مواد مصرفی در دپارتمان تلقی شود.</a:t>
            </a:r>
            <a:endParaRPr lang="en-US"/>
          </a:p>
        </p:txBody>
      </p:sp>
    </p:spTree>
  </p:cSld>
  <p:clrMapOvr>
    <a:masterClrMapping/>
  </p:clrMapOvr>
  <p:transition advClick="0" advTm="3000"/>
</p:sld>
</file>

<file path=ppt/slides/slide1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endParaRPr lang="en-US"/>
          </a:p>
        </p:txBody>
      </p:sp>
      <p:sp>
        <p:nvSpPr>
          <p:cNvPr id="217091" name="Rectangle 3"/>
          <p:cNvSpPr>
            <a:spLocks noGrp="1" noChangeArrowheads="1"/>
          </p:cNvSpPr>
          <p:nvPr>
            <p:ph type="body" idx="1"/>
          </p:nvPr>
        </p:nvSpPr>
        <p:spPr/>
        <p:txBody>
          <a:bodyPr/>
          <a:lstStyle/>
          <a:p>
            <a:pPr marL="609600" indent="-609600"/>
            <a:r>
              <a:rPr lang="fa-IR"/>
              <a:t>می توان جمع مواد مصرف شده را از طریق جمع کردن مبلغ مواد خریداری شده طی دوره با مواد اول دوره و سپس کسر کردن موجودی مواد آخر دوره ، به دست آورد.</a:t>
            </a:r>
            <a:endParaRPr lang="en-US"/>
          </a:p>
        </p:txBody>
      </p:sp>
    </p:spTree>
  </p:cSld>
  <p:clrMapOvr>
    <a:masterClrMapping/>
  </p:clrMapOvr>
  <p:transition advClick="0" advTm="3000"/>
</p:sld>
</file>

<file path=ppt/slides/slide18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endParaRPr lang="en-US"/>
          </a:p>
        </p:txBody>
      </p:sp>
      <p:sp>
        <p:nvSpPr>
          <p:cNvPr id="218115" name="Rectangle 3"/>
          <p:cNvSpPr>
            <a:spLocks noGrp="1" noChangeArrowheads="1"/>
          </p:cNvSpPr>
          <p:nvPr>
            <p:ph type="body" idx="1"/>
          </p:nvPr>
        </p:nvSpPr>
        <p:spPr/>
        <p:txBody>
          <a:bodyPr/>
          <a:lstStyle/>
          <a:p>
            <a:pPr marL="609600" indent="-609600"/>
            <a:r>
              <a:rPr lang="fa-IR"/>
              <a:t>در برخی صنایع نظیر داروسازی یا مجتمع های مهندسی می توان از فرمولهای خاصی برای تعیین نوع و مقدار مواد استفاده کرد.</a:t>
            </a:r>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218114"/>
                                        </p:tgtEl>
                                        <p:attrNameLst>
                                          <p:attrName>style.visibility</p:attrName>
                                        </p:attrNameLst>
                                      </p:cBhvr>
                                      <p:to>
                                        <p:strVal val="visible"/>
                                      </p:to>
                                    </p:set>
                                    <p:animEffect transition="in" filter="fade">
                                      <p:cBhvr>
                                        <p:cTn id="7" dur="2000"/>
                                        <p:tgtEl>
                                          <p:spTgt spid="2181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8115">
                                            <p:txEl>
                                              <p:pRg st="0" end="0"/>
                                            </p:txEl>
                                          </p:spTgt>
                                        </p:tgtEl>
                                        <p:attrNameLst>
                                          <p:attrName>style.visibility</p:attrName>
                                        </p:attrNameLst>
                                      </p:cBhvr>
                                      <p:to>
                                        <p:strVal val="visible"/>
                                      </p:to>
                                    </p:set>
                                    <p:animEffect transition="in" filter="wipe(left)">
                                      <p:cBhvr>
                                        <p:cTn id="12" dur="500"/>
                                        <p:tgtEl>
                                          <p:spTgt spid="2181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4" grpId="0"/>
      <p:bldP spid="218115" grpId="0" build="p"/>
    </p:bldLst>
  </p:timing>
</p:sld>
</file>

<file path=ppt/slides/slide1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endParaRPr lang="en-US"/>
          </a:p>
        </p:txBody>
      </p:sp>
      <p:sp>
        <p:nvSpPr>
          <p:cNvPr id="219139" name="Rectangle 3"/>
          <p:cNvSpPr>
            <a:spLocks noGrp="1" noChangeArrowheads="1"/>
          </p:cNvSpPr>
          <p:nvPr>
            <p:ph type="body" idx="1"/>
          </p:nvPr>
        </p:nvSpPr>
        <p:spPr/>
        <p:txBody>
          <a:bodyPr/>
          <a:lstStyle/>
          <a:p>
            <a:r>
              <a:rPr lang="fa-IR"/>
              <a:t>در برخی موارد نیز که مواد مشابهی مداوماً مورد</a:t>
            </a:r>
            <a:endParaRPr lang="en-US"/>
          </a:p>
          <a:p>
            <a:r>
              <a:rPr lang="fa-IR"/>
              <a:t> استفاده قرار می گیرد مصرف روزانه یا هفتگی به کمک فرمهایی به نام فرم مصرف مواد قابل تعیین است.</a:t>
            </a:r>
          </a:p>
          <a:p>
            <a:r>
              <a:rPr lang="fa-IR"/>
              <a:t>ثبت لازم برای توزیع بهای دستمزد تولید بین دپارتمانهای الف ، ب و ج:</a:t>
            </a:r>
          </a:p>
          <a:p>
            <a:pPr>
              <a:buFontTx/>
              <a:buNone/>
            </a:pPr>
            <a:endParaRPr lang="en-US"/>
          </a:p>
        </p:txBody>
      </p:sp>
    </p:spTree>
  </p:cSld>
  <p:clrMapOvr>
    <a:masterClrMapping/>
  </p:clrMapOvr>
  <p:transition advClick="0" advTm="3000"/>
</p:sld>
</file>

<file path=ppt/slides/slide18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endParaRPr lang="en-US"/>
          </a:p>
        </p:txBody>
      </p:sp>
      <p:sp>
        <p:nvSpPr>
          <p:cNvPr id="220163" name="Rectangle 3"/>
          <p:cNvSpPr>
            <a:spLocks noGrp="1" noChangeArrowheads="1"/>
          </p:cNvSpPr>
          <p:nvPr>
            <p:ph type="body" idx="1"/>
          </p:nvPr>
        </p:nvSpPr>
        <p:spPr/>
        <p:txBody>
          <a:bodyPr/>
          <a:lstStyle/>
          <a:p>
            <a:r>
              <a:rPr lang="fa-IR"/>
              <a:t>کار در جریان ساخت – دپارتمان الف</a:t>
            </a:r>
          </a:p>
          <a:p>
            <a:r>
              <a:rPr lang="fa-IR"/>
              <a:t>کار در جریان ساخت – دپارتمان ب</a:t>
            </a:r>
          </a:p>
          <a:p>
            <a:r>
              <a:rPr lang="fa-IR"/>
              <a:t>کار در جریان ساخت – دپارتمان ج</a:t>
            </a:r>
          </a:p>
          <a:p>
            <a:r>
              <a:rPr lang="fa-IR"/>
              <a:t>کنترل دستمزد / هزینه دستمزد</a:t>
            </a:r>
          </a:p>
          <a:p>
            <a:r>
              <a:rPr lang="fa-IR"/>
              <a:t>بهای دستمزد مربوط به هر دپارتمان در واقع</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nodePh="1">
                                  <p:stCondLst>
                                    <p:cond delay="0"/>
                                  </p:stCondLst>
                                  <p:endCondLst>
                                    <p:cond evt="begin" delay="0">
                                      <p:tn val="5"/>
                                    </p:cond>
                                  </p:endCondLst>
                                  <p:childTnLst>
                                    <p:set>
                                      <p:cBhvr>
                                        <p:cTn id="6" dur="1" fill="hold">
                                          <p:stCondLst>
                                            <p:cond delay="0"/>
                                          </p:stCondLst>
                                        </p:cTn>
                                        <p:tgtEl>
                                          <p:spTgt spid="220162"/>
                                        </p:tgtEl>
                                        <p:attrNameLst>
                                          <p:attrName>style.visibility</p:attrName>
                                        </p:attrNameLst>
                                      </p:cBhvr>
                                      <p:to>
                                        <p:strVal val="visible"/>
                                      </p:to>
                                    </p:set>
                                    <p:animEffect transition="in" filter="randombar(horizontal)">
                                      <p:cBhvr>
                                        <p:cTn id="7" dur="600">
                                          <p:stCondLst>
                                            <p:cond delay="0"/>
                                          </p:stCondLst>
                                        </p:cTn>
                                        <p:tgtEl>
                                          <p:spTgt spid="22016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20163">
                                            <p:txEl>
                                              <p:pRg st="0" end="0"/>
                                            </p:txEl>
                                          </p:spTgt>
                                        </p:tgtEl>
                                        <p:attrNameLst>
                                          <p:attrName>style.visibility</p:attrName>
                                        </p:attrNameLst>
                                      </p:cBhvr>
                                      <p:to>
                                        <p:strVal val="visible"/>
                                      </p:to>
                                    </p:set>
                                    <p:animEffect transition="in" filter="randombar(horizontal)">
                                      <p:cBhvr>
                                        <p:cTn id="12" dur="500"/>
                                        <p:tgtEl>
                                          <p:spTgt spid="2201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20163">
                                            <p:txEl>
                                              <p:pRg st="1" end="1"/>
                                            </p:txEl>
                                          </p:spTgt>
                                        </p:tgtEl>
                                        <p:attrNameLst>
                                          <p:attrName>style.visibility</p:attrName>
                                        </p:attrNameLst>
                                      </p:cBhvr>
                                      <p:to>
                                        <p:strVal val="visible"/>
                                      </p:to>
                                    </p:set>
                                    <p:animEffect transition="in" filter="randombar(horizontal)">
                                      <p:cBhvr>
                                        <p:cTn id="17" dur="500"/>
                                        <p:tgtEl>
                                          <p:spTgt spid="2201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20163">
                                            <p:txEl>
                                              <p:pRg st="2" end="2"/>
                                            </p:txEl>
                                          </p:spTgt>
                                        </p:tgtEl>
                                        <p:attrNameLst>
                                          <p:attrName>style.visibility</p:attrName>
                                        </p:attrNameLst>
                                      </p:cBhvr>
                                      <p:to>
                                        <p:strVal val="visible"/>
                                      </p:to>
                                    </p:set>
                                    <p:animEffect transition="in" filter="randombar(horizontal)">
                                      <p:cBhvr>
                                        <p:cTn id="22" dur="500"/>
                                        <p:tgtEl>
                                          <p:spTgt spid="2201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20163">
                                            <p:txEl>
                                              <p:pRg st="3" end="3"/>
                                            </p:txEl>
                                          </p:spTgt>
                                        </p:tgtEl>
                                        <p:attrNameLst>
                                          <p:attrName>style.visibility</p:attrName>
                                        </p:attrNameLst>
                                      </p:cBhvr>
                                      <p:to>
                                        <p:strVal val="visible"/>
                                      </p:to>
                                    </p:set>
                                    <p:animEffect transition="in" filter="randombar(horizontal)">
                                      <p:cBhvr>
                                        <p:cTn id="27" dur="500"/>
                                        <p:tgtEl>
                                          <p:spTgt spid="22016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20163">
                                            <p:txEl>
                                              <p:pRg st="4" end="4"/>
                                            </p:txEl>
                                          </p:spTgt>
                                        </p:tgtEl>
                                        <p:attrNameLst>
                                          <p:attrName>style.visibility</p:attrName>
                                        </p:attrNameLst>
                                      </p:cBhvr>
                                      <p:to>
                                        <p:strVal val="visible"/>
                                      </p:to>
                                    </p:set>
                                    <p:animEffect transition="in" filter="randombar(horizontal)">
                                      <p:cBhvr>
                                        <p:cTn id="32" dur="500"/>
                                        <p:tgtEl>
                                          <p:spTgt spid="2201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2" grpId="0"/>
      <p:bldP spid="220163" grpId="0" build="p"/>
    </p:bldLst>
  </p:timing>
</p:sld>
</file>

<file path=ppt/slides/slide1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endParaRPr lang="en-US"/>
          </a:p>
        </p:txBody>
      </p:sp>
      <p:sp>
        <p:nvSpPr>
          <p:cNvPr id="221187" name="Rectangle 3"/>
          <p:cNvSpPr>
            <a:spLocks noGrp="1" noChangeArrowheads="1"/>
          </p:cNvSpPr>
          <p:nvPr>
            <p:ph type="body" idx="1"/>
          </p:nvPr>
        </p:nvSpPr>
        <p:spPr/>
        <p:txBody>
          <a:bodyPr/>
          <a:lstStyle/>
          <a:p>
            <a:r>
              <a:rPr lang="fa-IR"/>
              <a:t/>
            </a:r>
            <a:br>
              <a:rPr lang="fa-IR"/>
            </a:br>
            <a:r>
              <a:rPr lang="fa-IR"/>
              <a:t> جمع بهای تمام شده ی دستمزد کارگران و کارمندان آن دپارتمان است. در سیستم هزینه یابی مرحله ای، سربار کارخانه را می توان به یکی از دو روش زیر به حساب دپارتمانها منظور کرد.</a:t>
            </a:r>
            <a:endParaRPr lang="en-US"/>
          </a:p>
        </p:txBody>
      </p:sp>
    </p:spTree>
  </p:cSld>
  <p:clrMapOvr>
    <a:masterClrMapping/>
  </p:clrMapOvr>
  <p:transition advClick="0" advTm="3000"/>
</p:sld>
</file>

<file path=ppt/slides/slide1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endParaRPr lang="en-US"/>
          </a:p>
        </p:txBody>
      </p:sp>
      <p:sp>
        <p:nvSpPr>
          <p:cNvPr id="222211" name="Rectangle 3"/>
          <p:cNvSpPr>
            <a:spLocks noGrp="1" noChangeArrowheads="1"/>
          </p:cNvSpPr>
          <p:nvPr>
            <p:ph type="body" idx="1"/>
          </p:nvPr>
        </p:nvSpPr>
        <p:spPr/>
        <p:txBody>
          <a:bodyPr/>
          <a:lstStyle/>
          <a:p>
            <a:r>
              <a:rPr lang="fa-IR"/>
              <a:t>روش اول – بر اساس یک نرخ از پیش تعیین شده، سربار را به حساب کار در جریان منظور می کنند. این روش به خصوص در مواردی که حجم تولید دائماً در نوسان بوده است.</a:t>
            </a:r>
            <a:endParaRPr lang="en-US"/>
          </a:p>
        </p:txBody>
      </p:sp>
    </p:spTree>
  </p:cSld>
  <p:clrMapOvr>
    <a:masterClrMapping/>
  </p:clrMapOvr>
  <p:transition advClick="0" advTm="3000"/>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en-US"/>
          </a:p>
        </p:txBody>
      </p:sp>
      <p:sp>
        <p:nvSpPr>
          <p:cNvPr id="17411" name="Rectangle 3"/>
          <p:cNvSpPr>
            <a:spLocks noGrp="1" noChangeArrowheads="1"/>
          </p:cNvSpPr>
          <p:nvPr>
            <p:ph type="body" idx="1"/>
          </p:nvPr>
        </p:nvSpPr>
        <p:spPr/>
        <p:txBody>
          <a:bodyPr/>
          <a:lstStyle/>
          <a:p>
            <a:pPr algn="ctr"/>
            <a:endParaRPr lang="en-US"/>
          </a:p>
          <a:p>
            <a:pPr algn="ctr"/>
            <a:endParaRPr lang="en-US"/>
          </a:p>
          <a:p>
            <a:pPr algn="ctr"/>
            <a:r>
              <a:rPr lang="fa-IR"/>
              <a:t>عدم محدودیت در نوع اطلاعات مورد گزارش، پیشرفت</a:t>
            </a:r>
            <a:endParaRPr lang="en-US"/>
          </a:p>
          <a:p>
            <a:pPr algn="ctr"/>
            <a:r>
              <a:rPr lang="fa-IR"/>
              <a:t> سریع تکنولوژی کامپیوتر و کاهش حجم عملیات دفترداری، تغییر روشهای تولید و رقابت در صنایع مختلف برای ادامه فعالیت و بقا، از عوامل موثر بر پیشرفت حسابداری بهای تمام شده بوده است.</a:t>
            </a:r>
            <a:endParaRPr lang="en-US"/>
          </a:p>
        </p:txBody>
      </p:sp>
    </p:spTree>
  </p:cSld>
  <p:clrMapOvr>
    <a:masterClrMapping/>
  </p:clrMapOvr>
  <p:transition advClick="0" advTm="3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800" fill="hold">
                                          <p:stCondLst>
                                            <p:cond delay="0"/>
                                          </p:stCondLst>
                                        </p:cTn>
                                        <p:tgtEl>
                                          <p:spTgt spid="17410"/>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741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17411">
                                            <p:txEl>
                                              <p:pRg st="2" end="2"/>
                                            </p:txEl>
                                          </p:spTgt>
                                        </p:tgtEl>
                                        <p:attrNameLst>
                                          <p:attrName>style.visibility</p:attrName>
                                        </p:attrNameLst>
                                      </p:cBhvr>
                                      <p:to>
                                        <p:strVal val="visible"/>
                                      </p:to>
                                    </p:set>
                                    <p:animEffect transition="in" filter="fade">
                                      <p:cBhvr>
                                        <p:cTn id="13" dur="1000"/>
                                        <p:tgtEl>
                                          <p:spTgt spid="17411">
                                            <p:txEl>
                                              <p:pRg st="2" end="2"/>
                                            </p:txEl>
                                          </p:spTgt>
                                        </p:tgtEl>
                                      </p:cBhvr>
                                    </p:animEffect>
                                    <p:anim calcmode="lin" valueType="num">
                                      <p:cBhvr>
                                        <p:cTn id="14" dur="1000" fill="hold"/>
                                        <p:tgtEl>
                                          <p:spTgt spid="17411">
                                            <p:txEl>
                                              <p:pRg st="2" end="2"/>
                                            </p:txEl>
                                          </p:spTgt>
                                        </p:tgtEl>
                                        <p:attrNameLst>
                                          <p:attrName>ppt_x</p:attrName>
                                        </p:attrNameLst>
                                      </p:cBhvr>
                                      <p:tavLst>
                                        <p:tav tm="0">
                                          <p:val>
                                            <p:strVal val="#ppt_x-.1"/>
                                          </p:val>
                                        </p:tav>
                                        <p:tav tm="100000">
                                          <p:val>
                                            <p:strVal val="#ppt_x"/>
                                          </p:val>
                                        </p:tav>
                                      </p:tavLst>
                                    </p:anim>
                                    <p:anim calcmode="lin" valueType="num">
                                      <p:cBhvr>
                                        <p:cTn id="15" dur="10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17411">
                                            <p:txEl>
                                              <p:pRg st="3" end="3"/>
                                            </p:txEl>
                                          </p:spTgt>
                                        </p:tgtEl>
                                        <p:attrNameLst>
                                          <p:attrName>style.visibility</p:attrName>
                                        </p:attrNameLst>
                                      </p:cBhvr>
                                      <p:to>
                                        <p:strVal val="visible"/>
                                      </p:to>
                                    </p:set>
                                    <p:animEffect transition="in" filter="fade">
                                      <p:cBhvr>
                                        <p:cTn id="20" dur="1000"/>
                                        <p:tgtEl>
                                          <p:spTgt spid="17411">
                                            <p:txEl>
                                              <p:pRg st="3" end="3"/>
                                            </p:txEl>
                                          </p:spTgt>
                                        </p:tgtEl>
                                      </p:cBhvr>
                                    </p:animEffect>
                                    <p:anim calcmode="lin" valueType="num">
                                      <p:cBhvr>
                                        <p:cTn id="21" dur="1000" fill="hold"/>
                                        <p:tgtEl>
                                          <p:spTgt spid="17411">
                                            <p:txEl>
                                              <p:pRg st="3" end="3"/>
                                            </p:txEl>
                                          </p:spTgt>
                                        </p:tgtEl>
                                        <p:attrNameLst>
                                          <p:attrName>ppt_x</p:attrName>
                                        </p:attrNameLst>
                                      </p:cBhvr>
                                      <p:tavLst>
                                        <p:tav tm="0">
                                          <p:val>
                                            <p:strVal val="#ppt_x-.1"/>
                                          </p:val>
                                        </p:tav>
                                        <p:tav tm="100000">
                                          <p:val>
                                            <p:strVal val="#ppt_x"/>
                                          </p:val>
                                        </p:tav>
                                      </p:tavLst>
                                    </p:anim>
                                    <p:anim calcmode="lin" valueType="num">
                                      <p:cBhvr>
                                        <p:cTn id="22" dur="10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endParaRPr lang="en-US"/>
          </a:p>
        </p:txBody>
      </p:sp>
      <p:sp>
        <p:nvSpPr>
          <p:cNvPr id="223235" name="Rectangle 3"/>
          <p:cNvSpPr>
            <a:spLocks noGrp="1" noChangeArrowheads="1"/>
          </p:cNvSpPr>
          <p:nvPr>
            <p:ph type="body" idx="1"/>
          </p:nvPr>
        </p:nvSpPr>
        <p:spPr/>
        <p:txBody>
          <a:bodyPr/>
          <a:lstStyle/>
          <a:p>
            <a:r>
              <a:rPr lang="fa-IR"/>
              <a:t> از یک ماه به ماه دیگر به نحو قابل ملاحظه ای تغییر می کند مناسب است. ثبت برای تخصیص سربار به دپارتمانهای الف، ب و ج:</a:t>
            </a:r>
          </a:p>
          <a:p>
            <a:r>
              <a:rPr lang="fa-IR"/>
              <a:t>کار در جریان ساخت – دپارتمان الف</a:t>
            </a:r>
            <a:endParaRPr lang="en-US"/>
          </a:p>
        </p:txBody>
      </p:sp>
    </p:spTree>
  </p:cSld>
  <p:clrMapOvr>
    <a:masterClrMapping/>
  </p:clrMapOvr>
  <p:transition advClick="0" advTm="3000"/>
</p:sld>
</file>

<file path=ppt/slides/slide19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endParaRPr lang="en-US"/>
          </a:p>
        </p:txBody>
      </p:sp>
      <p:sp>
        <p:nvSpPr>
          <p:cNvPr id="224259" name="Rectangle 3"/>
          <p:cNvSpPr>
            <a:spLocks noGrp="1" noChangeArrowheads="1"/>
          </p:cNvSpPr>
          <p:nvPr>
            <p:ph type="body" idx="1"/>
          </p:nvPr>
        </p:nvSpPr>
        <p:spPr/>
        <p:txBody>
          <a:bodyPr/>
          <a:lstStyle/>
          <a:p>
            <a:r>
              <a:rPr lang="fa-IR"/>
              <a:t>کار در جریان ساخت – دپارتمان ب</a:t>
            </a:r>
          </a:p>
          <a:p>
            <a:r>
              <a:rPr lang="fa-IR"/>
              <a:t>کار در جریان ساخت – دپارتمان ج </a:t>
            </a:r>
          </a:p>
          <a:p>
            <a:r>
              <a:rPr lang="fa-IR"/>
              <a:t>کنترل سربار کارخانه</a:t>
            </a:r>
          </a:p>
          <a:p>
            <a:r>
              <a:rPr lang="fa-IR"/>
              <a:t>روش دوم – هزینه های واقعی کارخانه به حساب کارخانه در جریان منظور می شود. </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nodePh="1">
                                  <p:stCondLst>
                                    <p:cond delay="0"/>
                                  </p:stCondLst>
                                  <p:endCondLst>
                                    <p:cond evt="begin" delay="0">
                                      <p:tn val="5"/>
                                    </p:cond>
                                  </p:endCondLst>
                                  <p:childTnLst>
                                    <p:animEffect transition="out" filter="fade">
                                      <p:cBhvr>
                                        <p:cTn id="6" dur="500"/>
                                        <p:tgtEl>
                                          <p:spTgt spid="224258"/>
                                        </p:tgtEl>
                                      </p:cBhvr>
                                    </p:animEffect>
                                    <p:animScale>
                                      <p:cBhvr>
                                        <p:cTn id="7" dur="250" autoRev="1" fill="hold"/>
                                        <p:tgtEl>
                                          <p:spTgt spid="22425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p:bldLst>
  </p:timing>
</p:sld>
</file>

<file path=ppt/slides/slide1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endParaRPr lang="en-US"/>
          </a:p>
        </p:txBody>
      </p:sp>
      <p:sp>
        <p:nvSpPr>
          <p:cNvPr id="225283" name="Rectangle 3"/>
          <p:cNvSpPr>
            <a:spLocks noGrp="1" noChangeArrowheads="1"/>
          </p:cNvSpPr>
          <p:nvPr>
            <p:ph type="body" idx="1"/>
          </p:nvPr>
        </p:nvSpPr>
        <p:spPr/>
        <p:txBody>
          <a:bodyPr/>
          <a:lstStyle/>
          <a:p>
            <a:r>
              <a:rPr lang="fa-IR"/>
              <a:t>این روش در مواردی مناسب است که حجم تولید و همچنین مبلغ سربار از یک ماه به ماه دیگر بانسبه ثابت بماند.</a:t>
            </a:r>
          </a:p>
          <a:p>
            <a:r>
              <a:rPr lang="fa-IR"/>
              <a:t>جمع هزینه های سربار کارخانه برای یک دوره هم شامل بهای سرباری است که مستقیماً در دپارتمانها وجود داشته است.</a:t>
            </a:r>
            <a:endParaRPr lang="en-US"/>
          </a:p>
        </p:txBody>
      </p:sp>
    </p:spTree>
  </p:cSld>
  <p:clrMapOvr>
    <a:masterClrMapping/>
  </p:clrMapOvr>
  <p:transition advClick="0" advTm="3000"/>
</p:sld>
</file>

<file path=ppt/slides/slide1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endParaRPr lang="en-US"/>
          </a:p>
        </p:txBody>
      </p:sp>
      <p:sp>
        <p:nvSpPr>
          <p:cNvPr id="226307" name="Rectangle 3"/>
          <p:cNvSpPr>
            <a:spLocks noGrp="1" noChangeArrowheads="1"/>
          </p:cNvSpPr>
          <p:nvPr>
            <p:ph type="body" idx="1"/>
          </p:nvPr>
        </p:nvSpPr>
        <p:spPr/>
        <p:txBody>
          <a:bodyPr/>
          <a:lstStyle/>
          <a:p>
            <a:r>
              <a:rPr lang="fa-IR"/>
              <a:t>و هم شامل هزینه های تخصیص یافته مربوط به دپارتمانهای خدماتی (نظیر تأسیسات، تعمیرات و...) به دپارتمانهای تولیدی است.</a:t>
            </a:r>
            <a:endParaRPr lang="fa-IR" b="1" i="1"/>
          </a:p>
          <a:p>
            <a:r>
              <a:rPr lang="fa-IR" b="1" i="1"/>
              <a:t>گزارش بهای تمام شده تولید:</a:t>
            </a:r>
            <a:endParaRPr lang="fa-IR"/>
          </a:p>
        </p:txBody>
      </p:sp>
    </p:spTree>
  </p:cSld>
  <p:clrMapOvr>
    <a:masterClrMapping/>
  </p:clrMapOvr>
  <p:transition advClick="0" advTm="3000"/>
</p:sld>
</file>

<file path=ppt/slides/slide19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endParaRPr lang="en-US"/>
          </a:p>
        </p:txBody>
      </p:sp>
      <p:sp>
        <p:nvSpPr>
          <p:cNvPr id="227331" name="Rectangle 3"/>
          <p:cNvSpPr>
            <a:spLocks noGrp="1" noChangeArrowheads="1"/>
          </p:cNvSpPr>
          <p:nvPr>
            <p:ph type="body" idx="1"/>
          </p:nvPr>
        </p:nvSpPr>
        <p:spPr/>
        <p:txBody>
          <a:bodyPr/>
          <a:lstStyle/>
          <a:p>
            <a:r>
              <a:rPr lang="fa-IR"/>
              <a:t>گزارش بهای تمام شده ی</a:t>
            </a:r>
            <a:endParaRPr lang="en-US"/>
          </a:p>
          <a:p>
            <a:r>
              <a:rPr lang="fa-IR"/>
              <a:t> تولید، تحلیلی از فعالیتهای یک دپارتمان یا مرکز هزینه برای یک دوره مالی معین است.</a:t>
            </a:r>
          </a:p>
          <a:p>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nodePh="1">
                                  <p:stCondLst>
                                    <p:cond delay="0"/>
                                  </p:stCondLst>
                                  <p:endCondLst>
                                    <p:cond evt="begin" delay="0">
                                      <p:tn val="5"/>
                                    </p:cond>
                                  </p:endCondLst>
                                  <p:childTnLst>
                                    <p:set>
                                      <p:cBhvr>
                                        <p:cTn id="6" dur="1" fill="hold">
                                          <p:stCondLst>
                                            <p:cond delay="0"/>
                                          </p:stCondLst>
                                        </p:cTn>
                                        <p:tgtEl>
                                          <p:spTgt spid="227330"/>
                                        </p:tgtEl>
                                        <p:attrNameLst>
                                          <p:attrName>style.visibility</p:attrName>
                                        </p:attrNameLst>
                                      </p:cBhvr>
                                      <p:to>
                                        <p:strVal val="visible"/>
                                      </p:to>
                                    </p:set>
                                    <p:animEffect transition="in" filter="dissolve">
                                      <p:cBhvr>
                                        <p:cTn id="7" dur="500"/>
                                        <p:tgtEl>
                                          <p:spTgt spid="22733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7331">
                                            <p:txEl>
                                              <p:pRg st="0" end="0"/>
                                            </p:txEl>
                                          </p:spTgt>
                                        </p:tgtEl>
                                        <p:attrNameLst>
                                          <p:attrName>style.visibility</p:attrName>
                                        </p:attrNameLst>
                                      </p:cBhvr>
                                      <p:to>
                                        <p:strVal val="visible"/>
                                      </p:to>
                                    </p:set>
                                    <p:animEffect transition="in" filter="dissolve">
                                      <p:cBhvr>
                                        <p:cTn id="12" dur="500"/>
                                        <p:tgtEl>
                                          <p:spTgt spid="2273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7331">
                                            <p:txEl>
                                              <p:pRg st="1" end="1"/>
                                            </p:txEl>
                                          </p:spTgt>
                                        </p:tgtEl>
                                        <p:attrNameLst>
                                          <p:attrName>style.visibility</p:attrName>
                                        </p:attrNameLst>
                                      </p:cBhvr>
                                      <p:to>
                                        <p:strVal val="visible"/>
                                      </p:to>
                                    </p:set>
                                    <p:animEffect transition="in" filter="dissolve">
                                      <p:cBhvr>
                                        <p:cTn id="17" dur="500"/>
                                        <p:tgtEl>
                                          <p:spTgt spid="2273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0" grpId="0"/>
      <p:bldP spid="227331" grpId="0" build="p"/>
    </p:bldLst>
  </p:timing>
</p:sld>
</file>

<file path=ppt/slides/slide1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endParaRPr lang="en-US"/>
          </a:p>
        </p:txBody>
      </p:sp>
      <p:sp>
        <p:nvSpPr>
          <p:cNvPr id="228355" name="Rectangle 3"/>
          <p:cNvSpPr>
            <a:spLocks noGrp="1" noChangeArrowheads="1"/>
          </p:cNvSpPr>
          <p:nvPr>
            <p:ph type="body" idx="1"/>
          </p:nvPr>
        </p:nvSpPr>
        <p:spPr/>
        <p:txBody>
          <a:bodyPr/>
          <a:lstStyle/>
          <a:p>
            <a:r>
              <a:rPr lang="fa-IR"/>
              <a:t>علاوه بر نشان دادن جمع بهای تمام شده و بهای تمام شده ی هر واحد، هر یک از عناصر بهای تمام شده نیز به صورت جداگانه در متن گزارش یا جداول ضمیمه ی آن عرضه می شود.</a:t>
            </a:r>
          </a:p>
          <a:p>
            <a:endParaRPr lang="en-US"/>
          </a:p>
        </p:txBody>
      </p:sp>
    </p:spTree>
  </p:cSld>
  <p:clrMapOvr>
    <a:masterClrMapping/>
  </p:clrMapOvr>
  <p:transition advClick="0" advTm="3000"/>
</p:sld>
</file>

<file path=ppt/slides/slide1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endParaRPr lang="en-US"/>
          </a:p>
        </p:txBody>
      </p:sp>
      <p:sp>
        <p:nvSpPr>
          <p:cNvPr id="229379" name="Rectangle 3"/>
          <p:cNvSpPr>
            <a:spLocks noGrp="1" noChangeArrowheads="1"/>
          </p:cNvSpPr>
          <p:nvPr>
            <p:ph type="body" idx="1"/>
          </p:nvPr>
        </p:nvSpPr>
        <p:spPr/>
        <p:txBody>
          <a:bodyPr/>
          <a:lstStyle/>
          <a:p>
            <a:pPr lvl="2"/>
            <a:r>
              <a:rPr lang="fa-IR" sz="3200"/>
              <a:t>گزارش بهای تمام شده ی تولید در واقع شامل سه جدول به شرح زیر است:</a:t>
            </a:r>
          </a:p>
          <a:p>
            <a:r>
              <a:rPr lang="fa-IR"/>
              <a:t>جدول مقادیر تولید(واحدهای وارد شده به جریان تولید دپارتمان و واحدهای تکمیل و خارج شده از دپارتمان) </a:t>
            </a:r>
          </a:p>
          <a:p>
            <a:endParaRPr lang="en-US"/>
          </a:p>
        </p:txBody>
      </p:sp>
    </p:spTree>
  </p:cSld>
  <p:clrMapOvr>
    <a:masterClrMapping/>
  </p:clrMapOvr>
  <p:transition advClick="0" advTm="3000"/>
</p:sld>
</file>

<file path=ppt/slides/slide19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endParaRPr lang="en-US"/>
          </a:p>
        </p:txBody>
      </p:sp>
      <p:sp>
        <p:nvSpPr>
          <p:cNvPr id="230403" name="Rectangle 3"/>
          <p:cNvSpPr>
            <a:spLocks noGrp="1" noChangeArrowheads="1"/>
          </p:cNvSpPr>
          <p:nvPr>
            <p:ph type="body" idx="1"/>
          </p:nvPr>
        </p:nvSpPr>
        <p:spPr/>
        <p:txBody>
          <a:bodyPr/>
          <a:lstStyle/>
          <a:p>
            <a:pPr marL="609600" indent="-609600"/>
            <a:r>
              <a:rPr lang="fa-IR"/>
              <a:t>بهای تمام شده ی منظور شده به حساب دپارتمان (منظور شدن اقلام بهای تمام شده) به حساب دپارتمان نحوه ی تسهیم بهای تمام شده ی منظور شده به حساب دپارتمان. </a:t>
            </a:r>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230403">
                                            <p:txEl>
                                              <p:pRg st="0" end="0"/>
                                            </p:txEl>
                                          </p:spTgt>
                                        </p:tgtEl>
                                        <p:attrNameLst>
                                          <p:attrName>style.opacity</p:attrName>
                                        </p:attrNameLst>
                                      </p:cBhvr>
                                      <p:to>
                                        <p:strVal val="0.25"/>
                                      </p:to>
                                    </p:set>
                                    <p:animEffect filter="image" prLst="opacity: 0.25">
                                      <p:cBhvr rctx="IE">
                                        <p:cTn id="7" dur="indefinite"/>
                                        <p:tgtEl>
                                          <p:spTgt spid="230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1" nodeType="clickEffect">
                                  <p:stCondLst>
                                    <p:cond delay="0"/>
                                  </p:stCondLst>
                                  <p:endCondLst>
                                    <p:cond evt="onNext" delay="0">
                                      <p:tgtEl>
                                        <p:sldTgt/>
                                      </p:tgtEl>
                                    </p:cond>
                                  </p:endCondLst>
                                  <p:childTnLst>
                                    <p:set>
                                      <p:cBhvr rctx="PPT">
                                        <p:cTn id="11" dur="indefinite"/>
                                        <p:tgtEl>
                                          <p:spTgt spid="230403">
                                            <p:txEl>
                                              <p:pRg st="0" end="0"/>
                                            </p:txEl>
                                          </p:spTgt>
                                        </p:tgtEl>
                                        <p:attrNameLst>
                                          <p:attrName>style.opacity</p:attrName>
                                        </p:attrNameLst>
                                      </p:cBhvr>
                                      <p:to>
                                        <p:strVal val="1.0"/>
                                      </p:to>
                                    </p:set>
                                    <p:animEffect filter="image" prLst="opacity: 1.0">
                                      <p:cBhvr rctx="IE">
                                        <p:cTn id="12" dur="indefinite"/>
                                        <p:tgtEl>
                                          <p:spTgt spid="2304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allAtOnce"/>
      <p:bldP spid="230403" grpId="1" build="p"/>
    </p:bldLst>
  </p:timing>
</p:sld>
</file>

<file path=ppt/slides/slide1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endParaRPr lang="en-US"/>
          </a:p>
        </p:txBody>
      </p:sp>
      <p:sp>
        <p:nvSpPr>
          <p:cNvPr id="231427" name="Rectangle 3"/>
          <p:cNvSpPr>
            <a:spLocks noGrp="1" noChangeArrowheads="1"/>
          </p:cNvSpPr>
          <p:nvPr>
            <p:ph type="body" idx="1"/>
          </p:nvPr>
        </p:nvSpPr>
        <p:spPr/>
        <p:txBody>
          <a:bodyPr/>
          <a:lstStyle/>
          <a:p>
            <a:r>
              <a:rPr lang="fa-IR"/>
              <a:t>واحدهای معادل کالای تکمیل شده: واحدهای معادل در واقع بیان واحدهای تکمیل شده به صورت واحدهای تکمیل شده است.</a:t>
            </a:r>
            <a:endParaRPr lang="en-US"/>
          </a:p>
          <a:p>
            <a:r>
              <a:rPr lang="fa-IR"/>
              <a:t>و از آنجا که میزان تکمیل (به لحاظ مواد، دستمزد، سربار) ندرتاً یکسان است، در واحد معادل جداگانه باید محاسبه شود.</a:t>
            </a:r>
          </a:p>
        </p:txBody>
      </p:sp>
    </p:spTree>
  </p:cSld>
  <p:clrMapOvr>
    <a:masterClrMapping/>
  </p:clrMapOvr>
  <p:transition advClick="0" advTm="3000"/>
</p:sld>
</file>

<file path=ppt/slides/slide1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endParaRPr lang="en-US"/>
          </a:p>
        </p:txBody>
      </p:sp>
      <p:sp>
        <p:nvSpPr>
          <p:cNvPr id="232451" name="Rectangle 3"/>
          <p:cNvSpPr>
            <a:spLocks noGrp="1" noChangeArrowheads="1"/>
          </p:cNvSpPr>
          <p:nvPr>
            <p:ph type="body" idx="1"/>
          </p:nvPr>
        </p:nvSpPr>
        <p:spPr/>
        <p:txBody>
          <a:bodyPr/>
          <a:lstStyle/>
          <a:p>
            <a:r>
              <a:rPr lang="fa-IR"/>
              <a:t>کالای در جریان تولید آخر دوره به صورت واحدهای معادل</a:t>
            </a:r>
            <a:endParaRPr lang="en-US"/>
          </a:p>
          <a:p>
            <a:r>
              <a:rPr lang="fa-IR"/>
              <a:t> تکمیل شده بیان می شوند و این کار با ضرب کردن واحدهای در جریان ساخت در درصد تکمیل به دست می آید.</a:t>
            </a:r>
          </a:p>
        </p:txBody>
      </p:sp>
    </p:spTree>
  </p:cSld>
  <p:clrMapOvr>
    <a:masterClrMapping/>
  </p:clrMapOvr>
  <p:transition advClick="0" advTm="3000"/>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fa-IR" dirty="0">
                <a:cs typeface="B Titr" panose="00000700000000000000" pitchFamily="2" charset="-78"/>
              </a:rPr>
              <a:t>حسابداري صنعتي يك</a:t>
            </a:r>
            <a:endParaRPr lang="en-US" dirty="0">
              <a:cs typeface="B Titr" panose="00000700000000000000" pitchFamily="2" charset="-78"/>
            </a:endParaRPr>
          </a:p>
        </p:txBody>
      </p:sp>
      <p:sp>
        <p:nvSpPr>
          <p:cNvPr id="350211" name="Rectangle 3"/>
          <p:cNvSpPr>
            <a:spLocks noGrp="1" noChangeArrowheads="1"/>
          </p:cNvSpPr>
          <p:nvPr>
            <p:ph type="body" idx="1"/>
          </p:nvPr>
        </p:nvSpPr>
        <p:spPr>
          <a:xfrm>
            <a:off x="-1188640" y="1700808"/>
            <a:ext cx="8229600" cy="4525963"/>
          </a:xfrm>
        </p:spPr>
        <p:txBody>
          <a:bodyPr/>
          <a:lstStyle/>
          <a:p>
            <a:r>
              <a:rPr lang="fa-IR" dirty="0">
                <a:cs typeface="B Mitra" panose="00000400000000000000" pitchFamily="2" charset="-78"/>
              </a:rPr>
              <a:t>مؤلف : دكتر محمد عرب مازار يزدي</a:t>
            </a:r>
          </a:p>
          <a:p>
            <a:r>
              <a:rPr lang="fa-IR" dirty="0">
                <a:cs typeface="B Mitra" panose="00000400000000000000" pitchFamily="2" charset="-78"/>
              </a:rPr>
              <a:t>تهيه كننده : عبدالكريم مقدم</a:t>
            </a:r>
            <a:endParaRPr lang="en-US" dirty="0">
              <a:cs typeface="B Mitra" panose="00000400000000000000" pitchFamily="2" charset="-78"/>
            </a:endParaRPr>
          </a:p>
        </p:txBody>
      </p:sp>
    </p:spTree>
  </p:cSld>
  <p:clrMapOvr>
    <a:masterClrMapping/>
  </p:clrMapOvr>
  <p:transition advClick="0" advTm="3000"/>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en-US"/>
          </a:p>
        </p:txBody>
      </p:sp>
      <p:sp>
        <p:nvSpPr>
          <p:cNvPr id="18435" name="Rectangle 3"/>
          <p:cNvSpPr>
            <a:spLocks noGrp="1" noChangeArrowheads="1"/>
          </p:cNvSpPr>
          <p:nvPr>
            <p:ph type="body" idx="1"/>
          </p:nvPr>
        </p:nvSpPr>
        <p:spPr/>
        <p:txBody>
          <a:bodyPr/>
          <a:lstStyle/>
          <a:p>
            <a:pPr algn="ctr"/>
            <a:endParaRPr lang="en-US"/>
          </a:p>
          <a:p>
            <a:pPr algn="ctr"/>
            <a:r>
              <a:rPr lang="fa-IR"/>
              <a:t>بهای تمام شده :منابع از دست رفته برای تحصیل کالاها و خدمات مورد نیاز است.</a:t>
            </a:r>
          </a:p>
          <a:p>
            <a:pPr algn="ctr"/>
            <a:endParaRPr lang="en-US"/>
          </a:p>
          <a:p>
            <a:pPr algn="ctr"/>
            <a:r>
              <a:rPr lang="fa-IR"/>
              <a:t>هزینه بهای تمام شده ای است که منافع مورد انتظار آن حاصل شده و عملاً برای کسب درآمدها ی دوره مالی معینی، از دست رفته است.</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nodePh="1">
                                  <p:stCondLst>
                                    <p:cond delay="0"/>
                                  </p:stCondLst>
                                  <p:endCondLst>
                                    <p:cond evt="begin" delay="0">
                                      <p:tn val="5"/>
                                    </p:cond>
                                  </p:endCondLst>
                                  <p:childTnLst>
                                    <p:set>
                                      <p:cBhvr>
                                        <p:cTn id="6" dur="1" fill="hold">
                                          <p:stCondLst>
                                            <p:cond delay="0"/>
                                          </p:stCondLst>
                                        </p:cTn>
                                        <p:tgtEl>
                                          <p:spTgt spid="18434"/>
                                        </p:tgtEl>
                                        <p:attrNameLst>
                                          <p:attrName>style.visibility</p:attrName>
                                        </p:attrNameLst>
                                      </p:cBhvr>
                                      <p:to>
                                        <p:strVal val="visible"/>
                                      </p:to>
                                    </p:set>
                                    <p:animEffect transition="in" filter="randombar(horizontal)">
                                      <p:cBhvr>
                                        <p:cTn id="7" dur="600">
                                          <p:stCondLst>
                                            <p:cond delay="0"/>
                                          </p:stCondLst>
                                        </p:cTn>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randombar(horizontal)">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animEffect transition="in" filter="randombar(horizontal)">
                                      <p:cBhvr>
                                        <p:cTn id="17"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20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endParaRPr lang="en-US"/>
          </a:p>
        </p:txBody>
      </p:sp>
      <p:sp>
        <p:nvSpPr>
          <p:cNvPr id="233475" name="Rectangle 3"/>
          <p:cNvSpPr>
            <a:spLocks noGrp="1" noChangeArrowheads="1"/>
          </p:cNvSpPr>
          <p:nvPr>
            <p:ph type="body" idx="1"/>
          </p:nvPr>
        </p:nvSpPr>
        <p:spPr/>
        <p:txBody>
          <a:bodyPr/>
          <a:lstStyle/>
          <a:p>
            <a:r>
              <a:rPr lang="fa-IR"/>
              <a:t>اقلام بهای تمام شده که به حساب دپارتمان منظور می شود:</a:t>
            </a:r>
          </a:p>
          <a:p>
            <a:r>
              <a:rPr lang="fa-IR"/>
              <a:t>این بخش از گزارش</a:t>
            </a:r>
            <a:endParaRPr lang="en-US"/>
          </a:p>
          <a:p>
            <a:r>
              <a:rPr lang="fa-IR"/>
              <a:t> بهای تمام شده ی تولید ارائه کننده ی اطلاعاتی در مورد بهای تمام شده تجمع یافته در حساب کار در جریان ساخت دپارتمان است. </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nodePh="1">
                                  <p:stCondLst>
                                    <p:cond delay="0"/>
                                  </p:stCondLst>
                                  <p:endCondLst>
                                    <p:cond evt="begin" delay="0">
                                      <p:tn val="5"/>
                                    </p:cond>
                                  </p:endCondLst>
                                  <p:iterate type="lt">
                                    <p:tmPct val="4000"/>
                                  </p:iterate>
                                  <p:childTnLst>
                                    <p:set>
                                      <p:cBhvr>
                                        <p:cTn id="6" dur="500" fill="hold"/>
                                        <p:tgtEl>
                                          <p:spTgt spid="23347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4" grpId="0"/>
    </p:bldLst>
  </p:timing>
</p:sld>
</file>

<file path=ppt/slides/slide2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endParaRPr lang="en-US"/>
          </a:p>
        </p:txBody>
      </p:sp>
      <p:sp>
        <p:nvSpPr>
          <p:cNvPr id="234499" name="Rectangle 3"/>
          <p:cNvSpPr>
            <a:spLocks noGrp="1" noChangeArrowheads="1"/>
          </p:cNvSpPr>
          <p:nvPr>
            <p:ph type="body" idx="1"/>
          </p:nvPr>
        </p:nvSpPr>
        <p:spPr/>
        <p:txBody>
          <a:bodyPr/>
          <a:lstStyle/>
          <a:p>
            <a:r>
              <a:rPr lang="fa-IR"/>
              <a:t>یعنی مجموعه اقلامی که به حساب دپارتمان منظور شده اند.</a:t>
            </a:r>
            <a:endParaRPr lang="en-US"/>
          </a:p>
          <a:p>
            <a:r>
              <a:rPr lang="fa-IR"/>
              <a:t> قسمتی از این اقلام از مراحل قبلی به دپارتمان منتقل شده اند (جز در مورد مرحله اول تولید) و بقیه مربوط به همین دپارتمان است. </a:t>
            </a:r>
            <a:endParaRPr lang="en-US"/>
          </a:p>
        </p:txBody>
      </p:sp>
    </p:spTree>
  </p:cSld>
  <p:clrMapOvr>
    <a:masterClrMapping/>
  </p:clrMapOvr>
  <p:transition advClick="0" advTm="3000"/>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endParaRPr lang="en-US"/>
          </a:p>
        </p:txBody>
      </p:sp>
      <p:sp>
        <p:nvSpPr>
          <p:cNvPr id="235523" name="Rectangle 3"/>
          <p:cNvSpPr>
            <a:spLocks noGrp="1" noChangeArrowheads="1"/>
          </p:cNvSpPr>
          <p:nvPr>
            <p:ph type="body" idx="1"/>
          </p:nvPr>
        </p:nvSpPr>
        <p:spPr/>
        <p:txBody>
          <a:bodyPr/>
          <a:lstStyle/>
          <a:p>
            <a:r>
              <a:rPr lang="fa-IR"/>
              <a:t>بهای تمام شده ی هر واحد</a:t>
            </a:r>
            <a:endParaRPr lang="en-US"/>
          </a:p>
          <a:p>
            <a:r>
              <a:rPr lang="fa-IR"/>
              <a:t> (یا مقدار هر یک از عناصر بهای تمام شده برای یک واحد کالا) نیز در این بخش از گزارش بهای تمام شده ی تولید ارائه می شود. محاسبه ی مقدار هر یک ازعناصر بهای تمام شده برای یک واحد کالا در دپارتمان اول به شرح زیر است:</a:t>
            </a:r>
            <a:endParaRPr lang="en-US"/>
          </a:p>
          <a:p>
            <a:endParaRPr lang="en-US"/>
          </a:p>
        </p:txBody>
      </p:sp>
    </p:spTree>
  </p:cSld>
  <p:clrMapOvr>
    <a:masterClrMapping/>
  </p:clrMapOvr>
  <p:transition advClick="0" advTm="3000"/>
</p:sld>
</file>

<file path=ppt/slides/slide2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endParaRPr lang="en-US"/>
          </a:p>
        </p:txBody>
      </p:sp>
      <p:sp>
        <p:nvSpPr>
          <p:cNvPr id="236547" name="Rectangle 3"/>
          <p:cNvSpPr>
            <a:spLocks noGrp="1" noChangeArrowheads="1"/>
          </p:cNvSpPr>
          <p:nvPr>
            <p:ph type="body" idx="1"/>
          </p:nvPr>
        </p:nvSpPr>
        <p:spPr>
          <a:xfrm>
            <a:off x="468313" y="333375"/>
            <a:ext cx="8229600" cy="5903913"/>
          </a:xfrm>
        </p:spPr>
        <p:txBody>
          <a:bodyPr/>
          <a:lstStyle/>
          <a:p>
            <a:pPr>
              <a:lnSpc>
                <a:spcPct val="90000"/>
              </a:lnSpc>
            </a:pPr>
            <a:r>
              <a:rPr lang="en-US"/>
              <a:t>I</a:t>
            </a:r>
            <a:r>
              <a:rPr lang="fa-IR"/>
              <a:t>= </a:t>
            </a:r>
            <a:r>
              <a:rPr lang="fa-IR" u="sng"/>
              <a:t>جمع بهای تمام شده ی مواد در این دوره</a:t>
            </a:r>
            <a:r>
              <a:rPr lang="fa-IR"/>
              <a:t>  = مواد مصرفی هر واحد کالا</a:t>
            </a:r>
          </a:p>
          <a:p>
            <a:pPr>
              <a:lnSpc>
                <a:spcPct val="90000"/>
              </a:lnSpc>
            </a:pPr>
            <a:r>
              <a:rPr lang="fa-IR"/>
              <a:t>                 واحدهای معادل برای مواد</a:t>
            </a:r>
            <a:endParaRPr lang="en-US"/>
          </a:p>
          <a:p>
            <a:pPr>
              <a:lnSpc>
                <a:spcPct val="90000"/>
              </a:lnSpc>
            </a:pPr>
            <a:r>
              <a:rPr lang="en-US"/>
              <a:t>II</a:t>
            </a:r>
            <a:r>
              <a:rPr lang="fa-IR"/>
              <a:t>= </a:t>
            </a:r>
            <a:r>
              <a:rPr lang="fa-IR" u="sng"/>
              <a:t>دستمزد اضافه شده در طول این دوره</a:t>
            </a:r>
            <a:r>
              <a:rPr lang="fa-IR"/>
              <a:t> = دستمزد هر واحد کالا</a:t>
            </a:r>
          </a:p>
          <a:p>
            <a:pPr>
              <a:lnSpc>
                <a:spcPct val="90000"/>
              </a:lnSpc>
            </a:pPr>
            <a:r>
              <a:rPr lang="fa-IR"/>
              <a:t>             واحدهای معادل برای دستمزد</a:t>
            </a:r>
            <a:endParaRPr lang="en-US"/>
          </a:p>
          <a:p>
            <a:pPr>
              <a:lnSpc>
                <a:spcPct val="90000"/>
              </a:lnSpc>
            </a:pPr>
            <a:r>
              <a:rPr lang="en-US"/>
              <a:t>III</a:t>
            </a:r>
            <a:r>
              <a:rPr lang="fa-IR"/>
              <a:t>= </a:t>
            </a:r>
            <a:r>
              <a:rPr lang="fa-IR" u="sng"/>
              <a:t>سربار افزوده شده طی دوره</a:t>
            </a:r>
            <a:r>
              <a:rPr lang="fa-IR"/>
              <a:t>      = سربار هر واحد کالا</a:t>
            </a:r>
          </a:p>
          <a:p>
            <a:pPr>
              <a:lnSpc>
                <a:spcPct val="90000"/>
              </a:lnSpc>
            </a:pPr>
            <a:r>
              <a:rPr lang="fa-IR"/>
              <a:t>          واحدهای معادل برای سربار</a:t>
            </a:r>
            <a:endParaRPr lang="en-US"/>
          </a:p>
          <a:p>
            <a:pPr>
              <a:lnSpc>
                <a:spcPct val="90000"/>
              </a:lnSpc>
            </a:pPr>
            <a:r>
              <a:rPr lang="en-US"/>
              <a:t>I+II+III</a:t>
            </a:r>
            <a:r>
              <a:rPr lang="fa-IR"/>
              <a:t> = جمع بهای تمام شده ی یک واحد کالا در دپارتمان اول</a:t>
            </a:r>
            <a:endParaRPr lang="en-US"/>
          </a:p>
        </p:txBody>
      </p:sp>
    </p:spTree>
  </p:cSld>
  <p:clrMapOvr>
    <a:masterClrMapping/>
  </p:clrMapOvr>
  <p:transition advClick="0" advTm="3000"/>
</p:sld>
</file>

<file path=ppt/slides/slide20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7571" name="Rectangle 3"/>
          <p:cNvSpPr>
            <a:spLocks noGrp="1" noChangeArrowheads="1"/>
          </p:cNvSpPr>
          <p:nvPr>
            <p:ph type="body" idx="1"/>
          </p:nvPr>
        </p:nvSpPr>
        <p:spPr>
          <a:xfrm>
            <a:off x="457200" y="260350"/>
            <a:ext cx="8229600" cy="5865813"/>
          </a:xfrm>
        </p:spPr>
        <p:txBody>
          <a:bodyPr/>
          <a:lstStyle/>
          <a:p>
            <a:r>
              <a:rPr lang="fa-IR"/>
              <a:t>محاسبه موارد فوق برای دپارتمانهای دوم به بعد به شرح زیر خواهد بود:</a:t>
            </a:r>
            <a:endParaRPr lang="en-US"/>
          </a:p>
          <a:p>
            <a:r>
              <a:rPr lang="en-US"/>
              <a:t>I</a:t>
            </a:r>
            <a:r>
              <a:rPr lang="fa-IR"/>
              <a:t>= </a:t>
            </a:r>
            <a:r>
              <a:rPr lang="fa-IR" u="sng"/>
              <a:t>جمع بهای تمام شده واحدهای انتقالی از مرحله قبل</a:t>
            </a:r>
            <a:r>
              <a:rPr lang="fa-IR"/>
              <a:t> = مواد مربوط به هر واحد</a:t>
            </a:r>
          </a:p>
          <a:p>
            <a:r>
              <a:rPr lang="fa-IR"/>
              <a:t>                            واحدهای معادل برای مواد</a:t>
            </a:r>
            <a:endParaRPr lang="en-US"/>
          </a:p>
          <a:p>
            <a:r>
              <a:rPr lang="en-US"/>
              <a:t>III</a:t>
            </a:r>
            <a:r>
              <a:rPr lang="fa-IR"/>
              <a:t>= </a:t>
            </a:r>
            <a:r>
              <a:rPr lang="fa-IR" u="sng"/>
              <a:t>دستمزد اضافه شده طی دوره</a:t>
            </a:r>
            <a:r>
              <a:rPr lang="fa-IR"/>
              <a:t> = دستمزد هر واحد کالا</a:t>
            </a:r>
          </a:p>
          <a:p>
            <a:r>
              <a:rPr lang="fa-IR"/>
              <a:t>  واحدهای معادل برای دستمزد</a:t>
            </a:r>
            <a:endParaRPr lang="en-US"/>
          </a:p>
          <a:p>
            <a:r>
              <a:rPr lang="en-US"/>
              <a:t>IV</a:t>
            </a:r>
            <a:r>
              <a:rPr lang="fa-IR"/>
              <a:t>= </a:t>
            </a:r>
            <a:r>
              <a:rPr lang="fa-IR" u="sng"/>
              <a:t>دستمزد اضافه شده طی دوره </a:t>
            </a:r>
            <a:r>
              <a:rPr lang="fa-IR"/>
              <a:t>= سربار هر واحد کالا</a:t>
            </a:r>
          </a:p>
          <a:p>
            <a:r>
              <a:rPr lang="fa-IR"/>
              <a:t>          واحدهای معادل برای سربار</a:t>
            </a:r>
            <a:endParaRPr lang="en-US"/>
          </a:p>
          <a:p>
            <a:r>
              <a:rPr lang="en-US"/>
              <a:t>I+II+III+IV</a:t>
            </a:r>
            <a:r>
              <a:rPr lang="fa-IR"/>
              <a:t> = جمع بهای تمام شده یک واحد کالا</a:t>
            </a:r>
            <a:endParaRPr lang="en-US"/>
          </a:p>
        </p:txBody>
      </p:sp>
    </p:spTree>
  </p:cSld>
  <p:clrMapOvr>
    <a:masterClrMapping/>
  </p:clrMapOvr>
  <p:transition advClick="0" advTm="3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37571">
                                            <p:txEl>
                                              <p:pRg st="0" end="0"/>
                                            </p:txEl>
                                          </p:spTgt>
                                        </p:tgtEl>
                                        <p:attrNameLst>
                                          <p:attrName>style.visibility</p:attrName>
                                        </p:attrNameLst>
                                      </p:cBhvr>
                                      <p:to>
                                        <p:strVal val="visible"/>
                                      </p:to>
                                    </p:set>
                                    <p:animEffect transition="in" filter="fade">
                                      <p:cBhvr>
                                        <p:cTn id="7" dur="1000"/>
                                        <p:tgtEl>
                                          <p:spTgt spid="237571">
                                            <p:txEl>
                                              <p:pRg st="0" end="0"/>
                                            </p:txEl>
                                          </p:spTgt>
                                        </p:tgtEl>
                                      </p:cBhvr>
                                    </p:animEffect>
                                    <p:anim calcmode="lin" valueType="num">
                                      <p:cBhvr>
                                        <p:cTn id="8" dur="1000" fill="hold"/>
                                        <p:tgtEl>
                                          <p:spTgt spid="237571">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23757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3757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37571">
                                            <p:txEl>
                                              <p:pRg st="1" end="1"/>
                                            </p:txEl>
                                          </p:spTgt>
                                        </p:tgtEl>
                                        <p:attrNameLst>
                                          <p:attrName>style.visibility</p:attrName>
                                        </p:attrNameLst>
                                      </p:cBhvr>
                                      <p:to>
                                        <p:strVal val="visible"/>
                                      </p:to>
                                    </p:set>
                                    <p:animEffect transition="in" filter="fade">
                                      <p:cBhvr>
                                        <p:cTn id="15" dur="1000"/>
                                        <p:tgtEl>
                                          <p:spTgt spid="237571">
                                            <p:txEl>
                                              <p:pRg st="1" end="1"/>
                                            </p:txEl>
                                          </p:spTgt>
                                        </p:tgtEl>
                                      </p:cBhvr>
                                    </p:animEffect>
                                    <p:anim calcmode="lin" valueType="num">
                                      <p:cBhvr>
                                        <p:cTn id="16" dur="1000" fill="hold"/>
                                        <p:tgtEl>
                                          <p:spTgt spid="237571">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37571">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3757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37571">
                                            <p:txEl>
                                              <p:pRg st="2" end="2"/>
                                            </p:txEl>
                                          </p:spTgt>
                                        </p:tgtEl>
                                        <p:attrNameLst>
                                          <p:attrName>style.visibility</p:attrName>
                                        </p:attrNameLst>
                                      </p:cBhvr>
                                      <p:to>
                                        <p:strVal val="visible"/>
                                      </p:to>
                                    </p:set>
                                    <p:animEffect transition="in" filter="fade">
                                      <p:cBhvr>
                                        <p:cTn id="23" dur="1000"/>
                                        <p:tgtEl>
                                          <p:spTgt spid="237571">
                                            <p:txEl>
                                              <p:pRg st="2" end="2"/>
                                            </p:txEl>
                                          </p:spTgt>
                                        </p:tgtEl>
                                      </p:cBhvr>
                                    </p:animEffect>
                                    <p:anim calcmode="lin" valueType="num">
                                      <p:cBhvr>
                                        <p:cTn id="24" dur="1000" fill="hold"/>
                                        <p:tgtEl>
                                          <p:spTgt spid="237571">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37571">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3757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37571">
                                            <p:txEl>
                                              <p:pRg st="3" end="3"/>
                                            </p:txEl>
                                          </p:spTgt>
                                        </p:tgtEl>
                                        <p:attrNameLst>
                                          <p:attrName>style.visibility</p:attrName>
                                        </p:attrNameLst>
                                      </p:cBhvr>
                                      <p:to>
                                        <p:strVal val="visible"/>
                                      </p:to>
                                    </p:set>
                                    <p:animEffect transition="in" filter="fade">
                                      <p:cBhvr>
                                        <p:cTn id="31" dur="1000"/>
                                        <p:tgtEl>
                                          <p:spTgt spid="237571">
                                            <p:txEl>
                                              <p:pRg st="3" end="3"/>
                                            </p:txEl>
                                          </p:spTgt>
                                        </p:tgtEl>
                                      </p:cBhvr>
                                    </p:animEffect>
                                    <p:anim calcmode="lin" valueType="num">
                                      <p:cBhvr>
                                        <p:cTn id="32" dur="1000" fill="hold"/>
                                        <p:tgtEl>
                                          <p:spTgt spid="237571">
                                            <p:txEl>
                                              <p:pRg st="3" end="3"/>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237571">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23757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37571">
                                            <p:txEl>
                                              <p:pRg st="4" end="4"/>
                                            </p:txEl>
                                          </p:spTgt>
                                        </p:tgtEl>
                                        <p:attrNameLst>
                                          <p:attrName>style.visibility</p:attrName>
                                        </p:attrNameLst>
                                      </p:cBhvr>
                                      <p:to>
                                        <p:strVal val="visible"/>
                                      </p:to>
                                    </p:set>
                                    <p:animEffect transition="in" filter="fade">
                                      <p:cBhvr>
                                        <p:cTn id="39" dur="1000"/>
                                        <p:tgtEl>
                                          <p:spTgt spid="237571">
                                            <p:txEl>
                                              <p:pRg st="4" end="4"/>
                                            </p:txEl>
                                          </p:spTgt>
                                        </p:tgtEl>
                                      </p:cBhvr>
                                    </p:animEffect>
                                    <p:anim calcmode="lin" valueType="num">
                                      <p:cBhvr>
                                        <p:cTn id="40" dur="1000" fill="hold"/>
                                        <p:tgtEl>
                                          <p:spTgt spid="237571">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237571">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237571">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37571">
                                            <p:txEl>
                                              <p:pRg st="5" end="5"/>
                                            </p:txEl>
                                          </p:spTgt>
                                        </p:tgtEl>
                                        <p:attrNameLst>
                                          <p:attrName>style.visibility</p:attrName>
                                        </p:attrNameLst>
                                      </p:cBhvr>
                                      <p:to>
                                        <p:strVal val="visible"/>
                                      </p:to>
                                    </p:set>
                                    <p:animEffect transition="in" filter="fade">
                                      <p:cBhvr>
                                        <p:cTn id="47" dur="1000"/>
                                        <p:tgtEl>
                                          <p:spTgt spid="237571">
                                            <p:txEl>
                                              <p:pRg st="5" end="5"/>
                                            </p:txEl>
                                          </p:spTgt>
                                        </p:tgtEl>
                                      </p:cBhvr>
                                    </p:animEffect>
                                    <p:anim calcmode="lin" valueType="num">
                                      <p:cBhvr>
                                        <p:cTn id="48" dur="1000" fill="hold"/>
                                        <p:tgtEl>
                                          <p:spTgt spid="237571">
                                            <p:txEl>
                                              <p:pRg st="5" end="5"/>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237571">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237571">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237571">
                                            <p:txEl>
                                              <p:pRg st="6" end="6"/>
                                            </p:txEl>
                                          </p:spTgt>
                                        </p:tgtEl>
                                        <p:attrNameLst>
                                          <p:attrName>style.visibility</p:attrName>
                                        </p:attrNameLst>
                                      </p:cBhvr>
                                      <p:to>
                                        <p:strVal val="visible"/>
                                      </p:to>
                                    </p:set>
                                    <p:animEffect transition="in" filter="fade">
                                      <p:cBhvr>
                                        <p:cTn id="55" dur="1000"/>
                                        <p:tgtEl>
                                          <p:spTgt spid="237571">
                                            <p:txEl>
                                              <p:pRg st="6" end="6"/>
                                            </p:txEl>
                                          </p:spTgt>
                                        </p:tgtEl>
                                      </p:cBhvr>
                                    </p:animEffect>
                                    <p:anim calcmode="lin" valueType="num">
                                      <p:cBhvr>
                                        <p:cTn id="56" dur="1000" fill="hold"/>
                                        <p:tgtEl>
                                          <p:spTgt spid="237571">
                                            <p:txEl>
                                              <p:pRg st="6" end="6"/>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237571">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237571">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237571">
                                            <p:txEl>
                                              <p:pRg st="7" end="7"/>
                                            </p:txEl>
                                          </p:spTgt>
                                        </p:tgtEl>
                                        <p:attrNameLst>
                                          <p:attrName>style.visibility</p:attrName>
                                        </p:attrNameLst>
                                      </p:cBhvr>
                                      <p:to>
                                        <p:strVal val="visible"/>
                                      </p:to>
                                    </p:set>
                                    <p:animEffect transition="in" filter="fade">
                                      <p:cBhvr>
                                        <p:cTn id="63" dur="1000"/>
                                        <p:tgtEl>
                                          <p:spTgt spid="237571">
                                            <p:txEl>
                                              <p:pRg st="7" end="7"/>
                                            </p:txEl>
                                          </p:spTgt>
                                        </p:tgtEl>
                                      </p:cBhvr>
                                    </p:animEffect>
                                    <p:anim calcmode="lin" valueType="num">
                                      <p:cBhvr>
                                        <p:cTn id="64" dur="1000" fill="hold"/>
                                        <p:tgtEl>
                                          <p:spTgt spid="237571">
                                            <p:txEl>
                                              <p:pRg st="7" end="7"/>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237571">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237571">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p:bldLst>
  </p:timing>
</p:sld>
</file>

<file path=ppt/slides/slide2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8595" name="Rectangle 3"/>
          <p:cNvSpPr>
            <a:spLocks noGrp="1" noChangeArrowheads="1"/>
          </p:cNvSpPr>
          <p:nvPr>
            <p:ph type="body" idx="1"/>
          </p:nvPr>
        </p:nvSpPr>
        <p:spPr/>
        <p:txBody>
          <a:bodyPr/>
          <a:lstStyle/>
          <a:p>
            <a:r>
              <a:rPr lang="fa-IR"/>
              <a:t>جدول تسهیم بهای تمام شده ی منظور شده به حساب دپارتمان:</a:t>
            </a:r>
          </a:p>
          <a:p>
            <a:r>
              <a:rPr lang="fa-IR"/>
              <a:t>این بخش از گزارش بهای تمام شده ی تولید نشان دهنده ی نحوه ی توزیع و تسهیم بهای تمام شده ی تجمع یافته در حساب دپارتمان بین واحدهای تکمیل شده و منتقل شده، تکمیل اما منتقل شده و کار در جریان نیم ساخته است.</a:t>
            </a:r>
            <a:endParaRPr lang="en-US"/>
          </a:p>
        </p:txBody>
      </p:sp>
    </p:spTree>
  </p:cSld>
  <p:clrMapOvr>
    <a:masterClrMapping/>
  </p:clrMapOvr>
  <p:transition advClick="0" advTm="3000"/>
</p:sld>
</file>

<file path=ppt/slides/slide2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9619" name="Rectangle 3"/>
          <p:cNvSpPr>
            <a:spLocks noGrp="1" noChangeArrowheads="1"/>
          </p:cNvSpPr>
          <p:nvPr>
            <p:ph type="body" idx="1"/>
          </p:nvPr>
        </p:nvSpPr>
        <p:spPr/>
        <p:txBody>
          <a:bodyPr/>
          <a:lstStyle/>
          <a:p>
            <a:r>
              <a:rPr lang="fa-IR"/>
              <a:t>. جمع بهای تمام شده تسهیم شده بین موارد فوق الذکر طبعاً باید</a:t>
            </a:r>
            <a:r>
              <a:rPr lang="fa-IR" sz="3600"/>
              <a:t> مساوی با جمع بهای تمام شده منظور شده به حساب دپارتمان باشد.</a:t>
            </a:r>
          </a:p>
          <a:p>
            <a:endParaRPr lang="en-US"/>
          </a:p>
        </p:txBody>
      </p:sp>
    </p:spTree>
  </p:cSld>
  <p:clrMapOvr>
    <a:masterClrMapping/>
  </p:clrMapOvr>
  <p:transition advClick="0" advTm="3000"/>
</p:sld>
</file>

<file path=ppt/slides/slide20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endParaRPr lang="en-US"/>
          </a:p>
        </p:txBody>
      </p:sp>
      <p:sp>
        <p:nvSpPr>
          <p:cNvPr id="240643" name="Rectangle 3"/>
          <p:cNvSpPr>
            <a:spLocks noGrp="1" noChangeArrowheads="1"/>
          </p:cNvSpPr>
          <p:nvPr>
            <p:ph type="body" idx="1"/>
          </p:nvPr>
        </p:nvSpPr>
        <p:spPr/>
        <p:txBody>
          <a:bodyPr/>
          <a:lstStyle/>
          <a:p>
            <a:r>
              <a:rPr lang="fa-IR"/>
              <a:t>گزارش بهای تمام شده تولید دپارتمانها را می توان به صورت یک گزارش برای مجموعه ی دپارتمانها و گزارشهای جداگانه برای هر یک از آنها تهیه و ارائه کرد.</a:t>
            </a:r>
            <a:endParaRPr lang="en-US"/>
          </a:p>
          <a:p>
            <a:endParaRPr lang="en-US"/>
          </a:p>
        </p:txBody>
      </p:sp>
    </p:spTree>
  </p:cSld>
  <p:clrMapOvr>
    <a:masterClrMapping/>
  </p:clrMapOvr>
  <p:transition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nodePh="1">
                                  <p:stCondLst>
                                    <p:cond delay="0"/>
                                  </p:stCondLst>
                                  <p:endCondLst>
                                    <p:cond evt="begin" delay="0">
                                      <p:tn val="5"/>
                                    </p:cond>
                                  </p:endCondLst>
                                  <p:childTnLst>
                                    <p:set>
                                      <p:cBhvr>
                                        <p:cTn id="6" dur="1" fill="hold">
                                          <p:stCondLst>
                                            <p:cond delay="0"/>
                                          </p:stCondLst>
                                        </p:cTn>
                                        <p:tgtEl>
                                          <p:spTgt spid="240642"/>
                                        </p:tgtEl>
                                        <p:attrNameLst>
                                          <p:attrName>style.visibility</p:attrName>
                                        </p:attrNameLst>
                                      </p:cBhvr>
                                      <p:to>
                                        <p:strVal val="visible"/>
                                      </p:to>
                                    </p:set>
                                    <p:anim calcmode="lin" valueType="num">
                                      <p:cBhvr>
                                        <p:cTn id="7" dur="1000" fill="hold"/>
                                        <p:tgtEl>
                                          <p:spTgt spid="240642"/>
                                        </p:tgtEl>
                                        <p:attrNameLst>
                                          <p:attrName>ppt_x</p:attrName>
                                        </p:attrNameLst>
                                      </p:cBhvr>
                                      <p:tavLst>
                                        <p:tav tm="0">
                                          <p:val>
                                            <p:strVal val="#ppt_x-.2"/>
                                          </p:val>
                                        </p:tav>
                                        <p:tav tm="100000">
                                          <p:val>
                                            <p:strVal val="#ppt_x"/>
                                          </p:val>
                                        </p:tav>
                                      </p:tavLst>
                                    </p:anim>
                                    <p:anim calcmode="lin" valueType="num">
                                      <p:cBhvr>
                                        <p:cTn id="8" dur="1000" fill="hold"/>
                                        <p:tgtEl>
                                          <p:spTgt spid="2406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064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40643">
                                            <p:txEl>
                                              <p:pRg st="0" end="0"/>
                                            </p:txEl>
                                          </p:spTgt>
                                        </p:tgtEl>
                                        <p:attrNameLst>
                                          <p:attrName>style.visibility</p:attrName>
                                        </p:attrNameLst>
                                      </p:cBhvr>
                                      <p:to>
                                        <p:strVal val="visible"/>
                                      </p:to>
                                    </p:set>
                                    <p:animEffect transition="in" filter="fade">
                                      <p:cBhvr>
                                        <p:cTn id="14" dur="500"/>
                                        <p:tgtEl>
                                          <p:spTgt spid="240643">
                                            <p:txEl>
                                              <p:pRg st="0" end="0"/>
                                            </p:txEl>
                                          </p:spTgt>
                                        </p:tgtEl>
                                      </p:cBhvr>
                                    </p:animEffect>
                                    <p:anim calcmode="lin" valueType="num">
                                      <p:cBhvr>
                                        <p:cTn id="15" dur="500" fill="hold"/>
                                        <p:tgtEl>
                                          <p:spTgt spid="24064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40643">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p:bldP spid="240643" grpId="0" build="p"/>
    </p:bldLst>
  </p:timing>
</p:sld>
</file>

<file path=ppt/slides/slide2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endParaRPr lang="en-US"/>
          </a:p>
        </p:txBody>
      </p:sp>
      <p:sp>
        <p:nvSpPr>
          <p:cNvPr id="241667" name="Rectangle 3"/>
          <p:cNvSpPr>
            <a:spLocks noGrp="1" noChangeArrowheads="1"/>
          </p:cNvSpPr>
          <p:nvPr>
            <p:ph type="body" idx="1"/>
          </p:nvPr>
        </p:nvSpPr>
        <p:spPr/>
        <p:txBody>
          <a:bodyPr/>
          <a:lstStyle/>
          <a:p>
            <a:r>
              <a:rPr lang="fa-IR"/>
              <a:t> </a:t>
            </a:r>
          </a:p>
          <a:p>
            <a:r>
              <a:rPr lang="fa-IR"/>
              <a:t>دپارتمان شماره ی 112/الف مواد اولیه را در آخرین عملیات فرآیند تولیدی خودبه جریان تولید وارد می کند. این دپارتمان، دومین مرحله ی تولیدکالا در یک پروسه 4 مرحله ای تولید است.</a:t>
            </a:r>
            <a:endParaRPr lang="en-US"/>
          </a:p>
          <a:p>
            <a:endParaRPr lang="en-US"/>
          </a:p>
        </p:txBody>
      </p:sp>
    </p:spTree>
  </p:cSld>
  <p:clrMapOvr>
    <a:masterClrMapping/>
  </p:clrMapOvr>
  <p:transition advClick="0" advTm="3000"/>
</p:sld>
</file>

<file path=ppt/slides/slide2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endParaRPr lang="en-US"/>
          </a:p>
        </p:txBody>
      </p:sp>
      <p:sp>
        <p:nvSpPr>
          <p:cNvPr id="242691" name="Rectangle 3"/>
          <p:cNvSpPr>
            <a:spLocks noGrp="1" noChangeArrowheads="1"/>
          </p:cNvSpPr>
          <p:nvPr>
            <p:ph type="body" idx="1"/>
          </p:nvPr>
        </p:nvSpPr>
        <p:spPr/>
        <p:txBody>
          <a:bodyPr/>
          <a:lstStyle/>
          <a:p>
            <a:r>
              <a:rPr lang="fa-IR"/>
              <a:t> مواد اضافه شده در دپارتمان دوم (112/الف) هیچگونه افزایشی در تعداد کالای موجود در خط تولید به وجود نمی آورد. اطلاعات زیر در مورددپارتمان 112/الف در ماه تیر ×× 13 در دست است:</a:t>
            </a:r>
          </a:p>
          <a:p>
            <a:endParaRPr lang="en-US"/>
          </a:p>
        </p:txBody>
      </p:sp>
    </p:spTree>
  </p:cSld>
  <p:clrMapOvr>
    <a:masterClrMapping/>
  </p:clrMapOvr>
  <p:transition advClick="0" advTm="3000"/>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n-US"/>
          </a:p>
        </p:txBody>
      </p:sp>
      <p:sp>
        <p:nvSpPr>
          <p:cNvPr id="19459" name="Rectangle 3"/>
          <p:cNvSpPr>
            <a:spLocks noGrp="1" noChangeArrowheads="1"/>
          </p:cNvSpPr>
          <p:nvPr>
            <p:ph type="body" idx="1"/>
          </p:nvPr>
        </p:nvSpPr>
        <p:spPr/>
        <p:txBody>
          <a:bodyPr/>
          <a:lstStyle/>
          <a:p>
            <a:pPr algn="ctr"/>
            <a:endParaRPr lang="en-US"/>
          </a:p>
          <a:p>
            <a:pPr algn="ctr"/>
            <a:r>
              <a:rPr lang="fa-IR"/>
              <a:t>و در برابر درآمدهای آن دوره قرار می گیرد.</a:t>
            </a:r>
          </a:p>
          <a:p>
            <a:pPr algn="ctr"/>
            <a:r>
              <a:rPr lang="fa-IR"/>
              <a:t> </a:t>
            </a:r>
            <a:endParaRPr lang="en-US"/>
          </a:p>
          <a:p>
            <a:pPr algn="ctr"/>
            <a:r>
              <a:rPr lang="fa-IR"/>
              <a:t>آن بخش از بهای تمام شده که منافع مورد انتظار از آن حاصل نشده یا در واقع ارزش</a:t>
            </a:r>
            <a:r>
              <a:rPr lang="en-US"/>
              <a:t> </a:t>
            </a:r>
            <a:r>
              <a:rPr lang="fa-IR"/>
              <a:t>خود را از دست داده بدون آنکه منفعتی نصیب شرکت کرده باشد، زیان نامیده می شود.</a:t>
            </a:r>
          </a:p>
          <a:p>
            <a:pPr algn="ct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wipe(left)">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wipe(left)">
                                      <p:cBhvr>
                                        <p:cTn id="17" dur="5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wipe(left)">
                                      <p:cBhvr>
                                        <p:cTn id="22"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2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3715" name="Rectangle 3"/>
          <p:cNvSpPr>
            <a:spLocks noGrp="1" noChangeArrowheads="1"/>
          </p:cNvSpPr>
          <p:nvPr>
            <p:ph type="body" idx="1"/>
          </p:nvPr>
        </p:nvSpPr>
        <p:spPr>
          <a:xfrm>
            <a:off x="539750" y="476250"/>
            <a:ext cx="8229600" cy="4968875"/>
          </a:xfrm>
        </p:spPr>
        <p:txBody>
          <a:bodyPr/>
          <a:lstStyle/>
          <a:p>
            <a:r>
              <a:rPr lang="fa-IR"/>
              <a:t>واحدهای انتقالی به این مرحله (واصله)			13000 واحد</a:t>
            </a:r>
          </a:p>
          <a:p>
            <a:r>
              <a:rPr lang="fa-IR"/>
              <a:t>بهای تمام شده ی کالای واصله				16120 ریال</a:t>
            </a:r>
          </a:p>
          <a:p>
            <a:r>
              <a:rPr lang="fa-IR"/>
              <a:t>کار در جریان آخر دوره (45% تکمیل)			2000 واحد</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animEffect transition="in" filter="wipe(left)">
                                      <p:cBhvr>
                                        <p:cTn id="7" dur="500"/>
                                        <p:tgtEl>
                                          <p:spTgt spid="2437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3715">
                                            <p:txEl>
                                              <p:pRg st="1" end="1"/>
                                            </p:txEl>
                                          </p:spTgt>
                                        </p:tgtEl>
                                        <p:attrNameLst>
                                          <p:attrName>style.visibility</p:attrName>
                                        </p:attrNameLst>
                                      </p:cBhvr>
                                      <p:to>
                                        <p:strVal val="visible"/>
                                      </p:to>
                                    </p:set>
                                    <p:animEffect transition="in" filter="wipe(left)">
                                      <p:cBhvr>
                                        <p:cTn id="12" dur="500"/>
                                        <p:tgtEl>
                                          <p:spTgt spid="2437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3715">
                                            <p:txEl>
                                              <p:pRg st="2" end="2"/>
                                            </p:txEl>
                                          </p:spTgt>
                                        </p:tgtEl>
                                        <p:attrNameLst>
                                          <p:attrName>style.visibility</p:attrName>
                                        </p:attrNameLst>
                                      </p:cBhvr>
                                      <p:to>
                                        <p:strVal val="visible"/>
                                      </p:to>
                                    </p:set>
                                    <p:animEffect transition="in" filter="wipe(left)">
                                      <p:cBhvr>
                                        <p:cTn id="17" dur="500"/>
                                        <p:tgtEl>
                                          <p:spTgt spid="2437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p:bldLst>
  </p:timing>
</p:sld>
</file>

<file path=ppt/slides/slide2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4739" name="Rectangle 3"/>
          <p:cNvSpPr>
            <a:spLocks noGrp="1" noChangeArrowheads="1"/>
          </p:cNvSpPr>
          <p:nvPr>
            <p:ph type="body" idx="1"/>
          </p:nvPr>
        </p:nvSpPr>
        <p:spPr>
          <a:xfrm>
            <a:off x="457200" y="404813"/>
            <a:ext cx="8229600" cy="5721350"/>
          </a:xfrm>
        </p:spPr>
        <p:txBody>
          <a:bodyPr/>
          <a:lstStyle/>
          <a:p>
            <a:r>
              <a:rPr lang="fa-IR"/>
              <a:t>بهای تمام شده اضافه شده در این دپارتمان:</a:t>
            </a:r>
          </a:p>
          <a:p>
            <a:r>
              <a:rPr lang="fa-IR"/>
              <a:t>مواد							2860 ریال</a:t>
            </a:r>
          </a:p>
          <a:p>
            <a:r>
              <a:rPr lang="fa-IR"/>
              <a:t>دستمزد							6664 ریال</a:t>
            </a:r>
          </a:p>
          <a:p>
            <a:r>
              <a:rPr lang="fa-IR"/>
              <a:t>سربار							3333 ریال</a:t>
            </a:r>
          </a:p>
          <a:p>
            <a:r>
              <a:rPr lang="fa-IR"/>
              <a:t>موجودی کار در جریان اول دوره صفر بوده است. مطلوبست تهیه گزارش بهای تمام شده ی تولید در دپارتمان 112 / الف.</a:t>
            </a:r>
            <a:endParaRPr lang="en-US"/>
          </a:p>
        </p:txBody>
      </p:sp>
    </p:spTree>
  </p:cSld>
  <p:clrMapOvr>
    <a:masterClrMapping/>
  </p:clrMapOvr>
  <p:transition advClick="0" advTm="3000"/>
</p:sld>
</file>

<file path=ppt/slides/slide2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63" name="Rectangle 3"/>
          <p:cNvSpPr>
            <a:spLocks noGrp="1" noChangeArrowheads="1"/>
          </p:cNvSpPr>
          <p:nvPr>
            <p:ph type="body" idx="1"/>
          </p:nvPr>
        </p:nvSpPr>
        <p:spPr>
          <a:xfrm>
            <a:off x="457200" y="404813"/>
            <a:ext cx="8229600" cy="5976937"/>
          </a:xfrm>
        </p:spPr>
        <p:txBody>
          <a:bodyPr/>
          <a:lstStyle/>
          <a:p>
            <a:r>
              <a:rPr lang="fa-IR"/>
              <a:t>گزارش بهای تمام شده تولید دپارتمان 112/الف</a:t>
            </a:r>
          </a:p>
          <a:p>
            <a:r>
              <a:rPr lang="fa-IR"/>
              <a:t>برای تیرماه ×× 13</a:t>
            </a:r>
          </a:p>
          <a:p>
            <a:r>
              <a:rPr lang="fa-IR"/>
              <a:t>الف/ مقادیر تولید:</a:t>
            </a:r>
          </a:p>
          <a:p>
            <a:r>
              <a:rPr lang="fa-IR"/>
              <a:t>واحدهای دریافتی از مرحله قبل 				</a:t>
            </a:r>
          </a:p>
          <a:p>
            <a:r>
              <a:rPr lang="fa-IR"/>
              <a:t>واحدهای انتقالی به مرحله بعد					-        11000</a:t>
            </a:r>
          </a:p>
          <a:p>
            <a:r>
              <a:rPr lang="fa-IR"/>
              <a:t>کار در جریان آخر دوره 					</a:t>
            </a:r>
            <a:r>
              <a:rPr lang="fa-IR" u="sng"/>
              <a:t>	-</a:t>
            </a:r>
            <a:r>
              <a:rPr lang="fa-IR"/>
              <a:t>          </a:t>
            </a:r>
            <a:r>
              <a:rPr lang="fa-IR" u="sng"/>
              <a:t>2000</a:t>
            </a:r>
            <a:endParaRPr lang="fa-IR"/>
          </a:p>
          <a:p>
            <a:r>
              <a:rPr lang="fa-IR"/>
              <a:t>جمع 						            </a:t>
            </a:r>
            <a:r>
              <a:rPr lang="fa-IR" u="sng"/>
              <a:t>13000</a:t>
            </a:r>
            <a:r>
              <a:rPr lang="fa-IR"/>
              <a:t>         </a:t>
            </a:r>
            <a:r>
              <a:rPr lang="fa-IR" u="sng"/>
              <a:t>13000</a:t>
            </a:r>
            <a:endParaRPr lang="en-US" u="sng"/>
          </a:p>
        </p:txBody>
      </p:sp>
    </p:spTree>
  </p:cSld>
  <p:clrMapOvr>
    <a:masterClrMapping/>
  </p:clrMapOvr>
  <p:transition advClick="0" advTm="3000"/>
</p:sld>
</file>

<file path=ppt/slides/slide2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247147" name="Group 363"/>
          <p:cNvGraphicFramePr>
            <a:graphicFrameLocks noGrp="1"/>
          </p:cNvGraphicFramePr>
          <p:nvPr>
            <p:ph/>
          </p:nvPr>
        </p:nvGraphicFramePr>
        <p:xfrm>
          <a:off x="395288" y="760413"/>
          <a:ext cx="8229600" cy="5686425"/>
        </p:xfrm>
        <a:graphic>
          <a:graphicData uri="http://schemas.openxmlformats.org/drawingml/2006/table">
            <a:tbl>
              <a:tblPr rtl="1"/>
              <a:tblGrid>
                <a:gridCol w="1103313">
                  <a:extLst>
                    <a:ext uri="{9D8B030D-6E8A-4147-A177-3AD203B41FA5}">
                      <a16:colId xmlns:a16="http://schemas.microsoft.com/office/drawing/2014/main" val="20000"/>
                    </a:ext>
                  </a:extLst>
                </a:gridCol>
                <a:gridCol w="1506537">
                  <a:extLst>
                    <a:ext uri="{9D8B030D-6E8A-4147-A177-3AD203B41FA5}">
                      <a16:colId xmlns:a16="http://schemas.microsoft.com/office/drawing/2014/main" val="20001"/>
                    </a:ext>
                  </a:extLst>
                </a:gridCol>
                <a:gridCol w="1671638">
                  <a:extLst>
                    <a:ext uri="{9D8B030D-6E8A-4147-A177-3AD203B41FA5}">
                      <a16:colId xmlns:a16="http://schemas.microsoft.com/office/drawing/2014/main" val="20002"/>
                    </a:ext>
                  </a:extLst>
                </a:gridCol>
                <a:gridCol w="3948112">
                  <a:extLst>
                    <a:ext uri="{9D8B030D-6E8A-4147-A177-3AD203B41FA5}">
                      <a16:colId xmlns:a16="http://schemas.microsoft.com/office/drawing/2014/main" val="20003"/>
                    </a:ext>
                  </a:extLst>
                </a:gridCol>
              </a:tblGrid>
              <a:tr h="96837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ب/ جدول معادل آحاد تکمیل شده: </a:t>
                      </a:r>
                      <a:endParaRPr kumimoji="0" lang="en-US" sz="9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0" i="0" u="sng" strike="noStrike" cap="none" normalizeH="0" baseline="0" smtClean="0">
                          <a:ln>
                            <a:noFill/>
                          </a:ln>
                          <a:solidFill>
                            <a:schemeClr val="tx1"/>
                          </a:solidFill>
                          <a:effectLst/>
                          <a:latin typeface="Times New Roman" pitchFamily="18" charset="0"/>
                          <a:ea typeface="Times New Roman" pitchFamily="18" charset="0"/>
                          <a:cs typeface="B Zar" pitchFamily="2" charset="-78"/>
                        </a:rPr>
                        <a:t>هزینه های انتقالی</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sng" strike="noStrike" cap="none" normalizeH="0" baseline="0" smtClean="0">
                          <a:ln>
                            <a:noFill/>
                          </a:ln>
                          <a:solidFill>
                            <a:schemeClr val="tx1"/>
                          </a:solidFill>
                          <a:effectLst/>
                          <a:latin typeface="Times New Roman" pitchFamily="18" charset="0"/>
                          <a:ea typeface="Times New Roman" pitchFamily="18" charset="0"/>
                          <a:cs typeface="B Zar" pitchFamily="2" charset="-78"/>
                        </a:rPr>
                        <a:t>مواد</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sng" strike="noStrike" cap="none" normalizeH="0" baseline="0" smtClean="0">
                          <a:ln>
                            <a:noFill/>
                          </a:ln>
                          <a:solidFill>
                            <a:schemeClr val="tx1"/>
                          </a:solidFill>
                          <a:effectLst/>
                          <a:latin typeface="Times New Roman" pitchFamily="18" charset="0"/>
                          <a:ea typeface="Times New Roman" pitchFamily="18" charset="0"/>
                          <a:cs typeface="B Zar" pitchFamily="2" charset="-78"/>
                        </a:rPr>
                        <a:t>تبدیل</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655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واحدهای تکمیل و منتقل شده</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11000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11000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11000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655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کاردر جریان پایان دوره (100% و45%)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sng" strike="noStrike" cap="none" normalizeH="0" baseline="0" smtClean="0">
                          <a:ln>
                            <a:noFill/>
                          </a:ln>
                          <a:solidFill>
                            <a:schemeClr val="tx1"/>
                          </a:solidFill>
                          <a:effectLst/>
                          <a:latin typeface="Times New Roman" pitchFamily="18" charset="0"/>
                          <a:ea typeface="Times New Roman" pitchFamily="18" charset="0"/>
                          <a:cs typeface="B Zar" pitchFamily="2" charset="-78"/>
                        </a:rPr>
                        <a:t>2000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sng" strike="noStrike" cap="none" normalizeH="0" baseline="0" smtClean="0">
                          <a:ln>
                            <a:noFill/>
                          </a:ln>
                          <a:solidFill>
                            <a:schemeClr val="tx1"/>
                          </a:solidFill>
                          <a:effectLst/>
                          <a:latin typeface="Times New Roman" pitchFamily="18" charset="0"/>
                          <a:ea typeface="Times New Roman" pitchFamily="18" charset="0"/>
                          <a:cs typeface="B Zar" pitchFamily="2" charset="-78"/>
                        </a:rPr>
                        <a:t>        -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sng" strike="noStrike" cap="none" normalizeH="0" baseline="0" smtClean="0">
                          <a:ln>
                            <a:noFill/>
                          </a:ln>
                          <a:solidFill>
                            <a:schemeClr val="tx1"/>
                          </a:solidFill>
                          <a:effectLst/>
                          <a:latin typeface="Times New Roman" pitchFamily="18" charset="0"/>
                          <a:ea typeface="Times New Roman" pitchFamily="18" charset="0"/>
                          <a:cs typeface="B Zar" pitchFamily="2" charset="-78"/>
                        </a:rPr>
                        <a:t>900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50875">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جمع آحاد تکمیل شده</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sng" strike="noStrike" cap="none" normalizeH="0" baseline="0" smtClean="0">
                          <a:ln>
                            <a:noFill/>
                          </a:ln>
                          <a:solidFill>
                            <a:schemeClr val="tx1"/>
                          </a:solidFill>
                          <a:effectLst/>
                          <a:latin typeface="Times New Roman" pitchFamily="18" charset="0"/>
                          <a:ea typeface="Times New Roman" pitchFamily="18" charset="0"/>
                          <a:cs typeface="B Zar" pitchFamily="2" charset="-78"/>
                        </a:rPr>
                        <a:t>13000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sng" strike="noStrike" cap="none" normalizeH="0" baseline="0" smtClean="0">
                          <a:ln>
                            <a:noFill/>
                          </a:ln>
                          <a:solidFill>
                            <a:schemeClr val="tx1"/>
                          </a:solidFill>
                          <a:effectLst/>
                          <a:latin typeface="Times New Roman" pitchFamily="18" charset="0"/>
                          <a:ea typeface="Times New Roman" pitchFamily="18" charset="0"/>
                          <a:cs typeface="B Zar" pitchFamily="2" charset="-78"/>
                        </a:rPr>
                        <a:t>11000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sng" strike="noStrike" cap="none" normalizeH="0" baseline="0" smtClean="0">
                          <a:ln>
                            <a:noFill/>
                          </a:ln>
                          <a:solidFill>
                            <a:schemeClr val="tx1"/>
                          </a:solidFill>
                          <a:effectLst/>
                          <a:latin typeface="Times New Roman" pitchFamily="18" charset="0"/>
                          <a:ea typeface="Times New Roman" pitchFamily="18" charset="0"/>
                          <a:cs typeface="B Zar" pitchFamily="2" charset="-78"/>
                        </a:rPr>
                        <a:t>11900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655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ج/ جدول هزینه های تولید:</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sng" strike="noStrike" cap="none" normalizeH="0" baseline="0" smtClean="0">
                          <a:ln>
                            <a:noFill/>
                          </a:ln>
                          <a:solidFill>
                            <a:schemeClr val="tx1"/>
                          </a:solidFill>
                          <a:effectLst/>
                          <a:latin typeface="Times New Roman" pitchFamily="18" charset="0"/>
                          <a:ea typeface="Times New Roman" pitchFamily="18" charset="0"/>
                          <a:cs typeface="B Zar" pitchFamily="2" charset="-78"/>
                        </a:rPr>
                        <a:t>مبلغ  </a:t>
                      </a: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sng" strike="noStrike" cap="none" normalizeH="0" baseline="0" smtClean="0">
                          <a:ln>
                            <a:noFill/>
                          </a:ln>
                          <a:solidFill>
                            <a:schemeClr val="tx1"/>
                          </a:solidFill>
                          <a:effectLst/>
                          <a:latin typeface="Times New Roman" pitchFamily="18" charset="0"/>
                          <a:ea typeface="Times New Roman" pitchFamily="18" charset="0"/>
                          <a:cs typeface="B Zar" pitchFamily="2" charset="-78"/>
                        </a:rPr>
                        <a:t>معادل</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a:t>
                      </a:r>
                      <a:r>
                        <a:rPr kumimoji="0" lang="fa-IR" sz="1400" b="0" i="0" u="sng" strike="noStrike" cap="none" normalizeH="0" baseline="0" smtClean="0">
                          <a:ln>
                            <a:noFill/>
                          </a:ln>
                          <a:solidFill>
                            <a:schemeClr val="tx1"/>
                          </a:solidFill>
                          <a:effectLst/>
                          <a:latin typeface="Times New Roman" pitchFamily="18" charset="0"/>
                          <a:ea typeface="Times New Roman" pitchFamily="18" charset="0"/>
                          <a:cs typeface="B Zar" pitchFamily="2" charset="-78"/>
                        </a:rPr>
                        <a:t> نرخ</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655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هزینه های انتقالی از مرحله قبل</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16120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13000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24/1</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0955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مواد</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2860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11000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26/0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0955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دستمزد</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6664</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11900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56/0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0955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سربار</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3333</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11900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28/0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2263">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جمع</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sng" strike="noStrike" cap="none" normalizeH="0" baseline="0" smtClean="0">
                          <a:ln>
                            <a:noFill/>
                          </a:ln>
                          <a:solidFill>
                            <a:schemeClr val="tx1"/>
                          </a:solidFill>
                          <a:effectLst/>
                          <a:latin typeface="Times New Roman" pitchFamily="18" charset="0"/>
                          <a:ea typeface="Times New Roman" pitchFamily="18" charset="0"/>
                          <a:cs typeface="B Zar" pitchFamily="2" charset="-78"/>
                        </a:rPr>
                        <a:t>28977</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sng" strike="noStrike" cap="none" normalizeH="0" baseline="0" smtClean="0">
                          <a:ln>
                            <a:noFill/>
                          </a:ln>
                          <a:solidFill>
                            <a:schemeClr val="tx1"/>
                          </a:solidFill>
                          <a:effectLst/>
                          <a:latin typeface="Times New Roman" pitchFamily="18" charset="0"/>
                          <a:ea typeface="Times New Roman" pitchFamily="18" charset="0"/>
                          <a:cs typeface="B Zar" pitchFamily="2" charset="-78"/>
                        </a:rPr>
                        <a:t>34/2</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transition advClick="0" advTm="3000">
    <p:split orient="vert" dir="in"/>
  </p:transition>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7811" name="Rectangle 3"/>
          <p:cNvSpPr>
            <a:spLocks noGrp="1" noChangeArrowheads="1"/>
          </p:cNvSpPr>
          <p:nvPr>
            <p:ph type="body" idx="1"/>
          </p:nvPr>
        </p:nvSpPr>
        <p:spPr>
          <a:xfrm>
            <a:off x="457200" y="333375"/>
            <a:ext cx="8229600" cy="6119813"/>
          </a:xfrm>
        </p:spPr>
        <p:txBody>
          <a:bodyPr/>
          <a:lstStyle/>
          <a:p>
            <a:pPr>
              <a:lnSpc>
                <a:spcPct val="90000"/>
              </a:lnSpc>
            </a:pPr>
            <a:r>
              <a:rPr lang="fa-IR"/>
              <a:t>د/ جدول توزیع هزینه ها:</a:t>
            </a:r>
          </a:p>
          <a:p>
            <a:pPr>
              <a:lnSpc>
                <a:spcPct val="90000"/>
              </a:lnSpc>
            </a:pPr>
            <a:r>
              <a:rPr lang="fa-IR"/>
              <a:t>بهای واحدهای تکمیل و مشتعل شده (34/2 × 11000) 			25740</a:t>
            </a:r>
          </a:p>
          <a:p>
            <a:pPr>
              <a:lnSpc>
                <a:spcPct val="90000"/>
              </a:lnSpc>
            </a:pPr>
            <a:r>
              <a:rPr lang="fa-IR"/>
              <a:t>کار در جریان ساخت پایان دوره:</a:t>
            </a:r>
          </a:p>
          <a:p>
            <a:pPr>
              <a:lnSpc>
                <a:spcPct val="90000"/>
              </a:lnSpc>
            </a:pPr>
            <a:r>
              <a:rPr lang="fa-IR"/>
              <a:t>هزینه انتقالی 			(24/1 × 2000)		2480</a:t>
            </a:r>
          </a:p>
          <a:p>
            <a:pPr>
              <a:lnSpc>
                <a:spcPct val="90000"/>
              </a:lnSpc>
            </a:pPr>
            <a:r>
              <a:rPr lang="fa-IR"/>
              <a:t>تبدیل 				((28/0 + 56/0)×900)         </a:t>
            </a:r>
            <a:r>
              <a:rPr lang="fa-IR" u="sng"/>
              <a:t>756</a:t>
            </a:r>
            <a:endParaRPr lang="fa-IR"/>
          </a:p>
          <a:p>
            <a:pPr>
              <a:lnSpc>
                <a:spcPct val="90000"/>
              </a:lnSpc>
            </a:pPr>
            <a:r>
              <a:rPr lang="fa-IR"/>
              <a:t>جمع هزینه های تولید.							</a:t>
            </a:r>
            <a:r>
              <a:rPr lang="fa-IR" u="sng"/>
              <a:t>3236</a:t>
            </a:r>
            <a:endParaRPr lang="fa-IR"/>
          </a:p>
          <a:p>
            <a:pPr>
              <a:lnSpc>
                <a:spcPct val="90000"/>
              </a:lnSpc>
            </a:pPr>
            <a:r>
              <a:rPr lang="fa-IR"/>
              <a:t>										</a:t>
            </a:r>
            <a:r>
              <a:rPr lang="fa-IR" u="sng"/>
              <a:t>28976</a:t>
            </a:r>
            <a:endParaRPr lang="en-US" u="sng"/>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7811">
                                            <p:txEl>
                                              <p:pRg st="0" end="0"/>
                                            </p:txEl>
                                          </p:spTgt>
                                        </p:tgtEl>
                                        <p:attrNameLst>
                                          <p:attrName>style.visibility</p:attrName>
                                        </p:attrNameLst>
                                      </p:cBhvr>
                                      <p:to>
                                        <p:strVal val="visible"/>
                                      </p:to>
                                    </p:set>
                                    <p:anim calcmode="lin" valueType="num">
                                      <p:cBhvr>
                                        <p:cTn id="7" dur="500" fill="hold"/>
                                        <p:tgtEl>
                                          <p:spTgt spid="2478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478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47811">
                                            <p:txEl>
                                              <p:pRg st="1" end="1"/>
                                            </p:txEl>
                                          </p:spTgt>
                                        </p:tgtEl>
                                        <p:attrNameLst>
                                          <p:attrName>style.visibility</p:attrName>
                                        </p:attrNameLst>
                                      </p:cBhvr>
                                      <p:to>
                                        <p:strVal val="visible"/>
                                      </p:to>
                                    </p:set>
                                    <p:anim calcmode="lin" valueType="num">
                                      <p:cBhvr>
                                        <p:cTn id="13" dur="500" fill="hold"/>
                                        <p:tgtEl>
                                          <p:spTgt spid="24781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4781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47811">
                                            <p:txEl>
                                              <p:pRg st="2" end="2"/>
                                            </p:txEl>
                                          </p:spTgt>
                                        </p:tgtEl>
                                        <p:attrNameLst>
                                          <p:attrName>style.visibility</p:attrName>
                                        </p:attrNameLst>
                                      </p:cBhvr>
                                      <p:to>
                                        <p:strVal val="visible"/>
                                      </p:to>
                                    </p:set>
                                    <p:anim calcmode="lin" valueType="num">
                                      <p:cBhvr>
                                        <p:cTn id="19" dur="500" fill="hold"/>
                                        <p:tgtEl>
                                          <p:spTgt spid="24781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4781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47811">
                                            <p:txEl>
                                              <p:pRg st="3" end="3"/>
                                            </p:txEl>
                                          </p:spTgt>
                                        </p:tgtEl>
                                        <p:attrNameLst>
                                          <p:attrName>style.visibility</p:attrName>
                                        </p:attrNameLst>
                                      </p:cBhvr>
                                      <p:to>
                                        <p:strVal val="visible"/>
                                      </p:to>
                                    </p:set>
                                    <p:anim calcmode="lin" valueType="num">
                                      <p:cBhvr>
                                        <p:cTn id="25" dur="500" fill="hold"/>
                                        <p:tgtEl>
                                          <p:spTgt spid="24781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4781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47811">
                                            <p:txEl>
                                              <p:pRg st="4" end="4"/>
                                            </p:txEl>
                                          </p:spTgt>
                                        </p:tgtEl>
                                        <p:attrNameLst>
                                          <p:attrName>style.visibility</p:attrName>
                                        </p:attrNameLst>
                                      </p:cBhvr>
                                      <p:to>
                                        <p:strVal val="visible"/>
                                      </p:to>
                                    </p:set>
                                    <p:anim calcmode="lin" valueType="num">
                                      <p:cBhvr>
                                        <p:cTn id="31" dur="500" fill="hold"/>
                                        <p:tgtEl>
                                          <p:spTgt spid="24781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4781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47811">
                                            <p:txEl>
                                              <p:pRg st="5" end="5"/>
                                            </p:txEl>
                                          </p:spTgt>
                                        </p:tgtEl>
                                        <p:attrNameLst>
                                          <p:attrName>style.visibility</p:attrName>
                                        </p:attrNameLst>
                                      </p:cBhvr>
                                      <p:to>
                                        <p:strVal val="visible"/>
                                      </p:to>
                                    </p:set>
                                    <p:anim calcmode="lin" valueType="num">
                                      <p:cBhvr>
                                        <p:cTn id="37" dur="500" fill="hold"/>
                                        <p:tgtEl>
                                          <p:spTgt spid="247811">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247811">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47811">
                                            <p:txEl>
                                              <p:pRg st="6" end="6"/>
                                            </p:txEl>
                                          </p:spTgt>
                                        </p:tgtEl>
                                        <p:attrNameLst>
                                          <p:attrName>style.visibility</p:attrName>
                                        </p:attrNameLst>
                                      </p:cBhvr>
                                      <p:to>
                                        <p:strVal val="visible"/>
                                      </p:to>
                                    </p:set>
                                    <p:anim calcmode="lin" valueType="num">
                                      <p:cBhvr>
                                        <p:cTn id="43" dur="500" fill="hold"/>
                                        <p:tgtEl>
                                          <p:spTgt spid="247811">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247811">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build="p"/>
    </p:bldLst>
  </p:timing>
</p:sld>
</file>

<file path=ppt/slides/slide2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8835" name="Rectangle 3"/>
          <p:cNvSpPr>
            <a:spLocks noGrp="1" noChangeArrowheads="1"/>
          </p:cNvSpPr>
          <p:nvPr>
            <p:ph type="body" idx="1"/>
          </p:nvPr>
        </p:nvSpPr>
        <p:spPr>
          <a:xfrm>
            <a:off x="468313" y="1341438"/>
            <a:ext cx="8229600" cy="4857750"/>
          </a:xfrm>
        </p:spPr>
        <p:txBody>
          <a:bodyPr/>
          <a:lstStyle/>
          <a:p>
            <a:r>
              <a:rPr lang="fa-IR"/>
              <a:t>اختلاف ناشی از گرد کردن هزینه یا بهای تمام شده هر واحد سربار می باشد.</a:t>
            </a:r>
          </a:p>
          <a:p>
            <a:r>
              <a:rPr lang="fa-IR"/>
              <a:t>5- حسابهای دفتر کل در سیستم ادواری بهای تمام شده</a:t>
            </a:r>
            <a:r>
              <a:rPr lang="en-US"/>
              <a:t>.</a:t>
            </a:r>
            <a:endParaRPr lang="fa-IR"/>
          </a:p>
        </p:txBody>
      </p:sp>
    </p:spTree>
  </p:cSld>
  <p:clrMapOvr>
    <a:masterClrMapping/>
  </p:clrMapOvr>
  <p:transition advClick="0" advTm="3000"/>
</p:sld>
</file>

<file path=ppt/slides/slide2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9859" name="Rectangle 3"/>
          <p:cNvSpPr>
            <a:spLocks noGrp="1" noChangeArrowheads="1"/>
          </p:cNvSpPr>
          <p:nvPr>
            <p:ph type="body" idx="1"/>
          </p:nvPr>
        </p:nvSpPr>
        <p:spPr/>
        <p:txBody>
          <a:bodyPr/>
          <a:lstStyle/>
          <a:p>
            <a:r>
              <a:rPr lang="fa-IR"/>
              <a:t>حسابهای مرتبط با تولید کالا که در</a:t>
            </a:r>
            <a:endParaRPr lang="en-US"/>
          </a:p>
          <a:p>
            <a:r>
              <a:rPr lang="fa-IR"/>
              <a:t> سیستم ادواری به کار برده می شوند عبارتند از: حساب موجودی مواد اولیه، حساب موجودی کار در جریان ساخت (تولید)، حسابهای مرتبط به هزینه های عمومی کارخانه (سربار)، حساب کنترل هزینه های سربار، حساب تولید.</a:t>
            </a:r>
            <a:endParaRPr lang="en-US"/>
          </a:p>
        </p:txBody>
      </p:sp>
    </p:spTree>
  </p:cSld>
  <p:clrMapOvr>
    <a:masterClrMapping/>
  </p:clrMapOvr>
  <p:transition advClick="0" advTm="3000"/>
</p:sld>
</file>

<file path=ppt/slides/slide2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0883" name="Rectangle 3"/>
          <p:cNvSpPr>
            <a:spLocks noGrp="1" noChangeArrowheads="1"/>
          </p:cNvSpPr>
          <p:nvPr>
            <p:ph type="body" idx="1"/>
          </p:nvPr>
        </p:nvSpPr>
        <p:spPr/>
        <p:txBody>
          <a:bodyPr/>
          <a:lstStyle/>
          <a:p>
            <a:r>
              <a:rPr lang="fa-IR"/>
              <a:t>6- ثبتهای روزنامه در نظام ادواری بهای تمام شده:</a:t>
            </a:r>
          </a:p>
          <a:p>
            <a:r>
              <a:rPr lang="fa-IR"/>
              <a:t>(1) خرید مواد: 	* خرید مواد</a:t>
            </a:r>
          </a:p>
          <a:p>
            <a:r>
              <a:rPr lang="fa-IR"/>
              <a:t>				بانک</a:t>
            </a:r>
          </a:p>
          <a:p>
            <a:r>
              <a:rPr lang="fa-IR"/>
              <a:t>(2) صدور مواد از انبار: این رویداد هیچگونه ثبتی در نظام ادواری بهای تمام شده ندارد.</a:t>
            </a:r>
            <a:endParaRPr lang="en-US"/>
          </a:p>
        </p:txBody>
      </p:sp>
    </p:spTree>
  </p:cSld>
  <p:clrMapOvr>
    <a:masterClrMapping/>
  </p:clrMapOvr>
  <p:transition advClick="0" advTm="3000"/>
</p:sld>
</file>

<file path=ppt/slides/slide2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1907" name="Rectangle 3"/>
          <p:cNvSpPr>
            <a:spLocks noGrp="1" noChangeArrowheads="1"/>
          </p:cNvSpPr>
          <p:nvPr>
            <p:ph type="body" idx="1"/>
          </p:nvPr>
        </p:nvSpPr>
        <p:spPr>
          <a:xfrm>
            <a:off x="457200" y="476250"/>
            <a:ext cx="8229600" cy="5832475"/>
          </a:xfrm>
        </p:spPr>
        <p:txBody>
          <a:bodyPr/>
          <a:lstStyle/>
          <a:p>
            <a:r>
              <a:rPr lang="fa-IR"/>
              <a:t>(3) بهای تمام شده نیروی کار: * هزینه دستمزد (کنترل دستمزد)</a:t>
            </a:r>
          </a:p>
          <a:p>
            <a:r>
              <a:rPr lang="fa-IR"/>
              <a:t>                                                دستمزد پرداختني								</a:t>
            </a:r>
          </a:p>
          <a:p>
            <a:r>
              <a:rPr lang="fa-IR"/>
              <a:t>				* دستمزد مستقیم</a:t>
            </a:r>
          </a:p>
          <a:p>
            <a:r>
              <a:rPr lang="fa-IR"/>
              <a:t>				کنترل سربار</a:t>
            </a:r>
          </a:p>
          <a:p>
            <a:r>
              <a:rPr lang="fa-IR"/>
              <a:t>						هزینه دستمزد (کنترل دستمزد)</a:t>
            </a:r>
          </a:p>
          <a:p>
            <a:r>
              <a:rPr lang="fa-IR"/>
              <a:t>به هنگام پرداخت دستمزد تحقق یافته  * دستمزد پرداختنی</a:t>
            </a:r>
          </a:p>
          <a:p>
            <a:r>
              <a:rPr lang="fa-IR"/>
              <a:t>							        بانک</a:t>
            </a:r>
            <a:endParaRPr lang="en-US"/>
          </a:p>
        </p:txBody>
      </p:sp>
    </p:spTree>
  </p:cSld>
  <p:clrMapOvr>
    <a:masterClrMapping/>
  </p:clrMapOvr>
  <p:transition advClick="0" advTm="3000">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1907">
                                            <p:txEl>
                                              <p:pRg st="0" end="0"/>
                                            </p:txEl>
                                          </p:spTgt>
                                        </p:tgtEl>
                                        <p:attrNameLst>
                                          <p:attrName>style.visibility</p:attrName>
                                        </p:attrNameLst>
                                      </p:cBhvr>
                                      <p:to>
                                        <p:strVal val="visible"/>
                                      </p:to>
                                    </p:set>
                                    <p:animEffect transition="in" filter="wipe(left)">
                                      <p:cBhvr>
                                        <p:cTn id="7" dur="500"/>
                                        <p:tgtEl>
                                          <p:spTgt spid="251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1907">
                                            <p:txEl>
                                              <p:pRg st="1" end="1"/>
                                            </p:txEl>
                                          </p:spTgt>
                                        </p:tgtEl>
                                        <p:attrNameLst>
                                          <p:attrName>style.visibility</p:attrName>
                                        </p:attrNameLst>
                                      </p:cBhvr>
                                      <p:to>
                                        <p:strVal val="visible"/>
                                      </p:to>
                                    </p:set>
                                    <p:animEffect transition="in" filter="wipe(left)">
                                      <p:cBhvr>
                                        <p:cTn id="12" dur="500"/>
                                        <p:tgtEl>
                                          <p:spTgt spid="251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1907">
                                            <p:txEl>
                                              <p:pRg st="2" end="2"/>
                                            </p:txEl>
                                          </p:spTgt>
                                        </p:tgtEl>
                                        <p:attrNameLst>
                                          <p:attrName>style.visibility</p:attrName>
                                        </p:attrNameLst>
                                      </p:cBhvr>
                                      <p:to>
                                        <p:strVal val="visible"/>
                                      </p:to>
                                    </p:set>
                                    <p:animEffect transition="in" filter="wipe(left)">
                                      <p:cBhvr>
                                        <p:cTn id="17" dur="500"/>
                                        <p:tgtEl>
                                          <p:spTgt spid="251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1907">
                                            <p:txEl>
                                              <p:pRg st="3" end="3"/>
                                            </p:txEl>
                                          </p:spTgt>
                                        </p:tgtEl>
                                        <p:attrNameLst>
                                          <p:attrName>style.visibility</p:attrName>
                                        </p:attrNameLst>
                                      </p:cBhvr>
                                      <p:to>
                                        <p:strVal val="visible"/>
                                      </p:to>
                                    </p:set>
                                    <p:animEffect transition="in" filter="wipe(left)">
                                      <p:cBhvr>
                                        <p:cTn id="22" dur="500"/>
                                        <p:tgtEl>
                                          <p:spTgt spid="251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1907">
                                            <p:txEl>
                                              <p:pRg st="4" end="4"/>
                                            </p:txEl>
                                          </p:spTgt>
                                        </p:tgtEl>
                                        <p:attrNameLst>
                                          <p:attrName>style.visibility</p:attrName>
                                        </p:attrNameLst>
                                      </p:cBhvr>
                                      <p:to>
                                        <p:strVal val="visible"/>
                                      </p:to>
                                    </p:set>
                                    <p:animEffect transition="in" filter="wipe(left)">
                                      <p:cBhvr>
                                        <p:cTn id="27" dur="500"/>
                                        <p:tgtEl>
                                          <p:spTgt spid="251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1907">
                                            <p:txEl>
                                              <p:pRg st="5" end="5"/>
                                            </p:txEl>
                                          </p:spTgt>
                                        </p:tgtEl>
                                        <p:attrNameLst>
                                          <p:attrName>style.visibility</p:attrName>
                                        </p:attrNameLst>
                                      </p:cBhvr>
                                      <p:to>
                                        <p:strVal val="visible"/>
                                      </p:to>
                                    </p:set>
                                    <p:animEffect transition="in" filter="wipe(left)">
                                      <p:cBhvr>
                                        <p:cTn id="32" dur="500"/>
                                        <p:tgtEl>
                                          <p:spTgt spid="2519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1907">
                                            <p:txEl>
                                              <p:pRg st="6" end="6"/>
                                            </p:txEl>
                                          </p:spTgt>
                                        </p:tgtEl>
                                        <p:attrNameLst>
                                          <p:attrName>style.visibility</p:attrName>
                                        </p:attrNameLst>
                                      </p:cBhvr>
                                      <p:to>
                                        <p:strVal val="visible"/>
                                      </p:to>
                                    </p:set>
                                    <p:animEffect transition="in" filter="wipe(left)">
                                      <p:cBhvr>
                                        <p:cTn id="37" dur="500"/>
                                        <p:tgtEl>
                                          <p:spTgt spid="2519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build="p"/>
    </p:bldLst>
  </p:timing>
</p:sld>
</file>

<file path=ppt/slides/slide2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2931" name="Rectangle 3"/>
          <p:cNvSpPr>
            <a:spLocks noGrp="1" noChangeArrowheads="1"/>
          </p:cNvSpPr>
          <p:nvPr>
            <p:ph type="body" idx="1"/>
          </p:nvPr>
        </p:nvSpPr>
        <p:spPr>
          <a:xfrm>
            <a:off x="457200" y="476250"/>
            <a:ext cx="8229600" cy="5649913"/>
          </a:xfrm>
        </p:spPr>
        <p:txBody>
          <a:bodyPr/>
          <a:lstStyle/>
          <a:p>
            <a:r>
              <a:rPr lang="fa-IR"/>
              <a:t>(4) وقوع هزینه های سربارهزینه آب ، برق و گاز(بد)						      وجه نقد (بس) </a:t>
            </a:r>
          </a:p>
          <a:p>
            <a:r>
              <a:rPr lang="fa-IR"/>
              <a:t>					* کنترل سربار(بد)</a:t>
            </a:r>
          </a:p>
          <a:p>
            <a:r>
              <a:rPr lang="fa-IR"/>
              <a:t>				       هزینه آب –برق گاز (بس)         	 		                                            (5) تکمیل تولید کالا و انتقال کالای ساخته شده به انبار: این رویداد ثبتی ندارد.</a:t>
            </a:r>
            <a:endParaRPr lang="en-US"/>
          </a:p>
        </p:txBody>
      </p:sp>
    </p:spTree>
  </p:cSld>
  <p:clrMapOvr>
    <a:masterClrMapping/>
  </p:clrMapOvr>
  <p:transition advClick="0" advTm="3000"/>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n-US"/>
          </a:p>
        </p:txBody>
      </p:sp>
      <p:sp>
        <p:nvSpPr>
          <p:cNvPr id="20483" name="Rectangle 3"/>
          <p:cNvSpPr>
            <a:spLocks noGrp="1" noChangeArrowheads="1"/>
          </p:cNvSpPr>
          <p:nvPr>
            <p:ph type="body" idx="1"/>
          </p:nvPr>
        </p:nvSpPr>
        <p:spPr/>
        <p:txBody>
          <a:bodyPr/>
          <a:lstStyle/>
          <a:p>
            <a:pPr algn="ctr"/>
            <a:endParaRPr lang="en-US"/>
          </a:p>
          <a:p>
            <a:pPr algn="ctr"/>
            <a:r>
              <a:rPr lang="fa-IR"/>
              <a:t> </a:t>
            </a:r>
            <a:endParaRPr lang="en-US"/>
          </a:p>
          <a:p>
            <a:pPr algn="ctr"/>
            <a:r>
              <a:rPr lang="fa-IR"/>
              <a:t>اقلام بهای تمام شده:</a:t>
            </a:r>
          </a:p>
          <a:p>
            <a:pPr algn="ctr"/>
            <a:r>
              <a:rPr lang="fa-IR"/>
              <a:t>بهای تمام شده دستمزد، بهای پرداختی در مقابل استفاده از تلاش نیروی انسانی تولید کننده کالا و خدمات است.</a:t>
            </a:r>
            <a:r>
              <a:rPr lang="en-US"/>
              <a:t> </a:t>
            </a:r>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20483">
                                            <p:txEl>
                                              <p:pRg st="1" end="1"/>
                                            </p:txEl>
                                          </p:spTgt>
                                        </p:tgtEl>
                                        <p:attrNameLst>
                                          <p:attrName>style.opacity</p:attrName>
                                        </p:attrNameLst>
                                      </p:cBhvr>
                                      <p:to>
                                        <p:strVal val="0.25"/>
                                      </p:to>
                                    </p:set>
                                    <p:animEffect filter="image" prLst="opacity: 0.25">
                                      <p:cBhvr rctx="IE">
                                        <p:cTn id="7" dur="indefinite"/>
                                        <p:tgtEl>
                                          <p:spTgt spid="20483">
                                            <p:txEl>
                                              <p:pRg st="1" end="1"/>
                                            </p:txEl>
                                          </p:spTgt>
                                        </p:tgtEl>
                                      </p:cBhvr>
                                    </p:animEffect>
                                  </p:childTnLst>
                                </p:cTn>
                              </p:par>
                              <p:par>
                                <p:cTn id="8" presetID="9" presetClass="emph" presetSubtype="0" grpId="0" nodeType="withEffect">
                                  <p:stCondLst>
                                    <p:cond delay="0"/>
                                  </p:stCondLst>
                                  <p:childTnLst>
                                    <p:set>
                                      <p:cBhvr rctx="PPT">
                                        <p:cTn id="9" dur="indefinite"/>
                                        <p:tgtEl>
                                          <p:spTgt spid="20483">
                                            <p:txEl>
                                              <p:pRg st="2" end="2"/>
                                            </p:txEl>
                                          </p:spTgt>
                                        </p:tgtEl>
                                        <p:attrNameLst>
                                          <p:attrName>style.opacity</p:attrName>
                                        </p:attrNameLst>
                                      </p:cBhvr>
                                      <p:to>
                                        <p:strVal val="0.25"/>
                                      </p:to>
                                    </p:set>
                                    <p:animEffect filter="image" prLst="opacity: 0.25">
                                      <p:cBhvr rctx="IE">
                                        <p:cTn id="10" dur="indefinite"/>
                                        <p:tgtEl>
                                          <p:spTgt spid="20483">
                                            <p:txEl>
                                              <p:pRg st="2" end="2"/>
                                            </p:txEl>
                                          </p:spTgt>
                                        </p:tgtEl>
                                      </p:cBhvr>
                                    </p:animEffect>
                                  </p:childTnLst>
                                </p:cTn>
                              </p:par>
                              <p:par>
                                <p:cTn id="11" presetID="9" presetClass="emph" presetSubtype="0" grpId="0" nodeType="withEffect">
                                  <p:stCondLst>
                                    <p:cond delay="0"/>
                                  </p:stCondLst>
                                  <p:childTnLst>
                                    <p:set>
                                      <p:cBhvr rctx="PPT">
                                        <p:cTn id="12" dur="indefinite"/>
                                        <p:tgtEl>
                                          <p:spTgt spid="20483">
                                            <p:txEl>
                                              <p:pRg st="3" end="3"/>
                                            </p:txEl>
                                          </p:spTgt>
                                        </p:tgtEl>
                                        <p:attrNameLst>
                                          <p:attrName>style.opacity</p:attrName>
                                        </p:attrNameLst>
                                      </p:cBhvr>
                                      <p:to>
                                        <p:strVal val="0.25"/>
                                      </p:to>
                                    </p:set>
                                    <p:animEffect filter="image" prLst="opacity: 0.25">
                                      <p:cBhvr rctx="IE">
                                        <p:cTn id="13" dur="indefinite"/>
                                        <p:tgtEl>
                                          <p:spTgt spid="2048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mph" presetSubtype="0" grpId="1" nodeType="clickEffect">
                                  <p:stCondLst>
                                    <p:cond delay="0"/>
                                  </p:stCondLst>
                                  <p:endCondLst>
                                    <p:cond evt="onNext" delay="0">
                                      <p:tgtEl>
                                        <p:sldTgt/>
                                      </p:tgtEl>
                                    </p:cond>
                                  </p:endCondLst>
                                  <p:childTnLst>
                                    <p:set>
                                      <p:cBhvr rctx="PPT">
                                        <p:cTn id="17" dur="indefinite"/>
                                        <p:tgtEl>
                                          <p:spTgt spid="20483">
                                            <p:txEl>
                                              <p:pRg st="1" end="1"/>
                                            </p:txEl>
                                          </p:spTgt>
                                        </p:tgtEl>
                                        <p:attrNameLst>
                                          <p:attrName>style.opacity</p:attrName>
                                        </p:attrNameLst>
                                      </p:cBhvr>
                                      <p:to>
                                        <p:strVal val="1.0"/>
                                      </p:to>
                                    </p:set>
                                    <p:animEffect filter="image" prLst="opacity: 1.0">
                                      <p:cBhvr rctx="IE">
                                        <p:cTn id="18" dur="indefinite"/>
                                        <p:tgtEl>
                                          <p:spTgt spid="2048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mph" presetSubtype="0" grpId="1" nodeType="clickEffect">
                                  <p:stCondLst>
                                    <p:cond delay="0"/>
                                  </p:stCondLst>
                                  <p:endCondLst>
                                    <p:cond evt="onNext" delay="0">
                                      <p:tgtEl>
                                        <p:sldTgt/>
                                      </p:tgtEl>
                                    </p:cond>
                                  </p:endCondLst>
                                  <p:childTnLst>
                                    <p:set>
                                      <p:cBhvr rctx="PPT">
                                        <p:cTn id="22" dur="indefinite"/>
                                        <p:tgtEl>
                                          <p:spTgt spid="20483">
                                            <p:txEl>
                                              <p:pRg st="2" end="2"/>
                                            </p:txEl>
                                          </p:spTgt>
                                        </p:tgtEl>
                                        <p:attrNameLst>
                                          <p:attrName>style.opacity</p:attrName>
                                        </p:attrNameLst>
                                      </p:cBhvr>
                                      <p:to>
                                        <p:strVal val="1.0"/>
                                      </p:to>
                                    </p:set>
                                    <p:animEffect filter="image" prLst="opacity: 1.0">
                                      <p:cBhvr rctx="IE">
                                        <p:cTn id="23" dur="indefinite"/>
                                        <p:tgtEl>
                                          <p:spTgt spid="2048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grpId="1" nodeType="clickEffect">
                                  <p:stCondLst>
                                    <p:cond delay="0"/>
                                  </p:stCondLst>
                                  <p:endCondLst>
                                    <p:cond evt="onNext" delay="0">
                                      <p:tgtEl>
                                        <p:sldTgt/>
                                      </p:tgtEl>
                                    </p:cond>
                                  </p:endCondLst>
                                  <p:childTnLst>
                                    <p:set>
                                      <p:cBhvr rctx="PPT">
                                        <p:cTn id="27" dur="indefinite"/>
                                        <p:tgtEl>
                                          <p:spTgt spid="20483">
                                            <p:txEl>
                                              <p:pRg st="3" end="3"/>
                                            </p:txEl>
                                          </p:spTgt>
                                        </p:tgtEl>
                                        <p:attrNameLst>
                                          <p:attrName>style.opacity</p:attrName>
                                        </p:attrNameLst>
                                      </p:cBhvr>
                                      <p:to>
                                        <p:strVal val="1.0"/>
                                      </p:to>
                                    </p:set>
                                    <p:animEffect filter="image" prLst="opacity: 1.0">
                                      <p:cBhvr rctx="IE">
                                        <p:cTn id="28" dur="indefinite"/>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allAtOnce"/>
      <p:bldP spid="20483" grpId="1" build="p"/>
    </p:bldLst>
  </p:timing>
</p:sld>
</file>

<file path=ppt/slides/slide2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4979" name="Rectangle 3"/>
          <p:cNvSpPr>
            <a:spLocks noGrp="1" noChangeArrowheads="1"/>
          </p:cNvSpPr>
          <p:nvPr>
            <p:ph type="body" idx="1"/>
          </p:nvPr>
        </p:nvSpPr>
        <p:spPr>
          <a:xfrm>
            <a:off x="457200" y="1052513"/>
            <a:ext cx="8229600" cy="5073650"/>
          </a:xfrm>
        </p:spPr>
        <p:txBody>
          <a:bodyPr/>
          <a:lstStyle/>
          <a:p>
            <a:r>
              <a:rPr lang="fa-IR"/>
              <a:t>(6) فروش کالاها =                * وجه نقد – بانک(بد)</a:t>
            </a:r>
          </a:p>
          <a:p>
            <a:r>
              <a:rPr lang="fa-IR"/>
              <a:t>						         فروش(بس)</a:t>
            </a:r>
          </a:p>
          <a:p>
            <a:r>
              <a:rPr lang="fa-IR"/>
              <a:t>(7) ثبتهای لازم در پایان یک دوره مالی:</a:t>
            </a:r>
          </a:p>
          <a:p>
            <a:r>
              <a:rPr lang="fa-IR"/>
              <a:t>از حساب تولید جهت بستن حسابهای موقت مربوط به تولید، تعدیل مانده حسابهای دائمی موجودی های مواد و کار در جریان، تعیین بهای تمام شده کالای ساخته شده استفاده می گردد.</a:t>
            </a:r>
            <a:endParaRPr lang="en-US"/>
          </a:p>
        </p:txBody>
      </p:sp>
    </p:spTree>
  </p:cSld>
  <p:clrMapOvr>
    <a:masterClrMapping/>
  </p:clrMapOvr>
  <p:transition advClick="0" advTm="3000"/>
</p:sld>
</file>

<file path=ppt/slides/slide2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endParaRPr lang="en-US"/>
          </a:p>
        </p:txBody>
      </p:sp>
      <p:sp>
        <p:nvSpPr>
          <p:cNvPr id="256003" name="Rectangle 3"/>
          <p:cNvSpPr>
            <a:spLocks noGrp="1" noChangeArrowheads="1"/>
          </p:cNvSpPr>
          <p:nvPr>
            <p:ph type="body" idx="1"/>
          </p:nvPr>
        </p:nvSpPr>
        <p:spPr/>
        <p:txBody>
          <a:bodyPr/>
          <a:lstStyle/>
          <a:p>
            <a:r>
              <a:rPr lang="fa-IR"/>
              <a:t>.</a:t>
            </a:r>
          </a:p>
          <a:p>
            <a:r>
              <a:rPr lang="fa-IR"/>
              <a:t>(8) تعدیل مانده حسابهای موجودی کالای ساخته شده در پایان دوره:</a:t>
            </a:r>
          </a:p>
        </p:txBody>
      </p:sp>
    </p:spTree>
  </p:cSld>
  <p:clrMapOvr>
    <a:masterClrMapping/>
  </p:clrMapOvr>
  <p:transition advClick="0" advTm="3000"/>
</p:sld>
</file>

<file path=ppt/slides/slide2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endParaRPr lang="en-US"/>
          </a:p>
        </p:txBody>
      </p:sp>
      <p:sp>
        <p:nvSpPr>
          <p:cNvPr id="257027" name="Rectangle 3"/>
          <p:cNvSpPr>
            <a:spLocks noGrp="1" noChangeArrowheads="1"/>
          </p:cNvSpPr>
          <p:nvPr>
            <p:ph type="body" idx="1"/>
          </p:nvPr>
        </p:nvSpPr>
        <p:spPr/>
        <p:txBody>
          <a:bodyPr/>
          <a:lstStyle/>
          <a:p>
            <a:r>
              <a:rPr lang="fa-IR"/>
              <a:t>در نظام ادواری بهای تمام شده در پایان دوره مالی</a:t>
            </a:r>
            <a:endParaRPr lang="en-US"/>
          </a:p>
          <a:p>
            <a:r>
              <a:rPr lang="fa-IR"/>
              <a:t> و فقط از طریق شمارش فیزیکی موجودیها و تعیین بهای تمام شده آن به یکی از روشهای موجود می توان از موجودی کالای ساخته شده واقعی انبار آگاه شد.</a:t>
            </a:r>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257026"/>
                                        </p:tgtEl>
                                        <p:attrNameLst>
                                          <p:attrName>style.visibility</p:attrName>
                                        </p:attrNameLst>
                                      </p:cBhvr>
                                      <p:to>
                                        <p:strVal val="visible"/>
                                      </p:to>
                                    </p:set>
                                    <p:anim calcmode="lin" valueType="num">
                                      <p:cBhvr>
                                        <p:cTn id="7" dur="500" fill="hold"/>
                                        <p:tgtEl>
                                          <p:spTgt spid="257026"/>
                                        </p:tgtEl>
                                        <p:attrNameLst>
                                          <p:attrName>ppt_w</p:attrName>
                                        </p:attrNameLst>
                                      </p:cBhvr>
                                      <p:tavLst>
                                        <p:tav tm="0">
                                          <p:val>
                                            <p:fltVal val="0"/>
                                          </p:val>
                                        </p:tav>
                                        <p:tav tm="100000">
                                          <p:val>
                                            <p:strVal val="#ppt_w"/>
                                          </p:val>
                                        </p:tav>
                                      </p:tavLst>
                                    </p:anim>
                                    <p:anim calcmode="lin" valueType="num">
                                      <p:cBhvr>
                                        <p:cTn id="8" dur="500" fill="hold"/>
                                        <p:tgtEl>
                                          <p:spTgt spid="257026"/>
                                        </p:tgtEl>
                                        <p:attrNameLst>
                                          <p:attrName>ppt_h</p:attrName>
                                        </p:attrNameLst>
                                      </p:cBhvr>
                                      <p:tavLst>
                                        <p:tav tm="0">
                                          <p:val>
                                            <p:fltVal val="0"/>
                                          </p:val>
                                        </p:tav>
                                        <p:tav tm="100000">
                                          <p:val>
                                            <p:strVal val="#ppt_h"/>
                                          </p:val>
                                        </p:tav>
                                      </p:tavLst>
                                    </p:anim>
                                    <p:anim calcmode="lin" valueType="num">
                                      <p:cBhvr>
                                        <p:cTn id="9" dur="500" fill="hold"/>
                                        <p:tgtEl>
                                          <p:spTgt spid="257026"/>
                                        </p:tgtEl>
                                        <p:attrNameLst>
                                          <p:attrName>style.rotation</p:attrName>
                                        </p:attrNameLst>
                                      </p:cBhvr>
                                      <p:tavLst>
                                        <p:tav tm="0">
                                          <p:val>
                                            <p:fltVal val="360"/>
                                          </p:val>
                                        </p:tav>
                                        <p:tav tm="100000">
                                          <p:val>
                                            <p:fltVal val="0"/>
                                          </p:val>
                                        </p:tav>
                                      </p:tavLst>
                                    </p:anim>
                                    <p:animEffect transition="in" filter="fade">
                                      <p:cBhvr>
                                        <p:cTn id="10" dur="500"/>
                                        <p:tgtEl>
                                          <p:spTgt spid="25702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257027">
                                            <p:txEl>
                                              <p:pRg st="0" end="0"/>
                                            </p:txEl>
                                          </p:spTgt>
                                        </p:tgtEl>
                                        <p:attrNameLst>
                                          <p:attrName>style.visibility</p:attrName>
                                        </p:attrNameLst>
                                      </p:cBhvr>
                                      <p:to>
                                        <p:strVal val="visible"/>
                                      </p:to>
                                    </p:set>
                                    <p:anim calcmode="lin" valueType="num">
                                      <p:cBhvr>
                                        <p:cTn id="15" dur="500" fill="hold"/>
                                        <p:tgtEl>
                                          <p:spTgt spid="25702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5702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5702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5702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257027">
                                            <p:txEl>
                                              <p:pRg st="1" end="1"/>
                                            </p:txEl>
                                          </p:spTgt>
                                        </p:tgtEl>
                                        <p:attrNameLst>
                                          <p:attrName>style.visibility</p:attrName>
                                        </p:attrNameLst>
                                      </p:cBhvr>
                                      <p:to>
                                        <p:strVal val="visible"/>
                                      </p:to>
                                    </p:set>
                                    <p:anim calcmode="lin" valueType="num">
                                      <p:cBhvr>
                                        <p:cTn id="23" dur="500" fill="hold"/>
                                        <p:tgtEl>
                                          <p:spTgt spid="25702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5702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25702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2570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6" grpId="0"/>
      <p:bldP spid="257027" grpId="0" build="p"/>
    </p:bldLst>
  </p:timing>
</p:sld>
</file>

<file path=ppt/slides/slide2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endParaRPr lang="en-US"/>
          </a:p>
        </p:txBody>
      </p:sp>
      <p:sp>
        <p:nvSpPr>
          <p:cNvPr id="258051" name="Rectangle 3"/>
          <p:cNvSpPr>
            <a:spLocks noGrp="1" noChangeArrowheads="1"/>
          </p:cNvSpPr>
          <p:nvPr>
            <p:ph type="body" idx="1"/>
          </p:nvPr>
        </p:nvSpPr>
        <p:spPr/>
        <p:txBody>
          <a:bodyPr/>
          <a:lstStyle/>
          <a:p>
            <a:r>
              <a:rPr lang="fa-IR"/>
              <a:t>                                                                      </a:t>
            </a:r>
            <a:endParaRPr lang="en-US"/>
          </a:p>
          <a:p>
            <a:r>
              <a:rPr lang="fa-IR"/>
              <a:t>مانده حساب موجودی کالای ساخته شده در پایان یک دوره مالی به کمک حساب عملکرد یا عملکرد سود وزیان تعدیل می گردد.</a:t>
            </a:r>
          </a:p>
          <a:p>
            <a:r>
              <a:rPr lang="fa-IR"/>
              <a:t>(9) بستن حسابهای موقت درآمد و انواع هزینه های غیر تولیدی:</a:t>
            </a:r>
            <a:endParaRPr lang="en-US"/>
          </a:p>
        </p:txBody>
      </p:sp>
    </p:spTree>
  </p:cSld>
  <p:clrMapOvr>
    <a:masterClrMapping/>
  </p:clrMapOvr>
  <p:transition advClick="0" advTm="3000"/>
</p:sld>
</file>

<file path=ppt/slides/slide2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endParaRPr lang="en-US"/>
          </a:p>
        </p:txBody>
      </p:sp>
      <p:sp>
        <p:nvSpPr>
          <p:cNvPr id="259075" name="Rectangle 3"/>
          <p:cNvSpPr>
            <a:spLocks noGrp="1" noChangeArrowheads="1"/>
          </p:cNvSpPr>
          <p:nvPr>
            <p:ph type="body" idx="1"/>
          </p:nvPr>
        </p:nvSpPr>
        <p:spPr/>
        <p:txBody>
          <a:bodyPr/>
          <a:lstStyle/>
          <a:p>
            <a:r>
              <a:rPr lang="fa-IR"/>
              <a:t>در نظام ادواری بهای تمام شده، درآمد فروش به مجرد تحقق در حساب درآمد فروش ثبت می شود و انواع هزینه های عمومی غیر تولیدی در نظام ادواری در پایان دوره به حساب خلاصه سود و زیان منتقل و بسته می شود.</a:t>
            </a:r>
            <a:endParaRPr lang="en-US"/>
          </a:p>
        </p:txBody>
      </p:sp>
    </p:spTree>
  </p:cSld>
  <p:clrMapOvr>
    <a:masterClrMapping/>
  </p:clrMapOvr>
  <p:transition advClick="0" advTm="3000"/>
</p:sld>
</file>

<file path=ppt/slides/slide2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0099" name="Rectangle 3"/>
          <p:cNvSpPr>
            <a:spLocks noGrp="1" noChangeArrowheads="1"/>
          </p:cNvSpPr>
          <p:nvPr>
            <p:ph type="body" idx="1"/>
          </p:nvPr>
        </p:nvSpPr>
        <p:spPr/>
        <p:txBody>
          <a:bodyPr/>
          <a:lstStyle/>
          <a:p>
            <a:r>
              <a:rPr lang="fa-IR"/>
              <a:t>فصل یازدهم:</a:t>
            </a:r>
          </a:p>
          <a:p>
            <a:r>
              <a:rPr lang="fa-IR"/>
              <a:t>سیستم هزینه یابی مرحله ای کار در جریان ساخت:</a:t>
            </a:r>
          </a:p>
          <a:p>
            <a:r>
              <a:rPr lang="fa-IR"/>
              <a:t>آشنایی با نحوه محاسبه درصد تکمیل کار در جریان ساخت و تأثیر آن بر بهای تمام شده کالا:</a:t>
            </a:r>
          </a:p>
          <a:p>
            <a:r>
              <a:rPr lang="fa-IR"/>
              <a:t>تعریف کار در جریان ساخت:</a:t>
            </a:r>
            <a:endParaRPr lang="en-US"/>
          </a:p>
        </p:txBody>
      </p:sp>
    </p:spTree>
  </p:cSld>
  <p:clrMapOvr>
    <a:masterClrMapping/>
  </p:clrMapOvr>
  <p:transition advClick="0" advTm="3000"/>
</p:sld>
</file>

<file path=ppt/slides/slide2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1123" name="Rectangle 3"/>
          <p:cNvSpPr>
            <a:spLocks noGrp="1" noChangeArrowheads="1"/>
          </p:cNvSpPr>
          <p:nvPr>
            <p:ph type="body" idx="1"/>
          </p:nvPr>
        </p:nvSpPr>
        <p:spPr/>
        <p:txBody>
          <a:bodyPr/>
          <a:lstStyle/>
          <a:p>
            <a:r>
              <a:rPr lang="fa-IR"/>
              <a:t>کار در جریان ساخت کالایی است که هنوز فرآیندهای تولیدی آن در یک دپارتمان کامل نشده و گاه حتی همه مواد لازم برای تولید آن نیز هنوز به خط تولید جذب نشده است. آیا کار در جریان ساخت شکل ظاهری مشخصی دارد؟</a:t>
            </a:r>
          </a:p>
          <a:p>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1123">
                                            <p:txEl>
                                              <p:pRg st="0" end="0"/>
                                            </p:txEl>
                                          </p:spTgt>
                                        </p:tgtEl>
                                        <p:attrNameLst>
                                          <p:attrName>style.visibility</p:attrName>
                                        </p:attrNameLst>
                                      </p:cBhvr>
                                      <p:to>
                                        <p:strVal val="visible"/>
                                      </p:to>
                                    </p:set>
                                    <p:animEffect transition="in" filter="fade">
                                      <p:cBhvr>
                                        <p:cTn id="7" dur="1000">
                                          <p:stCondLst>
                                            <p:cond delay="0"/>
                                          </p:stCondLst>
                                        </p:cTn>
                                        <p:tgtEl>
                                          <p:spTgt spid="261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3" grpId="0" build="p"/>
    </p:bldLst>
  </p:timing>
</p:sld>
</file>

<file path=ppt/slides/slide2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endParaRPr lang="en-US"/>
          </a:p>
        </p:txBody>
      </p:sp>
      <p:sp>
        <p:nvSpPr>
          <p:cNvPr id="262147" name="Rectangle 3"/>
          <p:cNvSpPr>
            <a:spLocks noGrp="1" noChangeArrowheads="1"/>
          </p:cNvSpPr>
          <p:nvPr>
            <p:ph type="body" idx="1"/>
          </p:nvPr>
        </p:nvSpPr>
        <p:spPr/>
        <p:txBody>
          <a:bodyPr/>
          <a:lstStyle/>
          <a:p>
            <a:r>
              <a:rPr lang="fa-IR"/>
              <a:t>کار در جریان ساخت هر کارگاه با کارگاه دیگر تفاوت دارد مثلاً در یک کارگاه ، مونتاژ قطعات محصول نیم ساخته محصولی است که همه قطعات آن مونتاژ نشده است.</a:t>
            </a:r>
            <a:endParaRPr lang="en-US"/>
          </a:p>
        </p:txBody>
      </p:sp>
    </p:spTree>
  </p:cSld>
  <p:clrMapOvr>
    <a:masterClrMapping/>
  </p:clrMapOvr>
  <p:transition advClick="0" advTm="3000"/>
</p:sld>
</file>

<file path=ppt/slides/slide2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endParaRPr lang="en-US"/>
          </a:p>
        </p:txBody>
      </p:sp>
      <p:sp>
        <p:nvSpPr>
          <p:cNvPr id="263171" name="Rectangle 3"/>
          <p:cNvSpPr>
            <a:spLocks noGrp="1" noChangeArrowheads="1"/>
          </p:cNvSpPr>
          <p:nvPr>
            <p:ph type="body" idx="1"/>
          </p:nvPr>
        </p:nvSpPr>
        <p:spPr/>
        <p:txBody>
          <a:bodyPr/>
          <a:lstStyle/>
          <a:p>
            <a:r>
              <a:rPr lang="fa-IR"/>
              <a:t> در کارگاه رنگ محصول نیم ساخته یا کار در جریان محصولی است که هنوز فرایند رنگ آمیزی آن کامل نشده است.</a:t>
            </a:r>
            <a:endParaRPr lang="fa-IR" b="1" i="1"/>
          </a:p>
          <a:p>
            <a:r>
              <a:rPr lang="fa-IR" b="1" i="1"/>
              <a:t>محاسبه درصد تکمیل کار در جریان ساخت:</a:t>
            </a:r>
            <a:endParaRPr lang="en-US" b="1" i="1"/>
          </a:p>
        </p:txBody>
      </p:sp>
    </p:spTree>
  </p:cSld>
  <p:clrMapOvr>
    <a:masterClrMapping/>
  </p:clrMapOvr>
  <p:transition advClick="0" advTm="3000"/>
</p:sld>
</file>

<file path=ppt/slides/slide2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endParaRPr lang="en-US"/>
          </a:p>
        </p:txBody>
      </p:sp>
      <p:sp>
        <p:nvSpPr>
          <p:cNvPr id="264195" name="Rectangle 3"/>
          <p:cNvSpPr>
            <a:spLocks noGrp="1" noChangeArrowheads="1"/>
          </p:cNvSpPr>
          <p:nvPr>
            <p:ph type="body" idx="1"/>
          </p:nvPr>
        </p:nvSpPr>
        <p:spPr/>
        <p:txBody>
          <a:bodyPr/>
          <a:lstStyle/>
          <a:p>
            <a:r>
              <a:rPr lang="fa-IR"/>
              <a:t>این محاسبه معمولاً پیچیده است چون تمام محصولاتی که به صورت نیم ساخته روی خط تولید قرار دارند در یک وضعیت از نظر میزان تکمیل فرآیندها قرار ندارند و میزان تکمیل هر یک با دیگری تفاوت دارد.</a:t>
            </a:r>
            <a:endParaRPr lang="en-US"/>
          </a:p>
        </p:txBody>
      </p:sp>
    </p:spTree>
  </p:cSld>
  <p:clrMapOvr>
    <a:masterClrMapping/>
  </p:clrMapOvr>
  <p:transition advClick="0" advTm="3000">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264194"/>
                                        </p:tgtEl>
                                        <p:attrNameLst>
                                          <p:attrName>style.visibility</p:attrName>
                                        </p:attrNameLst>
                                      </p:cBhvr>
                                      <p:to>
                                        <p:strVal val="visible"/>
                                      </p:to>
                                    </p:set>
                                    <p:anim calcmode="lin" valueType="num">
                                      <p:cBhvr>
                                        <p:cTn id="7" dur="1000" fill="hold"/>
                                        <p:tgtEl>
                                          <p:spTgt spid="264194"/>
                                        </p:tgtEl>
                                        <p:attrNameLst>
                                          <p:attrName>ppt_w</p:attrName>
                                        </p:attrNameLst>
                                      </p:cBhvr>
                                      <p:tavLst>
                                        <p:tav tm="0">
                                          <p:val>
                                            <p:strVal val="#ppt_w+.3"/>
                                          </p:val>
                                        </p:tav>
                                        <p:tav tm="100000">
                                          <p:val>
                                            <p:strVal val="#ppt_w"/>
                                          </p:val>
                                        </p:tav>
                                      </p:tavLst>
                                    </p:anim>
                                    <p:anim calcmode="lin" valueType="num">
                                      <p:cBhvr>
                                        <p:cTn id="8" dur="1000" fill="hold"/>
                                        <p:tgtEl>
                                          <p:spTgt spid="264194"/>
                                        </p:tgtEl>
                                        <p:attrNameLst>
                                          <p:attrName>ppt_h</p:attrName>
                                        </p:attrNameLst>
                                      </p:cBhvr>
                                      <p:tavLst>
                                        <p:tav tm="0">
                                          <p:val>
                                            <p:strVal val="#ppt_h"/>
                                          </p:val>
                                        </p:tav>
                                        <p:tav tm="100000">
                                          <p:val>
                                            <p:strVal val="#ppt_h"/>
                                          </p:val>
                                        </p:tav>
                                      </p:tavLst>
                                    </p:anim>
                                    <p:animEffect transition="in" filter="fade">
                                      <p:cBhvr>
                                        <p:cTn id="9" dur="1000"/>
                                        <p:tgtEl>
                                          <p:spTgt spid="26419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64195">
                                            <p:txEl>
                                              <p:pRg st="0" end="0"/>
                                            </p:txEl>
                                          </p:spTgt>
                                        </p:tgtEl>
                                        <p:attrNameLst>
                                          <p:attrName>style.visibility</p:attrName>
                                        </p:attrNameLst>
                                      </p:cBhvr>
                                      <p:to>
                                        <p:strVal val="visible"/>
                                      </p:to>
                                    </p:set>
                                    <p:anim calcmode="lin" valueType="num">
                                      <p:cBhvr>
                                        <p:cTn id="14" dur="1000" fill="hold"/>
                                        <p:tgtEl>
                                          <p:spTgt spid="26419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26419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64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4" grpId="0"/>
      <p:bldP spid="26419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en-US"/>
          </a:p>
        </p:txBody>
      </p:sp>
      <p:sp>
        <p:nvSpPr>
          <p:cNvPr id="21507" name="Rectangle 3"/>
          <p:cNvSpPr>
            <a:spLocks noGrp="1" noChangeArrowheads="1"/>
          </p:cNvSpPr>
          <p:nvPr>
            <p:ph type="body" idx="1"/>
          </p:nvPr>
        </p:nvSpPr>
        <p:spPr/>
        <p:txBody>
          <a:bodyPr/>
          <a:lstStyle/>
          <a:p>
            <a:pPr algn="ctr"/>
            <a:endParaRPr lang="en-US"/>
          </a:p>
          <a:p>
            <a:pPr algn="ctr"/>
            <a:endParaRPr lang="en-US"/>
          </a:p>
          <a:p>
            <a:pPr algn="ctr"/>
            <a:r>
              <a:rPr lang="fa-IR"/>
              <a:t> به دو قسمت تقسیم می شود:</a:t>
            </a:r>
            <a:r>
              <a:rPr lang="en-US"/>
              <a:t>(1</a:t>
            </a:r>
            <a:r>
              <a:rPr lang="fa-IR"/>
              <a:t> مستقیم: دستمزد کارگرانی که مستقیماً در تولید کالا یا خدمات دخالت داند. </a:t>
            </a:r>
            <a:r>
              <a:rPr lang="en-US"/>
              <a:t>2</a:t>
            </a:r>
            <a:r>
              <a:rPr lang="fa-IR"/>
              <a:t> </a:t>
            </a:r>
            <a:r>
              <a:rPr lang="en-US"/>
              <a:t>(</a:t>
            </a:r>
            <a:r>
              <a:rPr lang="fa-IR"/>
              <a:t>غیر مستقیم</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nodePh="1">
                                  <p:stCondLst>
                                    <p:cond delay="0"/>
                                  </p:stCondLst>
                                  <p:endCondLst>
                                    <p:cond evt="begin" delay="0">
                                      <p:tn val="5"/>
                                    </p:cond>
                                  </p:endCondLst>
                                  <p:childTnLst>
                                    <p:set>
                                      <p:cBhvr>
                                        <p:cTn id="6" dur="1" fill="hold">
                                          <p:stCondLst>
                                            <p:cond delay="0"/>
                                          </p:stCondLst>
                                        </p:cTn>
                                        <p:tgtEl>
                                          <p:spTgt spid="21506"/>
                                        </p:tgtEl>
                                        <p:attrNameLst>
                                          <p:attrName>style.visibility</p:attrName>
                                        </p:attrNameLst>
                                      </p:cBhvr>
                                      <p:to>
                                        <p:strVal val="visible"/>
                                      </p:to>
                                    </p:set>
                                    <p:animEffect transition="in" filter="dissolve">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dissolve">
                                      <p:cBhvr>
                                        <p:cTn id="12"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2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endParaRPr lang="en-US"/>
          </a:p>
        </p:txBody>
      </p:sp>
      <p:sp>
        <p:nvSpPr>
          <p:cNvPr id="265219" name="Rectangle 3"/>
          <p:cNvSpPr>
            <a:spLocks noGrp="1" noChangeArrowheads="1"/>
          </p:cNvSpPr>
          <p:nvPr>
            <p:ph type="body" idx="1"/>
          </p:nvPr>
        </p:nvSpPr>
        <p:spPr/>
        <p:txBody>
          <a:bodyPr/>
          <a:lstStyle/>
          <a:p>
            <a:r>
              <a:rPr lang="fa-IR"/>
              <a:t>. تنها کاری که می توان برای سهولت محاسبه درصد کامل بودن کار در جریان ساخت آخر دوره انجام داد، این است که میزان درصد تکمیل را برای تک تک عناصر بهای تمام شده (یعنی مواد – دستمزد و سربار) به طور جداگانه تعیین کرد. </a:t>
            </a:r>
          </a:p>
          <a:p>
            <a:r>
              <a:rPr lang="fa-IR"/>
              <a:t/>
            </a:r>
            <a:br>
              <a:rPr lang="fa-IR"/>
            </a:br>
            <a:endParaRPr lang="en-US"/>
          </a:p>
        </p:txBody>
      </p:sp>
    </p:spTree>
  </p:cSld>
  <p:clrMapOvr>
    <a:masterClrMapping/>
  </p:clrMapOvr>
  <p:transition advClick="0" advTm="3000"/>
</p:sld>
</file>

<file path=ppt/slides/slide2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endParaRPr lang="en-US"/>
          </a:p>
        </p:txBody>
      </p:sp>
      <p:sp>
        <p:nvSpPr>
          <p:cNvPr id="266243" name="Rectangle 3"/>
          <p:cNvSpPr>
            <a:spLocks noGrp="1" noChangeArrowheads="1"/>
          </p:cNvSpPr>
          <p:nvPr>
            <p:ph type="body" idx="1"/>
          </p:nvPr>
        </p:nvSpPr>
        <p:spPr/>
        <p:txBody>
          <a:bodyPr/>
          <a:lstStyle/>
          <a:p>
            <a:r>
              <a:rPr lang="fa-IR"/>
              <a:t>. وقتی کالایی مراحل تکمیل خود را در یک کارگاه معین پشت سر گذاشت و به کارگاه بعد یا انبار رفت کالایی که از کارگاه قبلی به این کارگاه جدید می آید برای کارگاه جدید حکم ماده اولیه است .</a:t>
            </a:r>
            <a:endParaRPr lang="en-US"/>
          </a:p>
        </p:txBody>
      </p:sp>
    </p:spTree>
  </p:cSld>
  <p:clrMapOvr>
    <a:masterClrMapping/>
  </p:clrMapOvr>
  <p:transition advClick="0" advTm="3000"/>
</p:sld>
</file>

<file path=ppt/slides/slide2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endParaRPr lang="en-US"/>
          </a:p>
        </p:txBody>
      </p:sp>
      <p:sp>
        <p:nvSpPr>
          <p:cNvPr id="267267" name="Rectangle 3"/>
          <p:cNvSpPr>
            <a:spLocks noGrp="1" noChangeArrowheads="1"/>
          </p:cNvSpPr>
          <p:nvPr>
            <p:ph type="body" idx="1"/>
          </p:nvPr>
        </p:nvSpPr>
        <p:spPr/>
        <p:txBody>
          <a:bodyPr/>
          <a:lstStyle/>
          <a:p>
            <a:pPr>
              <a:buFontTx/>
              <a:buNone/>
            </a:pPr>
            <a:r>
              <a:rPr lang="fa-IR"/>
              <a:t>باید فرایندهایی روی آن انجام شود.  و موادی به آن اضافه شود تا کامل گردد. به جز کارگاه آخر که محصول تکمیل شده آن حکم کالای تکمیل شده شرکت را دارد و برای عرضه آماده است .</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267266"/>
                                        </p:tgtEl>
                                        <p:attrNameLst>
                                          <p:attrName>style.visibility</p:attrName>
                                        </p:attrNameLst>
                                      </p:cBhvr>
                                      <p:to>
                                        <p:strVal val="visible"/>
                                      </p:to>
                                    </p:set>
                                    <p:anim calcmode="lin" valueType="num">
                                      <p:cBhvr>
                                        <p:cTn id="7" dur="500" fill="hold"/>
                                        <p:tgtEl>
                                          <p:spTgt spid="267266"/>
                                        </p:tgtEl>
                                        <p:attrNameLst>
                                          <p:attrName>ppt_w</p:attrName>
                                        </p:attrNameLst>
                                      </p:cBhvr>
                                      <p:tavLst>
                                        <p:tav tm="0">
                                          <p:val>
                                            <p:fltVal val="0"/>
                                          </p:val>
                                        </p:tav>
                                        <p:tav tm="100000">
                                          <p:val>
                                            <p:strVal val="#ppt_w"/>
                                          </p:val>
                                        </p:tav>
                                      </p:tavLst>
                                    </p:anim>
                                    <p:anim calcmode="lin" valueType="num">
                                      <p:cBhvr>
                                        <p:cTn id="8" dur="500" fill="hold"/>
                                        <p:tgtEl>
                                          <p:spTgt spid="267266"/>
                                        </p:tgtEl>
                                        <p:attrNameLst>
                                          <p:attrName>ppt_h</p:attrName>
                                        </p:attrNameLst>
                                      </p:cBhvr>
                                      <p:tavLst>
                                        <p:tav tm="0">
                                          <p:val>
                                            <p:fltVal val="0"/>
                                          </p:val>
                                        </p:tav>
                                        <p:tav tm="100000">
                                          <p:val>
                                            <p:strVal val="#ppt_h"/>
                                          </p:val>
                                        </p:tav>
                                      </p:tavLst>
                                    </p:anim>
                                    <p:animEffect transition="in" filter="fade">
                                      <p:cBhvr>
                                        <p:cTn id="9" dur="500"/>
                                        <p:tgtEl>
                                          <p:spTgt spid="26726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67267">
                                            <p:txEl>
                                              <p:pRg st="0" end="0"/>
                                            </p:txEl>
                                          </p:spTgt>
                                        </p:tgtEl>
                                        <p:attrNameLst>
                                          <p:attrName>style.visibility</p:attrName>
                                        </p:attrNameLst>
                                      </p:cBhvr>
                                      <p:to>
                                        <p:strVal val="visible"/>
                                      </p:to>
                                    </p:set>
                                    <p:animEffect transition="in" filter="fade">
                                      <p:cBhvr>
                                        <p:cTn id="14" dur="1000">
                                          <p:stCondLst>
                                            <p:cond delay="0"/>
                                          </p:stCondLst>
                                        </p:cTn>
                                        <p:tgtEl>
                                          <p:spTgt spid="267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 grpId="0"/>
      <p:bldP spid="267267" grpId="0" build="p"/>
    </p:bldLst>
  </p:timing>
</p:sld>
</file>

<file path=ppt/slides/slide2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endParaRPr lang="en-US"/>
          </a:p>
        </p:txBody>
      </p:sp>
      <p:sp>
        <p:nvSpPr>
          <p:cNvPr id="268291" name="Rectangle 3"/>
          <p:cNvSpPr>
            <a:spLocks noGrp="1" noChangeArrowheads="1"/>
          </p:cNvSpPr>
          <p:nvPr>
            <p:ph type="body" idx="1"/>
          </p:nvPr>
        </p:nvSpPr>
        <p:spPr/>
        <p:txBody>
          <a:bodyPr/>
          <a:lstStyle/>
          <a:p>
            <a:r>
              <a:rPr lang="fa-IR"/>
              <a:t>کار در جریان ساخت انتهای دوره از لحاظ آن دسته از عناصربهای تمام شده که باید در یک دپارتمان صرف تکمیل آن شود (مواد – دستمزد- سربار) می تواند نیم ساخته باشد .</a:t>
            </a:r>
            <a:endParaRPr lang="en-US"/>
          </a:p>
        </p:txBody>
      </p:sp>
    </p:spTree>
  </p:cSld>
  <p:clrMapOvr>
    <a:masterClrMapping/>
  </p:clrMapOvr>
  <p:transition advClick="0" advTm="3000"/>
</p:sld>
</file>

<file path=ppt/slides/slide2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endParaRPr lang="en-US"/>
          </a:p>
        </p:txBody>
      </p:sp>
      <p:sp>
        <p:nvSpPr>
          <p:cNvPr id="269315" name="Rectangle 3"/>
          <p:cNvSpPr>
            <a:spLocks noGrp="1" noChangeArrowheads="1"/>
          </p:cNvSpPr>
          <p:nvPr>
            <p:ph type="body" idx="1"/>
          </p:nvPr>
        </p:nvSpPr>
        <p:spPr/>
        <p:txBody>
          <a:bodyPr/>
          <a:lstStyle/>
          <a:p>
            <a:r>
              <a:rPr lang="fa-IR"/>
              <a:t>و تنها درصدی از هر یک از عناصر را جذب خود کرده باشد اما هیچگاه از نظر هزینه های مربوط به دپارتمان های قبلی نیمه تکمیل به حساب نمی آید و همواره از این نظر 100% تکمیل است. </a:t>
            </a:r>
            <a:endParaRPr lang="en-US"/>
          </a:p>
        </p:txBody>
      </p:sp>
    </p:spTree>
  </p:cSld>
  <p:clrMapOvr>
    <a:masterClrMapping/>
  </p:clrMapOvr>
  <p:transition advClick="0" advTm="3000"/>
</p:sld>
</file>

<file path=ppt/slides/slide2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endParaRPr lang="en-US"/>
          </a:p>
        </p:txBody>
      </p:sp>
      <p:sp>
        <p:nvSpPr>
          <p:cNvPr id="270339" name="Rectangle 3"/>
          <p:cNvSpPr>
            <a:spLocks noGrp="1" noChangeArrowheads="1"/>
          </p:cNvSpPr>
          <p:nvPr>
            <p:ph type="body" idx="1"/>
          </p:nvPr>
        </p:nvSpPr>
        <p:spPr/>
        <p:txBody>
          <a:bodyPr/>
          <a:lstStyle/>
          <a:p>
            <a:r>
              <a:rPr lang="fa-IR"/>
              <a:t>به جز دپارتمانهای اول که هیچ دپارتمانی قبل از خود ندارد.</a:t>
            </a:r>
            <a:endParaRPr lang="fa-IR" b="1" i="1"/>
          </a:p>
          <a:p>
            <a:r>
              <a:rPr lang="fa-IR" b="1" i="1"/>
              <a:t>تأثیر کار در جریان ساخت بر محاسبه بهای تمام شده:</a:t>
            </a:r>
            <a:endParaRPr lang="en-US" b="1" i="1"/>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270338"/>
                                        </p:tgtEl>
                                        <p:attrNameLst>
                                          <p:attrName>style.visibility</p:attrName>
                                        </p:attrNameLst>
                                      </p:cBhvr>
                                      <p:to>
                                        <p:strVal val="visible"/>
                                      </p:to>
                                    </p:set>
                                    <p:animEffect transition="in" filter="fade">
                                      <p:cBhvr>
                                        <p:cTn id="7" dur="2000"/>
                                        <p:tgtEl>
                                          <p:spTgt spid="2703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0339">
                                            <p:txEl>
                                              <p:pRg st="0" end="0"/>
                                            </p:txEl>
                                          </p:spTgt>
                                        </p:tgtEl>
                                        <p:attrNameLst>
                                          <p:attrName>style.visibility</p:attrName>
                                        </p:attrNameLst>
                                      </p:cBhvr>
                                      <p:to>
                                        <p:strVal val="visible"/>
                                      </p:to>
                                    </p:set>
                                    <p:animEffect transition="in" filter="fade">
                                      <p:cBhvr>
                                        <p:cTn id="12" dur="2000"/>
                                        <p:tgtEl>
                                          <p:spTgt spid="2703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0339">
                                            <p:txEl>
                                              <p:pRg st="1" end="1"/>
                                            </p:txEl>
                                          </p:spTgt>
                                        </p:tgtEl>
                                        <p:attrNameLst>
                                          <p:attrName>style.visibility</p:attrName>
                                        </p:attrNameLst>
                                      </p:cBhvr>
                                      <p:to>
                                        <p:strVal val="visible"/>
                                      </p:to>
                                    </p:set>
                                    <p:animEffect transition="in" filter="fade">
                                      <p:cBhvr>
                                        <p:cTn id="17" dur="2000"/>
                                        <p:tgtEl>
                                          <p:spTgt spid="270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8" grpId="0"/>
      <p:bldP spid="270339" grpId="0" build="p"/>
    </p:bldLst>
  </p:timing>
</p:sld>
</file>

<file path=ppt/slides/slide2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endParaRPr lang="en-US"/>
          </a:p>
        </p:txBody>
      </p:sp>
      <p:sp>
        <p:nvSpPr>
          <p:cNvPr id="271363" name="Rectangle 3"/>
          <p:cNvSpPr>
            <a:spLocks noGrp="1" noChangeArrowheads="1"/>
          </p:cNvSpPr>
          <p:nvPr>
            <p:ph type="body" idx="1"/>
          </p:nvPr>
        </p:nvSpPr>
        <p:spPr/>
        <p:txBody>
          <a:bodyPr/>
          <a:lstStyle/>
          <a:p>
            <a:r>
              <a:rPr lang="fa-IR"/>
              <a:t>برای مشخص شدن نحوه تاثیر کار در جریان ابتدای دوره بر بهای تمام شده تولید به نکات زیر باید توجه شود.</a:t>
            </a:r>
          </a:p>
          <a:p>
            <a:r>
              <a:rPr lang="fa-IR"/>
              <a:t>الف) کار در جریان مربوط به چندین دپارتمان است (اول یا بعدی)</a:t>
            </a:r>
            <a:endParaRPr lang="en-US"/>
          </a:p>
        </p:txBody>
      </p:sp>
    </p:spTree>
  </p:cSld>
  <p:clrMapOvr>
    <a:masterClrMapping/>
  </p:clrMapOvr>
  <p:transition advClick="0" advTm="3000"/>
</p:sld>
</file>

<file path=ppt/slides/slide2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endParaRPr lang="en-US"/>
          </a:p>
        </p:txBody>
      </p:sp>
      <p:sp>
        <p:nvSpPr>
          <p:cNvPr id="272387" name="Rectangle 3"/>
          <p:cNvSpPr>
            <a:spLocks noGrp="1" noChangeArrowheads="1"/>
          </p:cNvSpPr>
          <p:nvPr>
            <p:ph type="body" idx="1"/>
          </p:nvPr>
        </p:nvSpPr>
        <p:spPr/>
        <p:txBody>
          <a:bodyPr/>
          <a:lstStyle/>
          <a:p>
            <a:r>
              <a:rPr lang="fa-IR"/>
              <a:t>ب) بهای تمام شده کار در جریان پایان دوره مالی قبل، همان بهای تمام شده کار در جریان ابتدای دوره جدید است.</a:t>
            </a:r>
          </a:p>
        </p:txBody>
      </p:sp>
    </p:spTree>
  </p:cSld>
  <p:clrMapOvr>
    <a:masterClrMapping/>
  </p:clrMapOvr>
  <p:transition advClick="0" advTm="3000"/>
</p:sld>
</file>

<file path=ppt/slides/slide2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endParaRPr lang="en-US"/>
          </a:p>
        </p:txBody>
      </p:sp>
      <p:sp>
        <p:nvSpPr>
          <p:cNvPr id="273411" name="Rectangle 3"/>
          <p:cNvSpPr>
            <a:spLocks noGrp="1" noChangeArrowheads="1"/>
          </p:cNvSpPr>
          <p:nvPr>
            <p:ph type="body" idx="1"/>
          </p:nvPr>
        </p:nvSpPr>
        <p:spPr/>
        <p:txBody>
          <a:bodyPr/>
          <a:lstStyle/>
          <a:p>
            <a:r>
              <a:rPr lang="fa-IR"/>
              <a:t>                                                                  ج) مانده حساب کاردر جریان ساخت یک کارگاه تولیدی در   ابتدای هر دوره مالی، نشاندهنده عناصر متشکله آن نیست و فقط یک رقم است بنابراین برای تشخیص اجزای آن باید به گزارش بهای تمام شده کارگاه در پایان دوره مالی قبل رجوع شود.</a:t>
            </a:r>
            <a:endParaRPr lang="en-US"/>
          </a:p>
        </p:txBody>
      </p:sp>
    </p:spTree>
  </p:cSld>
  <p:clrMapOvr>
    <a:masterClrMapping/>
  </p:clrMapOvr>
  <p:transition advClick="0" advTm="3000"/>
</p:sld>
</file>

<file path=ppt/slides/slide2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endParaRPr lang="en-US"/>
          </a:p>
        </p:txBody>
      </p:sp>
      <p:sp>
        <p:nvSpPr>
          <p:cNvPr id="274435" name="Rectangle 3"/>
          <p:cNvSpPr>
            <a:spLocks noGrp="1" noChangeArrowheads="1"/>
          </p:cNvSpPr>
          <p:nvPr>
            <p:ph type="body" idx="1"/>
          </p:nvPr>
        </p:nvSpPr>
        <p:spPr/>
        <p:txBody>
          <a:bodyPr/>
          <a:lstStyle/>
          <a:p>
            <a:r>
              <a:rPr lang="fa-IR"/>
              <a:t>د) روش تأثیر گذاری کار در جریان اول دوره بر بهای تمام شده کالای تکمیل شده در یک دپارتمان از یکی از دو روش 1) میانگین 2) روش </a:t>
            </a:r>
            <a:r>
              <a:rPr lang="en-US"/>
              <a:t>Fifo</a:t>
            </a:r>
            <a:r>
              <a:rPr lang="fa-IR"/>
              <a:t> (اولین صادره از اولین وارده)</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nodePh="1">
                                  <p:stCondLst>
                                    <p:cond delay="0"/>
                                  </p:stCondLst>
                                  <p:endCondLst>
                                    <p:cond evt="begin" delay="0">
                                      <p:tn val="5"/>
                                    </p:cond>
                                  </p:endCondLst>
                                  <p:childTnLst>
                                    <p:set>
                                      <p:cBhvr>
                                        <p:cTn id="6" dur="1" fill="hold">
                                          <p:stCondLst>
                                            <p:cond delay="0"/>
                                          </p:stCondLst>
                                        </p:cTn>
                                        <p:tgtEl>
                                          <p:spTgt spid="274434"/>
                                        </p:tgtEl>
                                        <p:attrNameLst>
                                          <p:attrName>style.visibility</p:attrName>
                                        </p:attrNameLst>
                                      </p:cBhvr>
                                      <p:to>
                                        <p:strVal val="visible"/>
                                      </p:to>
                                    </p:set>
                                    <p:animEffect transition="in" filter="dissolve">
                                      <p:cBhvr>
                                        <p:cTn id="7" dur="500"/>
                                        <p:tgtEl>
                                          <p:spTgt spid="2744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4435">
                                            <p:txEl>
                                              <p:pRg st="0" end="0"/>
                                            </p:txEl>
                                          </p:spTgt>
                                        </p:tgtEl>
                                        <p:attrNameLst>
                                          <p:attrName>style.visibility</p:attrName>
                                        </p:attrNameLst>
                                      </p:cBhvr>
                                      <p:to>
                                        <p:strVal val="visible"/>
                                      </p:to>
                                    </p:set>
                                    <p:animEffect transition="in" filter="dissolve">
                                      <p:cBhvr>
                                        <p:cTn id="12" dur="500"/>
                                        <p:tgtEl>
                                          <p:spTgt spid="274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4" grpId="0"/>
      <p:bldP spid="274435"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en-US"/>
          </a:p>
        </p:txBody>
      </p:sp>
      <p:sp>
        <p:nvSpPr>
          <p:cNvPr id="22531" name="Rectangle 3"/>
          <p:cNvSpPr>
            <a:spLocks noGrp="1" noChangeArrowheads="1"/>
          </p:cNvSpPr>
          <p:nvPr>
            <p:ph type="body" idx="1"/>
          </p:nvPr>
        </p:nvSpPr>
        <p:spPr/>
        <p:txBody>
          <a:bodyPr/>
          <a:lstStyle/>
          <a:p>
            <a:pPr algn="ctr"/>
            <a:endParaRPr lang="en-US"/>
          </a:p>
          <a:p>
            <a:pPr algn="ctr"/>
            <a:r>
              <a:rPr lang="fa-IR"/>
              <a:t>یعنی دستمزد آن دسته از عوامل تولید که مستقیماً در تولید کالا یا ارائه خدمات دخالت ندارند اما به هر حال تولید کالا و ارائه خدمات بدون کمک آنها نیز میسر نیست.</a:t>
            </a:r>
          </a:p>
          <a:p>
            <a:pPr algn="ctr"/>
            <a:endParaRPr lang="en-US"/>
          </a:p>
          <a:p>
            <a:pPr algn="ct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nodePh="1">
                                  <p:stCondLst>
                                    <p:cond delay="0"/>
                                  </p:stCondLst>
                                  <p:endCondLst>
                                    <p:cond evt="begin" delay="0">
                                      <p:tn val="5"/>
                                    </p:cond>
                                  </p:endCondLst>
                                  <p:iterate type="lt">
                                    <p:tmPct val="4000"/>
                                  </p:iterate>
                                  <p:childTnLst>
                                    <p:set>
                                      <p:cBhvr>
                                        <p:cTn id="6" dur="500" fill="hold"/>
                                        <p:tgtEl>
                                          <p:spTgt spid="2253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2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endParaRPr lang="en-US"/>
          </a:p>
        </p:txBody>
      </p:sp>
      <p:sp>
        <p:nvSpPr>
          <p:cNvPr id="275459" name="Rectangle 3"/>
          <p:cNvSpPr>
            <a:spLocks noGrp="1" noChangeArrowheads="1"/>
          </p:cNvSpPr>
          <p:nvPr>
            <p:ph type="body" idx="1"/>
          </p:nvPr>
        </p:nvSpPr>
        <p:spPr/>
        <p:txBody>
          <a:bodyPr/>
          <a:lstStyle/>
          <a:p>
            <a:r>
              <a:rPr lang="fa-IR"/>
              <a:t>در صورتی که کار در جریان ابتدای دوره ای در دپارتمان های دوم به بعد وجود داشته باشد بهای تمام شده آن شامل</a:t>
            </a:r>
          </a:p>
          <a:p>
            <a:r>
              <a:rPr lang="fa-IR"/>
              <a:t>بهای تمام شده مربوط به دپارتمان قبل (هزینه های انتقالی)</a:t>
            </a:r>
          </a:p>
          <a:p>
            <a:endParaRPr lang="en-US"/>
          </a:p>
        </p:txBody>
      </p:sp>
    </p:spTree>
  </p:cSld>
  <p:clrMapOvr>
    <a:masterClrMapping/>
  </p:clrMapOvr>
  <p:transition advClick="0" advTm="3000"/>
</p:sld>
</file>

<file path=ppt/slides/slide2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endParaRPr lang="en-US"/>
          </a:p>
        </p:txBody>
      </p:sp>
      <p:sp>
        <p:nvSpPr>
          <p:cNvPr id="276483" name="Rectangle 3"/>
          <p:cNvSpPr>
            <a:spLocks noGrp="1" noChangeArrowheads="1"/>
          </p:cNvSpPr>
          <p:nvPr>
            <p:ph type="body" idx="1"/>
          </p:nvPr>
        </p:nvSpPr>
        <p:spPr/>
        <p:txBody>
          <a:bodyPr/>
          <a:lstStyle/>
          <a:p>
            <a:r>
              <a:rPr lang="fa-IR"/>
              <a:t>ب) بهای تمام شده مواد مصرفی در کارگاه تا ابتدای دوره</a:t>
            </a:r>
          </a:p>
          <a:p>
            <a:r>
              <a:rPr lang="fa-IR"/>
              <a:t>ج) بهای تمام شده دستمزد – سربار صرف شده برای این کالای نیم ساخته در همین کارگاه تا ابتدای دوره.</a:t>
            </a:r>
            <a:endParaRPr lang="en-US"/>
          </a:p>
        </p:txBody>
      </p:sp>
    </p:spTree>
  </p:cSld>
  <p:clrMapOvr>
    <a:masterClrMapping/>
  </p:clrMapOvr>
  <p:transition advClick="0" advTm="3000"/>
</p:sld>
</file>

<file path=ppt/slides/slide24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endParaRPr lang="en-US"/>
          </a:p>
        </p:txBody>
      </p:sp>
      <p:sp>
        <p:nvSpPr>
          <p:cNvPr id="277507" name="Rectangle 3"/>
          <p:cNvSpPr>
            <a:spLocks noGrp="1" noChangeArrowheads="1"/>
          </p:cNvSpPr>
          <p:nvPr>
            <p:ph type="body" idx="1"/>
          </p:nvPr>
        </p:nvSpPr>
        <p:spPr/>
        <p:txBody>
          <a:bodyPr/>
          <a:lstStyle/>
          <a:p>
            <a:r>
              <a:rPr lang="fa-IR"/>
              <a:t>اجزای متشکله کار در جریان ساخت انتهای دوره در بخش «نحوه تسهیم هزینه های منظور شده به حساب دپارتمان» زیر عنوان فرعی (بهای تمام شده کار در جریان ساخت انتهای دوره) مشخص می شود. </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nodePh="1">
                                  <p:stCondLst>
                                    <p:cond delay="0"/>
                                  </p:stCondLst>
                                  <p:endCondLst>
                                    <p:cond evt="begin" delay="0">
                                      <p:tn val="5"/>
                                    </p:cond>
                                  </p:endCondLst>
                                  <p:childTnLst>
                                    <p:set>
                                      <p:cBhvr>
                                        <p:cTn id="6" dur="1" fill="hold">
                                          <p:stCondLst>
                                            <p:cond delay="0"/>
                                          </p:stCondLst>
                                        </p:cTn>
                                        <p:tgtEl>
                                          <p:spTgt spid="277506"/>
                                        </p:tgtEl>
                                        <p:attrNameLst>
                                          <p:attrName>style.visibility</p:attrName>
                                        </p:attrNameLst>
                                      </p:cBhvr>
                                      <p:to>
                                        <p:strVal val="visible"/>
                                      </p:to>
                                    </p:set>
                                    <p:animEffect transition="in" filter="dissolve">
                                      <p:cBhvr>
                                        <p:cTn id="7" dur="500"/>
                                        <p:tgtEl>
                                          <p:spTgt spid="2775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7507">
                                            <p:txEl>
                                              <p:pRg st="0" end="0"/>
                                            </p:txEl>
                                          </p:spTgt>
                                        </p:tgtEl>
                                        <p:attrNameLst>
                                          <p:attrName>style.visibility</p:attrName>
                                        </p:attrNameLst>
                                      </p:cBhvr>
                                      <p:to>
                                        <p:strVal val="visible"/>
                                      </p:to>
                                    </p:set>
                                    <p:animEffect transition="in" filter="dissolve">
                                      <p:cBhvr>
                                        <p:cTn id="12" dur="500"/>
                                        <p:tgtEl>
                                          <p:spTgt spid="277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6" grpId="0"/>
      <p:bldP spid="277507" grpId="0" build="p"/>
    </p:bldLst>
  </p:timing>
</p:sld>
</file>

<file path=ppt/slides/slide2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endParaRPr lang="en-US"/>
          </a:p>
        </p:txBody>
      </p:sp>
      <p:sp>
        <p:nvSpPr>
          <p:cNvPr id="278531" name="Rectangle 3"/>
          <p:cNvSpPr>
            <a:spLocks noGrp="1" noChangeArrowheads="1"/>
          </p:cNvSpPr>
          <p:nvPr>
            <p:ph type="body" idx="1"/>
          </p:nvPr>
        </p:nvSpPr>
        <p:spPr/>
        <p:txBody>
          <a:bodyPr/>
          <a:lstStyle/>
          <a:p>
            <a:r>
              <a:rPr lang="fa-IR"/>
              <a:t>این بخش در گزارش بهای تمام شده تولید یک دپارتمان قید می شود.</a:t>
            </a:r>
          </a:p>
          <a:p>
            <a:r>
              <a:rPr lang="fa-IR"/>
              <a:t>اقلام بهای تمام شده ای که طی دوره مالی در دپارتمان معینی صرف می شود، صرف انجام دو اقدام اساسی می گردد.</a:t>
            </a:r>
          </a:p>
        </p:txBody>
      </p:sp>
    </p:spTree>
  </p:cSld>
  <p:clrMapOvr>
    <a:masterClrMapping/>
  </p:clrMapOvr>
  <p:transition advClick="0" advTm="3000"/>
</p:sld>
</file>

<file path=ppt/slides/slide2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endParaRPr lang="en-US"/>
          </a:p>
        </p:txBody>
      </p:sp>
      <p:sp>
        <p:nvSpPr>
          <p:cNvPr id="279555" name="Rectangle 3"/>
          <p:cNvSpPr>
            <a:spLocks noGrp="1" noChangeArrowheads="1"/>
          </p:cNvSpPr>
          <p:nvPr>
            <p:ph type="body" idx="1"/>
          </p:nvPr>
        </p:nvSpPr>
        <p:spPr/>
        <p:txBody>
          <a:bodyPr/>
          <a:lstStyle/>
          <a:p>
            <a:r>
              <a:rPr lang="fa-IR"/>
              <a:t>الف) تکمیل محصولات در دست ساخت ابتدای دوره</a:t>
            </a:r>
            <a:endParaRPr lang="en-US"/>
          </a:p>
          <a:p>
            <a:r>
              <a:rPr lang="fa-IR"/>
              <a:t>ب) اقدام به تولید واحدهای جدید (در دپارتمان اصلی) یا دریافت واحدهای جدید از دپارتمان قبلی (دپارتمان های دوم به بعد) و تکمیل آنها.</a:t>
            </a:r>
          </a:p>
        </p:txBody>
      </p:sp>
    </p:spTree>
  </p:cSld>
  <p:clrMapOvr>
    <a:masterClrMapping/>
  </p:clrMapOvr>
  <p:transition advClick="0" advTm="3000"/>
</p:sld>
</file>

<file path=ppt/slides/slide24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endParaRPr lang="en-US"/>
          </a:p>
        </p:txBody>
      </p:sp>
      <p:sp>
        <p:nvSpPr>
          <p:cNvPr id="280579" name="Rectangle 3"/>
          <p:cNvSpPr>
            <a:spLocks noGrp="1" noChangeArrowheads="1"/>
          </p:cNvSpPr>
          <p:nvPr>
            <p:ph type="body" idx="1"/>
          </p:nvPr>
        </p:nvSpPr>
        <p:spPr/>
        <p:txBody>
          <a:bodyPr/>
          <a:lstStyle/>
          <a:p>
            <a:pPr lvl="1"/>
            <a:r>
              <a:rPr lang="fa-IR" sz="3200"/>
              <a:t>در پایان نمودار نحوه گردش فیزیکی کاردرجریان ابتدا</a:t>
            </a:r>
            <a:endParaRPr lang="en-US" sz="3200"/>
          </a:p>
          <a:p>
            <a:endParaRPr lang="fa-IR"/>
          </a:p>
          <a:p>
            <a:r>
              <a:rPr lang="fa-IR"/>
              <a:t>       و طی دوره و تبدیل آن به کار در جریان ساخت رنگها دوره یا کالای کامل شده دپارتمان.</a:t>
            </a:r>
            <a:endParaRPr lang="en-US"/>
          </a:p>
        </p:txBody>
      </p:sp>
    </p:spTree>
  </p:cSld>
  <p:clrMapOvr>
    <a:masterClrMapping/>
  </p:clrMapOvr>
  <p:transition advClick="0" advTm="3000">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nodePh="1">
                                  <p:stCondLst>
                                    <p:cond delay="0"/>
                                  </p:stCondLst>
                                  <p:endCondLst>
                                    <p:cond evt="begin" delay="0">
                                      <p:tn val="5"/>
                                    </p:cond>
                                  </p:end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28057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80579">
                                            <p:txEl>
                                              <p:pRg st="0" end="0"/>
                                            </p:txEl>
                                          </p:spTgt>
                                        </p:tgtEl>
                                        <p:attrNameLst>
                                          <p:attrName>style.visibility</p:attrName>
                                        </p:attrNameLst>
                                      </p:cBhvr>
                                      <p:to>
                                        <p:strVal val="visible"/>
                                      </p:to>
                                    </p:set>
                                    <p:animEffect transition="in" filter="fade">
                                      <p:cBhvr>
                                        <p:cTn id="11" dur="1000">
                                          <p:stCondLst>
                                            <p:cond delay="0"/>
                                          </p:stCondLst>
                                        </p:cTn>
                                        <p:tgtEl>
                                          <p:spTgt spid="28057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80579">
                                            <p:txEl>
                                              <p:pRg st="2" end="2"/>
                                            </p:txEl>
                                          </p:spTgt>
                                        </p:tgtEl>
                                        <p:attrNameLst>
                                          <p:attrName>style.visibility</p:attrName>
                                        </p:attrNameLst>
                                      </p:cBhvr>
                                      <p:to>
                                        <p:strVal val="visible"/>
                                      </p:to>
                                    </p:set>
                                    <p:animEffect transition="in" filter="fade">
                                      <p:cBhvr>
                                        <p:cTn id="16" dur="1000">
                                          <p:stCondLst>
                                            <p:cond delay="0"/>
                                          </p:stCondLst>
                                        </p:cTn>
                                        <p:tgtEl>
                                          <p:spTgt spid="280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8" grpId="0"/>
      <p:bldP spid="280579" grpId="0" build="p"/>
    </p:bldLst>
  </p:timing>
</p:sld>
</file>

<file path=ppt/slides/slide2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81870" name="Picture 270"/>
          <p:cNvPicPr>
            <a:picLocks noChangeAspect="1" noChangeArrowheads="1"/>
          </p:cNvPicPr>
          <p:nvPr/>
        </p:nvPicPr>
        <p:blipFill>
          <a:blip r:embed="rId2"/>
          <a:srcRect/>
          <a:stretch>
            <a:fillRect/>
          </a:stretch>
        </p:blipFill>
        <p:spPr bwMode="auto">
          <a:xfrm>
            <a:off x="1187450" y="142875"/>
            <a:ext cx="6553200" cy="6524625"/>
          </a:xfrm>
          <a:prstGeom prst="rect">
            <a:avLst/>
          </a:prstGeom>
          <a:noFill/>
          <a:ln w="9525">
            <a:noFill/>
            <a:miter lim="800000"/>
            <a:headEnd/>
            <a:tailEnd/>
          </a:ln>
          <a:effectLst/>
        </p:spPr>
      </p:pic>
    </p:spTree>
  </p:cSld>
  <p:clrMapOvr>
    <a:masterClrMapping/>
  </p:clrMapOvr>
  <p:transition advClick="0" advTm="3000"/>
</p:sld>
</file>

<file path=ppt/slides/slide2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endParaRPr lang="en-US"/>
          </a:p>
        </p:txBody>
      </p:sp>
      <p:sp>
        <p:nvSpPr>
          <p:cNvPr id="282627" name="Rectangle 3"/>
          <p:cNvSpPr>
            <a:spLocks noGrp="1" noChangeArrowheads="1"/>
          </p:cNvSpPr>
          <p:nvPr>
            <p:ph type="body" idx="1"/>
          </p:nvPr>
        </p:nvSpPr>
        <p:spPr/>
        <p:txBody>
          <a:bodyPr/>
          <a:lstStyle/>
          <a:p>
            <a:r>
              <a:rPr lang="fa-IR"/>
              <a:t>فصل دوازدهم:</a:t>
            </a:r>
          </a:p>
          <a:p>
            <a:r>
              <a:rPr lang="fa-IR"/>
              <a:t>سیستم هزینه یابی مرحله ای: روش میانگین در تعیین بهای تمام شده کار در جریان ساخت:</a:t>
            </a:r>
          </a:p>
          <a:p>
            <a:r>
              <a:rPr lang="fa-IR"/>
              <a:t>اساس روش میانگین:</a:t>
            </a:r>
          </a:p>
          <a:p>
            <a:r>
              <a:rPr lang="fa-IR"/>
              <a:t>بر این فرض است که باید هزینه های متناظر (اعم از مواد، دستمزد، سربار )</a:t>
            </a:r>
            <a:endParaRPr lang="en-US"/>
          </a:p>
        </p:txBody>
      </p:sp>
    </p:spTree>
  </p:cSld>
  <p:clrMapOvr>
    <a:masterClrMapping/>
  </p:clrMapOvr>
  <p:transition advClick="0" advTm="3000"/>
</p:sld>
</file>

<file path=ppt/slides/slide24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endParaRPr lang="en-US"/>
          </a:p>
        </p:txBody>
      </p:sp>
      <p:sp>
        <p:nvSpPr>
          <p:cNvPr id="283651" name="Rectangle 3"/>
          <p:cNvSpPr>
            <a:spLocks noGrp="1" noChangeArrowheads="1"/>
          </p:cNvSpPr>
          <p:nvPr>
            <p:ph type="body" idx="1"/>
          </p:nvPr>
        </p:nvSpPr>
        <p:spPr/>
        <p:txBody>
          <a:bodyPr/>
          <a:lstStyle/>
          <a:p>
            <a:r>
              <a:rPr lang="fa-IR"/>
              <a:t>و یا هزینه های انتقالی از دپارتمان قبل که در کار اول دوره وجود دارد یا طی دوره ایجاد شده با یکدیگر جمع و بر معادل واحدهای تکمیل شده همان دوره سرشکن شود .</a:t>
            </a:r>
          </a:p>
          <a:p>
            <a:r>
              <a:rPr lang="fa-IR"/>
              <a:t/>
            </a:r>
            <a:br>
              <a:rPr lang="fa-IR"/>
            </a:b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nodePh="1">
                                  <p:stCondLst>
                                    <p:cond delay="0"/>
                                  </p:stCondLst>
                                  <p:endCondLst>
                                    <p:cond evt="begin" delay="0">
                                      <p:tn val="5"/>
                                    </p:cond>
                                  </p:endCondLst>
                                  <p:childTnLst>
                                    <p:set>
                                      <p:cBhvr>
                                        <p:cTn id="6" dur="1" fill="hold">
                                          <p:stCondLst>
                                            <p:cond delay="0"/>
                                          </p:stCondLst>
                                        </p:cTn>
                                        <p:tgtEl>
                                          <p:spTgt spid="283650"/>
                                        </p:tgtEl>
                                        <p:attrNameLst>
                                          <p:attrName>style.visibility</p:attrName>
                                        </p:attrNameLst>
                                      </p:cBhvr>
                                      <p:to>
                                        <p:strVal val="visible"/>
                                      </p:to>
                                    </p:set>
                                    <p:animEffect transition="in" filter="fade">
                                      <p:cBhvr>
                                        <p:cTn id="7" dur="1000"/>
                                        <p:tgtEl>
                                          <p:spTgt spid="283650"/>
                                        </p:tgtEl>
                                      </p:cBhvr>
                                    </p:animEffect>
                                    <p:anim calcmode="lin" valueType="num">
                                      <p:cBhvr>
                                        <p:cTn id="8" dur="1000" fill="hold"/>
                                        <p:tgtEl>
                                          <p:spTgt spid="283650"/>
                                        </p:tgtEl>
                                        <p:attrNameLst>
                                          <p:attrName>ppt_x</p:attrName>
                                        </p:attrNameLst>
                                      </p:cBhvr>
                                      <p:tavLst>
                                        <p:tav tm="0">
                                          <p:val>
                                            <p:strVal val="#ppt_x"/>
                                          </p:val>
                                        </p:tav>
                                        <p:tav tm="100000">
                                          <p:val>
                                            <p:strVal val="#ppt_x"/>
                                          </p:val>
                                        </p:tav>
                                      </p:tavLst>
                                    </p:anim>
                                    <p:anim calcmode="lin" valueType="num">
                                      <p:cBhvr>
                                        <p:cTn id="9" dur="1000" fill="hold"/>
                                        <p:tgtEl>
                                          <p:spTgt spid="2836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283651">
                                            <p:txEl>
                                              <p:pRg st="1" end="1"/>
                                            </p:txEl>
                                          </p:spTgt>
                                        </p:tgtEl>
                                        <p:attrNameLst>
                                          <p:attrName>style.visibility</p:attrName>
                                        </p:attrNameLst>
                                      </p:cBhvr>
                                      <p:to>
                                        <p:strVal val="visible"/>
                                      </p:to>
                                    </p:set>
                                    <p:anim calcmode="lin" valueType="num">
                                      <p:cBhvr additive="base">
                                        <p:cTn id="14" dur="1000" fill="hold">
                                          <p:stCondLst>
                                            <p:cond delay="0"/>
                                          </p:stCondLst>
                                        </p:cTn>
                                        <p:tgtEl>
                                          <p:spTgt spid="283651">
                                            <p:txEl>
                                              <p:pRg st="1" end="1"/>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28365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283651">
                                            <p:txEl>
                                              <p:pRg st="0" end="0"/>
                                            </p:txEl>
                                          </p:spTgt>
                                        </p:tgtEl>
                                        <p:attrNameLst>
                                          <p:attrName>style.visibility</p:attrName>
                                        </p:attrNameLst>
                                      </p:cBhvr>
                                      <p:to>
                                        <p:strVal val="visible"/>
                                      </p:to>
                                    </p:set>
                                    <p:anim calcmode="lin" valueType="num">
                                      <p:cBhvr additive="base">
                                        <p:cTn id="20" dur="1000" fill="hold">
                                          <p:stCondLst>
                                            <p:cond delay="0"/>
                                          </p:stCondLst>
                                        </p:cTn>
                                        <p:tgtEl>
                                          <p:spTgt spid="283651">
                                            <p:txEl>
                                              <p:pRg st="0" end="0"/>
                                            </p:txEl>
                                          </p:spTgt>
                                        </p:tgtEl>
                                        <p:attrNameLst>
                                          <p:attrName>ppt_x</p:attrName>
                                        </p:attrNameLst>
                                      </p:cBhvr>
                                      <p:tavLst>
                                        <p:tav tm="0">
                                          <p:val>
                                            <p:strVal val="#ppt_x"/>
                                          </p:val>
                                        </p:tav>
                                        <p:tav tm="100000">
                                          <p:val>
                                            <p:strVal val="#ppt_x"/>
                                          </p:val>
                                        </p:tav>
                                      </p:tavLst>
                                    </p:anim>
                                    <p:anim calcmode="lin" valueType="num">
                                      <p:cBhvr additive="base">
                                        <p:cTn id="21" dur="1000" fill="hold">
                                          <p:stCondLst>
                                            <p:cond delay="0"/>
                                          </p:stCondLst>
                                        </p:cTn>
                                        <p:tgtEl>
                                          <p:spTgt spid="28365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0" grpId="0"/>
      <p:bldP spid="283651" grpId="0" build="p" rev="1"/>
    </p:bldLst>
  </p:timing>
</p:sld>
</file>

<file path=ppt/slides/slide2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endParaRPr lang="en-US"/>
          </a:p>
        </p:txBody>
      </p:sp>
      <p:sp>
        <p:nvSpPr>
          <p:cNvPr id="284675" name="Rectangle 3"/>
          <p:cNvSpPr>
            <a:spLocks noGrp="1" noChangeArrowheads="1"/>
          </p:cNvSpPr>
          <p:nvPr>
            <p:ph type="body" idx="1"/>
          </p:nvPr>
        </p:nvSpPr>
        <p:spPr/>
        <p:txBody>
          <a:bodyPr/>
          <a:lstStyle/>
          <a:p>
            <a:r>
              <a:rPr lang="fa-IR"/>
              <a:t>تا بطور متوسط بهای تمام شده مواد، دستمزد سربار یا هزینه های انتقالی مرتبط با یک واحد کالای تکمیل شده دپارتمان بدست آید.</a:t>
            </a:r>
          </a:p>
        </p:txBody>
      </p:sp>
    </p:spTree>
  </p:cSld>
  <p:clrMapOvr>
    <a:masterClrMapping/>
  </p:clrMapOvr>
  <p:transition advClick="0" advTm="3000"/>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en-US"/>
          </a:p>
        </p:txBody>
      </p:sp>
      <p:sp>
        <p:nvSpPr>
          <p:cNvPr id="23555" name="Rectangle 3"/>
          <p:cNvSpPr>
            <a:spLocks noGrp="1" noChangeArrowheads="1"/>
          </p:cNvSpPr>
          <p:nvPr>
            <p:ph type="body" idx="1"/>
          </p:nvPr>
        </p:nvSpPr>
        <p:spPr/>
        <p:txBody>
          <a:bodyPr/>
          <a:lstStyle/>
          <a:p>
            <a:endParaRPr lang="en-US"/>
          </a:p>
          <a:p>
            <a:pPr algn="ctr"/>
            <a:r>
              <a:rPr lang="fa-IR"/>
              <a:t>بهای تمام شده مواد هم به دو بخش تقسیم می شود: </a:t>
            </a:r>
            <a:endParaRPr lang="en-US"/>
          </a:p>
          <a:p>
            <a:pPr algn="ctr"/>
            <a:r>
              <a:rPr lang="fa-IR"/>
              <a:t>مستقیم: </a:t>
            </a:r>
            <a:r>
              <a:rPr lang="en-US"/>
              <a:t>  </a:t>
            </a:r>
            <a:r>
              <a:rPr lang="fa-IR"/>
              <a:t>مواد اولیه ای که ماهیت کالای تولیدی به آنها وابسته است و مستقیماً در تولید کالا نقش دارد. </a:t>
            </a:r>
            <a:endParaRPr lang="en-US"/>
          </a:p>
          <a:p>
            <a:pPr algn="ctr"/>
            <a:r>
              <a:rPr lang="fa-IR"/>
              <a:t> غیر مستقیم: در تولید محصولات بکار</a:t>
            </a:r>
            <a:r>
              <a:rPr lang="en-US"/>
              <a:t> </a:t>
            </a:r>
            <a:r>
              <a:rPr lang="fa-IR"/>
              <a:t>می روند .</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23554"/>
                                        </p:tgtEl>
                                        <p:attrNameLst>
                                          <p:attrName>style.visibility</p:attrName>
                                        </p:attrNameLst>
                                      </p:cBhvr>
                                      <p:to>
                                        <p:strVal val="visible"/>
                                      </p:to>
                                    </p:set>
                                    <p:anim calcmode="lin" valueType="num">
                                      <p:cBhvr>
                                        <p:cTn id="7" dur="500" fill="hold"/>
                                        <p:tgtEl>
                                          <p:spTgt spid="23554"/>
                                        </p:tgtEl>
                                        <p:attrNameLst>
                                          <p:attrName>ppt_w</p:attrName>
                                        </p:attrNameLst>
                                      </p:cBhvr>
                                      <p:tavLst>
                                        <p:tav tm="0">
                                          <p:val>
                                            <p:fltVal val="0"/>
                                          </p:val>
                                        </p:tav>
                                        <p:tav tm="100000">
                                          <p:val>
                                            <p:strVal val="#ppt_w"/>
                                          </p:val>
                                        </p:tav>
                                      </p:tavLst>
                                    </p:anim>
                                    <p:anim calcmode="lin" valueType="num">
                                      <p:cBhvr>
                                        <p:cTn id="8" dur="500" fill="hold"/>
                                        <p:tgtEl>
                                          <p:spTgt spid="23554"/>
                                        </p:tgtEl>
                                        <p:attrNameLst>
                                          <p:attrName>ppt_h</p:attrName>
                                        </p:attrNameLst>
                                      </p:cBhvr>
                                      <p:tavLst>
                                        <p:tav tm="0">
                                          <p:val>
                                            <p:fltVal val="0"/>
                                          </p:val>
                                        </p:tav>
                                        <p:tav tm="100000">
                                          <p:val>
                                            <p:strVal val="#ppt_h"/>
                                          </p:val>
                                        </p:tav>
                                      </p:tavLst>
                                    </p:anim>
                                    <p:animEffect transition="in" filter="fade">
                                      <p:cBhvr>
                                        <p:cTn id="9" dur="500"/>
                                        <p:tgtEl>
                                          <p:spTgt spid="2355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3555">
                                            <p:txEl>
                                              <p:pRg st="1" end="1"/>
                                            </p:txEl>
                                          </p:spTgt>
                                        </p:tgtEl>
                                        <p:attrNameLst>
                                          <p:attrName>style.visibility</p:attrName>
                                        </p:attrNameLst>
                                      </p:cBhvr>
                                      <p:to>
                                        <p:strVal val="visible"/>
                                      </p:to>
                                    </p:set>
                                    <p:animEffect transition="in" filter="fade">
                                      <p:cBhvr>
                                        <p:cTn id="14" dur="1000">
                                          <p:stCondLst>
                                            <p:cond delay="0"/>
                                          </p:stCondLst>
                                        </p:cTn>
                                        <p:tgtEl>
                                          <p:spTgt spid="2355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Effect transition="in" filter="fade">
                                      <p:cBhvr>
                                        <p:cTn id="19" dur="1000">
                                          <p:stCondLst>
                                            <p:cond delay="0"/>
                                          </p:stCondLst>
                                        </p:cTn>
                                        <p:tgtEl>
                                          <p:spTgt spid="2355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3555">
                                            <p:txEl>
                                              <p:pRg st="3" end="3"/>
                                            </p:txEl>
                                          </p:spTgt>
                                        </p:tgtEl>
                                        <p:attrNameLst>
                                          <p:attrName>style.visibility</p:attrName>
                                        </p:attrNameLst>
                                      </p:cBhvr>
                                      <p:to>
                                        <p:strVal val="visible"/>
                                      </p:to>
                                    </p:set>
                                    <p:animEffect transition="in" filter="fade">
                                      <p:cBhvr>
                                        <p:cTn id="24" dur="1000">
                                          <p:stCondLst>
                                            <p:cond delay="0"/>
                                          </p:stCondLst>
                                        </p:cTn>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2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endParaRPr lang="en-US"/>
          </a:p>
        </p:txBody>
      </p:sp>
      <p:sp>
        <p:nvSpPr>
          <p:cNvPr id="285699" name="Rectangle 3"/>
          <p:cNvSpPr>
            <a:spLocks noGrp="1" noChangeArrowheads="1"/>
          </p:cNvSpPr>
          <p:nvPr>
            <p:ph type="body" idx="1"/>
          </p:nvPr>
        </p:nvSpPr>
        <p:spPr/>
        <p:txBody>
          <a:bodyPr/>
          <a:lstStyle/>
          <a:p>
            <a:pPr lvl="1"/>
            <a:r>
              <a:rPr lang="fa-IR" sz="3200"/>
              <a:t>تهیه گزارش بهای تمام شده</a:t>
            </a:r>
            <a:endParaRPr lang="en-US" sz="3200"/>
          </a:p>
          <a:p>
            <a:r>
              <a:rPr lang="fa-IR"/>
              <a:t> در دپارتمان های اول – دوم و بعدی</a:t>
            </a:r>
          </a:p>
          <a:p>
            <a:r>
              <a:rPr lang="fa-IR"/>
              <a:t>نکته: در روش میانگین تفاوت اصلی دپارتمان های دوم و بعد از آن با دپارتمان اول در اقلام تشکیل دهنده بهای تمام شده بدین معنی است:</a:t>
            </a:r>
            <a:endParaRPr lang="en-US"/>
          </a:p>
        </p:txBody>
      </p:sp>
    </p:spTree>
  </p:cSld>
  <p:clrMapOvr>
    <a:masterClrMapping/>
  </p:clrMapOvr>
  <p:transition advClick="0" advTm="3000"/>
</p:sld>
</file>

<file path=ppt/slides/slide25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endParaRPr lang="en-US"/>
          </a:p>
        </p:txBody>
      </p:sp>
      <p:sp>
        <p:nvSpPr>
          <p:cNvPr id="286723" name="Rectangle 3"/>
          <p:cNvSpPr>
            <a:spLocks noGrp="1" noChangeArrowheads="1"/>
          </p:cNvSpPr>
          <p:nvPr>
            <p:ph type="body" idx="1"/>
          </p:nvPr>
        </p:nvSpPr>
        <p:spPr/>
        <p:txBody>
          <a:bodyPr/>
          <a:lstStyle/>
          <a:p>
            <a:pPr>
              <a:lnSpc>
                <a:spcPct val="90000"/>
              </a:lnSpc>
            </a:pPr>
            <a:r>
              <a:rPr lang="fa-IR" sz="2800"/>
              <a:t>                                                                  </a:t>
            </a:r>
          </a:p>
          <a:p>
            <a:pPr>
              <a:lnSpc>
                <a:spcPct val="90000"/>
              </a:lnSpc>
            </a:pPr>
            <a:r>
              <a:rPr lang="fa-IR" sz="2800"/>
              <a:t/>
            </a:r>
            <a:br>
              <a:rPr lang="fa-IR" sz="2800"/>
            </a:br>
            <a:r>
              <a:rPr lang="fa-IR" sz="2800"/>
              <a:t> که برای تهیه گزارش بهای تمام شده علاوه بر آگاهی از اقلام بهای تمام شده مواد- دستمزد – سربار مصرفی و موجود در کار در جریان ساخت ابتدای دوره باید میزان بهای تمام شده انتقالی ازدپارتمان های قبلی را نیز در طول دوره و در کار در جریان ابتدای دوره تشخیص دهیم.</a:t>
            </a:r>
          </a:p>
          <a:p>
            <a:pPr>
              <a:lnSpc>
                <a:spcPct val="90000"/>
              </a:lnSpc>
            </a:pPr>
            <a:endParaRPr lang="fa-IR" sz="2800"/>
          </a:p>
          <a:p>
            <a:pPr>
              <a:lnSpc>
                <a:spcPct val="90000"/>
              </a:lnSpc>
            </a:pPr>
            <a:r>
              <a:rPr lang="fa-IR" sz="2800"/>
              <a:t/>
            </a:r>
            <a:br>
              <a:rPr lang="fa-IR" sz="2800"/>
            </a:br>
            <a:endParaRPr lang="en-US" sz="280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nodePh="1">
                                  <p:stCondLst>
                                    <p:cond delay="0"/>
                                  </p:stCondLst>
                                  <p:endCondLst>
                                    <p:cond evt="begin" delay="0">
                                      <p:tn val="5"/>
                                    </p:cond>
                                  </p:endCondLst>
                                  <p:childTnLst>
                                    <p:set>
                                      <p:cBhvr>
                                        <p:cTn id="6" dur="1" fill="hold">
                                          <p:stCondLst>
                                            <p:cond delay="0"/>
                                          </p:stCondLst>
                                        </p:cTn>
                                        <p:tgtEl>
                                          <p:spTgt spid="286722"/>
                                        </p:tgtEl>
                                        <p:attrNameLst>
                                          <p:attrName>style.visibility</p:attrName>
                                        </p:attrNameLst>
                                      </p:cBhvr>
                                      <p:to>
                                        <p:strVal val="visible"/>
                                      </p:to>
                                    </p:set>
                                    <p:anim calcmode="lin" valueType="num">
                                      <p:cBhvr>
                                        <p:cTn id="7" dur="15000" fill="hold"/>
                                        <p:tgtEl>
                                          <p:spTgt spid="286722"/>
                                        </p:tgtEl>
                                        <p:attrNameLst>
                                          <p:attrName>ppt_x</p:attrName>
                                        </p:attrNameLst>
                                      </p:cBhvr>
                                      <p:tavLst>
                                        <p:tav tm="0">
                                          <p:val>
                                            <p:strVal val="#ppt_x"/>
                                          </p:val>
                                        </p:tav>
                                        <p:tav tm="100000">
                                          <p:val>
                                            <p:strVal val="#ppt_x"/>
                                          </p:val>
                                        </p:tav>
                                      </p:tavLst>
                                    </p:anim>
                                    <p:anim calcmode="lin" valueType="num">
                                      <p:cBhvr>
                                        <p:cTn id="8" dur="15000" fill="hold"/>
                                        <p:tgtEl>
                                          <p:spTgt spid="286722"/>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286723">
                                            <p:txEl>
                                              <p:pRg st="0" end="0"/>
                                            </p:txEl>
                                          </p:spTgt>
                                        </p:tgtEl>
                                        <p:attrNameLst>
                                          <p:attrName>style.visibility</p:attrName>
                                        </p:attrNameLst>
                                      </p:cBhvr>
                                      <p:to>
                                        <p:strVal val="visible"/>
                                      </p:to>
                                    </p:set>
                                    <p:anim calcmode="lin" valueType="num">
                                      <p:cBhvr>
                                        <p:cTn id="11" dur="15000" fill="hold"/>
                                        <p:tgtEl>
                                          <p:spTgt spid="286723">
                                            <p:txEl>
                                              <p:pRg st="0" end="0"/>
                                            </p:txEl>
                                          </p:spTgt>
                                        </p:tgtEl>
                                        <p:attrNameLst>
                                          <p:attrName>ppt_x</p:attrName>
                                        </p:attrNameLst>
                                      </p:cBhvr>
                                      <p:tavLst>
                                        <p:tav tm="0">
                                          <p:val>
                                            <p:strVal val="#ppt_x"/>
                                          </p:val>
                                        </p:tav>
                                        <p:tav tm="100000">
                                          <p:val>
                                            <p:strVal val="#ppt_x"/>
                                          </p:val>
                                        </p:tav>
                                      </p:tavLst>
                                    </p:anim>
                                    <p:anim calcmode="lin" valueType="num">
                                      <p:cBhvr>
                                        <p:cTn id="12" dur="15000" fill="hold"/>
                                        <p:tgtEl>
                                          <p:spTgt spid="286723">
                                            <p:txEl>
                                              <p:pRg st="0" end="0"/>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286723">
                                            <p:txEl>
                                              <p:pRg st="1" end="1"/>
                                            </p:txEl>
                                          </p:spTgt>
                                        </p:tgtEl>
                                        <p:attrNameLst>
                                          <p:attrName>style.visibility</p:attrName>
                                        </p:attrNameLst>
                                      </p:cBhvr>
                                      <p:to>
                                        <p:strVal val="visible"/>
                                      </p:to>
                                    </p:set>
                                    <p:anim calcmode="lin" valueType="num">
                                      <p:cBhvr>
                                        <p:cTn id="15" dur="15000" fill="hold"/>
                                        <p:tgtEl>
                                          <p:spTgt spid="286723">
                                            <p:txEl>
                                              <p:pRg st="1" end="1"/>
                                            </p:txEl>
                                          </p:spTgt>
                                        </p:tgtEl>
                                        <p:attrNameLst>
                                          <p:attrName>ppt_x</p:attrName>
                                        </p:attrNameLst>
                                      </p:cBhvr>
                                      <p:tavLst>
                                        <p:tav tm="0">
                                          <p:val>
                                            <p:strVal val="#ppt_x"/>
                                          </p:val>
                                        </p:tav>
                                        <p:tav tm="100000">
                                          <p:val>
                                            <p:strVal val="#ppt_x"/>
                                          </p:val>
                                        </p:tav>
                                      </p:tavLst>
                                    </p:anim>
                                    <p:anim calcmode="lin" valueType="num">
                                      <p:cBhvr>
                                        <p:cTn id="16" dur="15000" fill="hold"/>
                                        <p:tgtEl>
                                          <p:spTgt spid="286723">
                                            <p:txEl>
                                              <p:pRg st="1" end="1"/>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286723">
                                            <p:txEl>
                                              <p:pRg st="3" end="3"/>
                                            </p:txEl>
                                          </p:spTgt>
                                        </p:tgtEl>
                                        <p:attrNameLst>
                                          <p:attrName>style.visibility</p:attrName>
                                        </p:attrNameLst>
                                      </p:cBhvr>
                                      <p:to>
                                        <p:strVal val="visible"/>
                                      </p:to>
                                    </p:set>
                                    <p:anim calcmode="lin" valueType="num">
                                      <p:cBhvr>
                                        <p:cTn id="19" dur="15000" fill="hold"/>
                                        <p:tgtEl>
                                          <p:spTgt spid="286723">
                                            <p:txEl>
                                              <p:pRg st="3" end="3"/>
                                            </p:txEl>
                                          </p:spTgt>
                                        </p:tgtEl>
                                        <p:attrNameLst>
                                          <p:attrName>ppt_x</p:attrName>
                                        </p:attrNameLst>
                                      </p:cBhvr>
                                      <p:tavLst>
                                        <p:tav tm="0">
                                          <p:val>
                                            <p:strVal val="#ppt_x"/>
                                          </p:val>
                                        </p:tav>
                                        <p:tav tm="100000">
                                          <p:val>
                                            <p:strVal val="#ppt_x"/>
                                          </p:val>
                                        </p:tav>
                                      </p:tavLst>
                                    </p:anim>
                                    <p:anim calcmode="lin" valueType="num">
                                      <p:cBhvr>
                                        <p:cTn id="20" dur="15000" fill="hold"/>
                                        <p:tgtEl>
                                          <p:spTgt spid="286723">
                                            <p:txEl>
                                              <p:pRg st="3" end="3"/>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2" grpId="0"/>
      <p:bldP spid="286723" grpId="0" build="allAtOnce"/>
    </p:bldLst>
  </p:timing>
</p:sld>
</file>

<file path=ppt/slides/slide2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endParaRPr lang="en-US"/>
          </a:p>
        </p:txBody>
      </p:sp>
      <p:sp>
        <p:nvSpPr>
          <p:cNvPr id="287747" name="Rectangle 3"/>
          <p:cNvSpPr>
            <a:spLocks noGrp="1" noChangeArrowheads="1"/>
          </p:cNvSpPr>
          <p:nvPr>
            <p:ph type="body" idx="1"/>
          </p:nvPr>
        </p:nvSpPr>
        <p:spPr/>
        <p:txBody>
          <a:bodyPr/>
          <a:lstStyle/>
          <a:p>
            <a:r>
              <a:rPr lang="fa-IR"/>
              <a:t>با یک مثال تهیه گزارش بهای تمام شده را در دپارتمان های تولید شرکت آرمان بررسی می کنیم.</a:t>
            </a:r>
          </a:p>
          <a:p>
            <a:r>
              <a:rPr lang="fa-IR"/>
              <a:t/>
            </a:r>
            <a:br>
              <a:rPr lang="fa-IR"/>
            </a:br>
            <a:endParaRPr lang="en-US"/>
          </a:p>
        </p:txBody>
      </p:sp>
    </p:spTree>
  </p:cSld>
  <p:clrMapOvr>
    <a:masterClrMapping/>
  </p:clrMapOvr>
  <p:transition advClick="0" advTm="3000"/>
</p:sld>
</file>

<file path=ppt/slides/slide2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endParaRPr lang="en-US"/>
          </a:p>
        </p:txBody>
      </p:sp>
      <p:sp>
        <p:nvSpPr>
          <p:cNvPr id="288771" name="Rectangle 3"/>
          <p:cNvSpPr>
            <a:spLocks noGrp="1" noChangeArrowheads="1"/>
          </p:cNvSpPr>
          <p:nvPr>
            <p:ph type="body" idx="1"/>
          </p:nvPr>
        </p:nvSpPr>
        <p:spPr/>
        <p:txBody>
          <a:bodyPr/>
          <a:lstStyle/>
          <a:p>
            <a:r>
              <a:rPr lang="fa-IR"/>
              <a:t> </a:t>
            </a:r>
          </a:p>
          <a:p>
            <a:r>
              <a:rPr lang="fa-IR"/>
              <a:t>مثال:					(شرکت آرمان)</a:t>
            </a:r>
          </a:p>
          <a:p>
            <a:r>
              <a:rPr lang="fa-IR"/>
              <a:t>شرکت آرمان از نظام هزینه یابی مرحله ای استفاده می کند در کارگاه تولیدی دارد. مواد اولیه مصرفی برای تولید تنها محصول این شرکت در ابتدای خط کارگاه</a:t>
            </a:r>
            <a:endParaRPr lang="en-US"/>
          </a:p>
        </p:txBody>
      </p:sp>
    </p:spTree>
  </p:cSld>
  <p:clrMapOvr>
    <a:masterClrMapping/>
  </p:clrMapOvr>
  <p:transition advClick="0" advTm="3000"/>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endParaRPr lang="en-US"/>
          </a:p>
        </p:txBody>
      </p:sp>
      <p:sp>
        <p:nvSpPr>
          <p:cNvPr id="289795" name="Rectangle 3"/>
          <p:cNvSpPr>
            <a:spLocks noGrp="1" noChangeArrowheads="1"/>
          </p:cNvSpPr>
          <p:nvPr>
            <p:ph type="body" idx="1"/>
          </p:nvPr>
        </p:nvSpPr>
        <p:spPr/>
        <p:txBody>
          <a:bodyPr/>
          <a:lstStyle/>
          <a:p>
            <a:r>
              <a:rPr lang="fa-IR"/>
              <a:t> اول وارد خط تولید می شود ولی موادی که در کارگاه 2 به محصول اضافه می شود. متناسب با پیشرفت کار وارد جریان تولید می شود. (اردیبهشت ماه)</a:t>
            </a:r>
          </a:p>
          <a:p>
            <a:r>
              <a:rPr lang="fa-IR"/>
              <a:t/>
            </a:r>
            <a:br>
              <a:rPr lang="fa-IR"/>
            </a:b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nodePh="1">
                                  <p:stCondLst>
                                    <p:cond delay="0"/>
                                  </p:stCondLst>
                                  <p:endCondLst>
                                    <p:cond evt="begin" delay="0">
                                      <p:tn val="5"/>
                                    </p:cond>
                                  </p:endCondLst>
                                  <p:childTnLst>
                                    <p:set>
                                      <p:cBhvr>
                                        <p:cTn id="6" dur="1" fill="hold">
                                          <p:stCondLst>
                                            <p:cond delay="0"/>
                                          </p:stCondLst>
                                        </p:cTn>
                                        <p:tgtEl>
                                          <p:spTgt spid="289794"/>
                                        </p:tgtEl>
                                        <p:attrNameLst>
                                          <p:attrName>style.visibility</p:attrName>
                                        </p:attrNameLst>
                                      </p:cBhvr>
                                      <p:to>
                                        <p:strVal val="visible"/>
                                      </p:to>
                                    </p:set>
                                    <p:anim calcmode="lin" valueType="num">
                                      <p:cBhvr>
                                        <p:cTn id="7" dur="15000" fill="hold"/>
                                        <p:tgtEl>
                                          <p:spTgt spid="289794"/>
                                        </p:tgtEl>
                                        <p:attrNameLst>
                                          <p:attrName>ppt_x</p:attrName>
                                        </p:attrNameLst>
                                      </p:cBhvr>
                                      <p:tavLst>
                                        <p:tav tm="0">
                                          <p:val>
                                            <p:strVal val="#ppt_x"/>
                                          </p:val>
                                        </p:tav>
                                        <p:tav tm="100000">
                                          <p:val>
                                            <p:strVal val="#ppt_x"/>
                                          </p:val>
                                        </p:tav>
                                      </p:tavLst>
                                    </p:anim>
                                    <p:anim calcmode="lin" valueType="num">
                                      <p:cBhvr>
                                        <p:cTn id="8" dur="15000" fill="hold"/>
                                        <p:tgtEl>
                                          <p:spTgt spid="289794"/>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289795">
                                            <p:txEl>
                                              <p:pRg st="0" end="0"/>
                                            </p:txEl>
                                          </p:spTgt>
                                        </p:tgtEl>
                                        <p:attrNameLst>
                                          <p:attrName>style.visibility</p:attrName>
                                        </p:attrNameLst>
                                      </p:cBhvr>
                                      <p:to>
                                        <p:strVal val="visible"/>
                                      </p:to>
                                    </p:set>
                                    <p:anim calcmode="lin" valueType="num">
                                      <p:cBhvr>
                                        <p:cTn id="11" dur="15000" fill="hold"/>
                                        <p:tgtEl>
                                          <p:spTgt spid="289795">
                                            <p:txEl>
                                              <p:pRg st="0" end="0"/>
                                            </p:txEl>
                                          </p:spTgt>
                                        </p:tgtEl>
                                        <p:attrNameLst>
                                          <p:attrName>ppt_x</p:attrName>
                                        </p:attrNameLst>
                                      </p:cBhvr>
                                      <p:tavLst>
                                        <p:tav tm="0">
                                          <p:val>
                                            <p:strVal val="#ppt_x"/>
                                          </p:val>
                                        </p:tav>
                                        <p:tav tm="100000">
                                          <p:val>
                                            <p:strVal val="#ppt_x"/>
                                          </p:val>
                                        </p:tav>
                                      </p:tavLst>
                                    </p:anim>
                                    <p:anim calcmode="lin" valueType="num">
                                      <p:cBhvr>
                                        <p:cTn id="12" dur="15000" fill="hold"/>
                                        <p:tgtEl>
                                          <p:spTgt spid="289795">
                                            <p:txEl>
                                              <p:pRg st="0" end="0"/>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289795">
                                            <p:txEl>
                                              <p:pRg st="1" end="1"/>
                                            </p:txEl>
                                          </p:spTgt>
                                        </p:tgtEl>
                                        <p:attrNameLst>
                                          <p:attrName>style.visibility</p:attrName>
                                        </p:attrNameLst>
                                      </p:cBhvr>
                                      <p:to>
                                        <p:strVal val="visible"/>
                                      </p:to>
                                    </p:set>
                                    <p:anim calcmode="lin" valueType="num">
                                      <p:cBhvr>
                                        <p:cTn id="15" dur="15000" fill="hold"/>
                                        <p:tgtEl>
                                          <p:spTgt spid="289795">
                                            <p:txEl>
                                              <p:pRg st="1" end="1"/>
                                            </p:txEl>
                                          </p:spTgt>
                                        </p:tgtEl>
                                        <p:attrNameLst>
                                          <p:attrName>ppt_x</p:attrName>
                                        </p:attrNameLst>
                                      </p:cBhvr>
                                      <p:tavLst>
                                        <p:tav tm="0">
                                          <p:val>
                                            <p:strVal val="#ppt_x"/>
                                          </p:val>
                                        </p:tav>
                                        <p:tav tm="100000">
                                          <p:val>
                                            <p:strVal val="#ppt_x"/>
                                          </p:val>
                                        </p:tav>
                                      </p:tavLst>
                                    </p:anim>
                                    <p:anim calcmode="lin" valueType="num">
                                      <p:cBhvr>
                                        <p:cTn id="16" dur="15000" fill="hold"/>
                                        <p:tgtEl>
                                          <p:spTgt spid="289795">
                                            <p:txEl>
                                              <p:pRg st="1" end="1"/>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4" grpId="0"/>
      <p:bldP spid="289795" grpId="0" build="allAtOnce"/>
    </p:bldLst>
  </p:timing>
</p:sld>
</file>

<file path=ppt/slides/slide2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90821" name="Object 5"/>
          <p:cNvGraphicFramePr>
            <a:graphicFrameLocks noChangeAspect="1"/>
          </p:cNvGraphicFramePr>
          <p:nvPr/>
        </p:nvGraphicFramePr>
        <p:xfrm>
          <a:off x="1966913" y="-2628900"/>
          <a:ext cx="142875" cy="390525"/>
        </p:xfrm>
        <a:graphic>
          <a:graphicData uri="http://schemas.openxmlformats.org/presentationml/2006/ole">
            <mc:AlternateContent xmlns:mc="http://schemas.openxmlformats.org/markup-compatibility/2006">
              <mc:Choice xmlns:v="urn:schemas-microsoft-com:vml" Requires="v">
                <p:oleObj spid="_x0000_s291224" name="Equation" r:id="rId3" imgW="139639" imgH="393529" progId="Equation.3">
                  <p:embed/>
                </p:oleObj>
              </mc:Choice>
              <mc:Fallback>
                <p:oleObj name="Equation" r:id="rId3" imgW="139639" imgH="393529"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6913" y="-2628900"/>
                        <a:ext cx="14287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0820" name="Object 4"/>
          <p:cNvGraphicFramePr>
            <a:graphicFrameLocks noChangeAspect="1"/>
          </p:cNvGraphicFramePr>
          <p:nvPr/>
        </p:nvGraphicFramePr>
        <p:xfrm>
          <a:off x="1966913" y="-2628900"/>
          <a:ext cx="142875" cy="390525"/>
        </p:xfrm>
        <a:graphic>
          <a:graphicData uri="http://schemas.openxmlformats.org/presentationml/2006/ole">
            <mc:AlternateContent xmlns:mc="http://schemas.openxmlformats.org/markup-compatibility/2006">
              <mc:Choice xmlns:v="urn:schemas-microsoft-com:vml" Requires="v">
                <p:oleObj spid="_x0000_s291225" name="Equation" r:id="rId5" imgW="139639" imgH="393529" progId="Equation.3">
                  <p:embed/>
                </p:oleObj>
              </mc:Choice>
              <mc:Fallback>
                <p:oleObj name="Equation" r:id="rId5" imgW="139639" imgH="393529"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6913" y="-2628900"/>
                        <a:ext cx="14287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0884" name="Rectangle 68"/>
          <p:cNvSpPr>
            <a:spLocks noChangeArrowheads="1"/>
          </p:cNvSpPr>
          <p:nvPr/>
        </p:nvSpPr>
        <p:spPr bwMode="auto">
          <a:xfrm>
            <a:off x="1966913" y="-2628900"/>
            <a:ext cx="1257300" cy="0"/>
          </a:xfrm>
          <a:prstGeom prst="rect">
            <a:avLst/>
          </a:prstGeom>
          <a:noFill/>
          <a:ln w="9525">
            <a:noFill/>
            <a:miter lim="800000"/>
            <a:headEnd/>
            <a:tailEnd/>
          </a:ln>
          <a:effectLst/>
        </p:spPr>
        <p:txBody>
          <a:bodyPr wrap="none">
            <a:spAutoFit/>
          </a:bodyPr>
          <a:lstStyle/>
          <a:p>
            <a:endParaRPr lang="en-US"/>
          </a:p>
        </p:txBody>
      </p:sp>
      <p:sp>
        <p:nvSpPr>
          <p:cNvPr id="290888" name="Rectangle 72"/>
          <p:cNvSpPr>
            <a:spLocks noChangeArrowheads="1"/>
          </p:cNvSpPr>
          <p:nvPr/>
        </p:nvSpPr>
        <p:spPr bwMode="auto">
          <a:xfrm>
            <a:off x="1966913" y="-2628900"/>
            <a:ext cx="1257300" cy="0"/>
          </a:xfrm>
          <a:prstGeom prst="rect">
            <a:avLst/>
          </a:prstGeom>
          <a:noFill/>
          <a:ln w="9525">
            <a:noFill/>
            <a:miter lim="800000"/>
            <a:headEnd/>
            <a:tailEnd/>
          </a:ln>
          <a:effectLst/>
        </p:spPr>
        <p:txBody>
          <a:bodyPr wrap="none">
            <a:spAutoFit/>
          </a:bodyPr>
          <a:lstStyle/>
          <a:p>
            <a:endParaRPr lang="en-US"/>
          </a:p>
        </p:txBody>
      </p:sp>
      <p:graphicFrame>
        <p:nvGraphicFramePr>
          <p:cNvPr id="291203" name="Object 387"/>
          <p:cNvGraphicFramePr>
            <a:graphicFrameLocks noChangeAspect="1"/>
          </p:cNvGraphicFramePr>
          <p:nvPr/>
        </p:nvGraphicFramePr>
        <p:xfrm>
          <a:off x="1966913" y="-2628900"/>
          <a:ext cx="142875" cy="390525"/>
        </p:xfrm>
        <a:graphic>
          <a:graphicData uri="http://schemas.openxmlformats.org/presentationml/2006/ole">
            <mc:AlternateContent xmlns:mc="http://schemas.openxmlformats.org/markup-compatibility/2006">
              <mc:Choice xmlns:v="urn:schemas-microsoft-com:vml" Requires="v">
                <p:oleObj spid="_x0000_s291226" name="Equation" r:id="rId7" imgW="139639" imgH="393529" progId="Equation.3">
                  <p:embed/>
                </p:oleObj>
              </mc:Choice>
              <mc:Fallback>
                <p:oleObj name="Equation" r:id="rId7" imgW="139639" imgH="393529" progId="Equation.3">
                  <p:embed/>
                  <p:pic>
                    <p:nvPicPr>
                      <p:cNvPr id="0" name="Picture 38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6913" y="-2628900"/>
                        <a:ext cx="14287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1202" name="Object 386"/>
          <p:cNvGraphicFramePr>
            <a:graphicFrameLocks noChangeAspect="1"/>
          </p:cNvGraphicFramePr>
          <p:nvPr/>
        </p:nvGraphicFramePr>
        <p:xfrm>
          <a:off x="1966913" y="-2628900"/>
          <a:ext cx="142875" cy="390525"/>
        </p:xfrm>
        <a:graphic>
          <a:graphicData uri="http://schemas.openxmlformats.org/presentationml/2006/ole">
            <mc:AlternateContent xmlns:mc="http://schemas.openxmlformats.org/markup-compatibility/2006">
              <mc:Choice xmlns:v="urn:schemas-microsoft-com:vml" Requires="v">
                <p:oleObj spid="_x0000_s291227" name="Equation" r:id="rId8" imgW="139639" imgH="393529" progId="Equation.3">
                  <p:embed/>
                </p:oleObj>
              </mc:Choice>
              <mc:Fallback>
                <p:oleObj name="Equation" r:id="rId8" imgW="139639" imgH="393529" progId="Equation.3">
                  <p:embed/>
                  <p:pic>
                    <p:nvPicPr>
                      <p:cNvPr id="0" name="Picture 38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6913" y="-2628900"/>
                        <a:ext cx="14287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1266" name="Rectangle 450"/>
          <p:cNvSpPr>
            <a:spLocks noChangeArrowheads="1"/>
          </p:cNvSpPr>
          <p:nvPr/>
        </p:nvSpPr>
        <p:spPr bwMode="auto">
          <a:xfrm>
            <a:off x="1966913" y="-2628900"/>
            <a:ext cx="1257300" cy="0"/>
          </a:xfrm>
          <a:prstGeom prst="rect">
            <a:avLst/>
          </a:prstGeom>
          <a:noFill/>
          <a:ln w="9525">
            <a:noFill/>
            <a:miter lim="800000"/>
            <a:headEnd/>
            <a:tailEnd/>
          </a:ln>
          <a:effectLst/>
        </p:spPr>
        <p:txBody>
          <a:bodyPr wrap="none">
            <a:spAutoFit/>
          </a:bodyPr>
          <a:lstStyle/>
          <a:p>
            <a:endParaRPr lang="en-US"/>
          </a:p>
        </p:txBody>
      </p:sp>
      <p:sp>
        <p:nvSpPr>
          <p:cNvPr id="291270" name="Rectangle 454"/>
          <p:cNvSpPr>
            <a:spLocks noChangeArrowheads="1"/>
          </p:cNvSpPr>
          <p:nvPr/>
        </p:nvSpPr>
        <p:spPr bwMode="auto">
          <a:xfrm>
            <a:off x="1966913" y="-2628900"/>
            <a:ext cx="1257300" cy="0"/>
          </a:xfrm>
          <a:prstGeom prst="rect">
            <a:avLst/>
          </a:prstGeom>
          <a:noFill/>
          <a:ln w="9525">
            <a:noFill/>
            <a:miter lim="800000"/>
            <a:headEnd/>
            <a:tailEnd/>
          </a:ln>
          <a:effectLst/>
        </p:spPr>
        <p:txBody>
          <a:bodyPr wrap="none">
            <a:spAutoFit/>
          </a:bodyPr>
          <a:lstStyle/>
          <a:p>
            <a:endParaRPr lang="en-US"/>
          </a:p>
        </p:txBody>
      </p:sp>
      <p:graphicFrame>
        <p:nvGraphicFramePr>
          <p:cNvPr id="346259" name="Group 1171"/>
          <p:cNvGraphicFramePr>
            <a:graphicFrameLocks noGrp="1"/>
          </p:cNvGraphicFramePr>
          <p:nvPr>
            <p:ph/>
          </p:nvPr>
        </p:nvGraphicFramePr>
        <p:xfrm>
          <a:off x="457200" y="274638"/>
          <a:ext cx="8229600" cy="6615112"/>
        </p:xfrm>
        <a:graphic>
          <a:graphicData uri="http://schemas.openxmlformats.org/drawingml/2006/table">
            <a:tbl>
              <a:tblPr rtl="1"/>
              <a:tblGrid>
                <a:gridCol w="1985962">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gridCol w="4078288">
                  <a:extLst>
                    <a:ext uri="{9D8B030D-6E8A-4147-A177-3AD203B41FA5}">
                      <a16:colId xmlns:a16="http://schemas.microsoft.com/office/drawing/2014/main" val="20002"/>
                    </a:ext>
                  </a:extLst>
                </a:gridCol>
              </a:tblGrid>
              <a:tr h="423863">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اقلام بهای تمام شده:</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کارگاه 1</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کارگاه 2</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6550">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 در جریان اول دوره شامل</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6550">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هزینه های انتقالی دپارتمان قبلی</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304600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6550">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هزینه های این دپارتمان مواد</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000/150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200/31</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7650">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دستمزد</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000/34</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600/23</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6063">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سربار</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000/37</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200/19</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6550">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هزینه های دپارتمان در طول اردیبهشت:</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47650">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مواد</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000/902/1</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800/784</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46063">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دستمزد</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000/786/1</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400/588</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46063">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سربار</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000/627/1</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800/490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6550">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sng" strike="noStrike" cap="none" normalizeH="0" baseline="0" smtClean="0">
                          <a:ln>
                            <a:noFill/>
                          </a:ln>
                          <a:solidFill>
                            <a:schemeClr val="tx1"/>
                          </a:solidFill>
                          <a:effectLst/>
                          <a:latin typeface="Times New Roman" pitchFamily="18" charset="0"/>
                          <a:ea typeface="Times New Roman" pitchFamily="18" charset="0"/>
                          <a:cs typeface="B Zar" pitchFamily="2" charset="-78"/>
                        </a:rPr>
                        <a:t>مقادیر تولید</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6550">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 در جریان اول دوره</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100 واحد</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75 واحد</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36550">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شروع به تولید طی دوره</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1250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36550">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انتقالی از دپارتمان قبل</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1225</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46063">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انتقال به انبار کالا</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36550">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 در جریان آخر دوره</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125</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Tree>
  </p:cSld>
  <p:clrMapOvr>
    <a:masterClrMapping/>
  </p:clrMapOvr>
  <p:transition advClick="0" advTm="3000"/>
</p:sld>
</file>

<file path=ppt/slides/slide2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44069" name="Object 5"/>
          <p:cNvGraphicFramePr>
            <a:graphicFrameLocks noChangeAspect="1"/>
          </p:cNvGraphicFramePr>
          <p:nvPr/>
        </p:nvGraphicFramePr>
        <p:xfrm>
          <a:off x="1966913" y="1370013"/>
          <a:ext cx="142875" cy="390525"/>
        </p:xfrm>
        <a:graphic>
          <a:graphicData uri="http://schemas.openxmlformats.org/presentationml/2006/ole">
            <mc:AlternateContent xmlns:mc="http://schemas.openxmlformats.org/markup-compatibility/2006">
              <mc:Choice xmlns:v="urn:schemas-microsoft-com:vml" Requires="v">
                <p:oleObj spid="_x0000_s344080" name="Equation" r:id="rId3" imgW="139639" imgH="393529" progId="Equation.3">
                  <p:embed/>
                </p:oleObj>
              </mc:Choice>
              <mc:Fallback>
                <p:oleObj name="Equation" r:id="rId3" imgW="139639" imgH="393529"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6913" y="1370013"/>
                        <a:ext cx="14287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4068" name="Object 4"/>
          <p:cNvGraphicFramePr>
            <a:graphicFrameLocks noChangeAspect="1"/>
          </p:cNvGraphicFramePr>
          <p:nvPr/>
        </p:nvGraphicFramePr>
        <p:xfrm>
          <a:off x="1966913" y="1370013"/>
          <a:ext cx="142875" cy="390525"/>
        </p:xfrm>
        <a:graphic>
          <a:graphicData uri="http://schemas.openxmlformats.org/presentationml/2006/ole">
            <mc:AlternateContent xmlns:mc="http://schemas.openxmlformats.org/markup-compatibility/2006">
              <mc:Choice xmlns:v="urn:schemas-microsoft-com:vml" Requires="v">
                <p:oleObj spid="_x0000_s344081" name="Equation" r:id="rId5" imgW="139639" imgH="393529" progId="Equation.3">
                  <p:embed/>
                </p:oleObj>
              </mc:Choice>
              <mc:Fallback>
                <p:oleObj name="Equation" r:id="rId5" imgW="139639" imgH="393529"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6913" y="1370013"/>
                        <a:ext cx="14287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4084" name="Rectangle 20"/>
          <p:cNvSpPr>
            <a:spLocks noChangeArrowheads="1"/>
          </p:cNvSpPr>
          <p:nvPr/>
        </p:nvSpPr>
        <p:spPr bwMode="auto">
          <a:xfrm>
            <a:off x="1966913" y="1370013"/>
            <a:ext cx="1257300" cy="0"/>
          </a:xfrm>
          <a:prstGeom prst="rect">
            <a:avLst/>
          </a:prstGeom>
          <a:noFill/>
          <a:ln w="9525">
            <a:noFill/>
            <a:miter lim="800000"/>
            <a:headEnd/>
            <a:tailEnd/>
          </a:ln>
          <a:effectLst/>
        </p:spPr>
        <p:txBody>
          <a:bodyPr wrap="none">
            <a:spAutoFit/>
          </a:bodyPr>
          <a:lstStyle/>
          <a:p>
            <a:endParaRPr lang="en-US"/>
          </a:p>
        </p:txBody>
      </p:sp>
      <p:sp>
        <p:nvSpPr>
          <p:cNvPr id="344088" name="Rectangle 24"/>
          <p:cNvSpPr>
            <a:spLocks noChangeArrowheads="1"/>
          </p:cNvSpPr>
          <p:nvPr/>
        </p:nvSpPr>
        <p:spPr bwMode="auto">
          <a:xfrm>
            <a:off x="1966913" y="1370013"/>
            <a:ext cx="1257300" cy="0"/>
          </a:xfrm>
          <a:prstGeom prst="rect">
            <a:avLst/>
          </a:prstGeom>
          <a:noFill/>
          <a:ln w="9525">
            <a:noFill/>
            <a:miter lim="800000"/>
            <a:headEnd/>
            <a:tailEnd/>
          </a:ln>
          <a:effectLst/>
        </p:spPr>
        <p:txBody>
          <a:bodyPr wrap="none">
            <a:spAutoFit/>
          </a:bodyPr>
          <a:lstStyle/>
          <a:p>
            <a:endParaRPr lang="en-US"/>
          </a:p>
        </p:txBody>
      </p:sp>
      <p:graphicFrame>
        <p:nvGraphicFramePr>
          <p:cNvPr id="344236" name="Group 172"/>
          <p:cNvGraphicFramePr>
            <a:graphicFrameLocks noGrp="1"/>
          </p:cNvGraphicFramePr>
          <p:nvPr/>
        </p:nvGraphicFramePr>
        <p:xfrm>
          <a:off x="1763713" y="981075"/>
          <a:ext cx="5832475" cy="5111750"/>
        </p:xfrm>
        <a:graphic>
          <a:graphicData uri="http://schemas.openxmlformats.org/drawingml/2006/table">
            <a:tbl>
              <a:tblPr rtl="1"/>
              <a:tblGrid>
                <a:gridCol w="1406525">
                  <a:extLst>
                    <a:ext uri="{9D8B030D-6E8A-4147-A177-3AD203B41FA5}">
                      <a16:colId xmlns:a16="http://schemas.microsoft.com/office/drawing/2014/main" val="20000"/>
                    </a:ext>
                  </a:extLst>
                </a:gridCol>
                <a:gridCol w="1535113">
                  <a:extLst>
                    <a:ext uri="{9D8B030D-6E8A-4147-A177-3AD203B41FA5}">
                      <a16:colId xmlns:a16="http://schemas.microsoft.com/office/drawing/2014/main" val="20001"/>
                    </a:ext>
                  </a:extLst>
                </a:gridCol>
                <a:gridCol w="2890837">
                  <a:extLst>
                    <a:ext uri="{9D8B030D-6E8A-4147-A177-3AD203B41FA5}">
                      <a16:colId xmlns:a16="http://schemas.microsoft.com/office/drawing/2014/main" val="20002"/>
                    </a:ext>
                  </a:extLst>
                </a:gridCol>
              </a:tblGrid>
              <a:tr h="719138">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میزان تکمیل کار در جریان تولید:</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13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1913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 در جریان ابتدای دوره:</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29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کارگاه 1</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کارگاه 2</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مواد</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60%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7513">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دستمزد و سربار</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25%</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66%</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19138">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 در جریان انتهای دوره:</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7513">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مواد</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75%</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17513">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دستمزد و سربار</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60%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75%</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transition advClick="0" advTm="3000"/>
</p:sld>
</file>

<file path=ppt/slides/slide25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1843" name="Rectangle 3"/>
          <p:cNvSpPr>
            <a:spLocks noGrp="1" noChangeArrowheads="1"/>
          </p:cNvSpPr>
          <p:nvPr>
            <p:ph type="body" idx="1"/>
          </p:nvPr>
        </p:nvSpPr>
        <p:spPr/>
        <p:txBody>
          <a:bodyPr/>
          <a:lstStyle/>
          <a:p>
            <a:r>
              <a:rPr lang="fa-IR"/>
              <a:t>مطلوب است:</a:t>
            </a:r>
          </a:p>
          <a:p>
            <a:r>
              <a:rPr lang="fa-IR"/>
              <a:t>تهیه گزارش بهای تمام شده تولید برای هر دپارتمان به روش میانگین</a:t>
            </a:r>
          </a:p>
          <a:p>
            <a:r>
              <a:rPr lang="fa-IR"/>
              <a:t>شرکت تولیدی آرمان</a:t>
            </a:r>
          </a:p>
          <a:p>
            <a:r>
              <a:rPr lang="fa-IR"/>
              <a:t>گزارش بهای تمام شده تولید  (اردیبهشت روش میانگین)</a:t>
            </a:r>
            <a:endParaRPr lang="en-US"/>
          </a:p>
        </p:txBody>
      </p:sp>
    </p:spTree>
  </p:cSld>
  <p:clrMapOvr>
    <a:masterClrMapping/>
  </p:clrMapOvr>
  <p:transition advClick="0" advTm="3000">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91843">
                                            <p:txEl>
                                              <p:pRg st="0" end="0"/>
                                            </p:txEl>
                                          </p:spTgt>
                                        </p:tgtEl>
                                        <p:attrNameLst>
                                          <p:attrName>style.visibility</p:attrName>
                                        </p:attrNameLst>
                                      </p:cBhvr>
                                      <p:to>
                                        <p:strVal val="visible"/>
                                      </p:to>
                                    </p:set>
                                    <p:animEffect transition="in" filter="fade">
                                      <p:cBhvr>
                                        <p:cTn id="7" dur="500">
                                          <p:stCondLst>
                                            <p:cond delay="0"/>
                                          </p:stCondLst>
                                        </p:cTn>
                                        <p:tgtEl>
                                          <p:spTgt spid="291843">
                                            <p:txEl>
                                              <p:pRg st="0" end="0"/>
                                            </p:txEl>
                                          </p:spTgt>
                                        </p:tgtEl>
                                      </p:cBhvr>
                                    </p:animEffect>
                                    <p:anim calcmode="lin" valueType="num">
                                      <p:cBhvr>
                                        <p:cTn id="8" dur="500" fill="hold">
                                          <p:stCondLst>
                                            <p:cond delay="0"/>
                                          </p:stCondLst>
                                        </p:cTn>
                                        <p:tgtEl>
                                          <p:spTgt spid="291843">
                                            <p:txEl>
                                              <p:pRg st="0" end="0"/>
                                            </p:txEl>
                                          </p:spTgt>
                                        </p:tgtEl>
                                        <p:attrNameLst>
                                          <p:attrName>ppt_x</p:attrName>
                                        </p:attrNameLst>
                                      </p:cBhvr>
                                      <p:tavLst>
                                        <p:tav tm="0">
                                          <p:val>
                                            <p:strVal val="#ppt_x-.1"/>
                                          </p:val>
                                        </p:tav>
                                        <p:tav tm="100000">
                                          <p:val>
                                            <p:strVal val="#ppt_x"/>
                                          </p:val>
                                        </p:tav>
                                      </p:tavLst>
                                    </p:anim>
                                    <p:anim calcmode="lin" valueType="num">
                                      <p:cBhvr>
                                        <p:cTn id="9" dur="500" fill="hold">
                                          <p:stCondLst>
                                            <p:cond delay="0"/>
                                          </p:stCondLst>
                                        </p:cTn>
                                        <p:tgtEl>
                                          <p:spTgt spid="291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291843">
                                            <p:txEl>
                                              <p:pRg st="1" end="1"/>
                                            </p:txEl>
                                          </p:spTgt>
                                        </p:tgtEl>
                                        <p:attrNameLst>
                                          <p:attrName>style.visibility</p:attrName>
                                        </p:attrNameLst>
                                      </p:cBhvr>
                                      <p:to>
                                        <p:strVal val="visible"/>
                                      </p:to>
                                    </p:set>
                                    <p:animEffect transition="in" filter="fade">
                                      <p:cBhvr>
                                        <p:cTn id="14" dur="500">
                                          <p:stCondLst>
                                            <p:cond delay="0"/>
                                          </p:stCondLst>
                                        </p:cTn>
                                        <p:tgtEl>
                                          <p:spTgt spid="291843">
                                            <p:txEl>
                                              <p:pRg st="1" end="1"/>
                                            </p:txEl>
                                          </p:spTgt>
                                        </p:tgtEl>
                                      </p:cBhvr>
                                    </p:animEffect>
                                    <p:anim calcmode="lin" valueType="num">
                                      <p:cBhvr>
                                        <p:cTn id="15" dur="500" fill="hold">
                                          <p:stCondLst>
                                            <p:cond delay="0"/>
                                          </p:stCondLst>
                                        </p:cTn>
                                        <p:tgtEl>
                                          <p:spTgt spid="291843">
                                            <p:txEl>
                                              <p:pRg st="1" end="1"/>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2918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291843">
                                            <p:txEl>
                                              <p:pRg st="2" end="2"/>
                                            </p:txEl>
                                          </p:spTgt>
                                        </p:tgtEl>
                                        <p:attrNameLst>
                                          <p:attrName>style.visibility</p:attrName>
                                        </p:attrNameLst>
                                      </p:cBhvr>
                                      <p:to>
                                        <p:strVal val="visible"/>
                                      </p:to>
                                    </p:set>
                                    <p:animEffect transition="in" filter="fade">
                                      <p:cBhvr>
                                        <p:cTn id="21" dur="500">
                                          <p:stCondLst>
                                            <p:cond delay="0"/>
                                          </p:stCondLst>
                                        </p:cTn>
                                        <p:tgtEl>
                                          <p:spTgt spid="291843">
                                            <p:txEl>
                                              <p:pRg st="2" end="2"/>
                                            </p:txEl>
                                          </p:spTgt>
                                        </p:tgtEl>
                                      </p:cBhvr>
                                    </p:animEffect>
                                    <p:anim calcmode="lin" valueType="num">
                                      <p:cBhvr>
                                        <p:cTn id="22" dur="500" fill="hold">
                                          <p:stCondLst>
                                            <p:cond delay="0"/>
                                          </p:stCondLst>
                                        </p:cTn>
                                        <p:tgtEl>
                                          <p:spTgt spid="291843">
                                            <p:txEl>
                                              <p:pRg st="2" end="2"/>
                                            </p:txEl>
                                          </p:spTgt>
                                        </p:tgtEl>
                                        <p:attrNameLst>
                                          <p:attrName>ppt_x</p:attrName>
                                        </p:attrNameLst>
                                      </p:cBhvr>
                                      <p:tavLst>
                                        <p:tav tm="0">
                                          <p:val>
                                            <p:strVal val="#ppt_x-.1"/>
                                          </p:val>
                                        </p:tav>
                                        <p:tav tm="100000">
                                          <p:val>
                                            <p:strVal val="#ppt_x"/>
                                          </p:val>
                                        </p:tav>
                                      </p:tavLst>
                                    </p:anim>
                                    <p:anim calcmode="lin" valueType="num">
                                      <p:cBhvr>
                                        <p:cTn id="23" dur="500" fill="hold">
                                          <p:stCondLst>
                                            <p:cond delay="0"/>
                                          </p:stCondLst>
                                        </p:cTn>
                                        <p:tgtEl>
                                          <p:spTgt spid="291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291843">
                                            <p:txEl>
                                              <p:pRg st="3" end="3"/>
                                            </p:txEl>
                                          </p:spTgt>
                                        </p:tgtEl>
                                        <p:attrNameLst>
                                          <p:attrName>style.visibility</p:attrName>
                                        </p:attrNameLst>
                                      </p:cBhvr>
                                      <p:to>
                                        <p:strVal val="visible"/>
                                      </p:to>
                                    </p:set>
                                    <p:animEffect transition="in" filter="fade">
                                      <p:cBhvr>
                                        <p:cTn id="28" dur="500">
                                          <p:stCondLst>
                                            <p:cond delay="0"/>
                                          </p:stCondLst>
                                        </p:cTn>
                                        <p:tgtEl>
                                          <p:spTgt spid="291843">
                                            <p:txEl>
                                              <p:pRg st="3" end="3"/>
                                            </p:txEl>
                                          </p:spTgt>
                                        </p:tgtEl>
                                      </p:cBhvr>
                                    </p:animEffect>
                                    <p:anim calcmode="lin" valueType="num">
                                      <p:cBhvr>
                                        <p:cTn id="29" dur="500" fill="hold">
                                          <p:stCondLst>
                                            <p:cond delay="0"/>
                                          </p:stCondLst>
                                        </p:cTn>
                                        <p:tgtEl>
                                          <p:spTgt spid="291843">
                                            <p:txEl>
                                              <p:pRg st="3" end="3"/>
                                            </p:txEl>
                                          </p:spTgt>
                                        </p:tgtEl>
                                        <p:attrNameLst>
                                          <p:attrName>ppt_x</p:attrName>
                                        </p:attrNameLst>
                                      </p:cBhvr>
                                      <p:tavLst>
                                        <p:tav tm="0">
                                          <p:val>
                                            <p:strVal val="#ppt_x-.1"/>
                                          </p:val>
                                        </p:tav>
                                        <p:tav tm="100000">
                                          <p:val>
                                            <p:strVal val="#ppt_x"/>
                                          </p:val>
                                        </p:tav>
                                      </p:tavLst>
                                    </p:anim>
                                    <p:anim calcmode="lin" valueType="num">
                                      <p:cBhvr>
                                        <p:cTn id="30" dur="500" fill="hold">
                                          <p:stCondLst>
                                            <p:cond delay="0"/>
                                          </p:stCondLst>
                                        </p:cTn>
                                        <p:tgtEl>
                                          <p:spTgt spid="2918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p:bldLst>
  </p:timing>
</p:sld>
</file>

<file path=ppt/slides/slide2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93101" name="Group 237"/>
          <p:cNvGraphicFramePr>
            <a:graphicFrameLocks noGrp="1"/>
          </p:cNvGraphicFramePr>
          <p:nvPr>
            <p:ph/>
          </p:nvPr>
        </p:nvGraphicFramePr>
        <p:xfrm>
          <a:off x="395288" y="779463"/>
          <a:ext cx="8229600" cy="5708650"/>
        </p:xfrm>
        <a:graphic>
          <a:graphicData uri="http://schemas.openxmlformats.org/drawingml/2006/table">
            <a:tbl>
              <a:tblPr rtl="1"/>
              <a:tblGrid>
                <a:gridCol w="1939925">
                  <a:extLst>
                    <a:ext uri="{9D8B030D-6E8A-4147-A177-3AD203B41FA5}">
                      <a16:colId xmlns:a16="http://schemas.microsoft.com/office/drawing/2014/main" val="20000"/>
                    </a:ext>
                  </a:extLst>
                </a:gridCol>
                <a:gridCol w="2341563">
                  <a:extLst>
                    <a:ext uri="{9D8B030D-6E8A-4147-A177-3AD203B41FA5}">
                      <a16:colId xmlns:a16="http://schemas.microsoft.com/office/drawing/2014/main" val="20001"/>
                    </a:ext>
                  </a:extLst>
                </a:gridCol>
                <a:gridCol w="3948112">
                  <a:extLst>
                    <a:ext uri="{9D8B030D-6E8A-4147-A177-3AD203B41FA5}">
                      <a16:colId xmlns:a16="http://schemas.microsoft.com/office/drawing/2014/main" val="20002"/>
                    </a:ext>
                  </a:extLst>
                </a:gridCol>
              </a:tblGrid>
              <a:tr h="2730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شرح</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کارگاه اول</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کارگاه دوم</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957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الف)جدول مقداری تولید:</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       واحد</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      واحد</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68338">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واحدهایی که شروع به تولید شده اند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1250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65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واحدهای دریافتی از مرحله قبل</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1225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65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واحدهای در جریان ساخت اول دوره</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100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75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5087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واحدهای انتقال یافته به دپارتمان بعد-انبار</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1225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1200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6992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واحدهای در جریان ساخت پایان دوره</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125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100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30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جمع</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1350     1350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1300 1300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65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ب) جدول معادل آمارتکمیل شده</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مواد          تبدیل</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9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هزینه های انتقالی مواد و تبدیل</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65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واحدهای تکمیل شده و انتقالی</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1225    1225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9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1200     1200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65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معادل کار در جریان پایان دوره</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125    75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9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100       75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730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جمع</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1350  1300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9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1300       1275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cSld>
  <p:clrMapOvr>
    <a:masterClrMapping/>
  </p:clrMapOvr>
  <p:transition advClick="0" advTm="3000"/>
</p:sld>
</file>

<file path=ppt/slides/slide25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294072" name="Group 184"/>
          <p:cNvGraphicFramePr>
            <a:graphicFrameLocks noGrp="1"/>
          </p:cNvGraphicFramePr>
          <p:nvPr>
            <p:ph/>
          </p:nvPr>
        </p:nvGraphicFramePr>
        <p:xfrm>
          <a:off x="477838" y="530225"/>
          <a:ext cx="8229600" cy="5851525"/>
        </p:xfrm>
        <a:graphic>
          <a:graphicData uri="http://schemas.openxmlformats.org/drawingml/2006/table">
            <a:tbl>
              <a:tblPr rtl="1"/>
              <a:tblGrid>
                <a:gridCol w="1271588">
                  <a:extLst>
                    <a:ext uri="{9D8B030D-6E8A-4147-A177-3AD203B41FA5}">
                      <a16:colId xmlns:a16="http://schemas.microsoft.com/office/drawing/2014/main" val="20000"/>
                    </a:ext>
                  </a:extLst>
                </a:gridCol>
                <a:gridCol w="1504950">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3613150">
                  <a:extLst>
                    <a:ext uri="{9D8B030D-6E8A-4147-A177-3AD203B41FA5}">
                      <a16:colId xmlns:a16="http://schemas.microsoft.com/office/drawing/2014/main" val="20003"/>
                    </a:ext>
                  </a:extLst>
                </a:gridCol>
              </a:tblGrid>
              <a:tr h="1735138">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ج) جدول هزینه های تولید انتقالی از مرحله قبل </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 در جریان اول دوره</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هزینه های طی دوره</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بهای هر واحد</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4500">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مواد</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150000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1902000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1520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4500">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دستمزد</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34000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1786000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1400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6088">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سربار</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37000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1627000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1280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826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221000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5315000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4200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1446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304600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31200</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cs typeface="B Zar" pitchFamily="2" charset="-78"/>
                        </a:rPr>
                        <a:t>23600</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cs typeface="B Zar" pitchFamily="2" charset="-78"/>
                        </a:rPr>
                        <a:t>19200</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25145000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784800</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cs typeface="B Zar" pitchFamily="2" charset="-78"/>
                        </a:rPr>
                        <a:t>588400</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cs typeface="B Zar" pitchFamily="2" charset="-78"/>
                        </a:rPr>
                        <a:t>490800</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419</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640</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cs typeface="B Zar" pitchFamily="2" charset="-78"/>
                        </a:rPr>
                        <a:t>480</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cs typeface="B Zar" pitchFamily="2" charset="-78"/>
                        </a:rPr>
                        <a:t>400</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842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378600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700900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5712</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ransition advClick="0" advTm="3000">
    <p:push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en-US"/>
          </a:p>
        </p:txBody>
      </p:sp>
      <p:sp>
        <p:nvSpPr>
          <p:cNvPr id="24579" name="Rectangle 3"/>
          <p:cNvSpPr>
            <a:spLocks noGrp="1" noChangeArrowheads="1"/>
          </p:cNvSpPr>
          <p:nvPr>
            <p:ph type="body" idx="1"/>
          </p:nvPr>
        </p:nvSpPr>
        <p:spPr/>
        <p:txBody>
          <a:bodyPr/>
          <a:lstStyle/>
          <a:p>
            <a:endParaRPr lang="en-US"/>
          </a:p>
          <a:p>
            <a:pPr algn="ctr">
              <a:buFontTx/>
              <a:buNone/>
            </a:pPr>
            <a:r>
              <a:rPr lang="fa-IR"/>
              <a:t> </a:t>
            </a:r>
            <a:endParaRPr lang="en-US"/>
          </a:p>
          <a:p>
            <a:pPr algn="ctr"/>
            <a:r>
              <a:rPr lang="fa-IR"/>
              <a:t>و وجودشان نیز ضروری است اما ماهیت کالای </a:t>
            </a:r>
            <a:endParaRPr lang="en-US"/>
          </a:p>
          <a:p>
            <a:pPr algn="ctr">
              <a:buFontTx/>
              <a:buNone/>
            </a:pPr>
            <a:r>
              <a:rPr lang="fa-IR"/>
              <a:t>تولید شده مستقیماً به آنها وابسته نیست یا بخش قابل توجهی از ارزش مواد اولیه بکار رفته در محصول را تشکیل</a:t>
            </a:r>
            <a:r>
              <a:rPr lang="en-US"/>
              <a:t> </a:t>
            </a:r>
            <a:r>
              <a:rPr lang="fa-IR"/>
              <a:t>نمی</a:t>
            </a:r>
            <a:r>
              <a:rPr lang="en-US"/>
              <a:t>l</a:t>
            </a:r>
            <a:r>
              <a:rPr lang="fa-IR"/>
              <a:t> دهند.</a:t>
            </a:r>
            <a:endParaRPr lang="en-US"/>
          </a:p>
        </p:txBody>
      </p:sp>
    </p:spTree>
  </p:cSld>
  <p:clrMapOvr>
    <a:masterClrMapping/>
  </p:clrMapOvr>
  <p:transition advClick="0" advTm="3000"/>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4916" name="AutoShape 4"/>
          <p:cNvSpPr>
            <a:spLocks/>
          </p:cNvSpPr>
          <p:nvPr/>
        </p:nvSpPr>
        <p:spPr bwMode="auto">
          <a:xfrm>
            <a:off x="2393950" y="3660775"/>
            <a:ext cx="114300" cy="1257300"/>
          </a:xfrm>
          <a:prstGeom prst="leftBrace">
            <a:avLst>
              <a:gd name="adj1" fmla="val 91667"/>
              <a:gd name="adj2" fmla="val 50000"/>
            </a:avLst>
          </a:prstGeom>
          <a:noFill/>
          <a:ln w="9525">
            <a:solidFill>
              <a:srgbClr val="000000"/>
            </a:solidFill>
            <a:round/>
            <a:headEnd/>
            <a:tailEnd/>
          </a:ln>
        </p:spPr>
        <p:txBody>
          <a:bodyPr/>
          <a:lstStyle/>
          <a:p>
            <a:endParaRPr lang="en-US"/>
          </a:p>
        </p:txBody>
      </p:sp>
      <p:sp>
        <p:nvSpPr>
          <p:cNvPr id="294917" name="AutoShape 5"/>
          <p:cNvSpPr>
            <a:spLocks/>
          </p:cNvSpPr>
          <p:nvPr/>
        </p:nvSpPr>
        <p:spPr bwMode="auto">
          <a:xfrm>
            <a:off x="4892675" y="3543300"/>
            <a:ext cx="122238" cy="1031875"/>
          </a:xfrm>
          <a:prstGeom prst="leftBrace">
            <a:avLst>
              <a:gd name="adj1" fmla="val 70346"/>
              <a:gd name="adj2" fmla="val 50000"/>
            </a:avLst>
          </a:prstGeom>
          <a:noFill/>
          <a:ln w="9525">
            <a:solidFill>
              <a:srgbClr val="000000"/>
            </a:solidFill>
            <a:round/>
            <a:headEnd/>
            <a:tailEnd/>
          </a:ln>
        </p:spPr>
        <p:txBody>
          <a:bodyPr/>
          <a:lstStyle/>
          <a:p>
            <a:endParaRPr lang="en-US"/>
          </a:p>
        </p:txBody>
      </p:sp>
      <p:sp>
        <p:nvSpPr>
          <p:cNvPr id="294931" name="Rectangle 19"/>
          <p:cNvSpPr>
            <a:spLocks noChangeArrowheads="1"/>
          </p:cNvSpPr>
          <p:nvPr/>
        </p:nvSpPr>
        <p:spPr bwMode="auto">
          <a:xfrm>
            <a:off x="1760538" y="1941513"/>
            <a:ext cx="1714500" cy="0"/>
          </a:xfrm>
          <a:prstGeom prst="rect">
            <a:avLst/>
          </a:prstGeom>
          <a:noFill/>
          <a:ln w="9525">
            <a:noFill/>
            <a:miter lim="800000"/>
            <a:headEnd/>
            <a:tailEnd/>
          </a:ln>
          <a:effectLst/>
        </p:spPr>
        <p:txBody>
          <a:bodyPr wrap="none">
            <a:spAutoFit/>
          </a:bodyPr>
          <a:lstStyle/>
          <a:p>
            <a:endParaRPr lang="en-US"/>
          </a:p>
        </p:txBody>
      </p:sp>
      <p:sp>
        <p:nvSpPr>
          <p:cNvPr id="294933" name="Rectangle 21"/>
          <p:cNvSpPr>
            <a:spLocks noChangeArrowheads="1"/>
          </p:cNvSpPr>
          <p:nvPr/>
        </p:nvSpPr>
        <p:spPr bwMode="auto">
          <a:xfrm>
            <a:off x="1760538" y="1941513"/>
            <a:ext cx="1554162" cy="0"/>
          </a:xfrm>
          <a:prstGeom prst="rect">
            <a:avLst/>
          </a:prstGeom>
          <a:noFill/>
          <a:ln w="9525">
            <a:noFill/>
            <a:miter lim="800000"/>
            <a:headEnd/>
            <a:tailEnd/>
          </a:ln>
          <a:effectLst/>
        </p:spPr>
        <p:txBody>
          <a:bodyPr wrap="none">
            <a:spAutoFit/>
          </a:bodyPr>
          <a:lstStyle/>
          <a:p>
            <a:endParaRPr lang="en-US"/>
          </a:p>
        </p:txBody>
      </p:sp>
      <p:graphicFrame>
        <p:nvGraphicFramePr>
          <p:cNvPr id="295033" name="Group 121"/>
          <p:cNvGraphicFramePr>
            <a:graphicFrameLocks noGrp="1"/>
          </p:cNvGraphicFramePr>
          <p:nvPr/>
        </p:nvGraphicFramePr>
        <p:xfrm>
          <a:off x="1001713" y="701675"/>
          <a:ext cx="7559675" cy="4824413"/>
        </p:xfrm>
        <a:graphic>
          <a:graphicData uri="http://schemas.openxmlformats.org/drawingml/2006/table">
            <a:tbl>
              <a:tblPr rtl="1"/>
              <a:tblGrid>
                <a:gridCol w="2089150">
                  <a:extLst>
                    <a:ext uri="{9D8B030D-6E8A-4147-A177-3AD203B41FA5}">
                      <a16:colId xmlns:a16="http://schemas.microsoft.com/office/drawing/2014/main" val="20000"/>
                    </a:ext>
                  </a:extLst>
                </a:gridCol>
                <a:gridCol w="2305050">
                  <a:extLst>
                    <a:ext uri="{9D8B030D-6E8A-4147-A177-3AD203B41FA5}">
                      <a16:colId xmlns:a16="http://schemas.microsoft.com/office/drawing/2014/main" val="20001"/>
                    </a:ext>
                  </a:extLst>
                </a:gridCol>
                <a:gridCol w="3165475">
                  <a:extLst>
                    <a:ext uri="{9D8B030D-6E8A-4147-A177-3AD203B41FA5}">
                      <a16:colId xmlns:a16="http://schemas.microsoft.com/office/drawing/2014/main" val="20002"/>
                    </a:ext>
                  </a:extLst>
                </a:gridCol>
              </a:tblGrid>
              <a:tr h="9032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کارگاه 1</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کارگاه 2</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جمع هزینه های تولید</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5536000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7387600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د) جدول سیستم هزینه ها</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محاسبات               مبلغ</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محاسبات             مبلغ</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5090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بهای تمام شده واحدهای انتقالی و تکمیلی</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1225×4200   5145000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120 × 5712    6854400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546225">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بهای کار در جریان ساخت آخر دوره</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125 ×1520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75×1400             391000</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cs typeface="B Zar" pitchFamily="2" charset="-78"/>
                        </a:rPr>
                        <a:t>75×1280</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4192×100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640×75</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cs typeface="B Zar" pitchFamily="2" charset="-78"/>
                        </a:rPr>
                        <a:t>480×75           533200</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cs typeface="B Zar" pitchFamily="2" charset="-78"/>
                        </a:rPr>
                        <a:t>400×75</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800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جمع</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5536000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7387600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advClick="0" advTm="3000"/>
</p:sld>
</file>

<file path=ppt/slides/slide2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5939" name="Rectangle 3"/>
          <p:cNvSpPr>
            <a:spLocks noGrp="1" noChangeArrowheads="1"/>
          </p:cNvSpPr>
          <p:nvPr>
            <p:ph type="body" idx="1"/>
          </p:nvPr>
        </p:nvSpPr>
        <p:spPr/>
        <p:txBody>
          <a:bodyPr/>
          <a:lstStyle/>
          <a:p>
            <a:r>
              <a:rPr lang="fa-IR"/>
              <a:t>ثبت های حسابداری در روش میانگین</a:t>
            </a:r>
          </a:p>
          <a:p>
            <a:r>
              <a:rPr lang="fa-IR"/>
              <a:t>ثبت های مربوط به انتقال بهای تمام شده کالاهای منتقل شده از هر دپارتمان به دپارتمان بعد </a:t>
            </a:r>
          </a:p>
          <a:p>
            <a:r>
              <a:rPr lang="fa-IR"/>
              <a:t>کار در جریان دپارتمان گیرنده            بدهکار کاردرجریان دپارتمان انتقال دهنده       بستانکار               </a:t>
            </a:r>
          </a:p>
          <a:p>
            <a:endParaRPr lang="en-US"/>
          </a:p>
        </p:txBody>
      </p:sp>
    </p:spTree>
  </p:cSld>
  <p:clrMapOvr>
    <a:masterClrMapping/>
  </p:clrMapOvr>
  <p:transition advClick="0" advTm="3000"/>
</p:sld>
</file>

<file path=ppt/slides/slide2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63" name="Rectangle 3"/>
          <p:cNvSpPr>
            <a:spLocks noGrp="1" noChangeArrowheads="1"/>
          </p:cNvSpPr>
          <p:nvPr>
            <p:ph type="body" idx="1"/>
          </p:nvPr>
        </p:nvSpPr>
        <p:spPr/>
        <p:txBody>
          <a:bodyPr/>
          <a:lstStyle/>
          <a:p>
            <a:r>
              <a:rPr lang="fa-IR"/>
              <a:t> انتقال بهای تمام شده کالای ساخته شده انتقالی از دپارتمان آخر به انبار </a:t>
            </a:r>
          </a:p>
          <a:p>
            <a:r>
              <a:rPr lang="fa-IR"/>
              <a:t>حساب موجودی کالا            بدهکار</a:t>
            </a:r>
          </a:p>
          <a:p>
            <a:r>
              <a:rPr lang="fa-IR"/>
              <a:t>حساب کار در جریان دپارتمان آخر            بستانکار</a:t>
            </a:r>
            <a:endParaRPr lang="en-US"/>
          </a:p>
        </p:txBody>
      </p:sp>
    </p:spTree>
  </p:cSld>
  <p:clrMapOvr>
    <a:masterClrMapping/>
  </p:clrMapOvr>
  <p:transition advClick="0" advTm="3000"/>
</p:sld>
</file>

<file path=ppt/slides/slide2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987" name="Rectangle 3"/>
          <p:cNvSpPr>
            <a:spLocks noGrp="1" noChangeArrowheads="1"/>
          </p:cNvSpPr>
          <p:nvPr>
            <p:ph type="body" idx="1"/>
          </p:nvPr>
        </p:nvSpPr>
        <p:spPr/>
        <p:txBody>
          <a:bodyPr/>
          <a:lstStyle/>
          <a:p>
            <a:r>
              <a:rPr lang="fa-IR"/>
              <a:t>فصل سیزدهم:</a:t>
            </a:r>
          </a:p>
          <a:p>
            <a:r>
              <a:rPr lang="fa-IR"/>
              <a:t>سیستم هزینه یابی مرحله ای:</a:t>
            </a:r>
          </a:p>
          <a:p>
            <a:r>
              <a:rPr lang="fa-IR"/>
              <a:t>روش </a:t>
            </a:r>
            <a:r>
              <a:rPr lang="en-US"/>
              <a:t>Fifo</a:t>
            </a:r>
            <a:r>
              <a:rPr lang="fa-IR"/>
              <a:t> در تعیین بهای تمام شده </a:t>
            </a:r>
          </a:p>
          <a:p>
            <a:r>
              <a:rPr lang="fa-IR"/>
              <a:t>تعریف:</a:t>
            </a:r>
          </a:p>
          <a:p>
            <a:r>
              <a:rPr lang="fa-IR"/>
              <a:t>در روش </a:t>
            </a:r>
            <a:r>
              <a:rPr lang="en-US"/>
              <a:t>Fifo</a:t>
            </a:r>
            <a:r>
              <a:rPr lang="fa-IR"/>
              <a:t> فرض بر این است که جریان بهای تمام شده هماهنگ با جریان فیزیکی محصولات روی خط تولید کارگاهاست .</a:t>
            </a:r>
            <a:endParaRPr lang="en-US"/>
          </a:p>
        </p:txBody>
      </p:sp>
    </p:spTree>
  </p:cSld>
  <p:clrMapOvr>
    <a:masterClrMapping/>
  </p:clrMapOvr>
  <p:transition advClick="0" advTm="3000"/>
</p:sld>
</file>

<file path=ppt/slides/slide2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9011" name="Rectangle 3"/>
          <p:cNvSpPr>
            <a:spLocks noGrp="1" noChangeArrowheads="1"/>
          </p:cNvSpPr>
          <p:nvPr>
            <p:ph type="body" idx="1"/>
          </p:nvPr>
        </p:nvSpPr>
        <p:spPr/>
        <p:txBody>
          <a:bodyPr/>
          <a:lstStyle/>
          <a:p>
            <a:r>
              <a:rPr lang="fa-IR"/>
              <a:t>یعنی در یک دوره زمانی معین و در یک کارگاه از مجموعه مراحل تولید واحدهایی که زودتر از بقیه وارد خط تولید شده اند زودتر از بقیه هم کامل و تکمیل می شوند.</a:t>
            </a:r>
          </a:p>
          <a:p>
            <a:r>
              <a:rPr lang="fa-IR"/>
              <a:t/>
            </a:r>
            <a:br>
              <a:rPr lang="fa-IR"/>
            </a:br>
            <a:endParaRPr lang="en-US"/>
          </a:p>
        </p:txBody>
      </p:sp>
    </p:spTree>
  </p:cSld>
  <p:clrMapOvr>
    <a:masterClrMapping/>
  </p:clrMapOvr>
  <p:transition advClick="0" advTm="3000"/>
</p:sld>
</file>

<file path=ppt/slides/slide2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0035" name="Rectangle 3"/>
          <p:cNvSpPr>
            <a:spLocks noGrp="1" noChangeArrowheads="1"/>
          </p:cNvSpPr>
          <p:nvPr>
            <p:ph type="body" idx="1"/>
          </p:nvPr>
        </p:nvSpPr>
        <p:spPr/>
        <p:txBody>
          <a:bodyPr/>
          <a:lstStyle/>
          <a:p>
            <a:r>
              <a:rPr lang="fa-IR"/>
              <a:t>. به عبارتی دیگر ابتدا تکمیل کار در جریان ساخت ابتدای دوره و پس از آن تکمیل تولیدات تازه طی دوره انجام می شود.</a:t>
            </a:r>
          </a:p>
          <a:p>
            <a:r>
              <a:rPr lang="fa-IR"/>
              <a:t>«شرایط استفاده و جدول معادل واحدهای تولید شده:»  درروش </a:t>
            </a:r>
            <a:r>
              <a:rPr lang="en-US"/>
              <a:t>Fifo</a:t>
            </a:r>
            <a:r>
              <a:rPr lang="fa-IR"/>
              <a:t> شرایط زیر وجود دارد.</a:t>
            </a:r>
            <a:endParaRPr lang="en-US"/>
          </a:p>
        </p:txBody>
      </p:sp>
    </p:spTree>
  </p:cSld>
  <p:clrMapOvr>
    <a:masterClrMapping/>
  </p:clrMapOvr>
  <p:transition advClick="0" advTm="3000"/>
</p:sld>
</file>

<file path=ppt/slides/slide2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1059" name="Rectangle 3"/>
          <p:cNvSpPr>
            <a:spLocks noGrp="1" noChangeArrowheads="1"/>
          </p:cNvSpPr>
          <p:nvPr>
            <p:ph type="body" idx="1"/>
          </p:nvPr>
        </p:nvSpPr>
        <p:spPr/>
        <p:txBody>
          <a:bodyPr/>
          <a:lstStyle/>
          <a:p>
            <a:r>
              <a:rPr lang="fa-IR"/>
              <a:t>.</a:t>
            </a:r>
          </a:p>
          <a:p>
            <a:r>
              <a:rPr lang="fa-IR"/>
              <a:t>نوسانات عمده نرخهای اقلام بهای تمام شده (مواد – دستمزد – سربار) از یک دوره مالی به دوره بعد کار در جریان ساخت درصد قابل توجهی از کار در جریان ساخت یک دوره را ابتدای دوره تشکیل می دهد.</a:t>
            </a:r>
          </a:p>
          <a:p>
            <a:endParaRPr lang="fa-IR"/>
          </a:p>
          <a:p>
            <a:endParaRPr lang="en-US"/>
          </a:p>
        </p:txBody>
      </p:sp>
    </p:spTree>
  </p:cSld>
  <p:clrMapOvr>
    <a:masterClrMapping/>
  </p:clrMapOvr>
  <p:transition advClick="0" advTm="3000"/>
</p:sld>
</file>

<file path=ppt/slides/slide2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2083" name="Rectangle 3"/>
          <p:cNvSpPr>
            <a:spLocks noGrp="1" noChangeArrowheads="1"/>
          </p:cNvSpPr>
          <p:nvPr>
            <p:ph type="body" idx="1"/>
          </p:nvPr>
        </p:nvSpPr>
        <p:spPr/>
        <p:txBody>
          <a:bodyPr/>
          <a:lstStyle/>
          <a:p>
            <a:r>
              <a:rPr lang="fa-IR"/>
              <a:t>جدول معادل واحدهای تولید شده در </a:t>
            </a:r>
            <a:r>
              <a:rPr lang="en-US"/>
              <a:t>Fifo</a:t>
            </a:r>
            <a:endParaRPr lang="fa-IR"/>
          </a:p>
          <a:p>
            <a:r>
              <a:rPr lang="fa-IR"/>
              <a:t>در این روش فرض است اقلام بهای تمام شده یک دوره مالی در یک دپارتمان معین مستقل از اقلام متناظ بهای تمام شده همین دپارتمان در دوره مالی قبلی است .</a:t>
            </a:r>
            <a:endParaRPr lang="en-US"/>
          </a:p>
        </p:txBody>
      </p:sp>
    </p:spTree>
  </p:cSld>
  <p:clrMapOvr>
    <a:masterClrMapping/>
  </p:clrMapOvr>
  <p:transition advClick="0" advTm="3000"/>
</p:sld>
</file>

<file path=ppt/slides/slide2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3107" name="Rectangle 3"/>
          <p:cNvSpPr>
            <a:spLocks noGrp="1" noChangeArrowheads="1"/>
          </p:cNvSpPr>
          <p:nvPr>
            <p:ph type="body" idx="1"/>
          </p:nvPr>
        </p:nvSpPr>
        <p:spPr/>
        <p:txBody>
          <a:bodyPr/>
          <a:lstStyle/>
          <a:p>
            <a:r>
              <a:rPr lang="fa-IR"/>
              <a:t>بنابراین در جستجوی یافتن بهای تمام شده یک واحد کالای تکمیل شده برای دوره جدید هستیم .</a:t>
            </a:r>
            <a:endParaRPr lang="en-US"/>
          </a:p>
        </p:txBody>
      </p:sp>
    </p:spTree>
  </p:cSld>
  <p:clrMapOvr>
    <a:masterClrMapping/>
  </p:clrMapOvr>
  <p:transition advClick="0" advTm="3000"/>
</p:sld>
</file>

<file path=ppt/slides/slide2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4131" name="Rectangle 3"/>
          <p:cNvSpPr>
            <a:spLocks noGrp="1" noChangeArrowheads="1"/>
          </p:cNvSpPr>
          <p:nvPr>
            <p:ph type="body" idx="1"/>
          </p:nvPr>
        </p:nvSpPr>
        <p:spPr/>
        <p:txBody>
          <a:bodyPr/>
          <a:lstStyle/>
          <a:p>
            <a:r>
              <a:rPr lang="fa-IR"/>
              <a:t>بر همین اساس تک تک اقلام بهای تمام شده مربوط به دوره جاری مالی بر تعداد واحدهای معادل کالایی که واقعاً در این دوره تولید شده سرشکن می شود.</a:t>
            </a:r>
          </a:p>
          <a:p>
            <a:endParaRPr lang="en-US"/>
          </a:p>
        </p:txBody>
      </p:sp>
    </p:spTree>
  </p:cSld>
  <p:clrMapOvr>
    <a:masterClrMapping/>
  </p:clrMapOvr>
  <p:transition advClick="0" advTm="3000"/>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en-US"/>
          </a:p>
        </p:txBody>
      </p:sp>
      <p:sp>
        <p:nvSpPr>
          <p:cNvPr id="25603" name="Rectangle 3"/>
          <p:cNvSpPr>
            <a:spLocks noGrp="1" noChangeArrowheads="1"/>
          </p:cNvSpPr>
          <p:nvPr>
            <p:ph type="body" idx="1"/>
          </p:nvPr>
        </p:nvSpPr>
        <p:spPr/>
        <p:txBody>
          <a:bodyPr/>
          <a:lstStyle/>
          <a:p>
            <a:endParaRPr lang="en-US"/>
          </a:p>
          <a:p>
            <a:endParaRPr lang="en-US"/>
          </a:p>
          <a:p>
            <a:pPr algn="ctr"/>
            <a:r>
              <a:rPr lang="fa-IR"/>
              <a:t>بهای تمام شده سربار یا بهای تمام شده عوامل عمومی تولید، بهای تمام شده آندسته از اقلام است که در تولید کالا و ارائه خدمات صرف می شوند. </a:t>
            </a:r>
            <a:endParaRPr lang="en-US"/>
          </a:p>
        </p:txBody>
      </p:sp>
    </p:spTree>
  </p:cSld>
  <p:clrMapOvr>
    <a:masterClrMapping/>
  </p:clrMapOvr>
  <p:transition advClick="0" advTm="3000"/>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457200" y="557213"/>
            <a:ext cx="8229600" cy="1143000"/>
          </a:xfrm>
        </p:spPr>
        <p:txBody>
          <a:bodyPr/>
          <a:lstStyle/>
          <a:p>
            <a:r>
              <a:rPr lang="fa-IR" sz="3200"/>
              <a:t>و در این سیستم عناصر بهای تمام شده موجود در کار در جریان ساخت ابتدای دوره را دخالت نمی دهیم.</a:t>
            </a:r>
            <a:r>
              <a:rPr lang="fa-IR" sz="3200" b="1" i="1"/>
              <a:t/>
            </a:r>
            <a:br>
              <a:rPr lang="fa-IR" sz="3200" b="1" i="1"/>
            </a:br>
            <a:r>
              <a:rPr lang="fa-IR" sz="4000" b="1" i="1"/>
              <a:t>جدول معادل واحدهای تکمیل شده</a:t>
            </a:r>
            <a:endParaRPr lang="en-US" sz="4000" b="1" i="1"/>
          </a:p>
        </p:txBody>
      </p:sp>
      <p:graphicFrame>
        <p:nvGraphicFramePr>
          <p:cNvPr id="305218" name="Group 66"/>
          <p:cNvGraphicFramePr>
            <a:graphicFrameLocks noGrp="1"/>
          </p:cNvGraphicFramePr>
          <p:nvPr>
            <p:ph idx="1"/>
          </p:nvPr>
        </p:nvGraphicFramePr>
        <p:xfrm>
          <a:off x="323850" y="2852738"/>
          <a:ext cx="8229600" cy="852487"/>
        </p:xfrm>
        <a:graphic>
          <a:graphicData uri="http://schemas.openxmlformats.org/drawingml/2006/table">
            <a:tbl>
              <a:tblPr rtl="1"/>
              <a:tblGrid>
                <a:gridCol w="1622425">
                  <a:extLst>
                    <a:ext uri="{9D8B030D-6E8A-4147-A177-3AD203B41FA5}">
                      <a16:colId xmlns:a16="http://schemas.microsoft.com/office/drawing/2014/main" val="20000"/>
                    </a:ext>
                  </a:extLst>
                </a:gridCol>
                <a:gridCol w="2076450">
                  <a:extLst>
                    <a:ext uri="{9D8B030D-6E8A-4147-A177-3AD203B41FA5}">
                      <a16:colId xmlns:a16="http://schemas.microsoft.com/office/drawing/2014/main" val="20001"/>
                    </a:ext>
                  </a:extLst>
                </a:gridCol>
                <a:gridCol w="4530725">
                  <a:extLst>
                    <a:ext uri="{9D8B030D-6E8A-4147-A177-3AD203B41FA5}">
                      <a16:colId xmlns:a16="http://schemas.microsoft.com/office/drawing/2014/main" val="20002"/>
                    </a:ext>
                  </a:extLst>
                </a:gridCol>
              </a:tblGrid>
              <a:tr h="13811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شرح</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کارگاه 1</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کارگاه 2</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81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مواد </a:t>
                      </a:r>
                      <a:r>
                        <a:rPr kumimoji="0" lang="fa-IR" sz="1600" b="0" i="0" u="none" strike="noStrike" cap="none" normalizeH="0" baseline="0" smtClean="0">
                          <a:ln>
                            <a:noFill/>
                          </a:ln>
                          <a:solidFill>
                            <a:schemeClr val="tx1"/>
                          </a:solidFill>
                          <a:effectLst/>
                          <a:latin typeface="Arial"/>
                          <a:ea typeface="Times New Roman" pitchFamily="18" charset="0"/>
                          <a:cs typeface="B Zar" pitchFamily="2" charset="-78"/>
                        </a:rPr>
                        <a:t>–سربار</a:t>
                      </a: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و کار</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کارو سربار</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advClick="0" advTm="3000"/>
</p:sld>
</file>

<file path=ppt/slides/slide2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6193" name="Picture 17"/>
          <p:cNvPicPr>
            <a:picLocks noChangeAspect="1" noChangeArrowheads="1"/>
          </p:cNvPicPr>
          <p:nvPr/>
        </p:nvPicPr>
        <p:blipFill>
          <a:blip r:embed="rId2"/>
          <a:srcRect/>
          <a:stretch>
            <a:fillRect/>
          </a:stretch>
        </p:blipFill>
        <p:spPr bwMode="auto">
          <a:xfrm>
            <a:off x="-3175" y="1306513"/>
            <a:ext cx="9144000" cy="3692525"/>
          </a:xfrm>
          <a:prstGeom prst="rect">
            <a:avLst/>
          </a:prstGeom>
          <a:noFill/>
          <a:ln w="9525">
            <a:noFill/>
            <a:miter lim="800000"/>
            <a:headEnd/>
            <a:tailEnd/>
          </a:ln>
          <a:effectLst/>
        </p:spPr>
      </p:pic>
    </p:spTree>
  </p:cSld>
  <p:clrMapOvr>
    <a:masterClrMapping/>
  </p:clrMapOvr>
  <p:transition advClick="0" advTm="3000"/>
</p:sld>
</file>

<file path=ppt/slides/slide2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03" name="Rectangle 3"/>
          <p:cNvSpPr>
            <a:spLocks noGrp="1" noChangeArrowheads="1"/>
          </p:cNvSpPr>
          <p:nvPr>
            <p:ph type="body" idx="1"/>
          </p:nvPr>
        </p:nvSpPr>
        <p:spPr/>
        <p:txBody>
          <a:bodyPr/>
          <a:lstStyle/>
          <a:p>
            <a:r>
              <a:rPr lang="fa-IR"/>
              <a:t> معادل کالای تولید شده طی دوره</a:t>
            </a:r>
          </a:p>
          <a:p>
            <a:r>
              <a:rPr lang="fa-IR"/>
              <a:t>گزارش بهای تمام شده تولید در دپارتمان 1</a:t>
            </a:r>
          </a:p>
          <a:p>
            <a:r>
              <a:rPr lang="fa-IR"/>
              <a:t>نکات مهم:  مقایسه دو روش میانگین و </a:t>
            </a:r>
            <a:r>
              <a:rPr lang="en-US"/>
              <a:t>Fifo</a:t>
            </a:r>
            <a:endParaRPr lang="fa-IR"/>
          </a:p>
          <a:p>
            <a:endParaRPr lang="en-US"/>
          </a:p>
        </p:txBody>
      </p:sp>
    </p:spTree>
  </p:cSld>
  <p:clrMapOvr>
    <a:masterClrMapping/>
  </p:clrMapOvr>
  <p:transition advClick="0" advTm="3000"/>
</p:sld>
</file>

<file path=ppt/slides/slide2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227" name="Rectangle 3"/>
          <p:cNvSpPr>
            <a:spLocks noGrp="1" noChangeArrowheads="1"/>
          </p:cNvSpPr>
          <p:nvPr>
            <p:ph type="body" idx="1"/>
          </p:nvPr>
        </p:nvSpPr>
        <p:spPr/>
        <p:txBody>
          <a:bodyPr/>
          <a:lstStyle/>
          <a:p>
            <a:r>
              <a:rPr lang="fa-IR"/>
              <a:t>بهای تمام شده کار در جریان ابتدای دوره به صورت یک قلم ظاهر می شود و دیگر به اجزای تشکیل دهنده آن اشاره نمی شود. بر خلاف روش میانگین که به تک تک عناصر بهای تمام شده کار در جریان اول دوره اشاره می شد.</a:t>
            </a:r>
            <a:endParaRPr lang="en-US"/>
          </a:p>
        </p:txBody>
      </p:sp>
    </p:spTree>
  </p:cSld>
  <p:clrMapOvr>
    <a:masterClrMapping/>
  </p:clrMapOvr>
  <p:transition advClick="0" advTm="3000"/>
</p:sld>
</file>

<file path=ppt/slides/slide2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9251" name="Rectangle 3"/>
          <p:cNvSpPr>
            <a:spLocks noGrp="1" noChangeArrowheads="1"/>
          </p:cNvSpPr>
          <p:nvPr>
            <p:ph type="body" idx="1"/>
          </p:nvPr>
        </p:nvSpPr>
        <p:spPr/>
        <p:txBody>
          <a:bodyPr/>
          <a:lstStyle/>
          <a:p>
            <a:pPr marL="609600" indent="-609600"/>
            <a:r>
              <a:rPr lang="fa-IR"/>
              <a:t>بهای تمام شده یک واحد کالا واقعاً بهای تمام شده تولید و تکمیل یک واحد کالا در این دپارتمان طی دوره مورد نظر است و ربطی به نرخ ماهها یا دوره ی قبل ندارد .</a:t>
            </a:r>
            <a:endParaRPr lang="en-US"/>
          </a:p>
        </p:txBody>
      </p:sp>
    </p:spTree>
  </p:cSld>
  <p:clrMapOvr>
    <a:masterClrMapping/>
  </p:clrMapOvr>
  <p:transition advClick="0" advTm="3000"/>
</p:sld>
</file>

<file path=ppt/slides/slide2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0275" name="Rectangle 3"/>
          <p:cNvSpPr>
            <a:spLocks noGrp="1" noChangeArrowheads="1"/>
          </p:cNvSpPr>
          <p:nvPr>
            <p:ph type="body" idx="1"/>
          </p:nvPr>
        </p:nvSpPr>
        <p:spPr/>
        <p:txBody>
          <a:bodyPr/>
          <a:lstStyle/>
          <a:p>
            <a:r>
              <a:rPr lang="fa-IR"/>
              <a:t>بر خلاف روش میانگین که میانگین نرخ های دوره قبل و جاری مد نظر بود</a:t>
            </a:r>
          </a:p>
          <a:p>
            <a:r>
              <a:rPr lang="fa-IR"/>
              <a:t>بهای تمام شده واحدهای انتقالی عملاً از دو جزء کاملاً مستقل تشکیل می شود.</a:t>
            </a:r>
            <a:endParaRPr lang="en-US"/>
          </a:p>
        </p:txBody>
      </p:sp>
    </p:spTree>
  </p:cSld>
  <p:clrMapOvr>
    <a:masterClrMapping/>
  </p:clrMapOvr>
  <p:transition advClick="0" advTm="3000"/>
</p:sld>
</file>

<file path=ppt/slides/slide2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1299" name="Rectangle 3"/>
          <p:cNvSpPr>
            <a:spLocks noGrp="1" noChangeArrowheads="1"/>
          </p:cNvSpPr>
          <p:nvPr>
            <p:ph type="body" idx="1"/>
          </p:nvPr>
        </p:nvSpPr>
        <p:spPr/>
        <p:txBody>
          <a:bodyPr/>
          <a:lstStyle/>
          <a:p>
            <a:r>
              <a:rPr lang="fa-IR"/>
              <a:t>الف) بهای تمام شده واحدهای انتقالی از محل کار در جریان ابتدای دوره – ب) بهای تمام شده واحدهای انتقالی از محل تولیدات همان دوره.</a:t>
            </a:r>
          </a:p>
          <a:p>
            <a:r>
              <a:rPr lang="fa-IR"/>
              <a:t>مثال شرکت آرمان را که در بحث میانگین مطرح شد. با</a:t>
            </a:r>
            <a:r>
              <a:rPr lang="en-US"/>
              <a:t>fifo</a:t>
            </a:r>
            <a:r>
              <a:rPr lang="fa-IR"/>
              <a:t>بیان می کنیم.</a:t>
            </a:r>
            <a:endParaRPr lang="en-US"/>
          </a:p>
        </p:txBody>
      </p:sp>
    </p:spTree>
  </p:cSld>
  <p:clrMapOvr>
    <a:masterClrMapping/>
  </p:clrMapOvr>
  <p:transition advClick="0" advTm="3000"/>
</p:sld>
</file>

<file path=ppt/slides/slide2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3349" name="Rectangle 5"/>
          <p:cNvSpPr>
            <a:spLocks noChangeArrowheads="1"/>
          </p:cNvSpPr>
          <p:nvPr/>
        </p:nvSpPr>
        <p:spPr bwMode="auto">
          <a:xfrm>
            <a:off x="1979613" y="174625"/>
            <a:ext cx="5111750" cy="1220788"/>
          </a:xfrm>
          <a:prstGeom prst="rect">
            <a:avLst/>
          </a:prstGeom>
          <a:noFill/>
          <a:ln w="9525">
            <a:noFill/>
            <a:miter lim="800000"/>
            <a:headEnd/>
            <a:tailEnd/>
          </a:ln>
          <a:effectLst/>
        </p:spPr>
        <p:txBody>
          <a:bodyPr anchor="ctr">
            <a:spAutoFit/>
          </a:bodyPr>
          <a:lstStyle/>
          <a:p>
            <a:pPr algn="ctr"/>
            <a:r>
              <a:rPr lang="fa-IR" sz="2000">
                <a:solidFill>
                  <a:schemeClr val="tx2"/>
                </a:solidFill>
              </a:rPr>
              <a:t>.</a:t>
            </a:r>
            <a:r>
              <a:rPr lang="en-US" sz="2000">
                <a:solidFill>
                  <a:schemeClr val="tx2"/>
                </a:solidFill>
              </a:rPr>
              <a:t>  </a:t>
            </a:r>
            <a:r>
              <a:rPr lang="fa-IR" sz="2000">
                <a:solidFill>
                  <a:schemeClr val="tx2"/>
                </a:solidFill>
              </a:rPr>
              <a:t>شرکت تولیدی آرمان</a:t>
            </a:r>
            <a:r>
              <a:rPr lang="en-US" sz="2000">
                <a:solidFill>
                  <a:schemeClr val="tx2"/>
                </a:solidFill>
              </a:rPr>
              <a:t> </a:t>
            </a:r>
            <a:r>
              <a:rPr lang="fa-IR" sz="2000">
                <a:solidFill>
                  <a:schemeClr val="tx2"/>
                </a:solidFill>
              </a:rPr>
              <a:t>روش</a:t>
            </a:r>
            <a:r>
              <a:rPr lang="fa-IR">
                <a:solidFill>
                  <a:schemeClr val="tx2"/>
                </a:solidFill>
              </a:rPr>
              <a:t> </a:t>
            </a:r>
            <a:r>
              <a:rPr lang="en-US">
                <a:solidFill>
                  <a:schemeClr val="tx2"/>
                </a:solidFill>
              </a:rPr>
              <a:t>Fifo</a:t>
            </a:r>
            <a:r>
              <a:rPr lang="fa-IR">
                <a:solidFill>
                  <a:schemeClr val="tx2"/>
                </a:solidFill>
              </a:rPr>
              <a:t> </a:t>
            </a:r>
            <a:r>
              <a:rPr lang="fa-IR" b="1" i="1">
                <a:solidFill>
                  <a:schemeClr val="tx2"/>
                </a:solidFill>
              </a:rPr>
              <a:t/>
            </a:r>
            <a:br>
              <a:rPr lang="fa-IR" b="1" i="1">
                <a:solidFill>
                  <a:schemeClr val="tx2"/>
                </a:solidFill>
              </a:rPr>
            </a:br>
            <a:endParaRPr lang="en-US" b="1" i="1">
              <a:solidFill>
                <a:schemeClr val="tx2"/>
              </a:solidFill>
            </a:endParaRPr>
          </a:p>
          <a:p>
            <a:pPr algn="ctr"/>
            <a:r>
              <a:rPr lang="fa-IR" b="1" i="1">
                <a:ea typeface="Times New Roman" pitchFamily="18" charset="0"/>
                <a:cs typeface="B Zar" pitchFamily="2" charset="-78"/>
              </a:rPr>
              <a:t>گزارش بهای تمام شده تولید برای اردیبهشت</a:t>
            </a:r>
            <a:endParaRPr lang="en-US" sz="1100">
              <a:ea typeface="Times New Roman" pitchFamily="18" charset="0"/>
              <a:cs typeface="B Zar" pitchFamily="2" charset="-78"/>
            </a:endParaRPr>
          </a:p>
          <a:p>
            <a:pPr rtl="0" eaLnBrk="0" hangingPunct="0"/>
            <a:endParaRPr lang="en-US">
              <a:ea typeface="Times New Roman" pitchFamily="18" charset="0"/>
              <a:cs typeface="B Zar" pitchFamily="2" charset="-78"/>
            </a:endParaRPr>
          </a:p>
        </p:txBody>
      </p:sp>
      <p:graphicFrame>
        <p:nvGraphicFramePr>
          <p:cNvPr id="313626" name="Group 282"/>
          <p:cNvGraphicFramePr>
            <a:graphicFrameLocks noGrp="1"/>
          </p:cNvGraphicFramePr>
          <p:nvPr/>
        </p:nvGraphicFramePr>
        <p:xfrm>
          <a:off x="1547813" y="1484313"/>
          <a:ext cx="6310312" cy="5040312"/>
        </p:xfrm>
        <a:graphic>
          <a:graphicData uri="http://schemas.openxmlformats.org/drawingml/2006/table">
            <a:tbl>
              <a:tblPr rtl="1"/>
              <a:tblGrid>
                <a:gridCol w="2520950">
                  <a:extLst>
                    <a:ext uri="{9D8B030D-6E8A-4147-A177-3AD203B41FA5}">
                      <a16:colId xmlns:a16="http://schemas.microsoft.com/office/drawing/2014/main" val="20000"/>
                    </a:ext>
                  </a:extLst>
                </a:gridCol>
                <a:gridCol w="1512887">
                  <a:extLst>
                    <a:ext uri="{9D8B030D-6E8A-4147-A177-3AD203B41FA5}">
                      <a16:colId xmlns:a16="http://schemas.microsoft.com/office/drawing/2014/main" val="20001"/>
                    </a:ext>
                  </a:extLst>
                </a:gridCol>
                <a:gridCol w="2276475">
                  <a:extLst>
                    <a:ext uri="{9D8B030D-6E8A-4147-A177-3AD203B41FA5}">
                      <a16:colId xmlns:a16="http://schemas.microsoft.com/office/drawing/2014/main" val="20002"/>
                    </a:ext>
                  </a:extLst>
                </a:gridCol>
              </a:tblGrid>
              <a:tr h="3492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شرح</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کارگاه 1</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کارگاه2</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08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الف)جدول مقداری تولید:</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           واحد</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            واحد</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92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واحدهایی که شروع به تولید شده اند </a:t>
                      </a:r>
                      <a:endParaRPr kumimoji="0" lang="fa-IR" sz="12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1250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92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واحدهای دریافتی از مرحله قبل</a:t>
                      </a:r>
                      <a:endParaRPr kumimoji="0" lang="fa-IR" sz="12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1225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08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واحدهای در جریان ساخت اول دوره</a:t>
                      </a:r>
                      <a:endParaRPr kumimoji="0" lang="fa-IR" sz="12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100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75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92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واحدهای انتقالی به دپارتمان بعد(انبار)</a:t>
                      </a:r>
                      <a:endParaRPr kumimoji="0" lang="fa-IR" sz="12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1225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120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92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واحدهای در جریان ساخت پایان دوره</a:t>
                      </a:r>
                      <a:endParaRPr kumimoji="0" lang="fa-IR" sz="12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125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100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08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جمع</a:t>
                      </a:r>
                      <a:endParaRPr kumimoji="0" lang="fa-IR" sz="12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1350      1350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1300    1300</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492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ب) جدول معادل آحاد تکمیل شده</a:t>
                      </a:r>
                      <a:endParaRPr kumimoji="0" lang="fa-IR" sz="12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مواد         تبدیل</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هزینه های انتقالی  مواد و تبدیل</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492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معادل آحاد تکمیل شده کار درجریان اول دوره</a:t>
                      </a:r>
                      <a:endParaRPr kumimoji="0" lang="fa-IR" sz="12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75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a:t>
                      </a: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25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508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واحدهای شروع وتکمیل شده در طی دوره</a:t>
                      </a:r>
                      <a:endParaRPr kumimoji="0" lang="fa-IR" sz="12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1125    1125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1125             </a:t>
                      </a: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1125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492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معادل کاردرجریان پایان دوره</a:t>
                      </a:r>
                      <a:endParaRPr kumimoji="0" lang="fa-IR" sz="12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125        75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100             </a:t>
                      </a: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75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492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جمع</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1250       1275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1225        1225</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4937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ج)جدول هزینه های تولید:</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مبلغ     بهای هرواحد</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مبلغ    بهای هر واحد </a:t>
                      </a:r>
                      <a:endParaRPr kumimoji="0" lang="fa-IR" sz="16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Tree>
  </p:cSld>
  <p:clrMapOvr>
    <a:masterClrMapping/>
  </p:clrMapOvr>
  <p:transition advClick="0" advTm="3000"/>
</p:sld>
</file>

<file path=ppt/slides/slide2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4397" name="Rectangle 29"/>
          <p:cNvSpPr>
            <a:spLocks noChangeArrowheads="1"/>
          </p:cNvSpPr>
          <p:nvPr/>
        </p:nvSpPr>
        <p:spPr bwMode="auto">
          <a:xfrm>
            <a:off x="1574800" y="196850"/>
            <a:ext cx="1714500" cy="0"/>
          </a:xfrm>
          <a:prstGeom prst="rect">
            <a:avLst/>
          </a:prstGeom>
          <a:noFill/>
          <a:ln w="9525">
            <a:noFill/>
            <a:miter lim="800000"/>
            <a:headEnd/>
            <a:tailEnd/>
          </a:ln>
          <a:effectLst/>
        </p:spPr>
        <p:txBody>
          <a:bodyPr wrap="none">
            <a:spAutoFit/>
          </a:bodyPr>
          <a:lstStyle/>
          <a:p>
            <a:endParaRPr lang="en-US"/>
          </a:p>
        </p:txBody>
      </p:sp>
      <p:sp>
        <p:nvSpPr>
          <p:cNvPr id="314373" name="AutoShape 5"/>
          <p:cNvSpPr>
            <a:spLocks/>
          </p:cNvSpPr>
          <p:nvPr/>
        </p:nvSpPr>
        <p:spPr bwMode="auto">
          <a:xfrm>
            <a:off x="3852863" y="2781300"/>
            <a:ext cx="71437" cy="522288"/>
          </a:xfrm>
          <a:prstGeom prst="leftBrace">
            <a:avLst>
              <a:gd name="adj1" fmla="val 60926"/>
              <a:gd name="adj2" fmla="val 50000"/>
            </a:avLst>
          </a:prstGeom>
          <a:noFill/>
          <a:ln w="9525">
            <a:solidFill>
              <a:srgbClr val="000000"/>
            </a:solidFill>
            <a:round/>
            <a:headEnd/>
            <a:tailEnd/>
          </a:ln>
        </p:spPr>
        <p:txBody>
          <a:bodyPr/>
          <a:lstStyle/>
          <a:p>
            <a:pPr algn="ctr" rtl="0"/>
            <a:endParaRPr lang="en-US"/>
          </a:p>
        </p:txBody>
      </p:sp>
      <p:sp>
        <p:nvSpPr>
          <p:cNvPr id="314410" name="Rectangle 42"/>
          <p:cNvSpPr>
            <a:spLocks noChangeArrowheads="1"/>
          </p:cNvSpPr>
          <p:nvPr/>
        </p:nvSpPr>
        <p:spPr bwMode="auto">
          <a:xfrm>
            <a:off x="1574800" y="196850"/>
            <a:ext cx="1714500" cy="0"/>
          </a:xfrm>
          <a:prstGeom prst="rect">
            <a:avLst/>
          </a:prstGeom>
          <a:noFill/>
          <a:ln w="9525">
            <a:noFill/>
            <a:miter lim="800000"/>
            <a:headEnd/>
            <a:tailEnd/>
          </a:ln>
          <a:effectLst/>
        </p:spPr>
        <p:txBody>
          <a:bodyPr wrap="none">
            <a:spAutoFit/>
          </a:bodyPr>
          <a:lstStyle/>
          <a:p>
            <a:endParaRPr lang="en-US"/>
          </a:p>
        </p:txBody>
      </p:sp>
      <p:sp>
        <p:nvSpPr>
          <p:cNvPr id="314372" name="AutoShape 4"/>
          <p:cNvSpPr>
            <a:spLocks/>
          </p:cNvSpPr>
          <p:nvPr/>
        </p:nvSpPr>
        <p:spPr bwMode="auto">
          <a:xfrm>
            <a:off x="3924300" y="5373688"/>
            <a:ext cx="71438" cy="785812"/>
          </a:xfrm>
          <a:prstGeom prst="leftBrace">
            <a:avLst>
              <a:gd name="adj1" fmla="val 91666"/>
              <a:gd name="adj2" fmla="val 50000"/>
            </a:avLst>
          </a:prstGeom>
          <a:noFill/>
          <a:ln w="9525">
            <a:solidFill>
              <a:srgbClr val="000000"/>
            </a:solidFill>
            <a:round/>
            <a:headEnd/>
            <a:tailEnd/>
          </a:ln>
        </p:spPr>
        <p:txBody>
          <a:bodyPr/>
          <a:lstStyle/>
          <a:p>
            <a:endParaRPr lang="en-US"/>
          </a:p>
        </p:txBody>
      </p:sp>
      <p:graphicFrame>
        <p:nvGraphicFramePr>
          <p:cNvPr id="314628" name="Group 260"/>
          <p:cNvGraphicFramePr>
            <a:graphicFrameLocks noGrp="1"/>
          </p:cNvGraphicFramePr>
          <p:nvPr/>
        </p:nvGraphicFramePr>
        <p:xfrm>
          <a:off x="2771775" y="188913"/>
          <a:ext cx="5995988" cy="6883400"/>
        </p:xfrm>
        <a:graphic>
          <a:graphicData uri="http://schemas.openxmlformats.org/drawingml/2006/table">
            <a:tbl>
              <a:tblPr rtl="1"/>
              <a:tblGrid>
                <a:gridCol w="1714500">
                  <a:extLst>
                    <a:ext uri="{9D8B030D-6E8A-4147-A177-3AD203B41FA5}">
                      <a16:colId xmlns:a16="http://schemas.microsoft.com/office/drawing/2014/main" val="20000"/>
                    </a:ext>
                  </a:extLst>
                </a:gridCol>
                <a:gridCol w="1257300">
                  <a:extLst>
                    <a:ext uri="{9D8B030D-6E8A-4147-A177-3AD203B41FA5}">
                      <a16:colId xmlns:a16="http://schemas.microsoft.com/office/drawing/2014/main" val="20001"/>
                    </a:ext>
                  </a:extLst>
                </a:gridCol>
                <a:gridCol w="3024188">
                  <a:extLst>
                    <a:ext uri="{9D8B030D-6E8A-4147-A177-3AD203B41FA5}">
                      <a16:colId xmlns:a16="http://schemas.microsoft.com/office/drawing/2014/main" val="20002"/>
                    </a:ext>
                  </a:extLst>
                </a:gridCol>
              </a:tblGrid>
              <a:tr h="2222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کاردر جریان اول دوره</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221000    -</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37860                       - </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65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انتقالی از مرحله قبل</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5145019         01/4200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65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مواد</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 1920000    6/1521</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784800    65/640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65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دستمزد</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1786000     78/1400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588400     32/480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65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سربار</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1627000    07/1276</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490800     65/400</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65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جمع</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5536000     45/4198</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7387600   63/5721</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65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د)جدول توزیع هزینه ها</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5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محاسبات          مبلغ</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5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محاسبات      مبلغ</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8738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از شرکا درجریان اول دوره</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78/1400×75    221000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07/1276×75  200763</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65/640×25   378600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32/480×25   38041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cs typeface="B Zar" pitchFamily="2" charset="-78"/>
                        </a:rPr>
                        <a:t>65/400×25                  </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65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هزینه تولید-اجرای تکمیل کالای اول دوره</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0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416641</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65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بهای تمام شده کالای اول دوره</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421763</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643633</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بهای تمام شده واحدهای شروع و تکمیل شده طی دوره</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9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45/4198×1125  4723256</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63/5721×1125</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8858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ارزش کار در جریان ساخت آخر دوره</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9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6/1521×125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9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78/1400×75      390963  </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900" b="0" i="0" u="none" strike="noStrike" cap="none" normalizeH="0" baseline="0" smtClean="0">
                          <a:ln>
                            <a:noFill/>
                          </a:ln>
                          <a:solidFill>
                            <a:schemeClr val="tx1"/>
                          </a:solidFill>
                          <a:effectLst/>
                          <a:latin typeface="Times New Roman" pitchFamily="18" charset="0"/>
                          <a:cs typeface="B Zar" pitchFamily="2" charset="-78"/>
                        </a:rPr>
                        <a:t>07/1276×75 </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01/4200×100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65/640×75</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cs typeface="B Zar" pitchFamily="2" charset="-78"/>
                        </a:rPr>
                        <a:t>32/480×75         534123</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300" b="0" i="0" u="none" strike="noStrike" cap="none" normalizeH="0" baseline="0" smtClean="0">
                          <a:ln>
                            <a:noFill/>
                          </a:ln>
                          <a:solidFill>
                            <a:schemeClr val="tx1"/>
                          </a:solidFill>
                          <a:effectLst/>
                          <a:latin typeface="Times New Roman" pitchFamily="18" charset="0"/>
                          <a:cs typeface="B Zar" pitchFamily="2" charset="-78"/>
                        </a:rPr>
                        <a:t>65/400×75</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365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جمع</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5535982</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itchFamily="18" charset="0"/>
                          <a:ea typeface="Times New Roman" pitchFamily="18" charset="0"/>
                          <a:cs typeface="B Zar" pitchFamily="2" charset="-78"/>
                        </a:rPr>
                        <a:t>7387597</a:t>
                      </a:r>
                      <a:endParaRPr kumimoji="0" lang="fa-IR" sz="1800" b="0" i="0" u="none" strike="noStrike" cap="none" normalizeH="0" baseline="0" smtClean="0">
                        <a:ln>
                          <a:noFill/>
                        </a:ln>
                        <a:solidFill>
                          <a:schemeClr val="tx1"/>
                        </a:solidFill>
                        <a:effectLst/>
                        <a:latin typeface="Arial" pitchFamily="34" charset="0"/>
                        <a:ea typeface="Times New Roman" pitchFamily="18" charset="0"/>
                        <a:cs typeface="B Zar"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cSld>
  <p:clrMapOvr>
    <a:masterClrMapping/>
  </p:clrMapOvr>
  <p:transition advClick="0" advTm="3000"/>
</p:sld>
</file>

<file path=ppt/slides/slide2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5395" name="Rectangle 3"/>
          <p:cNvSpPr>
            <a:spLocks noGrp="1" noChangeArrowheads="1"/>
          </p:cNvSpPr>
          <p:nvPr>
            <p:ph type="body" idx="1"/>
          </p:nvPr>
        </p:nvSpPr>
        <p:spPr/>
        <p:txBody>
          <a:bodyPr/>
          <a:lstStyle/>
          <a:p>
            <a:r>
              <a:rPr lang="fa-IR" b="1" i="1"/>
              <a:t>گزارش بهای تمام شده تولید در دپارتمان دوم (به بعد)</a:t>
            </a:r>
            <a:endParaRPr lang="fa-IR"/>
          </a:p>
          <a:p>
            <a:r>
              <a:rPr lang="fa-IR"/>
              <a:t>تنها تفاوت کارگاه دوم و یا بعد با کارگاه اول وجود بهای تمام شده انتقالی از کارگاه قبل در مجموعه اقلام بهای تمام شده به حساب دپارتمان است.</a:t>
            </a:r>
            <a:endParaRPr lang="en-US"/>
          </a:p>
        </p:txBody>
      </p:sp>
    </p:spTree>
  </p:cSld>
  <p:clrMapOvr>
    <a:masterClrMapping/>
  </p:clrMapOvr>
  <p:transition advClick="0" advTm="3000"/>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endParaRPr lang="en-US"/>
          </a:p>
        </p:txBody>
      </p:sp>
      <p:sp>
        <p:nvSpPr>
          <p:cNvPr id="26627" name="Rectangle 3"/>
          <p:cNvSpPr>
            <a:spLocks noGrp="1" noChangeArrowheads="1"/>
          </p:cNvSpPr>
          <p:nvPr>
            <p:ph type="body" idx="1"/>
          </p:nvPr>
        </p:nvSpPr>
        <p:spPr/>
        <p:txBody>
          <a:bodyPr/>
          <a:lstStyle/>
          <a:p>
            <a:pPr algn="ctr"/>
            <a:r>
              <a:rPr lang="fa-IR"/>
              <a:t>اما در زمره ی مواد مستقیم یا دستمزد مستقیم محسوب نمی شود. مثل دستمزد غیر مستقیم، مواد غیر مستقیم و اقلامی نظیر هزینه استحلاک ماشین آلات.</a:t>
            </a:r>
          </a:p>
          <a:p>
            <a:pPr algn="ctr"/>
            <a:endParaRPr lang="en-US"/>
          </a:p>
          <a:p>
            <a:pPr algn="ctr"/>
            <a:r>
              <a:rPr lang="fa-IR"/>
              <a:t>فصل دوم: روشهای طبقه بندی مفاهیم بهای تمام شده:</a:t>
            </a:r>
          </a:p>
          <a:p>
            <a:pPr algn="ctr"/>
            <a:endParaRPr lang="en-US"/>
          </a:p>
          <a:p>
            <a:pPr algn="ctr"/>
            <a:endParaRPr lang="en-US" sz="440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26626"/>
                                        </p:tgtEl>
                                        <p:attrNameLst>
                                          <p:attrName>style.visibility</p:attrName>
                                        </p:attrNameLst>
                                      </p:cBhvr>
                                      <p:to>
                                        <p:strVal val="visible"/>
                                      </p:to>
                                    </p:set>
                                    <p:anim calcmode="lin" valueType="num">
                                      <p:cBhvr>
                                        <p:cTn id="7" dur="500" fill="hold"/>
                                        <p:tgtEl>
                                          <p:spTgt spid="26626"/>
                                        </p:tgtEl>
                                        <p:attrNameLst>
                                          <p:attrName>ppt_w</p:attrName>
                                        </p:attrNameLst>
                                      </p:cBhvr>
                                      <p:tavLst>
                                        <p:tav tm="0">
                                          <p:val>
                                            <p:fltVal val="0"/>
                                          </p:val>
                                        </p:tav>
                                        <p:tav tm="100000">
                                          <p:val>
                                            <p:strVal val="#ppt_w"/>
                                          </p:val>
                                        </p:tav>
                                      </p:tavLst>
                                    </p:anim>
                                    <p:anim calcmode="lin" valueType="num">
                                      <p:cBhvr>
                                        <p:cTn id="8" dur="500" fill="hold"/>
                                        <p:tgtEl>
                                          <p:spTgt spid="26626"/>
                                        </p:tgtEl>
                                        <p:attrNameLst>
                                          <p:attrName>ppt_h</p:attrName>
                                        </p:attrNameLst>
                                      </p:cBhvr>
                                      <p:tavLst>
                                        <p:tav tm="0">
                                          <p:val>
                                            <p:fltVal val="0"/>
                                          </p:val>
                                        </p:tav>
                                        <p:tav tm="100000">
                                          <p:val>
                                            <p:strVal val="#ppt_h"/>
                                          </p:val>
                                        </p:tav>
                                      </p:tavLst>
                                    </p:anim>
                                    <p:animEffect transition="in" filter="fade">
                                      <p:cBhvr>
                                        <p:cTn id="9" dur="500"/>
                                        <p:tgtEl>
                                          <p:spTgt spid="2662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6627">
                                            <p:txEl>
                                              <p:pRg st="0" end="0"/>
                                            </p:txEl>
                                          </p:spTgt>
                                        </p:tgtEl>
                                        <p:attrNameLst>
                                          <p:attrName>style.visibility</p:attrName>
                                        </p:attrNameLst>
                                      </p:cBhvr>
                                      <p:to>
                                        <p:strVal val="visible"/>
                                      </p:to>
                                    </p:set>
                                    <p:animEffect transition="in" filter="fade">
                                      <p:cBhvr>
                                        <p:cTn id="14" dur="1000">
                                          <p:stCondLst>
                                            <p:cond delay="0"/>
                                          </p:stCondLst>
                                        </p:cTn>
                                        <p:tgtEl>
                                          <p:spTgt spid="2662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Effect transition="in" filter="fade">
                                      <p:cBhvr>
                                        <p:cTn id="19" dur="1000">
                                          <p:stCondLst>
                                            <p:cond delay="0"/>
                                          </p:stCondLst>
                                        </p:cTn>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2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6419" name="Rectangle 3"/>
          <p:cNvSpPr>
            <a:spLocks noGrp="1" noChangeArrowheads="1"/>
          </p:cNvSpPr>
          <p:nvPr>
            <p:ph type="body" idx="1"/>
          </p:nvPr>
        </p:nvSpPr>
        <p:spPr/>
        <p:txBody>
          <a:bodyPr/>
          <a:lstStyle/>
          <a:p>
            <a:r>
              <a:rPr lang="fa-IR" b="1" i="1"/>
              <a:t>نکات مهم:</a:t>
            </a:r>
            <a:endParaRPr lang="fa-IR"/>
          </a:p>
          <a:p>
            <a:r>
              <a:rPr lang="fa-IR"/>
              <a:t>بهای تمام شده یک واحد کالای تکمیل شده در کارگاههای اول و دوم و همچنین در ماههای (دوره های مالی معین) کاملاً متفاوت است.</a:t>
            </a:r>
            <a:endParaRPr lang="en-US"/>
          </a:p>
        </p:txBody>
      </p:sp>
    </p:spTree>
  </p:cSld>
  <p:clrMapOvr>
    <a:masterClrMapping/>
  </p:clrMapOvr>
  <p:transition advClick="0" advTm="3000"/>
</p:sld>
</file>

<file path=ppt/slides/slide2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43" name="Rectangle 3"/>
          <p:cNvSpPr>
            <a:spLocks noGrp="1" noChangeArrowheads="1"/>
          </p:cNvSpPr>
          <p:nvPr>
            <p:ph type="body" idx="1"/>
          </p:nvPr>
        </p:nvSpPr>
        <p:spPr/>
        <p:txBody>
          <a:bodyPr/>
          <a:lstStyle/>
          <a:p>
            <a:r>
              <a:rPr lang="fa-IR"/>
              <a:t>. بدلیل نوسان شدید قیمتهای طی دو دوره مالی</a:t>
            </a:r>
          </a:p>
          <a:p>
            <a:r>
              <a:rPr lang="fa-IR"/>
              <a:t>2- بهای تمام شده یک واحد کالای منتقل شده از کارگاه 1 به 2 عددی است که از حاصل تعامل بهای تمام شده یک واحد کالا در جریان ساخت اول دوره تکمیل شده است.</a:t>
            </a:r>
            <a:endParaRPr lang="en-US"/>
          </a:p>
        </p:txBody>
      </p:sp>
    </p:spTree>
  </p:cSld>
  <p:clrMapOvr>
    <a:masterClrMapping/>
  </p:clrMapOvr>
  <p:transition advClick="0" advTm="3000"/>
</p:sld>
</file>

<file path=ppt/slides/slide2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8467" name="Rectangle 3"/>
          <p:cNvSpPr>
            <a:spLocks noGrp="1" noChangeArrowheads="1"/>
          </p:cNvSpPr>
          <p:nvPr>
            <p:ph type="body" idx="1"/>
          </p:nvPr>
        </p:nvSpPr>
        <p:spPr/>
        <p:txBody>
          <a:bodyPr/>
          <a:lstStyle/>
          <a:p>
            <a:r>
              <a:rPr lang="fa-IR"/>
              <a:t>و انتقالی به کارگاه 2 و بهای تمام شده واحدهای شروع و تکمیل شده همین دوره در کارگاه 2 می باشد.</a:t>
            </a:r>
          </a:p>
          <a:p>
            <a:r>
              <a:rPr lang="fa-IR"/>
              <a:t>مثال در صفحه بعد:</a:t>
            </a:r>
          </a:p>
          <a:p>
            <a:r>
              <a:rPr lang="fa-IR"/>
              <a:t>تفاوت روش </a:t>
            </a:r>
            <a:r>
              <a:rPr lang="en-US"/>
              <a:t>Fifo</a:t>
            </a:r>
          </a:p>
        </p:txBody>
      </p:sp>
    </p:spTree>
  </p:cSld>
  <p:clrMapOvr>
    <a:masterClrMapping/>
  </p:clrMapOvr>
  <p:transition advClick="0" advTm="3000"/>
</p:sld>
</file>

<file path=ppt/slides/slide28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9491" name="Rectangle 3"/>
          <p:cNvSpPr>
            <a:spLocks noGrp="1" noChangeArrowheads="1"/>
          </p:cNvSpPr>
          <p:nvPr>
            <p:ph type="body" idx="1"/>
          </p:nvPr>
        </p:nvSpPr>
        <p:spPr/>
        <p:txBody>
          <a:bodyPr/>
          <a:lstStyle/>
          <a:p>
            <a:r>
              <a:rPr lang="fa-IR"/>
              <a:t> با روش میانگین در سیستم هزینه یابی وحله ای: </a:t>
            </a:r>
          </a:p>
          <a:p>
            <a:r>
              <a:rPr lang="fa-IR"/>
              <a:t>تفاوت اصلی در چگونگی تعیین بهای تمام شده کار در جریان ساخت ابتدای دوره و کار شروع و تکمیل شده طی دوره است.</a:t>
            </a:r>
            <a:endParaRPr lang="en-US"/>
          </a:p>
        </p:txBody>
      </p:sp>
    </p:spTree>
  </p:cSld>
  <p:clrMapOvr>
    <a:masterClrMapping/>
  </p:clrMapOvr>
  <p:transition advClick="0" advTm="3000">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9491">
                                            <p:txEl>
                                              <p:pRg st="0" end="0"/>
                                            </p:txEl>
                                          </p:spTgt>
                                        </p:tgtEl>
                                        <p:attrNameLst>
                                          <p:attrName>style.visibility</p:attrName>
                                        </p:attrNameLst>
                                      </p:cBhvr>
                                      <p:to>
                                        <p:strVal val="visible"/>
                                      </p:to>
                                    </p:set>
                                    <p:animEffect transition="in" filter="fade">
                                      <p:cBhvr>
                                        <p:cTn id="7" dur="1000">
                                          <p:stCondLst>
                                            <p:cond delay="0"/>
                                          </p:stCondLst>
                                        </p:cTn>
                                        <p:tgtEl>
                                          <p:spTgt spid="3194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9491">
                                            <p:txEl>
                                              <p:pRg st="1" end="1"/>
                                            </p:txEl>
                                          </p:spTgt>
                                        </p:tgtEl>
                                        <p:attrNameLst>
                                          <p:attrName>style.visibility</p:attrName>
                                        </p:attrNameLst>
                                      </p:cBhvr>
                                      <p:to>
                                        <p:strVal val="visible"/>
                                      </p:to>
                                    </p:set>
                                    <p:animEffect transition="in" filter="fade">
                                      <p:cBhvr>
                                        <p:cTn id="12" dur="1000">
                                          <p:stCondLst>
                                            <p:cond delay="0"/>
                                          </p:stCondLst>
                                        </p:cTn>
                                        <p:tgtEl>
                                          <p:spTgt spid="3194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1" grpId="0" build="p"/>
    </p:bldLst>
  </p:timing>
</p:sld>
</file>

<file path=ppt/slides/slide2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515" name="Rectangle 3"/>
          <p:cNvSpPr>
            <a:spLocks noGrp="1" noChangeArrowheads="1"/>
          </p:cNvSpPr>
          <p:nvPr>
            <p:ph type="body" idx="1"/>
          </p:nvPr>
        </p:nvSpPr>
        <p:spPr/>
        <p:txBody>
          <a:bodyPr/>
          <a:lstStyle/>
          <a:p>
            <a:r>
              <a:rPr lang="fa-IR"/>
              <a:t> در روش میانگین موزون بهای تمام شده برای هر دو منظور استفاده می شود اما در روش </a:t>
            </a:r>
            <a:r>
              <a:rPr lang="en-US"/>
              <a:t>Fifo</a:t>
            </a:r>
            <a:r>
              <a:rPr lang="fa-IR"/>
              <a:t> بهای تمام شده کار در جریان ابتدای دوره شامل هزینه های دوره قبل با نرخهای قبلی و هزینه های تکمیلی با نرخهای همین دوره است .</a:t>
            </a:r>
          </a:p>
          <a:p>
            <a:pPr>
              <a:buFontTx/>
              <a:buNone/>
            </a:pPr>
            <a:endParaRPr lang="en-US"/>
          </a:p>
        </p:txBody>
      </p:sp>
    </p:spTree>
  </p:cSld>
  <p:clrMapOvr>
    <a:masterClrMapping/>
  </p:clrMapOvr>
  <p:transition advClick="0" advTm="3000"/>
</p:sld>
</file>

<file path=ppt/slides/slide2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1539" name="Rectangle 3"/>
          <p:cNvSpPr>
            <a:spLocks noGrp="1" noChangeArrowheads="1"/>
          </p:cNvSpPr>
          <p:nvPr>
            <p:ph type="body" idx="1"/>
          </p:nvPr>
        </p:nvSpPr>
        <p:spPr>
          <a:xfrm>
            <a:off x="457200" y="1711325"/>
            <a:ext cx="8229600" cy="4525963"/>
          </a:xfrm>
        </p:spPr>
        <p:txBody>
          <a:bodyPr/>
          <a:lstStyle/>
          <a:p>
            <a:r>
              <a:rPr lang="fa-IR"/>
              <a:t> بهای تمام شده کار شروع و تکمیل شده در این دوره نیز در صورت نوسانات نرخها کاملاً متفاوت از دوره قبل و مبتنی بر نرخهای جدید است بنابراین بهای تمام شده دوره قبل همین دپارتمان تأثیری بر آن ندارد.</a:t>
            </a:r>
            <a:endParaRPr lang="en-US"/>
          </a:p>
        </p:txBody>
      </p:sp>
    </p:spTree>
  </p:cSld>
  <p:clrMapOvr>
    <a:masterClrMapping/>
  </p:clrMapOvr>
  <p:transition advClick="0" advTm="3000"/>
</p:sld>
</file>

<file path=ppt/slides/slide28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2563" name="Rectangle 3"/>
          <p:cNvSpPr>
            <a:spLocks noGrp="1" noChangeArrowheads="1"/>
          </p:cNvSpPr>
          <p:nvPr>
            <p:ph type="body" idx="1"/>
          </p:nvPr>
        </p:nvSpPr>
        <p:spPr/>
        <p:txBody>
          <a:bodyPr/>
          <a:lstStyle/>
          <a:p>
            <a:endParaRPr lang="fa-IR"/>
          </a:p>
          <a:p>
            <a:r>
              <a:rPr lang="fa-IR"/>
              <a:t>فصل چهاردهم:</a:t>
            </a:r>
          </a:p>
          <a:p>
            <a:r>
              <a:rPr lang="fa-IR"/>
              <a:t>«هزینه یابی استاندارد»</a:t>
            </a:r>
            <a:endParaRPr lang="fa-IR" b="1" i="1"/>
          </a:p>
          <a:p>
            <a:r>
              <a:rPr lang="fa-IR" b="1" i="1"/>
              <a:t>تعریف:</a:t>
            </a:r>
            <a:endParaRPr lang="fa-IR"/>
          </a:p>
          <a:p>
            <a:r>
              <a:rPr lang="fa-IR"/>
              <a:t>هزینه یابی استاندارد: تعیین بهای تمام شده برنامه ریزی</a:t>
            </a:r>
          </a:p>
          <a:p>
            <a:r>
              <a:rPr lang="fa-IR"/>
              <a:t>شده برای یک محصول قبل از تولید آن.</a:t>
            </a:r>
            <a:br>
              <a:rPr lang="fa-IR"/>
            </a:br>
            <a:endParaRPr lang="en-US"/>
          </a:p>
        </p:txBody>
      </p:sp>
      <p:sp>
        <p:nvSpPr>
          <p:cNvPr id="322566" name="Rectangle 6"/>
          <p:cNvSpPr>
            <a:spLocks noChangeArrowheads="1"/>
          </p:cNvSpPr>
          <p:nvPr/>
        </p:nvSpPr>
        <p:spPr bwMode="auto">
          <a:xfrm>
            <a:off x="5905500" y="3246438"/>
            <a:ext cx="184150" cy="366712"/>
          </a:xfrm>
          <a:prstGeom prst="rect">
            <a:avLst/>
          </a:prstGeom>
          <a:noFill/>
          <a:ln w="9525">
            <a:noFill/>
            <a:miter lim="800000"/>
            <a:headEnd/>
            <a:tailEnd/>
          </a:ln>
          <a:effectLst/>
        </p:spPr>
        <p:txBody>
          <a:bodyPr wrap="none">
            <a:spAutoFit/>
          </a:bodyPr>
          <a:lstStyle/>
          <a:p>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322563">
                                            <p:txEl>
                                              <p:pRg st="1" end="1"/>
                                            </p:txEl>
                                          </p:spTgt>
                                        </p:tgtEl>
                                        <p:attrNameLst>
                                          <p:attrName>style.visibility</p:attrName>
                                        </p:attrNameLst>
                                      </p:cBhvr>
                                      <p:to>
                                        <p:strVal val="visible"/>
                                      </p:to>
                                    </p:set>
                                    <p:anim calcmode="lin" valueType="num">
                                      <p:cBhvr>
                                        <p:cTn id="7" dur="500" fill="hold"/>
                                        <p:tgtEl>
                                          <p:spTgt spid="32256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2256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2256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2256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322563">
                                            <p:txEl>
                                              <p:pRg st="2" end="2"/>
                                            </p:txEl>
                                          </p:spTgt>
                                        </p:tgtEl>
                                        <p:attrNameLst>
                                          <p:attrName>style.visibility</p:attrName>
                                        </p:attrNameLst>
                                      </p:cBhvr>
                                      <p:to>
                                        <p:strVal val="visible"/>
                                      </p:to>
                                    </p:set>
                                    <p:anim calcmode="lin" valueType="num">
                                      <p:cBhvr>
                                        <p:cTn id="15" dur="500" fill="hold"/>
                                        <p:tgtEl>
                                          <p:spTgt spid="32256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22563">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322563">
                                            <p:txEl>
                                              <p:pRg st="2" end="2"/>
                                            </p:txEl>
                                          </p:spTgt>
                                        </p:tgtEl>
                                        <p:attrNameLst>
                                          <p:attrName>style.rotation</p:attrName>
                                        </p:attrNameLst>
                                      </p:cBhvr>
                                      <p:tavLst>
                                        <p:tav tm="0">
                                          <p:val>
                                            <p:fltVal val="360"/>
                                          </p:val>
                                        </p:tav>
                                        <p:tav tm="100000">
                                          <p:val>
                                            <p:fltVal val="0"/>
                                          </p:val>
                                        </p:tav>
                                      </p:tavLst>
                                    </p:anim>
                                    <p:animEffect transition="in" filter="fade">
                                      <p:cBhvr>
                                        <p:cTn id="18" dur="500"/>
                                        <p:tgtEl>
                                          <p:spTgt spid="32256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322563">
                                            <p:txEl>
                                              <p:pRg st="3" end="3"/>
                                            </p:txEl>
                                          </p:spTgt>
                                        </p:tgtEl>
                                        <p:attrNameLst>
                                          <p:attrName>style.visibility</p:attrName>
                                        </p:attrNameLst>
                                      </p:cBhvr>
                                      <p:to>
                                        <p:strVal val="visible"/>
                                      </p:to>
                                    </p:set>
                                    <p:anim calcmode="lin" valueType="num">
                                      <p:cBhvr>
                                        <p:cTn id="23" dur="500" fill="hold"/>
                                        <p:tgtEl>
                                          <p:spTgt spid="32256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22563">
                                            <p:txEl>
                                              <p:pRg st="3" end="3"/>
                                            </p:txEl>
                                          </p:spTgt>
                                        </p:tgtEl>
                                        <p:attrNameLst>
                                          <p:attrName>ppt_h</p:attrName>
                                        </p:attrNameLst>
                                      </p:cBhvr>
                                      <p:tavLst>
                                        <p:tav tm="0">
                                          <p:val>
                                            <p:fltVal val="0"/>
                                          </p:val>
                                        </p:tav>
                                        <p:tav tm="100000">
                                          <p:val>
                                            <p:strVal val="#ppt_h"/>
                                          </p:val>
                                        </p:tav>
                                      </p:tavLst>
                                    </p:anim>
                                    <p:anim calcmode="lin" valueType="num">
                                      <p:cBhvr>
                                        <p:cTn id="25" dur="500" fill="hold"/>
                                        <p:tgtEl>
                                          <p:spTgt spid="322563">
                                            <p:txEl>
                                              <p:pRg st="3" end="3"/>
                                            </p:txEl>
                                          </p:spTgt>
                                        </p:tgtEl>
                                        <p:attrNameLst>
                                          <p:attrName>style.rotation</p:attrName>
                                        </p:attrNameLst>
                                      </p:cBhvr>
                                      <p:tavLst>
                                        <p:tav tm="0">
                                          <p:val>
                                            <p:fltVal val="360"/>
                                          </p:val>
                                        </p:tav>
                                        <p:tav tm="100000">
                                          <p:val>
                                            <p:fltVal val="0"/>
                                          </p:val>
                                        </p:tav>
                                      </p:tavLst>
                                    </p:anim>
                                    <p:animEffect transition="in" filter="fade">
                                      <p:cBhvr>
                                        <p:cTn id="26" dur="500"/>
                                        <p:tgtEl>
                                          <p:spTgt spid="32256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322563">
                                            <p:txEl>
                                              <p:pRg st="4" end="4"/>
                                            </p:txEl>
                                          </p:spTgt>
                                        </p:tgtEl>
                                        <p:attrNameLst>
                                          <p:attrName>style.visibility</p:attrName>
                                        </p:attrNameLst>
                                      </p:cBhvr>
                                      <p:to>
                                        <p:strVal val="visible"/>
                                      </p:to>
                                    </p:set>
                                    <p:anim calcmode="lin" valueType="num">
                                      <p:cBhvr>
                                        <p:cTn id="31" dur="500" fill="hold"/>
                                        <p:tgtEl>
                                          <p:spTgt spid="32256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22563">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322563">
                                            <p:txEl>
                                              <p:pRg st="4" end="4"/>
                                            </p:txEl>
                                          </p:spTgt>
                                        </p:tgtEl>
                                        <p:attrNameLst>
                                          <p:attrName>style.rotation</p:attrName>
                                        </p:attrNameLst>
                                      </p:cBhvr>
                                      <p:tavLst>
                                        <p:tav tm="0">
                                          <p:val>
                                            <p:fltVal val="360"/>
                                          </p:val>
                                        </p:tav>
                                        <p:tav tm="100000">
                                          <p:val>
                                            <p:fltVal val="0"/>
                                          </p:val>
                                        </p:tav>
                                      </p:tavLst>
                                    </p:anim>
                                    <p:animEffect transition="in" filter="fade">
                                      <p:cBhvr>
                                        <p:cTn id="34" dur="500"/>
                                        <p:tgtEl>
                                          <p:spTgt spid="32256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322563">
                                            <p:txEl>
                                              <p:pRg st="5" end="5"/>
                                            </p:txEl>
                                          </p:spTgt>
                                        </p:tgtEl>
                                        <p:attrNameLst>
                                          <p:attrName>style.visibility</p:attrName>
                                        </p:attrNameLst>
                                      </p:cBhvr>
                                      <p:to>
                                        <p:strVal val="visible"/>
                                      </p:to>
                                    </p:set>
                                    <p:anim calcmode="lin" valueType="num">
                                      <p:cBhvr>
                                        <p:cTn id="39" dur="500" fill="hold"/>
                                        <p:tgtEl>
                                          <p:spTgt spid="32256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22563">
                                            <p:txEl>
                                              <p:pRg st="5" end="5"/>
                                            </p:txEl>
                                          </p:spTgt>
                                        </p:tgtEl>
                                        <p:attrNameLst>
                                          <p:attrName>ppt_h</p:attrName>
                                        </p:attrNameLst>
                                      </p:cBhvr>
                                      <p:tavLst>
                                        <p:tav tm="0">
                                          <p:val>
                                            <p:fltVal val="0"/>
                                          </p:val>
                                        </p:tav>
                                        <p:tav tm="100000">
                                          <p:val>
                                            <p:strVal val="#ppt_h"/>
                                          </p:val>
                                        </p:tav>
                                      </p:tavLst>
                                    </p:anim>
                                    <p:anim calcmode="lin" valueType="num">
                                      <p:cBhvr>
                                        <p:cTn id="41" dur="500" fill="hold"/>
                                        <p:tgtEl>
                                          <p:spTgt spid="322563">
                                            <p:txEl>
                                              <p:pRg st="5" end="5"/>
                                            </p:txEl>
                                          </p:spTgt>
                                        </p:tgtEl>
                                        <p:attrNameLst>
                                          <p:attrName>style.rotation</p:attrName>
                                        </p:attrNameLst>
                                      </p:cBhvr>
                                      <p:tavLst>
                                        <p:tav tm="0">
                                          <p:val>
                                            <p:fltVal val="360"/>
                                          </p:val>
                                        </p:tav>
                                        <p:tav tm="100000">
                                          <p:val>
                                            <p:fltVal val="0"/>
                                          </p:val>
                                        </p:tav>
                                      </p:tavLst>
                                    </p:anim>
                                    <p:animEffect transition="in" filter="fade">
                                      <p:cBhvr>
                                        <p:cTn id="42" dur="500"/>
                                        <p:tgtEl>
                                          <p:spTgt spid="3225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3" grpId="0" build="p"/>
    </p:bldLst>
  </p:timing>
</p:sld>
</file>

<file path=ppt/slides/slide2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3587" name="Rectangle 3"/>
          <p:cNvSpPr>
            <a:spLocks noGrp="1" noChangeArrowheads="1"/>
          </p:cNvSpPr>
          <p:nvPr>
            <p:ph type="body" idx="1"/>
          </p:nvPr>
        </p:nvSpPr>
        <p:spPr/>
        <p:txBody>
          <a:bodyPr/>
          <a:lstStyle/>
          <a:p>
            <a:endParaRPr lang="fa-IR"/>
          </a:p>
          <a:p>
            <a:r>
              <a:rPr lang="fa-IR"/>
              <a:t>ارقام استاندارد را می توان برای تأمین اهداف زیر بکار برد:</a:t>
            </a:r>
          </a:p>
          <a:p>
            <a:r>
              <a:rPr lang="fa-IR"/>
              <a:t>1-کنترل بهای تمام شده</a:t>
            </a:r>
          </a:p>
          <a:p>
            <a:r>
              <a:rPr lang="fa-IR"/>
              <a:t>2-تعیین بهای تمام شده موجودیها</a:t>
            </a:r>
          </a:p>
          <a:p>
            <a:r>
              <a:rPr lang="fa-IR"/>
              <a:t>3-برنامه ریزی بودجه ای</a:t>
            </a:r>
            <a:endParaRPr lang="en-US"/>
          </a:p>
        </p:txBody>
      </p:sp>
    </p:spTree>
  </p:cSld>
  <p:clrMapOvr>
    <a:masterClrMapping/>
  </p:clrMapOvr>
  <p:transition advClick="0" advTm="3000"/>
</p:sld>
</file>

<file path=ppt/slides/slide2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4611" name="Rectangle 3"/>
          <p:cNvSpPr>
            <a:spLocks noGrp="1" noChangeArrowheads="1"/>
          </p:cNvSpPr>
          <p:nvPr>
            <p:ph type="body" idx="1"/>
          </p:nvPr>
        </p:nvSpPr>
        <p:spPr>
          <a:xfrm>
            <a:off x="457200" y="1125538"/>
            <a:ext cx="8229600" cy="4525962"/>
          </a:xfrm>
        </p:spPr>
        <p:txBody>
          <a:bodyPr/>
          <a:lstStyle/>
          <a:p>
            <a:pPr marL="609600" indent="-609600"/>
            <a:r>
              <a:rPr lang="fa-IR"/>
              <a:t>4-قیمت گذاری محصول</a:t>
            </a:r>
          </a:p>
          <a:p>
            <a:pPr marL="609600" indent="-609600"/>
            <a:r>
              <a:rPr lang="fa-IR"/>
              <a:t>5-نگهداری اطلاعات دفترداری</a:t>
            </a:r>
          </a:p>
          <a:p>
            <a:pPr marL="609600" indent="-609600"/>
            <a:r>
              <a:rPr lang="fa-IR"/>
              <a:t>«ایجاد استاندارد»</a:t>
            </a:r>
          </a:p>
          <a:p>
            <a:pPr marL="609600" indent="-609600"/>
            <a:r>
              <a:rPr lang="fa-IR"/>
              <a:t>جزئی جدایی ناپذیر در هر سیستم هزینه یابی استاندارد تعیین استاندارد  1- مواد 2-دستمزد مستقیم 3- سربار</a:t>
            </a:r>
          </a:p>
          <a:p>
            <a:pPr marL="609600" indent="-609600"/>
            <a:r>
              <a:rPr lang="fa-IR"/>
              <a:t>استاندارد های مواد مستقیم: 1- استانداردهای مقدار (مصرف مواد) توسط دپارتمان مهندسی.</a:t>
            </a:r>
            <a:endParaRPr lang="en-US"/>
          </a:p>
        </p:txBody>
      </p:sp>
    </p:spTree>
  </p:cSld>
  <p:clrMapOvr>
    <a:masterClrMapping/>
  </p:clrMapOvr>
  <p:transition advClick="0" advTm="3000"/>
</p:sld>
</file>

<file path=ppt/slides/slide2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5635" name="Rectangle 3"/>
          <p:cNvSpPr>
            <a:spLocks noGrp="1" noChangeArrowheads="1"/>
          </p:cNvSpPr>
          <p:nvPr>
            <p:ph type="body" idx="1"/>
          </p:nvPr>
        </p:nvSpPr>
        <p:spPr/>
        <p:txBody>
          <a:bodyPr/>
          <a:lstStyle/>
          <a:p>
            <a:endParaRPr lang="fa-IR"/>
          </a:p>
          <a:p>
            <a:r>
              <a:rPr lang="fa-IR"/>
              <a:t>2-استانداردهای قیمت توسط واحد حسابداری صنعتی – واحد خرید</a:t>
            </a:r>
          </a:p>
          <a:p>
            <a:r>
              <a:rPr lang="fa-IR"/>
              <a:t>استانداردهای دستمزد: 3- کارایی تعیین از طریق مطالعات کارسنجی و زمان سنجی 4- نرخ دستمزد توسط واحد مهندسی – حسابداری صنعتی</a:t>
            </a:r>
          </a:p>
          <a:p>
            <a:endParaRPr lang="en-US"/>
          </a:p>
        </p:txBody>
      </p:sp>
    </p:spTree>
  </p:cSld>
  <p:clrMapOvr>
    <a:masterClrMapping/>
  </p:clrMapOvr>
  <p:transition advClick="0" advTm="3000"/>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endParaRPr lang="en-US"/>
          </a:p>
        </p:txBody>
      </p:sp>
      <p:sp>
        <p:nvSpPr>
          <p:cNvPr id="27651" name="Rectangle 3"/>
          <p:cNvSpPr>
            <a:spLocks noGrp="1" noChangeArrowheads="1"/>
          </p:cNvSpPr>
          <p:nvPr>
            <p:ph type="body" idx="1"/>
          </p:nvPr>
        </p:nvSpPr>
        <p:spPr/>
        <p:txBody>
          <a:bodyPr/>
          <a:lstStyle/>
          <a:p>
            <a:endParaRPr lang="en-US" sz="2800"/>
          </a:p>
          <a:p>
            <a:pPr algn="ctr"/>
            <a:r>
              <a:rPr lang="fa-IR" sz="4000"/>
              <a:t>هدف کلی فصل:</a:t>
            </a:r>
            <a:r>
              <a:rPr lang="fa-IR" sz="2800"/>
              <a:t> آشنایی با روش های مختلف طبقه بندی مفاهیم بهای تمام شده و مفاهیم مربوط به هر یک از این روشها.</a:t>
            </a:r>
          </a:p>
          <a:p>
            <a:pPr algn="ctr"/>
            <a:endParaRPr lang="en-US" sz="2800"/>
          </a:p>
          <a:p>
            <a:pPr algn="ctr"/>
            <a:r>
              <a:rPr lang="fa-IR" sz="2800"/>
              <a:t>بر اساس عوامل و عناصر تشکیل دهنده محصول:</a:t>
            </a:r>
          </a:p>
          <a:p>
            <a:pPr algn="ctr"/>
            <a:endParaRPr lang="en-US" sz="2800"/>
          </a:p>
          <a:p>
            <a:pPr algn="ctr"/>
            <a:r>
              <a:rPr lang="fa-IR" sz="2800"/>
              <a:t>عناصر تشکیل دهنده بهای یک محصول: مستقیم: مثل مواد مستقیم و دستمزد مستقیم</a:t>
            </a:r>
            <a:r>
              <a:rPr lang="en-US" sz="2800"/>
              <a:t> </a:t>
            </a:r>
          </a:p>
        </p:txBody>
      </p:sp>
    </p:spTree>
  </p:cSld>
  <p:clrMapOvr>
    <a:masterClrMapping/>
  </p:clrMapOvr>
  <p:transition advClick="0" advTm="3000"/>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6659" name="Rectangle 3"/>
          <p:cNvSpPr>
            <a:spLocks noGrp="1" noChangeArrowheads="1"/>
          </p:cNvSpPr>
          <p:nvPr>
            <p:ph type="body" idx="1"/>
          </p:nvPr>
        </p:nvSpPr>
        <p:spPr/>
        <p:txBody>
          <a:bodyPr/>
          <a:lstStyle/>
          <a:p>
            <a:r>
              <a:rPr lang="fa-IR"/>
              <a:t>«تحلیل مغایرت» نکته: اگر مقادیر واقعی کمتر از استاندارد تعیین شده باشد مطلوب در غیر این صورت نامطلوب</a:t>
            </a:r>
            <a:endParaRPr lang="fa-IR" b="1" i="1"/>
          </a:p>
          <a:p>
            <a:r>
              <a:rPr lang="fa-IR" b="1" i="1"/>
              <a:t>مغایرت: تفاوت میان نتایج واقعی و استانداردهای از پیش تعیین شده.</a:t>
            </a:r>
            <a:endParaRPr lang="fa-IR"/>
          </a:p>
          <a:p>
            <a:r>
              <a:rPr lang="fa-IR"/>
              <a:t>این تفاوتها : 1- عوامل داخلی 2- عوامل خارجی</a:t>
            </a:r>
            <a:endParaRPr lang="en-US"/>
          </a:p>
        </p:txBody>
      </p:sp>
    </p:spTree>
  </p:cSld>
  <p:clrMapOvr>
    <a:masterClrMapping/>
  </p:clrMapOvr>
  <p:transition advClick="0" advTm="3000"/>
</p:sld>
</file>

<file path=ppt/slides/slide2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83" name="Rectangle 3"/>
          <p:cNvSpPr>
            <a:spLocks noGrp="1" noChangeArrowheads="1"/>
          </p:cNvSpPr>
          <p:nvPr>
            <p:ph type="body" idx="1"/>
          </p:nvPr>
        </p:nvSpPr>
        <p:spPr/>
        <p:txBody>
          <a:bodyPr/>
          <a:lstStyle/>
          <a:p>
            <a:r>
              <a:rPr lang="fa-IR"/>
              <a:t>بهای استاندارد × ­­(مقدار واقعی مواد – مقدار استاندارد) = مغایرت درمصرف مواد مستقیم مصرفی  </a:t>
            </a:r>
          </a:p>
          <a:p>
            <a:r>
              <a:rPr lang="fa-IR"/>
              <a:t>مقدار مواد هر واحد کالا طبق استاندارد × تعداد تولید = مقدار مواد طبق استاندارد</a:t>
            </a:r>
            <a:endParaRPr lang="en-US"/>
          </a:p>
        </p:txBody>
      </p:sp>
    </p:spTree>
  </p:cSld>
  <p:clrMapOvr>
    <a:masterClrMapping/>
  </p:clrMapOvr>
  <p:transition advClick="0" advTm="3000"/>
</p:sld>
</file>

<file path=ppt/slides/slide2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8707" name="Rectangle 3"/>
          <p:cNvSpPr>
            <a:spLocks noGrp="1" noChangeArrowheads="1"/>
          </p:cNvSpPr>
          <p:nvPr>
            <p:ph type="body" idx="1"/>
          </p:nvPr>
        </p:nvSpPr>
        <p:spPr/>
        <p:txBody>
          <a:bodyPr/>
          <a:lstStyle/>
          <a:p>
            <a:r>
              <a:rPr lang="fa-IR"/>
              <a:t>مقادیر واقعی × (بهای تمام شده واقعی – بهای تمام شده استاندارد) = مغایرت و قیمت مواد</a:t>
            </a:r>
          </a:p>
          <a:p>
            <a:r>
              <a:rPr lang="fa-IR"/>
              <a:t>«ثبت های مربوط به خرید مصرف مواد مستقیم»</a:t>
            </a:r>
          </a:p>
          <a:p>
            <a:r>
              <a:rPr lang="fa-IR"/>
              <a:t>الف: خرید مواد تقسیم:</a:t>
            </a:r>
          </a:p>
          <a:p>
            <a:r>
              <a:rPr lang="fa-IR"/>
              <a:t>موجود مواد(بد)			اسناد پرداختنی(بس)</a:t>
            </a:r>
            <a:endParaRPr lang="en-US"/>
          </a:p>
        </p:txBody>
      </p:sp>
    </p:spTree>
  </p:cSld>
  <p:clrMapOvr>
    <a:masterClrMapping/>
  </p:clrMapOvr>
  <p:transition advClick="0" advTm="3000"/>
</p:sld>
</file>

<file path=ppt/slides/slide2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9731" name="Rectangle 3"/>
          <p:cNvSpPr>
            <a:spLocks noGrp="1" noChangeArrowheads="1"/>
          </p:cNvSpPr>
          <p:nvPr>
            <p:ph type="body" idx="1"/>
          </p:nvPr>
        </p:nvSpPr>
        <p:spPr/>
        <p:txBody>
          <a:bodyPr/>
          <a:lstStyle/>
          <a:p>
            <a:r>
              <a:rPr lang="fa-IR"/>
              <a:t>ب) مصرف مواد (مغایرت)</a:t>
            </a:r>
          </a:p>
          <a:p>
            <a:r>
              <a:rPr lang="fa-IR"/>
              <a:t>کار در جریان ساخت</a:t>
            </a:r>
          </a:p>
          <a:p>
            <a:r>
              <a:rPr lang="fa-IR"/>
              <a:t>مغایرت در قیمت مواد مصرفی</a:t>
            </a:r>
          </a:p>
          <a:p>
            <a:r>
              <a:rPr lang="fa-IR"/>
              <a:t>					موجودی مواد</a:t>
            </a:r>
          </a:p>
          <a:p>
            <a:r>
              <a:rPr lang="fa-IR"/>
              <a:t>					مغایرت در مصرف مواد</a:t>
            </a:r>
            <a:endParaRPr lang="fa-IR" b="1" i="1"/>
          </a:p>
          <a:p>
            <a:r>
              <a:rPr lang="fa-IR" b="1" i="1"/>
              <a:t>«مغایرت دستمزد مستقیم»</a:t>
            </a:r>
            <a:endParaRPr lang="en-US" b="1" i="1"/>
          </a:p>
        </p:txBody>
      </p:sp>
    </p:spTree>
  </p:cSld>
  <p:clrMapOvr>
    <a:masterClrMapping/>
  </p:clrMapOvr>
  <p:transition advClick="0" advTm="3000"/>
</p:sld>
</file>

<file path=ppt/slides/slide29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0755" name="Rectangle 3"/>
          <p:cNvSpPr>
            <a:spLocks noGrp="1" noChangeArrowheads="1"/>
          </p:cNvSpPr>
          <p:nvPr>
            <p:ph type="body" idx="1"/>
          </p:nvPr>
        </p:nvSpPr>
        <p:spPr/>
        <p:txBody>
          <a:bodyPr/>
          <a:lstStyle/>
          <a:p>
            <a:r>
              <a:rPr lang="fa-IR"/>
              <a:t>نرخ استاندارد × (ساعات کار استاندارد – ساعات کار واقعی)=مغایرت در کارایی نیروی کار مستقیم</a:t>
            </a:r>
          </a:p>
          <a:p>
            <a:r>
              <a:rPr lang="fa-IR"/>
              <a:t>نکته: محاسبه ساعت کار استاندارد = ساعات کار استاندارد برای هر واحد × تعداد واحدهای تولید شده</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0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07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5" grpId="0" build="p"/>
    </p:bldLst>
  </p:timing>
</p:sld>
</file>

<file path=ppt/slides/slide2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1779" name="Rectangle 3"/>
          <p:cNvSpPr>
            <a:spLocks noGrp="1" noChangeArrowheads="1"/>
          </p:cNvSpPr>
          <p:nvPr>
            <p:ph type="body" idx="1"/>
          </p:nvPr>
        </p:nvSpPr>
        <p:spPr>
          <a:xfrm>
            <a:off x="457200" y="1268413"/>
            <a:ext cx="8229600" cy="4857750"/>
          </a:xfrm>
        </p:spPr>
        <p:txBody>
          <a:bodyPr/>
          <a:lstStyle/>
          <a:p>
            <a:r>
              <a:rPr lang="fa-IR" sz="2800"/>
              <a:t>ساعات کار واقعی × (نرخ استاندارد دستمزد – نرخ دستمزد واقعی) = مغایرت در نرخ دستمزد مستقیم</a:t>
            </a:r>
          </a:p>
          <a:p>
            <a:r>
              <a:rPr lang="fa-IR" sz="2800"/>
              <a:t>ثبت های مربوط به مغایرت های دستمزد مستقیم </a:t>
            </a:r>
          </a:p>
          <a:p>
            <a:r>
              <a:rPr lang="fa-IR" sz="2800"/>
              <a:t>الف: ثبت بهای تمام شده دستمزد:</a:t>
            </a:r>
          </a:p>
          <a:p>
            <a:r>
              <a:rPr lang="fa-IR" sz="2800"/>
              <a:t>کنترل دستمزد              (  بد)  			       حسابهای پرداختنی مختلف           (  بس)</a:t>
            </a:r>
            <a:endParaRPr lang="en-US" sz="2800"/>
          </a:p>
        </p:txBody>
      </p:sp>
    </p:spTree>
  </p:cSld>
  <p:clrMapOvr>
    <a:masterClrMapping/>
  </p:clrMapOvr>
  <p:transition advClick="0" advTm="3000"/>
</p:sld>
</file>

<file path=ppt/slides/slide2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803" name="Rectangle 3"/>
          <p:cNvSpPr>
            <a:spLocks noGrp="1" noChangeArrowheads="1"/>
          </p:cNvSpPr>
          <p:nvPr>
            <p:ph type="body" idx="1"/>
          </p:nvPr>
        </p:nvSpPr>
        <p:spPr>
          <a:xfrm>
            <a:off x="457200" y="1125538"/>
            <a:ext cx="8229600" cy="5000625"/>
          </a:xfrm>
        </p:spPr>
        <p:txBody>
          <a:bodyPr/>
          <a:lstStyle/>
          <a:p>
            <a:r>
              <a:rPr lang="fa-IR" sz="2800"/>
              <a:t>ب: سیستم بهای تمام شده دستمزد بین مغایرت ها و کار درجریان تولید:</a:t>
            </a:r>
          </a:p>
          <a:p>
            <a:r>
              <a:rPr lang="fa-IR" sz="2800"/>
              <a:t>کاردرجریان ساخت           (بد)</a:t>
            </a:r>
          </a:p>
          <a:p>
            <a:r>
              <a:rPr lang="fa-IR" sz="2800"/>
              <a:t>مغایرت در کارایی دستمزد</a:t>
            </a:r>
          </a:p>
          <a:p>
            <a:r>
              <a:rPr lang="fa-IR" sz="2800"/>
              <a:t>مغایرت در نرخ دستمزد کنترل دستمزد   ( بس)</a:t>
            </a:r>
          </a:p>
          <a:p>
            <a:r>
              <a:rPr lang="fa-IR" sz="2800"/>
              <a:t>بستن مغایرت ها </a:t>
            </a:r>
            <a:endParaRPr lang="en-US" sz="2800"/>
          </a:p>
        </p:txBody>
      </p:sp>
    </p:spTree>
  </p:cSld>
  <p:clrMapOvr>
    <a:masterClrMapping/>
  </p:clrMapOvr>
  <p:transition advClick="0" advTm="3000"/>
</p:sld>
</file>

<file path=ppt/slides/slide29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3827" name="Rectangle 3"/>
          <p:cNvSpPr>
            <a:spLocks noGrp="1" noChangeArrowheads="1"/>
          </p:cNvSpPr>
          <p:nvPr>
            <p:ph type="body" idx="1"/>
          </p:nvPr>
        </p:nvSpPr>
        <p:spPr>
          <a:xfrm>
            <a:off x="457200" y="1341438"/>
            <a:ext cx="8229600" cy="4784725"/>
          </a:xfrm>
        </p:spPr>
        <p:txBody>
          <a:bodyPr/>
          <a:lstStyle/>
          <a:p>
            <a:r>
              <a:rPr lang="fa-IR"/>
              <a:t>در پایان یک دوره مالی: 1- به حساب سود و زیان  2- به بهای تمام شده کالای فروخته شده و موجودیها به سمت مانده آنها</a:t>
            </a:r>
          </a:p>
          <a:p>
            <a:r>
              <a:rPr lang="fa-IR"/>
              <a:t>مغایرت در نرخ مواد</a:t>
            </a:r>
          </a:p>
          <a:p>
            <a:r>
              <a:rPr lang="fa-IR"/>
              <a:t>مغایرت در کارایی دستمزد</a:t>
            </a:r>
          </a:p>
          <a:p>
            <a:r>
              <a:rPr lang="fa-IR"/>
              <a:t>مغایرت سربار</a:t>
            </a:r>
            <a:endParaRPr lang="en-US"/>
          </a:p>
        </p:txBody>
      </p:sp>
    </p:spTree>
  </p:cSld>
  <p:clrMapOvr>
    <a:masterClrMapping/>
  </p:clrMapOvr>
  <p:transition advClick="0" advTm="3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333827">
                                            <p:txEl>
                                              <p:pRg st="0" end="0"/>
                                            </p:txEl>
                                          </p:spTgt>
                                        </p:tgtEl>
                                        <p:attrNameLst>
                                          <p:attrName>style.visibility</p:attrName>
                                        </p:attrNameLst>
                                      </p:cBhvr>
                                      <p:to>
                                        <p:strVal val="visible"/>
                                      </p:to>
                                    </p:set>
                                    <p:animEffect transition="in" filter="fade">
                                      <p:cBhvr>
                                        <p:cTn id="7" dur="500"/>
                                        <p:tgtEl>
                                          <p:spTgt spid="333827">
                                            <p:txEl>
                                              <p:pRg st="0" end="0"/>
                                            </p:txEl>
                                          </p:spTgt>
                                        </p:tgtEl>
                                      </p:cBhvr>
                                    </p:animEffect>
                                    <p:anim calcmode="lin" valueType="num">
                                      <p:cBhvr>
                                        <p:cTn id="8" dur="500" fill="hold"/>
                                        <p:tgtEl>
                                          <p:spTgt spid="33382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3382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33827">
                                            <p:txEl>
                                              <p:pRg st="1" end="1"/>
                                            </p:txEl>
                                          </p:spTgt>
                                        </p:tgtEl>
                                        <p:attrNameLst>
                                          <p:attrName>style.visibility</p:attrName>
                                        </p:attrNameLst>
                                      </p:cBhvr>
                                      <p:to>
                                        <p:strVal val="visible"/>
                                      </p:to>
                                    </p:set>
                                    <p:animEffect transition="in" filter="fade">
                                      <p:cBhvr>
                                        <p:cTn id="14" dur="500"/>
                                        <p:tgtEl>
                                          <p:spTgt spid="333827">
                                            <p:txEl>
                                              <p:pRg st="1" end="1"/>
                                            </p:txEl>
                                          </p:spTgt>
                                        </p:tgtEl>
                                      </p:cBhvr>
                                    </p:animEffect>
                                    <p:anim calcmode="lin" valueType="num">
                                      <p:cBhvr>
                                        <p:cTn id="15" dur="500" fill="hold"/>
                                        <p:tgtEl>
                                          <p:spTgt spid="33382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3382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33827">
                                            <p:txEl>
                                              <p:pRg st="2" end="2"/>
                                            </p:txEl>
                                          </p:spTgt>
                                        </p:tgtEl>
                                        <p:attrNameLst>
                                          <p:attrName>style.visibility</p:attrName>
                                        </p:attrNameLst>
                                      </p:cBhvr>
                                      <p:to>
                                        <p:strVal val="visible"/>
                                      </p:to>
                                    </p:set>
                                    <p:animEffect transition="in" filter="fade">
                                      <p:cBhvr>
                                        <p:cTn id="21" dur="500"/>
                                        <p:tgtEl>
                                          <p:spTgt spid="333827">
                                            <p:txEl>
                                              <p:pRg st="2" end="2"/>
                                            </p:txEl>
                                          </p:spTgt>
                                        </p:tgtEl>
                                      </p:cBhvr>
                                    </p:animEffect>
                                    <p:anim calcmode="lin" valueType="num">
                                      <p:cBhvr>
                                        <p:cTn id="22" dur="500" fill="hold"/>
                                        <p:tgtEl>
                                          <p:spTgt spid="333827">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3382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33827">
                                            <p:txEl>
                                              <p:pRg st="3" end="3"/>
                                            </p:txEl>
                                          </p:spTgt>
                                        </p:tgtEl>
                                        <p:attrNameLst>
                                          <p:attrName>style.visibility</p:attrName>
                                        </p:attrNameLst>
                                      </p:cBhvr>
                                      <p:to>
                                        <p:strVal val="visible"/>
                                      </p:to>
                                    </p:set>
                                    <p:animEffect transition="in" filter="fade">
                                      <p:cBhvr>
                                        <p:cTn id="28" dur="500"/>
                                        <p:tgtEl>
                                          <p:spTgt spid="333827">
                                            <p:txEl>
                                              <p:pRg st="3" end="3"/>
                                            </p:txEl>
                                          </p:spTgt>
                                        </p:tgtEl>
                                      </p:cBhvr>
                                    </p:animEffect>
                                    <p:anim calcmode="lin" valueType="num">
                                      <p:cBhvr>
                                        <p:cTn id="29" dur="500" fill="hold"/>
                                        <p:tgtEl>
                                          <p:spTgt spid="333827">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33827">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7" grpId="0" build="p"/>
    </p:bldLst>
  </p:timing>
</p:sld>
</file>

<file path=ppt/slides/slide29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4851" name="Rectangle 3"/>
          <p:cNvSpPr>
            <a:spLocks noGrp="1" noChangeArrowheads="1"/>
          </p:cNvSpPr>
          <p:nvPr>
            <p:ph type="body" idx="1"/>
          </p:nvPr>
        </p:nvSpPr>
        <p:spPr>
          <a:xfrm>
            <a:off x="457200" y="620713"/>
            <a:ext cx="8229600" cy="5832475"/>
          </a:xfrm>
        </p:spPr>
        <p:txBody>
          <a:bodyPr/>
          <a:lstStyle/>
          <a:p>
            <a:r>
              <a:rPr lang="fa-IR"/>
              <a:t>مغایرت در مصرف مواد</a:t>
            </a:r>
          </a:p>
          <a:p>
            <a:r>
              <a:rPr lang="fa-IR"/>
              <a:t>مغایرت در نرخ دستمزد</a:t>
            </a:r>
          </a:p>
          <a:p>
            <a:r>
              <a:rPr lang="fa-IR"/>
              <a:t>خلاصه سود و زیان</a:t>
            </a:r>
          </a:p>
          <a:p>
            <a:r>
              <a:rPr lang="fa-IR"/>
              <a:t>مغایرت در نرخ مواد</a:t>
            </a:r>
          </a:p>
          <a:p>
            <a:r>
              <a:rPr lang="fa-IR"/>
              <a:t>مغایرت در کارایی دستمزد</a:t>
            </a:r>
          </a:p>
          <a:p>
            <a:r>
              <a:rPr lang="fa-IR"/>
              <a:t>مغایرت سربار</a:t>
            </a:r>
          </a:p>
          <a:p>
            <a:r>
              <a:rPr lang="fa-IR"/>
              <a:t>مغایرت در مصرف مواد</a:t>
            </a:r>
          </a:p>
          <a:p>
            <a:r>
              <a:rPr lang="fa-IR"/>
              <a:t>مغایرت در نرخ دستمزد</a:t>
            </a:r>
          </a:p>
          <a:p>
            <a:r>
              <a:rPr lang="fa-IR"/>
              <a:t>بهای تمام شده کالای فروش رفته</a:t>
            </a:r>
            <a:r>
              <a:rPr lang="en-US"/>
              <a:t> </a:t>
            </a:r>
          </a:p>
        </p:txBody>
      </p:sp>
    </p:spTree>
  </p:cSld>
  <p:clrMapOvr>
    <a:masterClrMapping/>
  </p:clrMapOvr>
  <p:transition advClick="0" advTm="3000">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34851">
                                            <p:txEl>
                                              <p:pRg st="0" end="0"/>
                                            </p:txEl>
                                          </p:spTgt>
                                        </p:tgtEl>
                                        <p:attrNameLst>
                                          <p:attrName>style.visibility</p:attrName>
                                        </p:attrNameLst>
                                      </p:cBhvr>
                                      <p:to>
                                        <p:strVal val="visible"/>
                                      </p:to>
                                    </p:set>
                                    <p:animEffect transition="in" filter="fade">
                                      <p:cBhvr>
                                        <p:cTn id="7" dur="500">
                                          <p:stCondLst>
                                            <p:cond delay="0"/>
                                          </p:stCondLst>
                                        </p:cTn>
                                        <p:tgtEl>
                                          <p:spTgt spid="334851">
                                            <p:txEl>
                                              <p:pRg st="0" end="0"/>
                                            </p:txEl>
                                          </p:spTgt>
                                        </p:tgtEl>
                                      </p:cBhvr>
                                    </p:animEffect>
                                    <p:anim calcmode="lin" valueType="num">
                                      <p:cBhvr>
                                        <p:cTn id="8" dur="500" fill="hold">
                                          <p:stCondLst>
                                            <p:cond delay="0"/>
                                          </p:stCondLst>
                                        </p:cTn>
                                        <p:tgtEl>
                                          <p:spTgt spid="334851">
                                            <p:txEl>
                                              <p:pRg st="0" end="0"/>
                                            </p:txEl>
                                          </p:spTgt>
                                        </p:tgtEl>
                                        <p:attrNameLst>
                                          <p:attrName>ppt_x</p:attrName>
                                        </p:attrNameLst>
                                      </p:cBhvr>
                                      <p:tavLst>
                                        <p:tav tm="0">
                                          <p:val>
                                            <p:strVal val="#ppt_x-.1"/>
                                          </p:val>
                                        </p:tav>
                                        <p:tav tm="100000">
                                          <p:val>
                                            <p:strVal val="#ppt_x"/>
                                          </p:val>
                                        </p:tav>
                                      </p:tavLst>
                                    </p:anim>
                                    <p:anim calcmode="lin" valueType="num">
                                      <p:cBhvr>
                                        <p:cTn id="9" dur="500" fill="hold">
                                          <p:stCondLst>
                                            <p:cond delay="0"/>
                                          </p:stCondLst>
                                        </p:cTn>
                                        <p:tgtEl>
                                          <p:spTgt spid="3348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334851">
                                            <p:txEl>
                                              <p:pRg st="1" end="1"/>
                                            </p:txEl>
                                          </p:spTgt>
                                        </p:tgtEl>
                                        <p:attrNameLst>
                                          <p:attrName>style.visibility</p:attrName>
                                        </p:attrNameLst>
                                      </p:cBhvr>
                                      <p:to>
                                        <p:strVal val="visible"/>
                                      </p:to>
                                    </p:set>
                                    <p:animEffect transition="in" filter="fade">
                                      <p:cBhvr>
                                        <p:cTn id="14" dur="500">
                                          <p:stCondLst>
                                            <p:cond delay="0"/>
                                          </p:stCondLst>
                                        </p:cTn>
                                        <p:tgtEl>
                                          <p:spTgt spid="334851">
                                            <p:txEl>
                                              <p:pRg st="1" end="1"/>
                                            </p:txEl>
                                          </p:spTgt>
                                        </p:tgtEl>
                                      </p:cBhvr>
                                    </p:animEffect>
                                    <p:anim calcmode="lin" valueType="num">
                                      <p:cBhvr>
                                        <p:cTn id="15" dur="500" fill="hold">
                                          <p:stCondLst>
                                            <p:cond delay="0"/>
                                          </p:stCondLst>
                                        </p:cTn>
                                        <p:tgtEl>
                                          <p:spTgt spid="334851">
                                            <p:txEl>
                                              <p:pRg st="1" end="1"/>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3348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334851">
                                            <p:txEl>
                                              <p:pRg st="2" end="2"/>
                                            </p:txEl>
                                          </p:spTgt>
                                        </p:tgtEl>
                                        <p:attrNameLst>
                                          <p:attrName>style.visibility</p:attrName>
                                        </p:attrNameLst>
                                      </p:cBhvr>
                                      <p:to>
                                        <p:strVal val="visible"/>
                                      </p:to>
                                    </p:set>
                                    <p:animEffect transition="in" filter="fade">
                                      <p:cBhvr>
                                        <p:cTn id="21" dur="500">
                                          <p:stCondLst>
                                            <p:cond delay="0"/>
                                          </p:stCondLst>
                                        </p:cTn>
                                        <p:tgtEl>
                                          <p:spTgt spid="334851">
                                            <p:txEl>
                                              <p:pRg st="2" end="2"/>
                                            </p:txEl>
                                          </p:spTgt>
                                        </p:tgtEl>
                                      </p:cBhvr>
                                    </p:animEffect>
                                    <p:anim calcmode="lin" valueType="num">
                                      <p:cBhvr>
                                        <p:cTn id="22" dur="500" fill="hold">
                                          <p:stCondLst>
                                            <p:cond delay="0"/>
                                          </p:stCondLst>
                                        </p:cTn>
                                        <p:tgtEl>
                                          <p:spTgt spid="334851">
                                            <p:txEl>
                                              <p:pRg st="2" end="2"/>
                                            </p:txEl>
                                          </p:spTgt>
                                        </p:tgtEl>
                                        <p:attrNameLst>
                                          <p:attrName>ppt_x</p:attrName>
                                        </p:attrNameLst>
                                      </p:cBhvr>
                                      <p:tavLst>
                                        <p:tav tm="0">
                                          <p:val>
                                            <p:strVal val="#ppt_x-.1"/>
                                          </p:val>
                                        </p:tav>
                                        <p:tav tm="100000">
                                          <p:val>
                                            <p:strVal val="#ppt_x"/>
                                          </p:val>
                                        </p:tav>
                                      </p:tavLst>
                                    </p:anim>
                                    <p:anim calcmode="lin" valueType="num">
                                      <p:cBhvr>
                                        <p:cTn id="23" dur="500" fill="hold">
                                          <p:stCondLst>
                                            <p:cond delay="0"/>
                                          </p:stCondLst>
                                        </p:cTn>
                                        <p:tgtEl>
                                          <p:spTgt spid="3348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334851">
                                            <p:txEl>
                                              <p:pRg st="3" end="3"/>
                                            </p:txEl>
                                          </p:spTgt>
                                        </p:tgtEl>
                                        <p:attrNameLst>
                                          <p:attrName>style.visibility</p:attrName>
                                        </p:attrNameLst>
                                      </p:cBhvr>
                                      <p:to>
                                        <p:strVal val="visible"/>
                                      </p:to>
                                    </p:set>
                                    <p:animEffect transition="in" filter="fade">
                                      <p:cBhvr>
                                        <p:cTn id="28" dur="500">
                                          <p:stCondLst>
                                            <p:cond delay="0"/>
                                          </p:stCondLst>
                                        </p:cTn>
                                        <p:tgtEl>
                                          <p:spTgt spid="334851">
                                            <p:txEl>
                                              <p:pRg st="3" end="3"/>
                                            </p:txEl>
                                          </p:spTgt>
                                        </p:tgtEl>
                                      </p:cBhvr>
                                    </p:animEffect>
                                    <p:anim calcmode="lin" valueType="num">
                                      <p:cBhvr>
                                        <p:cTn id="29" dur="500" fill="hold">
                                          <p:stCondLst>
                                            <p:cond delay="0"/>
                                          </p:stCondLst>
                                        </p:cTn>
                                        <p:tgtEl>
                                          <p:spTgt spid="334851">
                                            <p:txEl>
                                              <p:pRg st="3" end="3"/>
                                            </p:txEl>
                                          </p:spTgt>
                                        </p:tgtEl>
                                        <p:attrNameLst>
                                          <p:attrName>ppt_x</p:attrName>
                                        </p:attrNameLst>
                                      </p:cBhvr>
                                      <p:tavLst>
                                        <p:tav tm="0">
                                          <p:val>
                                            <p:strVal val="#ppt_x-.1"/>
                                          </p:val>
                                        </p:tav>
                                        <p:tav tm="100000">
                                          <p:val>
                                            <p:strVal val="#ppt_x"/>
                                          </p:val>
                                        </p:tav>
                                      </p:tavLst>
                                    </p:anim>
                                    <p:anim calcmode="lin" valueType="num">
                                      <p:cBhvr>
                                        <p:cTn id="30" dur="500" fill="hold">
                                          <p:stCondLst>
                                            <p:cond delay="0"/>
                                          </p:stCondLst>
                                        </p:cTn>
                                        <p:tgtEl>
                                          <p:spTgt spid="3348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334851">
                                            <p:txEl>
                                              <p:pRg st="4" end="4"/>
                                            </p:txEl>
                                          </p:spTgt>
                                        </p:tgtEl>
                                        <p:attrNameLst>
                                          <p:attrName>style.visibility</p:attrName>
                                        </p:attrNameLst>
                                      </p:cBhvr>
                                      <p:to>
                                        <p:strVal val="visible"/>
                                      </p:to>
                                    </p:set>
                                    <p:animEffect transition="in" filter="fade">
                                      <p:cBhvr>
                                        <p:cTn id="35" dur="500">
                                          <p:stCondLst>
                                            <p:cond delay="0"/>
                                          </p:stCondLst>
                                        </p:cTn>
                                        <p:tgtEl>
                                          <p:spTgt spid="334851">
                                            <p:txEl>
                                              <p:pRg st="4" end="4"/>
                                            </p:txEl>
                                          </p:spTgt>
                                        </p:tgtEl>
                                      </p:cBhvr>
                                    </p:animEffect>
                                    <p:anim calcmode="lin" valueType="num">
                                      <p:cBhvr>
                                        <p:cTn id="36" dur="500" fill="hold">
                                          <p:stCondLst>
                                            <p:cond delay="0"/>
                                          </p:stCondLst>
                                        </p:cTn>
                                        <p:tgtEl>
                                          <p:spTgt spid="334851">
                                            <p:txEl>
                                              <p:pRg st="4" end="4"/>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3348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iterate type="lt">
                                    <p:tmPct val="10000"/>
                                  </p:iterate>
                                  <p:childTnLst>
                                    <p:set>
                                      <p:cBhvr>
                                        <p:cTn id="41" dur="1" fill="hold">
                                          <p:stCondLst>
                                            <p:cond delay="0"/>
                                          </p:stCondLst>
                                        </p:cTn>
                                        <p:tgtEl>
                                          <p:spTgt spid="334851">
                                            <p:txEl>
                                              <p:pRg st="5" end="5"/>
                                            </p:txEl>
                                          </p:spTgt>
                                        </p:tgtEl>
                                        <p:attrNameLst>
                                          <p:attrName>style.visibility</p:attrName>
                                        </p:attrNameLst>
                                      </p:cBhvr>
                                      <p:to>
                                        <p:strVal val="visible"/>
                                      </p:to>
                                    </p:set>
                                    <p:animEffect transition="in" filter="fade">
                                      <p:cBhvr>
                                        <p:cTn id="42" dur="500">
                                          <p:stCondLst>
                                            <p:cond delay="0"/>
                                          </p:stCondLst>
                                        </p:cTn>
                                        <p:tgtEl>
                                          <p:spTgt spid="334851">
                                            <p:txEl>
                                              <p:pRg st="5" end="5"/>
                                            </p:txEl>
                                          </p:spTgt>
                                        </p:tgtEl>
                                      </p:cBhvr>
                                    </p:animEffect>
                                    <p:anim calcmode="lin" valueType="num">
                                      <p:cBhvr>
                                        <p:cTn id="43" dur="500" fill="hold">
                                          <p:stCondLst>
                                            <p:cond delay="0"/>
                                          </p:stCondLst>
                                        </p:cTn>
                                        <p:tgtEl>
                                          <p:spTgt spid="334851">
                                            <p:txEl>
                                              <p:pRg st="5" end="5"/>
                                            </p:txEl>
                                          </p:spTgt>
                                        </p:tgtEl>
                                        <p:attrNameLst>
                                          <p:attrName>ppt_x</p:attrName>
                                        </p:attrNameLst>
                                      </p:cBhvr>
                                      <p:tavLst>
                                        <p:tav tm="0">
                                          <p:val>
                                            <p:strVal val="#ppt_x-.1"/>
                                          </p:val>
                                        </p:tav>
                                        <p:tav tm="100000">
                                          <p:val>
                                            <p:strVal val="#ppt_x"/>
                                          </p:val>
                                        </p:tav>
                                      </p:tavLst>
                                    </p:anim>
                                    <p:anim calcmode="lin" valueType="num">
                                      <p:cBhvr>
                                        <p:cTn id="44" dur="500" fill="hold">
                                          <p:stCondLst>
                                            <p:cond delay="0"/>
                                          </p:stCondLst>
                                        </p:cTn>
                                        <p:tgtEl>
                                          <p:spTgt spid="3348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grpId="0" nodeType="clickEffect">
                                  <p:stCondLst>
                                    <p:cond delay="0"/>
                                  </p:stCondLst>
                                  <p:iterate type="lt">
                                    <p:tmPct val="10000"/>
                                  </p:iterate>
                                  <p:childTnLst>
                                    <p:set>
                                      <p:cBhvr>
                                        <p:cTn id="48" dur="1" fill="hold">
                                          <p:stCondLst>
                                            <p:cond delay="0"/>
                                          </p:stCondLst>
                                        </p:cTn>
                                        <p:tgtEl>
                                          <p:spTgt spid="334851">
                                            <p:txEl>
                                              <p:pRg st="6" end="6"/>
                                            </p:txEl>
                                          </p:spTgt>
                                        </p:tgtEl>
                                        <p:attrNameLst>
                                          <p:attrName>style.visibility</p:attrName>
                                        </p:attrNameLst>
                                      </p:cBhvr>
                                      <p:to>
                                        <p:strVal val="visible"/>
                                      </p:to>
                                    </p:set>
                                    <p:animEffect transition="in" filter="fade">
                                      <p:cBhvr>
                                        <p:cTn id="49" dur="500">
                                          <p:stCondLst>
                                            <p:cond delay="0"/>
                                          </p:stCondLst>
                                        </p:cTn>
                                        <p:tgtEl>
                                          <p:spTgt spid="334851">
                                            <p:txEl>
                                              <p:pRg st="6" end="6"/>
                                            </p:txEl>
                                          </p:spTgt>
                                        </p:tgtEl>
                                      </p:cBhvr>
                                    </p:animEffect>
                                    <p:anim calcmode="lin" valueType="num">
                                      <p:cBhvr>
                                        <p:cTn id="50" dur="500" fill="hold">
                                          <p:stCondLst>
                                            <p:cond delay="0"/>
                                          </p:stCondLst>
                                        </p:cTn>
                                        <p:tgtEl>
                                          <p:spTgt spid="334851">
                                            <p:txEl>
                                              <p:pRg st="6" end="6"/>
                                            </p:txEl>
                                          </p:spTgt>
                                        </p:tgtEl>
                                        <p:attrNameLst>
                                          <p:attrName>ppt_x</p:attrName>
                                        </p:attrNameLst>
                                      </p:cBhvr>
                                      <p:tavLst>
                                        <p:tav tm="0">
                                          <p:val>
                                            <p:strVal val="#ppt_x-.1"/>
                                          </p:val>
                                        </p:tav>
                                        <p:tav tm="100000">
                                          <p:val>
                                            <p:strVal val="#ppt_x"/>
                                          </p:val>
                                        </p:tav>
                                      </p:tavLst>
                                    </p:anim>
                                    <p:anim calcmode="lin" valueType="num">
                                      <p:cBhvr>
                                        <p:cTn id="51" dur="500" fill="hold">
                                          <p:stCondLst>
                                            <p:cond delay="0"/>
                                          </p:stCondLst>
                                        </p:cTn>
                                        <p:tgtEl>
                                          <p:spTgt spid="33485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0" presetClass="entr" presetSubtype="0" fill="hold" grpId="0" nodeType="clickEffect">
                                  <p:stCondLst>
                                    <p:cond delay="0"/>
                                  </p:stCondLst>
                                  <p:iterate type="lt">
                                    <p:tmPct val="10000"/>
                                  </p:iterate>
                                  <p:childTnLst>
                                    <p:set>
                                      <p:cBhvr>
                                        <p:cTn id="55" dur="1" fill="hold">
                                          <p:stCondLst>
                                            <p:cond delay="0"/>
                                          </p:stCondLst>
                                        </p:cTn>
                                        <p:tgtEl>
                                          <p:spTgt spid="334851">
                                            <p:txEl>
                                              <p:pRg st="7" end="7"/>
                                            </p:txEl>
                                          </p:spTgt>
                                        </p:tgtEl>
                                        <p:attrNameLst>
                                          <p:attrName>style.visibility</p:attrName>
                                        </p:attrNameLst>
                                      </p:cBhvr>
                                      <p:to>
                                        <p:strVal val="visible"/>
                                      </p:to>
                                    </p:set>
                                    <p:animEffect transition="in" filter="fade">
                                      <p:cBhvr>
                                        <p:cTn id="56" dur="500">
                                          <p:stCondLst>
                                            <p:cond delay="0"/>
                                          </p:stCondLst>
                                        </p:cTn>
                                        <p:tgtEl>
                                          <p:spTgt spid="334851">
                                            <p:txEl>
                                              <p:pRg st="7" end="7"/>
                                            </p:txEl>
                                          </p:spTgt>
                                        </p:tgtEl>
                                      </p:cBhvr>
                                    </p:animEffect>
                                    <p:anim calcmode="lin" valueType="num">
                                      <p:cBhvr>
                                        <p:cTn id="57" dur="500" fill="hold">
                                          <p:stCondLst>
                                            <p:cond delay="0"/>
                                          </p:stCondLst>
                                        </p:cTn>
                                        <p:tgtEl>
                                          <p:spTgt spid="334851">
                                            <p:txEl>
                                              <p:pRg st="7" end="7"/>
                                            </p:txEl>
                                          </p:spTgt>
                                        </p:tgtEl>
                                        <p:attrNameLst>
                                          <p:attrName>ppt_x</p:attrName>
                                        </p:attrNameLst>
                                      </p:cBhvr>
                                      <p:tavLst>
                                        <p:tav tm="0">
                                          <p:val>
                                            <p:strVal val="#ppt_x-.1"/>
                                          </p:val>
                                        </p:tav>
                                        <p:tav tm="100000">
                                          <p:val>
                                            <p:strVal val="#ppt_x"/>
                                          </p:val>
                                        </p:tav>
                                      </p:tavLst>
                                    </p:anim>
                                    <p:anim calcmode="lin" valueType="num">
                                      <p:cBhvr>
                                        <p:cTn id="58" dur="500" fill="hold">
                                          <p:stCondLst>
                                            <p:cond delay="0"/>
                                          </p:stCondLst>
                                        </p:cTn>
                                        <p:tgtEl>
                                          <p:spTgt spid="33485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0" presetClass="entr" presetSubtype="0" fill="hold" grpId="0" nodeType="clickEffect">
                                  <p:stCondLst>
                                    <p:cond delay="0"/>
                                  </p:stCondLst>
                                  <p:iterate type="lt">
                                    <p:tmPct val="10000"/>
                                  </p:iterate>
                                  <p:childTnLst>
                                    <p:set>
                                      <p:cBhvr>
                                        <p:cTn id="62" dur="1" fill="hold">
                                          <p:stCondLst>
                                            <p:cond delay="0"/>
                                          </p:stCondLst>
                                        </p:cTn>
                                        <p:tgtEl>
                                          <p:spTgt spid="334851">
                                            <p:txEl>
                                              <p:pRg st="8" end="8"/>
                                            </p:txEl>
                                          </p:spTgt>
                                        </p:tgtEl>
                                        <p:attrNameLst>
                                          <p:attrName>style.visibility</p:attrName>
                                        </p:attrNameLst>
                                      </p:cBhvr>
                                      <p:to>
                                        <p:strVal val="visible"/>
                                      </p:to>
                                    </p:set>
                                    <p:animEffect transition="in" filter="fade">
                                      <p:cBhvr>
                                        <p:cTn id="63" dur="500">
                                          <p:stCondLst>
                                            <p:cond delay="0"/>
                                          </p:stCondLst>
                                        </p:cTn>
                                        <p:tgtEl>
                                          <p:spTgt spid="334851">
                                            <p:txEl>
                                              <p:pRg st="8" end="8"/>
                                            </p:txEl>
                                          </p:spTgt>
                                        </p:tgtEl>
                                      </p:cBhvr>
                                    </p:animEffect>
                                    <p:anim calcmode="lin" valueType="num">
                                      <p:cBhvr>
                                        <p:cTn id="64" dur="500" fill="hold">
                                          <p:stCondLst>
                                            <p:cond delay="0"/>
                                          </p:stCondLst>
                                        </p:cTn>
                                        <p:tgtEl>
                                          <p:spTgt spid="334851">
                                            <p:txEl>
                                              <p:pRg st="8" end="8"/>
                                            </p:txEl>
                                          </p:spTgt>
                                        </p:tgtEl>
                                        <p:attrNameLst>
                                          <p:attrName>ppt_x</p:attrName>
                                        </p:attrNameLst>
                                      </p:cBhvr>
                                      <p:tavLst>
                                        <p:tav tm="0">
                                          <p:val>
                                            <p:strVal val="#ppt_x-.1"/>
                                          </p:val>
                                        </p:tav>
                                        <p:tav tm="100000">
                                          <p:val>
                                            <p:strVal val="#ppt_x"/>
                                          </p:val>
                                        </p:tav>
                                      </p:tavLst>
                                    </p:anim>
                                    <p:anim calcmode="lin" valueType="num">
                                      <p:cBhvr>
                                        <p:cTn id="65" dur="500" fill="hold">
                                          <p:stCondLst>
                                            <p:cond delay="0"/>
                                          </p:stCondLst>
                                        </p:cTn>
                                        <p:tgtEl>
                                          <p:spTgt spid="33485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1" grpId="0" build="p"/>
    </p:bldLst>
  </p:timing>
</p:sld>
</file>

<file path=ppt/slides/slide2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5875" name="Rectangle 3"/>
          <p:cNvSpPr>
            <a:spLocks noGrp="1" noChangeArrowheads="1"/>
          </p:cNvSpPr>
          <p:nvPr>
            <p:ph type="body" idx="1"/>
          </p:nvPr>
        </p:nvSpPr>
        <p:spPr/>
        <p:txBody>
          <a:bodyPr/>
          <a:lstStyle/>
          <a:p>
            <a:r>
              <a:rPr lang="fa-IR"/>
              <a:t>موجودی کالای ساخته شده</a:t>
            </a:r>
          </a:p>
          <a:p>
            <a:r>
              <a:rPr lang="fa-IR"/>
              <a:t>کار در جریان ساخت</a:t>
            </a:r>
          </a:p>
          <a:p>
            <a:r>
              <a:rPr lang="fa-IR"/>
              <a:t>مثال:</a:t>
            </a:r>
          </a:p>
          <a:p>
            <a:r>
              <a:rPr lang="fa-IR"/>
              <a:t>اطلاعات زیر مربوط به شرکت زراعت</a:t>
            </a:r>
          </a:p>
          <a:p>
            <a:r>
              <a:rPr lang="fa-IR"/>
              <a:t>تعداد کالای تولید شده و تکمیل شده طی دوره 000/15 </a:t>
            </a:r>
          </a:p>
          <a:p>
            <a:r>
              <a:rPr lang="fa-IR"/>
              <a:t>مواد مستقیم استاندارد  3 واحد</a:t>
            </a:r>
            <a:endParaRPr lang="en-US"/>
          </a:p>
        </p:txBody>
      </p:sp>
    </p:spTree>
  </p:cSld>
  <p:clrMapOvr>
    <a:masterClrMapping/>
  </p:clrMapOvr>
  <p:transition advClick="0" advTm="3000"/>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fa-IR" sz="4000"/>
              <a:t>جايگاه درس </a:t>
            </a:r>
            <a:br>
              <a:rPr lang="fa-IR" sz="4000"/>
            </a:br>
            <a:endParaRPr lang="en-US" sz="4000"/>
          </a:p>
        </p:txBody>
      </p:sp>
      <p:sp>
        <p:nvSpPr>
          <p:cNvPr id="351235" name="Rectangle 3"/>
          <p:cNvSpPr>
            <a:spLocks noGrp="1" noChangeArrowheads="1"/>
          </p:cNvSpPr>
          <p:nvPr>
            <p:ph type="body" idx="1"/>
          </p:nvPr>
        </p:nvSpPr>
        <p:spPr/>
        <p:txBody>
          <a:bodyPr/>
          <a:lstStyle/>
          <a:p>
            <a:r>
              <a:rPr lang="fa-IR"/>
              <a:t>حسابداري صنعتي يك در نيمسال چهارم و بعداز گذراندن درس اصول حسابداري 3 توسط دانشجويان  حسابداري بايد  خوانده شود</a:t>
            </a:r>
          </a:p>
          <a:p>
            <a:endParaRPr lang="fa-IR"/>
          </a:p>
          <a:p>
            <a:endParaRPr lang="en-US"/>
          </a:p>
        </p:txBody>
      </p:sp>
    </p:spTree>
  </p:cSld>
  <p:clrMapOvr>
    <a:masterClrMapping/>
  </p:clrMapOvr>
  <p:transition advClick="0" advTm="3000"/>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endParaRPr lang="en-US"/>
          </a:p>
        </p:txBody>
      </p:sp>
      <p:sp>
        <p:nvSpPr>
          <p:cNvPr id="34819" name="Rectangle 3"/>
          <p:cNvSpPr>
            <a:spLocks noGrp="1" noChangeArrowheads="1"/>
          </p:cNvSpPr>
          <p:nvPr>
            <p:ph type="body" idx="1"/>
          </p:nvPr>
        </p:nvSpPr>
        <p:spPr/>
        <p:txBody>
          <a:bodyPr/>
          <a:lstStyle/>
          <a:p>
            <a:pPr algn="ctr"/>
            <a:r>
              <a:rPr lang="fa-IR"/>
              <a:t>غیرمستقیم یا سربار: مثل دستمزد و مواد غیرمستقیم و سایر هزینه های عمومی.</a:t>
            </a:r>
          </a:p>
          <a:p>
            <a:pPr algn="ctr"/>
            <a:endParaRPr lang="en-US"/>
          </a:p>
          <a:p>
            <a:pPr algn="ctr"/>
            <a:r>
              <a:rPr lang="fa-IR"/>
              <a:t>اقلامی از بهای تمام شده که مستقیماً در تولید محصول دخالت ندارند، سربار تولید نامیده می شوند.</a:t>
            </a:r>
          </a:p>
          <a:p>
            <a:pPr algn="ctr"/>
            <a:endParaRPr lang="en-US"/>
          </a:p>
          <a:p>
            <a:pPr algn="ctr"/>
            <a:r>
              <a:rPr lang="fa-IR" sz="4000"/>
              <a:t>بر اساس ارتباط با فرآیند تولید:</a:t>
            </a:r>
            <a:endParaRPr lang="en-US" sz="4000"/>
          </a:p>
        </p:txBody>
      </p:sp>
    </p:spTree>
  </p:cSld>
  <p:clrMapOvr>
    <a:masterClrMapping/>
  </p:clrMapOvr>
  <p:transition advClick="0" advTm="3000"/>
</p:sld>
</file>

<file path=ppt/slides/slide3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6899" name="Rectangle 3"/>
          <p:cNvSpPr>
            <a:spLocks noGrp="1" noChangeArrowheads="1"/>
          </p:cNvSpPr>
          <p:nvPr>
            <p:ph type="body" idx="1"/>
          </p:nvPr>
        </p:nvSpPr>
        <p:spPr/>
        <p:txBody>
          <a:bodyPr/>
          <a:lstStyle/>
          <a:p>
            <a:r>
              <a:rPr lang="fa-IR"/>
              <a:t> مواد برای هر واحد کالا</a:t>
            </a:r>
          </a:p>
          <a:p>
            <a:r>
              <a:rPr lang="fa-IR"/>
              <a:t>مواد مستقیم مصرف شده در تولید   000/50 واحد</a:t>
            </a:r>
          </a:p>
          <a:p>
            <a:r>
              <a:rPr lang="fa-IR"/>
              <a:t>مواد مستقیم خریداری شده 000/60 واحد</a:t>
            </a:r>
          </a:p>
          <a:p>
            <a:r>
              <a:rPr lang="fa-IR"/>
              <a:t>بهای تمام شده مواد برای هر واحد – استاندارد  125 ریال</a:t>
            </a:r>
            <a:endParaRPr lang="en-US"/>
          </a:p>
        </p:txBody>
      </p:sp>
    </p:spTree>
  </p:cSld>
  <p:clrMapOvr>
    <a:masterClrMapping/>
  </p:clrMapOvr>
  <p:transition advClick="0" advTm="3000"/>
</p:sld>
</file>

<file path=ppt/slides/slide3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23" name="Rectangle 3"/>
          <p:cNvSpPr>
            <a:spLocks noGrp="1" noChangeArrowheads="1"/>
          </p:cNvSpPr>
          <p:nvPr>
            <p:ph type="body" idx="1"/>
          </p:nvPr>
        </p:nvSpPr>
        <p:spPr/>
        <p:txBody>
          <a:bodyPr/>
          <a:lstStyle/>
          <a:p>
            <a:r>
              <a:rPr lang="fa-IR"/>
              <a:t>بهای تمام شده هر واحد – واقعی   110 ریال</a:t>
            </a:r>
          </a:p>
          <a:p>
            <a:r>
              <a:rPr lang="fa-IR"/>
              <a:t>ساعات کار مستقیم استاندارد 2 ساعت برای هر واحد کالا</a:t>
            </a:r>
          </a:p>
          <a:p>
            <a:r>
              <a:rPr lang="fa-IR"/>
              <a:t>ساعات کار واقعی طی دوره  30250 ساعت</a:t>
            </a:r>
          </a:p>
          <a:p>
            <a:r>
              <a:rPr lang="fa-IR"/>
              <a:t>نرخ استاندارد هر ساعت کار  420 ریال هر ساعت</a:t>
            </a:r>
            <a:endParaRPr lang="en-US"/>
          </a:p>
        </p:txBody>
      </p:sp>
    </p:spTree>
  </p:cSld>
  <p:clrMapOvr>
    <a:masterClrMapping/>
  </p:clrMapOvr>
  <p:transition advClick="0" advTm="3000"/>
</p:sld>
</file>

<file path=ppt/slides/slide3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8947" name="Rectangle 3"/>
          <p:cNvSpPr>
            <a:spLocks noGrp="1" noChangeArrowheads="1"/>
          </p:cNvSpPr>
          <p:nvPr>
            <p:ph type="body" idx="1"/>
          </p:nvPr>
        </p:nvSpPr>
        <p:spPr/>
        <p:txBody>
          <a:bodyPr/>
          <a:lstStyle/>
          <a:p>
            <a:r>
              <a:rPr lang="fa-IR"/>
              <a:t>نرخ واقعی هر ساعت کار  450 ریال هر ساعت</a:t>
            </a:r>
          </a:p>
          <a:p>
            <a:r>
              <a:rPr lang="fa-IR"/>
              <a:t>مطلوب است محاسبه </a:t>
            </a:r>
          </a:p>
          <a:p>
            <a:r>
              <a:rPr lang="fa-IR"/>
              <a:t>مغایرت:  قیمت مواد       -  مصرف مواد</a:t>
            </a:r>
          </a:p>
          <a:p>
            <a:r>
              <a:rPr lang="fa-IR"/>
              <a:t>مغایرت دستمزد:    کارایی    - نرخ دستمزد</a:t>
            </a:r>
          </a:p>
          <a:p>
            <a:r>
              <a:rPr lang="fa-IR"/>
              <a:t>ب) ثبت هزینه دستمزد و تهیه مغایرت های دستمزد:</a:t>
            </a:r>
            <a:endParaRPr lang="en-US"/>
          </a:p>
        </p:txBody>
      </p:sp>
    </p:spTree>
  </p:cSld>
  <p:clrMapOvr>
    <a:masterClrMapping/>
  </p:clrMapOvr>
  <p:transition advClick="0" advTm="3000"/>
</p:sld>
</file>

<file path=ppt/slides/slide30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9971" name="Rectangle 3"/>
          <p:cNvSpPr>
            <a:spLocks noGrp="1" noChangeArrowheads="1"/>
          </p:cNvSpPr>
          <p:nvPr>
            <p:ph type="body" idx="1"/>
          </p:nvPr>
        </p:nvSpPr>
        <p:spPr>
          <a:xfrm>
            <a:off x="457200" y="1524000"/>
            <a:ext cx="8229600" cy="4525963"/>
          </a:xfrm>
        </p:spPr>
        <p:txBody>
          <a:bodyPr/>
          <a:lstStyle/>
          <a:p>
            <a:pPr>
              <a:lnSpc>
                <a:spcPct val="90000"/>
              </a:lnSpc>
            </a:pPr>
            <a:r>
              <a:rPr lang="fa-IR" sz="2800">
                <a:cs typeface="B Zar" pitchFamily="2" charset="-78"/>
              </a:rPr>
              <a:t>با توجه به فرمولهای 1 و 2</a:t>
            </a:r>
          </a:p>
          <a:p>
            <a:pPr>
              <a:lnSpc>
                <a:spcPct val="90000"/>
              </a:lnSpc>
            </a:pPr>
            <a:r>
              <a:rPr lang="fa-IR" sz="2800">
                <a:cs typeface="B Zar" pitchFamily="2" charset="-78"/>
              </a:rPr>
              <a:t>نا مساعد 625 = (50000 – (3× 15000) 125 = (1) مصرف مواد (2) نرخ مواد</a:t>
            </a:r>
          </a:p>
          <a:p>
            <a:pPr>
              <a:lnSpc>
                <a:spcPct val="90000"/>
              </a:lnSpc>
            </a:pPr>
            <a:r>
              <a:rPr lang="fa-IR" sz="2800">
                <a:cs typeface="B Zar" pitchFamily="2" charset="-78"/>
              </a:rPr>
              <a:t>مساعد 750000= (110 -125)×50000= (2) نرخ مواد</a:t>
            </a:r>
          </a:p>
          <a:p>
            <a:pPr>
              <a:lnSpc>
                <a:spcPct val="90000"/>
              </a:lnSpc>
            </a:pPr>
            <a:r>
              <a:rPr lang="fa-IR" sz="2800">
                <a:cs typeface="B Zar" pitchFamily="2" charset="-78"/>
              </a:rPr>
              <a:t>نامساعد 105000 = (30250-(2×15000) 420= کارایی (3)   (4) نرخ  انحراف دستمزد مستقیم </a:t>
            </a:r>
          </a:p>
          <a:p>
            <a:pPr>
              <a:lnSpc>
                <a:spcPct val="90000"/>
              </a:lnSpc>
            </a:pPr>
            <a:endParaRPr lang="en-US" sz="2800">
              <a:cs typeface="B Zar" pitchFamily="2" charset="-78"/>
            </a:endParaRPr>
          </a:p>
        </p:txBody>
      </p:sp>
    </p:spTree>
  </p:cSld>
  <p:clrMapOvr>
    <a:masterClrMapping/>
  </p:clrMapOvr>
  <p:transition advClick="0" advTm="3000">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9971">
                                            <p:txEl>
                                              <p:pRg st="0" end="0"/>
                                            </p:txEl>
                                          </p:spTgt>
                                        </p:tgtEl>
                                        <p:attrNameLst>
                                          <p:attrName>style.visibility</p:attrName>
                                        </p:attrNameLst>
                                      </p:cBhvr>
                                      <p:to>
                                        <p:strVal val="visible"/>
                                      </p:to>
                                    </p:set>
                                    <p:animEffect transition="in" filter="fade">
                                      <p:cBhvr>
                                        <p:cTn id="7" dur="1000">
                                          <p:stCondLst>
                                            <p:cond delay="0"/>
                                          </p:stCondLst>
                                        </p:cTn>
                                        <p:tgtEl>
                                          <p:spTgt spid="3399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9971">
                                            <p:txEl>
                                              <p:pRg st="1" end="1"/>
                                            </p:txEl>
                                          </p:spTgt>
                                        </p:tgtEl>
                                        <p:attrNameLst>
                                          <p:attrName>style.visibility</p:attrName>
                                        </p:attrNameLst>
                                      </p:cBhvr>
                                      <p:to>
                                        <p:strVal val="visible"/>
                                      </p:to>
                                    </p:set>
                                    <p:animEffect transition="in" filter="fade">
                                      <p:cBhvr>
                                        <p:cTn id="12" dur="1000">
                                          <p:stCondLst>
                                            <p:cond delay="0"/>
                                          </p:stCondLst>
                                        </p:cTn>
                                        <p:tgtEl>
                                          <p:spTgt spid="3399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9971">
                                            <p:txEl>
                                              <p:pRg st="2" end="2"/>
                                            </p:txEl>
                                          </p:spTgt>
                                        </p:tgtEl>
                                        <p:attrNameLst>
                                          <p:attrName>style.visibility</p:attrName>
                                        </p:attrNameLst>
                                      </p:cBhvr>
                                      <p:to>
                                        <p:strVal val="visible"/>
                                      </p:to>
                                    </p:set>
                                    <p:animEffect transition="in" filter="fade">
                                      <p:cBhvr>
                                        <p:cTn id="17" dur="1000">
                                          <p:stCondLst>
                                            <p:cond delay="0"/>
                                          </p:stCondLst>
                                        </p:cTn>
                                        <p:tgtEl>
                                          <p:spTgt spid="3399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9971">
                                            <p:txEl>
                                              <p:pRg st="3" end="3"/>
                                            </p:txEl>
                                          </p:spTgt>
                                        </p:tgtEl>
                                        <p:attrNameLst>
                                          <p:attrName>style.visibility</p:attrName>
                                        </p:attrNameLst>
                                      </p:cBhvr>
                                      <p:to>
                                        <p:strVal val="visible"/>
                                      </p:to>
                                    </p:set>
                                    <p:animEffect transition="in" filter="fade">
                                      <p:cBhvr>
                                        <p:cTn id="22" dur="1000">
                                          <p:stCondLst>
                                            <p:cond delay="0"/>
                                          </p:stCondLst>
                                        </p:cTn>
                                        <p:tgtEl>
                                          <p:spTgt spid="3399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1" grpId="0" build="p"/>
    </p:bldLst>
  </p:timing>
</p:sld>
</file>

<file path=ppt/slides/slide30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227" name="Rectangle 67"/>
          <p:cNvSpPr>
            <a:spLocks noGrp="1" noChangeArrowheads="1"/>
          </p:cNvSpPr>
          <p:nvPr>
            <p:ph type="title"/>
          </p:nvPr>
        </p:nvSpPr>
        <p:spPr/>
        <p:txBody>
          <a:bodyPr/>
          <a:lstStyle/>
          <a:p>
            <a:r>
              <a:rPr lang="fa-IR" sz="2400"/>
              <a:t>ب) دفتر روزنامه شرکت تولیدی رز</a:t>
            </a:r>
            <a:r>
              <a:rPr lang="en-US" sz="2400"/>
              <a:t/>
            </a:r>
            <a:br>
              <a:rPr lang="en-US" sz="2400"/>
            </a:br>
            <a:endParaRPr lang="en-US" sz="2400"/>
          </a:p>
        </p:txBody>
      </p:sp>
      <p:graphicFrame>
        <p:nvGraphicFramePr>
          <p:cNvPr id="348276" name="Group 116"/>
          <p:cNvGraphicFramePr>
            <a:graphicFrameLocks noGrp="1"/>
          </p:cNvGraphicFramePr>
          <p:nvPr>
            <p:ph sz="half" idx="2"/>
          </p:nvPr>
        </p:nvGraphicFramePr>
        <p:xfrm>
          <a:off x="250825" y="1125538"/>
          <a:ext cx="8435975" cy="5413375"/>
        </p:xfrm>
        <a:graphic>
          <a:graphicData uri="http://schemas.openxmlformats.org/drawingml/2006/table">
            <a:tbl>
              <a:tblPr rtl="1"/>
              <a:tblGrid>
                <a:gridCol w="906462">
                  <a:extLst>
                    <a:ext uri="{9D8B030D-6E8A-4147-A177-3AD203B41FA5}">
                      <a16:colId xmlns:a16="http://schemas.microsoft.com/office/drawing/2014/main" val="20000"/>
                    </a:ext>
                  </a:extLst>
                </a:gridCol>
                <a:gridCol w="2344738">
                  <a:extLst>
                    <a:ext uri="{9D8B030D-6E8A-4147-A177-3AD203B41FA5}">
                      <a16:colId xmlns:a16="http://schemas.microsoft.com/office/drawing/2014/main" val="20001"/>
                    </a:ext>
                  </a:extLst>
                </a:gridCol>
                <a:gridCol w="1439862">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2449513">
                  <a:extLst>
                    <a:ext uri="{9D8B030D-6E8A-4147-A177-3AD203B41FA5}">
                      <a16:colId xmlns:a16="http://schemas.microsoft.com/office/drawing/2014/main" val="20004"/>
                    </a:ext>
                  </a:extLst>
                </a:gridCol>
              </a:tblGrid>
              <a:tr h="56991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تاریخ</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شرح</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بدهکار</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بستانکار</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محاسبات</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99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هزینه حقوق</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1361250013</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612500=450×30250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15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بانک</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13612500</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99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ثبت حقوق واقعی تحقق یافته</a:t>
                      </a:r>
                      <a:r>
                        <a:rPr kumimoji="0" lang="en-US" sz="20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99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کالای در جریان ساخت</a:t>
                      </a: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12600000</a:t>
                      </a:r>
                      <a:r>
                        <a:rPr kumimoji="0" lang="en-US" sz="20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12600000=420×30000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699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انحراف کارایی دستمزد</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105000</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715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انحراف نرخ دستمزد</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907500</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699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هزینه حقوق</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13612500</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699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ثبت تسهیم حقوق به حساب تولید مغایرت</a:t>
                      </a:r>
                      <a:r>
                        <a:rPr kumimoji="0" lang="fa-IR" sz="2800" b="0" i="0" u="none" strike="noStrike" cap="none" normalizeH="0" baseline="0" smtClean="0">
                          <a:ln>
                            <a:noFill/>
                          </a:ln>
                          <a:solidFill>
                            <a:schemeClr val="tx1"/>
                          </a:solidFill>
                          <a:effectLst/>
                          <a:latin typeface="Arial" pitchFamily="34"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transition advClick="0" advTm="3000">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48227"/>
                                        </p:tgtEl>
                                        <p:attrNameLst>
                                          <p:attrName>style.visibility</p:attrName>
                                        </p:attrNameLst>
                                      </p:cBhvr>
                                      <p:to>
                                        <p:strVal val="visible"/>
                                      </p:to>
                                    </p:set>
                                    <p:anim calcmode="lin" valueType="num">
                                      <p:cBhvr>
                                        <p:cTn id="7" dur="1000" fill="hold"/>
                                        <p:tgtEl>
                                          <p:spTgt spid="348227"/>
                                        </p:tgtEl>
                                        <p:attrNameLst>
                                          <p:attrName>ppt_w</p:attrName>
                                        </p:attrNameLst>
                                      </p:cBhvr>
                                      <p:tavLst>
                                        <p:tav tm="0">
                                          <p:val>
                                            <p:strVal val="#ppt_w+.3"/>
                                          </p:val>
                                        </p:tav>
                                        <p:tav tm="100000">
                                          <p:val>
                                            <p:strVal val="#ppt_w"/>
                                          </p:val>
                                        </p:tav>
                                      </p:tavLst>
                                    </p:anim>
                                    <p:anim calcmode="lin" valueType="num">
                                      <p:cBhvr>
                                        <p:cTn id="8" dur="1000" fill="hold"/>
                                        <p:tgtEl>
                                          <p:spTgt spid="348227"/>
                                        </p:tgtEl>
                                        <p:attrNameLst>
                                          <p:attrName>ppt_h</p:attrName>
                                        </p:attrNameLst>
                                      </p:cBhvr>
                                      <p:tavLst>
                                        <p:tav tm="0">
                                          <p:val>
                                            <p:strVal val="#ppt_h"/>
                                          </p:val>
                                        </p:tav>
                                        <p:tav tm="100000">
                                          <p:val>
                                            <p:strVal val="#ppt_h"/>
                                          </p:val>
                                        </p:tav>
                                      </p:tavLst>
                                    </p:anim>
                                    <p:animEffect transition="in" filter="fade">
                                      <p:cBhvr>
                                        <p:cTn id="9" dur="1000"/>
                                        <p:tgtEl>
                                          <p:spTgt spid="348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7"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endParaRPr lang="en-US"/>
          </a:p>
        </p:txBody>
      </p:sp>
      <p:sp>
        <p:nvSpPr>
          <p:cNvPr id="35843" name="Rectangle 3"/>
          <p:cNvSpPr>
            <a:spLocks noGrp="1" noChangeArrowheads="1"/>
          </p:cNvSpPr>
          <p:nvPr>
            <p:ph type="body" idx="1"/>
          </p:nvPr>
        </p:nvSpPr>
        <p:spPr/>
        <p:txBody>
          <a:bodyPr/>
          <a:lstStyle/>
          <a:p>
            <a:pPr algn="ctr"/>
            <a:r>
              <a:rPr lang="fa-IR"/>
              <a:t>بهای تمام شده (هزینه) تبدیل: برای تبدیل مواد اولیه به محصول ساخته شده به کار می روند.</a:t>
            </a:r>
          </a:p>
          <a:p>
            <a:pPr algn="ctr"/>
            <a:endParaRPr lang="en-US"/>
          </a:p>
          <a:p>
            <a:pPr algn="ctr"/>
            <a:r>
              <a:rPr lang="fa-IR"/>
              <a:t>سربار تولید + دستمزد مستقیم = هزینه تبدیل             </a:t>
            </a:r>
            <a:endParaRPr lang="en-US"/>
          </a:p>
          <a:p>
            <a:pPr algn="ctr"/>
            <a:endParaRPr lang="en-US"/>
          </a:p>
          <a:p>
            <a:pPr algn="ctr"/>
            <a:r>
              <a:rPr lang="fa-IR"/>
              <a:t>مواد مستقیم + دستمزد مستقیم =هزینه اولیه تولید </a:t>
            </a:r>
          </a:p>
          <a:p>
            <a:pPr algn="ctr"/>
            <a:endParaRPr lang="en-US"/>
          </a:p>
          <a:p>
            <a:pPr algn="ctr"/>
            <a:endParaRPr lang="en-US"/>
          </a:p>
        </p:txBody>
      </p:sp>
    </p:spTree>
  </p:cSld>
  <p:clrMapOvr>
    <a:masterClrMapping/>
  </p:clrMapOvr>
  <p:transition advClick="0" advTm="3000"/>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endParaRPr lang="en-US"/>
          </a:p>
        </p:txBody>
      </p:sp>
      <p:sp>
        <p:nvSpPr>
          <p:cNvPr id="36867" name="Rectangle 3"/>
          <p:cNvSpPr>
            <a:spLocks noGrp="1" noChangeArrowheads="1"/>
          </p:cNvSpPr>
          <p:nvPr>
            <p:ph type="body" idx="1"/>
          </p:nvPr>
        </p:nvSpPr>
        <p:spPr/>
        <p:txBody>
          <a:bodyPr/>
          <a:lstStyle/>
          <a:p>
            <a:endParaRPr lang="en-US"/>
          </a:p>
          <a:p>
            <a:pPr algn="ctr"/>
            <a:r>
              <a:rPr lang="fa-IR"/>
              <a:t>بر اساس ارتباط با حجم تولید:</a:t>
            </a:r>
          </a:p>
          <a:p>
            <a:pPr algn="ctr"/>
            <a:endParaRPr lang="en-US"/>
          </a:p>
          <a:p>
            <a:pPr algn="ctr"/>
            <a:r>
              <a:rPr lang="fa-IR"/>
              <a:t>متغیر: جمع هزینه متغیر با افزایش حجم تولید، افزایش می یابد. اما مقدار آن برای یک واحد ثابت است. </a:t>
            </a:r>
          </a:p>
          <a:p>
            <a:pPr algn="ctr"/>
            <a:endParaRPr lang="en-US"/>
          </a:p>
          <a:p>
            <a:pPr algn="ctr"/>
            <a:endParaRPr lang="en-US"/>
          </a:p>
        </p:txBody>
      </p:sp>
    </p:spTree>
  </p:cSld>
  <p:clrMapOvr>
    <a:masterClrMapping/>
  </p:clrMapOvr>
  <p:transition advClick="0" advTm="3000"/>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en-US"/>
          </a:p>
        </p:txBody>
      </p:sp>
      <p:sp>
        <p:nvSpPr>
          <p:cNvPr id="37891" name="Rectangle 3"/>
          <p:cNvSpPr>
            <a:spLocks noGrp="1" noChangeArrowheads="1"/>
          </p:cNvSpPr>
          <p:nvPr>
            <p:ph type="body" idx="1"/>
          </p:nvPr>
        </p:nvSpPr>
        <p:spPr/>
        <p:txBody>
          <a:bodyPr/>
          <a:lstStyle/>
          <a:p>
            <a:pPr>
              <a:buFontTx/>
              <a:buNone/>
            </a:pPr>
            <a:r>
              <a:rPr lang="fa-IR"/>
              <a:t> </a:t>
            </a:r>
            <a:endParaRPr lang="en-US"/>
          </a:p>
          <a:p>
            <a:pPr algn="ctr"/>
            <a:r>
              <a:rPr lang="fa-IR"/>
              <a:t>ثابت: جمع هزینه ثابت با افزایش حجم تولید در</a:t>
            </a:r>
            <a:r>
              <a:rPr lang="en-US"/>
              <a:t> </a:t>
            </a:r>
            <a:r>
              <a:rPr lang="fa-IR"/>
              <a:t>یک محدوده معین تولید ثابت و مقدار آن برای یک واحد کاهش می یابد. </a:t>
            </a:r>
          </a:p>
          <a:p>
            <a:pPr algn="ctr"/>
            <a:endParaRPr lang="en-US"/>
          </a:p>
          <a:p>
            <a:pPr algn="ctr"/>
            <a:r>
              <a:rPr lang="fa-IR"/>
              <a:t>نیمه متغیر یا مختلط: ترکیبی از هزینه های ثابت و متغیر است: که کاملاً ثابت است و نه کاملاً متغیر.</a:t>
            </a:r>
            <a:r>
              <a:rPr lang="en-US"/>
              <a:t> </a:t>
            </a:r>
          </a:p>
        </p:txBody>
      </p:sp>
    </p:spTree>
  </p:cSld>
  <p:clrMapOvr>
    <a:masterClrMapping/>
  </p:clrMapOvr>
  <p:transition advClick="0" advTm="3000"/>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endParaRPr lang="en-US"/>
          </a:p>
        </p:txBody>
      </p:sp>
      <p:sp>
        <p:nvSpPr>
          <p:cNvPr id="38915" name="Rectangle 3"/>
          <p:cNvSpPr>
            <a:spLocks noGrp="1" noChangeArrowheads="1"/>
          </p:cNvSpPr>
          <p:nvPr>
            <p:ph type="body" idx="1"/>
          </p:nvPr>
        </p:nvSpPr>
        <p:spPr/>
        <p:txBody>
          <a:bodyPr/>
          <a:lstStyle/>
          <a:p>
            <a:pPr algn="ctr">
              <a:lnSpc>
                <a:spcPct val="90000"/>
              </a:lnSpc>
            </a:pPr>
            <a:r>
              <a:rPr lang="fa-IR"/>
              <a:t>اطلاعات حاصل از تفکیک اقلام بهای تمام شده به ثابت، متغیر و نیمه متغیر در کنترل و تهیه بودجه نقش مهمی دارد.</a:t>
            </a:r>
          </a:p>
          <a:p>
            <a:pPr algn="ctr">
              <a:lnSpc>
                <a:spcPct val="90000"/>
              </a:lnSpc>
            </a:pPr>
            <a:endParaRPr lang="en-US"/>
          </a:p>
          <a:p>
            <a:pPr algn="ctr">
              <a:lnSpc>
                <a:spcPct val="90000"/>
              </a:lnSpc>
            </a:pPr>
            <a:r>
              <a:rPr lang="fa-IR" sz="4000"/>
              <a:t>بر اساس فعالیتهای مختلف:</a:t>
            </a:r>
          </a:p>
          <a:p>
            <a:pPr algn="ctr">
              <a:lnSpc>
                <a:spcPct val="90000"/>
              </a:lnSpc>
            </a:pPr>
            <a:endParaRPr lang="en-US" sz="4000"/>
          </a:p>
          <a:p>
            <a:pPr algn="ctr">
              <a:lnSpc>
                <a:spcPct val="90000"/>
              </a:lnSpc>
            </a:pPr>
            <a:r>
              <a:rPr lang="fa-IR"/>
              <a:t>اقلام بهای تمام شده تولید: شامل مواد مستقیم، دستمزد مستقیم و سربار.</a:t>
            </a:r>
            <a:endParaRPr lang="en-US"/>
          </a:p>
        </p:txBody>
      </p:sp>
    </p:spTree>
  </p:cSld>
  <p:clrMapOvr>
    <a:masterClrMapping/>
  </p:clrMapOvr>
  <p:transition advClick="0" advTm="3000"/>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endParaRPr lang="en-US"/>
          </a:p>
        </p:txBody>
      </p:sp>
      <p:sp>
        <p:nvSpPr>
          <p:cNvPr id="39939" name="Rectangle 3"/>
          <p:cNvSpPr>
            <a:spLocks noGrp="1" noChangeArrowheads="1"/>
          </p:cNvSpPr>
          <p:nvPr>
            <p:ph type="body" idx="1"/>
          </p:nvPr>
        </p:nvSpPr>
        <p:spPr>
          <a:xfrm>
            <a:off x="611188" y="1484313"/>
            <a:ext cx="8229600" cy="4525962"/>
          </a:xfrm>
        </p:spPr>
        <p:txBody>
          <a:bodyPr/>
          <a:lstStyle/>
          <a:p>
            <a:pPr algn="ctr"/>
            <a:endParaRPr lang="en-US"/>
          </a:p>
          <a:p>
            <a:pPr algn="ctr"/>
            <a:endParaRPr lang="fa-IR"/>
          </a:p>
          <a:p>
            <a:pPr algn="ctr"/>
            <a:r>
              <a:rPr lang="fa-IR" sz="4400"/>
              <a:t>فصل سوم:</a:t>
            </a:r>
          </a:p>
          <a:p>
            <a:pPr algn="ctr"/>
            <a:r>
              <a:rPr lang="fa-IR"/>
              <a:t>1- روش جمع آوری اقلام بهای تمام شده:</a:t>
            </a:r>
          </a:p>
          <a:p>
            <a:pPr algn="ctr"/>
            <a:r>
              <a:rPr lang="fa-IR"/>
              <a:t>در موسسات خدماتی، اقلام بهای تمام شده خدمات در خصوص تعیین بهای تمام شده خدمات مورد ارائه به مشتریان گردآوری شود .</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nodePh="1">
                                  <p:stCondLst>
                                    <p:cond delay="0"/>
                                  </p:stCondLst>
                                  <p:endCondLst>
                                    <p:cond evt="begin" delay="0">
                                      <p:tn val="5"/>
                                    </p:cond>
                                  </p:endCondLst>
                                  <p:childTnLst>
                                    <p:set>
                                      <p:cBhvr>
                                        <p:cTn id="6" dur="1" fill="hold">
                                          <p:stCondLst>
                                            <p:cond delay="0"/>
                                          </p:stCondLst>
                                        </p:cTn>
                                        <p:tgtEl>
                                          <p:spTgt spid="39938"/>
                                        </p:tgtEl>
                                        <p:attrNameLst>
                                          <p:attrName>style.visibility</p:attrName>
                                        </p:attrNameLst>
                                      </p:cBhvr>
                                      <p:to>
                                        <p:strVal val="visible"/>
                                      </p:to>
                                    </p:set>
                                    <p:animEffect transition="in" filter="dissolve">
                                      <p:cBhvr>
                                        <p:cTn id="7" dur="500"/>
                                        <p:tgtEl>
                                          <p:spTgt spid="3993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939">
                                            <p:txEl>
                                              <p:pRg st="2" end="2"/>
                                            </p:txEl>
                                          </p:spTgt>
                                        </p:tgtEl>
                                        <p:attrNameLst>
                                          <p:attrName>style.visibility</p:attrName>
                                        </p:attrNameLst>
                                      </p:cBhvr>
                                      <p:to>
                                        <p:strVal val="visible"/>
                                      </p:to>
                                    </p:set>
                                    <p:animEffect transition="in" filter="dissolve">
                                      <p:cBhvr>
                                        <p:cTn id="12" dur="500"/>
                                        <p:tgtEl>
                                          <p:spTgt spid="399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9939">
                                            <p:txEl>
                                              <p:pRg st="3" end="3"/>
                                            </p:txEl>
                                          </p:spTgt>
                                        </p:tgtEl>
                                        <p:attrNameLst>
                                          <p:attrName>style.visibility</p:attrName>
                                        </p:attrNameLst>
                                      </p:cBhvr>
                                      <p:to>
                                        <p:strVal val="visible"/>
                                      </p:to>
                                    </p:set>
                                    <p:animEffect transition="in" filter="dissolve">
                                      <p:cBhvr>
                                        <p:cTn id="17" dur="500"/>
                                        <p:tgtEl>
                                          <p:spTgt spid="399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9939">
                                            <p:txEl>
                                              <p:pRg st="4" end="4"/>
                                            </p:txEl>
                                          </p:spTgt>
                                        </p:tgtEl>
                                        <p:attrNameLst>
                                          <p:attrName>style.visibility</p:attrName>
                                        </p:attrNameLst>
                                      </p:cBhvr>
                                      <p:to>
                                        <p:strVal val="visible"/>
                                      </p:to>
                                    </p:set>
                                    <p:animEffect transition="in" filter="dissolve">
                                      <p:cBhvr>
                                        <p:cTn id="22" dur="5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endParaRPr lang="en-US"/>
          </a:p>
        </p:txBody>
      </p:sp>
      <p:sp>
        <p:nvSpPr>
          <p:cNvPr id="40963" name="Rectangle 3"/>
          <p:cNvSpPr>
            <a:spLocks noGrp="1" noChangeArrowheads="1"/>
          </p:cNvSpPr>
          <p:nvPr>
            <p:ph type="body" idx="1"/>
          </p:nvPr>
        </p:nvSpPr>
        <p:spPr/>
        <p:txBody>
          <a:bodyPr/>
          <a:lstStyle/>
          <a:p>
            <a:endParaRPr lang="en-US"/>
          </a:p>
          <a:p>
            <a:pPr algn="ctr"/>
            <a:r>
              <a:rPr lang="fa-IR"/>
              <a:t> حساب کار در جریان در موسسات خدماتی مرکز تجمع اقلام مختلف بهای تمام شده خدماتی است که به مشتریان شرکت ارائه می شود. 2- اجزای بهای تمام شده خدمات:</a:t>
            </a:r>
          </a:p>
          <a:p>
            <a:pPr algn="ctr"/>
            <a:endParaRPr lang="en-US"/>
          </a:p>
        </p:txBody>
      </p:sp>
    </p:spTree>
  </p:cSld>
  <p:clrMapOvr>
    <a:masterClrMapping/>
  </p:clrMapOvr>
  <p:transition advClick="0" advTm="3000"/>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endParaRPr lang="en-US"/>
          </a:p>
        </p:txBody>
      </p:sp>
      <p:sp>
        <p:nvSpPr>
          <p:cNvPr id="41987" name="Rectangle 3"/>
          <p:cNvSpPr>
            <a:spLocks noGrp="1" noChangeArrowheads="1"/>
          </p:cNvSpPr>
          <p:nvPr>
            <p:ph type="body" idx="1"/>
          </p:nvPr>
        </p:nvSpPr>
        <p:spPr/>
        <p:txBody>
          <a:bodyPr/>
          <a:lstStyle/>
          <a:p>
            <a:endParaRPr lang="en-US"/>
          </a:p>
          <a:p>
            <a:pPr algn="ctr"/>
            <a:endParaRPr lang="en-US"/>
          </a:p>
          <a:p>
            <a:pPr algn="ctr"/>
            <a:r>
              <a:rPr lang="fa-IR"/>
              <a:t>در موسسات خدماتی دستمزد و سربار دو جزء اصلی بهای تمام شده خدماتی محسوب می گردد.</a:t>
            </a:r>
          </a:p>
          <a:p>
            <a:pPr algn="ctr"/>
            <a:endParaRPr lang="en-US"/>
          </a:p>
          <a:p>
            <a:pPr algn="ctr"/>
            <a:r>
              <a:rPr lang="fa-IR"/>
              <a:t>3- محاسبه بهای تمام شده خدمات و نقش آن در مدیریت: روشهای محاسبه بهای تمام شده</a:t>
            </a:r>
            <a:r>
              <a:rPr lang="en-US"/>
              <a:t> </a:t>
            </a:r>
            <a:r>
              <a:rPr lang="fa-IR"/>
              <a:t>خدمات در موسسات خدماتی:</a:t>
            </a:r>
            <a:endParaRPr lang="en-US"/>
          </a:p>
          <a:p>
            <a:pPr algn="ctr"/>
            <a:endParaRPr lang="en-US"/>
          </a:p>
        </p:txBody>
      </p:sp>
    </p:spTree>
  </p:cSld>
  <p:clrMapOvr>
    <a:masterClrMapping/>
  </p:clrMapOvr>
  <p:transition advClick="0" advTm="3000"/>
</p:sld>
</file>

<file path=ppt/slides/slide3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endParaRPr lang="en-US"/>
          </a:p>
        </p:txBody>
      </p:sp>
      <p:sp>
        <p:nvSpPr>
          <p:cNvPr id="43011" name="Rectangle 3"/>
          <p:cNvSpPr>
            <a:spLocks noGrp="1" noChangeArrowheads="1"/>
          </p:cNvSpPr>
          <p:nvPr>
            <p:ph type="body" idx="1"/>
          </p:nvPr>
        </p:nvSpPr>
        <p:spPr/>
        <p:txBody>
          <a:bodyPr/>
          <a:lstStyle/>
          <a:p>
            <a:pPr algn="ctr">
              <a:buFontTx/>
              <a:buNone/>
            </a:pPr>
            <a:r>
              <a:rPr lang="fa-IR"/>
              <a:t> </a:t>
            </a:r>
            <a:endParaRPr lang="en-US"/>
          </a:p>
          <a:p>
            <a:pPr algn="ctr"/>
            <a:endParaRPr lang="en-US"/>
          </a:p>
          <a:p>
            <a:pPr algn="ctr"/>
            <a:r>
              <a:rPr lang="fa-IR"/>
              <a:t>الف – سرشکن کردن بهای تمام شده بین سفارشات در دست اقدام ب- تسهیم بهای تمام شده بین دپارتمانها و قسمتهای مختلف شرکت لازم به ذکر است</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1000"/>
                                        <p:tgtEl>
                                          <p:spTgt spid="43011">
                                            <p:txEl>
                                              <p:pRg st="0" end="0"/>
                                            </p:txEl>
                                          </p:spTgt>
                                        </p:tgtEl>
                                      </p:cBhvr>
                                    </p:animEffect>
                                    <p:anim calcmode="lin" valueType="num">
                                      <p:cBhvr>
                                        <p:cTn id="8"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3011">
                                            <p:txEl>
                                              <p:pRg st="2" end="2"/>
                                            </p:txEl>
                                          </p:spTgt>
                                        </p:tgtEl>
                                        <p:attrNameLst>
                                          <p:attrName>style.visibility</p:attrName>
                                        </p:attrNameLst>
                                      </p:cBhvr>
                                      <p:to>
                                        <p:strVal val="visible"/>
                                      </p:to>
                                    </p:set>
                                    <p:animEffect transition="in" filter="fade">
                                      <p:cBhvr>
                                        <p:cTn id="14" dur="1000"/>
                                        <p:tgtEl>
                                          <p:spTgt spid="43011">
                                            <p:txEl>
                                              <p:pRg st="2" end="2"/>
                                            </p:txEl>
                                          </p:spTgt>
                                        </p:tgtEl>
                                      </p:cBhvr>
                                    </p:animEffect>
                                    <p:anim calcmode="lin" valueType="num">
                                      <p:cBhvr>
                                        <p:cTn id="15"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30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endParaRPr lang="en-US"/>
          </a:p>
        </p:txBody>
      </p:sp>
      <p:sp>
        <p:nvSpPr>
          <p:cNvPr id="44035" name="Rectangle 3"/>
          <p:cNvSpPr>
            <a:spLocks noGrp="1" noChangeArrowheads="1"/>
          </p:cNvSpPr>
          <p:nvPr>
            <p:ph type="body" idx="1"/>
          </p:nvPr>
        </p:nvSpPr>
        <p:spPr/>
        <p:txBody>
          <a:bodyPr/>
          <a:lstStyle/>
          <a:p>
            <a:endParaRPr lang="en-US"/>
          </a:p>
          <a:p>
            <a:endParaRPr lang="en-US"/>
          </a:p>
          <a:p>
            <a:pPr algn="ctr"/>
            <a:endParaRPr lang="en-US"/>
          </a:p>
          <a:p>
            <a:pPr algn="ctr"/>
            <a:r>
              <a:rPr lang="fa-IR"/>
              <a:t>تسهیم اقلام بهای تمام شده بین کارها و یا خدمات در دست اقدام مربوط به مشتریان مدیریت را قادر خواهد ساخت که بهای تمام شده واقعی هر یک از خدمات را با بهای تمام شده پیش بینی شده آن مقایسه کند .</a:t>
            </a:r>
            <a:endParaRPr lang="en-US"/>
          </a:p>
        </p:txBody>
      </p:sp>
    </p:spTree>
  </p:cSld>
  <p:clrMapOvr>
    <a:masterClrMapping/>
  </p:clrMapOvr>
  <p:transition advClick="0" advTm="3000"/>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fa-IR"/>
              <a:t>فهرست فصول</a:t>
            </a:r>
            <a:endParaRPr lang="en-US"/>
          </a:p>
        </p:txBody>
      </p:sp>
      <p:sp>
        <p:nvSpPr>
          <p:cNvPr id="352259" name="Rectangle 3"/>
          <p:cNvSpPr>
            <a:spLocks noGrp="1" noChangeArrowheads="1"/>
          </p:cNvSpPr>
          <p:nvPr>
            <p:ph type="body" idx="1"/>
          </p:nvPr>
        </p:nvSpPr>
        <p:spPr/>
        <p:txBody>
          <a:bodyPr/>
          <a:lstStyle/>
          <a:p>
            <a:pPr>
              <a:lnSpc>
                <a:spcPct val="80000"/>
              </a:lnSpc>
            </a:pPr>
            <a:r>
              <a:rPr lang="fa-IR" sz="2000" dirty="0"/>
              <a:t>فصل 1-كليات ومفاهيم حسابداري بهاي تمام شده</a:t>
            </a:r>
          </a:p>
          <a:p>
            <a:pPr>
              <a:lnSpc>
                <a:spcPct val="80000"/>
              </a:lnSpc>
            </a:pPr>
            <a:r>
              <a:rPr lang="fa-IR" sz="2000" dirty="0"/>
              <a:t>فصل 2- روشهاي طبقه بندي مفاهيم بهاي تمام شده</a:t>
            </a:r>
          </a:p>
          <a:p>
            <a:pPr>
              <a:lnSpc>
                <a:spcPct val="80000"/>
              </a:lnSpc>
            </a:pPr>
            <a:r>
              <a:rPr lang="fa-IR" sz="2000" dirty="0"/>
              <a:t>فصل 3- بهاي تمام شده در مؤسسات خدماتي</a:t>
            </a:r>
          </a:p>
          <a:p>
            <a:pPr>
              <a:lnSpc>
                <a:spcPct val="80000"/>
              </a:lnSpc>
            </a:pPr>
            <a:r>
              <a:rPr lang="fa-IR" sz="2000" dirty="0"/>
              <a:t>فصل 4- بهاي تمام شده كالا در مؤسسات بازرگاني</a:t>
            </a:r>
          </a:p>
          <a:p>
            <a:pPr>
              <a:lnSpc>
                <a:spcPct val="80000"/>
              </a:lnSpc>
            </a:pPr>
            <a:r>
              <a:rPr lang="fa-IR" sz="2000" dirty="0"/>
              <a:t>فصل 5- بهاي تمام شده كالا در موسسات توليدي(نظام ادواري)</a:t>
            </a:r>
          </a:p>
          <a:p>
            <a:pPr>
              <a:lnSpc>
                <a:spcPct val="80000"/>
              </a:lnSpc>
            </a:pPr>
            <a:r>
              <a:rPr lang="fa-IR" sz="2000" dirty="0"/>
              <a:t>فصل 6- حسابداري مواد وبهاي تمام شده آن</a:t>
            </a:r>
          </a:p>
          <a:p>
            <a:pPr>
              <a:lnSpc>
                <a:spcPct val="80000"/>
              </a:lnSpc>
            </a:pPr>
            <a:r>
              <a:rPr lang="fa-IR" sz="2000" dirty="0"/>
              <a:t>فصل 7- گردآوري اقلام بهاي تمام شده دستمزد(نيروي كار)</a:t>
            </a:r>
          </a:p>
          <a:p>
            <a:pPr>
              <a:lnSpc>
                <a:spcPct val="80000"/>
              </a:lnSpc>
            </a:pPr>
            <a:r>
              <a:rPr lang="fa-IR" sz="2000" dirty="0"/>
              <a:t>فصل 8- گردآوري اقلام بهاي تمام شده سربار</a:t>
            </a:r>
          </a:p>
          <a:p>
            <a:pPr>
              <a:lnSpc>
                <a:spcPct val="80000"/>
              </a:lnSpc>
            </a:pPr>
            <a:r>
              <a:rPr lang="fa-IR" sz="2000" dirty="0"/>
              <a:t>فصل 9-نظام دائمي بهاي تمام شده-هزينه يابي سفارش كار</a:t>
            </a:r>
          </a:p>
          <a:p>
            <a:pPr>
              <a:lnSpc>
                <a:spcPct val="80000"/>
              </a:lnSpc>
            </a:pPr>
            <a:r>
              <a:rPr lang="fa-IR" sz="2000" dirty="0"/>
              <a:t>فصل 10-نظام دائمي بهاي تمام شده </a:t>
            </a:r>
            <a:r>
              <a:rPr lang="ar-SA" sz="2000" dirty="0"/>
              <a:t>–</a:t>
            </a:r>
            <a:r>
              <a:rPr lang="fa-IR" sz="2000" dirty="0"/>
              <a:t>هزينه يابي مرحله اي</a:t>
            </a:r>
          </a:p>
          <a:p>
            <a:pPr>
              <a:lnSpc>
                <a:spcPct val="80000"/>
              </a:lnSpc>
            </a:pPr>
            <a:r>
              <a:rPr lang="fa-IR" sz="2000" dirty="0"/>
              <a:t>فصل 11-سيستم هزينه يابي مرحله اي </a:t>
            </a:r>
            <a:r>
              <a:rPr lang="ar-SA" sz="2000" dirty="0"/>
              <a:t>–</a:t>
            </a:r>
            <a:r>
              <a:rPr lang="fa-IR" sz="2000" dirty="0"/>
              <a:t>كار در جريان ساخت</a:t>
            </a:r>
          </a:p>
          <a:p>
            <a:pPr>
              <a:lnSpc>
                <a:spcPct val="80000"/>
              </a:lnSpc>
            </a:pPr>
            <a:r>
              <a:rPr lang="fa-IR" sz="2000" dirty="0"/>
              <a:t>فصل 12-سيستم هزينه يابي مرحله اي </a:t>
            </a:r>
            <a:r>
              <a:rPr lang="ar-SA" sz="2000" dirty="0"/>
              <a:t>–</a:t>
            </a:r>
            <a:r>
              <a:rPr lang="fa-IR" sz="2000" dirty="0"/>
              <a:t>روش ميانگين درتعيين بهاي تمام شده</a:t>
            </a:r>
          </a:p>
          <a:p>
            <a:pPr>
              <a:lnSpc>
                <a:spcPct val="80000"/>
              </a:lnSpc>
            </a:pPr>
            <a:r>
              <a:rPr lang="fa-IR" sz="2000" dirty="0"/>
              <a:t>فصل 13-سيتم هزينه يابي مرحله اي </a:t>
            </a:r>
            <a:r>
              <a:rPr lang="ar-SA" sz="2000" dirty="0"/>
              <a:t>–</a:t>
            </a:r>
            <a:r>
              <a:rPr lang="fa-IR" sz="2000" dirty="0"/>
              <a:t>روش اولين صادره از اولين وارده</a:t>
            </a:r>
          </a:p>
          <a:p>
            <a:pPr>
              <a:lnSpc>
                <a:spcPct val="80000"/>
              </a:lnSpc>
            </a:pPr>
            <a:r>
              <a:rPr lang="fa-IR" sz="2000" dirty="0"/>
              <a:t>فصل 14- بهاي تمام شده استاندارد</a:t>
            </a:r>
            <a:endParaRPr lang="en-US" sz="2000" dirty="0"/>
          </a:p>
        </p:txBody>
      </p:sp>
    </p:spTree>
  </p:cSld>
  <p:clrMapOvr>
    <a:masterClrMapping/>
  </p:clrMapOvr>
  <p:transition advClick="0" advTm="3000"/>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endParaRPr lang="en-US"/>
          </a:p>
        </p:txBody>
      </p:sp>
      <p:sp>
        <p:nvSpPr>
          <p:cNvPr id="45059" name="Rectangle 3"/>
          <p:cNvSpPr>
            <a:spLocks noGrp="1" noChangeArrowheads="1"/>
          </p:cNvSpPr>
          <p:nvPr>
            <p:ph type="body" idx="1"/>
          </p:nvPr>
        </p:nvSpPr>
        <p:spPr/>
        <p:txBody>
          <a:bodyPr/>
          <a:lstStyle/>
          <a:p>
            <a:endParaRPr lang="en-US"/>
          </a:p>
          <a:p>
            <a:endParaRPr lang="en-US"/>
          </a:p>
          <a:p>
            <a:pPr algn="ctr"/>
            <a:r>
              <a:rPr lang="fa-IR"/>
              <a:t> کنترلهای لازم را در نتیجه این مقایسه برقرار کند و از طرف دیگر به کمک بهای تمام شده واقعی انواع خدمات مورد ارائه می توان به قیمت گذاری عینی تری برای خدمات دست یافت .</a:t>
            </a:r>
            <a:endParaRPr lang="en-US"/>
          </a:p>
        </p:txBody>
      </p:sp>
    </p:spTree>
  </p:cSld>
  <p:clrMapOvr>
    <a:masterClrMapping/>
  </p:clrMapOvr>
  <p:transition advClick="0" advTm="3000"/>
</p:sld>
</file>

<file path=ppt/slides/slide4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endParaRPr lang="en-US"/>
          </a:p>
        </p:txBody>
      </p:sp>
      <p:sp>
        <p:nvSpPr>
          <p:cNvPr id="46083" name="Rectangle 3"/>
          <p:cNvSpPr>
            <a:spLocks noGrp="1" noChangeArrowheads="1"/>
          </p:cNvSpPr>
          <p:nvPr>
            <p:ph type="body" idx="1"/>
          </p:nvPr>
        </p:nvSpPr>
        <p:spPr/>
        <p:txBody>
          <a:bodyPr/>
          <a:lstStyle/>
          <a:p>
            <a:endParaRPr lang="en-US"/>
          </a:p>
          <a:p>
            <a:pPr algn="ctr"/>
            <a:endParaRPr lang="en-US"/>
          </a:p>
          <a:p>
            <a:pPr algn="ctr"/>
            <a:r>
              <a:rPr lang="fa-IR"/>
              <a:t> در صورتیکه اقلام بهای تمام شده بر اساس دپارتمان ها یا فعالیتهای مختلف یک شرکت خدماتی تسهیم شود</a:t>
            </a:r>
            <a:endParaRPr lang="en-US"/>
          </a:p>
        </p:txBody>
      </p:sp>
    </p:spTree>
  </p:cSld>
  <p:clrMapOvr>
    <a:masterClrMapping/>
  </p:clrMapOvr>
  <p:transition advClick="0" advTm="3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46082"/>
                                        </p:tgtEl>
                                        <p:attrNameLst>
                                          <p:attrName>style.visibility</p:attrName>
                                        </p:attrNameLst>
                                      </p:cBhvr>
                                      <p:to>
                                        <p:strVal val="visible"/>
                                      </p:to>
                                    </p:set>
                                    <p:animEffect transition="in" filter="fade">
                                      <p:cBhvr>
                                        <p:cTn id="7" dur="800" decel="100000"/>
                                        <p:tgtEl>
                                          <p:spTgt spid="46082"/>
                                        </p:tgtEl>
                                      </p:cBhvr>
                                    </p:animEffect>
                                    <p:anim calcmode="lin" valueType="num">
                                      <p:cBhvr>
                                        <p:cTn id="8" dur="800" decel="100000" fill="hold"/>
                                        <p:tgtEl>
                                          <p:spTgt spid="46082"/>
                                        </p:tgtEl>
                                        <p:attrNameLst>
                                          <p:attrName>style.rotation</p:attrName>
                                        </p:attrNameLst>
                                      </p:cBhvr>
                                      <p:tavLst>
                                        <p:tav tm="0">
                                          <p:val>
                                            <p:fltVal val="-90"/>
                                          </p:val>
                                        </p:tav>
                                        <p:tav tm="100000">
                                          <p:val>
                                            <p:fltVal val="0"/>
                                          </p:val>
                                        </p:tav>
                                      </p:tavLst>
                                    </p:anim>
                                    <p:anim calcmode="lin" valueType="num">
                                      <p:cBhvr>
                                        <p:cTn id="9" dur="800" decel="100000" fill="hold"/>
                                        <p:tgtEl>
                                          <p:spTgt spid="46082"/>
                                        </p:tgtEl>
                                        <p:attrNameLst>
                                          <p:attrName>ppt_x</p:attrName>
                                        </p:attrNameLst>
                                      </p:cBhvr>
                                      <p:tavLst>
                                        <p:tav tm="0">
                                          <p:val>
                                            <p:strVal val="#ppt_x+0.4"/>
                                          </p:val>
                                        </p:tav>
                                        <p:tav tm="100000">
                                          <p:val>
                                            <p:strVal val="#ppt_x-0.05"/>
                                          </p:val>
                                        </p:tav>
                                      </p:tavLst>
                                    </p:anim>
                                    <p:anim calcmode="lin" valueType="num">
                                      <p:cBhvr>
                                        <p:cTn id="10" dur="800" decel="100000" fill="hold"/>
                                        <p:tgtEl>
                                          <p:spTgt spid="460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60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608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Effect transition="in" filter="fade">
                                      <p:cBhvr>
                                        <p:cTn id="17" dur="1000"/>
                                        <p:tgtEl>
                                          <p:spTgt spid="46083">
                                            <p:txEl>
                                              <p:pRg st="2" end="2"/>
                                            </p:txEl>
                                          </p:spTgt>
                                        </p:tgtEl>
                                      </p:cBhvr>
                                    </p:animEffect>
                                    <p:anim calcmode="lin" valueType="num">
                                      <p:cBhvr>
                                        <p:cTn id="18" dur="10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608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endParaRPr lang="en-US"/>
          </a:p>
        </p:txBody>
      </p:sp>
      <p:sp>
        <p:nvSpPr>
          <p:cNvPr id="47107" name="Rectangle 3"/>
          <p:cNvSpPr>
            <a:spLocks noGrp="1" noChangeArrowheads="1"/>
          </p:cNvSpPr>
          <p:nvPr>
            <p:ph type="body" idx="1"/>
          </p:nvPr>
        </p:nvSpPr>
        <p:spPr/>
        <p:txBody>
          <a:bodyPr/>
          <a:lstStyle/>
          <a:p>
            <a:endParaRPr lang="en-US"/>
          </a:p>
          <a:p>
            <a:pPr algn="ctr"/>
            <a:r>
              <a:rPr lang="fa-IR"/>
              <a:t>ملاک مناسبی برای سنجش عملکرد مدیران</a:t>
            </a:r>
            <a:r>
              <a:rPr lang="en-US"/>
              <a:t> </a:t>
            </a:r>
          </a:p>
          <a:p>
            <a:pPr algn="ctr"/>
            <a:r>
              <a:rPr lang="fa-IR"/>
              <a:t> بخشهای مختلف شرکت یا مدیران مسئول انجام فعالیتهای مختلف فراهم می آورد و سنجش عملکرد نیز به نوبه خود مبنایی برای کنترل فعالیتهاست.</a:t>
            </a:r>
          </a:p>
          <a:p>
            <a:pPr algn="ctr"/>
            <a:endParaRPr lang="en-US"/>
          </a:p>
          <a:p>
            <a:pPr algn="ctr"/>
            <a:endParaRPr lang="en-US"/>
          </a:p>
        </p:txBody>
      </p:sp>
    </p:spTree>
  </p:cSld>
  <p:clrMapOvr>
    <a:masterClrMapping/>
  </p:clrMapOvr>
  <p:transition advClick="0" advTm="3000"/>
</p:sld>
</file>

<file path=ppt/slides/slide4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a:t>
            </a:r>
          </a:p>
        </p:txBody>
      </p:sp>
      <p:sp>
        <p:nvSpPr>
          <p:cNvPr id="48131" name="Rectangle 3"/>
          <p:cNvSpPr>
            <a:spLocks noGrp="1" noChangeArrowheads="1"/>
          </p:cNvSpPr>
          <p:nvPr>
            <p:ph type="body" idx="1"/>
          </p:nvPr>
        </p:nvSpPr>
        <p:spPr/>
        <p:txBody>
          <a:bodyPr/>
          <a:lstStyle/>
          <a:p>
            <a:endParaRPr lang="en-US"/>
          </a:p>
          <a:p>
            <a:endParaRPr lang="en-US"/>
          </a:p>
          <a:p>
            <a:pPr algn="ctr"/>
            <a:r>
              <a:rPr lang="fa-IR"/>
              <a:t>نحوه محاسبه سود عملیاتی خدمات مختلف در موسسات خدماتی</a:t>
            </a:r>
            <a:r>
              <a:rPr lang="en-US"/>
              <a:t> </a:t>
            </a:r>
            <a:r>
              <a:rPr lang="fa-IR"/>
              <a:t>با کسر نمودن بهای تمام شده خدمات از درآمد مربوط به آن، سود ناویژه حاصل از خدمات بدست می آید.</a:t>
            </a:r>
            <a:endParaRPr lang="en-US"/>
          </a:p>
        </p:txBody>
      </p:sp>
    </p:spTree>
  </p:cSld>
  <p:clrMapOvr>
    <a:masterClrMapping/>
  </p:clrMapOvr>
  <p:transition advClick="0" advTm="3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fade">
                                      <p:cBhvr>
                                        <p:cTn id="7" dur="768" decel="100000"/>
                                        <p:tgtEl>
                                          <p:spTgt spid="48130"/>
                                        </p:tgtEl>
                                      </p:cBhvr>
                                    </p:animEffect>
                                    <p:animScale>
                                      <p:cBhvr>
                                        <p:cTn id="8" dur="768" decel="100000"/>
                                        <p:tgtEl>
                                          <p:spTgt spid="48130"/>
                                        </p:tgtEl>
                                      </p:cBhvr>
                                      <p:from x="10000" y="10000"/>
                                      <p:to x="200000" y="450000"/>
                                    </p:animScale>
                                    <p:animScale>
                                      <p:cBhvr>
                                        <p:cTn id="9" dur="1230" accel="100000" fill="hold">
                                          <p:stCondLst>
                                            <p:cond delay="768"/>
                                          </p:stCondLst>
                                        </p:cTn>
                                        <p:tgtEl>
                                          <p:spTgt spid="48130"/>
                                        </p:tgtEl>
                                      </p:cBhvr>
                                      <p:from x="200000" y="450000"/>
                                      <p:to x="100000" y="100000"/>
                                    </p:animScale>
                                    <p:set>
                                      <p:cBhvr>
                                        <p:cTn id="10" dur="768" fill="hold"/>
                                        <p:tgtEl>
                                          <p:spTgt spid="48130"/>
                                        </p:tgtEl>
                                        <p:attrNameLst>
                                          <p:attrName>ppt_x</p:attrName>
                                        </p:attrNameLst>
                                      </p:cBhvr>
                                      <p:to>
                                        <p:strVal val="(0.5)"/>
                                      </p:to>
                                    </p:set>
                                    <p:anim from="(0.5)" to="(#ppt_x)" calcmode="lin" valueType="num">
                                      <p:cBhvr>
                                        <p:cTn id="11" dur="1230" accel="100000" fill="hold">
                                          <p:stCondLst>
                                            <p:cond delay="768"/>
                                          </p:stCondLst>
                                        </p:cTn>
                                        <p:tgtEl>
                                          <p:spTgt spid="48130"/>
                                        </p:tgtEl>
                                        <p:attrNameLst>
                                          <p:attrName>ppt_x</p:attrName>
                                        </p:attrNameLst>
                                      </p:cBhvr>
                                    </p:anim>
                                    <p:set>
                                      <p:cBhvr>
                                        <p:cTn id="12" dur="768" fill="hold"/>
                                        <p:tgtEl>
                                          <p:spTgt spid="48130"/>
                                        </p:tgtEl>
                                        <p:attrNameLst>
                                          <p:attrName>ppt_y</p:attrName>
                                        </p:attrNameLst>
                                      </p:cBhvr>
                                      <p:to>
                                        <p:strVal val="(#ppt_y+0.4)"/>
                                      </p:to>
                                    </p:set>
                                    <p:anim from="(#ppt_y+0.4)" to="(#ppt_y)" calcmode="lin" valueType="num">
                                      <p:cBhvr>
                                        <p:cTn id="13" dur="1230" accel="100000" fill="hold">
                                          <p:stCondLst>
                                            <p:cond delay="768"/>
                                          </p:stCondLst>
                                        </p:cTn>
                                        <p:tgtEl>
                                          <p:spTgt spid="4813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8131">
                                            <p:txEl>
                                              <p:pRg st="2" end="2"/>
                                            </p:txEl>
                                          </p:spTgt>
                                        </p:tgtEl>
                                        <p:attrNameLst>
                                          <p:attrName>style.visibility</p:attrName>
                                        </p:attrNameLst>
                                      </p:cBhvr>
                                      <p:to>
                                        <p:strVal val="visible"/>
                                      </p:to>
                                    </p:set>
                                    <p:anim calcmode="lin" valueType="num">
                                      <p:cBhvr>
                                        <p:cTn id="18" dur="500" fill="hold"/>
                                        <p:tgtEl>
                                          <p:spTgt spid="48131">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48131">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en-US"/>
          </a:p>
        </p:txBody>
      </p:sp>
      <p:sp>
        <p:nvSpPr>
          <p:cNvPr id="49155" name="Rectangle 3"/>
          <p:cNvSpPr>
            <a:spLocks noGrp="1" noChangeArrowheads="1"/>
          </p:cNvSpPr>
          <p:nvPr>
            <p:ph type="body" idx="1"/>
          </p:nvPr>
        </p:nvSpPr>
        <p:spPr/>
        <p:txBody>
          <a:bodyPr/>
          <a:lstStyle/>
          <a:p>
            <a:pPr algn="ctr"/>
            <a:r>
              <a:rPr lang="fa-IR" sz="2800"/>
              <a:t> هنگامی که هزینه ها یا آندسته از اقلام بهای تمام شده که به</a:t>
            </a:r>
            <a:endParaRPr lang="en-US" sz="2800"/>
          </a:p>
          <a:p>
            <a:pPr algn="ctr"/>
            <a:r>
              <a:rPr lang="fa-IR" sz="2800"/>
              <a:t> خدمت معینی مربوط نیستند از این سود ناویژه کم می شود سود عملیاتی حاصل از ارائه خدمات بدست می آید.</a:t>
            </a:r>
          </a:p>
          <a:p>
            <a:endParaRPr lang="en-US" sz="2800"/>
          </a:p>
          <a:p>
            <a:pPr algn="ctr"/>
            <a:r>
              <a:rPr lang="fa-IR" sz="4000"/>
              <a:t>فصل چهارم:</a:t>
            </a:r>
          </a:p>
          <a:p>
            <a:endParaRPr lang="en-US" sz="4000"/>
          </a:p>
          <a:p>
            <a:pPr algn="ctr"/>
            <a:r>
              <a:rPr lang="fa-IR" sz="2800"/>
              <a:t>معادله کلی بهای تمام شده خدمات در موسسات بازرگانی و تولیدی</a:t>
            </a:r>
            <a:endParaRPr lang="en-US" sz="2800"/>
          </a:p>
        </p:txBody>
      </p:sp>
    </p:spTree>
  </p:cSld>
  <p:clrMapOvr>
    <a:masterClrMapping/>
  </p:clrMapOvr>
  <p:transition advClick="0" advTm="3000"/>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endParaRPr lang="en-US"/>
          </a:p>
        </p:txBody>
      </p:sp>
      <p:sp>
        <p:nvSpPr>
          <p:cNvPr id="50179" name="Rectangle 3"/>
          <p:cNvSpPr>
            <a:spLocks noGrp="1" noChangeArrowheads="1"/>
          </p:cNvSpPr>
          <p:nvPr>
            <p:ph type="body" idx="1"/>
          </p:nvPr>
        </p:nvSpPr>
        <p:spPr/>
        <p:txBody>
          <a:bodyPr/>
          <a:lstStyle/>
          <a:p>
            <a:pPr algn="ctr"/>
            <a:r>
              <a:rPr lang="fa-IR" sz="2800"/>
              <a:t>موجودی اول دوره+وارده به انبار طی دوره=خروجی ازانبار+موجودی آخر دوره</a:t>
            </a:r>
          </a:p>
          <a:p>
            <a:pPr algn="ctr"/>
            <a:r>
              <a:rPr lang="fa-IR"/>
              <a:t>این رابطه اساسی را می توان این گونه نیز نوشت:</a:t>
            </a:r>
            <a:endParaRPr lang="en-US"/>
          </a:p>
          <a:p>
            <a:pPr algn="ctr"/>
            <a:endParaRPr lang="en-US"/>
          </a:p>
        </p:txBody>
      </p:sp>
    </p:spTree>
  </p:cSld>
  <p:clrMapOvr>
    <a:masterClrMapping/>
  </p:clrMapOvr>
  <p:transition advClick="0" advTm="3000"/>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en-US"/>
          </a:p>
        </p:txBody>
      </p:sp>
      <p:sp>
        <p:nvSpPr>
          <p:cNvPr id="51203" name="Rectangle 3"/>
          <p:cNvSpPr>
            <a:spLocks noGrp="1" noChangeArrowheads="1"/>
          </p:cNvSpPr>
          <p:nvPr>
            <p:ph type="body" idx="1"/>
          </p:nvPr>
        </p:nvSpPr>
        <p:spPr/>
        <p:txBody>
          <a:bodyPr/>
          <a:lstStyle/>
          <a:p>
            <a:r>
              <a:rPr lang="fa-IR" sz="2400"/>
              <a:t>خروجی از انبار=موجودی اول دوره+وارده طی دوره-موجودی</a:t>
            </a:r>
            <a:r>
              <a:rPr lang="fa-IR" sz="2800"/>
              <a:t> </a:t>
            </a:r>
            <a:r>
              <a:rPr lang="fa-IR" sz="2400"/>
              <a:t>آخردوره</a:t>
            </a:r>
          </a:p>
          <a:p>
            <a:endParaRPr lang="en-US"/>
          </a:p>
          <a:p>
            <a:endParaRPr lang="en-US"/>
          </a:p>
          <a:p>
            <a:pPr algn="ctr"/>
            <a:r>
              <a:rPr lang="fa-IR"/>
              <a:t>لازم به ذکر است تفاوت اصلی اجزای این رابطه در موسسات بازرگانی و تولیدی تنها در ماهیت رقم «وارده به انبار طی دوره» است. </a:t>
            </a:r>
            <a:endParaRPr lang="en-US"/>
          </a:p>
        </p:txBody>
      </p:sp>
    </p:spTree>
  </p:cSld>
  <p:clrMapOvr>
    <a:masterClrMapping/>
  </p:clrMapOvr>
  <p:transition advClick="0" advTm="3000"/>
</p:sld>
</file>

<file path=ppt/slides/slide4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endParaRPr lang="en-US"/>
          </a:p>
        </p:txBody>
      </p:sp>
      <p:sp>
        <p:nvSpPr>
          <p:cNvPr id="52227" name="Rectangle 3"/>
          <p:cNvSpPr>
            <a:spLocks noGrp="1" noChangeArrowheads="1"/>
          </p:cNvSpPr>
          <p:nvPr>
            <p:ph type="body" idx="1"/>
          </p:nvPr>
        </p:nvSpPr>
        <p:spPr/>
        <p:txBody>
          <a:bodyPr/>
          <a:lstStyle/>
          <a:p>
            <a:endParaRPr lang="en-US"/>
          </a:p>
          <a:p>
            <a:endParaRPr lang="en-US"/>
          </a:p>
          <a:p>
            <a:pPr algn="ctr"/>
            <a:r>
              <a:rPr lang="fa-IR"/>
              <a:t>این رقم در موسسات بازرگانی نشانگر خرید خالص طی دوره و در موسسات تولیدی نشاندهنده تولید طی دوره مالی است.</a:t>
            </a:r>
            <a:endParaRPr lang="en-US"/>
          </a:p>
        </p:txBody>
      </p:sp>
    </p:spTree>
  </p:cSld>
  <p:clrMapOvr>
    <a:masterClrMapping/>
  </p:clrMapOvr>
  <p:transition advClick="0" advTm="3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52226"/>
                                        </p:tgtEl>
                                        <p:attrNameLst>
                                          <p:attrName>style.visibility</p:attrName>
                                        </p:attrNameLst>
                                      </p:cBhvr>
                                      <p:to>
                                        <p:strVal val="visible"/>
                                      </p:to>
                                    </p:set>
                                    <p:animEffect transition="in" filter="fade">
                                      <p:cBhvr>
                                        <p:cTn id="7" dur="800" decel="100000"/>
                                        <p:tgtEl>
                                          <p:spTgt spid="52226"/>
                                        </p:tgtEl>
                                      </p:cBhvr>
                                    </p:animEffect>
                                    <p:anim calcmode="lin" valueType="num">
                                      <p:cBhvr>
                                        <p:cTn id="8" dur="800" decel="100000" fill="hold"/>
                                        <p:tgtEl>
                                          <p:spTgt spid="52226"/>
                                        </p:tgtEl>
                                        <p:attrNameLst>
                                          <p:attrName>style.rotation</p:attrName>
                                        </p:attrNameLst>
                                      </p:cBhvr>
                                      <p:tavLst>
                                        <p:tav tm="0">
                                          <p:val>
                                            <p:fltVal val="-90"/>
                                          </p:val>
                                        </p:tav>
                                        <p:tav tm="100000">
                                          <p:val>
                                            <p:fltVal val="0"/>
                                          </p:val>
                                        </p:tav>
                                      </p:tavLst>
                                    </p:anim>
                                    <p:anim calcmode="lin" valueType="num">
                                      <p:cBhvr>
                                        <p:cTn id="9" dur="800" decel="100000" fill="hold"/>
                                        <p:tgtEl>
                                          <p:spTgt spid="52226"/>
                                        </p:tgtEl>
                                        <p:attrNameLst>
                                          <p:attrName>ppt_x</p:attrName>
                                        </p:attrNameLst>
                                      </p:cBhvr>
                                      <p:tavLst>
                                        <p:tav tm="0">
                                          <p:val>
                                            <p:strVal val="#ppt_x+0.4"/>
                                          </p:val>
                                        </p:tav>
                                        <p:tav tm="100000">
                                          <p:val>
                                            <p:strVal val="#ppt_x-0.05"/>
                                          </p:val>
                                        </p:tav>
                                      </p:tavLst>
                                    </p:anim>
                                    <p:anim calcmode="lin" valueType="num">
                                      <p:cBhvr>
                                        <p:cTn id="10" dur="800" decel="100000" fill="hold"/>
                                        <p:tgtEl>
                                          <p:spTgt spid="5222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222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222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fade">
                                      <p:cBhvr>
                                        <p:cTn id="17" dur="1000"/>
                                        <p:tgtEl>
                                          <p:spTgt spid="52227">
                                            <p:txEl>
                                              <p:pRg st="2" end="2"/>
                                            </p:txEl>
                                          </p:spTgt>
                                        </p:tgtEl>
                                      </p:cBhvr>
                                    </p:animEffect>
                                    <p:anim calcmode="lin" valueType="num">
                                      <p:cBhvr>
                                        <p:cTn id="18" dur="10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222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endParaRPr lang="en-US"/>
          </a:p>
        </p:txBody>
      </p:sp>
      <p:sp>
        <p:nvSpPr>
          <p:cNvPr id="53251" name="Rectangle 3"/>
          <p:cNvSpPr>
            <a:spLocks noGrp="1" noChangeArrowheads="1"/>
          </p:cNvSpPr>
          <p:nvPr>
            <p:ph type="body" idx="1"/>
          </p:nvPr>
        </p:nvSpPr>
        <p:spPr/>
        <p:txBody>
          <a:bodyPr/>
          <a:lstStyle/>
          <a:p>
            <a:endParaRPr lang="en-US"/>
          </a:p>
          <a:p>
            <a:r>
              <a:rPr lang="fa-IR"/>
              <a:t>1- نظامهای بهای تمام شده در موسسات بازرگانی:</a:t>
            </a:r>
          </a:p>
          <a:p>
            <a:endParaRPr lang="en-US"/>
          </a:p>
          <a:p>
            <a:pPr algn="ctr"/>
            <a:r>
              <a:rPr lang="fa-IR"/>
              <a:t>نحوه محاسبه بهای تمام شده کالای فروش رفته و ارتباط اقلام مختلف بهای تمام شده در موسسات بازرگانی به شرح زیر است:</a:t>
            </a:r>
            <a:endParaRPr lang="en-US"/>
          </a:p>
        </p:txBody>
      </p:sp>
    </p:spTree>
  </p:cSld>
  <p:clrMapOvr>
    <a:masterClrMapping/>
  </p:clrMapOvr>
  <p:transition advClick="0" advTm="3000"/>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endParaRPr lang="en-US"/>
          </a:p>
        </p:txBody>
      </p:sp>
      <p:sp>
        <p:nvSpPr>
          <p:cNvPr id="54275" name="Rectangle 3"/>
          <p:cNvSpPr>
            <a:spLocks noGrp="1" noChangeArrowheads="1"/>
          </p:cNvSpPr>
          <p:nvPr>
            <p:ph type="body" idx="1"/>
          </p:nvPr>
        </p:nvSpPr>
        <p:spPr/>
        <p:txBody>
          <a:bodyPr/>
          <a:lstStyle/>
          <a:p>
            <a:pPr algn="ctr"/>
            <a:endParaRPr lang="en-US"/>
          </a:p>
          <a:p>
            <a:pPr algn="ctr"/>
            <a:r>
              <a:rPr lang="fa-IR"/>
              <a:t>بهای تمام شده موجودی انتهای دوره  - بهای تمام شده خرید خالص طی دوره +</a:t>
            </a:r>
            <a:br>
              <a:rPr lang="fa-IR"/>
            </a:br>
            <a:r>
              <a:rPr lang="fa-IR"/>
              <a:t> بهای تمام شده موجودی اول دوره = بهای تمام شده کالای فروش رفته</a:t>
            </a:r>
          </a:p>
          <a:p>
            <a:pPr algn="ctr"/>
            <a:endParaRPr lang="en-US"/>
          </a:p>
        </p:txBody>
      </p:sp>
    </p:spTree>
  </p:cSld>
  <p:clrMapOvr>
    <a:masterClrMapping/>
  </p:clrMapOvr>
  <p:transition advClick="0" advTm="3000"/>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68313" y="476250"/>
            <a:ext cx="8229600" cy="1008063"/>
          </a:xfrm>
        </p:spPr>
        <p:txBody>
          <a:bodyPr/>
          <a:lstStyle/>
          <a:p>
            <a:r>
              <a:rPr lang="en-US" sz="3600"/>
              <a:t>`</a:t>
            </a:r>
            <a:endParaRPr lang="en-US" b="1"/>
          </a:p>
        </p:txBody>
      </p:sp>
      <p:sp>
        <p:nvSpPr>
          <p:cNvPr id="2053" name="Rectangle 5"/>
          <p:cNvSpPr>
            <a:spLocks noGrp="1" noChangeArrowheads="1"/>
          </p:cNvSpPr>
          <p:nvPr>
            <p:ph type="body" idx="1"/>
          </p:nvPr>
        </p:nvSpPr>
        <p:spPr>
          <a:xfrm>
            <a:off x="395288" y="2060575"/>
            <a:ext cx="8229600" cy="4176713"/>
          </a:xfrm>
        </p:spPr>
        <p:txBody>
          <a:bodyPr/>
          <a:lstStyle/>
          <a:p>
            <a:pPr algn="ctr"/>
            <a:r>
              <a:rPr lang="fa-IR" b="1"/>
              <a:t>فصل اول</a:t>
            </a:r>
            <a:endParaRPr lang="en-US" b="1"/>
          </a:p>
          <a:p>
            <a:pPr algn="ctr"/>
            <a:r>
              <a:rPr lang="fa-IR" b="1"/>
              <a:t>کلیات و مفاهیم حسابداری بهای تمام شده</a:t>
            </a:r>
          </a:p>
          <a:p>
            <a:endParaRPr lang="en-US" b="1"/>
          </a:p>
          <a:p>
            <a:pPr algn="ctr"/>
            <a:r>
              <a:rPr lang="fa-IR" b="1"/>
              <a:t>هدف كلی فصل:</a:t>
            </a:r>
            <a:r>
              <a:rPr lang="fa-IR"/>
              <a:t> آشنایی با مفاهیم حسابداری بهای تمام شده و کاربردهای آن در مدیریت حسابداری بهای تمام شده یا حسابداری صنعتی</a:t>
            </a:r>
            <a:r>
              <a:rPr lang="en-US"/>
              <a:t> </a:t>
            </a:r>
          </a:p>
        </p:txBody>
      </p:sp>
    </p:spTree>
  </p:cSld>
  <p:clrMapOvr>
    <a:masterClrMapping/>
  </p:clrMapOvr>
  <p:transition advClick="0" advTm="300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endParaRPr lang="en-US"/>
          </a:p>
        </p:txBody>
      </p:sp>
      <p:sp>
        <p:nvSpPr>
          <p:cNvPr id="55299" name="Rectangle 3"/>
          <p:cNvSpPr>
            <a:spLocks noGrp="1" noChangeArrowheads="1"/>
          </p:cNvSpPr>
          <p:nvPr>
            <p:ph type="body" idx="1"/>
          </p:nvPr>
        </p:nvSpPr>
        <p:spPr/>
        <p:txBody>
          <a:bodyPr/>
          <a:lstStyle/>
          <a:p>
            <a:pPr algn="ctr"/>
            <a:endParaRPr lang="en-US"/>
          </a:p>
          <a:p>
            <a:pPr algn="ctr"/>
            <a:r>
              <a:rPr lang="fa-IR"/>
              <a:t>نظامهای اصلی که در تعیین بهای</a:t>
            </a:r>
            <a:endParaRPr lang="en-US"/>
          </a:p>
          <a:p>
            <a:pPr algn="ctr"/>
            <a:r>
              <a:rPr lang="fa-IR"/>
              <a:t> تمام شده موجودیها و کالای فروش رفته در موسسات بازرگانی کاربرد دارند ، عبارتند از:</a:t>
            </a:r>
          </a:p>
          <a:p>
            <a:pPr algn="ctr"/>
            <a:r>
              <a:rPr lang="fa-IR"/>
              <a:t>نظام دائمی و نظام ادواری نگهداری اطلاعات بهای تمام شده موجودیها.</a:t>
            </a:r>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5299">
                                            <p:txEl>
                                              <p:pRg st="1" end="1"/>
                                            </p:txEl>
                                          </p:spTgt>
                                        </p:tgtEl>
                                        <p:attrNameLst>
                                          <p:attrName>style.visibility</p:attrName>
                                        </p:attrNameLst>
                                      </p:cBhvr>
                                      <p:to>
                                        <p:strVal val="visible"/>
                                      </p:to>
                                    </p:set>
                                    <p:animEffect transition="in" filter="fade">
                                      <p:cBhvr>
                                        <p:cTn id="7" dur="1000"/>
                                        <p:tgtEl>
                                          <p:spTgt spid="55299">
                                            <p:txEl>
                                              <p:pRg st="1" end="1"/>
                                            </p:txEl>
                                          </p:spTgt>
                                        </p:tgtEl>
                                      </p:cBhvr>
                                    </p:animEffect>
                                    <p:anim calcmode="lin" valueType="num">
                                      <p:cBhvr>
                                        <p:cTn id="8" dur="10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52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5299">
                                            <p:txEl>
                                              <p:pRg st="2" end="2"/>
                                            </p:txEl>
                                          </p:spTgt>
                                        </p:tgtEl>
                                        <p:attrNameLst>
                                          <p:attrName>style.visibility</p:attrName>
                                        </p:attrNameLst>
                                      </p:cBhvr>
                                      <p:to>
                                        <p:strVal val="visible"/>
                                      </p:to>
                                    </p:set>
                                    <p:animEffect transition="in" filter="fade">
                                      <p:cBhvr>
                                        <p:cTn id="14" dur="1000"/>
                                        <p:tgtEl>
                                          <p:spTgt spid="55299">
                                            <p:txEl>
                                              <p:pRg st="2" end="2"/>
                                            </p:txEl>
                                          </p:spTgt>
                                        </p:tgtEl>
                                      </p:cBhvr>
                                    </p:animEffect>
                                    <p:anim calcmode="lin" valueType="num">
                                      <p:cBhvr>
                                        <p:cTn id="15" dur="1000" fill="hold"/>
                                        <p:tgtEl>
                                          <p:spTgt spid="552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52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5299">
                                            <p:txEl>
                                              <p:pRg st="3" end="3"/>
                                            </p:txEl>
                                          </p:spTgt>
                                        </p:tgtEl>
                                        <p:attrNameLst>
                                          <p:attrName>style.visibility</p:attrName>
                                        </p:attrNameLst>
                                      </p:cBhvr>
                                      <p:to>
                                        <p:strVal val="visible"/>
                                      </p:to>
                                    </p:set>
                                    <p:animEffect transition="in" filter="fade">
                                      <p:cBhvr>
                                        <p:cTn id="21" dur="1000"/>
                                        <p:tgtEl>
                                          <p:spTgt spid="55299">
                                            <p:txEl>
                                              <p:pRg st="3" end="3"/>
                                            </p:txEl>
                                          </p:spTgt>
                                        </p:tgtEl>
                                      </p:cBhvr>
                                    </p:animEffect>
                                    <p:anim calcmode="lin" valueType="num">
                                      <p:cBhvr>
                                        <p:cTn id="22" dur="1000" fill="hold"/>
                                        <p:tgtEl>
                                          <p:spTgt spid="5529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52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endParaRPr lang="en-US"/>
          </a:p>
        </p:txBody>
      </p:sp>
      <p:sp>
        <p:nvSpPr>
          <p:cNvPr id="56323" name="Rectangle 3"/>
          <p:cNvSpPr>
            <a:spLocks noGrp="1" noChangeArrowheads="1"/>
          </p:cNvSpPr>
          <p:nvPr>
            <p:ph type="body" idx="1"/>
          </p:nvPr>
        </p:nvSpPr>
        <p:spPr/>
        <p:txBody>
          <a:bodyPr/>
          <a:lstStyle/>
          <a:p>
            <a:endParaRPr lang="en-US"/>
          </a:p>
          <a:p>
            <a:r>
              <a:rPr lang="fa-IR"/>
              <a:t> </a:t>
            </a:r>
            <a:endParaRPr lang="fa-IR" sz="4000"/>
          </a:p>
          <a:p>
            <a:pPr algn="ctr"/>
            <a:r>
              <a:rPr lang="fa-IR"/>
              <a:t>2- نظام دائمی نگهداری اطلاعات بهای تمام شده </a:t>
            </a:r>
            <a:r>
              <a:rPr lang="fa-IR" sz="2800"/>
              <a:t>موجودیها:</a:t>
            </a:r>
            <a:endParaRPr lang="en-US" sz="2800"/>
          </a:p>
          <a:p>
            <a:pPr algn="ctr"/>
            <a:endParaRPr lang="en-US"/>
          </a:p>
          <a:p>
            <a:pPr algn="ctr"/>
            <a:r>
              <a:rPr lang="fa-IR"/>
              <a:t>ویژگی اصلی نظام دائمی موجودیها آن است که مانده حساب موجودی دائماً در معرض تغییر است و با هر مورد خرید کالا یا فروش آن زیاد یا کم می شود. </a:t>
            </a:r>
            <a:endParaRPr lang="en-US"/>
          </a:p>
        </p:txBody>
      </p:sp>
    </p:spTree>
  </p:cSld>
  <p:clrMapOvr>
    <a:masterClrMapping/>
  </p:clrMapOvr>
  <p:transition advClick="0" advTm="3000"/>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endParaRPr lang="en-US"/>
          </a:p>
        </p:txBody>
      </p:sp>
      <p:sp>
        <p:nvSpPr>
          <p:cNvPr id="57347" name="Rectangle 3"/>
          <p:cNvSpPr>
            <a:spLocks noGrp="1" noChangeArrowheads="1"/>
          </p:cNvSpPr>
          <p:nvPr>
            <p:ph type="body" idx="1"/>
          </p:nvPr>
        </p:nvSpPr>
        <p:spPr/>
        <p:txBody>
          <a:bodyPr/>
          <a:lstStyle/>
          <a:p>
            <a:endParaRPr lang="en-US"/>
          </a:p>
          <a:p>
            <a:endParaRPr lang="en-US"/>
          </a:p>
          <a:p>
            <a:pPr algn="ctr"/>
            <a:r>
              <a:rPr lang="fa-IR"/>
              <a:t> مهمترین</a:t>
            </a:r>
            <a:r>
              <a:rPr lang="en-US"/>
              <a:t> </a:t>
            </a:r>
            <a:r>
              <a:rPr lang="fa-IR"/>
              <a:t>حسن سیستم دائمی این است که دائما بهای تمام شده موجودیها را در اختیار استفاده کننده این اطلاعات می گذارد و عیب اصلی آن افزایش حجم عملیات دفترداری (در صورت تعدد دفعات خرید و فروش) است.</a:t>
            </a:r>
            <a:endParaRPr lang="en-US"/>
          </a:p>
        </p:txBody>
      </p:sp>
    </p:spTree>
  </p:cSld>
  <p:clrMapOvr>
    <a:masterClrMapping/>
  </p:clrMapOvr>
  <p:transition advClick="0" advTm="3000"/>
</p:sld>
</file>

<file path=ppt/slides/slide5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endParaRPr lang="en-US"/>
          </a:p>
        </p:txBody>
      </p:sp>
      <p:sp>
        <p:nvSpPr>
          <p:cNvPr id="58371" name="Rectangle 3"/>
          <p:cNvSpPr>
            <a:spLocks noGrp="1" noChangeArrowheads="1"/>
          </p:cNvSpPr>
          <p:nvPr>
            <p:ph type="body" idx="1"/>
          </p:nvPr>
        </p:nvSpPr>
        <p:spPr/>
        <p:txBody>
          <a:bodyPr/>
          <a:lstStyle/>
          <a:p>
            <a:endParaRPr lang="en-US"/>
          </a:p>
          <a:p>
            <a:endParaRPr lang="fa-IR"/>
          </a:p>
          <a:p>
            <a:pPr algn="ctr"/>
            <a:r>
              <a:rPr lang="fa-IR"/>
              <a:t>3- نظام ادواری اطلاعات بهای تمام شده موجودیها:</a:t>
            </a:r>
          </a:p>
          <a:p>
            <a:endParaRPr lang="en-US"/>
          </a:p>
          <a:p>
            <a:pPr algn="ctr"/>
            <a:r>
              <a:rPr lang="fa-IR"/>
              <a:t>حساب موجودی کالا در نظام ادواری نقش فعال ندارد و صرفاً رقم موجودی ابتدای دوره را تا پایان همان دوره نگاه می دارد.</a:t>
            </a:r>
            <a:endParaRPr lang="en-US"/>
          </a:p>
        </p:txBody>
      </p:sp>
    </p:spTree>
  </p:cSld>
  <p:clrMapOvr>
    <a:masterClrMapping/>
  </p:clrMapOvr>
  <p:transition advClick="0" advTm="3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58370"/>
                                        </p:tgtEl>
                                        <p:attrNameLst>
                                          <p:attrName>style.visibility</p:attrName>
                                        </p:attrNameLst>
                                      </p:cBhvr>
                                      <p:to>
                                        <p:strVal val="visible"/>
                                      </p:to>
                                    </p:set>
                                    <p:animEffect transition="in" filter="fade">
                                      <p:cBhvr>
                                        <p:cTn id="7" dur="800" decel="100000"/>
                                        <p:tgtEl>
                                          <p:spTgt spid="58370"/>
                                        </p:tgtEl>
                                      </p:cBhvr>
                                    </p:animEffect>
                                    <p:anim calcmode="lin" valueType="num">
                                      <p:cBhvr>
                                        <p:cTn id="8" dur="800" decel="100000" fill="hold"/>
                                        <p:tgtEl>
                                          <p:spTgt spid="58370"/>
                                        </p:tgtEl>
                                        <p:attrNameLst>
                                          <p:attrName>style.rotation</p:attrName>
                                        </p:attrNameLst>
                                      </p:cBhvr>
                                      <p:tavLst>
                                        <p:tav tm="0">
                                          <p:val>
                                            <p:fltVal val="-90"/>
                                          </p:val>
                                        </p:tav>
                                        <p:tav tm="100000">
                                          <p:val>
                                            <p:fltVal val="0"/>
                                          </p:val>
                                        </p:tav>
                                      </p:tavLst>
                                    </p:anim>
                                    <p:anim calcmode="lin" valueType="num">
                                      <p:cBhvr>
                                        <p:cTn id="9" dur="800" decel="100000" fill="hold"/>
                                        <p:tgtEl>
                                          <p:spTgt spid="58370"/>
                                        </p:tgtEl>
                                        <p:attrNameLst>
                                          <p:attrName>ppt_x</p:attrName>
                                        </p:attrNameLst>
                                      </p:cBhvr>
                                      <p:tavLst>
                                        <p:tav tm="0">
                                          <p:val>
                                            <p:strVal val="#ppt_x+0.4"/>
                                          </p:val>
                                        </p:tav>
                                        <p:tav tm="100000">
                                          <p:val>
                                            <p:strVal val="#ppt_x-0.05"/>
                                          </p:val>
                                        </p:tav>
                                      </p:tavLst>
                                    </p:anim>
                                    <p:anim calcmode="lin" valueType="num">
                                      <p:cBhvr>
                                        <p:cTn id="10" dur="800" decel="100000" fill="hold"/>
                                        <p:tgtEl>
                                          <p:spTgt spid="583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83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837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1000"/>
                                        <p:tgtEl>
                                          <p:spTgt spid="58371">
                                            <p:txEl>
                                              <p:pRg st="2" end="2"/>
                                            </p:txEl>
                                          </p:spTgt>
                                        </p:tgtEl>
                                      </p:cBhvr>
                                    </p:animEffect>
                                    <p:anim calcmode="lin" valueType="num">
                                      <p:cBhvr>
                                        <p:cTn id="18" dur="10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83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58371">
                                            <p:txEl>
                                              <p:pRg st="4" end="4"/>
                                            </p:txEl>
                                          </p:spTgt>
                                        </p:tgtEl>
                                        <p:attrNameLst>
                                          <p:attrName>style.visibility</p:attrName>
                                        </p:attrNameLst>
                                      </p:cBhvr>
                                      <p:to>
                                        <p:strVal val="visible"/>
                                      </p:to>
                                    </p:set>
                                    <p:animEffect transition="in" filter="fade">
                                      <p:cBhvr>
                                        <p:cTn id="24" dur="1000"/>
                                        <p:tgtEl>
                                          <p:spTgt spid="58371">
                                            <p:txEl>
                                              <p:pRg st="4" end="4"/>
                                            </p:txEl>
                                          </p:spTgt>
                                        </p:tgtEl>
                                      </p:cBhvr>
                                    </p:animEffect>
                                    <p:anim calcmode="lin" valueType="num">
                                      <p:cBhvr>
                                        <p:cTn id="25" dur="1000" fill="hold"/>
                                        <p:tgtEl>
                                          <p:spTgt spid="58371">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583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endParaRPr lang="en-US"/>
          </a:p>
        </p:txBody>
      </p:sp>
      <p:sp>
        <p:nvSpPr>
          <p:cNvPr id="59395" name="Rectangle 3"/>
          <p:cNvSpPr>
            <a:spLocks noGrp="1" noChangeArrowheads="1"/>
          </p:cNvSpPr>
          <p:nvPr>
            <p:ph type="body" idx="1"/>
          </p:nvPr>
        </p:nvSpPr>
        <p:spPr/>
        <p:txBody>
          <a:bodyPr/>
          <a:lstStyle/>
          <a:p>
            <a:endParaRPr lang="en-US"/>
          </a:p>
          <a:p>
            <a:endParaRPr lang="en-US"/>
          </a:p>
          <a:p>
            <a:pPr algn="ctr"/>
            <a:r>
              <a:rPr lang="fa-IR"/>
              <a:t> و افزایش موجودیها در این نظام به حساب خرید کالا و کاهش موجودیها (در نتیجه فروش کالا) به حساب فروش منظور می گردد. </a:t>
            </a:r>
            <a:endParaRPr lang="en-US"/>
          </a:p>
        </p:txBody>
      </p:sp>
    </p:spTree>
  </p:cSld>
  <p:clrMapOvr>
    <a:masterClrMapping/>
  </p:clrMapOvr>
  <p:transition advClick="0" advTm="3000"/>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en-US"/>
          </a:p>
        </p:txBody>
      </p:sp>
      <p:sp>
        <p:nvSpPr>
          <p:cNvPr id="60419" name="Rectangle 3"/>
          <p:cNvSpPr>
            <a:spLocks noGrp="1" noChangeArrowheads="1"/>
          </p:cNvSpPr>
          <p:nvPr>
            <p:ph type="body" idx="1"/>
          </p:nvPr>
        </p:nvSpPr>
        <p:spPr/>
        <p:txBody>
          <a:bodyPr/>
          <a:lstStyle/>
          <a:p>
            <a:pPr algn="ctr"/>
            <a:r>
              <a:rPr lang="fa-IR"/>
              <a:t>در نظام فوق با شمارش فیزیکی موجودیها و</a:t>
            </a:r>
            <a:endParaRPr lang="en-US"/>
          </a:p>
          <a:p>
            <a:pPr algn="ctr"/>
            <a:r>
              <a:rPr lang="fa-IR"/>
              <a:t> تعیین بهای تمام شده موجودیهای باقیمانده می توان در پایان یک دوره مالی بهای تمام شده کالای فروش رفته یا مانده موجودیها را محاسبه نمود.</a:t>
            </a:r>
          </a:p>
          <a:p>
            <a:endParaRPr lang="en-US"/>
          </a:p>
          <a:p>
            <a:r>
              <a:rPr lang="fa-IR" sz="4000"/>
              <a:t>4- محاسبه بهای تمام شده کالا:</a:t>
            </a:r>
          </a:p>
        </p:txBody>
      </p:sp>
    </p:spTree>
  </p:cSld>
  <p:clrMapOvr>
    <a:masterClrMapping/>
  </p:clrMapOvr>
  <p:transition advClick="0" advTm="3000"/>
</p:sld>
</file>

<file path=ppt/slides/slide5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endParaRPr lang="en-US"/>
          </a:p>
        </p:txBody>
      </p:sp>
      <p:sp>
        <p:nvSpPr>
          <p:cNvPr id="61443" name="Rectangle 3"/>
          <p:cNvSpPr>
            <a:spLocks noGrp="1" noChangeArrowheads="1"/>
          </p:cNvSpPr>
          <p:nvPr>
            <p:ph type="body" idx="1"/>
          </p:nvPr>
        </p:nvSpPr>
        <p:spPr/>
        <p:txBody>
          <a:bodyPr/>
          <a:lstStyle/>
          <a:p>
            <a:pPr algn="ctr"/>
            <a:endParaRPr lang="en-US"/>
          </a:p>
          <a:p>
            <a:pPr algn="ctr"/>
            <a:endParaRPr lang="en-US"/>
          </a:p>
          <a:p>
            <a:pPr lvl="1"/>
            <a:endParaRPr lang="en-US"/>
          </a:p>
          <a:p>
            <a:pPr algn="ctr"/>
            <a:r>
              <a:rPr lang="fa-IR"/>
              <a:t>روشهای تعیین بهای تمام شده موجودیها یا مفروضات مربوط به نحوه گردش موجودیها در انبار عبارتند از: روش شناسایی ویژه، روش اولین صادره از اولین وارده، روش اولین صادره از آخرین وارده و روش میانگین.</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nodePh="1">
                                  <p:stCondLst>
                                    <p:cond delay="0"/>
                                  </p:stCondLst>
                                  <p:endCondLst>
                                    <p:cond evt="begin" delay="0">
                                      <p:tn val="5"/>
                                    </p:cond>
                                  </p:endCondLst>
                                  <p:childTnLst>
                                    <p:set>
                                      <p:cBhvr>
                                        <p:cTn id="6" dur="1" fill="hold">
                                          <p:stCondLst>
                                            <p:cond delay="0"/>
                                          </p:stCondLst>
                                        </p:cTn>
                                        <p:tgtEl>
                                          <p:spTgt spid="61442"/>
                                        </p:tgtEl>
                                        <p:attrNameLst>
                                          <p:attrName>style.visibility</p:attrName>
                                        </p:attrNameLst>
                                      </p:cBhvr>
                                      <p:to>
                                        <p:strVal val="visible"/>
                                      </p:to>
                                    </p:set>
                                    <p:anim calcmode="lin" valueType="num">
                                      <p:cBhvr>
                                        <p:cTn id="7" dur="15000" fill="hold"/>
                                        <p:tgtEl>
                                          <p:spTgt spid="61442"/>
                                        </p:tgtEl>
                                        <p:attrNameLst>
                                          <p:attrName>ppt_x</p:attrName>
                                        </p:attrNameLst>
                                      </p:cBhvr>
                                      <p:tavLst>
                                        <p:tav tm="0">
                                          <p:val>
                                            <p:strVal val="#ppt_x"/>
                                          </p:val>
                                        </p:tav>
                                        <p:tav tm="100000">
                                          <p:val>
                                            <p:strVal val="#ppt_x"/>
                                          </p:val>
                                        </p:tav>
                                      </p:tavLst>
                                    </p:anim>
                                    <p:anim calcmode="lin" valueType="num">
                                      <p:cBhvr>
                                        <p:cTn id="8" dur="15000" fill="hold"/>
                                        <p:tgtEl>
                                          <p:spTgt spid="61442"/>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61443">
                                            <p:txEl>
                                              <p:pRg st="3" end="3"/>
                                            </p:txEl>
                                          </p:spTgt>
                                        </p:tgtEl>
                                        <p:attrNameLst>
                                          <p:attrName>style.visibility</p:attrName>
                                        </p:attrNameLst>
                                      </p:cBhvr>
                                      <p:to>
                                        <p:strVal val="visible"/>
                                      </p:to>
                                    </p:set>
                                    <p:anim calcmode="lin" valueType="num">
                                      <p:cBhvr>
                                        <p:cTn id="11" dur="15000" fill="hold"/>
                                        <p:tgtEl>
                                          <p:spTgt spid="61443">
                                            <p:txEl>
                                              <p:pRg st="3" end="3"/>
                                            </p:txEl>
                                          </p:spTgt>
                                        </p:tgtEl>
                                        <p:attrNameLst>
                                          <p:attrName>ppt_x</p:attrName>
                                        </p:attrNameLst>
                                      </p:cBhvr>
                                      <p:tavLst>
                                        <p:tav tm="0">
                                          <p:val>
                                            <p:strVal val="#ppt_x"/>
                                          </p:val>
                                        </p:tav>
                                        <p:tav tm="100000">
                                          <p:val>
                                            <p:strVal val="#ppt_x"/>
                                          </p:val>
                                        </p:tav>
                                      </p:tavLst>
                                    </p:anim>
                                    <p:anim calcmode="lin" valueType="num">
                                      <p:cBhvr>
                                        <p:cTn id="12" dur="15000" fill="hold"/>
                                        <p:tgtEl>
                                          <p:spTgt spid="61443">
                                            <p:txEl>
                                              <p:pRg st="3" end="3"/>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allAtOnce"/>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endParaRPr lang="en-US"/>
          </a:p>
        </p:txBody>
      </p:sp>
      <p:sp>
        <p:nvSpPr>
          <p:cNvPr id="62467" name="Rectangle 3"/>
          <p:cNvSpPr>
            <a:spLocks noGrp="1" noChangeArrowheads="1"/>
          </p:cNvSpPr>
          <p:nvPr>
            <p:ph type="body" idx="1"/>
          </p:nvPr>
        </p:nvSpPr>
        <p:spPr/>
        <p:txBody>
          <a:bodyPr/>
          <a:lstStyle/>
          <a:p>
            <a:endParaRPr lang="en-US"/>
          </a:p>
          <a:p>
            <a:endParaRPr lang="fa-IR"/>
          </a:p>
          <a:p>
            <a:endParaRPr lang="en-US"/>
          </a:p>
          <a:p>
            <a:pPr algn="ctr"/>
            <a:r>
              <a:rPr lang="fa-IR"/>
              <a:t>روش شناسایی ویژه: این روش مبتنی بر ردیابی تک تک کالاهای وارده به انبار است و طبعاً در مواردی که گردش کالا در انبار زیاد است کاربرد آن دشوار خواهد بود.</a:t>
            </a:r>
            <a:endParaRPr lang="en-US"/>
          </a:p>
        </p:txBody>
      </p:sp>
    </p:spTree>
  </p:cSld>
  <p:clrMapOvr>
    <a:masterClrMapping/>
  </p:clrMapOvr>
  <p:transition advClick="0" advTm="3000"/>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endParaRPr lang="en-US"/>
          </a:p>
        </p:txBody>
      </p:sp>
      <p:sp>
        <p:nvSpPr>
          <p:cNvPr id="63491" name="Rectangle 3"/>
          <p:cNvSpPr>
            <a:spLocks noGrp="1" noChangeArrowheads="1"/>
          </p:cNvSpPr>
          <p:nvPr>
            <p:ph type="body" idx="1"/>
          </p:nvPr>
        </p:nvSpPr>
        <p:spPr/>
        <p:txBody>
          <a:bodyPr/>
          <a:lstStyle/>
          <a:p>
            <a:endParaRPr lang="en-US"/>
          </a:p>
          <a:p>
            <a:pPr algn="ctr"/>
            <a:endParaRPr lang="en-US"/>
          </a:p>
          <a:p>
            <a:pPr algn="ctr"/>
            <a:r>
              <a:rPr lang="fa-IR"/>
              <a:t>در موسسات بازرگانی بهای تمام شده کالای موجود در انبار و بهای تمام شده کالای فروش رفته دورقم کلیدی در ارتباط با بهای تمام شده محسوب می گردند که به ترتیب در ترازنامه</a:t>
            </a:r>
            <a:r>
              <a:rPr lang="en-US"/>
              <a:t> </a:t>
            </a:r>
            <a:r>
              <a:rPr lang="fa-IR"/>
              <a:t>و صورت سود و زیان عنوان می گردند.</a:t>
            </a:r>
            <a:endParaRPr lang="en-US"/>
          </a:p>
        </p:txBody>
      </p:sp>
    </p:spTree>
  </p:cSld>
  <p:clrMapOvr>
    <a:masterClrMapping/>
  </p:clrMapOvr>
  <p:transition advClick="0" advTm="3000"/>
</p:sld>
</file>

<file path=ppt/slides/slide5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endParaRPr lang="en-US"/>
          </a:p>
        </p:txBody>
      </p:sp>
      <p:sp>
        <p:nvSpPr>
          <p:cNvPr id="64515" name="Rectangle 3"/>
          <p:cNvSpPr>
            <a:spLocks noGrp="1" noChangeArrowheads="1"/>
          </p:cNvSpPr>
          <p:nvPr>
            <p:ph type="body" idx="1"/>
          </p:nvPr>
        </p:nvSpPr>
        <p:spPr/>
        <p:txBody>
          <a:bodyPr/>
          <a:lstStyle/>
          <a:p>
            <a:endParaRPr lang="en-US"/>
          </a:p>
          <a:p>
            <a:r>
              <a:rPr lang="fa-IR"/>
              <a:t> </a:t>
            </a:r>
          </a:p>
          <a:p>
            <a:endParaRPr lang="en-US"/>
          </a:p>
          <a:p>
            <a:pPr algn="ctr"/>
            <a:r>
              <a:rPr lang="fa-IR"/>
              <a:t>در نظام ادواری رقم موجودی انتهای دوره، از طریق شمارش فیزیکی موجودیها تعیین می گردد چرا که موجودی ابتدای دوره در حساب موجودی ک و خریدهای طی دوره در حساب خرید منعکس گردیده اند. </a:t>
            </a:r>
            <a:endParaRPr lang="en-US"/>
          </a:p>
        </p:txBody>
      </p:sp>
    </p:spTree>
  </p:cSld>
  <p:clrMapOvr>
    <a:masterClrMapping/>
  </p:clrMapOvr>
  <p:transition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nodePh="1">
                                  <p:stCondLst>
                                    <p:cond delay="0"/>
                                  </p:stCondLst>
                                  <p:endCondLst>
                                    <p:cond evt="begin" delay="0">
                                      <p:tn val="5"/>
                                    </p:cond>
                                  </p:endCondLst>
                                  <p:childTnLst>
                                    <p:set>
                                      <p:cBhvr>
                                        <p:cTn id="6" dur="1" fill="hold">
                                          <p:stCondLst>
                                            <p:cond delay="0"/>
                                          </p:stCondLst>
                                        </p:cTn>
                                        <p:tgtEl>
                                          <p:spTgt spid="64514"/>
                                        </p:tgtEl>
                                        <p:attrNameLst>
                                          <p:attrName>style.visibility</p:attrName>
                                        </p:attrNameLst>
                                      </p:cBhvr>
                                      <p:to>
                                        <p:strVal val="visible"/>
                                      </p:to>
                                    </p:set>
                                    <p:anim calcmode="lin" valueType="num">
                                      <p:cBhvr>
                                        <p:cTn id="7" dur="1000" fill="hold"/>
                                        <p:tgtEl>
                                          <p:spTgt spid="64514"/>
                                        </p:tgtEl>
                                        <p:attrNameLst>
                                          <p:attrName>ppt_x</p:attrName>
                                        </p:attrNameLst>
                                      </p:cBhvr>
                                      <p:tavLst>
                                        <p:tav tm="0">
                                          <p:val>
                                            <p:strVal val="#ppt_x-.2"/>
                                          </p:val>
                                        </p:tav>
                                        <p:tav tm="100000">
                                          <p:val>
                                            <p:strVal val="#ppt_x"/>
                                          </p:val>
                                        </p:tav>
                                      </p:tavLst>
                                    </p:anim>
                                    <p:anim calcmode="lin" valueType="num">
                                      <p:cBhvr>
                                        <p:cTn id="8" dur="1000" fill="hold"/>
                                        <p:tgtEl>
                                          <p:spTgt spid="645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6451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4515">
                                            <p:txEl>
                                              <p:pRg st="1" end="1"/>
                                            </p:txEl>
                                          </p:spTgt>
                                        </p:tgtEl>
                                        <p:attrNameLst>
                                          <p:attrName>style.visibility</p:attrName>
                                        </p:attrNameLst>
                                      </p:cBhvr>
                                      <p:to>
                                        <p:strVal val="visible"/>
                                      </p:to>
                                    </p:set>
                                    <p:animEffect transition="in" filter="fade">
                                      <p:cBhvr>
                                        <p:cTn id="14" dur="500"/>
                                        <p:tgtEl>
                                          <p:spTgt spid="64515">
                                            <p:txEl>
                                              <p:pRg st="1" end="1"/>
                                            </p:txEl>
                                          </p:spTgt>
                                        </p:tgtEl>
                                      </p:cBhvr>
                                    </p:animEffect>
                                    <p:anim calcmode="lin" valueType="num">
                                      <p:cBhvr>
                                        <p:cTn id="15" dur="5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451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4515">
                                            <p:txEl>
                                              <p:pRg st="3" end="3"/>
                                            </p:txEl>
                                          </p:spTgt>
                                        </p:tgtEl>
                                        <p:attrNameLst>
                                          <p:attrName>style.visibility</p:attrName>
                                        </p:attrNameLst>
                                      </p:cBhvr>
                                      <p:to>
                                        <p:strVal val="visible"/>
                                      </p:to>
                                    </p:set>
                                    <p:animEffect transition="in" filter="fade">
                                      <p:cBhvr>
                                        <p:cTn id="21" dur="500"/>
                                        <p:tgtEl>
                                          <p:spTgt spid="64515">
                                            <p:txEl>
                                              <p:pRg st="3" end="3"/>
                                            </p:txEl>
                                          </p:spTgt>
                                        </p:tgtEl>
                                      </p:cBhvr>
                                    </p:animEffect>
                                    <p:anim calcmode="lin" valueType="num">
                                      <p:cBhvr>
                                        <p:cTn id="22" dur="500" fill="hold"/>
                                        <p:tgtEl>
                                          <p:spTgt spid="64515">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64515">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777875"/>
          </a:xfrm>
        </p:spPr>
        <p:txBody>
          <a:bodyPr/>
          <a:lstStyle/>
          <a:p>
            <a:endParaRPr lang="en-US"/>
          </a:p>
        </p:txBody>
      </p:sp>
      <p:sp>
        <p:nvSpPr>
          <p:cNvPr id="4099" name="Rectangle 3"/>
          <p:cNvSpPr>
            <a:spLocks noGrp="1" noChangeArrowheads="1"/>
          </p:cNvSpPr>
          <p:nvPr>
            <p:ph type="body" idx="1"/>
          </p:nvPr>
        </p:nvSpPr>
        <p:spPr>
          <a:xfrm>
            <a:off x="457200" y="1196975"/>
            <a:ext cx="8229600" cy="5256213"/>
          </a:xfrm>
        </p:spPr>
        <p:txBody>
          <a:bodyPr/>
          <a:lstStyle/>
          <a:p>
            <a:endParaRPr lang="en-US"/>
          </a:p>
          <a:p>
            <a:pPr algn="just"/>
            <a:r>
              <a:rPr lang="fa-IR"/>
              <a:t> حوزه ای از حسابداری است که با اندازه گیری، ثبت و </a:t>
            </a:r>
            <a:r>
              <a:rPr lang="en-US"/>
              <a:t/>
            </a:r>
            <a:br>
              <a:rPr lang="en-US"/>
            </a:br>
            <a:endParaRPr lang="en-US"/>
          </a:p>
          <a:p>
            <a:pPr algn="just"/>
            <a:r>
              <a:rPr lang="fa-IR"/>
              <a:t>گزارش اطلاعات مربوط به اقلام بهای تمام شده سر و کار </a:t>
            </a:r>
            <a:endParaRPr lang="en-US"/>
          </a:p>
          <a:p>
            <a:pPr algn="just"/>
            <a:endParaRPr lang="en-US"/>
          </a:p>
          <a:p>
            <a:pPr algn="just"/>
            <a:r>
              <a:rPr lang="fa-IR"/>
              <a:t>دارد.</a:t>
            </a:r>
          </a:p>
          <a:p>
            <a:pPr algn="just"/>
            <a:endParaRPr lang="en-US"/>
          </a:p>
        </p:txBody>
      </p:sp>
    </p:spTree>
  </p:cSld>
  <p:clrMapOvr>
    <a:masterClrMapping/>
  </p:clrMapOvr>
  <p:transition advClick="0" advTm="3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1000"/>
                                        <p:tgtEl>
                                          <p:spTgt spid="4099">
                                            <p:txEl>
                                              <p:pRg st="1" end="1"/>
                                            </p:txEl>
                                          </p:spTgt>
                                        </p:tgtEl>
                                      </p:cBhvr>
                                    </p:animEffect>
                                    <p:anim calcmode="lin" valueType="num">
                                      <p:cBhvr>
                                        <p:cTn id="18"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4099">
                                            <p:txEl>
                                              <p:pRg st="2" end="2"/>
                                            </p:txEl>
                                          </p:spTgt>
                                        </p:tgtEl>
                                        <p:attrNameLst>
                                          <p:attrName>style.visibility</p:attrName>
                                        </p:attrNameLst>
                                      </p:cBhvr>
                                      <p:to>
                                        <p:strVal val="visible"/>
                                      </p:to>
                                    </p:set>
                                    <p:animEffect transition="in" filter="fade">
                                      <p:cBhvr>
                                        <p:cTn id="24" dur="1000"/>
                                        <p:tgtEl>
                                          <p:spTgt spid="4099">
                                            <p:txEl>
                                              <p:pRg st="2" end="2"/>
                                            </p:txEl>
                                          </p:spTgt>
                                        </p:tgtEl>
                                      </p:cBhvr>
                                    </p:animEffect>
                                    <p:anim calcmode="lin" valueType="num">
                                      <p:cBhvr>
                                        <p:cTn id="25"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Effect transition="in" filter="fade">
                                      <p:cBhvr>
                                        <p:cTn id="31" dur="1000"/>
                                        <p:tgtEl>
                                          <p:spTgt spid="4099">
                                            <p:txEl>
                                              <p:pRg st="4" end="4"/>
                                            </p:txEl>
                                          </p:spTgt>
                                        </p:tgtEl>
                                      </p:cBhvr>
                                    </p:animEffect>
                                    <p:anim calcmode="lin" valueType="num">
                                      <p:cBhvr>
                                        <p:cTn id="32"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endParaRPr lang="en-US"/>
          </a:p>
        </p:txBody>
      </p:sp>
      <p:sp>
        <p:nvSpPr>
          <p:cNvPr id="67587" name="Rectangle 3"/>
          <p:cNvSpPr>
            <a:spLocks noGrp="1" noChangeArrowheads="1"/>
          </p:cNvSpPr>
          <p:nvPr>
            <p:ph type="body" idx="1"/>
          </p:nvPr>
        </p:nvSpPr>
        <p:spPr/>
        <p:txBody>
          <a:bodyPr/>
          <a:lstStyle/>
          <a:p>
            <a:endParaRPr lang="en-US"/>
          </a:p>
          <a:p>
            <a:r>
              <a:rPr lang="fa-IR"/>
              <a:t> </a:t>
            </a:r>
          </a:p>
          <a:p>
            <a:endParaRPr lang="en-US"/>
          </a:p>
          <a:p>
            <a:pPr algn="ctr"/>
            <a:r>
              <a:rPr lang="fa-IR"/>
              <a:t>صورت بهای تمام شده کالای فروش رفته: صورتی است از اقلام موثر بر تعیین بهای تمام شده کالای فروش رفته برای یک دوره مالی معین که این اقلام عبارتند از: </a:t>
            </a:r>
            <a:endParaRPr lang="en-US"/>
          </a:p>
        </p:txBody>
      </p:sp>
    </p:spTree>
  </p:cSld>
  <p:clrMapOvr>
    <a:masterClrMapping/>
  </p:clrMapOvr>
  <p:transition advClick="0" advTm="3000"/>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endParaRPr lang="en-US"/>
          </a:p>
        </p:txBody>
      </p:sp>
      <p:sp>
        <p:nvSpPr>
          <p:cNvPr id="68611" name="Rectangle 3"/>
          <p:cNvSpPr>
            <a:spLocks noGrp="1" noChangeArrowheads="1"/>
          </p:cNvSpPr>
          <p:nvPr>
            <p:ph type="body" idx="1"/>
          </p:nvPr>
        </p:nvSpPr>
        <p:spPr/>
        <p:txBody>
          <a:bodyPr/>
          <a:lstStyle/>
          <a:p>
            <a:endParaRPr lang="en-US"/>
          </a:p>
          <a:p>
            <a:endParaRPr lang="en-US"/>
          </a:p>
          <a:p>
            <a:pPr algn="ctr"/>
            <a:r>
              <a:rPr lang="fa-IR"/>
              <a:t>بهای تمام شده کالای فروش رفته برای یک دوره مالی معین که این اقلام عبارتند از: بهای تمام شده موجودی کالا در ابتدای دوره، خرید کالا و هزینه حمل آن (و احتمالاً هر گونه برگشت از خرید) </a:t>
            </a:r>
            <a:endParaRPr lang="en-US"/>
          </a:p>
        </p:txBody>
      </p:sp>
    </p:spTree>
  </p:cSld>
  <p:clrMapOvr>
    <a:masterClrMapping/>
  </p:clrMapOvr>
  <p:transition advClick="0" advTm="3000"/>
</p:sld>
</file>

<file path=ppt/slides/slide6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endParaRPr lang="en-US"/>
          </a:p>
        </p:txBody>
      </p:sp>
      <p:sp>
        <p:nvSpPr>
          <p:cNvPr id="69635" name="Rectangle 3"/>
          <p:cNvSpPr>
            <a:spLocks noGrp="1" noChangeArrowheads="1"/>
          </p:cNvSpPr>
          <p:nvPr>
            <p:ph type="body" idx="1"/>
          </p:nvPr>
        </p:nvSpPr>
        <p:spPr/>
        <p:txBody>
          <a:bodyPr/>
          <a:lstStyle/>
          <a:p>
            <a:endParaRPr lang="en-US"/>
          </a:p>
          <a:p>
            <a:endParaRPr lang="en-US"/>
          </a:p>
          <a:p>
            <a:pPr algn="ctr"/>
            <a:r>
              <a:rPr lang="fa-IR"/>
              <a:t>و بالاخره بهای تمام شده موجودی کالا در انتهای دوره که رقم نهایی این صورت، بهای تمام شده کالای فروش رفته است.</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9635">
                                            <p:txEl>
                                              <p:pRg st="2" end="2"/>
                                            </p:txEl>
                                          </p:spTgt>
                                        </p:tgtEl>
                                        <p:attrNameLst>
                                          <p:attrName>style.visibility</p:attrName>
                                        </p:attrNameLst>
                                      </p:cBhvr>
                                      <p:to>
                                        <p:strVal val="visible"/>
                                      </p:to>
                                    </p:set>
                                    <p:animEffect transition="in" filter="fade">
                                      <p:cBhvr>
                                        <p:cTn id="7" dur="1000"/>
                                        <p:tgtEl>
                                          <p:spTgt spid="69635">
                                            <p:txEl>
                                              <p:pRg st="2" end="2"/>
                                            </p:txEl>
                                          </p:spTgt>
                                        </p:tgtEl>
                                      </p:cBhvr>
                                    </p:animEffect>
                                    <p:anim calcmode="lin" valueType="num">
                                      <p:cBhvr>
                                        <p:cTn id="8" dur="10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96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6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endParaRPr lang="en-US"/>
          </a:p>
        </p:txBody>
      </p:sp>
      <p:sp>
        <p:nvSpPr>
          <p:cNvPr id="70659" name="Rectangle 3"/>
          <p:cNvSpPr>
            <a:spLocks noGrp="1" noChangeArrowheads="1"/>
          </p:cNvSpPr>
          <p:nvPr>
            <p:ph type="body" idx="1"/>
          </p:nvPr>
        </p:nvSpPr>
        <p:spPr/>
        <p:txBody>
          <a:bodyPr/>
          <a:lstStyle/>
          <a:p>
            <a:endParaRPr lang="en-US"/>
          </a:p>
          <a:p>
            <a:r>
              <a:rPr lang="fa-IR"/>
              <a:t> </a:t>
            </a:r>
          </a:p>
          <a:p>
            <a:r>
              <a:rPr lang="fa-IR" sz="4400"/>
              <a:t>فصل پنجم:</a:t>
            </a:r>
          </a:p>
          <a:p>
            <a:pPr algn="ctr"/>
            <a:r>
              <a:rPr lang="fa-IR"/>
              <a:t>بهای تمام شده کالا در موسسات تولیدی – نظام ادواری</a:t>
            </a:r>
          </a:p>
          <a:p>
            <a:pPr algn="ctr"/>
            <a:r>
              <a:rPr lang="fa-IR"/>
              <a:t>1- معادله بهای تمام شده کالای فروش رفته</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70658"/>
                                        </p:tgtEl>
                                        <p:attrNameLst>
                                          <p:attrName>style.visibility</p:attrName>
                                        </p:attrNameLst>
                                      </p:cBhvr>
                                      <p:to>
                                        <p:strVal val="visible"/>
                                      </p:to>
                                    </p:set>
                                    <p:animEffect transition="in" filter="fade">
                                      <p:cBhvr>
                                        <p:cTn id="7" dur="2000"/>
                                        <p:tgtEl>
                                          <p:spTgt spid="706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fade">
                                      <p:cBhvr>
                                        <p:cTn id="12" dur="2000"/>
                                        <p:tgtEl>
                                          <p:spTgt spid="70659">
                                            <p:txEl>
                                              <p:pRg st="1" end="1"/>
                                            </p:txEl>
                                          </p:spTgt>
                                        </p:tgtEl>
                                      </p:cBhvr>
                                    </p:animEffect>
                                  </p:childTnLst>
                                  <p:subTnLst>
                                    <p:animClr clrSpc="rgb" dir="cw">
                                      <p:cBhvr override="childStyle">
                                        <p:cTn dur="1" fill="hold" display="0" masterRel="nextClick" afterEffect="1"/>
                                        <p:tgtEl>
                                          <p:spTgt spid="70659">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fade">
                                      <p:cBhvr>
                                        <p:cTn id="17" dur="2000"/>
                                        <p:tgtEl>
                                          <p:spTgt spid="70659">
                                            <p:txEl>
                                              <p:pRg st="2" end="2"/>
                                            </p:txEl>
                                          </p:spTgt>
                                        </p:tgtEl>
                                      </p:cBhvr>
                                    </p:animEffect>
                                  </p:childTnLst>
                                  <p:subTnLst>
                                    <p:animClr clrSpc="rgb" dir="cw">
                                      <p:cBhvr override="childStyle">
                                        <p:cTn dur="1" fill="hold" display="0" masterRel="nextClick" afterEffect="1"/>
                                        <p:tgtEl>
                                          <p:spTgt spid="70659">
                                            <p:txEl>
                                              <p:pRg st="2" end="2"/>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0659">
                                            <p:txEl>
                                              <p:pRg st="3" end="3"/>
                                            </p:txEl>
                                          </p:spTgt>
                                        </p:tgtEl>
                                        <p:attrNameLst>
                                          <p:attrName>style.visibility</p:attrName>
                                        </p:attrNameLst>
                                      </p:cBhvr>
                                      <p:to>
                                        <p:strVal val="visible"/>
                                      </p:to>
                                    </p:set>
                                    <p:animEffect transition="in" filter="fade">
                                      <p:cBhvr>
                                        <p:cTn id="22" dur="2000"/>
                                        <p:tgtEl>
                                          <p:spTgt spid="70659">
                                            <p:txEl>
                                              <p:pRg st="3" end="3"/>
                                            </p:txEl>
                                          </p:spTgt>
                                        </p:tgtEl>
                                      </p:cBhvr>
                                    </p:animEffect>
                                  </p:childTnLst>
                                  <p:subTnLst>
                                    <p:animClr clrSpc="rgb" dir="cw">
                                      <p:cBhvr override="childStyle">
                                        <p:cTn dur="1" fill="hold" display="0" masterRel="nextClick" afterEffect="1"/>
                                        <p:tgtEl>
                                          <p:spTgt spid="70659">
                                            <p:txEl>
                                              <p:pRg st="3" end="3"/>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0659">
                                            <p:txEl>
                                              <p:pRg st="4" end="4"/>
                                            </p:txEl>
                                          </p:spTgt>
                                        </p:tgtEl>
                                        <p:attrNameLst>
                                          <p:attrName>style.visibility</p:attrName>
                                        </p:attrNameLst>
                                      </p:cBhvr>
                                      <p:to>
                                        <p:strVal val="visible"/>
                                      </p:to>
                                    </p:set>
                                    <p:animEffect transition="in" filter="fade">
                                      <p:cBhvr>
                                        <p:cTn id="27" dur="2000"/>
                                        <p:tgtEl>
                                          <p:spTgt spid="70659">
                                            <p:txEl>
                                              <p:pRg st="4" end="4"/>
                                            </p:txEl>
                                          </p:spTgt>
                                        </p:tgtEl>
                                      </p:cBhvr>
                                    </p:animEffect>
                                  </p:childTnLst>
                                  <p:subTnLst>
                                    <p:animClr clrSpc="rgb" dir="cw">
                                      <p:cBhvr override="childStyle">
                                        <p:cTn dur="1" fill="hold" display="0" masterRel="nextClick" afterEffect="1"/>
                                        <p:tgtEl>
                                          <p:spTgt spid="70659">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endParaRPr lang="en-US"/>
          </a:p>
        </p:txBody>
      </p:sp>
      <p:sp>
        <p:nvSpPr>
          <p:cNvPr id="71683" name="Rectangle 3"/>
          <p:cNvSpPr>
            <a:spLocks noGrp="1" noChangeArrowheads="1"/>
          </p:cNvSpPr>
          <p:nvPr>
            <p:ph type="body" idx="1"/>
          </p:nvPr>
        </p:nvSpPr>
        <p:spPr/>
        <p:txBody>
          <a:bodyPr/>
          <a:lstStyle/>
          <a:p>
            <a:endParaRPr lang="en-US"/>
          </a:p>
          <a:p>
            <a:r>
              <a:rPr lang="fa-IR" sz="2800"/>
              <a:t>بهای تمام شده کالای ساخته شده در انتهای دوره- بهای تمام شده تولیدات طی دوره+ بهای تمام شده موجودی کالای ساخته شده در ابتدای دوره=بهای تمام شده کالای فروش رفته</a:t>
            </a:r>
            <a:endParaRPr lang="en-US" sz="2800"/>
          </a:p>
        </p:txBody>
      </p:sp>
    </p:spTree>
  </p:cSld>
  <p:clrMapOvr>
    <a:masterClrMapping/>
  </p:clrMapOvr>
  <p:transition advClick="0" advTm="3000"/>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endParaRPr lang="en-US"/>
          </a:p>
        </p:txBody>
      </p:sp>
      <p:sp>
        <p:nvSpPr>
          <p:cNvPr id="72707" name="Rectangle 3"/>
          <p:cNvSpPr>
            <a:spLocks noGrp="1" noChangeArrowheads="1"/>
          </p:cNvSpPr>
          <p:nvPr>
            <p:ph type="body" idx="1"/>
          </p:nvPr>
        </p:nvSpPr>
        <p:spPr/>
        <p:txBody>
          <a:bodyPr/>
          <a:lstStyle/>
          <a:p>
            <a:endParaRPr lang="en-US"/>
          </a:p>
          <a:p>
            <a:r>
              <a:rPr lang="fa-IR"/>
              <a:t>2- صورت بهای تمام شده کالای ساخته شده (صورت بهای تمام شده تولید):</a:t>
            </a:r>
          </a:p>
          <a:p>
            <a:endParaRPr lang="en-US"/>
          </a:p>
          <a:p>
            <a:pPr algn="ctr"/>
            <a:r>
              <a:rPr lang="fa-IR"/>
              <a:t>صورت بهای تمام شده تولید صورتی است که نحوه ارتباط اقلام بهای تمام شده مرتبط با تولید در موسسات تولیدی را نشان می دهد .</a:t>
            </a:r>
            <a:endParaRPr lang="en-US"/>
          </a:p>
        </p:txBody>
      </p:sp>
    </p:spTree>
  </p:cSld>
  <p:clrMapOvr>
    <a:masterClrMapping/>
  </p:clrMapOvr>
  <p:transition advClick="0" advTm="3000"/>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endParaRPr lang="en-US"/>
          </a:p>
        </p:txBody>
      </p:sp>
      <p:sp>
        <p:nvSpPr>
          <p:cNvPr id="73731" name="Rectangle 3"/>
          <p:cNvSpPr>
            <a:spLocks noGrp="1" noChangeArrowheads="1"/>
          </p:cNvSpPr>
          <p:nvPr>
            <p:ph type="body" idx="1"/>
          </p:nvPr>
        </p:nvSpPr>
        <p:spPr/>
        <p:txBody>
          <a:bodyPr/>
          <a:lstStyle/>
          <a:p>
            <a:endParaRPr lang="en-US"/>
          </a:p>
          <a:p>
            <a:r>
              <a:rPr lang="fa-IR"/>
              <a:t>شامل اقلام زیر می باشد:</a:t>
            </a:r>
          </a:p>
          <a:p>
            <a:endParaRPr lang="en-US"/>
          </a:p>
          <a:p>
            <a:r>
              <a:rPr lang="fa-IR"/>
              <a:t>بهای تمام شده مواد مصرفی، دستمزد مستقیم پرداخت شده طی دوره بهای تمام شده سربارو کاردرجریان ساخت          ابتداوانتهای دوره.</a:t>
            </a:r>
            <a:endParaRPr lang="en-US"/>
          </a:p>
        </p:txBody>
      </p:sp>
    </p:spTree>
  </p:cSld>
  <p:clrMapOvr>
    <a:masterClrMapping/>
  </p:clrMapOvr>
  <p:transition advClick="0" advTm="3000"/>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endParaRPr lang="en-US"/>
          </a:p>
        </p:txBody>
      </p:sp>
      <p:sp>
        <p:nvSpPr>
          <p:cNvPr id="74755" name="Rectangle 3"/>
          <p:cNvSpPr>
            <a:spLocks noGrp="1" noChangeArrowheads="1"/>
          </p:cNvSpPr>
          <p:nvPr>
            <p:ph type="body" idx="1"/>
          </p:nvPr>
        </p:nvSpPr>
        <p:spPr/>
        <p:txBody>
          <a:bodyPr/>
          <a:lstStyle/>
          <a:p>
            <a:r>
              <a:rPr lang="fa-IR"/>
              <a:t>بهای تمام شده کالای تولید شده:</a:t>
            </a:r>
          </a:p>
          <a:p>
            <a:r>
              <a:rPr lang="fa-IR"/>
              <a:t>بهای تمام شده مواد مستقیم:</a:t>
            </a:r>
          </a:p>
          <a:p>
            <a:r>
              <a:rPr lang="fa-IR"/>
              <a:t>موجودی مواد مستقیم ابتدای دوره</a:t>
            </a:r>
          </a:p>
          <a:p>
            <a:r>
              <a:rPr lang="fa-IR"/>
              <a:t>+ خرید خالص مواد طی دوره</a:t>
            </a:r>
          </a:p>
          <a:p>
            <a:r>
              <a:rPr lang="fa-IR"/>
              <a:t>موجودی مواد مستقیم انتهای دوره</a:t>
            </a:r>
          </a:p>
          <a:p>
            <a:r>
              <a:rPr lang="fa-IR"/>
              <a:t>+ بهای تمام شده دستمزد مستقیم</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74754"/>
                                        </p:tgtEl>
                                        <p:attrNameLst>
                                          <p:attrName>style.visibility</p:attrName>
                                        </p:attrNameLst>
                                      </p:cBhvr>
                                      <p:to>
                                        <p:strVal val="visible"/>
                                      </p:to>
                                    </p:set>
                                    <p:anim calcmode="lin" valueType="num">
                                      <p:cBhvr>
                                        <p:cTn id="7" dur="500" fill="hold"/>
                                        <p:tgtEl>
                                          <p:spTgt spid="74754"/>
                                        </p:tgtEl>
                                        <p:attrNameLst>
                                          <p:attrName>ppt_w</p:attrName>
                                        </p:attrNameLst>
                                      </p:cBhvr>
                                      <p:tavLst>
                                        <p:tav tm="0">
                                          <p:val>
                                            <p:fltVal val="0"/>
                                          </p:val>
                                        </p:tav>
                                        <p:tav tm="100000">
                                          <p:val>
                                            <p:strVal val="#ppt_w"/>
                                          </p:val>
                                        </p:tav>
                                      </p:tavLst>
                                    </p:anim>
                                    <p:anim calcmode="lin" valueType="num">
                                      <p:cBhvr>
                                        <p:cTn id="8" dur="500" fill="hold"/>
                                        <p:tgtEl>
                                          <p:spTgt spid="74754"/>
                                        </p:tgtEl>
                                        <p:attrNameLst>
                                          <p:attrName>ppt_h</p:attrName>
                                        </p:attrNameLst>
                                      </p:cBhvr>
                                      <p:tavLst>
                                        <p:tav tm="0">
                                          <p:val>
                                            <p:fltVal val="0"/>
                                          </p:val>
                                        </p:tav>
                                        <p:tav tm="100000">
                                          <p:val>
                                            <p:strVal val="#ppt_h"/>
                                          </p:val>
                                        </p:tav>
                                      </p:tavLst>
                                    </p:anim>
                                    <p:anim calcmode="lin" valueType="num">
                                      <p:cBhvr>
                                        <p:cTn id="9" dur="500" fill="hold"/>
                                        <p:tgtEl>
                                          <p:spTgt spid="74754"/>
                                        </p:tgtEl>
                                        <p:attrNameLst>
                                          <p:attrName>style.rotation</p:attrName>
                                        </p:attrNameLst>
                                      </p:cBhvr>
                                      <p:tavLst>
                                        <p:tav tm="0">
                                          <p:val>
                                            <p:fltVal val="360"/>
                                          </p:val>
                                        </p:tav>
                                        <p:tav tm="100000">
                                          <p:val>
                                            <p:fltVal val="0"/>
                                          </p:val>
                                        </p:tav>
                                      </p:tavLst>
                                    </p:anim>
                                    <p:animEffect transition="in" filter="fade">
                                      <p:cBhvr>
                                        <p:cTn id="10" dur="500"/>
                                        <p:tgtEl>
                                          <p:spTgt spid="747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74755">
                                            <p:txEl>
                                              <p:pRg st="0" end="0"/>
                                            </p:txEl>
                                          </p:spTgt>
                                        </p:tgtEl>
                                        <p:attrNameLst>
                                          <p:attrName>style.visibility</p:attrName>
                                        </p:attrNameLst>
                                      </p:cBhvr>
                                      <p:to>
                                        <p:strVal val="visible"/>
                                      </p:to>
                                    </p:set>
                                    <p:anim calcmode="lin" valueType="num">
                                      <p:cBhvr>
                                        <p:cTn id="15" dur="500" fill="hold"/>
                                        <p:tgtEl>
                                          <p:spTgt spid="747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47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747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747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74755">
                                            <p:txEl>
                                              <p:pRg st="1" end="1"/>
                                            </p:txEl>
                                          </p:spTgt>
                                        </p:tgtEl>
                                        <p:attrNameLst>
                                          <p:attrName>style.visibility</p:attrName>
                                        </p:attrNameLst>
                                      </p:cBhvr>
                                      <p:to>
                                        <p:strVal val="visible"/>
                                      </p:to>
                                    </p:set>
                                    <p:anim calcmode="lin" valueType="num">
                                      <p:cBhvr>
                                        <p:cTn id="23" dur="500" fill="hold"/>
                                        <p:tgtEl>
                                          <p:spTgt spid="747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747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747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747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74755">
                                            <p:txEl>
                                              <p:pRg st="2" end="2"/>
                                            </p:txEl>
                                          </p:spTgt>
                                        </p:tgtEl>
                                        <p:attrNameLst>
                                          <p:attrName>style.visibility</p:attrName>
                                        </p:attrNameLst>
                                      </p:cBhvr>
                                      <p:to>
                                        <p:strVal val="visible"/>
                                      </p:to>
                                    </p:set>
                                    <p:anim calcmode="lin" valueType="num">
                                      <p:cBhvr>
                                        <p:cTn id="31" dur="500" fill="hold"/>
                                        <p:tgtEl>
                                          <p:spTgt spid="747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747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747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7475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74755">
                                            <p:txEl>
                                              <p:pRg st="3" end="3"/>
                                            </p:txEl>
                                          </p:spTgt>
                                        </p:tgtEl>
                                        <p:attrNameLst>
                                          <p:attrName>style.visibility</p:attrName>
                                        </p:attrNameLst>
                                      </p:cBhvr>
                                      <p:to>
                                        <p:strVal val="visible"/>
                                      </p:to>
                                    </p:set>
                                    <p:anim calcmode="lin" valueType="num">
                                      <p:cBhvr>
                                        <p:cTn id="39" dur="500" fill="hold"/>
                                        <p:tgtEl>
                                          <p:spTgt spid="7475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7475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7475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7475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74755">
                                            <p:txEl>
                                              <p:pRg st="4" end="4"/>
                                            </p:txEl>
                                          </p:spTgt>
                                        </p:tgtEl>
                                        <p:attrNameLst>
                                          <p:attrName>style.visibility</p:attrName>
                                        </p:attrNameLst>
                                      </p:cBhvr>
                                      <p:to>
                                        <p:strVal val="visible"/>
                                      </p:to>
                                    </p:set>
                                    <p:anim calcmode="lin" valueType="num">
                                      <p:cBhvr>
                                        <p:cTn id="47" dur="500" fill="hold"/>
                                        <p:tgtEl>
                                          <p:spTgt spid="7475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7475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7475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74755">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74755">
                                            <p:txEl>
                                              <p:pRg st="5" end="5"/>
                                            </p:txEl>
                                          </p:spTgt>
                                        </p:tgtEl>
                                        <p:attrNameLst>
                                          <p:attrName>style.visibility</p:attrName>
                                        </p:attrNameLst>
                                      </p:cBhvr>
                                      <p:to>
                                        <p:strVal val="visible"/>
                                      </p:to>
                                    </p:set>
                                    <p:anim calcmode="lin" valueType="num">
                                      <p:cBhvr>
                                        <p:cTn id="55" dur="500" fill="hold"/>
                                        <p:tgtEl>
                                          <p:spTgt spid="74755">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74755">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74755">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747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endParaRPr lang="en-US"/>
          </a:p>
        </p:txBody>
      </p:sp>
      <p:sp>
        <p:nvSpPr>
          <p:cNvPr id="75779" name="Rectangle 3"/>
          <p:cNvSpPr>
            <a:spLocks noGrp="1" noChangeArrowheads="1"/>
          </p:cNvSpPr>
          <p:nvPr>
            <p:ph type="body" idx="1"/>
          </p:nvPr>
        </p:nvSpPr>
        <p:spPr/>
        <p:txBody>
          <a:bodyPr/>
          <a:lstStyle/>
          <a:p>
            <a:r>
              <a:rPr lang="fa-IR"/>
              <a:t>+ بهای تمام شده سایر عوامل تولید (سربار)</a:t>
            </a:r>
          </a:p>
          <a:p>
            <a:r>
              <a:rPr lang="fa-IR"/>
              <a:t>= بهای تمام شده عوامل تولید طی دوره</a:t>
            </a:r>
          </a:p>
          <a:p>
            <a:r>
              <a:rPr lang="fa-IR"/>
              <a:t>+ بهای تمام شده کالای نیم ساخته ابتدای دوره</a:t>
            </a:r>
          </a:p>
          <a:p>
            <a:r>
              <a:rPr lang="fa-IR"/>
              <a:t>=جمع کار در جریان تولید طی دوره</a:t>
            </a:r>
          </a:p>
          <a:p>
            <a:r>
              <a:rPr lang="fa-IR"/>
              <a:t>بهای تمام شده کار در جریان (کالای نیم ساخته) انتهای دوره</a:t>
            </a:r>
            <a:endParaRPr lang="en-US"/>
          </a:p>
        </p:txBody>
      </p:sp>
    </p:spTree>
  </p:cSld>
  <p:clrMapOvr>
    <a:masterClrMapping/>
  </p:clrMapOvr>
  <p:transition advClick="0" advTm="3000"/>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endParaRPr lang="en-US"/>
          </a:p>
        </p:txBody>
      </p:sp>
      <p:sp>
        <p:nvSpPr>
          <p:cNvPr id="76803" name="Rectangle 3"/>
          <p:cNvSpPr>
            <a:spLocks noGrp="1" noChangeArrowheads="1"/>
          </p:cNvSpPr>
          <p:nvPr>
            <p:ph type="body" idx="1"/>
          </p:nvPr>
        </p:nvSpPr>
        <p:spPr/>
        <p:txBody>
          <a:bodyPr/>
          <a:lstStyle/>
          <a:p>
            <a:r>
              <a:rPr lang="fa-IR"/>
              <a:t>= بهای تمام شده کالای ساخته شده طی دوره</a:t>
            </a:r>
          </a:p>
          <a:p>
            <a:endParaRPr lang="en-US"/>
          </a:p>
          <a:p>
            <a:r>
              <a:rPr lang="fa-IR"/>
              <a:t>3- روش ادواری بهای تمام شده</a:t>
            </a:r>
          </a:p>
          <a:p>
            <a:endParaRPr lang="en-US"/>
          </a:p>
          <a:p>
            <a:pPr algn="ctr"/>
            <a:r>
              <a:rPr lang="fa-IR"/>
              <a:t>نظام دائمی به کمک حساب دائمی «کار در جریان ساخت» مداوماً اطلاعاتی درباره کار در جریان ساخت،</a:t>
            </a:r>
            <a:endParaRPr lang="en-US"/>
          </a:p>
        </p:txBody>
      </p:sp>
    </p:spTree>
  </p:cSld>
  <p:clrMapOvr>
    <a:masterClrMapping/>
  </p:clrMapOvr>
  <p:transition advClick="0" advTm="3000"/>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en-US" sz="2800"/>
          </a:p>
        </p:txBody>
      </p:sp>
      <p:sp>
        <p:nvSpPr>
          <p:cNvPr id="5123" name="Rectangle 3"/>
          <p:cNvSpPr>
            <a:spLocks noGrp="1" noChangeArrowheads="1"/>
          </p:cNvSpPr>
          <p:nvPr>
            <p:ph type="body" idx="1"/>
          </p:nvPr>
        </p:nvSpPr>
        <p:spPr/>
        <p:txBody>
          <a:bodyPr/>
          <a:lstStyle/>
          <a:p>
            <a:endParaRPr lang="fa-IR"/>
          </a:p>
          <a:p>
            <a:pPr algn="ctr"/>
            <a:r>
              <a:rPr lang="fa-IR"/>
              <a:t>هر یک از اقلام بهای تمام شده به منزله ی استفاده از یکی از منابع شرکت است.</a:t>
            </a:r>
            <a:endParaRPr lang="en-US"/>
          </a:p>
          <a:p>
            <a:endParaRPr lang="en-US"/>
          </a:p>
          <a:p>
            <a:pPr algn="ctr"/>
            <a:r>
              <a:rPr lang="fa-IR"/>
              <a:t>کاربرد اصلی و اولیه اطلاعات بهای تمام شده برای مدیران تصمیم گیری و ارزیابی عملکرد است.</a:t>
            </a:r>
          </a:p>
          <a:p>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anim calcmode="lin" valueType="num">
                                      <p:cBhvr>
                                        <p:cTn id="9" dur="500" fill="hold"/>
                                        <p:tgtEl>
                                          <p:spTgt spid="5122"/>
                                        </p:tgtEl>
                                        <p:attrNameLst>
                                          <p:attrName>style.rotation</p:attrName>
                                        </p:attrNameLst>
                                      </p:cBhvr>
                                      <p:tavLst>
                                        <p:tav tm="0">
                                          <p:val>
                                            <p:fltVal val="360"/>
                                          </p:val>
                                        </p:tav>
                                        <p:tav tm="100000">
                                          <p:val>
                                            <p:fltVal val="0"/>
                                          </p:val>
                                        </p:tav>
                                      </p:tavLst>
                                    </p:anim>
                                    <p:animEffect transition="in" filter="fade">
                                      <p:cBhvr>
                                        <p:cTn id="10" dur="500"/>
                                        <p:tgtEl>
                                          <p:spTgt spid="512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123">
                                            <p:txEl>
                                              <p:pRg st="1" end="1"/>
                                            </p:txEl>
                                          </p:spTgt>
                                        </p:tgtEl>
                                        <p:attrNameLst>
                                          <p:attrName>style.visibility</p:attrName>
                                        </p:attrNameLst>
                                      </p:cBhvr>
                                      <p:to>
                                        <p:strVal val="visible"/>
                                      </p:to>
                                    </p:set>
                                    <p:anim calcmode="lin" valueType="num">
                                      <p:cBhvr>
                                        <p:cTn id="15" dur="500" fill="hold"/>
                                        <p:tgtEl>
                                          <p:spTgt spid="512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12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12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512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123">
                                            <p:txEl>
                                              <p:pRg st="3" end="3"/>
                                            </p:txEl>
                                          </p:spTgt>
                                        </p:tgtEl>
                                        <p:attrNameLst>
                                          <p:attrName>style.visibility</p:attrName>
                                        </p:attrNameLst>
                                      </p:cBhvr>
                                      <p:to>
                                        <p:strVal val="visible"/>
                                      </p:to>
                                    </p:set>
                                    <p:anim calcmode="lin" valueType="num">
                                      <p:cBhvr>
                                        <p:cTn id="23" dur="500" fill="hold"/>
                                        <p:tgtEl>
                                          <p:spTgt spid="512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5123">
                                            <p:txEl>
                                              <p:pRg st="3" end="3"/>
                                            </p:txEl>
                                          </p:spTgt>
                                        </p:tgtEl>
                                        <p:attrNameLst>
                                          <p:attrName>ppt_h</p:attrName>
                                        </p:attrNameLst>
                                      </p:cBhvr>
                                      <p:tavLst>
                                        <p:tav tm="0">
                                          <p:val>
                                            <p:fltVal val="0"/>
                                          </p:val>
                                        </p:tav>
                                        <p:tav tm="100000">
                                          <p:val>
                                            <p:strVal val="#ppt_h"/>
                                          </p:val>
                                        </p:tav>
                                      </p:tavLst>
                                    </p:anim>
                                    <p:anim calcmode="lin" valueType="num">
                                      <p:cBhvr>
                                        <p:cTn id="25" dur="500" fill="hold"/>
                                        <p:tgtEl>
                                          <p:spTgt spid="5123">
                                            <p:txEl>
                                              <p:pRg st="3" end="3"/>
                                            </p:txEl>
                                          </p:spTgt>
                                        </p:tgtEl>
                                        <p:attrNameLst>
                                          <p:attrName>style.rotation</p:attrName>
                                        </p:attrNameLst>
                                      </p:cBhvr>
                                      <p:tavLst>
                                        <p:tav tm="0">
                                          <p:val>
                                            <p:fltVal val="360"/>
                                          </p:val>
                                        </p:tav>
                                        <p:tav tm="100000">
                                          <p:val>
                                            <p:fltVal val="0"/>
                                          </p:val>
                                        </p:tav>
                                      </p:tavLst>
                                    </p:anim>
                                    <p:animEffect transition="in" filter="fade">
                                      <p:cBhvr>
                                        <p:cTn id="26"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7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endParaRPr lang="en-US"/>
          </a:p>
        </p:txBody>
      </p:sp>
      <p:sp>
        <p:nvSpPr>
          <p:cNvPr id="77827" name="Rectangle 3"/>
          <p:cNvSpPr>
            <a:spLocks noGrp="1" noChangeArrowheads="1"/>
          </p:cNvSpPr>
          <p:nvPr>
            <p:ph type="body" idx="1"/>
          </p:nvPr>
        </p:nvSpPr>
        <p:spPr/>
        <p:txBody>
          <a:bodyPr/>
          <a:lstStyle/>
          <a:p>
            <a:endParaRPr lang="en-US"/>
          </a:p>
          <a:p>
            <a:pPr algn="ctr"/>
            <a:r>
              <a:rPr lang="fa-IR"/>
              <a:t> کالای تکمیل شده و بهای تمام شده کالای ساخته شده فراهم می کند و بیشتر در موسسات بزرگ و متوسط کاربرد دارد.</a:t>
            </a:r>
          </a:p>
          <a:p>
            <a:endParaRPr lang="en-US"/>
          </a:p>
          <a:p>
            <a:pPr algn="ctr"/>
            <a:r>
              <a:rPr lang="fa-IR"/>
              <a:t>در نظام ادواری فقط در پایان یک دوره مالی و پس از تعیین مقدار موجودیهای جنسی است </a:t>
            </a:r>
            <a:endParaRPr lang="en-US"/>
          </a:p>
        </p:txBody>
      </p:sp>
    </p:spTree>
  </p:cSld>
  <p:clrMapOvr>
    <a:masterClrMapping/>
  </p:clrMapOvr>
  <p:transition advClick="0" advTm="3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77826"/>
                                        </p:tgtEl>
                                        <p:attrNameLst>
                                          <p:attrName>style.visibility</p:attrName>
                                        </p:attrNameLst>
                                      </p:cBhvr>
                                      <p:to>
                                        <p:strVal val="visible"/>
                                      </p:to>
                                    </p:set>
                                    <p:anim calcmode="lin" valueType="num">
                                      <p:cBhvr additive="base">
                                        <p:cTn id="7" dur="800" fill="hold">
                                          <p:stCondLst>
                                            <p:cond delay="0"/>
                                          </p:stCondLst>
                                        </p:cTn>
                                        <p:tgtEl>
                                          <p:spTgt spid="7782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7782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77827">
                                            <p:txEl>
                                              <p:pRg st="1" end="1"/>
                                            </p:txEl>
                                          </p:spTgt>
                                        </p:tgtEl>
                                        <p:attrNameLst>
                                          <p:attrName>style.visibility</p:attrName>
                                        </p:attrNameLst>
                                      </p:cBhvr>
                                      <p:to>
                                        <p:strVal val="visible"/>
                                      </p:to>
                                    </p:set>
                                    <p:animEffect transition="in" filter="fade">
                                      <p:cBhvr>
                                        <p:cTn id="13" dur="1000"/>
                                        <p:tgtEl>
                                          <p:spTgt spid="77827">
                                            <p:txEl>
                                              <p:pRg st="1" end="1"/>
                                            </p:txEl>
                                          </p:spTgt>
                                        </p:tgtEl>
                                      </p:cBhvr>
                                    </p:animEffect>
                                    <p:anim calcmode="lin" valueType="num">
                                      <p:cBhvr>
                                        <p:cTn id="14" dur="1000" fill="hold"/>
                                        <p:tgtEl>
                                          <p:spTgt spid="77827">
                                            <p:txEl>
                                              <p:pRg st="1" end="1"/>
                                            </p:txEl>
                                          </p:spTgt>
                                        </p:tgtEl>
                                        <p:attrNameLst>
                                          <p:attrName>ppt_x</p:attrName>
                                        </p:attrNameLst>
                                      </p:cBhvr>
                                      <p:tavLst>
                                        <p:tav tm="0">
                                          <p:val>
                                            <p:strVal val="#ppt_x-.1"/>
                                          </p:val>
                                        </p:tav>
                                        <p:tav tm="100000">
                                          <p:val>
                                            <p:strVal val="#ppt_x"/>
                                          </p:val>
                                        </p:tav>
                                      </p:tavLst>
                                    </p:anim>
                                    <p:anim calcmode="lin" valueType="num">
                                      <p:cBhvr>
                                        <p:cTn id="15" dur="1000" fill="hold"/>
                                        <p:tgtEl>
                                          <p:spTgt spid="778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77827">
                                            <p:txEl>
                                              <p:pRg st="3" end="3"/>
                                            </p:txEl>
                                          </p:spTgt>
                                        </p:tgtEl>
                                        <p:attrNameLst>
                                          <p:attrName>style.visibility</p:attrName>
                                        </p:attrNameLst>
                                      </p:cBhvr>
                                      <p:to>
                                        <p:strVal val="visible"/>
                                      </p:to>
                                    </p:set>
                                    <p:animEffect transition="in" filter="fade">
                                      <p:cBhvr>
                                        <p:cTn id="20" dur="1000"/>
                                        <p:tgtEl>
                                          <p:spTgt spid="77827">
                                            <p:txEl>
                                              <p:pRg st="3" end="3"/>
                                            </p:txEl>
                                          </p:spTgt>
                                        </p:tgtEl>
                                      </p:cBhvr>
                                    </p:animEffect>
                                    <p:anim calcmode="lin" valueType="num">
                                      <p:cBhvr>
                                        <p:cTn id="21" dur="1000" fill="hold"/>
                                        <p:tgtEl>
                                          <p:spTgt spid="77827">
                                            <p:txEl>
                                              <p:pRg st="3" end="3"/>
                                            </p:txEl>
                                          </p:spTgt>
                                        </p:tgtEl>
                                        <p:attrNameLst>
                                          <p:attrName>ppt_x</p:attrName>
                                        </p:attrNameLst>
                                      </p:cBhvr>
                                      <p:tavLst>
                                        <p:tav tm="0">
                                          <p:val>
                                            <p:strVal val="#ppt_x-.1"/>
                                          </p:val>
                                        </p:tav>
                                        <p:tav tm="100000">
                                          <p:val>
                                            <p:strVal val="#ppt_x"/>
                                          </p:val>
                                        </p:tav>
                                      </p:tavLst>
                                    </p:anim>
                                    <p:anim calcmode="lin" valueType="num">
                                      <p:cBhvr>
                                        <p:cTn id="22" dur="1000" fill="hold"/>
                                        <p:tgtEl>
                                          <p:spTgt spid="778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build="p"/>
    </p:bld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endParaRPr lang="en-US"/>
          </a:p>
        </p:txBody>
      </p:sp>
      <p:sp>
        <p:nvSpPr>
          <p:cNvPr id="78851" name="Rectangle 3"/>
          <p:cNvSpPr>
            <a:spLocks noGrp="1" noChangeArrowheads="1"/>
          </p:cNvSpPr>
          <p:nvPr>
            <p:ph type="body" idx="1"/>
          </p:nvPr>
        </p:nvSpPr>
        <p:spPr/>
        <p:txBody>
          <a:bodyPr/>
          <a:lstStyle/>
          <a:p>
            <a:endParaRPr lang="en-US"/>
          </a:p>
          <a:p>
            <a:endParaRPr lang="en-US"/>
          </a:p>
          <a:p>
            <a:pPr algn="ctr"/>
            <a:r>
              <a:rPr lang="fa-IR"/>
              <a:t>که می توان به رقم بهای تمام شده کار در جریان ساخت و کالای ساخته شده دست یافت و این نظام بیشتر در</a:t>
            </a:r>
            <a:endParaRPr lang="en-US"/>
          </a:p>
        </p:txBody>
      </p:sp>
      <p:sp>
        <p:nvSpPr>
          <p:cNvPr id="78853" name="Rectangle 5"/>
          <p:cNvSpPr>
            <a:spLocks noChangeArrowheads="1"/>
          </p:cNvSpPr>
          <p:nvPr/>
        </p:nvSpPr>
        <p:spPr bwMode="auto">
          <a:xfrm>
            <a:off x="971550" y="3789363"/>
            <a:ext cx="7129463" cy="579437"/>
          </a:xfrm>
          <a:prstGeom prst="rect">
            <a:avLst/>
          </a:prstGeom>
          <a:noFill/>
          <a:ln w="9525">
            <a:noFill/>
            <a:miter lim="800000"/>
            <a:headEnd/>
            <a:tailEnd/>
          </a:ln>
          <a:effectLst/>
        </p:spPr>
        <p:txBody>
          <a:bodyPr>
            <a:spAutoFit/>
          </a:bodyPr>
          <a:lstStyle/>
          <a:p>
            <a:r>
              <a:rPr lang="fa-IR" sz="3200"/>
              <a:t>شرکتهای کوچک تولیدی کاربرد دارد</a:t>
            </a:r>
            <a:r>
              <a:rPr lang="fa-IR" sz="2800"/>
              <a:t>.</a:t>
            </a:r>
            <a:endParaRPr lang="en-US" sz="2800"/>
          </a:p>
        </p:txBody>
      </p:sp>
    </p:spTree>
  </p:cSld>
  <p:clrMapOvr>
    <a:masterClrMapping/>
  </p:clrMapOvr>
  <p:transition advClick="0" advTm="3000"/>
</p:sld>
</file>

<file path=ppt/slides/slide7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endParaRPr lang="en-US"/>
          </a:p>
        </p:txBody>
      </p:sp>
      <p:sp>
        <p:nvSpPr>
          <p:cNvPr id="79875" name="Rectangle 3"/>
          <p:cNvSpPr>
            <a:spLocks noGrp="1" noChangeArrowheads="1"/>
          </p:cNvSpPr>
          <p:nvPr>
            <p:ph type="body" idx="1"/>
          </p:nvPr>
        </p:nvSpPr>
        <p:spPr/>
        <p:txBody>
          <a:bodyPr/>
          <a:lstStyle/>
          <a:p>
            <a:endParaRPr lang="en-US"/>
          </a:p>
          <a:p>
            <a:r>
              <a:rPr lang="fa-IR"/>
              <a:t> </a:t>
            </a:r>
          </a:p>
          <a:p>
            <a:endParaRPr lang="en-US"/>
          </a:p>
          <a:p>
            <a:r>
              <a:rPr lang="fa-IR"/>
              <a:t>4- نحوه گردش اقلام بهای تمام شده در روش ادواری:</a:t>
            </a:r>
            <a:r>
              <a:rPr lang="en-US"/>
              <a:t> </a:t>
            </a:r>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79874"/>
                                        </p:tgtEl>
                                        <p:attrNameLst>
                                          <p:attrName>style.visibility</p:attrName>
                                        </p:attrNameLst>
                                      </p:cBhvr>
                                      <p:to>
                                        <p:strVal val="visible"/>
                                      </p:to>
                                    </p:set>
                                    <p:anim calcmode="lin" valueType="num">
                                      <p:cBhvr>
                                        <p:cTn id="7" dur="500" fill="hold"/>
                                        <p:tgtEl>
                                          <p:spTgt spid="79874"/>
                                        </p:tgtEl>
                                        <p:attrNameLst>
                                          <p:attrName>ppt_w</p:attrName>
                                        </p:attrNameLst>
                                      </p:cBhvr>
                                      <p:tavLst>
                                        <p:tav tm="0">
                                          <p:val>
                                            <p:fltVal val="0"/>
                                          </p:val>
                                        </p:tav>
                                        <p:tav tm="100000">
                                          <p:val>
                                            <p:strVal val="#ppt_w"/>
                                          </p:val>
                                        </p:tav>
                                      </p:tavLst>
                                    </p:anim>
                                    <p:anim calcmode="lin" valueType="num">
                                      <p:cBhvr>
                                        <p:cTn id="8" dur="500" fill="hold"/>
                                        <p:tgtEl>
                                          <p:spTgt spid="79874"/>
                                        </p:tgtEl>
                                        <p:attrNameLst>
                                          <p:attrName>ppt_h</p:attrName>
                                        </p:attrNameLst>
                                      </p:cBhvr>
                                      <p:tavLst>
                                        <p:tav tm="0">
                                          <p:val>
                                            <p:fltVal val="0"/>
                                          </p:val>
                                        </p:tav>
                                        <p:tav tm="100000">
                                          <p:val>
                                            <p:strVal val="#ppt_h"/>
                                          </p:val>
                                        </p:tav>
                                      </p:tavLst>
                                    </p:anim>
                                    <p:anim calcmode="lin" valueType="num">
                                      <p:cBhvr>
                                        <p:cTn id="9" dur="500" fill="hold"/>
                                        <p:tgtEl>
                                          <p:spTgt spid="79874"/>
                                        </p:tgtEl>
                                        <p:attrNameLst>
                                          <p:attrName>style.rotation</p:attrName>
                                        </p:attrNameLst>
                                      </p:cBhvr>
                                      <p:tavLst>
                                        <p:tav tm="0">
                                          <p:val>
                                            <p:fltVal val="360"/>
                                          </p:val>
                                        </p:tav>
                                        <p:tav tm="100000">
                                          <p:val>
                                            <p:fltVal val="0"/>
                                          </p:val>
                                        </p:tav>
                                      </p:tavLst>
                                    </p:anim>
                                    <p:animEffect transition="in" filter="fade">
                                      <p:cBhvr>
                                        <p:cTn id="10" dur="500"/>
                                        <p:tgtEl>
                                          <p:spTgt spid="798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79875">
                                            <p:txEl>
                                              <p:pRg st="1" end="1"/>
                                            </p:txEl>
                                          </p:spTgt>
                                        </p:tgtEl>
                                        <p:attrNameLst>
                                          <p:attrName>style.visibility</p:attrName>
                                        </p:attrNameLst>
                                      </p:cBhvr>
                                      <p:to>
                                        <p:strVal val="visible"/>
                                      </p:to>
                                    </p:set>
                                    <p:anim calcmode="lin" valueType="num">
                                      <p:cBhvr>
                                        <p:cTn id="15" dur="500" fill="hold"/>
                                        <p:tgtEl>
                                          <p:spTgt spid="7987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7987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79875">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7987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79875">
                                            <p:txEl>
                                              <p:pRg st="3" end="3"/>
                                            </p:txEl>
                                          </p:spTgt>
                                        </p:tgtEl>
                                        <p:attrNameLst>
                                          <p:attrName>style.visibility</p:attrName>
                                        </p:attrNameLst>
                                      </p:cBhvr>
                                      <p:to>
                                        <p:strVal val="visible"/>
                                      </p:to>
                                    </p:set>
                                    <p:anim calcmode="lin" valueType="num">
                                      <p:cBhvr>
                                        <p:cTn id="23" dur="500" fill="hold"/>
                                        <p:tgtEl>
                                          <p:spTgt spid="79875">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79875">
                                            <p:txEl>
                                              <p:pRg st="3" end="3"/>
                                            </p:txEl>
                                          </p:spTgt>
                                        </p:tgtEl>
                                        <p:attrNameLst>
                                          <p:attrName>ppt_h</p:attrName>
                                        </p:attrNameLst>
                                      </p:cBhvr>
                                      <p:tavLst>
                                        <p:tav tm="0">
                                          <p:val>
                                            <p:fltVal val="0"/>
                                          </p:val>
                                        </p:tav>
                                        <p:tav tm="100000">
                                          <p:val>
                                            <p:strVal val="#ppt_h"/>
                                          </p:val>
                                        </p:tav>
                                      </p:tavLst>
                                    </p:anim>
                                    <p:anim calcmode="lin" valueType="num">
                                      <p:cBhvr>
                                        <p:cTn id="25" dur="500" fill="hold"/>
                                        <p:tgtEl>
                                          <p:spTgt spid="79875">
                                            <p:txEl>
                                              <p:pRg st="3" end="3"/>
                                            </p:txEl>
                                          </p:spTgt>
                                        </p:tgtEl>
                                        <p:attrNameLst>
                                          <p:attrName>style.rotation</p:attrName>
                                        </p:attrNameLst>
                                      </p:cBhvr>
                                      <p:tavLst>
                                        <p:tav tm="0">
                                          <p:val>
                                            <p:fltVal val="360"/>
                                          </p:val>
                                        </p:tav>
                                        <p:tav tm="100000">
                                          <p:val>
                                            <p:fltVal val="0"/>
                                          </p:val>
                                        </p:tav>
                                      </p:tavLst>
                                    </p:anim>
                                    <p:animEffect transition="in" filter="fade">
                                      <p:cBhvr>
                                        <p:cTn id="26" dur="500"/>
                                        <p:tgtEl>
                                          <p:spTgt spid="798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build="p"/>
    </p:bld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endParaRPr lang="en-US"/>
          </a:p>
        </p:txBody>
      </p:sp>
      <p:sp>
        <p:nvSpPr>
          <p:cNvPr id="80899" name="Rectangle 3"/>
          <p:cNvSpPr>
            <a:spLocks noGrp="1" noChangeArrowheads="1"/>
          </p:cNvSpPr>
          <p:nvPr>
            <p:ph type="body" idx="1"/>
          </p:nvPr>
        </p:nvSpPr>
        <p:spPr/>
        <p:txBody>
          <a:bodyPr/>
          <a:lstStyle/>
          <a:p>
            <a:endParaRPr lang="en-US"/>
          </a:p>
          <a:p>
            <a:endParaRPr lang="fa-IR"/>
          </a:p>
          <a:p>
            <a:endParaRPr lang="en-US"/>
          </a:p>
          <a:p>
            <a:r>
              <a:rPr lang="fa-IR"/>
              <a:t>بهای تمام شده دستمزد غیرمستقیم          بهای تمام شده مواد غیرمستقیم           بهای تمام شده موادغیرمستقیم</a:t>
            </a:r>
            <a:endParaRPr lang="en-US"/>
          </a:p>
        </p:txBody>
      </p:sp>
    </p:spTree>
  </p:cSld>
  <p:clrMapOvr>
    <a:masterClrMapping/>
  </p:clrMapOvr>
  <p:transition advClick="0" advTm="3000"/>
</p:sld>
</file>

<file path=ppt/slides/slide7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endParaRPr lang="en-US"/>
          </a:p>
        </p:txBody>
      </p:sp>
      <p:sp>
        <p:nvSpPr>
          <p:cNvPr id="81923" name="Rectangle 3"/>
          <p:cNvSpPr>
            <a:spLocks noGrp="1" noChangeArrowheads="1"/>
          </p:cNvSpPr>
          <p:nvPr>
            <p:ph type="body" idx="1"/>
          </p:nvPr>
        </p:nvSpPr>
        <p:spPr/>
        <p:txBody>
          <a:bodyPr/>
          <a:lstStyle/>
          <a:p>
            <a:pPr>
              <a:lnSpc>
                <a:spcPct val="90000"/>
              </a:lnSpc>
            </a:pPr>
            <a:endParaRPr lang="en-US" sz="2800"/>
          </a:p>
          <a:p>
            <a:pPr>
              <a:lnSpc>
                <a:spcPct val="90000"/>
              </a:lnSpc>
            </a:pPr>
            <a:r>
              <a:rPr lang="fa-IR" sz="2800"/>
              <a:t> </a:t>
            </a:r>
            <a:r>
              <a:rPr lang="fa-IR" sz="2400" b="1"/>
              <a:t>مستقیم    </a:t>
            </a:r>
            <a:r>
              <a:rPr lang="en-US" sz="2400" b="1"/>
              <a:t>         </a:t>
            </a:r>
            <a:r>
              <a:rPr lang="fa-IR" sz="2400" b="1"/>
              <a:t>  بهای تمام شده</a:t>
            </a:r>
            <a:r>
              <a:rPr lang="en-US" sz="2400" b="1"/>
              <a:t> </a:t>
            </a:r>
            <a:r>
              <a:rPr lang="fa-IR" sz="2400" b="1"/>
              <a:t>دستمزد غیرمستقیم        </a:t>
            </a:r>
            <a:r>
              <a:rPr lang="en-US" sz="2400" b="1"/>
              <a:t> </a:t>
            </a:r>
            <a:r>
              <a:rPr lang="fa-IR" sz="2400" b="1"/>
              <a:t>  مستقیم</a:t>
            </a:r>
            <a:r>
              <a:rPr lang="fa-IR" sz="2400"/>
              <a:t> </a:t>
            </a:r>
          </a:p>
          <a:p>
            <a:pPr>
              <a:lnSpc>
                <a:spcPct val="90000"/>
              </a:lnSpc>
            </a:pPr>
            <a:endParaRPr lang="en-US" sz="1400"/>
          </a:p>
          <a:p>
            <a:pPr>
              <a:lnSpc>
                <a:spcPct val="90000"/>
              </a:lnSpc>
            </a:pPr>
            <a:r>
              <a:rPr lang="fa-IR"/>
              <a:t> </a:t>
            </a:r>
            <a:r>
              <a:rPr lang="fa-IR" sz="2400" b="1"/>
              <a:t>دستمزد مستقیم   </a:t>
            </a:r>
            <a:r>
              <a:rPr lang="en-US" sz="2400" b="1"/>
              <a:t>      </a:t>
            </a:r>
            <a:r>
              <a:rPr lang="fa-IR" sz="2400" b="1"/>
              <a:t>  بهای تمام شده سایراقلام            مواد مستقیم</a:t>
            </a:r>
          </a:p>
          <a:p>
            <a:pPr>
              <a:lnSpc>
                <a:spcPct val="90000"/>
              </a:lnSpc>
            </a:pPr>
            <a:endParaRPr lang="en-US" sz="2400" b="1"/>
          </a:p>
          <a:p>
            <a:pPr algn="ctr">
              <a:lnSpc>
                <a:spcPct val="90000"/>
              </a:lnSpc>
            </a:pPr>
            <a:r>
              <a:rPr lang="fa-IR" sz="2400" b="1"/>
              <a:t>جمع اقلام سربار</a:t>
            </a:r>
          </a:p>
          <a:p>
            <a:pPr algn="ctr">
              <a:lnSpc>
                <a:spcPct val="90000"/>
              </a:lnSpc>
            </a:pPr>
            <a:endParaRPr lang="en-US" sz="2400" b="1"/>
          </a:p>
          <a:p>
            <a:pPr algn="ctr">
              <a:lnSpc>
                <a:spcPct val="90000"/>
              </a:lnSpc>
            </a:pPr>
            <a:r>
              <a:rPr lang="fa-IR" sz="2400" b="1"/>
              <a:t>بهای تمام شده کالای وارد شده به تولید</a:t>
            </a:r>
          </a:p>
          <a:p>
            <a:pPr>
              <a:lnSpc>
                <a:spcPct val="90000"/>
              </a:lnSpc>
            </a:pPr>
            <a:r>
              <a:rPr lang="fa-IR"/>
              <a:t/>
            </a:r>
            <a:br>
              <a:rPr lang="fa-IR"/>
            </a:br>
            <a:endParaRPr lang="en-US"/>
          </a:p>
        </p:txBody>
      </p:sp>
      <p:sp>
        <p:nvSpPr>
          <p:cNvPr id="81925" name="Line 5"/>
          <p:cNvSpPr>
            <a:spLocks noChangeShapeType="1"/>
          </p:cNvSpPr>
          <p:nvPr/>
        </p:nvSpPr>
        <p:spPr bwMode="auto">
          <a:xfrm>
            <a:off x="1477963" y="2579688"/>
            <a:ext cx="0" cy="371475"/>
          </a:xfrm>
          <a:prstGeom prst="line">
            <a:avLst/>
          </a:prstGeom>
          <a:noFill/>
          <a:ln w="9525">
            <a:solidFill>
              <a:srgbClr val="000000"/>
            </a:solidFill>
            <a:round/>
            <a:headEnd/>
            <a:tailEnd type="triangle" w="med" len="med"/>
          </a:ln>
        </p:spPr>
        <p:txBody>
          <a:bodyPr/>
          <a:lstStyle/>
          <a:p>
            <a:endParaRPr lang="en-US"/>
          </a:p>
        </p:txBody>
      </p:sp>
      <p:sp>
        <p:nvSpPr>
          <p:cNvPr id="81926" name="Line 6"/>
          <p:cNvSpPr>
            <a:spLocks noChangeShapeType="1"/>
          </p:cNvSpPr>
          <p:nvPr/>
        </p:nvSpPr>
        <p:spPr bwMode="auto">
          <a:xfrm>
            <a:off x="7740650" y="2492375"/>
            <a:ext cx="0" cy="558800"/>
          </a:xfrm>
          <a:prstGeom prst="line">
            <a:avLst/>
          </a:prstGeom>
          <a:noFill/>
          <a:ln w="9525">
            <a:solidFill>
              <a:srgbClr val="000000"/>
            </a:solidFill>
            <a:round/>
            <a:headEnd/>
            <a:tailEnd type="triangle" w="med" len="med"/>
          </a:ln>
        </p:spPr>
        <p:txBody>
          <a:bodyPr/>
          <a:lstStyle/>
          <a:p>
            <a:endParaRPr lang="en-US"/>
          </a:p>
        </p:txBody>
      </p:sp>
      <p:sp>
        <p:nvSpPr>
          <p:cNvPr id="81927" name="Line 7"/>
          <p:cNvSpPr>
            <a:spLocks noChangeShapeType="1"/>
          </p:cNvSpPr>
          <p:nvPr/>
        </p:nvSpPr>
        <p:spPr bwMode="auto">
          <a:xfrm>
            <a:off x="4356100" y="3328988"/>
            <a:ext cx="0" cy="387350"/>
          </a:xfrm>
          <a:prstGeom prst="line">
            <a:avLst/>
          </a:prstGeom>
          <a:noFill/>
          <a:ln w="9525">
            <a:solidFill>
              <a:srgbClr val="000000"/>
            </a:solidFill>
            <a:round/>
            <a:headEnd/>
            <a:tailEnd type="triangle" w="med" len="med"/>
          </a:ln>
        </p:spPr>
        <p:txBody>
          <a:bodyPr/>
          <a:lstStyle/>
          <a:p>
            <a:endParaRPr lang="en-US"/>
          </a:p>
        </p:txBody>
      </p:sp>
      <p:sp>
        <p:nvSpPr>
          <p:cNvPr id="81928" name="Line 8"/>
          <p:cNvSpPr>
            <a:spLocks noChangeShapeType="1"/>
          </p:cNvSpPr>
          <p:nvPr/>
        </p:nvSpPr>
        <p:spPr bwMode="auto">
          <a:xfrm>
            <a:off x="4356100" y="4208463"/>
            <a:ext cx="0" cy="373062"/>
          </a:xfrm>
          <a:prstGeom prst="line">
            <a:avLst/>
          </a:prstGeom>
          <a:noFill/>
          <a:ln w="9525">
            <a:solidFill>
              <a:srgbClr val="000000"/>
            </a:solidFill>
            <a:round/>
            <a:headEnd/>
            <a:tailEnd type="triangle" w="med" len="med"/>
          </a:ln>
        </p:spPr>
        <p:txBody>
          <a:bodyPr/>
          <a:lstStyle/>
          <a:p>
            <a:endParaRPr lang="en-US"/>
          </a:p>
        </p:txBody>
      </p:sp>
      <p:sp>
        <p:nvSpPr>
          <p:cNvPr id="81929" name="Line 9"/>
          <p:cNvSpPr>
            <a:spLocks noChangeShapeType="1"/>
          </p:cNvSpPr>
          <p:nvPr/>
        </p:nvSpPr>
        <p:spPr bwMode="auto">
          <a:xfrm flipH="1">
            <a:off x="6227763" y="3357563"/>
            <a:ext cx="936625" cy="1150937"/>
          </a:xfrm>
          <a:prstGeom prst="line">
            <a:avLst/>
          </a:prstGeom>
          <a:noFill/>
          <a:ln w="9525">
            <a:solidFill>
              <a:srgbClr val="000000"/>
            </a:solidFill>
            <a:round/>
            <a:headEnd/>
            <a:tailEnd type="triangle" w="med" len="med"/>
          </a:ln>
        </p:spPr>
        <p:txBody>
          <a:bodyPr/>
          <a:lstStyle/>
          <a:p>
            <a:endParaRPr lang="en-US"/>
          </a:p>
        </p:txBody>
      </p:sp>
      <p:sp>
        <p:nvSpPr>
          <p:cNvPr id="81930" name="Line 10"/>
          <p:cNvSpPr>
            <a:spLocks noChangeShapeType="1"/>
          </p:cNvSpPr>
          <p:nvPr/>
        </p:nvSpPr>
        <p:spPr bwMode="auto">
          <a:xfrm>
            <a:off x="1835150" y="3360738"/>
            <a:ext cx="1008063" cy="1147762"/>
          </a:xfrm>
          <a:prstGeom prst="line">
            <a:avLst/>
          </a:prstGeom>
          <a:noFill/>
          <a:ln w="9525">
            <a:solidFill>
              <a:srgbClr val="000000"/>
            </a:solidFill>
            <a:round/>
            <a:headEnd/>
            <a:tailEnd type="triangle" w="med" len="med"/>
          </a:ln>
        </p:spPr>
        <p:txBody>
          <a:bodyPr/>
          <a:lstStyle/>
          <a:p>
            <a:endParaRPr lang="en-US"/>
          </a:p>
        </p:txBody>
      </p:sp>
    </p:spTree>
  </p:cSld>
  <p:clrMapOvr>
    <a:masterClrMapping/>
  </p:clrMapOvr>
  <p:transition advClick="0" advTm="3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81922"/>
                                        </p:tgtEl>
                                        <p:attrNameLst>
                                          <p:attrName>style.visibility</p:attrName>
                                        </p:attrNameLst>
                                      </p:cBhvr>
                                      <p:to>
                                        <p:strVal val="visible"/>
                                      </p:to>
                                    </p:set>
                                    <p:anim calcmode="lin" valueType="num">
                                      <p:cBhvr additive="base">
                                        <p:cTn id="7" dur="800" fill="hold">
                                          <p:stCondLst>
                                            <p:cond delay="0"/>
                                          </p:stCondLst>
                                        </p:cTn>
                                        <p:tgtEl>
                                          <p:spTgt spid="81922"/>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819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81923">
                                            <p:txEl>
                                              <p:pRg st="1" end="1"/>
                                            </p:txEl>
                                          </p:spTgt>
                                        </p:tgtEl>
                                        <p:attrNameLst>
                                          <p:attrName>style.visibility</p:attrName>
                                        </p:attrNameLst>
                                      </p:cBhvr>
                                      <p:to>
                                        <p:strVal val="visible"/>
                                      </p:to>
                                    </p:set>
                                    <p:animEffect transition="in" filter="fade">
                                      <p:cBhvr>
                                        <p:cTn id="13" dur="1000"/>
                                        <p:tgtEl>
                                          <p:spTgt spid="81923">
                                            <p:txEl>
                                              <p:pRg st="1" end="1"/>
                                            </p:txEl>
                                          </p:spTgt>
                                        </p:tgtEl>
                                      </p:cBhvr>
                                    </p:animEffect>
                                    <p:anim calcmode="lin" valueType="num">
                                      <p:cBhvr>
                                        <p:cTn id="14" dur="1000" fill="hold"/>
                                        <p:tgtEl>
                                          <p:spTgt spid="81923">
                                            <p:txEl>
                                              <p:pRg st="1" end="1"/>
                                            </p:txEl>
                                          </p:spTgt>
                                        </p:tgtEl>
                                        <p:attrNameLst>
                                          <p:attrName>ppt_x</p:attrName>
                                        </p:attrNameLst>
                                      </p:cBhvr>
                                      <p:tavLst>
                                        <p:tav tm="0">
                                          <p:val>
                                            <p:strVal val="#ppt_x-.1"/>
                                          </p:val>
                                        </p:tav>
                                        <p:tav tm="100000">
                                          <p:val>
                                            <p:strVal val="#ppt_x"/>
                                          </p:val>
                                        </p:tav>
                                      </p:tavLst>
                                    </p:anim>
                                    <p:anim calcmode="lin" valueType="num">
                                      <p:cBhvr>
                                        <p:cTn id="15" dur="1000" fill="hold"/>
                                        <p:tgtEl>
                                          <p:spTgt spid="819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81923">
                                            <p:txEl>
                                              <p:pRg st="3" end="3"/>
                                            </p:txEl>
                                          </p:spTgt>
                                        </p:tgtEl>
                                        <p:attrNameLst>
                                          <p:attrName>style.visibility</p:attrName>
                                        </p:attrNameLst>
                                      </p:cBhvr>
                                      <p:to>
                                        <p:strVal val="visible"/>
                                      </p:to>
                                    </p:set>
                                    <p:animEffect transition="in" filter="fade">
                                      <p:cBhvr>
                                        <p:cTn id="20" dur="1000"/>
                                        <p:tgtEl>
                                          <p:spTgt spid="81923">
                                            <p:txEl>
                                              <p:pRg st="3" end="3"/>
                                            </p:txEl>
                                          </p:spTgt>
                                        </p:tgtEl>
                                      </p:cBhvr>
                                    </p:animEffect>
                                    <p:anim calcmode="lin" valueType="num">
                                      <p:cBhvr>
                                        <p:cTn id="21" dur="1000" fill="hold"/>
                                        <p:tgtEl>
                                          <p:spTgt spid="81923">
                                            <p:txEl>
                                              <p:pRg st="3" end="3"/>
                                            </p:txEl>
                                          </p:spTgt>
                                        </p:tgtEl>
                                        <p:attrNameLst>
                                          <p:attrName>ppt_x</p:attrName>
                                        </p:attrNameLst>
                                      </p:cBhvr>
                                      <p:tavLst>
                                        <p:tav tm="0">
                                          <p:val>
                                            <p:strVal val="#ppt_x-.1"/>
                                          </p:val>
                                        </p:tav>
                                        <p:tav tm="100000">
                                          <p:val>
                                            <p:strVal val="#ppt_x"/>
                                          </p:val>
                                        </p:tav>
                                      </p:tavLst>
                                    </p:anim>
                                    <p:anim calcmode="lin" valueType="num">
                                      <p:cBhvr>
                                        <p:cTn id="22" dur="1000" fill="hold"/>
                                        <p:tgtEl>
                                          <p:spTgt spid="819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81923">
                                            <p:txEl>
                                              <p:pRg st="5" end="5"/>
                                            </p:txEl>
                                          </p:spTgt>
                                        </p:tgtEl>
                                        <p:attrNameLst>
                                          <p:attrName>style.visibility</p:attrName>
                                        </p:attrNameLst>
                                      </p:cBhvr>
                                      <p:to>
                                        <p:strVal val="visible"/>
                                      </p:to>
                                    </p:set>
                                    <p:animEffect transition="in" filter="fade">
                                      <p:cBhvr>
                                        <p:cTn id="27" dur="1000"/>
                                        <p:tgtEl>
                                          <p:spTgt spid="81923">
                                            <p:txEl>
                                              <p:pRg st="5" end="5"/>
                                            </p:txEl>
                                          </p:spTgt>
                                        </p:tgtEl>
                                      </p:cBhvr>
                                    </p:animEffect>
                                    <p:anim calcmode="lin" valueType="num">
                                      <p:cBhvr>
                                        <p:cTn id="28" dur="1000" fill="hold"/>
                                        <p:tgtEl>
                                          <p:spTgt spid="81923">
                                            <p:txEl>
                                              <p:pRg st="5" end="5"/>
                                            </p:txEl>
                                          </p:spTgt>
                                        </p:tgtEl>
                                        <p:attrNameLst>
                                          <p:attrName>ppt_x</p:attrName>
                                        </p:attrNameLst>
                                      </p:cBhvr>
                                      <p:tavLst>
                                        <p:tav tm="0">
                                          <p:val>
                                            <p:strVal val="#ppt_x-.1"/>
                                          </p:val>
                                        </p:tav>
                                        <p:tav tm="100000">
                                          <p:val>
                                            <p:strVal val="#ppt_x"/>
                                          </p:val>
                                        </p:tav>
                                      </p:tavLst>
                                    </p:anim>
                                    <p:anim calcmode="lin" valueType="num">
                                      <p:cBhvr>
                                        <p:cTn id="29" dur="1000" fill="hold"/>
                                        <p:tgtEl>
                                          <p:spTgt spid="8192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81923">
                                            <p:txEl>
                                              <p:pRg st="7" end="7"/>
                                            </p:txEl>
                                          </p:spTgt>
                                        </p:tgtEl>
                                        <p:attrNameLst>
                                          <p:attrName>style.visibility</p:attrName>
                                        </p:attrNameLst>
                                      </p:cBhvr>
                                      <p:to>
                                        <p:strVal val="visible"/>
                                      </p:to>
                                    </p:set>
                                    <p:animEffect transition="in" filter="fade">
                                      <p:cBhvr>
                                        <p:cTn id="34" dur="1000"/>
                                        <p:tgtEl>
                                          <p:spTgt spid="81923">
                                            <p:txEl>
                                              <p:pRg st="7" end="7"/>
                                            </p:txEl>
                                          </p:spTgt>
                                        </p:tgtEl>
                                      </p:cBhvr>
                                    </p:animEffect>
                                    <p:anim calcmode="lin" valueType="num">
                                      <p:cBhvr>
                                        <p:cTn id="35" dur="1000" fill="hold"/>
                                        <p:tgtEl>
                                          <p:spTgt spid="81923">
                                            <p:txEl>
                                              <p:pRg st="7" end="7"/>
                                            </p:txEl>
                                          </p:spTgt>
                                        </p:tgtEl>
                                        <p:attrNameLst>
                                          <p:attrName>ppt_x</p:attrName>
                                        </p:attrNameLst>
                                      </p:cBhvr>
                                      <p:tavLst>
                                        <p:tav tm="0">
                                          <p:val>
                                            <p:strVal val="#ppt_x-.1"/>
                                          </p:val>
                                        </p:tav>
                                        <p:tav tm="100000">
                                          <p:val>
                                            <p:strVal val="#ppt_x"/>
                                          </p:val>
                                        </p:tav>
                                      </p:tavLst>
                                    </p:anim>
                                    <p:anim calcmode="lin" valueType="num">
                                      <p:cBhvr>
                                        <p:cTn id="36" dur="1000" fill="hold"/>
                                        <p:tgtEl>
                                          <p:spTgt spid="8192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81923">
                                            <p:txEl>
                                              <p:pRg st="8" end="8"/>
                                            </p:txEl>
                                          </p:spTgt>
                                        </p:tgtEl>
                                        <p:attrNameLst>
                                          <p:attrName>style.visibility</p:attrName>
                                        </p:attrNameLst>
                                      </p:cBhvr>
                                      <p:to>
                                        <p:strVal val="visible"/>
                                      </p:to>
                                    </p:set>
                                    <p:animEffect transition="in" filter="fade">
                                      <p:cBhvr>
                                        <p:cTn id="41" dur="1000"/>
                                        <p:tgtEl>
                                          <p:spTgt spid="81923">
                                            <p:txEl>
                                              <p:pRg st="8" end="8"/>
                                            </p:txEl>
                                          </p:spTgt>
                                        </p:tgtEl>
                                      </p:cBhvr>
                                    </p:animEffect>
                                    <p:anim calcmode="lin" valueType="num">
                                      <p:cBhvr>
                                        <p:cTn id="42" dur="1000" fill="hold"/>
                                        <p:tgtEl>
                                          <p:spTgt spid="81923">
                                            <p:txEl>
                                              <p:pRg st="8" end="8"/>
                                            </p:txEl>
                                          </p:spTgt>
                                        </p:tgtEl>
                                        <p:attrNameLst>
                                          <p:attrName>ppt_x</p:attrName>
                                        </p:attrNameLst>
                                      </p:cBhvr>
                                      <p:tavLst>
                                        <p:tav tm="0">
                                          <p:val>
                                            <p:strVal val="#ppt_x-.1"/>
                                          </p:val>
                                        </p:tav>
                                        <p:tav tm="100000">
                                          <p:val>
                                            <p:strVal val="#ppt_x"/>
                                          </p:val>
                                        </p:tav>
                                      </p:tavLst>
                                    </p:anim>
                                    <p:anim calcmode="lin" valueType="num">
                                      <p:cBhvr>
                                        <p:cTn id="43" dur="1000" fill="hold"/>
                                        <p:tgtEl>
                                          <p:spTgt spid="8192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3" grpId="0" build="p"/>
    </p:bld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endParaRPr lang="en-US"/>
          </a:p>
        </p:txBody>
      </p:sp>
      <p:sp>
        <p:nvSpPr>
          <p:cNvPr id="82947" name="Rectangle 3"/>
          <p:cNvSpPr>
            <a:spLocks noGrp="1" noChangeArrowheads="1"/>
          </p:cNvSpPr>
          <p:nvPr>
            <p:ph type="body" idx="1"/>
          </p:nvPr>
        </p:nvSpPr>
        <p:spPr/>
        <p:txBody>
          <a:bodyPr/>
          <a:lstStyle/>
          <a:p>
            <a:endParaRPr lang="en-US"/>
          </a:p>
          <a:p>
            <a:r>
              <a:rPr lang="fa-IR"/>
              <a:t>(+) کار در جریان اول دوره</a:t>
            </a:r>
          </a:p>
          <a:p>
            <a:r>
              <a:rPr lang="fa-IR"/>
              <a:t>(=) بهای تمام شده کالای در جریان ساخت طی دوره</a:t>
            </a:r>
          </a:p>
          <a:p>
            <a:r>
              <a:rPr lang="fa-IR"/>
              <a:t>(-) کار درجریان آخر دوره</a:t>
            </a:r>
          </a:p>
          <a:p>
            <a:r>
              <a:rPr lang="fa-IR"/>
              <a:t>(=) بهای تمام شده کالای ساخته شده</a:t>
            </a:r>
          </a:p>
          <a:p>
            <a:r>
              <a:rPr lang="fa-IR"/>
              <a:t>(+) موجودی کالای ساخته شده اول دوره</a:t>
            </a:r>
            <a:endParaRPr lang="en-US"/>
          </a:p>
        </p:txBody>
      </p:sp>
    </p:spTree>
  </p:cSld>
  <p:clrMapOvr>
    <a:masterClrMapping/>
  </p:clrMapOvr>
  <p:transition advClick="0" advTm="3000"/>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endParaRPr lang="en-US"/>
          </a:p>
        </p:txBody>
      </p:sp>
      <p:sp>
        <p:nvSpPr>
          <p:cNvPr id="83971" name="Rectangle 3"/>
          <p:cNvSpPr>
            <a:spLocks noGrp="1" noChangeArrowheads="1"/>
          </p:cNvSpPr>
          <p:nvPr>
            <p:ph type="body" idx="1"/>
          </p:nvPr>
        </p:nvSpPr>
        <p:spPr/>
        <p:txBody>
          <a:bodyPr/>
          <a:lstStyle/>
          <a:p>
            <a:endParaRPr lang="en-US"/>
          </a:p>
          <a:p>
            <a:r>
              <a:rPr lang="fa-IR"/>
              <a:t>(=) بهای تمام شده کالای آماده فروش</a:t>
            </a:r>
          </a:p>
          <a:p>
            <a:r>
              <a:rPr lang="fa-IR"/>
              <a:t>(-) موجودی کالای ساخته شده آخر دوره</a:t>
            </a:r>
          </a:p>
          <a:p>
            <a:r>
              <a:rPr lang="fa-IR"/>
              <a:t>(=) بهای تمام شده کالای فروخته شده</a:t>
            </a:r>
          </a:p>
          <a:p>
            <a:r>
              <a:rPr lang="fa-IR"/>
              <a:t>(+) هزینه های عمومی، اداری و فروشی</a:t>
            </a:r>
          </a:p>
          <a:p>
            <a:r>
              <a:rPr lang="fa-IR"/>
              <a:t>(=) جمع بهای تمام شده عملیات</a:t>
            </a:r>
            <a:endParaRPr lang="en-US"/>
          </a:p>
        </p:txBody>
      </p:sp>
    </p:spTree>
  </p:cSld>
  <p:clrMapOvr>
    <a:masterClrMapping/>
  </p:clrMapOvr>
  <p:transition advClick="0" advTm="3000"/>
</p:sld>
</file>

<file path=ppt/slides/slide7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endParaRPr lang="en-US"/>
          </a:p>
        </p:txBody>
      </p:sp>
      <p:sp>
        <p:nvSpPr>
          <p:cNvPr id="84995" name="Rectangle 3"/>
          <p:cNvSpPr>
            <a:spLocks noGrp="1" noChangeArrowheads="1"/>
          </p:cNvSpPr>
          <p:nvPr>
            <p:ph type="body" idx="1"/>
          </p:nvPr>
        </p:nvSpPr>
        <p:spPr/>
        <p:txBody>
          <a:bodyPr/>
          <a:lstStyle/>
          <a:p>
            <a:r>
              <a:rPr lang="fa-IR" sz="4000"/>
              <a:t>فصل ششم:</a:t>
            </a:r>
          </a:p>
          <a:p>
            <a:endParaRPr lang="en-US"/>
          </a:p>
          <a:p>
            <a:r>
              <a:rPr lang="fa-IR"/>
              <a:t>حسابداری مواد و بهای تمام شده آن</a:t>
            </a:r>
          </a:p>
          <a:p>
            <a:r>
              <a:rPr lang="fa-IR"/>
              <a:t>1- خرید مواد:</a:t>
            </a:r>
          </a:p>
          <a:p>
            <a:r>
              <a:rPr lang="fa-IR"/>
              <a:t>فرآیند خرید مواد شامل مراحل زیر می باشد:</a:t>
            </a:r>
          </a:p>
          <a:p>
            <a:r>
              <a:rPr lang="fa-IR"/>
              <a:t>درخواست خرید مواد (فرم درخواست خرید مواد)، سفارش مواد (فرم سفارش مواد)</a:t>
            </a:r>
            <a:endParaRPr lang="en-US"/>
          </a:p>
        </p:txBody>
      </p:sp>
    </p:spTree>
  </p:cSld>
  <p:clrMapOvr>
    <a:masterClrMapping/>
  </p:clrMapOvr>
  <p:transition advClick="0" advTm="3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84994"/>
                                        </p:tgtEl>
                                        <p:attrNameLst>
                                          <p:attrName>style.visibility</p:attrName>
                                        </p:attrNameLst>
                                      </p:cBhvr>
                                      <p:to>
                                        <p:strVal val="visible"/>
                                      </p:to>
                                    </p:set>
                                    <p:animEffect transition="in" filter="fade">
                                      <p:cBhvr>
                                        <p:cTn id="7" dur="768" decel="100000"/>
                                        <p:tgtEl>
                                          <p:spTgt spid="84994"/>
                                        </p:tgtEl>
                                      </p:cBhvr>
                                    </p:animEffect>
                                    <p:animScale>
                                      <p:cBhvr>
                                        <p:cTn id="8" dur="768" decel="100000"/>
                                        <p:tgtEl>
                                          <p:spTgt spid="84994"/>
                                        </p:tgtEl>
                                      </p:cBhvr>
                                      <p:from x="10000" y="10000"/>
                                      <p:to x="200000" y="450000"/>
                                    </p:animScale>
                                    <p:animScale>
                                      <p:cBhvr>
                                        <p:cTn id="9" dur="1230" accel="100000" fill="hold">
                                          <p:stCondLst>
                                            <p:cond delay="768"/>
                                          </p:stCondLst>
                                        </p:cTn>
                                        <p:tgtEl>
                                          <p:spTgt spid="84994"/>
                                        </p:tgtEl>
                                      </p:cBhvr>
                                      <p:from x="200000" y="450000"/>
                                      <p:to x="100000" y="100000"/>
                                    </p:animScale>
                                    <p:set>
                                      <p:cBhvr>
                                        <p:cTn id="10" dur="768" fill="hold"/>
                                        <p:tgtEl>
                                          <p:spTgt spid="84994"/>
                                        </p:tgtEl>
                                        <p:attrNameLst>
                                          <p:attrName>ppt_x</p:attrName>
                                        </p:attrNameLst>
                                      </p:cBhvr>
                                      <p:to>
                                        <p:strVal val="(0.5)"/>
                                      </p:to>
                                    </p:set>
                                    <p:anim from="(0.5)" to="(#ppt_x)" calcmode="lin" valueType="num">
                                      <p:cBhvr>
                                        <p:cTn id="11" dur="1230" accel="100000" fill="hold">
                                          <p:stCondLst>
                                            <p:cond delay="768"/>
                                          </p:stCondLst>
                                        </p:cTn>
                                        <p:tgtEl>
                                          <p:spTgt spid="84994"/>
                                        </p:tgtEl>
                                        <p:attrNameLst>
                                          <p:attrName>ppt_x</p:attrName>
                                        </p:attrNameLst>
                                      </p:cBhvr>
                                    </p:anim>
                                    <p:set>
                                      <p:cBhvr>
                                        <p:cTn id="12" dur="768" fill="hold"/>
                                        <p:tgtEl>
                                          <p:spTgt spid="84994"/>
                                        </p:tgtEl>
                                        <p:attrNameLst>
                                          <p:attrName>ppt_y</p:attrName>
                                        </p:attrNameLst>
                                      </p:cBhvr>
                                      <p:to>
                                        <p:strVal val="(#ppt_y+0.4)"/>
                                      </p:to>
                                    </p:set>
                                    <p:anim from="(#ppt_y+0.4)" to="(#ppt_y)" calcmode="lin" valueType="num">
                                      <p:cBhvr>
                                        <p:cTn id="13" dur="1230" accel="100000" fill="hold">
                                          <p:stCondLst>
                                            <p:cond delay="768"/>
                                          </p:stCondLst>
                                        </p:cTn>
                                        <p:tgtEl>
                                          <p:spTgt spid="8499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84995">
                                            <p:txEl>
                                              <p:pRg st="0" end="0"/>
                                            </p:txEl>
                                          </p:spTgt>
                                        </p:tgtEl>
                                        <p:attrNameLst>
                                          <p:attrName>style.visibility</p:attrName>
                                        </p:attrNameLst>
                                      </p:cBhvr>
                                      <p:to>
                                        <p:strVal val="visible"/>
                                      </p:to>
                                    </p:set>
                                    <p:anim calcmode="lin" valueType="num">
                                      <p:cBhvr>
                                        <p:cTn id="18" dur="500" fill="hold"/>
                                        <p:tgtEl>
                                          <p:spTgt spid="8499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8499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8499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84995">
                                            <p:txEl>
                                              <p:pRg st="2" end="2"/>
                                            </p:txEl>
                                          </p:spTgt>
                                        </p:tgtEl>
                                        <p:attrNameLst>
                                          <p:attrName>style.visibility</p:attrName>
                                        </p:attrNameLst>
                                      </p:cBhvr>
                                      <p:to>
                                        <p:strVal val="visible"/>
                                      </p:to>
                                    </p:set>
                                    <p:anim calcmode="lin" valueType="num">
                                      <p:cBhvr>
                                        <p:cTn id="25" dur="500" fill="hold"/>
                                        <p:tgtEl>
                                          <p:spTgt spid="8499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84995">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8499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84995">
                                            <p:txEl>
                                              <p:pRg st="3" end="3"/>
                                            </p:txEl>
                                          </p:spTgt>
                                        </p:tgtEl>
                                        <p:attrNameLst>
                                          <p:attrName>style.visibility</p:attrName>
                                        </p:attrNameLst>
                                      </p:cBhvr>
                                      <p:to>
                                        <p:strVal val="visible"/>
                                      </p:to>
                                    </p:set>
                                    <p:anim calcmode="lin" valueType="num">
                                      <p:cBhvr>
                                        <p:cTn id="32" dur="500" fill="hold"/>
                                        <p:tgtEl>
                                          <p:spTgt spid="84995">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84995">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8499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84995">
                                            <p:txEl>
                                              <p:pRg st="4" end="4"/>
                                            </p:txEl>
                                          </p:spTgt>
                                        </p:tgtEl>
                                        <p:attrNameLst>
                                          <p:attrName>style.visibility</p:attrName>
                                        </p:attrNameLst>
                                      </p:cBhvr>
                                      <p:to>
                                        <p:strVal val="visible"/>
                                      </p:to>
                                    </p:set>
                                    <p:anim calcmode="lin" valueType="num">
                                      <p:cBhvr>
                                        <p:cTn id="39" dur="500" fill="hold"/>
                                        <p:tgtEl>
                                          <p:spTgt spid="8499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84995">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84995">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84995">
                                            <p:txEl>
                                              <p:pRg st="5" end="5"/>
                                            </p:txEl>
                                          </p:spTgt>
                                        </p:tgtEl>
                                        <p:attrNameLst>
                                          <p:attrName>style.visibility</p:attrName>
                                        </p:attrNameLst>
                                      </p:cBhvr>
                                      <p:to>
                                        <p:strVal val="visible"/>
                                      </p:to>
                                    </p:set>
                                    <p:anim calcmode="lin" valueType="num">
                                      <p:cBhvr>
                                        <p:cTn id="46" dur="500" fill="hold"/>
                                        <p:tgtEl>
                                          <p:spTgt spid="84995">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84995">
                                            <p:txEl>
                                              <p:pRg st="5" end="5"/>
                                            </p:txEl>
                                          </p:spTgt>
                                        </p:tgtEl>
                                        <p:attrNameLst>
                                          <p:attrName>ppt_h</p:attrName>
                                        </p:attrNameLst>
                                      </p:cBhvr>
                                      <p:tavLst>
                                        <p:tav tm="0">
                                          <p:val>
                                            <p:fltVal val="0"/>
                                          </p:val>
                                        </p:tav>
                                        <p:tav tm="100000">
                                          <p:val>
                                            <p:strVal val="#ppt_h"/>
                                          </p:val>
                                        </p:tav>
                                      </p:tavLst>
                                    </p:anim>
                                    <p:animEffect transition="in" filter="fade">
                                      <p:cBhvr>
                                        <p:cTn id="48" dur="500"/>
                                        <p:tgtEl>
                                          <p:spTgt spid="849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build="p"/>
    </p:bld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endParaRPr lang="en-US"/>
          </a:p>
        </p:txBody>
      </p:sp>
      <p:sp>
        <p:nvSpPr>
          <p:cNvPr id="86019" name="Rectangle 3"/>
          <p:cNvSpPr>
            <a:spLocks noGrp="1" noChangeArrowheads="1"/>
          </p:cNvSpPr>
          <p:nvPr>
            <p:ph type="body" idx="1"/>
          </p:nvPr>
        </p:nvSpPr>
        <p:spPr/>
        <p:txBody>
          <a:bodyPr/>
          <a:lstStyle/>
          <a:p>
            <a:endParaRPr lang="en-US"/>
          </a:p>
          <a:p>
            <a:r>
              <a:rPr lang="fa-IR"/>
              <a:t> و تحویل مواد خریداری شده به انبار (فرم رسید انبار)</a:t>
            </a:r>
          </a:p>
          <a:p>
            <a:r>
              <a:rPr lang="fa-IR"/>
              <a:t>2- نحوه ثبت خرید مواد در دفاتر:</a:t>
            </a:r>
          </a:p>
          <a:p>
            <a:r>
              <a:rPr lang="fa-IR"/>
              <a:t>در نظام ادواری:خرید مواد (بدهکار)،حسابهای پرداختنی یا وجه نقد(بستانکار)</a:t>
            </a:r>
          </a:p>
          <a:p>
            <a:r>
              <a:rPr lang="fa-IR"/>
              <a:t>در نظام دائمی: موجودی کالا (بدهکار)،</a:t>
            </a:r>
          </a:p>
          <a:p>
            <a:r>
              <a:rPr lang="fa-IR"/>
              <a:t> حسابهای پرداختنی یا وجه نقد (بستانکار)</a:t>
            </a:r>
            <a:endParaRPr lang="en-US"/>
          </a:p>
        </p:txBody>
      </p:sp>
    </p:spTree>
  </p:cSld>
  <p:clrMapOvr>
    <a:masterClrMapping/>
  </p:clrMapOvr>
  <p:transition advClick="0" advTm="3000"/>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endParaRPr lang="en-US"/>
          </a:p>
        </p:txBody>
      </p:sp>
      <p:sp>
        <p:nvSpPr>
          <p:cNvPr id="87043" name="Rectangle 3"/>
          <p:cNvSpPr>
            <a:spLocks noGrp="1" noChangeArrowheads="1"/>
          </p:cNvSpPr>
          <p:nvPr>
            <p:ph type="body" idx="1"/>
          </p:nvPr>
        </p:nvSpPr>
        <p:spPr/>
        <p:txBody>
          <a:bodyPr/>
          <a:lstStyle/>
          <a:p>
            <a:endParaRPr lang="en-US"/>
          </a:p>
          <a:p>
            <a:endParaRPr lang="fa-IR"/>
          </a:p>
          <a:p>
            <a:r>
              <a:rPr lang="fa-IR"/>
              <a:t>3- کارت موجودی کالا در انبار:</a:t>
            </a:r>
          </a:p>
          <a:p>
            <a:r>
              <a:rPr lang="fa-IR"/>
              <a:t>مزایای استفاده از کارت موجودی کالا: کنترل تطابق مقادیر موجودی مندرج در این کارتها و موجودی واقعی هر کالا که از طریق شمارش فیزیکی موجودی انبار بدست می آید. </a:t>
            </a:r>
            <a:endParaRPr lang="en-US"/>
          </a:p>
        </p:txBody>
      </p:sp>
    </p:spTree>
  </p:cSld>
  <p:clrMapOvr>
    <a:masterClrMapping/>
  </p:clrMapOvr>
  <p:transition advClick="0" advTm="3000"/>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en-US" sz="2800"/>
          </a:p>
        </p:txBody>
      </p:sp>
      <p:sp>
        <p:nvSpPr>
          <p:cNvPr id="6147" name="Rectangle 3"/>
          <p:cNvSpPr>
            <a:spLocks noGrp="1" noChangeArrowheads="1"/>
          </p:cNvSpPr>
          <p:nvPr>
            <p:ph type="body" idx="1"/>
          </p:nvPr>
        </p:nvSpPr>
        <p:spPr/>
        <p:txBody>
          <a:bodyPr/>
          <a:lstStyle/>
          <a:p>
            <a:endParaRPr lang="en-US"/>
          </a:p>
          <a:p>
            <a:r>
              <a:rPr lang="fa-IR"/>
              <a:t>حسابداری مدیریت: هنگامی که اطلاعات مربوط به بهای</a:t>
            </a:r>
            <a:endParaRPr lang="en-US"/>
          </a:p>
          <a:p>
            <a:pPr algn="ctr"/>
            <a:r>
              <a:rPr lang="fa-IR"/>
              <a:t>تمام شده در داخل سازمان و توسط مدیران و به منظور</a:t>
            </a:r>
            <a:endParaRPr lang="en-US"/>
          </a:p>
          <a:p>
            <a:pPr algn="ctr"/>
            <a:r>
              <a:rPr lang="fa-IR"/>
              <a:t>ارزیابی عملکرد فعالیتهای سازمان یا نیروی انسانی آن و یا</a:t>
            </a:r>
            <a:endParaRPr lang="en-US"/>
          </a:p>
          <a:p>
            <a:pPr algn="ctr"/>
            <a:r>
              <a:rPr lang="fa-IR"/>
              <a:t>به عنوان مبنایی برای اتخاذ  تصمیم به کار برده شود. </a:t>
            </a:r>
          </a:p>
          <a:p>
            <a:pPr>
              <a:buFontTx/>
              <a:buNone/>
            </a:pPr>
            <a:endParaRPr lang="en-US"/>
          </a:p>
        </p:txBody>
      </p:sp>
    </p:spTree>
  </p:cSld>
  <p:clrMapOvr>
    <a:masterClrMapping/>
  </p:clrMapOvr>
  <p:transition advClick="0" advTm="3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6146"/>
                                        </p:tgtEl>
                                        <p:attrNameLst>
                                          <p:attrName>style.visibility</p:attrName>
                                        </p:attrNameLst>
                                      </p:cBhvr>
                                      <p:to>
                                        <p:strVal val="visible"/>
                                      </p:to>
                                    </p:set>
                                    <p:animEffect transition="in" filter="fade">
                                      <p:cBhvr>
                                        <p:cTn id="7" dur="768" decel="100000"/>
                                        <p:tgtEl>
                                          <p:spTgt spid="6146"/>
                                        </p:tgtEl>
                                      </p:cBhvr>
                                    </p:animEffect>
                                    <p:animScale>
                                      <p:cBhvr>
                                        <p:cTn id="8" dur="768" decel="100000"/>
                                        <p:tgtEl>
                                          <p:spTgt spid="6146"/>
                                        </p:tgtEl>
                                      </p:cBhvr>
                                      <p:from x="10000" y="10000"/>
                                      <p:to x="200000" y="450000"/>
                                    </p:animScale>
                                    <p:animScale>
                                      <p:cBhvr>
                                        <p:cTn id="9" dur="1230" accel="100000" fill="hold">
                                          <p:stCondLst>
                                            <p:cond delay="768"/>
                                          </p:stCondLst>
                                        </p:cTn>
                                        <p:tgtEl>
                                          <p:spTgt spid="6146"/>
                                        </p:tgtEl>
                                      </p:cBhvr>
                                      <p:from x="200000" y="450000"/>
                                      <p:to x="100000" y="100000"/>
                                    </p:animScale>
                                    <p:set>
                                      <p:cBhvr>
                                        <p:cTn id="10" dur="768" fill="hold"/>
                                        <p:tgtEl>
                                          <p:spTgt spid="6146"/>
                                        </p:tgtEl>
                                        <p:attrNameLst>
                                          <p:attrName>ppt_x</p:attrName>
                                        </p:attrNameLst>
                                      </p:cBhvr>
                                      <p:to>
                                        <p:strVal val="(0.5)"/>
                                      </p:to>
                                    </p:set>
                                    <p:anim from="(0.5)" to="(#ppt_x)" calcmode="lin" valueType="num">
                                      <p:cBhvr>
                                        <p:cTn id="11" dur="1230" accel="100000" fill="hold">
                                          <p:stCondLst>
                                            <p:cond delay="768"/>
                                          </p:stCondLst>
                                        </p:cTn>
                                        <p:tgtEl>
                                          <p:spTgt spid="6146"/>
                                        </p:tgtEl>
                                        <p:attrNameLst>
                                          <p:attrName>ppt_x</p:attrName>
                                        </p:attrNameLst>
                                      </p:cBhvr>
                                    </p:anim>
                                    <p:set>
                                      <p:cBhvr>
                                        <p:cTn id="12" dur="768" fill="hold"/>
                                        <p:tgtEl>
                                          <p:spTgt spid="6146"/>
                                        </p:tgtEl>
                                        <p:attrNameLst>
                                          <p:attrName>ppt_y</p:attrName>
                                        </p:attrNameLst>
                                      </p:cBhvr>
                                      <p:to>
                                        <p:strVal val="(#ppt_y+0.4)"/>
                                      </p:to>
                                    </p:set>
                                    <p:anim from="(#ppt_y+0.4)" to="(#ppt_y)" calcmode="lin" valueType="num">
                                      <p:cBhvr>
                                        <p:cTn id="13" dur="1230" accel="100000" fill="hold">
                                          <p:stCondLst>
                                            <p:cond delay="768"/>
                                          </p:stCondLst>
                                        </p:cTn>
                                        <p:tgtEl>
                                          <p:spTgt spid="614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6147">
                                            <p:txEl>
                                              <p:pRg st="1" end="1"/>
                                            </p:txEl>
                                          </p:spTgt>
                                        </p:tgtEl>
                                        <p:attrNameLst>
                                          <p:attrName>style.visibility</p:attrName>
                                        </p:attrNameLst>
                                      </p:cBhvr>
                                      <p:to>
                                        <p:strVal val="visible"/>
                                      </p:to>
                                    </p:set>
                                    <p:anim calcmode="lin" valueType="num">
                                      <p:cBhvr>
                                        <p:cTn id="18"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6147">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614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6147">
                                            <p:txEl>
                                              <p:pRg st="2" end="2"/>
                                            </p:txEl>
                                          </p:spTgt>
                                        </p:tgtEl>
                                        <p:attrNameLst>
                                          <p:attrName>style.visibility</p:attrName>
                                        </p:attrNameLst>
                                      </p:cBhvr>
                                      <p:to>
                                        <p:strVal val="visible"/>
                                      </p:to>
                                    </p:set>
                                    <p:anim calcmode="lin" valueType="num">
                                      <p:cBhvr>
                                        <p:cTn id="25"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6147">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614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6147">
                                            <p:txEl>
                                              <p:pRg st="3" end="3"/>
                                            </p:txEl>
                                          </p:spTgt>
                                        </p:tgtEl>
                                        <p:attrNameLst>
                                          <p:attrName>style.visibility</p:attrName>
                                        </p:attrNameLst>
                                      </p:cBhvr>
                                      <p:to>
                                        <p:strVal val="visible"/>
                                      </p:to>
                                    </p:set>
                                    <p:anim calcmode="lin" valueType="num">
                                      <p:cBhvr>
                                        <p:cTn id="32"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6147">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614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6147">
                                            <p:txEl>
                                              <p:pRg st="4" end="4"/>
                                            </p:txEl>
                                          </p:spTgt>
                                        </p:tgtEl>
                                        <p:attrNameLst>
                                          <p:attrName>style.visibility</p:attrName>
                                        </p:attrNameLst>
                                      </p:cBhvr>
                                      <p:to>
                                        <p:strVal val="visible"/>
                                      </p:to>
                                    </p:set>
                                    <p:anim calcmode="lin" valueType="num">
                                      <p:cBhvr>
                                        <p:cTn id="39" dur="500" fill="hold"/>
                                        <p:tgtEl>
                                          <p:spTgt spid="6147">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6147">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endParaRPr lang="en-US"/>
          </a:p>
        </p:txBody>
      </p:sp>
      <p:sp>
        <p:nvSpPr>
          <p:cNvPr id="88067" name="Rectangle 3"/>
          <p:cNvSpPr>
            <a:spLocks noGrp="1" noChangeArrowheads="1"/>
          </p:cNvSpPr>
          <p:nvPr>
            <p:ph type="body" idx="1"/>
          </p:nvPr>
        </p:nvSpPr>
        <p:spPr/>
        <p:txBody>
          <a:bodyPr/>
          <a:lstStyle/>
          <a:p>
            <a:endParaRPr lang="en-US"/>
          </a:p>
          <a:p>
            <a:endParaRPr lang="en-US"/>
          </a:p>
          <a:p>
            <a:r>
              <a:rPr lang="fa-IR"/>
              <a:t>امکان جلوگیری از وقوع بی نظمی یا مفقود شدن کالاها را فراهم می آورد و اطلاعات لازم را در اختیار مسئولین ذیربط قرار می دهد.</a:t>
            </a:r>
            <a:endParaRPr lang="en-US"/>
          </a:p>
        </p:txBody>
      </p:sp>
    </p:spTree>
  </p:cSld>
  <p:clrMapOvr>
    <a:masterClrMapping/>
  </p:clrMapOvr>
  <p:transition advClick="0" advTm="3000"/>
</p:sld>
</file>

<file path=ppt/slides/slide8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endParaRPr lang="en-US"/>
          </a:p>
        </p:txBody>
      </p:sp>
      <p:sp>
        <p:nvSpPr>
          <p:cNvPr id="89091" name="Rectangle 3"/>
          <p:cNvSpPr>
            <a:spLocks noGrp="1" noChangeArrowheads="1"/>
          </p:cNvSpPr>
          <p:nvPr>
            <p:ph type="body" idx="1"/>
          </p:nvPr>
        </p:nvSpPr>
        <p:spPr/>
        <p:txBody>
          <a:bodyPr/>
          <a:lstStyle/>
          <a:p>
            <a:endParaRPr lang="en-US"/>
          </a:p>
          <a:p>
            <a:endParaRPr lang="en-US"/>
          </a:p>
          <a:p>
            <a:r>
              <a:rPr lang="fa-IR"/>
              <a:t>اطلاعاتی که عموماً در کارت موجودی کالا درج می گردد: مشخصات کالا یا مواد اولیه، اطلاعات مربوط به حد سفارشی و مقدار سفارش در هر نوبت سفارش مجدد، </a:t>
            </a:r>
            <a:endParaRPr lang="en-US"/>
          </a:p>
        </p:txBody>
      </p:sp>
    </p:spTree>
  </p:cSld>
  <p:clrMapOvr>
    <a:masterClrMapping/>
  </p:clrMapOvr>
  <p:transition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nodePh="1">
                                  <p:stCondLst>
                                    <p:cond delay="0"/>
                                  </p:stCondLst>
                                  <p:endCondLst>
                                    <p:cond evt="begin" delay="0">
                                      <p:tn val="5"/>
                                    </p:cond>
                                  </p:endCondLst>
                                  <p:childTnLst>
                                    <p:set>
                                      <p:cBhvr>
                                        <p:cTn id="6" dur="1" fill="hold">
                                          <p:stCondLst>
                                            <p:cond delay="0"/>
                                          </p:stCondLst>
                                        </p:cTn>
                                        <p:tgtEl>
                                          <p:spTgt spid="89090"/>
                                        </p:tgtEl>
                                        <p:attrNameLst>
                                          <p:attrName>style.visibility</p:attrName>
                                        </p:attrNameLst>
                                      </p:cBhvr>
                                      <p:to>
                                        <p:strVal val="visible"/>
                                      </p:to>
                                    </p:set>
                                    <p:anim calcmode="lin" valueType="num">
                                      <p:cBhvr>
                                        <p:cTn id="7" dur="1000" fill="hold"/>
                                        <p:tgtEl>
                                          <p:spTgt spid="89090"/>
                                        </p:tgtEl>
                                        <p:attrNameLst>
                                          <p:attrName>ppt_x</p:attrName>
                                        </p:attrNameLst>
                                      </p:cBhvr>
                                      <p:tavLst>
                                        <p:tav tm="0">
                                          <p:val>
                                            <p:strVal val="#ppt_x-.2"/>
                                          </p:val>
                                        </p:tav>
                                        <p:tav tm="100000">
                                          <p:val>
                                            <p:strVal val="#ppt_x"/>
                                          </p:val>
                                        </p:tav>
                                      </p:tavLst>
                                    </p:anim>
                                    <p:anim calcmode="lin" valueType="num">
                                      <p:cBhvr>
                                        <p:cTn id="8" dur="1000" fill="hold"/>
                                        <p:tgtEl>
                                          <p:spTgt spid="890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8909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9091">
                                            <p:txEl>
                                              <p:pRg st="2" end="2"/>
                                            </p:txEl>
                                          </p:spTgt>
                                        </p:tgtEl>
                                        <p:attrNameLst>
                                          <p:attrName>style.visibility</p:attrName>
                                        </p:attrNameLst>
                                      </p:cBhvr>
                                      <p:to>
                                        <p:strVal val="visible"/>
                                      </p:to>
                                    </p:set>
                                    <p:animEffect transition="in" filter="fade">
                                      <p:cBhvr>
                                        <p:cTn id="14" dur="500"/>
                                        <p:tgtEl>
                                          <p:spTgt spid="89091">
                                            <p:txEl>
                                              <p:pRg st="2" end="2"/>
                                            </p:txEl>
                                          </p:spTgt>
                                        </p:tgtEl>
                                      </p:cBhvr>
                                    </p:animEffect>
                                    <p:anim calcmode="lin" valueType="num">
                                      <p:cBhvr>
                                        <p:cTn id="15" dur="500" fill="hold"/>
                                        <p:tgtEl>
                                          <p:spTgt spid="89091">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89091">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build="p"/>
    </p:bld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endParaRPr lang="en-US"/>
          </a:p>
        </p:txBody>
      </p:sp>
      <p:sp>
        <p:nvSpPr>
          <p:cNvPr id="90115" name="Rectangle 3"/>
          <p:cNvSpPr>
            <a:spLocks noGrp="1" noChangeArrowheads="1"/>
          </p:cNvSpPr>
          <p:nvPr>
            <p:ph type="body" idx="1"/>
          </p:nvPr>
        </p:nvSpPr>
        <p:spPr/>
        <p:txBody>
          <a:bodyPr/>
          <a:lstStyle/>
          <a:p>
            <a:endParaRPr lang="en-US"/>
          </a:p>
          <a:p>
            <a:endParaRPr lang="en-US"/>
          </a:p>
          <a:p>
            <a:r>
              <a:rPr lang="fa-IR"/>
              <a:t> یا اطلاعات مربوط به هر نوبت خروج و ورود کالا (یا مواد اولیه) نظیر تاریخ و مقدار و نهایتاً موجودی کالا پس از هر نوبت خروج یا ورود.</a:t>
            </a:r>
          </a:p>
          <a:p>
            <a:r>
              <a:rPr lang="fa-IR"/>
              <a:t>4- صدور مواد از انبار (برای کارگاه یا خط تولید):</a:t>
            </a:r>
            <a:endParaRPr lang="en-US"/>
          </a:p>
        </p:txBody>
      </p:sp>
    </p:spTree>
  </p:cSld>
  <p:clrMapOvr>
    <a:masterClrMapping/>
  </p:clrMapOvr>
  <p:transition advClick="0" advTm="3000"/>
</p:sld>
</file>

<file path=ppt/slides/slide8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endParaRPr lang="en-US"/>
          </a:p>
        </p:txBody>
      </p:sp>
      <p:sp>
        <p:nvSpPr>
          <p:cNvPr id="91139" name="Rectangle 3"/>
          <p:cNvSpPr>
            <a:spLocks noGrp="1" noChangeArrowheads="1"/>
          </p:cNvSpPr>
          <p:nvPr>
            <p:ph type="body" idx="1"/>
          </p:nvPr>
        </p:nvSpPr>
        <p:spPr/>
        <p:txBody>
          <a:bodyPr/>
          <a:lstStyle/>
          <a:p>
            <a:endParaRPr lang="en-US"/>
          </a:p>
          <a:p>
            <a:endParaRPr lang="en-US"/>
          </a:p>
          <a:p>
            <a:r>
              <a:rPr lang="fa-IR"/>
              <a:t>صدور مواد از انبار از طریق فرم درخواست مواد صورت می پذیرد که این فرم امکان برقراری کنترل بر نحوه مصرف مواد اولیه توسط بخشهای مختلف تولیدی را فراهم می آورد </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91138"/>
                                        </p:tgtEl>
                                        <p:attrNameLst>
                                          <p:attrName>style.visibility</p:attrName>
                                        </p:attrNameLst>
                                      </p:cBhvr>
                                      <p:to>
                                        <p:strVal val="visible"/>
                                      </p:to>
                                    </p:set>
                                    <p:anim calcmode="lin" valueType="num">
                                      <p:cBhvr>
                                        <p:cTn id="7" dur="500" fill="hold"/>
                                        <p:tgtEl>
                                          <p:spTgt spid="91138"/>
                                        </p:tgtEl>
                                        <p:attrNameLst>
                                          <p:attrName>ppt_w</p:attrName>
                                        </p:attrNameLst>
                                      </p:cBhvr>
                                      <p:tavLst>
                                        <p:tav tm="0">
                                          <p:val>
                                            <p:fltVal val="0"/>
                                          </p:val>
                                        </p:tav>
                                        <p:tav tm="100000">
                                          <p:val>
                                            <p:strVal val="#ppt_w"/>
                                          </p:val>
                                        </p:tav>
                                      </p:tavLst>
                                    </p:anim>
                                    <p:anim calcmode="lin" valueType="num">
                                      <p:cBhvr>
                                        <p:cTn id="8" dur="500" fill="hold"/>
                                        <p:tgtEl>
                                          <p:spTgt spid="91138"/>
                                        </p:tgtEl>
                                        <p:attrNameLst>
                                          <p:attrName>ppt_h</p:attrName>
                                        </p:attrNameLst>
                                      </p:cBhvr>
                                      <p:tavLst>
                                        <p:tav tm="0">
                                          <p:val>
                                            <p:fltVal val="0"/>
                                          </p:val>
                                        </p:tav>
                                        <p:tav tm="100000">
                                          <p:val>
                                            <p:strVal val="#ppt_h"/>
                                          </p:val>
                                        </p:tav>
                                      </p:tavLst>
                                    </p:anim>
                                    <p:anim calcmode="lin" valueType="num">
                                      <p:cBhvr>
                                        <p:cTn id="9" dur="500" fill="hold"/>
                                        <p:tgtEl>
                                          <p:spTgt spid="91138"/>
                                        </p:tgtEl>
                                        <p:attrNameLst>
                                          <p:attrName>style.rotation</p:attrName>
                                        </p:attrNameLst>
                                      </p:cBhvr>
                                      <p:tavLst>
                                        <p:tav tm="0">
                                          <p:val>
                                            <p:fltVal val="360"/>
                                          </p:val>
                                        </p:tav>
                                        <p:tav tm="100000">
                                          <p:val>
                                            <p:fltVal val="0"/>
                                          </p:val>
                                        </p:tav>
                                      </p:tavLst>
                                    </p:anim>
                                    <p:animEffect transition="in" filter="fade">
                                      <p:cBhvr>
                                        <p:cTn id="10" dur="500"/>
                                        <p:tgtEl>
                                          <p:spTgt spid="9113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91139">
                                            <p:txEl>
                                              <p:pRg st="2" end="2"/>
                                            </p:txEl>
                                          </p:spTgt>
                                        </p:tgtEl>
                                        <p:attrNameLst>
                                          <p:attrName>style.visibility</p:attrName>
                                        </p:attrNameLst>
                                      </p:cBhvr>
                                      <p:to>
                                        <p:strVal val="visible"/>
                                      </p:to>
                                    </p:set>
                                    <p:anim calcmode="lin" valueType="num">
                                      <p:cBhvr>
                                        <p:cTn id="15" dur="500" fill="hold"/>
                                        <p:tgtEl>
                                          <p:spTgt spid="91139">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91139">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91139">
                                            <p:txEl>
                                              <p:pRg st="2" end="2"/>
                                            </p:txEl>
                                          </p:spTgt>
                                        </p:tgtEl>
                                        <p:attrNameLst>
                                          <p:attrName>style.rotation</p:attrName>
                                        </p:attrNameLst>
                                      </p:cBhvr>
                                      <p:tavLst>
                                        <p:tav tm="0">
                                          <p:val>
                                            <p:fltVal val="360"/>
                                          </p:val>
                                        </p:tav>
                                        <p:tav tm="100000">
                                          <p:val>
                                            <p:fltVal val="0"/>
                                          </p:val>
                                        </p:tav>
                                      </p:tavLst>
                                    </p:anim>
                                    <p:animEffect transition="in" filter="fade">
                                      <p:cBhvr>
                                        <p:cTn id="18" dur="500"/>
                                        <p:tgtEl>
                                          <p:spTgt spid="911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build="p"/>
    </p:bld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endParaRPr lang="en-US"/>
          </a:p>
        </p:txBody>
      </p:sp>
      <p:sp>
        <p:nvSpPr>
          <p:cNvPr id="92163" name="Rectangle 3"/>
          <p:cNvSpPr>
            <a:spLocks noGrp="1" noChangeArrowheads="1"/>
          </p:cNvSpPr>
          <p:nvPr>
            <p:ph type="body" idx="1"/>
          </p:nvPr>
        </p:nvSpPr>
        <p:spPr/>
        <p:txBody>
          <a:bodyPr/>
          <a:lstStyle/>
          <a:p>
            <a:endParaRPr lang="en-US"/>
          </a:p>
          <a:p>
            <a:endParaRPr lang="en-US"/>
          </a:p>
          <a:p>
            <a:r>
              <a:rPr lang="fa-IR"/>
              <a:t>و قسمتهای تولیدی از طریق آن مواد اولیه مورد نیاز را از انبار درخواست می کنند.</a:t>
            </a:r>
          </a:p>
          <a:p>
            <a:r>
              <a:rPr lang="fa-IR"/>
              <a:t>5- نظام دائمی بهای تمام شده مواد:</a:t>
            </a:r>
          </a:p>
          <a:p>
            <a:r>
              <a:rPr lang="fa-IR"/>
              <a:t>تعیین بهای تمام شده هر واحد مواد صادره از انبار </a:t>
            </a:r>
            <a:endParaRPr lang="en-US"/>
          </a:p>
        </p:txBody>
      </p:sp>
    </p:spTree>
  </p:cSld>
  <p:clrMapOvr>
    <a:masterClrMapping/>
  </p:clrMapOvr>
  <p:transition advClick="0" advTm="3000"/>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endParaRPr lang="en-US"/>
          </a:p>
        </p:txBody>
      </p:sp>
      <p:sp>
        <p:nvSpPr>
          <p:cNvPr id="93187" name="Rectangle 3"/>
          <p:cNvSpPr>
            <a:spLocks noGrp="1" noChangeArrowheads="1"/>
          </p:cNvSpPr>
          <p:nvPr>
            <p:ph type="body" idx="1"/>
          </p:nvPr>
        </p:nvSpPr>
        <p:spPr/>
        <p:txBody>
          <a:bodyPr/>
          <a:lstStyle/>
          <a:p>
            <a:endParaRPr lang="en-US"/>
          </a:p>
          <a:p>
            <a:endParaRPr lang="en-US"/>
          </a:p>
          <a:p>
            <a:r>
              <a:rPr lang="fa-IR"/>
              <a:t>مشکل اصلی در مشخص کردن بهای تمام شده مواد مصرفی است که به دلیل خرید مواد اولیه در دفعات گوناگون و احتمالاً به نرخهای متفاوت بروز کردند.</a:t>
            </a:r>
          </a:p>
          <a:p>
            <a:r>
              <a:rPr lang="fa-IR"/>
              <a:t>6- روش ثبت مواد در دفاتر:</a:t>
            </a:r>
            <a:endParaRPr lang="en-US"/>
          </a:p>
        </p:txBody>
      </p:sp>
    </p:spTree>
  </p:cSld>
  <p:clrMapOvr>
    <a:masterClrMapping/>
  </p:clrMapOvr>
  <p:transition advClick="0" advTm="3000"/>
</p:sld>
</file>

<file path=ppt/slides/slide8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endParaRPr lang="en-US"/>
          </a:p>
        </p:txBody>
      </p:sp>
      <p:sp>
        <p:nvSpPr>
          <p:cNvPr id="94211" name="Rectangle 3"/>
          <p:cNvSpPr>
            <a:spLocks noGrp="1" noChangeArrowheads="1"/>
          </p:cNvSpPr>
          <p:nvPr>
            <p:ph type="body" idx="1"/>
          </p:nvPr>
        </p:nvSpPr>
        <p:spPr/>
        <p:txBody>
          <a:bodyPr/>
          <a:lstStyle/>
          <a:p>
            <a:r>
              <a:rPr lang="fa-IR" sz="2400"/>
              <a:t> </a:t>
            </a:r>
            <a:endParaRPr lang="en-US" sz="2400"/>
          </a:p>
          <a:p>
            <a:endParaRPr lang="en-US" sz="2400"/>
          </a:p>
          <a:p>
            <a:endParaRPr lang="fa-IR"/>
          </a:p>
          <a:p>
            <a:r>
              <a:rPr lang="fa-IR"/>
              <a:t>در نظام دائمی بهای تمام شده، اطلاعات مربوط به موجودی مواد، خریدها و مصرف ها همگی در حسابی تحت عنوان «موجودی مواد اولیه» ثبت می شود</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94210"/>
                                        </p:tgtEl>
                                        <p:attrNameLst>
                                          <p:attrName>style.visibility</p:attrName>
                                        </p:attrNameLst>
                                      </p:cBhvr>
                                      <p:to>
                                        <p:strVal val="visible"/>
                                      </p:to>
                                    </p:set>
                                    <p:animEffect transition="in" filter="fade">
                                      <p:cBhvr>
                                        <p:cTn id="7" dur="2000"/>
                                        <p:tgtEl>
                                          <p:spTgt spid="942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4211">
                                            <p:txEl>
                                              <p:pRg st="0" end="0"/>
                                            </p:txEl>
                                          </p:spTgt>
                                        </p:tgtEl>
                                        <p:attrNameLst>
                                          <p:attrName>style.visibility</p:attrName>
                                        </p:attrNameLst>
                                      </p:cBhvr>
                                      <p:to>
                                        <p:strVal val="visible"/>
                                      </p:to>
                                    </p:set>
                                    <p:animEffect transition="in" filter="wipe(left)">
                                      <p:cBhvr>
                                        <p:cTn id="12" dur="500"/>
                                        <p:tgtEl>
                                          <p:spTgt spid="942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4211">
                                            <p:txEl>
                                              <p:pRg st="3" end="3"/>
                                            </p:txEl>
                                          </p:spTgt>
                                        </p:tgtEl>
                                        <p:attrNameLst>
                                          <p:attrName>style.visibility</p:attrName>
                                        </p:attrNameLst>
                                      </p:cBhvr>
                                      <p:to>
                                        <p:strVal val="visible"/>
                                      </p:to>
                                    </p:set>
                                    <p:animEffect transition="in" filter="wipe(left)">
                                      <p:cBhvr>
                                        <p:cTn id="17" dur="500"/>
                                        <p:tgtEl>
                                          <p:spTgt spid="942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build="p"/>
    </p:bld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endParaRPr lang="en-US"/>
          </a:p>
        </p:txBody>
      </p:sp>
      <p:sp>
        <p:nvSpPr>
          <p:cNvPr id="95235" name="Rectangle 3"/>
          <p:cNvSpPr>
            <a:spLocks noGrp="1" noChangeArrowheads="1"/>
          </p:cNvSpPr>
          <p:nvPr>
            <p:ph type="body" idx="1"/>
          </p:nvPr>
        </p:nvSpPr>
        <p:spPr/>
        <p:txBody>
          <a:bodyPr/>
          <a:lstStyle/>
          <a:p>
            <a:endParaRPr lang="en-US"/>
          </a:p>
          <a:p>
            <a:r>
              <a:rPr lang="fa-IR"/>
              <a:t>و این حساب دائماً و یا هر گونه تغییر در مقدار موجودیها به روز می شود.</a:t>
            </a:r>
          </a:p>
          <a:p>
            <a:r>
              <a:rPr lang="fa-IR"/>
              <a:t>7- روشهای تعیین بهای تمام شده مواد:</a:t>
            </a:r>
          </a:p>
          <a:p>
            <a:r>
              <a:rPr lang="fa-IR"/>
              <a:t>روشهای تعیین بهای تمام شده مواد عبارتند از: روش شناسایی ویژه، روش</a:t>
            </a:r>
            <a:r>
              <a:rPr lang="en-US"/>
              <a:t> </a:t>
            </a:r>
            <a:r>
              <a:rPr lang="fa-IR"/>
              <a:t>میانگین بهای تمام شده، </a:t>
            </a:r>
            <a:endParaRPr lang="en-US"/>
          </a:p>
        </p:txBody>
      </p:sp>
    </p:spTree>
  </p:cSld>
  <p:clrMapOvr>
    <a:masterClrMapping/>
  </p:clrMapOvr>
  <p:transition advClick="0" advTm="3000"/>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endParaRPr lang="en-US"/>
          </a:p>
        </p:txBody>
      </p:sp>
      <p:sp>
        <p:nvSpPr>
          <p:cNvPr id="96259" name="Rectangle 3"/>
          <p:cNvSpPr>
            <a:spLocks noGrp="1" noChangeArrowheads="1"/>
          </p:cNvSpPr>
          <p:nvPr>
            <p:ph type="body" idx="1"/>
          </p:nvPr>
        </p:nvSpPr>
        <p:spPr/>
        <p:txBody>
          <a:bodyPr/>
          <a:lstStyle/>
          <a:p>
            <a:endParaRPr lang="en-US"/>
          </a:p>
          <a:p>
            <a:endParaRPr lang="en-US"/>
          </a:p>
          <a:p>
            <a:r>
              <a:rPr lang="fa-IR"/>
              <a:t>روش میانگین موزون متحرک، روش اولین صادره از اولین وارده </a:t>
            </a:r>
            <a:r>
              <a:rPr lang="en-US"/>
              <a:t>(fifo)</a:t>
            </a:r>
            <a:r>
              <a:rPr lang="fa-IR"/>
              <a:t> ، روش اولین صادره از آخرین وارده </a:t>
            </a:r>
            <a:r>
              <a:rPr lang="en-US"/>
              <a:t>(Lifo)</a:t>
            </a:r>
            <a:r>
              <a:rPr lang="fa-IR"/>
              <a:t> .</a:t>
            </a:r>
          </a:p>
          <a:p>
            <a:r>
              <a:rPr lang="fa-IR"/>
              <a:t>8- مقایسه روشهای تعیین بهای تمام شده موجودی مواد:</a:t>
            </a:r>
            <a:endParaRPr lang="en-US"/>
          </a:p>
        </p:txBody>
      </p:sp>
    </p:spTree>
  </p:cSld>
  <p:clrMapOvr>
    <a:masterClrMapping/>
  </p:clrMapOvr>
  <p:transition advClick="0" advTm="3000"/>
</p:sld>
</file>

<file path=ppt/slides/slide8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endParaRPr lang="en-US"/>
          </a:p>
        </p:txBody>
      </p:sp>
      <p:sp>
        <p:nvSpPr>
          <p:cNvPr id="97283" name="Rectangle 3"/>
          <p:cNvSpPr>
            <a:spLocks noGrp="1" noChangeArrowheads="1"/>
          </p:cNvSpPr>
          <p:nvPr>
            <p:ph type="body" idx="1"/>
          </p:nvPr>
        </p:nvSpPr>
        <p:spPr/>
        <p:txBody>
          <a:bodyPr/>
          <a:lstStyle/>
          <a:p>
            <a:endParaRPr lang="en-US"/>
          </a:p>
          <a:p>
            <a:endParaRPr lang="en-US"/>
          </a:p>
          <a:p>
            <a:r>
              <a:rPr lang="fa-IR"/>
              <a:t>- در صورت ثبات قیمت مواد اولیه عملاً تفاوتی بین نتایج کاربرد روشهای مختلف بهای تمام شده به وجود نمی آید و بهای تمام شده کالای صادره از انبار و موجودیها در تمام روشها یکسان خواهد بود.</a:t>
            </a:r>
            <a:endParaRPr lang="en-US"/>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97282"/>
                                        </p:tgtEl>
                                        <p:attrNameLst>
                                          <p:attrName>style.visibility</p:attrName>
                                        </p:attrNameLst>
                                      </p:cBhvr>
                                      <p:to>
                                        <p:strVal val="visible"/>
                                      </p:to>
                                    </p:set>
                                    <p:animEffect transition="in" filter="fade">
                                      <p:cBhvr>
                                        <p:cTn id="7" dur="2000"/>
                                        <p:tgtEl>
                                          <p:spTgt spid="972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7283">
                                            <p:txEl>
                                              <p:pRg st="2" end="2"/>
                                            </p:txEl>
                                          </p:spTgt>
                                        </p:tgtEl>
                                        <p:attrNameLst>
                                          <p:attrName>style.visibility</p:attrName>
                                        </p:attrNameLst>
                                      </p:cBhvr>
                                      <p:to>
                                        <p:strVal val="visible"/>
                                      </p:to>
                                    </p:set>
                                    <p:animEffect transition="in" filter="wipe(left)">
                                      <p:cBhvr>
                                        <p:cTn id="12" dur="500"/>
                                        <p:tgtEl>
                                          <p:spTgt spid="972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P spid="9728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endParaRPr lang="en-US"/>
          </a:p>
        </p:txBody>
      </p:sp>
      <p:sp>
        <p:nvSpPr>
          <p:cNvPr id="7171" name="Rectangle 3"/>
          <p:cNvSpPr>
            <a:spLocks noGrp="1" noChangeArrowheads="1"/>
          </p:cNvSpPr>
          <p:nvPr>
            <p:ph type="body" idx="1"/>
          </p:nvPr>
        </p:nvSpPr>
        <p:spPr/>
        <p:txBody>
          <a:bodyPr/>
          <a:lstStyle/>
          <a:p>
            <a:pPr algn="ctr"/>
            <a:endParaRPr lang="en-US"/>
          </a:p>
          <a:p>
            <a:endParaRPr lang="en-US"/>
          </a:p>
          <a:p>
            <a:pPr algn="ctr"/>
            <a:r>
              <a:rPr lang="fa-IR"/>
              <a:t>حسابداری مالی: اگر این اقلام توسط استفاده کنندگان خارجی نظیر سهامداران یا بستانکاران و به قصد ارزیابی عملکرد مدیران رده بالای شرکت و یا تصمیم گیری در مورد خود سازمان به کار رود. </a:t>
            </a:r>
            <a:endParaRPr lang="en-US" b="1" i="1"/>
          </a:p>
          <a:p>
            <a:pPr algn="ctr"/>
            <a:r>
              <a:rPr lang="fa-IR" sz="3600" b="1" i="1"/>
              <a:t>حسابداری مالی وحسابداری بهای تمام شده:</a:t>
            </a:r>
            <a:r>
              <a:rPr lang="fa-IR" b="1" i="1"/>
              <a:t>     </a:t>
            </a:r>
          </a:p>
          <a:p>
            <a:pPr algn="ctr"/>
            <a:endParaRPr lang="en-US" b="1" i="1"/>
          </a:p>
        </p:txBody>
      </p:sp>
    </p:spTree>
  </p:cSld>
  <p:clrMapOvr>
    <a:masterClrMapping/>
  </p:clrMapOvr>
  <p:transition advClick="0" advTm="3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nodePh="1">
                                  <p:stCondLst>
                                    <p:cond delay="0"/>
                                  </p:stCondLst>
                                  <p:endCondLst>
                                    <p:cond evt="begin" delay="0">
                                      <p:tn val="5"/>
                                    </p:cond>
                                  </p:endCondLst>
                                  <p:childTnLst>
                                    <p:set>
                                      <p:cBhvr>
                                        <p:cTn id="6" dur="1" fill="hold">
                                          <p:stCondLst>
                                            <p:cond delay="0"/>
                                          </p:stCondLst>
                                        </p:cTn>
                                        <p:tgtEl>
                                          <p:spTgt spid="7170"/>
                                        </p:tgtEl>
                                        <p:attrNameLst>
                                          <p:attrName>style.visibility</p:attrName>
                                        </p:attrNameLst>
                                      </p:cBhvr>
                                      <p:to>
                                        <p:strVal val="visible"/>
                                      </p:to>
                                    </p:set>
                                    <p:anim calcmode="lin" valueType="num">
                                      <p:cBhvr>
                                        <p:cTn id="7" dur="2000" fill="hold"/>
                                        <p:tgtEl>
                                          <p:spTgt spid="7170"/>
                                        </p:tgtEl>
                                        <p:attrNameLst>
                                          <p:attrName>ppt_w</p:attrName>
                                        </p:attrNameLst>
                                      </p:cBhvr>
                                      <p:tavLst>
                                        <p:tav tm="0">
                                          <p:val>
                                            <p:strVal val="#ppt_w"/>
                                          </p:val>
                                        </p:tav>
                                        <p:tav tm="100000">
                                          <p:val>
                                            <p:strVal val="#ppt_w"/>
                                          </p:val>
                                        </p:tav>
                                      </p:tavLst>
                                    </p:anim>
                                    <p:anim calcmode="lin" valueType="num">
                                      <p:cBhvr>
                                        <p:cTn id="8" dur="2000" fill="hold"/>
                                        <p:tgtEl>
                                          <p:spTgt spid="717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7170"/>
                                        </p:tgtEl>
                                        <p:attrNameLst>
                                          <p:attrName>ppt_x</p:attrName>
                                        </p:attrNameLst>
                                      </p:cBhvr>
                                      <p:tavLst>
                                        <p:tav tm="0">
                                          <p:val>
                                            <p:strVal val="#ppt_x-.4"/>
                                          </p:val>
                                        </p:tav>
                                        <p:tav tm="100000">
                                          <p:val>
                                            <p:strVal val="#ppt_x"/>
                                          </p:val>
                                        </p:tav>
                                      </p:tavLst>
                                    </p:anim>
                                    <p:anim calcmode="lin" valueType="num">
                                      <p:cBhvr>
                                        <p:cTn id="10" dur="2000" fill="hold"/>
                                        <p:tgtEl>
                                          <p:spTgt spid="717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fade">
                                      <p:cBhvr>
                                        <p:cTn id="15" dur="500">
                                          <p:stCondLst>
                                            <p:cond delay="0"/>
                                          </p:stCondLst>
                                        </p:cTn>
                                        <p:tgtEl>
                                          <p:spTgt spid="7171">
                                            <p:txEl>
                                              <p:pRg st="2" end="2"/>
                                            </p:txEl>
                                          </p:spTgt>
                                        </p:tgtEl>
                                      </p:cBhvr>
                                    </p:animEffect>
                                    <p:anim calcmode="lin" valueType="num">
                                      <p:cBhvr>
                                        <p:cTn id="16" dur="500" fill="hold">
                                          <p:stCondLst>
                                            <p:cond delay="0"/>
                                          </p:stCondLst>
                                        </p:cTn>
                                        <p:tgtEl>
                                          <p:spTgt spid="7171">
                                            <p:txEl>
                                              <p:pRg st="2" end="2"/>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fade">
                                      <p:cBhvr>
                                        <p:cTn id="22" dur="500">
                                          <p:stCondLst>
                                            <p:cond delay="0"/>
                                          </p:stCondLst>
                                        </p:cTn>
                                        <p:tgtEl>
                                          <p:spTgt spid="7171">
                                            <p:txEl>
                                              <p:pRg st="3" end="3"/>
                                            </p:txEl>
                                          </p:spTgt>
                                        </p:tgtEl>
                                      </p:cBhvr>
                                    </p:animEffect>
                                    <p:anim calcmode="lin" valueType="num">
                                      <p:cBhvr>
                                        <p:cTn id="23" dur="500" fill="hold">
                                          <p:stCondLst>
                                            <p:cond delay="0"/>
                                          </p:stCondLst>
                                        </p:cTn>
                                        <p:tgtEl>
                                          <p:spTgt spid="7171">
                                            <p:txEl>
                                              <p:pRg st="3" end="3"/>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endParaRPr lang="en-US"/>
          </a:p>
        </p:txBody>
      </p:sp>
      <p:sp>
        <p:nvSpPr>
          <p:cNvPr id="98307" name="Rectangle 3"/>
          <p:cNvSpPr>
            <a:spLocks noGrp="1" noChangeArrowheads="1"/>
          </p:cNvSpPr>
          <p:nvPr>
            <p:ph type="body" idx="1"/>
          </p:nvPr>
        </p:nvSpPr>
        <p:spPr/>
        <p:txBody>
          <a:bodyPr/>
          <a:lstStyle/>
          <a:p>
            <a:endParaRPr lang="en-US"/>
          </a:p>
          <a:p>
            <a:endParaRPr lang="en-US"/>
          </a:p>
          <a:p>
            <a:r>
              <a:rPr lang="fa-IR"/>
              <a:t> </a:t>
            </a:r>
          </a:p>
          <a:p>
            <a:r>
              <a:rPr lang="fa-IR"/>
              <a:t>-در صورت وجود تورم دائمی و افزایش قیمت مواد از روش اولین صادره از اولین وارده جهت تعیین بهای تمام شده استفاده می گرد دزیرا فرض می شود که موجودی انبارهمگی ازمحل آخرین خریدها (گرانترین خریدها) می باشد.</a:t>
            </a:r>
          </a:p>
          <a:p>
            <a:endParaRPr lang="en-US"/>
          </a:p>
        </p:txBody>
      </p:sp>
    </p:spTree>
  </p:cSld>
  <p:clrMapOvr>
    <a:masterClrMapping/>
  </p:clrMapOvr>
  <p:transition advClick="0" advTm="3000"/>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endParaRPr lang="en-US"/>
          </a:p>
        </p:txBody>
      </p:sp>
      <p:sp>
        <p:nvSpPr>
          <p:cNvPr id="99331" name="Rectangle 3"/>
          <p:cNvSpPr>
            <a:spLocks noGrp="1" noChangeArrowheads="1"/>
          </p:cNvSpPr>
          <p:nvPr>
            <p:ph type="body" idx="1"/>
          </p:nvPr>
        </p:nvSpPr>
        <p:spPr/>
        <p:txBody>
          <a:bodyPr/>
          <a:lstStyle/>
          <a:p>
            <a:endParaRPr lang="en-US"/>
          </a:p>
          <a:p>
            <a:endParaRPr lang="en-US"/>
          </a:p>
          <a:p>
            <a:r>
              <a:rPr lang="fa-IR"/>
              <a:t>- روش بهای تمام شده با تأثیر بر بهای تمام شده کالای فروش رفته از طریق اثر گذاری بر بهای تمام شده کالای تولید شده و موجودیهای ابتدا و انتهای دوره بر سود ناویژه تأثیر می گذارد.</a:t>
            </a:r>
          </a:p>
          <a:p>
            <a:endParaRPr lang="en-US"/>
          </a:p>
        </p:txBody>
      </p:sp>
    </p:spTree>
  </p:cSld>
  <p:clrMapOvr>
    <a:masterClrMapping/>
  </p:clrMapOvr>
  <p:transition advClick="0" advTm="3000"/>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endParaRPr lang="en-US"/>
          </a:p>
        </p:txBody>
      </p:sp>
      <p:sp>
        <p:nvSpPr>
          <p:cNvPr id="100355" name="Rectangle 3"/>
          <p:cNvSpPr>
            <a:spLocks noGrp="1" noChangeArrowheads="1"/>
          </p:cNvSpPr>
          <p:nvPr>
            <p:ph type="body" idx="1"/>
          </p:nvPr>
        </p:nvSpPr>
        <p:spPr/>
        <p:txBody>
          <a:bodyPr/>
          <a:lstStyle/>
          <a:p>
            <a:endParaRPr lang="en-US"/>
          </a:p>
          <a:p>
            <a:r>
              <a:rPr lang="fa-IR"/>
              <a:t>9- ثبت صدور مواد اولیه از انبار:</a:t>
            </a:r>
          </a:p>
          <a:p>
            <a:r>
              <a:rPr lang="fa-IR"/>
              <a:t>کار در جریان ساخت (بدهکار)</a:t>
            </a:r>
          </a:p>
          <a:p>
            <a:r>
              <a:rPr lang="fa-IR"/>
              <a:t>                            موجودی مواد اولیه (بستانکار)</a:t>
            </a:r>
            <a:endParaRPr lang="en-US"/>
          </a:p>
        </p:txBody>
      </p:sp>
    </p:spTree>
  </p:cSld>
  <p:clrMapOvr>
    <a:masterClrMapping/>
  </p:clrMapOvr>
  <p:transition advClick="0" advTm="3000"/>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endParaRPr lang="en-US"/>
          </a:p>
        </p:txBody>
      </p:sp>
      <p:sp>
        <p:nvSpPr>
          <p:cNvPr id="101379" name="Rectangle 3"/>
          <p:cNvSpPr>
            <a:spLocks noGrp="1" noChangeArrowheads="1"/>
          </p:cNvSpPr>
          <p:nvPr>
            <p:ph type="body" idx="1"/>
          </p:nvPr>
        </p:nvSpPr>
        <p:spPr/>
        <p:txBody>
          <a:bodyPr/>
          <a:lstStyle/>
          <a:p>
            <a:r>
              <a:rPr lang="fa-IR" sz="3600"/>
              <a:t>فصل هفتم: گردآوری اقلام بهای تمام شده ی دستمزد:</a:t>
            </a:r>
          </a:p>
          <a:p>
            <a:endParaRPr lang="en-US" sz="3600"/>
          </a:p>
          <a:p>
            <a:r>
              <a:rPr lang="fa-IR"/>
              <a:t>هدف کلی فصل: آشنایی با روشهای ثبت و جمع آوری اطلاعات در زمینه ی دستمزد مستقیم و غیر مستقیم.</a:t>
            </a:r>
          </a:p>
          <a:p>
            <a:r>
              <a:rPr lang="fa-IR"/>
              <a:t>روشهای مختلفی برای تعیین ساعات کار عوامل انسانی (نیروی کار) تولید وجود دارد.</a:t>
            </a:r>
            <a:endParaRPr lang="en-US"/>
          </a:p>
        </p:txBody>
      </p:sp>
    </p:spTree>
  </p:cSld>
  <p:clrMapOvr>
    <a:masterClrMapping/>
  </p:clrMapOvr>
  <p:transition advClick="0" advTm="3000"/>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endParaRPr lang="en-US"/>
          </a:p>
        </p:txBody>
      </p:sp>
      <p:sp>
        <p:nvSpPr>
          <p:cNvPr id="102403" name="Rectangle 3"/>
          <p:cNvSpPr>
            <a:spLocks noGrp="1" noChangeArrowheads="1"/>
          </p:cNvSpPr>
          <p:nvPr>
            <p:ph type="body" idx="1"/>
          </p:nvPr>
        </p:nvSpPr>
        <p:spPr/>
        <p:txBody>
          <a:bodyPr/>
          <a:lstStyle/>
          <a:p>
            <a:r>
              <a:rPr lang="fa-IR"/>
              <a:t> </a:t>
            </a:r>
            <a:endParaRPr lang="en-US"/>
          </a:p>
          <a:p>
            <a:endParaRPr lang="en-US" sz="2800"/>
          </a:p>
          <a:p>
            <a:r>
              <a:rPr lang="fa-IR"/>
              <a:t>. اسنادی که نشاندهنده ی میزان ساعات کار افراد است همچون کارت ساعت و برگه ی ساعت کار – به عنوان مبنایی برای تعیین دستمزد ناخالص آنها به کار برده می شود.</a:t>
            </a:r>
            <a:endParaRPr lang="en-US"/>
          </a:p>
        </p:txBody>
      </p:sp>
    </p:spTree>
  </p:cSld>
  <p:clrMapOvr>
    <a:masterClrMapping/>
  </p:clrMapOvr>
  <p:transition advClick="0" advTm="3000"/>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endParaRPr lang="en-US"/>
          </a:p>
        </p:txBody>
      </p:sp>
      <p:sp>
        <p:nvSpPr>
          <p:cNvPr id="103427" name="Rectangle 3"/>
          <p:cNvSpPr>
            <a:spLocks noGrp="1" noChangeArrowheads="1"/>
          </p:cNvSpPr>
          <p:nvPr>
            <p:ph type="body" idx="1"/>
          </p:nvPr>
        </p:nvSpPr>
        <p:spPr/>
        <p:txBody>
          <a:bodyPr/>
          <a:lstStyle/>
          <a:p>
            <a:endParaRPr lang="en-US"/>
          </a:p>
          <a:p>
            <a:endParaRPr lang="en-US"/>
          </a:p>
          <a:p>
            <a:r>
              <a:rPr lang="fa-IR"/>
              <a:t>کارت ساعت – برای آنکه ساعات کار عوامل انسانی تولید در طول یک دوره ی معین زمانی اندازه گیری شود از کارت ساعت استفاده می شود. در این کارت جمع ساعات کار هر یک از</a:t>
            </a:r>
            <a:endParaRPr lang="en-US"/>
          </a:p>
          <a:p>
            <a:r>
              <a:rPr lang="fa-IR"/>
              <a:t> افراد در هر یک از روزهای ماه را نشان می دهد.</a:t>
            </a:r>
            <a:endParaRPr lang="en-US"/>
          </a:p>
        </p:txBody>
      </p:sp>
    </p:spTree>
  </p:cSld>
  <p:clrMapOvr>
    <a:masterClrMapping/>
  </p:clrMapOvr>
  <p:transition advClick="0" advTm="3000"/>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endParaRPr lang="en-US"/>
          </a:p>
        </p:txBody>
      </p:sp>
      <p:sp>
        <p:nvSpPr>
          <p:cNvPr id="104451" name="Rectangle 3"/>
          <p:cNvSpPr>
            <a:spLocks noGrp="1" noChangeArrowheads="1"/>
          </p:cNvSpPr>
          <p:nvPr>
            <p:ph type="body" idx="1"/>
          </p:nvPr>
        </p:nvSpPr>
        <p:spPr/>
        <p:txBody>
          <a:bodyPr/>
          <a:lstStyle/>
          <a:p>
            <a:pPr>
              <a:lnSpc>
                <a:spcPct val="90000"/>
              </a:lnSpc>
            </a:pPr>
            <a:endParaRPr lang="en-US"/>
          </a:p>
          <a:p>
            <a:pPr>
              <a:lnSpc>
                <a:spcPct val="90000"/>
              </a:lnSpc>
            </a:pPr>
            <a:r>
              <a:rPr lang="fa-IR"/>
              <a:t>، به علاوه ساعت ورود و خروج در هر یک از روزها را نیز مشخص می کند. برگه ی ساعت کار – برگه ساعت کار مشخص می کند که هر یک از کارگران ساعات کار روزانه ی خود را صرف انجام چه کارهای مشخصی کرده است. </a:t>
            </a:r>
          </a:p>
          <a:p>
            <a:pPr>
              <a:lnSpc>
                <a:spcPct val="90000"/>
              </a:lnSpc>
            </a:pPr>
            <a:endParaRPr lang="fa-IR"/>
          </a:p>
          <a:p>
            <a:pPr>
              <a:lnSpc>
                <a:spcPct val="90000"/>
              </a:lnSpc>
            </a:pPr>
            <a:r>
              <a:rPr lang="fa-IR"/>
              <a:t/>
            </a:r>
            <a:br>
              <a:rPr lang="fa-IR"/>
            </a:br>
            <a:endParaRPr lang="en-US"/>
          </a:p>
        </p:txBody>
      </p:sp>
    </p:spTree>
  </p:cSld>
  <p:clrMapOvr>
    <a:masterClrMapping/>
  </p:clrMapOvr>
  <p:transition advClick="0" advTm="3000"/>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endParaRPr lang="en-US"/>
          </a:p>
        </p:txBody>
      </p:sp>
      <p:sp>
        <p:nvSpPr>
          <p:cNvPr id="105475" name="Rectangle 3"/>
          <p:cNvSpPr>
            <a:spLocks noGrp="1" noChangeArrowheads="1"/>
          </p:cNvSpPr>
          <p:nvPr>
            <p:ph type="body" idx="1"/>
          </p:nvPr>
        </p:nvSpPr>
        <p:spPr/>
        <p:txBody>
          <a:bodyPr/>
          <a:lstStyle/>
          <a:p>
            <a:endParaRPr lang="en-US"/>
          </a:p>
          <a:p>
            <a:endParaRPr lang="en-US"/>
          </a:p>
          <a:p>
            <a:r>
              <a:rPr lang="fa-IR"/>
              <a:t>به این وسیله می توان دستمزد هر یک از کارکنان را به بهای تمام شده ی کارهای مشخصی که</a:t>
            </a:r>
            <a:r>
              <a:rPr lang="fa-IR" sz="3600"/>
              <a:t> او انجام داده است منظور کرد.</a:t>
            </a:r>
          </a:p>
          <a:p>
            <a:endParaRPr lang="en-US"/>
          </a:p>
          <a:p>
            <a:endParaRPr lang="en-US"/>
          </a:p>
        </p:txBody>
      </p:sp>
    </p:spTree>
  </p:cSld>
  <p:clrMapOvr>
    <a:masterClrMapping/>
  </p:clrMapOvr>
  <p:transition advClick="0" advTm="3000"/>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endParaRPr lang="en-US"/>
          </a:p>
        </p:txBody>
      </p:sp>
      <p:sp>
        <p:nvSpPr>
          <p:cNvPr id="106500" name="Rectangle 4"/>
          <p:cNvSpPr>
            <a:spLocks noChangeArrowheads="1"/>
          </p:cNvSpPr>
          <p:nvPr/>
        </p:nvSpPr>
        <p:spPr bwMode="auto">
          <a:xfrm>
            <a:off x="971550" y="2636838"/>
            <a:ext cx="7777163" cy="2663825"/>
          </a:xfrm>
          <a:prstGeom prst="rect">
            <a:avLst/>
          </a:prstGeom>
          <a:solidFill>
            <a:schemeClr val="bg1"/>
          </a:solidFill>
          <a:ln w="15875">
            <a:solidFill>
              <a:schemeClr val="tx1"/>
            </a:solidFill>
            <a:miter lim="800000"/>
            <a:headEnd/>
            <a:tailEnd/>
          </a:ln>
          <a:effectLst/>
        </p:spPr>
        <p:txBody>
          <a:bodyPr wrap="none" anchor="ctr"/>
          <a:lstStyle/>
          <a:p>
            <a:endParaRPr lang="en-US"/>
          </a:p>
        </p:txBody>
      </p:sp>
      <p:sp>
        <p:nvSpPr>
          <p:cNvPr id="106499" name="Rectangle 3"/>
          <p:cNvSpPr>
            <a:spLocks noGrp="1" noChangeArrowheads="1"/>
          </p:cNvSpPr>
          <p:nvPr>
            <p:ph type="body" idx="1"/>
          </p:nvPr>
        </p:nvSpPr>
        <p:spPr/>
        <p:txBody>
          <a:bodyPr/>
          <a:lstStyle/>
          <a:p>
            <a:pPr>
              <a:lnSpc>
                <a:spcPct val="90000"/>
              </a:lnSpc>
            </a:pPr>
            <a:r>
              <a:rPr lang="fa-IR"/>
              <a:t>نمونه ای از برگه ی ساعت کار</a:t>
            </a:r>
          </a:p>
          <a:p>
            <a:pPr>
              <a:lnSpc>
                <a:spcPct val="90000"/>
              </a:lnSpc>
            </a:pPr>
            <a:r>
              <a:rPr lang="fa-IR" sz="3100"/>
              <a:t>نام:                       شماره ی پرسنلی:</a:t>
            </a:r>
            <a:r>
              <a:rPr lang="en-US" sz="3100"/>
              <a:t> </a:t>
            </a:r>
          </a:p>
          <a:p>
            <a:pPr>
              <a:lnSpc>
                <a:spcPct val="90000"/>
              </a:lnSpc>
              <a:buFontTx/>
              <a:buNone/>
            </a:pPr>
            <a:r>
              <a:rPr lang="en-US" sz="3100"/>
              <a:t>    </a:t>
            </a:r>
            <a:r>
              <a:rPr lang="fa-IR" sz="3100"/>
              <a:t>شماره سفارش:</a:t>
            </a:r>
            <a:r>
              <a:rPr lang="en-US" sz="3100"/>
              <a:t>             </a:t>
            </a:r>
          </a:p>
          <a:p>
            <a:pPr>
              <a:lnSpc>
                <a:spcPct val="90000"/>
              </a:lnSpc>
              <a:buFontTx/>
              <a:buNone/>
            </a:pPr>
            <a:r>
              <a:rPr lang="fa-IR" sz="3100"/>
              <a:t>نام کارگاه (دپارتمان)</a:t>
            </a:r>
            <a:endParaRPr lang="en-US" sz="3100"/>
          </a:p>
          <a:p>
            <a:pPr>
              <a:lnSpc>
                <a:spcPct val="90000"/>
              </a:lnSpc>
              <a:buFontTx/>
              <a:buNone/>
            </a:pPr>
            <a:r>
              <a:rPr lang="fa-IR" sz="3100"/>
              <a:t>ساعت شروع:               ساعت خاتمه:</a:t>
            </a:r>
            <a:endParaRPr lang="en-US" sz="3100"/>
          </a:p>
          <a:p>
            <a:pPr>
              <a:lnSpc>
                <a:spcPct val="90000"/>
              </a:lnSpc>
              <a:buFontTx/>
              <a:buNone/>
            </a:pPr>
            <a:r>
              <a:rPr lang="fa-IR" sz="3100"/>
              <a:t>کار انجام شده:</a:t>
            </a:r>
            <a:endParaRPr lang="en-US" sz="3100"/>
          </a:p>
          <a:p>
            <a:pPr>
              <a:lnSpc>
                <a:spcPct val="90000"/>
              </a:lnSpc>
            </a:pPr>
            <a:endParaRPr lang="en-US"/>
          </a:p>
          <a:p>
            <a:pPr>
              <a:lnSpc>
                <a:spcPct val="90000"/>
              </a:lnSpc>
            </a:pPr>
            <a:r>
              <a:rPr lang="fa-IR"/>
              <a:t>بهای تمام شده دستمزد = ساعات کار × نرخ مربوطه</a:t>
            </a:r>
            <a:endParaRPr lang="en-US"/>
          </a:p>
        </p:txBody>
      </p:sp>
    </p:spTree>
  </p:cSld>
  <p:clrMapOvr>
    <a:masterClrMapping/>
  </p:clrMapOvr>
  <p:transition advClick="0" advTm="3000"/>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endParaRPr lang="en-US"/>
          </a:p>
        </p:txBody>
      </p:sp>
      <p:sp>
        <p:nvSpPr>
          <p:cNvPr id="107523" name="Rectangle 3"/>
          <p:cNvSpPr>
            <a:spLocks noGrp="1" noChangeArrowheads="1"/>
          </p:cNvSpPr>
          <p:nvPr>
            <p:ph type="body" idx="1"/>
          </p:nvPr>
        </p:nvSpPr>
        <p:spPr/>
        <p:txBody>
          <a:bodyPr/>
          <a:lstStyle/>
          <a:p>
            <a:pPr>
              <a:lnSpc>
                <a:spcPct val="90000"/>
              </a:lnSpc>
            </a:pPr>
            <a:endParaRPr lang="ar-SA" sz="3000"/>
          </a:p>
          <a:p>
            <a:pPr>
              <a:lnSpc>
                <a:spcPct val="90000"/>
              </a:lnSpc>
            </a:pPr>
            <a:r>
              <a:rPr lang="fa-IR" sz="3000"/>
              <a:t>ثبت بهای دستمزد: کنترل دستمزد</a:t>
            </a:r>
          </a:p>
          <a:p>
            <a:pPr>
              <a:lnSpc>
                <a:spcPct val="90000"/>
              </a:lnSpc>
            </a:pPr>
            <a:r>
              <a:rPr lang="fa-IR" sz="3000"/>
              <a:t>				حسابهای پرداختنی / بانک</a:t>
            </a:r>
          </a:p>
          <a:p>
            <a:pPr>
              <a:lnSpc>
                <a:spcPct val="90000"/>
              </a:lnSpc>
            </a:pPr>
            <a:r>
              <a:rPr lang="fa-IR" sz="2400"/>
              <a:t>ثبت تخصیص دستمزد به کار درجریان ساخت و سربار:</a:t>
            </a:r>
          </a:p>
          <a:p>
            <a:pPr>
              <a:lnSpc>
                <a:spcPct val="90000"/>
              </a:lnSpc>
            </a:pPr>
            <a:r>
              <a:rPr lang="fa-IR" sz="2400"/>
              <a:t> کار در جریان</a:t>
            </a:r>
            <a:r>
              <a:rPr lang="ar-SA" sz="2400"/>
              <a:t> س</a:t>
            </a:r>
            <a:r>
              <a:rPr lang="fa-IR" sz="2400"/>
              <a:t>اخت</a:t>
            </a:r>
          </a:p>
          <a:p>
            <a:pPr>
              <a:lnSpc>
                <a:spcPct val="90000"/>
              </a:lnSpc>
            </a:pPr>
            <a:r>
              <a:rPr lang="fa-IR" sz="3000"/>
              <a:t>کنترل سربار</a:t>
            </a:r>
          </a:p>
          <a:p>
            <a:pPr>
              <a:lnSpc>
                <a:spcPct val="90000"/>
              </a:lnSpc>
            </a:pPr>
            <a:r>
              <a:rPr lang="fa-IR" sz="3000"/>
              <a:t>						کنترل دستمزد.</a:t>
            </a:r>
          </a:p>
          <a:p>
            <a:pPr>
              <a:lnSpc>
                <a:spcPct val="90000"/>
              </a:lnSpc>
            </a:pPr>
            <a:endParaRPr lang="en-US" sz="3000"/>
          </a:p>
        </p:txBody>
      </p:sp>
    </p:spTree>
  </p:cSld>
  <p:clrMapOvr>
    <a:masterClrMapping/>
  </p:clrMapOvr>
  <p:transition advClick="0" advTm="3000"/>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867</TotalTime>
  <Words>11009</Words>
  <Application>Microsoft Office PowerPoint</Application>
  <PresentationFormat>On-screen Show (4:3)</PresentationFormat>
  <Paragraphs>1369</Paragraphs>
  <Slides>304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304</vt:i4>
      </vt:variant>
    </vt:vector>
  </HeadingPairs>
  <TitlesOfParts>
    <vt:vector size="313" baseType="lpstr">
      <vt:lpstr>Arial</vt:lpstr>
      <vt:lpstr>B Mitra</vt:lpstr>
      <vt:lpstr>B Titr</vt:lpstr>
      <vt:lpstr>B Zar</vt:lpstr>
      <vt:lpstr>Calibri</vt:lpstr>
      <vt:lpstr>Tahoma</vt:lpstr>
      <vt:lpstr>Times New Roman</vt:lpstr>
      <vt:lpstr>Default Design</vt:lpstr>
      <vt:lpstr>Equation</vt:lpstr>
      <vt:lpstr>PowerPoint Presentation</vt:lpstr>
      <vt:lpstr>حسابداري صنعتي يك</vt:lpstr>
      <vt:lpstr>جايگاه درس  </vt:lpstr>
      <vt:lpstr>فهرست فصول</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 در این سیستم عناصر بهای تمام شده موجود در کار در جریان ساخت ابتدای دوره را دخالت نمی دهیم. جدول معادل واحدهای تکمیل شده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 دفتر روزنامه شرکت تولیدی رز </vt:lpstr>
    </vt:vector>
  </TitlesOfParts>
  <Company>sasasa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اول: کلیات و مفاهیم حسابداری بهای تمام شده</dc:title>
  <dc:creator>sa</dc:creator>
  <cp:lastModifiedBy>Shiva</cp:lastModifiedBy>
  <cp:revision>252</cp:revision>
  <dcterms:created xsi:type="dcterms:W3CDTF">2006-07-08T15:24:25Z</dcterms:created>
  <dcterms:modified xsi:type="dcterms:W3CDTF">2023-07-02T07:42:14Z</dcterms:modified>
</cp:coreProperties>
</file>