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25" r:id="rId1"/>
  </p:sldMasterIdLst>
  <p:notesMasterIdLst>
    <p:notesMasterId r:id="rId284"/>
  </p:notesMasterIdLst>
  <p:sldIdLst>
    <p:sldId id="256" r:id="rId2"/>
    <p:sldId id="478" r:id="rId3"/>
    <p:sldId id="257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2" r:id="rId17"/>
    <p:sldId id="273" r:id="rId18"/>
    <p:sldId id="290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1" r:id="rId36"/>
    <p:sldId id="292" r:id="rId37"/>
    <p:sldId id="295" r:id="rId38"/>
    <p:sldId id="296" r:id="rId39"/>
    <p:sldId id="293" r:id="rId40"/>
    <p:sldId id="294" r:id="rId41"/>
    <p:sldId id="297" r:id="rId42"/>
    <p:sldId id="298" r:id="rId43"/>
    <p:sldId id="299" r:id="rId44"/>
    <p:sldId id="300" r:id="rId45"/>
    <p:sldId id="301" r:id="rId46"/>
    <p:sldId id="302" r:id="rId47"/>
    <p:sldId id="303" r:id="rId48"/>
    <p:sldId id="304" r:id="rId49"/>
    <p:sldId id="548" r:id="rId50"/>
    <p:sldId id="307" r:id="rId51"/>
    <p:sldId id="308" r:id="rId52"/>
    <p:sldId id="479" r:id="rId53"/>
    <p:sldId id="309" r:id="rId54"/>
    <p:sldId id="310" r:id="rId55"/>
    <p:sldId id="311" r:id="rId56"/>
    <p:sldId id="312" r:id="rId57"/>
    <p:sldId id="313" r:id="rId58"/>
    <p:sldId id="314" r:id="rId59"/>
    <p:sldId id="315" r:id="rId60"/>
    <p:sldId id="316" r:id="rId61"/>
    <p:sldId id="317" r:id="rId62"/>
    <p:sldId id="318" r:id="rId63"/>
    <p:sldId id="319" r:id="rId64"/>
    <p:sldId id="320" r:id="rId65"/>
    <p:sldId id="321" r:id="rId66"/>
    <p:sldId id="322" r:id="rId67"/>
    <p:sldId id="323" r:id="rId68"/>
    <p:sldId id="324" r:id="rId69"/>
    <p:sldId id="325" r:id="rId70"/>
    <p:sldId id="326" r:id="rId71"/>
    <p:sldId id="327" r:id="rId72"/>
    <p:sldId id="480" r:id="rId73"/>
    <p:sldId id="481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482" r:id="rId92"/>
    <p:sldId id="483" r:id="rId93"/>
    <p:sldId id="484" r:id="rId94"/>
    <p:sldId id="485" r:id="rId95"/>
    <p:sldId id="486" r:id="rId96"/>
    <p:sldId id="487" r:id="rId97"/>
    <p:sldId id="346" r:id="rId98"/>
    <p:sldId id="347" r:id="rId99"/>
    <p:sldId id="348" r:id="rId100"/>
    <p:sldId id="349" r:id="rId101"/>
    <p:sldId id="350" r:id="rId102"/>
    <p:sldId id="351" r:id="rId103"/>
    <p:sldId id="352" r:id="rId104"/>
    <p:sldId id="353" r:id="rId105"/>
    <p:sldId id="488" r:id="rId106"/>
    <p:sldId id="489" r:id="rId107"/>
    <p:sldId id="490" r:id="rId108"/>
    <p:sldId id="491" r:id="rId109"/>
    <p:sldId id="354" r:id="rId110"/>
    <p:sldId id="355" r:id="rId111"/>
    <p:sldId id="492" r:id="rId112"/>
    <p:sldId id="356" r:id="rId113"/>
    <p:sldId id="357" r:id="rId114"/>
    <p:sldId id="358" r:id="rId115"/>
    <p:sldId id="359" r:id="rId116"/>
    <p:sldId id="360" r:id="rId117"/>
    <p:sldId id="361" r:id="rId118"/>
    <p:sldId id="362" r:id="rId119"/>
    <p:sldId id="363" r:id="rId120"/>
    <p:sldId id="364" r:id="rId121"/>
    <p:sldId id="365" r:id="rId122"/>
    <p:sldId id="366" r:id="rId123"/>
    <p:sldId id="367" r:id="rId124"/>
    <p:sldId id="368" r:id="rId125"/>
    <p:sldId id="369" r:id="rId126"/>
    <p:sldId id="370" r:id="rId127"/>
    <p:sldId id="371" r:id="rId128"/>
    <p:sldId id="372" r:id="rId129"/>
    <p:sldId id="373" r:id="rId130"/>
    <p:sldId id="374" r:id="rId131"/>
    <p:sldId id="375" r:id="rId132"/>
    <p:sldId id="376" r:id="rId133"/>
    <p:sldId id="377" r:id="rId134"/>
    <p:sldId id="378" r:id="rId135"/>
    <p:sldId id="379" r:id="rId136"/>
    <p:sldId id="380" r:id="rId137"/>
    <p:sldId id="381" r:id="rId138"/>
    <p:sldId id="382" r:id="rId139"/>
    <p:sldId id="383" r:id="rId140"/>
    <p:sldId id="384" r:id="rId141"/>
    <p:sldId id="385" r:id="rId142"/>
    <p:sldId id="386" r:id="rId143"/>
    <p:sldId id="549" r:id="rId144"/>
    <p:sldId id="388" r:id="rId145"/>
    <p:sldId id="389" r:id="rId146"/>
    <p:sldId id="550" r:id="rId147"/>
    <p:sldId id="391" r:id="rId148"/>
    <p:sldId id="392" r:id="rId149"/>
    <p:sldId id="393" r:id="rId150"/>
    <p:sldId id="394" r:id="rId151"/>
    <p:sldId id="395" r:id="rId152"/>
    <p:sldId id="396" r:id="rId153"/>
    <p:sldId id="397" r:id="rId154"/>
    <p:sldId id="398" r:id="rId155"/>
    <p:sldId id="399" r:id="rId156"/>
    <p:sldId id="400" r:id="rId157"/>
    <p:sldId id="401" r:id="rId158"/>
    <p:sldId id="402" r:id="rId159"/>
    <p:sldId id="403" r:id="rId160"/>
    <p:sldId id="404" r:id="rId161"/>
    <p:sldId id="405" r:id="rId162"/>
    <p:sldId id="406" r:id="rId163"/>
    <p:sldId id="407" r:id="rId164"/>
    <p:sldId id="408" r:id="rId165"/>
    <p:sldId id="409" r:id="rId166"/>
    <p:sldId id="410" r:id="rId167"/>
    <p:sldId id="493" r:id="rId168"/>
    <p:sldId id="411" r:id="rId169"/>
    <p:sldId id="413" r:id="rId170"/>
    <p:sldId id="414" r:id="rId171"/>
    <p:sldId id="415" r:id="rId172"/>
    <p:sldId id="416" r:id="rId173"/>
    <p:sldId id="417" r:id="rId174"/>
    <p:sldId id="418" r:id="rId175"/>
    <p:sldId id="421" r:id="rId176"/>
    <p:sldId id="422" r:id="rId177"/>
    <p:sldId id="423" r:id="rId178"/>
    <p:sldId id="424" r:id="rId179"/>
    <p:sldId id="425" r:id="rId180"/>
    <p:sldId id="426" r:id="rId181"/>
    <p:sldId id="427" r:id="rId182"/>
    <p:sldId id="428" r:id="rId183"/>
    <p:sldId id="494" r:id="rId184"/>
    <p:sldId id="495" r:id="rId185"/>
    <p:sldId id="496" r:id="rId186"/>
    <p:sldId id="497" r:id="rId187"/>
    <p:sldId id="498" r:id="rId188"/>
    <p:sldId id="499" r:id="rId189"/>
    <p:sldId id="500" r:id="rId190"/>
    <p:sldId id="501" r:id="rId191"/>
    <p:sldId id="502" r:id="rId192"/>
    <p:sldId id="503" r:id="rId193"/>
    <p:sldId id="504" r:id="rId194"/>
    <p:sldId id="505" r:id="rId195"/>
    <p:sldId id="506" r:id="rId196"/>
    <p:sldId id="507" r:id="rId197"/>
    <p:sldId id="508" r:id="rId198"/>
    <p:sldId id="509" r:id="rId199"/>
    <p:sldId id="510" r:id="rId200"/>
    <p:sldId id="511" r:id="rId201"/>
    <p:sldId id="512" r:id="rId202"/>
    <p:sldId id="513" r:id="rId203"/>
    <p:sldId id="514" r:id="rId204"/>
    <p:sldId id="515" r:id="rId205"/>
    <p:sldId id="516" r:id="rId206"/>
    <p:sldId id="517" r:id="rId207"/>
    <p:sldId id="518" r:id="rId208"/>
    <p:sldId id="519" r:id="rId209"/>
    <p:sldId id="520" r:id="rId210"/>
    <p:sldId id="521" r:id="rId211"/>
    <p:sldId id="429" r:id="rId212"/>
    <p:sldId id="430" r:id="rId213"/>
    <p:sldId id="431" r:id="rId214"/>
    <p:sldId id="432" r:id="rId215"/>
    <p:sldId id="433" r:id="rId216"/>
    <p:sldId id="434" r:id="rId217"/>
    <p:sldId id="522" r:id="rId218"/>
    <p:sldId id="435" r:id="rId219"/>
    <p:sldId id="523" r:id="rId220"/>
    <p:sldId id="436" r:id="rId221"/>
    <p:sldId id="437" r:id="rId222"/>
    <p:sldId id="438" r:id="rId223"/>
    <p:sldId id="439" r:id="rId224"/>
    <p:sldId id="440" r:id="rId225"/>
    <p:sldId id="441" r:id="rId226"/>
    <p:sldId id="524" r:id="rId227"/>
    <p:sldId id="442" r:id="rId228"/>
    <p:sldId id="443" r:id="rId229"/>
    <p:sldId id="444" r:id="rId230"/>
    <p:sldId id="445" r:id="rId231"/>
    <p:sldId id="446" r:id="rId232"/>
    <p:sldId id="447" r:id="rId233"/>
    <p:sldId id="451" r:id="rId234"/>
    <p:sldId id="452" r:id="rId235"/>
    <p:sldId id="453" r:id="rId236"/>
    <p:sldId id="454" r:id="rId237"/>
    <p:sldId id="455" r:id="rId238"/>
    <p:sldId id="457" r:id="rId239"/>
    <p:sldId id="458" r:id="rId240"/>
    <p:sldId id="459" r:id="rId241"/>
    <p:sldId id="525" r:id="rId242"/>
    <p:sldId id="460" r:id="rId243"/>
    <p:sldId id="461" r:id="rId244"/>
    <p:sldId id="462" r:id="rId245"/>
    <p:sldId id="463" r:id="rId246"/>
    <p:sldId id="464" r:id="rId247"/>
    <p:sldId id="526" r:id="rId248"/>
    <p:sldId id="528" r:id="rId249"/>
    <p:sldId id="529" r:id="rId250"/>
    <p:sldId id="466" r:id="rId251"/>
    <p:sldId id="467" r:id="rId252"/>
    <p:sldId id="468" r:id="rId253"/>
    <p:sldId id="469" r:id="rId254"/>
    <p:sldId id="530" r:id="rId255"/>
    <p:sldId id="531" r:id="rId256"/>
    <p:sldId id="470" r:id="rId257"/>
    <p:sldId id="471" r:id="rId258"/>
    <p:sldId id="472" r:id="rId259"/>
    <p:sldId id="532" r:id="rId260"/>
    <p:sldId id="537" r:id="rId261"/>
    <p:sldId id="551" r:id="rId262"/>
    <p:sldId id="552" r:id="rId263"/>
    <p:sldId id="553" r:id="rId264"/>
    <p:sldId id="554" r:id="rId265"/>
    <p:sldId id="555" r:id="rId266"/>
    <p:sldId id="556" r:id="rId267"/>
    <p:sldId id="557" r:id="rId268"/>
    <p:sldId id="558" r:id="rId269"/>
    <p:sldId id="474" r:id="rId270"/>
    <p:sldId id="475" r:id="rId271"/>
    <p:sldId id="476" r:id="rId272"/>
    <p:sldId id="477" r:id="rId273"/>
    <p:sldId id="538" r:id="rId274"/>
    <p:sldId id="539" r:id="rId275"/>
    <p:sldId id="540" r:id="rId276"/>
    <p:sldId id="541" r:id="rId277"/>
    <p:sldId id="542" r:id="rId278"/>
    <p:sldId id="543" r:id="rId279"/>
    <p:sldId id="544" r:id="rId280"/>
    <p:sldId id="559" r:id="rId281"/>
    <p:sldId id="560" r:id="rId282"/>
    <p:sldId id="561" r:id="rId283"/>
  </p:sldIdLst>
  <p:sldSz cx="9144000" cy="6858000" type="screen4x3"/>
  <p:notesSz cx="6858000" cy="9144000"/>
  <p:defaultTextStyle>
    <a:defPPr>
      <a:defRPr lang="en-US"/>
    </a:defPPr>
    <a:lvl1pPr algn="r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ahoma" panose="020B0604030504040204" pitchFamily="34" charset="0"/>
        <a:ea typeface="+mn-ea"/>
        <a:cs typeface="B Yagut" panose="00000400000000000000" pitchFamily="2" charset="-78"/>
      </a:defRPr>
    </a:lvl1pPr>
    <a:lvl2pPr marL="457200" algn="r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ahoma" panose="020B0604030504040204" pitchFamily="34" charset="0"/>
        <a:ea typeface="+mn-ea"/>
        <a:cs typeface="B Yagut" panose="00000400000000000000" pitchFamily="2" charset="-78"/>
      </a:defRPr>
    </a:lvl2pPr>
    <a:lvl3pPr marL="914400" algn="r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ahoma" panose="020B0604030504040204" pitchFamily="34" charset="0"/>
        <a:ea typeface="+mn-ea"/>
        <a:cs typeface="B Yagut" panose="00000400000000000000" pitchFamily="2" charset="-78"/>
      </a:defRPr>
    </a:lvl3pPr>
    <a:lvl4pPr marL="1371600" algn="r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ahoma" panose="020B0604030504040204" pitchFamily="34" charset="0"/>
        <a:ea typeface="+mn-ea"/>
        <a:cs typeface="B Yagut" panose="00000400000000000000" pitchFamily="2" charset="-78"/>
      </a:defRPr>
    </a:lvl4pPr>
    <a:lvl5pPr marL="1828800" algn="r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ahoma" panose="020B0604030504040204" pitchFamily="34" charset="0"/>
        <a:ea typeface="+mn-ea"/>
        <a:cs typeface="B Yagut" panose="00000400000000000000" pitchFamily="2" charset="-78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ahoma" panose="020B0604030504040204" pitchFamily="34" charset="0"/>
        <a:ea typeface="+mn-ea"/>
        <a:cs typeface="B Yagut" panose="00000400000000000000" pitchFamily="2" charset="-78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ahoma" panose="020B0604030504040204" pitchFamily="34" charset="0"/>
        <a:ea typeface="+mn-ea"/>
        <a:cs typeface="B Yagut" panose="00000400000000000000" pitchFamily="2" charset="-78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ahoma" panose="020B0604030504040204" pitchFamily="34" charset="0"/>
        <a:ea typeface="+mn-ea"/>
        <a:cs typeface="B Yagut" panose="00000400000000000000" pitchFamily="2" charset="-78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ahoma" panose="020B0604030504040204" pitchFamily="34" charset="0"/>
        <a:ea typeface="+mn-ea"/>
        <a:cs typeface="B Yagut" panose="00000400000000000000" pitchFamily="2" charset="-78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FFFF00"/>
    <a:srgbClr val="0033CC"/>
    <a:srgbClr val="99CCFF"/>
    <a:srgbClr val="FFCC00"/>
    <a:srgbClr val="00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206" autoAdjust="0"/>
    <p:restoredTop sz="94148" autoAdjust="0"/>
  </p:normalViewPr>
  <p:slideViewPr>
    <p:cSldViewPr>
      <p:cViewPr varScale="1">
        <p:scale>
          <a:sx n="59" d="100"/>
          <a:sy n="59" d="100"/>
        </p:scale>
        <p:origin x="90" y="30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268" Type="http://schemas.openxmlformats.org/officeDocument/2006/relationships/slide" Target="slides/slide267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279" Type="http://schemas.openxmlformats.org/officeDocument/2006/relationships/slide" Target="slides/slide278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27" Type="http://schemas.openxmlformats.org/officeDocument/2006/relationships/slide" Target="slides/slide226.xml"/><Relationship Id="rId248" Type="http://schemas.openxmlformats.org/officeDocument/2006/relationships/slide" Target="slides/slide247.xml"/><Relationship Id="rId269" Type="http://schemas.openxmlformats.org/officeDocument/2006/relationships/slide" Target="slides/slide268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slide" Target="slides/slide216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28" Type="http://schemas.openxmlformats.org/officeDocument/2006/relationships/slide" Target="slides/slide227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281" Type="http://schemas.openxmlformats.org/officeDocument/2006/relationships/slide" Target="slides/slide280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slide" Target="slides/slide217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71" Type="http://schemas.openxmlformats.org/officeDocument/2006/relationships/slide" Target="slides/slide270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283" Type="http://schemas.openxmlformats.org/officeDocument/2006/relationships/slide" Target="slides/slide282.xml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notesMaster" Target="notesMasters/notesMaster1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presProps" Target="presProps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viewProps" Target="viewProps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theme" Target="theme/theme1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tableStyles" Target="tableStyles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 altLang="fa-IR"/>
          </a:p>
        </p:txBody>
      </p:sp>
      <p:sp>
        <p:nvSpPr>
          <p:cNvPr id="38605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1588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 altLang="fa-IR"/>
          </a:p>
        </p:txBody>
      </p:sp>
      <p:sp>
        <p:nvSpPr>
          <p:cNvPr id="38605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38605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fa-IR" smtClean="0"/>
              <a:t>Click to edit Master text styles</a:t>
            </a:r>
          </a:p>
          <a:p>
            <a:pPr lvl="1"/>
            <a:r>
              <a:rPr lang="en-US" altLang="fa-IR" smtClean="0"/>
              <a:t>Second level</a:t>
            </a:r>
          </a:p>
          <a:p>
            <a:pPr lvl="2"/>
            <a:r>
              <a:rPr lang="en-US" altLang="fa-IR" smtClean="0"/>
              <a:t>Third level</a:t>
            </a:r>
          </a:p>
          <a:p>
            <a:pPr lvl="3"/>
            <a:r>
              <a:rPr lang="en-US" altLang="fa-IR" smtClean="0"/>
              <a:t>Fourth level</a:t>
            </a:r>
          </a:p>
          <a:p>
            <a:pPr lvl="4"/>
            <a:r>
              <a:rPr lang="en-US" altLang="fa-IR" smtClean="0"/>
              <a:t>Fifth level</a:t>
            </a:r>
          </a:p>
        </p:txBody>
      </p:sp>
      <p:sp>
        <p:nvSpPr>
          <p:cNvPr id="38605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388620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 altLang="fa-IR"/>
          </a:p>
        </p:txBody>
      </p:sp>
      <p:sp>
        <p:nvSpPr>
          <p:cNvPr id="38605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1588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C69EA842-B487-4B39-8F12-008E39F720E7}" type="slidenum">
              <a:rPr lang="fa-IR" altLang="fa-IR"/>
              <a:pPr/>
              <a:t>‹#›</a:t>
            </a:fld>
            <a:endParaRPr lang="en-US" altLang="fa-I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r" rtl="1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1pPr>
    <a:lvl2pPr marL="457200" algn="r" rtl="1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2pPr>
    <a:lvl3pPr marL="914400" algn="r" rtl="1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3pPr>
    <a:lvl4pPr marL="1371600" algn="r" rtl="1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4pPr>
    <a:lvl5pPr marL="1828800" algn="r" rtl="1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08854F3-8072-4709-9567-3A14C743BCEF}" type="slidenum">
              <a:rPr lang="fa-IR" altLang="fa-IR"/>
              <a:pPr/>
              <a:t>227</a:t>
            </a:fld>
            <a:endParaRPr lang="en-US" altLang="fa-IR"/>
          </a:p>
        </p:txBody>
      </p:sp>
      <p:sp>
        <p:nvSpPr>
          <p:cNvPr id="3870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70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fa-IR" altLang="fa-IR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378" name="Group 2"/>
          <p:cNvGrpSpPr>
            <a:grpSpLocks/>
          </p:cNvGrpSpPr>
          <p:nvPr/>
        </p:nvGrpSpPr>
        <p:grpSpPr bwMode="auto">
          <a:xfrm>
            <a:off x="0" y="6350"/>
            <a:ext cx="9140825" cy="6851650"/>
            <a:chOff x="0" y="4"/>
            <a:chExt cx="5758" cy="4316"/>
          </a:xfrm>
        </p:grpSpPr>
        <p:grpSp>
          <p:nvGrpSpPr>
            <p:cNvPr id="101379" name="Group 3"/>
            <p:cNvGrpSpPr>
              <a:grpSpLocks/>
            </p:cNvGrpSpPr>
            <p:nvPr/>
          </p:nvGrpSpPr>
          <p:grpSpPr bwMode="auto">
            <a:xfrm>
              <a:off x="0" y="1161"/>
              <a:ext cx="5758" cy="3159"/>
              <a:chOff x="0" y="1161"/>
              <a:chExt cx="5758" cy="3159"/>
            </a:xfrm>
          </p:grpSpPr>
          <p:sp>
            <p:nvSpPr>
              <p:cNvPr id="101380" name="Freeform 4"/>
              <p:cNvSpPr>
                <a:spLocks/>
              </p:cNvSpPr>
              <p:nvPr/>
            </p:nvSpPr>
            <p:spPr bwMode="hidden">
              <a:xfrm>
                <a:off x="558" y="1161"/>
                <a:ext cx="5200" cy="3159"/>
              </a:xfrm>
              <a:custGeom>
                <a:avLst/>
                <a:gdLst>
                  <a:gd name="T0" fmla="*/ 0 w 5184"/>
                  <a:gd name="T1" fmla="*/ 3159 h 3159"/>
                  <a:gd name="T2" fmla="*/ 5184 w 5184"/>
                  <a:gd name="T3" fmla="*/ 3159 h 3159"/>
                  <a:gd name="T4" fmla="*/ 5184 w 5184"/>
                  <a:gd name="T5" fmla="*/ 0 h 3159"/>
                  <a:gd name="T6" fmla="*/ 0 w 5184"/>
                  <a:gd name="T7" fmla="*/ 0 h 3159"/>
                  <a:gd name="T8" fmla="*/ 0 w 5184"/>
                  <a:gd name="T9" fmla="*/ 3159 h 3159"/>
                  <a:gd name="T10" fmla="*/ 0 w 5184"/>
                  <a:gd name="T11" fmla="*/ 3159 h 3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84" h="3159">
                    <a:moveTo>
                      <a:pt x="0" y="3159"/>
                    </a:moveTo>
                    <a:lnTo>
                      <a:pt x="5184" y="3159"/>
                    </a:lnTo>
                    <a:lnTo>
                      <a:pt x="5184" y="0"/>
                    </a:lnTo>
                    <a:lnTo>
                      <a:pt x="0" y="0"/>
                    </a:lnTo>
                    <a:lnTo>
                      <a:pt x="0" y="3159"/>
                    </a:lnTo>
                    <a:lnTo>
                      <a:pt x="0" y="3159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2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a-IR"/>
              </a:p>
            </p:txBody>
          </p:sp>
          <p:sp>
            <p:nvSpPr>
              <p:cNvPr id="101381" name="Freeform 5"/>
              <p:cNvSpPr>
                <a:spLocks/>
              </p:cNvSpPr>
              <p:nvPr/>
            </p:nvSpPr>
            <p:spPr bwMode="hidden">
              <a:xfrm>
                <a:off x="0" y="1161"/>
                <a:ext cx="558" cy="3159"/>
              </a:xfrm>
              <a:custGeom>
                <a:avLst/>
                <a:gdLst>
                  <a:gd name="T0" fmla="*/ 0 w 556"/>
                  <a:gd name="T1" fmla="*/ 0 h 3159"/>
                  <a:gd name="T2" fmla="*/ 0 w 556"/>
                  <a:gd name="T3" fmla="*/ 3159 h 3159"/>
                  <a:gd name="T4" fmla="*/ 556 w 556"/>
                  <a:gd name="T5" fmla="*/ 3159 h 3159"/>
                  <a:gd name="T6" fmla="*/ 556 w 556"/>
                  <a:gd name="T7" fmla="*/ 0 h 3159"/>
                  <a:gd name="T8" fmla="*/ 0 w 556"/>
                  <a:gd name="T9" fmla="*/ 0 h 3159"/>
                  <a:gd name="T10" fmla="*/ 0 w 556"/>
                  <a:gd name="T11" fmla="*/ 0 h 3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6" h="3159">
                    <a:moveTo>
                      <a:pt x="0" y="0"/>
                    </a:moveTo>
                    <a:lnTo>
                      <a:pt x="0" y="3159"/>
                    </a:lnTo>
                    <a:lnTo>
                      <a:pt x="556" y="3159"/>
                    </a:lnTo>
                    <a:lnTo>
                      <a:pt x="556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2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a-IR"/>
              </a:p>
            </p:txBody>
          </p:sp>
        </p:grpSp>
        <p:sp>
          <p:nvSpPr>
            <p:cNvPr id="101382" name="Freeform 6"/>
            <p:cNvSpPr>
              <a:spLocks/>
            </p:cNvSpPr>
            <p:nvPr/>
          </p:nvSpPr>
          <p:spPr bwMode="ltGray">
            <a:xfrm>
              <a:off x="552" y="951"/>
              <a:ext cx="12" cy="420"/>
            </a:xfrm>
            <a:custGeom>
              <a:avLst/>
              <a:gdLst>
                <a:gd name="T0" fmla="*/ 0 w 12"/>
                <a:gd name="T1" fmla="*/ 0 h 420"/>
                <a:gd name="T2" fmla="*/ 0 w 12"/>
                <a:gd name="T3" fmla="*/ 420 h 420"/>
                <a:gd name="T4" fmla="*/ 12 w 12"/>
                <a:gd name="T5" fmla="*/ 420 h 420"/>
                <a:gd name="T6" fmla="*/ 12 w 12"/>
                <a:gd name="T7" fmla="*/ 0 h 420"/>
                <a:gd name="T8" fmla="*/ 0 w 12"/>
                <a:gd name="T9" fmla="*/ 0 h 420"/>
                <a:gd name="T10" fmla="*/ 0 w 12"/>
                <a:gd name="T11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20">
                  <a:moveTo>
                    <a:pt x="0" y="0"/>
                  </a:moveTo>
                  <a:lnTo>
                    <a:pt x="0" y="420"/>
                  </a:lnTo>
                  <a:lnTo>
                    <a:pt x="12" y="42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hlink"/>
                </a:gs>
                <a:gs pos="100000">
                  <a:schemeClr val="accent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a-IR"/>
            </a:p>
          </p:txBody>
        </p:sp>
        <p:sp>
          <p:nvSpPr>
            <p:cNvPr id="101383" name="Freeform 7"/>
            <p:cNvSpPr>
              <a:spLocks/>
            </p:cNvSpPr>
            <p:nvPr/>
          </p:nvSpPr>
          <p:spPr bwMode="ltGray">
            <a:xfrm>
              <a:off x="767" y="1155"/>
              <a:ext cx="252" cy="12"/>
            </a:xfrm>
            <a:custGeom>
              <a:avLst/>
              <a:gdLst>
                <a:gd name="T0" fmla="*/ 251 w 251"/>
                <a:gd name="T1" fmla="*/ 0 h 12"/>
                <a:gd name="T2" fmla="*/ 0 w 251"/>
                <a:gd name="T3" fmla="*/ 0 h 12"/>
                <a:gd name="T4" fmla="*/ 0 w 251"/>
                <a:gd name="T5" fmla="*/ 12 h 12"/>
                <a:gd name="T6" fmla="*/ 251 w 251"/>
                <a:gd name="T7" fmla="*/ 12 h 12"/>
                <a:gd name="T8" fmla="*/ 251 w 251"/>
                <a:gd name="T9" fmla="*/ 0 h 12"/>
                <a:gd name="T10" fmla="*/ 251 w 25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1" h="12">
                  <a:moveTo>
                    <a:pt x="251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251" y="12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a-IR"/>
            </a:p>
          </p:txBody>
        </p:sp>
        <p:sp>
          <p:nvSpPr>
            <p:cNvPr id="101384" name="Freeform 8"/>
            <p:cNvSpPr>
              <a:spLocks/>
            </p:cNvSpPr>
            <p:nvPr/>
          </p:nvSpPr>
          <p:spPr bwMode="ltGray">
            <a:xfrm>
              <a:off x="0" y="1155"/>
              <a:ext cx="351" cy="12"/>
            </a:xfrm>
            <a:custGeom>
              <a:avLst/>
              <a:gdLst>
                <a:gd name="T0" fmla="*/ 0 w 251"/>
                <a:gd name="T1" fmla="*/ 0 h 12"/>
                <a:gd name="T2" fmla="*/ 0 w 251"/>
                <a:gd name="T3" fmla="*/ 12 h 12"/>
                <a:gd name="T4" fmla="*/ 251 w 251"/>
                <a:gd name="T5" fmla="*/ 12 h 12"/>
                <a:gd name="T6" fmla="*/ 251 w 251"/>
                <a:gd name="T7" fmla="*/ 0 h 12"/>
                <a:gd name="T8" fmla="*/ 0 w 251"/>
                <a:gd name="T9" fmla="*/ 0 h 12"/>
                <a:gd name="T10" fmla="*/ 0 w 25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1" h="12">
                  <a:moveTo>
                    <a:pt x="0" y="0"/>
                  </a:moveTo>
                  <a:lnTo>
                    <a:pt x="0" y="12"/>
                  </a:lnTo>
                  <a:lnTo>
                    <a:pt x="251" y="12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a-IR"/>
            </a:p>
          </p:txBody>
        </p:sp>
        <p:grpSp>
          <p:nvGrpSpPr>
            <p:cNvPr id="101385" name="Group 9"/>
            <p:cNvGrpSpPr>
              <a:grpSpLocks/>
            </p:cNvGrpSpPr>
            <p:nvPr/>
          </p:nvGrpSpPr>
          <p:grpSpPr bwMode="auto">
            <a:xfrm>
              <a:off x="348" y="4"/>
              <a:ext cx="5410" cy="4316"/>
              <a:chOff x="348" y="4"/>
              <a:chExt cx="5410" cy="4316"/>
            </a:xfrm>
          </p:grpSpPr>
          <p:sp>
            <p:nvSpPr>
              <p:cNvPr id="101386" name="Freeform 10"/>
              <p:cNvSpPr>
                <a:spLocks/>
              </p:cNvSpPr>
              <p:nvPr/>
            </p:nvSpPr>
            <p:spPr bwMode="ltGray">
              <a:xfrm>
                <a:off x="552" y="4"/>
                <a:ext cx="12" cy="695"/>
              </a:xfrm>
              <a:custGeom>
                <a:avLst/>
                <a:gdLst>
                  <a:gd name="T0" fmla="*/ 12 w 12"/>
                  <a:gd name="T1" fmla="*/ 0 h 695"/>
                  <a:gd name="T2" fmla="*/ 0 w 12"/>
                  <a:gd name="T3" fmla="*/ 0 h 695"/>
                  <a:gd name="T4" fmla="*/ 0 w 12"/>
                  <a:gd name="T5" fmla="*/ 695 h 695"/>
                  <a:gd name="T6" fmla="*/ 12 w 12"/>
                  <a:gd name="T7" fmla="*/ 695 h 695"/>
                  <a:gd name="T8" fmla="*/ 12 w 12"/>
                  <a:gd name="T9" fmla="*/ 0 h 695"/>
                  <a:gd name="T10" fmla="*/ 12 w 12"/>
                  <a:gd name="T11" fmla="*/ 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695">
                    <a:moveTo>
                      <a:pt x="12" y="0"/>
                    </a:moveTo>
                    <a:lnTo>
                      <a:pt x="0" y="0"/>
                    </a:lnTo>
                    <a:lnTo>
                      <a:pt x="0" y="695"/>
                    </a:lnTo>
                    <a:lnTo>
                      <a:pt x="12" y="695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2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a-IR"/>
              </a:p>
            </p:txBody>
          </p:sp>
          <p:sp>
            <p:nvSpPr>
              <p:cNvPr id="101387" name="Freeform 11"/>
              <p:cNvSpPr>
                <a:spLocks/>
              </p:cNvSpPr>
              <p:nvPr/>
            </p:nvSpPr>
            <p:spPr bwMode="ltGray">
              <a:xfrm>
                <a:off x="552" y="1623"/>
                <a:ext cx="12" cy="2697"/>
              </a:xfrm>
              <a:custGeom>
                <a:avLst/>
                <a:gdLst>
                  <a:gd name="T0" fmla="*/ 0 w 12"/>
                  <a:gd name="T1" fmla="*/ 2697 h 2697"/>
                  <a:gd name="T2" fmla="*/ 12 w 12"/>
                  <a:gd name="T3" fmla="*/ 2697 h 2697"/>
                  <a:gd name="T4" fmla="*/ 12 w 12"/>
                  <a:gd name="T5" fmla="*/ 0 h 2697"/>
                  <a:gd name="T6" fmla="*/ 0 w 12"/>
                  <a:gd name="T7" fmla="*/ 0 h 2697"/>
                  <a:gd name="T8" fmla="*/ 0 w 12"/>
                  <a:gd name="T9" fmla="*/ 2697 h 2697"/>
                  <a:gd name="T10" fmla="*/ 0 w 12"/>
                  <a:gd name="T11" fmla="*/ 2697 h 26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697">
                    <a:moveTo>
                      <a:pt x="0" y="2697"/>
                    </a:moveTo>
                    <a:lnTo>
                      <a:pt x="12" y="2697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2697"/>
                    </a:lnTo>
                    <a:lnTo>
                      <a:pt x="0" y="2697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a-IR"/>
              </a:p>
            </p:txBody>
          </p:sp>
          <p:sp>
            <p:nvSpPr>
              <p:cNvPr id="101388" name="Freeform 12"/>
              <p:cNvSpPr>
                <a:spLocks/>
              </p:cNvSpPr>
              <p:nvPr/>
            </p:nvSpPr>
            <p:spPr bwMode="ltGray">
              <a:xfrm>
                <a:off x="1019" y="1155"/>
                <a:ext cx="4739" cy="12"/>
              </a:xfrm>
              <a:custGeom>
                <a:avLst/>
                <a:gdLst>
                  <a:gd name="T0" fmla="*/ 4724 w 4724"/>
                  <a:gd name="T1" fmla="*/ 0 h 12"/>
                  <a:gd name="T2" fmla="*/ 0 w 4724"/>
                  <a:gd name="T3" fmla="*/ 0 h 12"/>
                  <a:gd name="T4" fmla="*/ 0 w 4724"/>
                  <a:gd name="T5" fmla="*/ 12 h 12"/>
                  <a:gd name="T6" fmla="*/ 4724 w 4724"/>
                  <a:gd name="T7" fmla="*/ 12 h 12"/>
                  <a:gd name="T8" fmla="*/ 4724 w 4724"/>
                  <a:gd name="T9" fmla="*/ 0 h 12"/>
                  <a:gd name="T10" fmla="*/ 4724 w 472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24" h="12">
                    <a:moveTo>
                      <a:pt x="4724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4724" y="12"/>
                    </a:lnTo>
                    <a:lnTo>
                      <a:pt x="4724" y="0"/>
                    </a:lnTo>
                    <a:lnTo>
                      <a:pt x="47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a-IR"/>
              </a:p>
            </p:txBody>
          </p:sp>
          <p:sp>
            <p:nvSpPr>
              <p:cNvPr id="101389" name="Freeform 13"/>
              <p:cNvSpPr>
                <a:spLocks/>
              </p:cNvSpPr>
              <p:nvPr/>
            </p:nvSpPr>
            <p:spPr bwMode="ltGray">
              <a:xfrm>
                <a:off x="552" y="1371"/>
                <a:ext cx="12" cy="252"/>
              </a:xfrm>
              <a:custGeom>
                <a:avLst/>
                <a:gdLst>
                  <a:gd name="T0" fmla="*/ 0 w 12"/>
                  <a:gd name="T1" fmla="*/ 252 h 252"/>
                  <a:gd name="T2" fmla="*/ 12 w 12"/>
                  <a:gd name="T3" fmla="*/ 252 h 252"/>
                  <a:gd name="T4" fmla="*/ 12 w 12"/>
                  <a:gd name="T5" fmla="*/ 0 h 252"/>
                  <a:gd name="T6" fmla="*/ 0 w 12"/>
                  <a:gd name="T7" fmla="*/ 0 h 252"/>
                  <a:gd name="T8" fmla="*/ 0 w 12"/>
                  <a:gd name="T9" fmla="*/ 252 h 252"/>
                  <a:gd name="T10" fmla="*/ 0 w 12"/>
                  <a:gd name="T11" fmla="*/ 25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52">
                    <a:moveTo>
                      <a:pt x="0" y="252"/>
                    </a:moveTo>
                    <a:lnTo>
                      <a:pt x="12" y="252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252"/>
                    </a:lnTo>
                    <a:lnTo>
                      <a:pt x="0" y="25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2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a-IR"/>
              </a:p>
            </p:txBody>
          </p:sp>
          <p:sp>
            <p:nvSpPr>
              <p:cNvPr id="101390" name="Freeform 14"/>
              <p:cNvSpPr>
                <a:spLocks/>
              </p:cNvSpPr>
              <p:nvPr/>
            </p:nvSpPr>
            <p:spPr bwMode="ltGray">
              <a:xfrm>
                <a:off x="552" y="699"/>
                <a:ext cx="12" cy="252"/>
              </a:xfrm>
              <a:custGeom>
                <a:avLst/>
                <a:gdLst>
                  <a:gd name="T0" fmla="*/ 12 w 12"/>
                  <a:gd name="T1" fmla="*/ 0 h 252"/>
                  <a:gd name="T2" fmla="*/ 0 w 12"/>
                  <a:gd name="T3" fmla="*/ 0 h 252"/>
                  <a:gd name="T4" fmla="*/ 0 w 12"/>
                  <a:gd name="T5" fmla="*/ 252 h 252"/>
                  <a:gd name="T6" fmla="*/ 12 w 12"/>
                  <a:gd name="T7" fmla="*/ 252 h 252"/>
                  <a:gd name="T8" fmla="*/ 12 w 12"/>
                  <a:gd name="T9" fmla="*/ 0 h 252"/>
                  <a:gd name="T10" fmla="*/ 12 w 12"/>
                  <a:gd name="T11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52">
                    <a:moveTo>
                      <a:pt x="12" y="0"/>
                    </a:moveTo>
                    <a:lnTo>
                      <a:pt x="0" y="0"/>
                    </a:lnTo>
                    <a:lnTo>
                      <a:pt x="0" y="252"/>
                    </a:lnTo>
                    <a:lnTo>
                      <a:pt x="12" y="252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accent2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a-IR"/>
              </a:p>
            </p:txBody>
          </p:sp>
          <p:sp>
            <p:nvSpPr>
              <p:cNvPr id="101391" name="Freeform 15"/>
              <p:cNvSpPr>
                <a:spLocks/>
              </p:cNvSpPr>
              <p:nvPr/>
            </p:nvSpPr>
            <p:spPr bwMode="ltGray">
              <a:xfrm>
                <a:off x="348" y="1155"/>
                <a:ext cx="419" cy="12"/>
              </a:xfrm>
              <a:custGeom>
                <a:avLst/>
                <a:gdLst>
                  <a:gd name="T0" fmla="*/ 0 w 418"/>
                  <a:gd name="T1" fmla="*/ 0 h 12"/>
                  <a:gd name="T2" fmla="*/ 0 w 418"/>
                  <a:gd name="T3" fmla="*/ 12 h 12"/>
                  <a:gd name="T4" fmla="*/ 418 w 418"/>
                  <a:gd name="T5" fmla="*/ 12 h 12"/>
                  <a:gd name="T6" fmla="*/ 418 w 418"/>
                  <a:gd name="T7" fmla="*/ 0 h 12"/>
                  <a:gd name="T8" fmla="*/ 0 w 418"/>
                  <a:gd name="T9" fmla="*/ 0 h 12"/>
                  <a:gd name="T10" fmla="*/ 0 w 418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8" h="12">
                    <a:moveTo>
                      <a:pt x="0" y="0"/>
                    </a:moveTo>
                    <a:lnTo>
                      <a:pt x="0" y="12"/>
                    </a:lnTo>
                    <a:lnTo>
                      <a:pt x="418" y="12"/>
                    </a:lnTo>
                    <a:lnTo>
                      <a:pt x="418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50000">
                    <a:schemeClr val="hlink"/>
                  </a:gs>
                  <a:gs pos="100000">
                    <a:schemeClr val="accent2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a-IR"/>
              </a:p>
            </p:txBody>
          </p:sp>
        </p:grpSp>
      </p:grpSp>
      <p:sp>
        <p:nvSpPr>
          <p:cNvPr id="101392" name="Rectangle 16"/>
          <p:cNvSpPr>
            <a:spLocks noGrp="1" noChangeArrowheads="1"/>
          </p:cNvSpPr>
          <p:nvPr>
            <p:ph type="ctrTitle" sz="quarter"/>
          </p:nvPr>
        </p:nvSpPr>
        <p:spPr>
          <a:xfrm>
            <a:off x="1066800" y="1997075"/>
            <a:ext cx="7086600" cy="1431925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 altLang="fa-IR" noProof="0" smtClean="0"/>
              <a:t>Click to edit Master title style</a:t>
            </a:r>
          </a:p>
        </p:txBody>
      </p:sp>
      <p:sp>
        <p:nvSpPr>
          <p:cNvPr id="101393" name="Rectangle 17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066800" y="3886200"/>
            <a:ext cx="6400800" cy="1752600"/>
          </a:xfrm>
        </p:spPr>
        <p:txBody>
          <a:bodyPr/>
          <a:lstStyle>
            <a:lvl1pPr marL="0" indent="0">
              <a:buFont typeface="Wingdings" panose="05000000000000000000" pitchFamily="2" charset="2"/>
              <a:buNone/>
              <a:defRPr/>
            </a:lvl1pPr>
          </a:lstStyle>
          <a:p>
            <a:pPr lvl="0"/>
            <a:r>
              <a:rPr lang="en-US" altLang="fa-IR" noProof="0" smtClean="0"/>
              <a:t>Click to edit Master subtitle style</a:t>
            </a:r>
          </a:p>
        </p:txBody>
      </p:sp>
      <p:sp>
        <p:nvSpPr>
          <p:cNvPr id="101394" name="Rectangle 18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101395" name="Rectangle 19"/>
          <p:cNvSpPr>
            <a:spLocks noGrp="1" noChangeArrowheads="1"/>
          </p:cNvSpPr>
          <p:nvPr>
            <p:ph type="ftr" sz="quarter" idx="3"/>
          </p:nvPr>
        </p:nvSpPr>
        <p:spPr>
          <a:xfrm>
            <a:off x="33528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101396" name="Rectangle 20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7E95C10E-5447-4250-8380-20DA357AA125}" type="slidenum">
              <a:rPr lang="fa-IR" altLang="fa-IR"/>
              <a:pPr/>
              <a:t>‹#›</a:t>
            </a:fld>
            <a:endParaRPr lang="en-US" altLang="fa-IR"/>
          </a:p>
        </p:txBody>
      </p:sp>
      <p:sp>
        <p:nvSpPr>
          <p:cNvPr id="21" name="Rectangle 49"/>
          <p:cNvSpPr>
            <a:spLocks noChangeArrowheads="1"/>
          </p:cNvSpPr>
          <p:nvPr userDrawn="1"/>
        </p:nvSpPr>
        <p:spPr bwMode="auto">
          <a:xfrm>
            <a:off x="-201613" y="-76200"/>
            <a:ext cx="53578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r" rtl="1">
              <a:defRPr>
                <a:solidFill>
                  <a:schemeClr val="tx1"/>
                </a:solidFill>
                <a:latin typeface="Verdana" panose="020B0604030504040204" pitchFamily="34" charset="0"/>
                <a:cs typeface="B Nazanin" panose="00000400000000000000" pitchFamily="2" charset="-78"/>
              </a:defRPr>
            </a:lvl1pPr>
            <a:lvl2pPr marL="742950" indent="-285750" algn="r" rtl="1">
              <a:defRPr>
                <a:solidFill>
                  <a:schemeClr val="tx1"/>
                </a:solidFill>
                <a:latin typeface="Verdana" panose="020B0604030504040204" pitchFamily="34" charset="0"/>
                <a:cs typeface="B Nazanin" panose="00000400000000000000" pitchFamily="2" charset="-78"/>
              </a:defRPr>
            </a:lvl2pPr>
            <a:lvl3pPr marL="1143000" indent="-228600" algn="r" rtl="1">
              <a:defRPr>
                <a:solidFill>
                  <a:schemeClr val="tx1"/>
                </a:solidFill>
                <a:latin typeface="Verdana" panose="020B0604030504040204" pitchFamily="34" charset="0"/>
                <a:cs typeface="B Nazanin" panose="00000400000000000000" pitchFamily="2" charset="-78"/>
              </a:defRPr>
            </a:lvl3pPr>
            <a:lvl4pPr marL="1600200" indent="-228600" algn="r" rtl="1">
              <a:defRPr>
                <a:solidFill>
                  <a:schemeClr val="tx1"/>
                </a:solidFill>
                <a:latin typeface="Verdana" panose="020B0604030504040204" pitchFamily="34" charset="0"/>
                <a:cs typeface="B Nazanin" panose="00000400000000000000" pitchFamily="2" charset="-78"/>
              </a:defRPr>
            </a:lvl4pPr>
            <a:lvl5pPr marL="2057400" indent="-228600" algn="r" rtl="1">
              <a:defRPr>
                <a:solidFill>
                  <a:schemeClr val="tx1"/>
                </a:solidFill>
                <a:latin typeface="Verdana" panose="020B0604030504040204" pitchFamily="34" charset="0"/>
                <a:cs typeface="B Nazanin" panose="00000400000000000000" pitchFamily="2" charset="-78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B Nazanin" panose="00000400000000000000" pitchFamily="2" charset="-78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B Nazanin" panose="00000400000000000000" pitchFamily="2" charset="-78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B Nazanin" panose="00000400000000000000" pitchFamily="2" charset="-78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B Nazanin" panose="00000400000000000000" pitchFamily="2" charset="-78"/>
              </a:defRPr>
            </a:lvl9pPr>
          </a:lstStyle>
          <a:p>
            <a:pPr algn="ctr" rtl="0" eaLnBrk="1" hangingPunct="1"/>
            <a:r>
              <a:rPr lang="en-US" altLang="fa-IR" sz="2400" b="1" dirty="0">
                <a:solidFill>
                  <a:srgbClr val="FF0000"/>
                </a:solidFill>
                <a:latin typeface="Tahoma" panose="020B0604030504040204" pitchFamily="34" charset="0"/>
                <a:cs typeface="B Titr" panose="00000700000000000000" pitchFamily="2" charset="-78"/>
              </a:rPr>
              <a:t>@</a:t>
            </a:r>
            <a:r>
              <a:rPr lang="en-US" altLang="fa-IR" sz="2400" b="1" dirty="0" err="1">
                <a:solidFill>
                  <a:srgbClr val="FF0000"/>
                </a:solidFill>
                <a:latin typeface="Tahoma" panose="020B0604030504040204" pitchFamily="34" charset="0"/>
                <a:cs typeface="B Titr" panose="00000700000000000000" pitchFamily="2" charset="-78"/>
              </a:rPr>
              <a:t>PptBank</a:t>
            </a:r>
            <a:r>
              <a:rPr lang="en-US" altLang="fa-IR" sz="2400" b="1" dirty="0">
                <a:solidFill>
                  <a:srgbClr val="FF0000"/>
                </a:solidFill>
                <a:latin typeface="Tahoma" panose="020B0604030504040204" pitchFamily="34" charset="0"/>
                <a:cs typeface="B Titr" panose="00000700000000000000" pitchFamily="2" charset="-78"/>
              </a:rPr>
              <a:t> </a:t>
            </a:r>
            <a:r>
              <a:rPr lang="fa-IR" altLang="fa-IR" sz="2400" b="1" dirty="0">
                <a:solidFill>
                  <a:srgbClr val="FF0000"/>
                </a:solidFill>
                <a:latin typeface="Tahoma" panose="020B0604030504040204" pitchFamily="34" charset="0"/>
                <a:cs typeface="B Titr" panose="00000700000000000000" pitchFamily="2" charset="-78"/>
              </a:rPr>
              <a:t> کانال تلگرامی بانک پاور پوینت</a:t>
            </a:r>
            <a:endParaRPr lang="en-US" altLang="fa-IR" sz="2400" b="1" dirty="0">
              <a:solidFill>
                <a:srgbClr val="FF0000"/>
              </a:solidFill>
              <a:latin typeface="Tahoma" panose="020B0604030504040204" pitchFamily="34" charset="0"/>
              <a:cs typeface="B Titr" panose="00000700000000000000" pitchFamily="2" charset="-78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13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13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01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1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1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1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392" grpId="0"/>
      <p:bldP spid="101393" grpId="0" build="p">
        <p:tmplLst>
          <p:tmpl lvl="1">
            <p:tnLst>
              <p:par>
                <p:cTn presetID="44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13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1393"/>
                        </p:tgtEl>
                      </p:cBhvr>
                    </p:animEffect>
                    <p:anim calcmode="lin" valueType="num">
                      <p:cBhvr>
                        <p:cTn dur="500" fill="hold"/>
                        <p:tgtEl>
                          <p:spTgt spid="10139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139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05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fa-IR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a-I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0EBA3A-27EC-4B3C-B233-CA36DFAB41BE}" type="slidenum">
              <a:rPr lang="fa-IR" altLang="fa-IR"/>
              <a:pPr/>
              <a:t>‹#›</a:t>
            </a:fld>
            <a:endParaRPr lang="en-US" altLang="fa-IR"/>
          </a:p>
        </p:txBody>
      </p:sp>
    </p:spTree>
    <p:extLst>
      <p:ext uri="{BB962C8B-B14F-4D97-AF65-F5344CB8AC3E}">
        <p14:creationId xmlns:p14="http://schemas.microsoft.com/office/powerpoint/2010/main" val="3585429421"/>
      </p:ext>
    </p:extLst>
  </p:cSld>
  <p:clrMapOvr>
    <a:masterClrMapping/>
  </p:clrMapOvr>
  <p:transition spd="slow">
    <p:cover dir="ld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24650" y="304800"/>
            <a:ext cx="1885950" cy="57912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fa-IR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6800" y="304800"/>
            <a:ext cx="5505450" cy="5791200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a-I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C0D21C-534D-4272-A6A3-C5B5A046988A}" type="slidenum">
              <a:rPr lang="fa-IR" altLang="fa-IR"/>
              <a:pPr/>
              <a:t>‹#›</a:t>
            </a:fld>
            <a:endParaRPr lang="en-US" altLang="fa-IR"/>
          </a:p>
        </p:txBody>
      </p:sp>
    </p:spTree>
    <p:extLst>
      <p:ext uri="{BB962C8B-B14F-4D97-AF65-F5344CB8AC3E}">
        <p14:creationId xmlns:p14="http://schemas.microsoft.com/office/powerpoint/2010/main" val="2057517846"/>
      </p:ext>
    </p:extLst>
  </p:cSld>
  <p:clrMapOvr>
    <a:masterClrMapping/>
  </p:clrMapOvr>
  <p:transition spd="slow">
    <p:cover dir="ld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1066800" y="304800"/>
            <a:ext cx="7543800" cy="5791200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a-IR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1066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4290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7056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F9D9939B-EC36-4A2C-B64F-A0CF001423C0}" type="slidenum">
              <a:rPr lang="fa-IR" altLang="fa-IR"/>
              <a:pPr/>
              <a:t>‹#›</a:t>
            </a:fld>
            <a:endParaRPr lang="en-US" altLang="fa-IR"/>
          </a:p>
        </p:txBody>
      </p:sp>
    </p:spTree>
    <p:extLst>
      <p:ext uri="{BB962C8B-B14F-4D97-AF65-F5344CB8AC3E}">
        <p14:creationId xmlns:p14="http://schemas.microsoft.com/office/powerpoint/2010/main" val="2520028518"/>
      </p:ext>
    </p:extLst>
  </p:cSld>
  <p:clrMapOvr>
    <a:masterClrMapping/>
  </p:clrMapOvr>
  <p:transition spd="slow">
    <p:cover dir="ld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fa-IR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a-I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811EA65-FC25-4186-9F7B-E94FC19C2195}" type="slidenum">
              <a:rPr lang="fa-IR" altLang="fa-IR"/>
              <a:pPr/>
              <a:t>‹#›</a:t>
            </a:fld>
            <a:endParaRPr lang="en-US" altLang="fa-IR"/>
          </a:p>
        </p:txBody>
      </p:sp>
    </p:spTree>
    <p:extLst>
      <p:ext uri="{BB962C8B-B14F-4D97-AF65-F5344CB8AC3E}">
        <p14:creationId xmlns:p14="http://schemas.microsoft.com/office/powerpoint/2010/main" val="517893336"/>
      </p:ext>
    </p:extLst>
  </p:cSld>
  <p:clrMapOvr>
    <a:masterClrMapping/>
  </p:clrMapOvr>
  <p:transition spd="slow">
    <p:cover dir="ld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fa-IR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324224-B9D6-4860-BA4E-ABE477C85015}" type="slidenum">
              <a:rPr lang="fa-IR" altLang="fa-IR"/>
              <a:pPr/>
              <a:t>‹#›</a:t>
            </a:fld>
            <a:endParaRPr lang="en-US" altLang="fa-IR"/>
          </a:p>
        </p:txBody>
      </p:sp>
    </p:spTree>
    <p:extLst>
      <p:ext uri="{BB962C8B-B14F-4D97-AF65-F5344CB8AC3E}">
        <p14:creationId xmlns:p14="http://schemas.microsoft.com/office/powerpoint/2010/main" val="1963161391"/>
      </p:ext>
    </p:extLst>
  </p:cSld>
  <p:clrMapOvr>
    <a:masterClrMapping/>
  </p:clrMapOvr>
  <p:transition spd="slow">
    <p:cover dir="ld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fa-IR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6800" y="1981200"/>
            <a:ext cx="3695700" cy="4114800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a-IR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914900" y="1981200"/>
            <a:ext cx="3695700" cy="4114800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a-IR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08E88E5-CCA5-4343-9A36-618F818ACE95}" type="slidenum">
              <a:rPr lang="fa-IR" altLang="fa-IR"/>
              <a:pPr/>
              <a:t>‹#›</a:t>
            </a:fld>
            <a:endParaRPr lang="en-US" altLang="fa-IR"/>
          </a:p>
        </p:txBody>
      </p:sp>
    </p:spTree>
    <p:extLst>
      <p:ext uri="{BB962C8B-B14F-4D97-AF65-F5344CB8AC3E}">
        <p14:creationId xmlns:p14="http://schemas.microsoft.com/office/powerpoint/2010/main" val="1214439791"/>
      </p:ext>
    </p:extLst>
  </p:cSld>
  <p:clrMapOvr>
    <a:masterClrMapping/>
  </p:clrMapOvr>
  <p:transition spd="slow">
    <p:cover dir="ld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fa-IR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a-IR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a-IR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F8EBB7C-E970-4024-B153-60804BDA70BB}" type="slidenum">
              <a:rPr lang="fa-IR" altLang="fa-IR"/>
              <a:pPr/>
              <a:t>‹#›</a:t>
            </a:fld>
            <a:endParaRPr lang="en-US" altLang="fa-IR"/>
          </a:p>
        </p:txBody>
      </p:sp>
    </p:spTree>
    <p:extLst>
      <p:ext uri="{BB962C8B-B14F-4D97-AF65-F5344CB8AC3E}">
        <p14:creationId xmlns:p14="http://schemas.microsoft.com/office/powerpoint/2010/main" val="3896140836"/>
      </p:ext>
    </p:extLst>
  </p:cSld>
  <p:clrMapOvr>
    <a:masterClrMapping/>
  </p:clrMapOvr>
  <p:transition spd="slow">
    <p:cover dir="ld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fa-IR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6E3F9A1-89C2-4DDF-B444-0E022952D145}" type="slidenum">
              <a:rPr lang="fa-IR" altLang="fa-IR"/>
              <a:pPr/>
              <a:t>‹#›</a:t>
            </a:fld>
            <a:endParaRPr lang="en-US" altLang="fa-IR"/>
          </a:p>
        </p:txBody>
      </p:sp>
    </p:spTree>
    <p:extLst>
      <p:ext uri="{BB962C8B-B14F-4D97-AF65-F5344CB8AC3E}">
        <p14:creationId xmlns:p14="http://schemas.microsoft.com/office/powerpoint/2010/main" val="441931854"/>
      </p:ext>
    </p:extLst>
  </p:cSld>
  <p:clrMapOvr>
    <a:masterClrMapping/>
  </p:clrMapOvr>
  <p:transition spd="slow">
    <p:cover dir="ld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92E2A16-BFA3-4BA6-BFB0-16DCFD87B68E}" type="slidenum">
              <a:rPr lang="fa-IR" altLang="fa-IR"/>
              <a:pPr/>
              <a:t>‹#›</a:t>
            </a:fld>
            <a:endParaRPr lang="en-US" altLang="fa-IR"/>
          </a:p>
        </p:txBody>
      </p:sp>
    </p:spTree>
    <p:extLst>
      <p:ext uri="{BB962C8B-B14F-4D97-AF65-F5344CB8AC3E}">
        <p14:creationId xmlns:p14="http://schemas.microsoft.com/office/powerpoint/2010/main" val="1839813376"/>
      </p:ext>
    </p:extLst>
  </p:cSld>
  <p:clrMapOvr>
    <a:masterClrMapping/>
  </p:clrMapOvr>
  <p:transition spd="slow">
    <p:cover dir="ld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fa-IR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a-IR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B93DA61-7B51-4B82-B92E-ED40BB637712}" type="slidenum">
              <a:rPr lang="fa-IR" altLang="fa-IR"/>
              <a:pPr/>
              <a:t>‹#›</a:t>
            </a:fld>
            <a:endParaRPr lang="en-US" altLang="fa-IR"/>
          </a:p>
        </p:txBody>
      </p:sp>
    </p:spTree>
    <p:extLst>
      <p:ext uri="{BB962C8B-B14F-4D97-AF65-F5344CB8AC3E}">
        <p14:creationId xmlns:p14="http://schemas.microsoft.com/office/powerpoint/2010/main" val="2635694348"/>
      </p:ext>
    </p:extLst>
  </p:cSld>
  <p:clrMapOvr>
    <a:masterClrMapping/>
  </p:clrMapOvr>
  <p:transition spd="slow">
    <p:cover dir="ld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fa-IR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a-IR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fa-I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D54D986-7939-4880-959D-1B1BBD2E532B}" type="slidenum">
              <a:rPr lang="fa-IR" altLang="fa-IR"/>
              <a:pPr/>
              <a:t>‹#›</a:t>
            </a:fld>
            <a:endParaRPr lang="en-US" altLang="fa-IR"/>
          </a:p>
        </p:txBody>
      </p:sp>
    </p:spTree>
    <p:extLst>
      <p:ext uri="{BB962C8B-B14F-4D97-AF65-F5344CB8AC3E}">
        <p14:creationId xmlns:p14="http://schemas.microsoft.com/office/powerpoint/2010/main" val="2688700955"/>
      </p:ext>
    </p:extLst>
  </p:cSld>
  <p:clrMapOvr>
    <a:masterClrMapping/>
  </p:clrMapOvr>
  <p:transition spd="slow">
    <p:cover dir="ld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54" name="Group 2"/>
          <p:cNvGrpSpPr>
            <a:grpSpLocks/>
          </p:cNvGrpSpPr>
          <p:nvPr/>
        </p:nvGrpSpPr>
        <p:grpSpPr bwMode="auto">
          <a:xfrm>
            <a:off x="0" y="6350"/>
            <a:ext cx="9140825" cy="6851650"/>
            <a:chOff x="0" y="4"/>
            <a:chExt cx="5758" cy="4316"/>
          </a:xfrm>
        </p:grpSpPr>
        <p:sp>
          <p:nvSpPr>
            <p:cNvPr id="100355" name="Freeform 3"/>
            <p:cNvSpPr>
              <a:spLocks/>
            </p:cNvSpPr>
            <p:nvPr/>
          </p:nvSpPr>
          <p:spPr bwMode="hidden">
            <a:xfrm>
              <a:off x="558" y="1161"/>
              <a:ext cx="5200" cy="3159"/>
            </a:xfrm>
            <a:custGeom>
              <a:avLst/>
              <a:gdLst>
                <a:gd name="T0" fmla="*/ 0 w 5184"/>
                <a:gd name="T1" fmla="*/ 3159 h 3159"/>
                <a:gd name="T2" fmla="*/ 5184 w 5184"/>
                <a:gd name="T3" fmla="*/ 3159 h 3159"/>
                <a:gd name="T4" fmla="*/ 5184 w 5184"/>
                <a:gd name="T5" fmla="*/ 0 h 3159"/>
                <a:gd name="T6" fmla="*/ 0 w 5184"/>
                <a:gd name="T7" fmla="*/ 0 h 3159"/>
                <a:gd name="T8" fmla="*/ 0 w 5184"/>
                <a:gd name="T9" fmla="*/ 3159 h 3159"/>
                <a:gd name="T10" fmla="*/ 0 w 5184"/>
                <a:gd name="T11" fmla="*/ 3159 h 3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84" h="3159">
                  <a:moveTo>
                    <a:pt x="0" y="3159"/>
                  </a:moveTo>
                  <a:lnTo>
                    <a:pt x="5184" y="3159"/>
                  </a:lnTo>
                  <a:lnTo>
                    <a:pt x="5184" y="0"/>
                  </a:lnTo>
                  <a:lnTo>
                    <a:pt x="0" y="0"/>
                  </a:lnTo>
                  <a:lnTo>
                    <a:pt x="0" y="3159"/>
                  </a:lnTo>
                  <a:lnTo>
                    <a:pt x="0" y="315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a-IR"/>
            </a:p>
          </p:txBody>
        </p:sp>
        <p:sp>
          <p:nvSpPr>
            <p:cNvPr id="100356" name="Freeform 4"/>
            <p:cNvSpPr>
              <a:spLocks/>
            </p:cNvSpPr>
            <p:nvPr/>
          </p:nvSpPr>
          <p:spPr bwMode="hidden">
            <a:xfrm>
              <a:off x="0" y="1161"/>
              <a:ext cx="558" cy="3159"/>
            </a:xfrm>
            <a:custGeom>
              <a:avLst/>
              <a:gdLst>
                <a:gd name="T0" fmla="*/ 0 w 556"/>
                <a:gd name="T1" fmla="*/ 0 h 3159"/>
                <a:gd name="T2" fmla="*/ 0 w 556"/>
                <a:gd name="T3" fmla="*/ 3159 h 3159"/>
                <a:gd name="T4" fmla="*/ 556 w 556"/>
                <a:gd name="T5" fmla="*/ 3159 h 3159"/>
                <a:gd name="T6" fmla="*/ 556 w 556"/>
                <a:gd name="T7" fmla="*/ 0 h 3159"/>
                <a:gd name="T8" fmla="*/ 0 w 556"/>
                <a:gd name="T9" fmla="*/ 0 h 3159"/>
                <a:gd name="T10" fmla="*/ 0 w 556"/>
                <a:gd name="T11" fmla="*/ 0 h 3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6" h="3159">
                  <a:moveTo>
                    <a:pt x="0" y="0"/>
                  </a:moveTo>
                  <a:lnTo>
                    <a:pt x="0" y="3159"/>
                  </a:lnTo>
                  <a:lnTo>
                    <a:pt x="556" y="3159"/>
                  </a:lnTo>
                  <a:lnTo>
                    <a:pt x="55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a-IR"/>
            </a:p>
          </p:txBody>
        </p:sp>
        <p:grpSp>
          <p:nvGrpSpPr>
            <p:cNvPr id="100357" name="Group 5"/>
            <p:cNvGrpSpPr>
              <a:grpSpLocks/>
            </p:cNvGrpSpPr>
            <p:nvPr userDrawn="1"/>
          </p:nvGrpSpPr>
          <p:grpSpPr bwMode="auto">
            <a:xfrm>
              <a:off x="0" y="4"/>
              <a:ext cx="5758" cy="4316"/>
              <a:chOff x="0" y="4"/>
              <a:chExt cx="5758" cy="4316"/>
            </a:xfrm>
          </p:grpSpPr>
          <p:sp>
            <p:nvSpPr>
              <p:cNvPr id="100358" name="Freeform 6"/>
              <p:cNvSpPr>
                <a:spLocks/>
              </p:cNvSpPr>
              <p:nvPr/>
            </p:nvSpPr>
            <p:spPr bwMode="ltGray">
              <a:xfrm>
                <a:off x="552" y="4"/>
                <a:ext cx="12" cy="695"/>
              </a:xfrm>
              <a:custGeom>
                <a:avLst/>
                <a:gdLst>
                  <a:gd name="T0" fmla="*/ 12 w 12"/>
                  <a:gd name="T1" fmla="*/ 0 h 695"/>
                  <a:gd name="T2" fmla="*/ 0 w 12"/>
                  <a:gd name="T3" fmla="*/ 0 h 695"/>
                  <a:gd name="T4" fmla="*/ 0 w 12"/>
                  <a:gd name="T5" fmla="*/ 695 h 695"/>
                  <a:gd name="T6" fmla="*/ 12 w 12"/>
                  <a:gd name="T7" fmla="*/ 695 h 695"/>
                  <a:gd name="T8" fmla="*/ 12 w 12"/>
                  <a:gd name="T9" fmla="*/ 0 h 695"/>
                  <a:gd name="T10" fmla="*/ 12 w 12"/>
                  <a:gd name="T11" fmla="*/ 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695">
                    <a:moveTo>
                      <a:pt x="12" y="0"/>
                    </a:moveTo>
                    <a:lnTo>
                      <a:pt x="0" y="0"/>
                    </a:lnTo>
                    <a:lnTo>
                      <a:pt x="0" y="695"/>
                    </a:lnTo>
                    <a:lnTo>
                      <a:pt x="12" y="695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2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a-IR"/>
              </a:p>
            </p:txBody>
          </p:sp>
          <p:sp>
            <p:nvSpPr>
              <p:cNvPr id="100359" name="Freeform 7"/>
              <p:cNvSpPr>
                <a:spLocks/>
              </p:cNvSpPr>
              <p:nvPr/>
            </p:nvSpPr>
            <p:spPr bwMode="ltGray">
              <a:xfrm>
                <a:off x="552" y="1623"/>
                <a:ext cx="12" cy="2697"/>
              </a:xfrm>
              <a:custGeom>
                <a:avLst/>
                <a:gdLst>
                  <a:gd name="T0" fmla="*/ 0 w 12"/>
                  <a:gd name="T1" fmla="*/ 2697 h 2697"/>
                  <a:gd name="T2" fmla="*/ 12 w 12"/>
                  <a:gd name="T3" fmla="*/ 2697 h 2697"/>
                  <a:gd name="T4" fmla="*/ 12 w 12"/>
                  <a:gd name="T5" fmla="*/ 0 h 2697"/>
                  <a:gd name="T6" fmla="*/ 0 w 12"/>
                  <a:gd name="T7" fmla="*/ 0 h 2697"/>
                  <a:gd name="T8" fmla="*/ 0 w 12"/>
                  <a:gd name="T9" fmla="*/ 2697 h 2697"/>
                  <a:gd name="T10" fmla="*/ 0 w 12"/>
                  <a:gd name="T11" fmla="*/ 2697 h 26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697">
                    <a:moveTo>
                      <a:pt x="0" y="2697"/>
                    </a:moveTo>
                    <a:lnTo>
                      <a:pt x="12" y="2697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2697"/>
                    </a:lnTo>
                    <a:lnTo>
                      <a:pt x="0" y="2697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a-IR"/>
              </a:p>
            </p:txBody>
          </p:sp>
          <p:sp>
            <p:nvSpPr>
              <p:cNvPr id="100360" name="Freeform 8"/>
              <p:cNvSpPr>
                <a:spLocks/>
              </p:cNvSpPr>
              <p:nvPr/>
            </p:nvSpPr>
            <p:spPr bwMode="ltGray">
              <a:xfrm>
                <a:off x="1019" y="1155"/>
                <a:ext cx="4739" cy="12"/>
              </a:xfrm>
              <a:custGeom>
                <a:avLst/>
                <a:gdLst>
                  <a:gd name="T0" fmla="*/ 4724 w 4724"/>
                  <a:gd name="T1" fmla="*/ 0 h 12"/>
                  <a:gd name="T2" fmla="*/ 0 w 4724"/>
                  <a:gd name="T3" fmla="*/ 0 h 12"/>
                  <a:gd name="T4" fmla="*/ 0 w 4724"/>
                  <a:gd name="T5" fmla="*/ 12 h 12"/>
                  <a:gd name="T6" fmla="*/ 4724 w 4724"/>
                  <a:gd name="T7" fmla="*/ 12 h 12"/>
                  <a:gd name="T8" fmla="*/ 4724 w 4724"/>
                  <a:gd name="T9" fmla="*/ 0 h 12"/>
                  <a:gd name="T10" fmla="*/ 4724 w 472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24" h="12">
                    <a:moveTo>
                      <a:pt x="4724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4724" y="12"/>
                    </a:lnTo>
                    <a:lnTo>
                      <a:pt x="4724" y="0"/>
                    </a:lnTo>
                    <a:lnTo>
                      <a:pt x="47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a-IR"/>
              </a:p>
            </p:txBody>
          </p:sp>
          <p:sp>
            <p:nvSpPr>
              <p:cNvPr id="100361" name="Freeform 9"/>
              <p:cNvSpPr>
                <a:spLocks/>
              </p:cNvSpPr>
              <p:nvPr/>
            </p:nvSpPr>
            <p:spPr bwMode="ltGray">
              <a:xfrm>
                <a:off x="552" y="1371"/>
                <a:ext cx="12" cy="252"/>
              </a:xfrm>
              <a:custGeom>
                <a:avLst/>
                <a:gdLst>
                  <a:gd name="T0" fmla="*/ 0 w 12"/>
                  <a:gd name="T1" fmla="*/ 252 h 252"/>
                  <a:gd name="T2" fmla="*/ 12 w 12"/>
                  <a:gd name="T3" fmla="*/ 252 h 252"/>
                  <a:gd name="T4" fmla="*/ 12 w 12"/>
                  <a:gd name="T5" fmla="*/ 0 h 252"/>
                  <a:gd name="T6" fmla="*/ 0 w 12"/>
                  <a:gd name="T7" fmla="*/ 0 h 252"/>
                  <a:gd name="T8" fmla="*/ 0 w 12"/>
                  <a:gd name="T9" fmla="*/ 252 h 252"/>
                  <a:gd name="T10" fmla="*/ 0 w 12"/>
                  <a:gd name="T11" fmla="*/ 25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52">
                    <a:moveTo>
                      <a:pt x="0" y="252"/>
                    </a:moveTo>
                    <a:lnTo>
                      <a:pt x="12" y="252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252"/>
                    </a:lnTo>
                    <a:lnTo>
                      <a:pt x="0" y="25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2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a-IR"/>
              </a:p>
            </p:txBody>
          </p:sp>
          <p:sp>
            <p:nvSpPr>
              <p:cNvPr id="100362" name="Freeform 10"/>
              <p:cNvSpPr>
                <a:spLocks/>
              </p:cNvSpPr>
              <p:nvPr/>
            </p:nvSpPr>
            <p:spPr bwMode="ltGray">
              <a:xfrm>
                <a:off x="552" y="699"/>
                <a:ext cx="12" cy="252"/>
              </a:xfrm>
              <a:custGeom>
                <a:avLst/>
                <a:gdLst>
                  <a:gd name="T0" fmla="*/ 12 w 12"/>
                  <a:gd name="T1" fmla="*/ 0 h 252"/>
                  <a:gd name="T2" fmla="*/ 0 w 12"/>
                  <a:gd name="T3" fmla="*/ 0 h 252"/>
                  <a:gd name="T4" fmla="*/ 0 w 12"/>
                  <a:gd name="T5" fmla="*/ 252 h 252"/>
                  <a:gd name="T6" fmla="*/ 12 w 12"/>
                  <a:gd name="T7" fmla="*/ 252 h 252"/>
                  <a:gd name="T8" fmla="*/ 12 w 12"/>
                  <a:gd name="T9" fmla="*/ 0 h 252"/>
                  <a:gd name="T10" fmla="*/ 12 w 12"/>
                  <a:gd name="T11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52">
                    <a:moveTo>
                      <a:pt x="12" y="0"/>
                    </a:moveTo>
                    <a:lnTo>
                      <a:pt x="0" y="0"/>
                    </a:lnTo>
                    <a:lnTo>
                      <a:pt x="0" y="252"/>
                    </a:lnTo>
                    <a:lnTo>
                      <a:pt x="12" y="252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accent2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a-IR"/>
              </a:p>
            </p:txBody>
          </p:sp>
          <p:sp>
            <p:nvSpPr>
              <p:cNvPr id="100363" name="Freeform 11"/>
              <p:cNvSpPr>
                <a:spLocks/>
              </p:cNvSpPr>
              <p:nvPr/>
            </p:nvSpPr>
            <p:spPr bwMode="ltGray">
              <a:xfrm>
                <a:off x="552" y="951"/>
                <a:ext cx="12" cy="420"/>
              </a:xfrm>
              <a:custGeom>
                <a:avLst/>
                <a:gdLst>
                  <a:gd name="T0" fmla="*/ 0 w 12"/>
                  <a:gd name="T1" fmla="*/ 0 h 420"/>
                  <a:gd name="T2" fmla="*/ 0 w 12"/>
                  <a:gd name="T3" fmla="*/ 420 h 420"/>
                  <a:gd name="T4" fmla="*/ 12 w 12"/>
                  <a:gd name="T5" fmla="*/ 420 h 420"/>
                  <a:gd name="T6" fmla="*/ 12 w 12"/>
                  <a:gd name="T7" fmla="*/ 0 h 420"/>
                  <a:gd name="T8" fmla="*/ 0 w 12"/>
                  <a:gd name="T9" fmla="*/ 0 h 420"/>
                  <a:gd name="T10" fmla="*/ 0 w 12"/>
                  <a:gd name="T11" fmla="*/ 0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20">
                    <a:moveTo>
                      <a:pt x="0" y="0"/>
                    </a:moveTo>
                    <a:lnTo>
                      <a:pt x="0" y="420"/>
                    </a:lnTo>
                    <a:lnTo>
                      <a:pt x="12" y="42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50000">
                    <a:schemeClr val="hlink"/>
                  </a:gs>
                  <a:gs pos="100000">
                    <a:schemeClr val="accent2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a-IR"/>
              </a:p>
            </p:txBody>
          </p:sp>
          <p:sp>
            <p:nvSpPr>
              <p:cNvPr id="100364" name="Freeform 12"/>
              <p:cNvSpPr>
                <a:spLocks/>
              </p:cNvSpPr>
              <p:nvPr/>
            </p:nvSpPr>
            <p:spPr bwMode="ltGray">
              <a:xfrm>
                <a:off x="0" y="1155"/>
                <a:ext cx="351" cy="12"/>
              </a:xfrm>
              <a:custGeom>
                <a:avLst/>
                <a:gdLst>
                  <a:gd name="T0" fmla="*/ 0 w 251"/>
                  <a:gd name="T1" fmla="*/ 0 h 12"/>
                  <a:gd name="T2" fmla="*/ 0 w 251"/>
                  <a:gd name="T3" fmla="*/ 12 h 12"/>
                  <a:gd name="T4" fmla="*/ 251 w 251"/>
                  <a:gd name="T5" fmla="*/ 12 h 12"/>
                  <a:gd name="T6" fmla="*/ 251 w 251"/>
                  <a:gd name="T7" fmla="*/ 0 h 12"/>
                  <a:gd name="T8" fmla="*/ 0 w 251"/>
                  <a:gd name="T9" fmla="*/ 0 h 12"/>
                  <a:gd name="T10" fmla="*/ 0 w 251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1" h="12">
                    <a:moveTo>
                      <a:pt x="0" y="0"/>
                    </a:moveTo>
                    <a:lnTo>
                      <a:pt x="0" y="12"/>
                    </a:lnTo>
                    <a:lnTo>
                      <a:pt x="251" y="12"/>
                    </a:lnTo>
                    <a:lnTo>
                      <a:pt x="25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accent2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a-IR"/>
              </a:p>
            </p:txBody>
          </p:sp>
          <p:sp>
            <p:nvSpPr>
              <p:cNvPr id="100365" name="Freeform 13"/>
              <p:cNvSpPr>
                <a:spLocks/>
              </p:cNvSpPr>
              <p:nvPr/>
            </p:nvSpPr>
            <p:spPr bwMode="ltGray">
              <a:xfrm>
                <a:off x="767" y="1155"/>
                <a:ext cx="252" cy="12"/>
              </a:xfrm>
              <a:custGeom>
                <a:avLst/>
                <a:gdLst>
                  <a:gd name="T0" fmla="*/ 251 w 251"/>
                  <a:gd name="T1" fmla="*/ 0 h 12"/>
                  <a:gd name="T2" fmla="*/ 0 w 251"/>
                  <a:gd name="T3" fmla="*/ 0 h 12"/>
                  <a:gd name="T4" fmla="*/ 0 w 251"/>
                  <a:gd name="T5" fmla="*/ 12 h 12"/>
                  <a:gd name="T6" fmla="*/ 251 w 251"/>
                  <a:gd name="T7" fmla="*/ 12 h 12"/>
                  <a:gd name="T8" fmla="*/ 251 w 251"/>
                  <a:gd name="T9" fmla="*/ 0 h 12"/>
                  <a:gd name="T10" fmla="*/ 251 w 251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1" h="12">
                    <a:moveTo>
                      <a:pt x="251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251" y="12"/>
                    </a:lnTo>
                    <a:lnTo>
                      <a:pt x="251" y="0"/>
                    </a:lnTo>
                    <a:lnTo>
                      <a:pt x="251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2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a-IR"/>
              </a:p>
            </p:txBody>
          </p:sp>
          <p:sp>
            <p:nvSpPr>
              <p:cNvPr id="100366" name="Freeform 14"/>
              <p:cNvSpPr>
                <a:spLocks/>
              </p:cNvSpPr>
              <p:nvPr/>
            </p:nvSpPr>
            <p:spPr bwMode="ltGray">
              <a:xfrm>
                <a:off x="348" y="1155"/>
                <a:ext cx="419" cy="12"/>
              </a:xfrm>
              <a:custGeom>
                <a:avLst/>
                <a:gdLst>
                  <a:gd name="T0" fmla="*/ 0 w 418"/>
                  <a:gd name="T1" fmla="*/ 0 h 12"/>
                  <a:gd name="T2" fmla="*/ 0 w 418"/>
                  <a:gd name="T3" fmla="*/ 12 h 12"/>
                  <a:gd name="T4" fmla="*/ 418 w 418"/>
                  <a:gd name="T5" fmla="*/ 12 h 12"/>
                  <a:gd name="T6" fmla="*/ 418 w 418"/>
                  <a:gd name="T7" fmla="*/ 0 h 12"/>
                  <a:gd name="T8" fmla="*/ 0 w 418"/>
                  <a:gd name="T9" fmla="*/ 0 h 12"/>
                  <a:gd name="T10" fmla="*/ 0 w 418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8" h="12">
                    <a:moveTo>
                      <a:pt x="0" y="0"/>
                    </a:moveTo>
                    <a:lnTo>
                      <a:pt x="0" y="12"/>
                    </a:lnTo>
                    <a:lnTo>
                      <a:pt x="418" y="12"/>
                    </a:lnTo>
                    <a:lnTo>
                      <a:pt x="418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50000">
                    <a:schemeClr val="hlink"/>
                  </a:gs>
                  <a:gs pos="100000">
                    <a:schemeClr val="accent2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a-IR"/>
              </a:p>
            </p:txBody>
          </p:sp>
        </p:grpSp>
      </p:grpSp>
      <p:sp>
        <p:nvSpPr>
          <p:cNvPr id="100367" name="Rectangle 15"/>
          <p:cNvSpPr>
            <a:spLocks noGrp="1" noChangeArrowheads="1"/>
          </p:cNvSpPr>
          <p:nvPr>
            <p:ph type="title"/>
          </p:nvPr>
        </p:nvSpPr>
        <p:spPr bwMode="auto">
          <a:xfrm>
            <a:off x="1066800" y="304800"/>
            <a:ext cx="7543800" cy="143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fa-IR" smtClean="0"/>
              <a:t>Click to edit Master title style</a:t>
            </a:r>
          </a:p>
        </p:txBody>
      </p:sp>
      <p:sp>
        <p:nvSpPr>
          <p:cNvPr id="100368" name="Rectangle 16"/>
          <p:cNvSpPr>
            <a:spLocks noGrp="1" noChangeArrowheads="1"/>
          </p:cNvSpPr>
          <p:nvPr>
            <p:ph type="body" idx="1"/>
          </p:nvPr>
        </p:nvSpPr>
        <p:spPr bwMode="auto">
          <a:xfrm>
            <a:off x="1066800" y="1981200"/>
            <a:ext cx="75438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fa-IR" smtClean="0"/>
              <a:t>Click to edit Master text styles</a:t>
            </a:r>
          </a:p>
          <a:p>
            <a:pPr lvl="1"/>
            <a:r>
              <a:rPr lang="en-US" altLang="fa-IR" smtClean="0"/>
              <a:t>Second level</a:t>
            </a:r>
          </a:p>
          <a:p>
            <a:pPr lvl="2"/>
            <a:r>
              <a:rPr lang="en-US" altLang="fa-IR" smtClean="0"/>
              <a:t>Third level</a:t>
            </a:r>
          </a:p>
          <a:p>
            <a:pPr lvl="3"/>
            <a:r>
              <a:rPr lang="en-US" altLang="fa-IR" smtClean="0"/>
              <a:t>Fourth level</a:t>
            </a:r>
          </a:p>
          <a:p>
            <a:pPr lvl="4"/>
            <a:r>
              <a:rPr lang="en-US" altLang="fa-IR" smtClean="0"/>
              <a:t>Fifth level</a:t>
            </a:r>
          </a:p>
        </p:txBody>
      </p:sp>
      <p:sp>
        <p:nvSpPr>
          <p:cNvPr id="100369" name="Rectangle 1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66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defRPr>
            </a:lvl1pPr>
          </a:lstStyle>
          <a:p>
            <a:endParaRPr lang="en-US" altLang="fa-IR"/>
          </a:p>
        </p:txBody>
      </p:sp>
      <p:sp>
        <p:nvSpPr>
          <p:cNvPr id="100370" name="Rectangle 1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4290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defRPr>
            </a:lvl1pPr>
          </a:lstStyle>
          <a:p>
            <a:endParaRPr lang="en-US" altLang="fa-IR"/>
          </a:p>
        </p:txBody>
      </p:sp>
      <p:sp>
        <p:nvSpPr>
          <p:cNvPr id="100371" name="Rectangle 1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056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defRPr>
            </a:lvl1pPr>
          </a:lstStyle>
          <a:p>
            <a:fld id="{3D70D805-5DD5-470A-AC7E-A0286FA1ECBA}" type="slidenum">
              <a:rPr lang="fa-IR" altLang="fa-IR"/>
              <a:pPr/>
              <a:t>‹#›</a:t>
            </a:fld>
            <a:endParaRPr lang="en-US" altLang="fa-IR"/>
          </a:p>
        </p:txBody>
      </p:sp>
      <p:sp>
        <p:nvSpPr>
          <p:cNvPr id="20" name="Rectangle 49"/>
          <p:cNvSpPr>
            <a:spLocks noChangeArrowheads="1"/>
          </p:cNvSpPr>
          <p:nvPr userDrawn="1"/>
        </p:nvSpPr>
        <p:spPr bwMode="auto">
          <a:xfrm>
            <a:off x="-201613" y="-76200"/>
            <a:ext cx="53578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r" rtl="1">
              <a:defRPr>
                <a:solidFill>
                  <a:schemeClr val="tx1"/>
                </a:solidFill>
                <a:latin typeface="Verdana" panose="020B0604030504040204" pitchFamily="34" charset="0"/>
                <a:cs typeface="B Nazanin" panose="00000400000000000000" pitchFamily="2" charset="-78"/>
              </a:defRPr>
            </a:lvl1pPr>
            <a:lvl2pPr marL="742950" indent="-285750" algn="r" rtl="1">
              <a:defRPr>
                <a:solidFill>
                  <a:schemeClr val="tx1"/>
                </a:solidFill>
                <a:latin typeface="Verdana" panose="020B0604030504040204" pitchFamily="34" charset="0"/>
                <a:cs typeface="B Nazanin" panose="00000400000000000000" pitchFamily="2" charset="-78"/>
              </a:defRPr>
            </a:lvl2pPr>
            <a:lvl3pPr marL="1143000" indent="-228600" algn="r" rtl="1">
              <a:defRPr>
                <a:solidFill>
                  <a:schemeClr val="tx1"/>
                </a:solidFill>
                <a:latin typeface="Verdana" panose="020B0604030504040204" pitchFamily="34" charset="0"/>
                <a:cs typeface="B Nazanin" panose="00000400000000000000" pitchFamily="2" charset="-78"/>
              </a:defRPr>
            </a:lvl3pPr>
            <a:lvl4pPr marL="1600200" indent="-228600" algn="r" rtl="1">
              <a:defRPr>
                <a:solidFill>
                  <a:schemeClr val="tx1"/>
                </a:solidFill>
                <a:latin typeface="Verdana" panose="020B0604030504040204" pitchFamily="34" charset="0"/>
                <a:cs typeface="B Nazanin" panose="00000400000000000000" pitchFamily="2" charset="-78"/>
              </a:defRPr>
            </a:lvl4pPr>
            <a:lvl5pPr marL="2057400" indent="-228600" algn="r" rtl="1">
              <a:defRPr>
                <a:solidFill>
                  <a:schemeClr val="tx1"/>
                </a:solidFill>
                <a:latin typeface="Verdana" panose="020B0604030504040204" pitchFamily="34" charset="0"/>
                <a:cs typeface="B Nazanin" panose="00000400000000000000" pitchFamily="2" charset="-78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B Nazanin" panose="00000400000000000000" pitchFamily="2" charset="-78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B Nazanin" panose="00000400000000000000" pitchFamily="2" charset="-78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B Nazanin" panose="00000400000000000000" pitchFamily="2" charset="-78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B Nazanin" panose="00000400000000000000" pitchFamily="2" charset="-78"/>
              </a:defRPr>
            </a:lvl9pPr>
          </a:lstStyle>
          <a:p>
            <a:pPr algn="ctr" rtl="0" eaLnBrk="1" hangingPunct="1"/>
            <a:r>
              <a:rPr lang="en-US" altLang="fa-IR" sz="2400" b="1" dirty="0">
                <a:solidFill>
                  <a:srgbClr val="FF0000"/>
                </a:solidFill>
                <a:latin typeface="Tahoma" panose="020B0604030504040204" pitchFamily="34" charset="0"/>
                <a:cs typeface="B Titr" panose="00000700000000000000" pitchFamily="2" charset="-78"/>
              </a:rPr>
              <a:t>@</a:t>
            </a:r>
            <a:r>
              <a:rPr lang="en-US" altLang="fa-IR" sz="2400" b="1" dirty="0" err="1">
                <a:solidFill>
                  <a:srgbClr val="FF0000"/>
                </a:solidFill>
                <a:latin typeface="Tahoma" panose="020B0604030504040204" pitchFamily="34" charset="0"/>
                <a:cs typeface="B Titr" panose="00000700000000000000" pitchFamily="2" charset="-78"/>
              </a:rPr>
              <a:t>PptBank</a:t>
            </a:r>
            <a:r>
              <a:rPr lang="en-US" altLang="fa-IR" sz="2400" b="1" dirty="0">
                <a:solidFill>
                  <a:srgbClr val="FF0000"/>
                </a:solidFill>
                <a:latin typeface="Tahoma" panose="020B0604030504040204" pitchFamily="34" charset="0"/>
                <a:cs typeface="B Titr" panose="00000700000000000000" pitchFamily="2" charset="-78"/>
              </a:rPr>
              <a:t> </a:t>
            </a:r>
            <a:r>
              <a:rPr lang="fa-IR" altLang="fa-IR" sz="2400" b="1" dirty="0">
                <a:solidFill>
                  <a:srgbClr val="FF0000"/>
                </a:solidFill>
                <a:latin typeface="Tahoma" panose="020B0604030504040204" pitchFamily="34" charset="0"/>
                <a:cs typeface="B Titr" panose="00000700000000000000" pitchFamily="2" charset="-78"/>
              </a:rPr>
              <a:t> کانال تلگرامی بانک پاور پوینت</a:t>
            </a:r>
            <a:endParaRPr lang="en-US" altLang="fa-IR" sz="2400" b="1" dirty="0">
              <a:solidFill>
                <a:srgbClr val="FF0000"/>
              </a:solidFill>
              <a:latin typeface="Tahoma" panose="020B0604030504040204" pitchFamily="34" charset="0"/>
              <a:cs typeface="B Titr" panose="00000700000000000000" pitchFamily="2" charset="-78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  <p:sldLayoutId id="2147483737" r:id="rId12"/>
  </p:sldLayoutIdLst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0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0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00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03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03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03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03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03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03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03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03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03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03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003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03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03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03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003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367" grpId="0"/>
      <p:bldP spid="100368" grpId="0" build="p">
        <p:tmplLst>
          <p:tmpl lvl="1">
            <p:tnLst>
              <p:par>
                <p:cTn presetID="44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03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0368"/>
                        </p:tgtEl>
                      </p:cBhvr>
                    </p:animEffect>
                    <p:anim calcmode="lin" valueType="num">
                      <p:cBhvr>
                        <p:cTn dur="500" fill="hold"/>
                        <p:tgtEl>
                          <p:spTgt spid="10036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036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05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44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03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0368"/>
                        </p:tgtEl>
                      </p:cBhvr>
                    </p:animEffect>
                    <p:anim calcmode="lin" valueType="num">
                      <p:cBhvr>
                        <p:cTn dur="500" fill="hold"/>
                        <p:tgtEl>
                          <p:spTgt spid="10036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036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05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44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03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0368"/>
                        </p:tgtEl>
                      </p:cBhvr>
                    </p:animEffect>
                    <p:anim calcmode="lin" valueType="num">
                      <p:cBhvr>
                        <p:cTn dur="500" fill="hold"/>
                        <p:tgtEl>
                          <p:spTgt spid="10036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036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05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44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03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0368"/>
                        </p:tgtEl>
                      </p:cBhvr>
                    </p:animEffect>
                    <p:anim calcmode="lin" valueType="num">
                      <p:cBhvr>
                        <p:cTn dur="500" fill="hold"/>
                        <p:tgtEl>
                          <p:spTgt spid="10036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036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05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44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03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0368"/>
                        </p:tgtEl>
                      </p:cBhvr>
                    </p:animEffect>
                    <p:anim calcmode="lin" valueType="num">
                      <p:cBhvr>
                        <p:cTn dur="500" fill="hold"/>
                        <p:tgtEl>
                          <p:spTgt spid="10036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036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05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txStyles>
    <p:titleStyle>
      <a:lvl1pPr algn="l" rtl="0" fontAlgn="base">
        <a:spcBef>
          <a:spcPct val="0"/>
        </a:spcBef>
        <a:spcAft>
          <a:spcPct val="0"/>
        </a:spcAft>
        <a:defRPr sz="4400" b="1" kern="1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anose="020B0604030504040204" pitchFamily="34" charset="0"/>
          <a:cs typeface="Arial" panose="020B0604020202020204" pitchFamily="34" charset="0"/>
        </a:defRPr>
      </a:lvl2pPr>
      <a:lvl3pPr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anose="020B0604030504040204" pitchFamily="34" charset="0"/>
          <a:cs typeface="Arial" panose="020B0604020202020204" pitchFamily="34" charset="0"/>
        </a:defRPr>
      </a:lvl3pPr>
      <a:lvl4pPr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anose="020B0604030504040204" pitchFamily="34" charset="0"/>
          <a:cs typeface="Arial" panose="020B0604020202020204" pitchFamily="34" charset="0"/>
        </a:defRPr>
      </a:lvl4pPr>
      <a:lvl5pPr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anose="020B0604030504040204" pitchFamily="34" charset="0"/>
          <a:cs typeface="Arial" panose="020B0604020202020204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anose="020B0604030504040204" pitchFamily="34" charset="0"/>
          <a:cs typeface="Arial" panose="020B0604020202020204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anose="020B0604030504040204" pitchFamily="34" charset="0"/>
          <a:cs typeface="Arial" panose="020B0604020202020204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anose="020B0604030504040204" pitchFamily="34" charset="0"/>
          <a:cs typeface="Arial" panose="020B0604020202020204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anose="020B0604030504040204" pitchFamily="34" charset="0"/>
          <a:cs typeface="Arial" panose="020B060402020202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anose="05000000000000000000" pitchFamily="2" charset="2"/>
        <a:buChar char="n"/>
        <a:defRPr sz="3200" kern="1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chemeClr val="tx1"/>
        </a:buClr>
        <a:buChar char="–"/>
        <a:defRPr sz="2800" kern="1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anose="05000000000000000000" pitchFamily="2" charset="2"/>
        <a:buChar char="n"/>
        <a:defRPr sz="2400" kern="1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Char char="–"/>
        <a:defRPr sz="2000" kern="1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anose="05000000000000000000" pitchFamily="2" charset="2"/>
        <a:buChar char="n"/>
        <a:defRPr sz="2000" kern="1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a-I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rgbClr val="FFCC00"/>
            </a:gs>
            <a:gs pos="100000">
              <a:schemeClr val="hlink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7" name="Picture 9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2450" y="925513"/>
            <a:ext cx="5568950" cy="4560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0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0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5" name="Rectangle 7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320675"/>
            <a:ext cx="8077200" cy="1660525"/>
          </a:xfrm>
        </p:spPr>
        <p:txBody>
          <a:bodyPr/>
          <a:lstStyle/>
          <a:p>
            <a:pPr algn="r" rtl="1"/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نمودار شماره 1-1 ارتباط بخش های سه گانه حسابداری را نشان میدهد : </a:t>
            </a:r>
            <a:b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</a:b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/>
            </a:r>
            <a:b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</a:br>
            <a:endParaRPr lang="en-US" altLang="fa-IR" sz="2400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  <p:sp>
        <p:nvSpPr>
          <p:cNvPr id="119830" name="Line 22"/>
          <p:cNvSpPr>
            <a:spLocks noChangeShapeType="1"/>
          </p:cNvSpPr>
          <p:nvPr/>
        </p:nvSpPr>
        <p:spPr bwMode="auto">
          <a:xfrm>
            <a:off x="3863975" y="133350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119831" name="Text Box 23"/>
          <p:cNvSpPr txBox="1">
            <a:spLocks noChangeArrowheads="1"/>
          </p:cNvSpPr>
          <p:nvPr/>
        </p:nvSpPr>
        <p:spPr bwMode="auto">
          <a:xfrm>
            <a:off x="3048000" y="1562100"/>
            <a:ext cx="2514600" cy="685800"/>
          </a:xfrm>
          <a:prstGeom prst="rect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rtl="1"/>
            <a:r>
              <a:rPr lang="fa-IR" altLang="fa-IR" sz="1500">
                <a:solidFill>
                  <a:srgbClr val="FFCC00"/>
                </a:solidFill>
                <a:latin typeface="Times New Roman" panose="02020603050405020304" pitchFamily="18" charset="0"/>
              </a:rPr>
              <a:t>سیستم کلی حسابداری</a:t>
            </a:r>
          </a:p>
          <a:p>
            <a:pPr algn="ctr" rtl="1"/>
            <a:r>
              <a:rPr lang="fa-IR" altLang="fa-IR" sz="1500">
                <a:solidFill>
                  <a:srgbClr val="FFCC00"/>
                </a:solidFill>
                <a:latin typeface="Times New Roman" panose="02020603050405020304" pitchFamily="18" charset="0"/>
              </a:rPr>
              <a:t>بخشی از سیستم اطلاعاتی مدیریت</a:t>
            </a:r>
            <a:endParaRPr lang="en-US" altLang="fa-IR">
              <a:solidFill>
                <a:srgbClr val="FFCC00"/>
              </a:solidFill>
            </a:endParaRPr>
          </a:p>
        </p:txBody>
      </p:sp>
      <p:sp>
        <p:nvSpPr>
          <p:cNvPr id="119832" name="Line 24"/>
          <p:cNvSpPr>
            <a:spLocks noChangeShapeType="1"/>
          </p:cNvSpPr>
          <p:nvPr/>
        </p:nvSpPr>
        <p:spPr bwMode="auto">
          <a:xfrm>
            <a:off x="4305300" y="2247900"/>
            <a:ext cx="0" cy="3429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119833" name="Text Box 25"/>
          <p:cNvSpPr txBox="1">
            <a:spLocks noChangeArrowheads="1"/>
          </p:cNvSpPr>
          <p:nvPr/>
        </p:nvSpPr>
        <p:spPr bwMode="auto">
          <a:xfrm>
            <a:off x="3124200" y="2590800"/>
            <a:ext cx="2362200" cy="685800"/>
          </a:xfrm>
          <a:prstGeom prst="rect">
            <a:avLst/>
          </a:prstGeom>
          <a:noFill/>
          <a:ln w="2857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rtl="1"/>
            <a:r>
              <a:rPr lang="fa-IR" altLang="fa-IR" sz="1500">
                <a:solidFill>
                  <a:srgbClr val="FFCC00"/>
                </a:solidFill>
                <a:latin typeface="Times New Roman" panose="02020603050405020304" pitchFamily="18" charset="0"/>
              </a:rPr>
              <a:t>حسابداری بهای تمام شده</a:t>
            </a:r>
          </a:p>
          <a:p>
            <a:pPr algn="ctr" rtl="1"/>
            <a:r>
              <a:rPr lang="fa-IR" altLang="fa-IR" sz="1500">
                <a:solidFill>
                  <a:srgbClr val="FFCC00"/>
                </a:solidFill>
                <a:latin typeface="Times New Roman" panose="02020603050405020304" pitchFamily="18" charset="0"/>
              </a:rPr>
              <a:t>بخشی از سیستم کلی حسابداری</a:t>
            </a:r>
            <a:endParaRPr lang="en-US" altLang="fa-IR">
              <a:solidFill>
                <a:srgbClr val="FFCC00"/>
              </a:solidFill>
            </a:endParaRPr>
          </a:p>
        </p:txBody>
      </p:sp>
      <p:sp>
        <p:nvSpPr>
          <p:cNvPr id="119834" name="Line 26"/>
          <p:cNvSpPr>
            <a:spLocks noChangeShapeType="1"/>
          </p:cNvSpPr>
          <p:nvPr/>
        </p:nvSpPr>
        <p:spPr bwMode="auto">
          <a:xfrm>
            <a:off x="4305300" y="3276600"/>
            <a:ext cx="0" cy="2286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119835" name="Line 27"/>
          <p:cNvSpPr>
            <a:spLocks noChangeShapeType="1"/>
          </p:cNvSpPr>
          <p:nvPr/>
        </p:nvSpPr>
        <p:spPr bwMode="auto">
          <a:xfrm>
            <a:off x="2247900" y="3505200"/>
            <a:ext cx="4343400" cy="1588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119836" name="Line 28"/>
          <p:cNvSpPr>
            <a:spLocks noChangeShapeType="1"/>
          </p:cNvSpPr>
          <p:nvPr/>
        </p:nvSpPr>
        <p:spPr bwMode="auto">
          <a:xfrm>
            <a:off x="2247900" y="3505200"/>
            <a:ext cx="0" cy="3429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119837" name="Text Box 29"/>
          <p:cNvSpPr txBox="1">
            <a:spLocks noChangeArrowheads="1"/>
          </p:cNvSpPr>
          <p:nvPr/>
        </p:nvSpPr>
        <p:spPr bwMode="auto">
          <a:xfrm>
            <a:off x="609600" y="3848100"/>
            <a:ext cx="3467100" cy="723900"/>
          </a:xfrm>
          <a:prstGeom prst="rect">
            <a:avLst/>
          </a:prstGeom>
          <a:noFill/>
          <a:ln w="2857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rtl="1"/>
            <a:r>
              <a:rPr lang="fa-IR" altLang="fa-IR" sz="1500">
                <a:solidFill>
                  <a:srgbClr val="FFCC00"/>
                </a:solidFill>
                <a:latin typeface="Times New Roman" panose="02020603050405020304" pitchFamily="18" charset="0"/>
              </a:rPr>
              <a:t>حسابداری مالی</a:t>
            </a:r>
          </a:p>
          <a:p>
            <a:pPr algn="ctr" rtl="1"/>
            <a:r>
              <a:rPr lang="fa-IR" altLang="fa-IR" sz="1500">
                <a:solidFill>
                  <a:srgbClr val="FFCC00"/>
                </a:solidFill>
                <a:latin typeface="Times New Roman" panose="02020603050405020304" pitchFamily="18" charset="0"/>
              </a:rPr>
              <a:t>عهده دار تهیه صورتهای مالی اساسی و سایر گزارش های مالی</a:t>
            </a:r>
            <a:endParaRPr lang="en-US" altLang="fa-IR">
              <a:solidFill>
                <a:srgbClr val="FFCC00"/>
              </a:solidFill>
            </a:endParaRPr>
          </a:p>
        </p:txBody>
      </p:sp>
      <p:sp>
        <p:nvSpPr>
          <p:cNvPr id="119838" name="Line 30"/>
          <p:cNvSpPr>
            <a:spLocks noChangeShapeType="1"/>
          </p:cNvSpPr>
          <p:nvPr/>
        </p:nvSpPr>
        <p:spPr bwMode="auto">
          <a:xfrm>
            <a:off x="2247900" y="4572000"/>
            <a:ext cx="0" cy="3429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119839" name="Text Box 31"/>
          <p:cNvSpPr txBox="1">
            <a:spLocks noChangeArrowheads="1"/>
          </p:cNvSpPr>
          <p:nvPr/>
        </p:nvSpPr>
        <p:spPr bwMode="auto">
          <a:xfrm>
            <a:off x="533400" y="4953000"/>
            <a:ext cx="3581400" cy="762000"/>
          </a:xfrm>
          <a:prstGeom prst="rect">
            <a:avLst/>
          </a:prstGeom>
          <a:noFill/>
          <a:ln w="2857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rtl="1"/>
            <a:r>
              <a:rPr lang="fa-IR" altLang="fa-IR" sz="1500">
                <a:solidFill>
                  <a:srgbClr val="FFCC00"/>
                </a:solidFill>
                <a:latin typeface="Times New Roman" panose="02020603050405020304" pitchFamily="18" charset="0"/>
              </a:rPr>
              <a:t>استفاده کنندگان برون سازمانی</a:t>
            </a:r>
          </a:p>
          <a:p>
            <a:pPr algn="ctr" rtl="1"/>
            <a:r>
              <a:rPr lang="fa-IR" altLang="fa-IR" sz="1500">
                <a:solidFill>
                  <a:srgbClr val="FFCC00"/>
                </a:solidFill>
                <a:latin typeface="Times New Roman" panose="02020603050405020304" pitchFamily="18" charset="0"/>
              </a:rPr>
              <a:t>سرمایه گذاران اعتبار دارندگان و سایر افراد برون سازمانی</a:t>
            </a:r>
            <a:endParaRPr lang="en-US" altLang="fa-IR">
              <a:solidFill>
                <a:srgbClr val="FFCC00"/>
              </a:solidFill>
            </a:endParaRPr>
          </a:p>
        </p:txBody>
      </p:sp>
      <p:sp>
        <p:nvSpPr>
          <p:cNvPr id="119840" name="Line 32"/>
          <p:cNvSpPr>
            <a:spLocks noChangeShapeType="1"/>
          </p:cNvSpPr>
          <p:nvPr/>
        </p:nvSpPr>
        <p:spPr bwMode="auto">
          <a:xfrm>
            <a:off x="6591300" y="3505200"/>
            <a:ext cx="0" cy="3429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119841" name="Text Box 33"/>
          <p:cNvSpPr txBox="1">
            <a:spLocks noChangeArrowheads="1"/>
          </p:cNvSpPr>
          <p:nvPr/>
        </p:nvSpPr>
        <p:spPr bwMode="auto">
          <a:xfrm>
            <a:off x="4800600" y="3848100"/>
            <a:ext cx="3810000" cy="723900"/>
          </a:xfrm>
          <a:prstGeom prst="rect">
            <a:avLst/>
          </a:prstGeom>
          <a:noFill/>
          <a:ln w="2857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rtl="1"/>
            <a:r>
              <a:rPr lang="fa-IR" altLang="fa-IR" sz="1500">
                <a:solidFill>
                  <a:srgbClr val="FFCC00"/>
                </a:solidFill>
                <a:latin typeface="Times New Roman" panose="02020603050405020304" pitchFamily="18" charset="0"/>
              </a:rPr>
              <a:t>حسابداری مدیریت</a:t>
            </a:r>
          </a:p>
          <a:p>
            <a:pPr algn="ctr" rtl="1"/>
            <a:r>
              <a:rPr lang="fa-IR" altLang="fa-IR" sz="1500">
                <a:solidFill>
                  <a:srgbClr val="FFCC00"/>
                </a:solidFill>
                <a:latin typeface="Times New Roman" panose="02020603050405020304" pitchFamily="18" charset="0"/>
              </a:rPr>
              <a:t>عهده دار تهیه اطلاعات لازم برای برنامه ریزی و کنترل عملیات</a:t>
            </a:r>
            <a:endParaRPr lang="en-US" altLang="fa-IR">
              <a:solidFill>
                <a:srgbClr val="FFCC00"/>
              </a:solidFill>
            </a:endParaRPr>
          </a:p>
        </p:txBody>
      </p:sp>
      <p:sp>
        <p:nvSpPr>
          <p:cNvPr id="119842" name="Line 34"/>
          <p:cNvSpPr>
            <a:spLocks noChangeShapeType="1"/>
          </p:cNvSpPr>
          <p:nvPr/>
        </p:nvSpPr>
        <p:spPr bwMode="auto">
          <a:xfrm>
            <a:off x="6591300" y="4610100"/>
            <a:ext cx="0" cy="3429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119843" name="Text Box 35"/>
          <p:cNvSpPr txBox="1">
            <a:spLocks noChangeArrowheads="1"/>
          </p:cNvSpPr>
          <p:nvPr/>
        </p:nvSpPr>
        <p:spPr bwMode="auto">
          <a:xfrm>
            <a:off x="4876800" y="4953000"/>
            <a:ext cx="3657600" cy="571500"/>
          </a:xfrm>
          <a:prstGeom prst="rect">
            <a:avLst/>
          </a:prstGeom>
          <a:noFill/>
          <a:ln w="2857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rtl="1"/>
            <a:r>
              <a:rPr lang="fa-IR" altLang="fa-IR" sz="1500">
                <a:solidFill>
                  <a:srgbClr val="FFCC00"/>
                </a:solidFill>
                <a:latin typeface="Times New Roman" panose="02020603050405020304" pitchFamily="18" charset="0"/>
              </a:rPr>
              <a:t>استفاده کنندگان درون سازمانیمدیران در تمامی سطوح</a:t>
            </a:r>
            <a:endParaRPr lang="en-US" altLang="fa-IR">
              <a:solidFill>
                <a:srgbClr val="FFCC00"/>
              </a:solidFill>
            </a:endParaRPr>
          </a:p>
        </p:txBody>
      </p:sp>
      <p:sp>
        <p:nvSpPr>
          <p:cNvPr id="119844" name="Text Box 36"/>
          <p:cNvSpPr txBox="1">
            <a:spLocks noChangeArrowheads="1"/>
          </p:cNvSpPr>
          <p:nvPr/>
        </p:nvSpPr>
        <p:spPr bwMode="auto">
          <a:xfrm>
            <a:off x="3886200" y="6096000"/>
            <a:ext cx="1219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2000">
                <a:solidFill>
                  <a:schemeClr val="hlink"/>
                </a:solidFill>
              </a:rPr>
              <a:t>نمودار 1-1</a:t>
            </a:r>
            <a:endParaRPr lang="en-US" altLang="fa-IR" sz="2000">
              <a:solidFill>
                <a:schemeClr val="hlink"/>
              </a:solidFill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98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98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9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815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00400" y="609600"/>
            <a:ext cx="32766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8 (صفحه 109)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262336" name="Group 192"/>
          <p:cNvGraphicFramePr>
            <a:graphicFrameLocks noGrp="1"/>
          </p:cNvGraphicFramePr>
          <p:nvPr/>
        </p:nvGraphicFramePr>
        <p:xfrm>
          <a:off x="381000" y="1524000"/>
          <a:ext cx="8229600" cy="4841875"/>
        </p:xfrm>
        <a:graphic>
          <a:graphicData uri="http://schemas.openxmlformats.org/drawingml/2006/table">
            <a:tbl>
              <a:tblPr rtl="1"/>
              <a:tblGrid>
                <a:gridCol w="2392362">
                  <a:extLst>
                    <a:ext uri="{9D8B030D-6E8A-4147-A177-3AD203B41FA5}">
                      <a16:colId xmlns:a16="http://schemas.microsoft.com/office/drawing/2014/main" val="1283739108"/>
                    </a:ext>
                  </a:extLst>
                </a:gridCol>
                <a:gridCol w="1403350">
                  <a:extLst>
                    <a:ext uri="{9D8B030D-6E8A-4147-A177-3AD203B41FA5}">
                      <a16:colId xmlns:a16="http://schemas.microsoft.com/office/drawing/2014/main" val="294845862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4001970859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3140742350"/>
                    </a:ext>
                  </a:extLst>
                </a:gridCol>
                <a:gridCol w="2833688">
                  <a:extLst>
                    <a:ext uri="{9D8B030D-6E8A-4147-A177-3AD203B41FA5}">
                      <a16:colId xmlns:a16="http://schemas.microsoft.com/office/drawing/2014/main" val="4145569801"/>
                    </a:ext>
                  </a:extLst>
                </a:gridCol>
              </a:tblGrid>
              <a:tr h="4572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 مواد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 کالای در جریان ساخت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6384698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   7340000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7340000   بستن حساب 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  6400000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6400000  بستن حساب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37157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6590000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7054000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7011132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6590000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7054000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01273227"/>
                  </a:ext>
                </a:extLst>
              </a:tr>
              <a:tr h="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9870174"/>
                  </a:ext>
                </a:extLst>
              </a:tr>
              <a:tr h="4572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 کالای ساخته شده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4064953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5190000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5190000 بستن حساب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4724775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4503200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256318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  4503200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1583649"/>
                  </a:ext>
                </a:extLst>
              </a:tr>
            </a:tbl>
          </a:graphicData>
        </a:graphic>
      </p:graphicFrame>
      <p:sp>
        <p:nvSpPr>
          <p:cNvPr id="262338" name="Line 194"/>
          <p:cNvSpPr>
            <a:spLocks noChangeShapeType="1"/>
          </p:cNvSpPr>
          <p:nvPr/>
        </p:nvSpPr>
        <p:spPr bwMode="auto">
          <a:xfrm>
            <a:off x="914400" y="1981200"/>
            <a:ext cx="335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62339" name="Line 195"/>
          <p:cNvSpPr>
            <a:spLocks noChangeShapeType="1"/>
          </p:cNvSpPr>
          <p:nvPr/>
        </p:nvSpPr>
        <p:spPr bwMode="auto">
          <a:xfrm>
            <a:off x="3276600" y="1981200"/>
            <a:ext cx="0" cy="1752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62340" name="Line 196"/>
          <p:cNvSpPr>
            <a:spLocks noChangeShapeType="1"/>
          </p:cNvSpPr>
          <p:nvPr/>
        </p:nvSpPr>
        <p:spPr bwMode="auto">
          <a:xfrm flipV="1">
            <a:off x="1066800" y="3124200"/>
            <a:ext cx="3200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62341" name="Line 197"/>
          <p:cNvSpPr>
            <a:spLocks noChangeShapeType="1"/>
          </p:cNvSpPr>
          <p:nvPr/>
        </p:nvSpPr>
        <p:spPr bwMode="auto">
          <a:xfrm>
            <a:off x="5105400" y="1905000"/>
            <a:ext cx="335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62342" name="Line 198"/>
          <p:cNvSpPr>
            <a:spLocks noChangeShapeType="1"/>
          </p:cNvSpPr>
          <p:nvPr/>
        </p:nvSpPr>
        <p:spPr bwMode="auto">
          <a:xfrm>
            <a:off x="6477000" y="1905000"/>
            <a:ext cx="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62343" name="Line 199"/>
          <p:cNvSpPr>
            <a:spLocks noChangeShapeType="1"/>
          </p:cNvSpPr>
          <p:nvPr/>
        </p:nvSpPr>
        <p:spPr bwMode="auto">
          <a:xfrm>
            <a:off x="5257800" y="3124200"/>
            <a:ext cx="3200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62344" name="Line 200"/>
          <p:cNvSpPr>
            <a:spLocks noChangeShapeType="1"/>
          </p:cNvSpPr>
          <p:nvPr/>
        </p:nvSpPr>
        <p:spPr bwMode="auto">
          <a:xfrm>
            <a:off x="5105400" y="4648200"/>
            <a:ext cx="335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62345" name="Line 201"/>
          <p:cNvSpPr>
            <a:spLocks noChangeShapeType="1"/>
          </p:cNvSpPr>
          <p:nvPr/>
        </p:nvSpPr>
        <p:spPr bwMode="auto">
          <a:xfrm>
            <a:off x="6553200" y="4648200"/>
            <a:ext cx="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62346" name="Line 202"/>
          <p:cNvSpPr>
            <a:spLocks noChangeShapeType="1"/>
          </p:cNvSpPr>
          <p:nvPr/>
        </p:nvSpPr>
        <p:spPr bwMode="auto">
          <a:xfrm>
            <a:off x="5181600" y="5867400"/>
            <a:ext cx="3276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4572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8 (صفحه 109)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263249" name="Group 81"/>
          <p:cNvGraphicFramePr>
            <a:graphicFrameLocks noGrp="1"/>
          </p:cNvGraphicFramePr>
          <p:nvPr/>
        </p:nvGraphicFramePr>
        <p:xfrm>
          <a:off x="609600" y="1981200"/>
          <a:ext cx="7848600" cy="2286000"/>
        </p:xfrm>
        <a:graphic>
          <a:graphicData uri="http://schemas.openxmlformats.org/drawingml/2006/table">
            <a:tbl>
              <a:tblPr rtl="1"/>
              <a:tblGrid>
                <a:gridCol w="3825875">
                  <a:extLst>
                    <a:ext uri="{9D8B030D-6E8A-4147-A177-3AD203B41FA5}">
                      <a16:colId xmlns:a16="http://schemas.microsoft.com/office/drawing/2014/main" val="33441453"/>
                    </a:ext>
                  </a:extLst>
                </a:gridCol>
                <a:gridCol w="4022725">
                  <a:extLst>
                    <a:ext uri="{9D8B030D-6E8A-4147-A177-3AD203B41FA5}">
                      <a16:colId xmlns:a16="http://schemas.microsoft.com/office/drawing/2014/main" val="2516660140"/>
                    </a:ext>
                  </a:extLst>
                </a:gridCol>
              </a:tblGrid>
              <a:tr h="4572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tabLst>
                          <a:tab pos="1484313" algn="l"/>
                        </a:tabLst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1484313" algn="l"/>
                        </a:tabLst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tabLst>
                          <a:tab pos="1484313" algn="l"/>
                        </a:tabLst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1484313" algn="l"/>
                        </a:tabLst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tabLst>
                          <a:tab pos="1484313" algn="l"/>
                        </a:tabLst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tabLst>
                          <a:tab pos="1484313" algn="l"/>
                        </a:tabLst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tabLst>
                          <a:tab pos="1484313" algn="l"/>
                        </a:tabLst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tabLst>
                          <a:tab pos="1484313" algn="l"/>
                        </a:tabLst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tabLst>
                          <a:tab pos="1484313" algn="l"/>
                        </a:tabLst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484313" algn="l"/>
                        </a:tabLst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خلاصه حساب تولید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2430632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اول دوره 7340000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6590000 مواد آخر دوره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515630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کالای در جریان اول دوره   6400000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7054000  کالای در جریان آخر دوره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59365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تولیدی     410296000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65773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= قیمت تمام شده 410392000</a:t>
                      </a:r>
                      <a:endParaRPr kumimoji="0" lang="en-US" altLang="zh-CN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410392000 بستن حساب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9391518"/>
                  </a:ext>
                </a:extLst>
              </a:tr>
            </a:tbl>
          </a:graphicData>
        </a:graphic>
      </p:graphicFrame>
      <p:sp>
        <p:nvSpPr>
          <p:cNvPr id="263250" name="Line 82"/>
          <p:cNvSpPr>
            <a:spLocks noChangeShapeType="1"/>
          </p:cNvSpPr>
          <p:nvPr/>
        </p:nvSpPr>
        <p:spPr bwMode="auto">
          <a:xfrm>
            <a:off x="1676400" y="2362200"/>
            <a:ext cx="6629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63251" name="Line 83"/>
          <p:cNvSpPr>
            <a:spLocks noChangeShapeType="1"/>
          </p:cNvSpPr>
          <p:nvPr/>
        </p:nvSpPr>
        <p:spPr bwMode="auto">
          <a:xfrm>
            <a:off x="4648200" y="2362200"/>
            <a:ext cx="0" cy="1828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63252" name="Line 84"/>
          <p:cNvSpPr>
            <a:spLocks noChangeShapeType="1"/>
          </p:cNvSpPr>
          <p:nvPr/>
        </p:nvSpPr>
        <p:spPr bwMode="auto">
          <a:xfrm>
            <a:off x="4648200" y="3810000"/>
            <a:ext cx="3733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124200" y="6096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8 (صفحه 109)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264286" name="Group 94"/>
          <p:cNvGraphicFramePr>
            <a:graphicFrameLocks noGrp="1"/>
          </p:cNvGraphicFramePr>
          <p:nvPr/>
        </p:nvGraphicFramePr>
        <p:xfrm>
          <a:off x="762000" y="2133600"/>
          <a:ext cx="7696200" cy="3106738"/>
        </p:xfrm>
        <a:graphic>
          <a:graphicData uri="http://schemas.openxmlformats.org/drawingml/2006/table">
            <a:tbl>
              <a:tblPr rtl="1"/>
              <a:tblGrid>
                <a:gridCol w="3886200">
                  <a:extLst>
                    <a:ext uri="{9D8B030D-6E8A-4147-A177-3AD203B41FA5}">
                      <a16:colId xmlns:a16="http://schemas.microsoft.com/office/drawing/2014/main" val="714505823"/>
                    </a:ext>
                  </a:extLst>
                </a:gridCol>
                <a:gridCol w="3810000">
                  <a:extLst>
                    <a:ext uri="{9D8B030D-6E8A-4147-A177-3AD203B41FA5}">
                      <a16:colId xmlns:a16="http://schemas.microsoft.com/office/drawing/2014/main" val="563165502"/>
                    </a:ext>
                  </a:extLst>
                </a:gridCol>
              </a:tblGrid>
              <a:tr h="4572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خلاصه سود و زیان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65885734"/>
                  </a:ext>
                </a:extLst>
              </a:tr>
              <a:tr h="82232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 کالای ساخته شده 5190000</a:t>
                      </a:r>
                      <a:endParaRPr kumimoji="0" lang="en-US" altLang="zh-CN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                 اول دوره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    4503200 موجودی کالای ساخته شده </a:t>
                      </a:r>
                      <a:endParaRPr kumimoji="0" lang="en-US" altLang="zh-CN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                                 آخر دوره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518406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کالاس ساخته شده طی دوره  410392000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5439003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                       هزینه ها   83664000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    388504000   فروش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878128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= زیان ویژه   106238800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    1062388000   بستن حساب 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8000338"/>
                  </a:ext>
                </a:extLst>
              </a:tr>
              <a:tr h="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231623"/>
                  </a:ext>
                </a:extLst>
              </a:tr>
            </a:tbl>
          </a:graphicData>
        </a:graphic>
      </p:graphicFrame>
      <p:sp>
        <p:nvSpPr>
          <p:cNvPr id="264288" name="Line 96"/>
          <p:cNvSpPr>
            <a:spLocks noChangeShapeType="1"/>
          </p:cNvSpPr>
          <p:nvPr/>
        </p:nvSpPr>
        <p:spPr bwMode="auto">
          <a:xfrm>
            <a:off x="838200" y="2590800"/>
            <a:ext cx="7467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64289" name="Line 97"/>
          <p:cNvSpPr>
            <a:spLocks noChangeShapeType="1"/>
          </p:cNvSpPr>
          <p:nvPr/>
        </p:nvSpPr>
        <p:spPr bwMode="auto">
          <a:xfrm>
            <a:off x="4419600" y="2590800"/>
            <a:ext cx="0" cy="2209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64290" name="Line 98"/>
          <p:cNvSpPr>
            <a:spLocks noChangeShapeType="1"/>
          </p:cNvSpPr>
          <p:nvPr/>
        </p:nvSpPr>
        <p:spPr bwMode="auto">
          <a:xfrm>
            <a:off x="4419600" y="4267200"/>
            <a:ext cx="396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76600" y="6858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8 (صفحه 109)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265332" name="Group 116"/>
          <p:cNvGraphicFramePr>
            <a:graphicFrameLocks noGrp="1"/>
          </p:cNvGraphicFramePr>
          <p:nvPr/>
        </p:nvGraphicFramePr>
        <p:xfrm>
          <a:off x="1524000" y="2470150"/>
          <a:ext cx="6324600" cy="1949450"/>
        </p:xfrm>
        <a:graphic>
          <a:graphicData uri="http://schemas.openxmlformats.org/drawingml/2006/table">
            <a:tbl>
              <a:tblPr rtl="1"/>
              <a:tblGrid>
                <a:gridCol w="2620962">
                  <a:extLst>
                    <a:ext uri="{9D8B030D-6E8A-4147-A177-3AD203B41FA5}">
                      <a16:colId xmlns:a16="http://schemas.microsoft.com/office/drawing/2014/main" val="4097380705"/>
                    </a:ext>
                  </a:extLst>
                </a:gridCol>
                <a:gridCol w="3703638">
                  <a:extLst>
                    <a:ext uri="{9D8B030D-6E8A-4147-A177-3AD203B41FA5}">
                      <a16:colId xmlns:a16="http://schemas.microsoft.com/office/drawing/2014/main" val="2164317046"/>
                    </a:ext>
                  </a:extLst>
                </a:gridCol>
              </a:tblGrid>
              <a:tr h="4572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سود انباشته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8422696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106238800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35352000   مانده اول دوره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330413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5400000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004304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  76286800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2134917"/>
                  </a:ext>
                </a:extLst>
              </a:tr>
            </a:tbl>
          </a:graphicData>
        </a:graphic>
      </p:graphicFrame>
      <p:sp>
        <p:nvSpPr>
          <p:cNvPr id="265334" name="Line 118"/>
          <p:cNvSpPr>
            <a:spLocks noChangeShapeType="1"/>
          </p:cNvSpPr>
          <p:nvPr/>
        </p:nvSpPr>
        <p:spPr bwMode="auto">
          <a:xfrm>
            <a:off x="1981200" y="2895600"/>
            <a:ext cx="5791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65335" name="Line 119"/>
          <p:cNvSpPr>
            <a:spLocks noChangeShapeType="1"/>
          </p:cNvSpPr>
          <p:nvPr/>
        </p:nvSpPr>
        <p:spPr bwMode="auto">
          <a:xfrm>
            <a:off x="5334000" y="2895600"/>
            <a:ext cx="0" cy="137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65336" name="Line 120"/>
          <p:cNvSpPr>
            <a:spLocks noChangeShapeType="1"/>
          </p:cNvSpPr>
          <p:nvPr/>
        </p:nvSpPr>
        <p:spPr bwMode="auto">
          <a:xfrm>
            <a:off x="5334000" y="3886200"/>
            <a:ext cx="2438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314" name="Group 74"/>
          <p:cNvGraphicFramePr>
            <a:graphicFrameLocks noGrp="1"/>
          </p:cNvGraphicFramePr>
          <p:nvPr/>
        </p:nvGraphicFramePr>
        <p:xfrm>
          <a:off x="457200" y="762000"/>
          <a:ext cx="8001000" cy="6030913"/>
        </p:xfrm>
        <a:graphic>
          <a:graphicData uri="http://schemas.openxmlformats.org/drawingml/2006/table">
            <a:tbl>
              <a:tblPr rtl="1"/>
              <a:tblGrid>
                <a:gridCol w="4997450">
                  <a:extLst>
                    <a:ext uri="{9D8B030D-6E8A-4147-A177-3AD203B41FA5}">
                      <a16:colId xmlns:a16="http://schemas.microsoft.com/office/drawing/2014/main" val="2412573122"/>
                    </a:ext>
                  </a:extLst>
                </a:gridCol>
                <a:gridCol w="3003550">
                  <a:extLst>
                    <a:ext uri="{9D8B030D-6E8A-4147-A177-3AD203B41FA5}">
                      <a16:colId xmlns:a16="http://schemas.microsoft.com/office/drawing/2014/main" val="3256798542"/>
                    </a:ext>
                  </a:extLst>
                </a:gridCol>
              </a:tblGrid>
              <a:tr h="4349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 مواد اول دوره 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7340000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7959421"/>
                  </a:ext>
                </a:extLst>
              </a:tr>
              <a:tr h="43656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اضافه می شود خرید مواد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105054000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0167597"/>
                  </a:ext>
                </a:extLst>
              </a:tr>
              <a:tr h="4349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آماده برای مصرف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1123940000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6021884"/>
                  </a:ext>
                </a:extLst>
              </a:tr>
              <a:tr h="3698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موجودی مواد آخر دوره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(6590000)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8238042"/>
                  </a:ext>
                </a:extLst>
              </a:tr>
              <a:tr h="4349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مصرفی 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105804000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56518176"/>
                  </a:ext>
                </a:extLst>
              </a:tr>
              <a:tr h="43656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مستقیم 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150197000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7338998"/>
                  </a:ext>
                </a:extLst>
              </a:tr>
              <a:tr h="4349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سربار :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4719732"/>
                  </a:ext>
                </a:extLst>
              </a:tr>
              <a:tr h="4349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غیر مستقیم                        105045000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373452"/>
                  </a:ext>
                </a:extLst>
              </a:tr>
              <a:tr h="43656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آب و برق و گاز                            </a:t>
                      </a: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155045000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07385505"/>
                  </a:ext>
                </a:extLst>
              </a:tr>
              <a:tr h="4349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تولید طی دوره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411046000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6777037"/>
                  </a:ext>
                </a:extLst>
              </a:tr>
              <a:tr h="4349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اضافه می شود موجودی کالای در جریان اول دوره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6400000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7880675"/>
                  </a:ext>
                </a:extLst>
              </a:tr>
              <a:tr h="4349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کالای در جریان ساخت طی دوره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4117446000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2311396"/>
                  </a:ext>
                </a:extLst>
              </a:tr>
              <a:tr h="43656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کالای در جریان ساخت آخر دوره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(7054000)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2376906"/>
                  </a:ext>
                </a:extLst>
              </a:tr>
              <a:tr h="4349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قیمت تمام شده کالای ساخته شده  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410392000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0014726"/>
                  </a:ext>
                </a:extLst>
              </a:tr>
            </a:tbl>
          </a:graphicData>
        </a:graphic>
      </p:graphicFrame>
      <p:sp>
        <p:nvSpPr>
          <p:cNvPr id="266312" name="Text Box 72"/>
          <p:cNvSpPr txBox="1">
            <a:spLocks noChangeArrowheads="1"/>
          </p:cNvSpPr>
          <p:nvPr/>
        </p:nvSpPr>
        <p:spPr bwMode="auto">
          <a:xfrm>
            <a:off x="1066800" y="0"/>
            <a:ext cx="75438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rtl="1"/>
            <a:r>
              <a:rPr lang="fa-IR" altLang="zh-CN" sz="1800">
                <a:solidFill>
                  <a:schemeClr val="hlink"/>
                </a:solidFill>
              </a:rPr>
              <a:t>صورتحساب شرکت تولیدی استیل تولید (صورت قیمت تمام شده کالای ساخته شده )</a:t>
            </a:r>
          </a:p>
          <a:p>
            <a:pPr algn="ctr" rtl="1"/>
            <a:r>
              <a:rPr lang="fa-IR" altLang="zh-CN" sz="1800">
                <a:solidFill>
                  <a:schemeClr val="hlink"/>
                </a:solidFill>
              </a:rPr>
              <a:t>برای سال مالی منتهی به 29/12/-13</a:t>
            </a:r>
            <a:endParaRPr lang="en-US" altLang="fa-IR" sz="1800">
              <a:solidFill>
                <a:schemeClr val="hlink"/>
              </a:solidFill>
            </a:endParaRPr>
          </a:p>
        </p:txBody>
      </p:sp>
      <p:sp>
        <p:nvSpPr>
          <p:cNvPr id="266315" name="Line 75"/>
          <p:cNvSpPr>
            <a:spLocks noChangeShapeType="1"/>
          </p:cNvSpPr>
          <p:nvPr/>
        </p:nvSpPr>
        <p:spPr bwMode="auto">
          <a:xfrm>
            <a:off x="1600200" y="685800"/>
            <a:ext cx="6705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2765" name="Group 157"/>
          <p:cNvGraphicFramePr>
            <a:graphicFrameLocks noGrp="1"/>
          </p:cNvGraphicFramePr>
          <p:nvPr/>
        </p:nvGraphicFramePr>
        <p:xfrm>
          <a:off x="609600" y="914400"/>
          <a:ext cx="8077200" cy="5943600"/>
        </p:xfrm>
        <a:graphic>
          <a:graphicData uri="http://schemas.openxmlformats.org/drawingml/2006/table">
            <a:tbl>
              <a:tblPr rtl="1"/>
              <a:tblGrid>
                <a:gridCol w="3932237">
                  <a:extLst>
                    <a:ext uri="{9D8B030D-6E8A-4147-A177-3AD203B41FA5}">
                      <a16:colId xmlns:a16="http://schemas.microsoft.com/office/drawing/2014/main" val="2318869250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4274910091"/>
                    </a:ext>
                  </a:extLst>
                </a:gridCol>
                <a:gridCol w="3001963">
                  <a:extLst>
                    <a:ext uri="{9D8B030D-6E8A-4147-A177-3AD203B41FA5}">
                      <a16:colId xmlns:a16="http://schemas.microsoft.com/office/drawing/2014/main" val="745340802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فروش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388504000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5852156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قیمت تمام شده کالای فروش رفته :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8554845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 کالای ساخته شده اول دوره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5190000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97617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اضافه می شود کالای ساخته شده طی دوره 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410392000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012981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کالای آماده برای فروش 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415582000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691552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موجودی کالای ساخته شده آخر دوره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(4503200)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411078800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016958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سود (زیان) ناویژه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(22574800)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874343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هزینه های عملیاتی :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94076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فروش                       37000000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721249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اداری                        </a:t>
                      </a: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26664000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(63664000)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351279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سود (زیان ) قبل از مالیات 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(86238800)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3142174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مالیات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(20000000)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844383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سود (زیان) ویژه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(106238800)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4649021"/>
                  </a:ext>
                </a:extLst>
              </a:tr>
            </a:tbl>
          </a:graphicData>
        </a:graphic>
      </p:graphicFrame>
      <p:sp>
        <p:nvSpPr>
          <p:cNvPr id="452766" name="Text Box 158"/>
          <p:cNvSpPr txBox="1">
            <a:spLocks noChangeArrowheads="1"/>
          </p:cNvSpPr>
          <p:nvPr/>
        </p:nvSpPr>
        <p:spPr bwMode="auto">
          <a:xfrm>
            <a:off x="1524000" y="381000"/>
            <a:ext cx="7239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 sz="1800" u="sng">
                <a:solidFill>
                  <a:schemeClr val="hlink"/>
                </a:solidFill>
              </a:rPr>
              <a:t>شرکت تولیدی استیل ، صورتحساب سود و زیان ، برای سال مالی منتهی به 29/12/ - 13</a:t>
            </a:r>
            <a:r>
              <a:rPr lang="en-US" altLang="zh-CN" sz="1800">
                <a:solidFill>
                  <a:schemeClr val="hlink"/>
                </a:solidFill>
                <a:ea typeface="SimSun" panose="02010600030101010101" pitchFamily="2" charset="-122"/>
              </a:rPr>
              <a:t> </a:t>
            </a:r>
            <a:endParaRPr lang="en-US" altLang="fa-IR" sz="1800">
              <a:solidFill>
                <a:schemeClr val="hlink"/>
              </a:solidFill>
            </a:endParaRP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78" name="Text Box 46"/>
          <p:cNvSpPr txBox="1">
            <a:spLocks noChangeArrowheads="1"/>
          </p:cNvSpPr>
          <p:nvPr/>
        </p:nvSpPr>
        <p:spPr bwMode="auto">
          <a:xfrm>
            <a:off x="533400" y="990600"/>
            <a:ext cx="77724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 sz="2000">
                <a:solidFill>
                  <a:schemeClr val="hlink"/>
                </a:solidFill>
              </a:rPr>
              <a:t>شرکت تولیدی استیل ، صورت سود انباشته ، برای سال مالی منتهی به 29/12/- 13</a:t>
            </a:r>
            <a:endParaRPr lang="en-US" altLang="fa-IR" sz="2000">
              <a:solidFill>
                <a:schemeClr val="hlink"/>
              </a:solidFill>
            </a:endParaRPr>
          </a:p>
        </p:txBody>
      </p:sp>
      <p:graphicFrame>
        <p:nvGraphicFramePr>
          <p:cNvPr id="453720" name="Group 88"/>
          <p:cNvGraphicFramePr>
            <a:graphicFrameLocks noGrp="1"/>
          </p:cNvGraphicFramePr>
          <p:nvPr/>
        </p:nvGraphicFramePr>
        <p:xfrm>
          <a:off x="533400" y="2165350"/>
          <a:ext cx="8077200" cy="3138488"/>
        </p:xfrm>
        <a:graphic>
          <a:graphicData uri="http://schemas.openxmlformats.org/drawingml/2006/table">
            <a:tbl>
              <a:tblPr rtl="1"/>
              <a:tblGrid>
                <a:gridCol w="4724400">
                  <a:extLst>
                    <a:ext uri="{9D8B030D-6E8A-4147-A177-3AD203B41FA5}">
                      <a16:colId xmlns:a16="http://schemas.microsoft.com/office/drawing/2014/main" val="256911506"/>
                    </a:ext>
                  </a:extLst>
                </a:gridCol>
                <a:gridCol w="3352800">
                  <a:extLst>
                    <a:ext uri="{9D8B030D-6E8A-4147-A177-3AD203B41FA5}">
                      <a16:colId xmlns:a16="http://schemas.microsoft.com/office/drawing/2014/main" val="1819320923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سود انباشته اول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35352000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0575245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اضافه می شود سود (زیان) سال جاری 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(106238800)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404364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سود (زیان) قابل تخصیص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(70886800)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631701"/>
                  </a:ext>
                </a:extLst>
              </a:tr>
              <a:tr h="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75686006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تخصیص سود :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105658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سود سهام پرداختی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(5400000)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6593688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سود انباشته در پایان سال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76286800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12988617"/>
                  </a:ext>
                </a:extLst>
              </a:tr>
            </a:tbl>
          </a:graphicData>
        </a:graphic>
      </p:graphicFrame>
      <p:sp>
        <p:nvSpPr>
          <p:cNvPr id="453722" name="Line 90"/>
          <p:cNvSpPr>
            <a:spLocks noChangeShapeType="1"/>
          </p:cNvSpPr>
          <p:nvPr/>
        </p:nvSpPr>
        <p:spPr bwMode="auto">
          <a:xfrm>
            <a:off x="1143000" y="1371600"/>
            <a:ext cx="7239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787" name="Rectangle 107"/>
          <p:cNvSpPr>
            <a:spLocks noChangeArrowheads="1"/>
          </p:cNvSpPr>
          <p:nvPr/>
        </p:nvSpPr>
        <p:spPr bwMode="auto">
          <a:xfrm>
            <a:off x="1736725" y="-5418138"/>
            <a:ext cx="1952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fa-IR"/>
          </a:p>
        </p:txBody>
      </p:sp>
      <p:sp>
        <p:nvSpPr>
          <p:cNvPr id="455702" name="Line 22"/>
          <p:cNvSpPr>
            <a:spLocks noChangeShapeType="1"/>
          </p:cNvSpPr>
          <p:nvPr/>
        </p:nvSpPr>
        <p:spPr bwMode="auto">
          <a:xfrm>
            <a:off x="1843088" y="11460163"/>
            <a:ext cx="571500" cy="0"/>
          </a:xfrm>
          <a:prstGeom prst="line">
            <a:avLst/>
          </a:prstGeom>
          <a:noFill/>
          <a:ln w="38100" cmpd="dbl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graphicFrame>
        <p:nvGraphicFramePr>
          <p:cNvPr id="456026" name="Group 346"/>
          <p:cNvGraphicFramePr>
            <a:graphicFrameLocks noGrp="1"/>
          </p:cNvGraphicFramePr>
          <p:nvPr/>
        </p:nvGraphicFramePr>
        <p:xfrm>
          <a:off x="304800" y="1204913"/>
          <a:ext cx="8534400" cy="4357687"/>
        </p:xfrm>
        <a:graphic>
          <a:graphicData uri="http://schemas.openxmlformats.org/drawingml/2006/table">
            <a:tbl>
              <a:tblPr rtl="1"/>
              <a:tblGrid>
                <a:gridCol w="2789237">
                  <a:extLst>
                    <a:ext uri="{9D8B030D-6E8A-4147-A177-3AD203B41FA5}">
                      <a16:colId xmlns:a16="http://schemas.microsoft.com/office/drawing/2014/main" val="1489130641"/>
                    </a:ext>
                  </a:extLst>
                </a:gridCol>
                <a:gridCol w="1173163">
                  <a:extLst>
                    <a:ext uri="{9D8B030D-6E8A-4147-A177-3AD203B41FA5}">
                      <a16:colId xmlns:a16="http://schemas.microsoft.com/office/drawing/2014/main" val="324238105"/>
                    </a:ext>
                  </a:extLst>
                </a:gridCol>
                <a:gridCol w="3352800">
                  <a:extLst>
                    <a:ext uri="{9D8B030D-6E8A-4147-A177-3AD203B41FA5}">
                      <a16:colId xmlns:a16="http://schemas.microsoft.com/office/drawing/2014/main" val="1031473726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404813543"/>
                    </a:ext>
                  </a:extLst>
                </a:gridCol>
              </a:tblGrid>
              <a:tr h="457200"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شرکت تولیدی استیل ، ترازنامه 29/12/- 13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325010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دارائی های جاری :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بدهی های جاری : 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0340619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وجه نقد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19750000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حسابهای پرداختنی    13055000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991339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حسابهای دریافتنی  5175000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مالیات پرداختنی   </a:t>
                      </a: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450490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ذخیره م . م .       (</a:t>
                      </a: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1850000</a:t>
                      </a: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)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23325000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060525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 مواد :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6590000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 بدهی های جاری 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33055000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365800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 کالای در جریان ساخت 7054000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حقوق صاحبان سهام :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9145356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 کالای ساخته شده      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</a:t>
                      </a: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450320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سرمایه سهام عادی  110000000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3779637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صرف سهام عادی         20050000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2455522"/>
                  </a:ext>
                </a:extLst>
              </a:tr>
            </a:tbl>
          </a:graphicData>
        </a:graphic>
      </p:graphicFrame>
      <p:sp>
        <p:nvSpPr>
          <p:cNvPr id="456028" name="Line 348"/>
          <p:cNvSpPr>
            <a:spLocks noChangeShapeType="1"/>
          </p:cNvSpPr>
          <p:nvPr/>
        </p:nvSpPr>
        <p:spPr bwMode="auto">
          <a:xfrm>
            <a:off x="1143000" y="1676400"/>
            <a:ext cx="7543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56029" name="Line 349"/>
          <p:cNvSpPr>
            <a:spLocks noChangeShapeType="1"/>
          </p:cNvSpPr>
          <p:nvPr/>
        </p:nvSpPr>
        <p:spPr bwMode="auto">
          <a:xfrm>
            <a:off x="4876800" y="1676400"/>
            <a:ext cx="0" cy="3810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706" name="Rectangle 2"/>
          <p:cNvSpPr>
            <a:spLocks noChangeArrowheads="1"/>
          </p:cNvSpPr>
          <p:nvPr/>
        </p:nvSpPr>
        <p:spPr bwMode="auto">
          <a:xfrm>
            <a:off x="1736725" y="-5418138"/>
            <a:ext cx="1952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fa-IR"/>
          </a:p>
        </p:txBody>
      </p:sp>
      <p:sp>
        <p:nvSpPr>
          <p:cNvPr id="456707" name="Line 3"/>
          <p:cNvSpPr>
            <a:spLocks noChangeShapeType="1"/>
          </p:cNvSpPr>
          <p:nvPr/>
        </p:nvSpPr>
        <p:spPr bwMode="auto">
          <a:xfrm>
            <a:off x="1843088" y="11460163"/>
            <a:ext cx="571500" cy="0"/>
          </a:xfrm>
          <a:prstGeom prst="line">
            <a:avLst/>
          </a:prstGeom>
          <a:noFill/>
          <a:ln w="38100" cmpd="dbl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456808" name="Rectangle 104"/>
          <p:cNvSpPr>
            <a:spLocks noChangeArrowheads="1"/>
          </p:cNvSpPr>
          <p:nvPr/>
        </p:nvSpPr>
        <p:spPr bwMode="auto">
          <a:xfrm>
            <a:off x="1838325" y="-1358900"/>
            <a:ext cx="1952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fa-IR"/>
          </a:p>
        </p:txBody>
      </p:sp>
      <p:sp>
        <p:nvSpPr>
          <p:cNvPr id="456765" name="Line 61"/>
          <p:cNvSpPr>
            <a:spLocks noChangeShapeType="1"/>
          </p:cNvSpPr>
          <p:nvPr/>
        </p:nvSpPr>
        <p:spPr bwMode="auto">
          <a:xfrm>
            <a:off x="1928813" y="7035800"/>
            <a:ext cx="571500" cy="0"/>
          </a:xfrm>
          <a:prstGeom prst="line">
            <a:avLst/>
          </a:prstGeom>
          <a:noFill/>
          <a:ln w="38100" cmpd="dbl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graphicFrame>
        <p:nvGraphicFramePr>
          <p:cNvPr id="456934" name="Group 230"/>
          <p:cNvGraphicFramePr>
            <a:graphicFrameLocks noGrp="1"/>
          </p:cNvGraphicFramePr>
          <p:nvPr/>
        </p:nvGraphicFramePr>
        <p:xfrm>
          <a:off x="381000" y="1068388"/>
          <a:ext cx="8305800" cy="5027612"/>
        </p:xfrm>
        <a:graphic>
          <a:graphicData uri="http://schemas.openxmlformats.org/drawingml/2006/table">
            <a:tbl>
              <a:tblPr rtl="1"/>
              <a:tblGrid>
                <a:gridCol w="1295400">
                  <a:extLst>
                    <a:ext uri="{9D8B030D-6E8A-4147-A177-3AD203B41FA5}">
                      <a16:colId xmlns:a16="http://schemas.microsoft.com/office/drawing/2014/main" val="1424057856"/>
                    </a:ext>
                  </a:extLst>
                </a:gridCol>
                <a:gridCol w="1905000">
                  <a:extLst>
                    <a:ext uri="{9D8B030D-6E8A-4147-A177-3AD203B41FA5}">
                      <a16:colId xmlns:a16="http://schemas.microsoft.com/office/drawing/2014/main" val="1582635730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111285107"/>
                    </a:ext>
                  </a:extLst>
                </a:gridCol>
                <a:gridCol w="2895600">
                  <a:extLst>
                    <a:ext uri="{9D8B030D-6E8A-4147-A177-3AD203B41FA5}">
                      <a16:colId xmlns:a16="http://schemas.microsoft.com/office/drawing/2014/main" val="4160171501"/>
                    </a:ext>
                  </a:extLst>
                </a:gridCol>
                <a:gridCol w="1066800">
                  <a:extLst>
                    <a:ext uri="{9D8B030D-6E8A-4147-A177-3AD203B41FA5}">
                      <a16:colId xmlns:a16="http://schemas.microsoft.com/office/drawing/2014/main" val="2563127044"/>
                    </a:ext>
                  </a:extLst>
                </a:gridCol>
              </a:tblGrid>
              <a:tr h="4572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 دارائیهای جاری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61222200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سود (زیان) انباشته    </a:t>
                      </a: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76286800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225619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دارائیهای غیر جاری :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034754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زمین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10400000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 حقوق صاحبان سهام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53763200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974840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ساختمان                           9000000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3993593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استهلاک انباشته                 (</a:t>
                      </a: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900000</a:t>
                      </a: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)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8100000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89876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تجهیزات دفتری                 7896000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051295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استهلاک انباشته                (</a:t>
                      </a: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800000</a:t>
                      </a: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)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7096000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3076837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 دارائی های غیر جاری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25596000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 بدهی ها و حقوق صاحبان سهام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86818200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319992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 دارائیها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86818200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8677144"/>
                  </a:ext>
                </a:extLst>
              </a:tr>
            </a:tbl>
          </a:graphicData>
        </a:graphic>
      </p:graphicFrame>
      <p:sp>
        <p:nvSpPr>
          <p:cNvPr id="456935" name="Line 231"/>
          <p:cNvSpPr>
            <a:spLocks noChangeShapeType="1"/>
          </p:cNvSpPr>
          <p:nvPr/>
        </p:nvSpPr>
        <p:spPr bwMode="auto">
          <a:xfrm>
            <a:off x="4343400" y="990600"/>
            <a:ext cx="0" cy="495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56936" name="Line 232"/>
          <p:cNvSpPr>
            <a:spLocks noChangeShapeType="1"/>
          </p:cNvSpPr>
          <p:nvPr/>
        </p:nvSpPr>
        <p:spPr bwMode="auto">
          <a:xfrm>
            <a:off x="838200" y="990600"/>
            <a:ext cx="762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429000" y="457200"/>
            <a:ext cx="2667000" cy="6858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9 (صفحه 111)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267365" name="Group 101"/>
          <p:cNvGraphicFramePr>
            <a:graphicFrameLocks noGrp="1"/>
          </p:cNvGraphicFramePr>
          <p:nvPr/>
        </p:nvGraphicFramePr>
        <p:xfrm>
          <a:off x="685800" y="1447800"/>
          <a:ext cx="8077200" cy="4572000"/>
        </p:xfrm>
        <a:graphic>
          <a:graphicData uri="http://schemas.openxmlformats.org/drawingml/2006/table">
            <a:tbl>
              <a:tblPr rtl="1"/>
              <a:tblGrid>
                <a:gridCol w="4900612">
                  <a:extLst>
                    <a:ext uri="{9D8B030D-6E8A-4147-A177-3AD203B41FA5}">
                      <a16:colId xmlns:a16="http://schemas.microsoft.com/office/drawing/2014/main" val="1912731756"/>
                    </a:ext>
                  </a:extLst>
                </a:gridCol>
                <a:gridCol w="3176588">
                  <a:extLst>
                    <a:ext uri="{9D8B030D-6E8A-4147-A177-3AD203B41FA5}">
                      <a16:colId xmlns:a16="http://schemas.microsoft.com/office/drawing/2014/main" val="3005738447"/>
                    </a:ext>
                  </a:extLst>
                </a:gridCol>
              </a:tblGrid>
              <a:tr h="4572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شرکت تولیدی مهران ، صورت بهای تمام شده کالای ساخته شده ، برای دوره مالی ....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2847603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 مواد اول دوره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1800000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858953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اضافه می شود خرید مواد در طی دوره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8000000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05817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آماده برای مصرف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9800000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674937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موجودی مواد آخر دوره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(2400000)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865495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مصرفی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7400000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5838448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مستقیم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3800000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240796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سربار: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8224966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غیر مستقیم                                       3400000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220039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برق و گاز مصرفی                                       </a:t>
                      </a: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8400000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3216386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4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381000" y="152400"/>
            <a:ext cx="8458200" cy="1676400"/>
          </a:xfrm>
        </p:spPr>
        <p:txBody>
          <a:bodyPr/>
          <a:lstStyle/>
          <a:p>
            <a:pPr algn="r" rtl="1"/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نمودار شماره 2-1 تفاوت های حسابداری مدیریت و حسابداری مالی را نشان می دهد :</a:t>
            </a:r>
            <a:b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</a:br>
            <a:endParaRPr lang="en-US" altLang="fa-IR" sz="2400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  <p:sp>
        <p:nvSpPr>
          <p:cNvPr id="122886" name="Rectangle 6"/>
          <p:cNvSpPr>
            <a:spLocks noChangeArrowheads="1"/>
          </p:cNvSpPr>
          <p:nvPr/>
        </p:nvSpPr>
        <p:spPr bwMode="auto">
          <a:xfrm>
            <a:off x="0" y="-1771650"/>
            <a:ext cx="184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/>
            <a:endParaRPr lang="fa-IR" altLang="fa-IR" sz="1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22942" name="Group 62"/>
          <p:cNvGraphicFramePr>
            <a:graphicFrameLocks noGrp="1"/>
          </p:cNvGraphicFramePr>
          <p:nvPr/>
        </p:nvGraphicFramePr>
        <p:xfrm>
          <a:off x="990600" y="1390650"/>
          <a:ext cx="7391400" cy="4781550"/>
        </p:xfrm>
        <a:graphic>
          <a:graphicData uri="http://schemas.openxmlformats.org/drawingml/2006/table">
            <a:tbl>
              <a:tblPr rtl="1"/>
              <a:tblGrid>
                <a:gridCol w="2438400">
                  <a:extLst>
                    <a:ext uri="{9D8B030D-6E8A-4147-A177-3AD203B41FA5}">
                      <a16:colId xmlns:a16="http://schemas.microsoft.com/office/drawing/2014/main" val="3813087816"/>
                    </a:ext>
                  </a:extLst>
                </a:gridCol>
                <a:gridCol w="2590800">
                  <a:extLst>
                    <a:ext uri="{9D8B030D-6E8A-4147-A177-3AD203B41FA5}">
                      <a16:colId xmlns:a16="http://schemas.microsoft.com/office/drawing/2014/main" val="898204249"/>
                    </a:ext>
                  </a:extLst>
                </a:gridCol>
                <a:gridCol w="2362200">
                  <a:extLst>
                    <a:ext uri="{9D8B030D-6E8A-4147-A177-3AD203B41FA5}">
                      <a16:colId xmlns:a16="http://schemas.microsoft.com/office/drawing/2014/main" val="2576945945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مبنای مقایسه</a:t>
                      </a:r>
                      <a:endParaRPr kumimoji="0" lang="en-US" altLang="zh-CN" sz="2000" b="0" i="0" u="sng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حسابداری مدیریت</a:t>
                      </a:r>
                      <a:endParaRPr kumimoji="0" lang="fa-IR" altLang="zh-CN" sz="2000" b="0" i="0" u="sng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حسابداری مالی</a:t>
                      </a:r>
                      <a:endParaRPr kumimoji="0" lang="fa-IR" altLang="zh-CN" sz="2000" b="0" i="0" u="sng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901360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استفاده کنندگان از اطلاعات</a:t>
                      </a:r>
                      <a:endParaRPr kumimoji="0" lang="en-US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مدیران درون سازمان</a:t>
                      </a:r>
                      <a:endParaRPr kumimoji="0" lang="fa-IR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گروههای ذیحق ، ذینفع و ذی علاقه برون سازمانی</a:t>
                      </a:r>
                      <a:endParaRPr kumimoji="0" lang="fa-IR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792133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ضوابط</a:t>
                      </a:r>
                      <a:endParaRPr kumimoji="0" lang="en-US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مقید به رعایت ضوابط معین نیست</a:t>
                      </a:r>
                      <a:endParaRPr kumimoji="0" lang="fa-IR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مقید به رعایت اصول پذیرفته شده حسابداری است</a:t>
                      </a:r>
                      <a:endParaRPr kumimoji="0" lang="fa-IR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016761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منابع اطلاعات اولیه</a:t>
                      </a:r>
                      <a:endParaRPr kumimoji="0" lang="en-US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سیستم کلی حسابداری به علاوه سایر منابع محیط اقتصادی</a:t>
                      </a:r>
                      <a:endParaRPr kumimoji="0" lang="fa-IR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سیستم کلی حسابداری</a:t>
                      </a:r>
                      <a:endParaRPr kumimoji="0" lang="fa-IR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8944365"/>
                  </a:ext>
                </a:extLst>
              </a:tr>
              <a:tr h="82232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ماهیت گزارش ها</a:t>
                      </a:r>
                      <a:endParaRPr kumimoji="0" lang="fa-IR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گزارش های مبتنی بر ترتیبی از اطلاعات تاریخی و پیش بینی ها بر اساس درخواست مدیریت برای یک واحد یا شعبه شرکت</a:t>
                      </a:r>
                      <a:endParaRPr kumimoji="0" lang="en-US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گزارشهای مبتنی بر رویدادهای مالی گذشته کل شرکت به صورت ادواری و حداقل سالی یکبار</a:t>
                      </a:r>
                      <a:endParaRPr kumimoji="0" lang="fa-IR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1197495"/>
                  </a:ext>
                </a:extLst>
              </a:tr>
            </a:tbl>
          </a:graphicData>
        </a:graphic>
      </p:graphicFrame>
      <p:sp>
        <p:nvSpPr>
          <p:cNvPr id="122925" name="Rectangle 45"/>
          <p:cNvSpPr>
            <a:spLocks noChangeArrowheads="1"/>
          </p:cNvSpPr>
          <p:nvPr/>
        </p:nvSpPr>
        <p:spPr bwMode="auto">
          <a:xfrm>
            <a:off x="7038975" y="7991475"/>
            <a:ext cx="21050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latin typeface="Times New Roman" panose="02020603050405020304" pitchFamily="18" charset="0"/>
                <a:ea typeface="SimSun" panose="02010600030101010101" pitchFamily="2" charset="-122"/>
              </a:rPr>
              <a:t>نمودار شماره 2-1 </a:t>
            </a:r>
            <a:endParaRPr lang="fa-IR" altLang="zh-CN" sz="1800"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122945" name="Text Box 65"/>
          <p:cNvSpPr txBox="1">
            <a:spLocks noChangeArrowheads="1"/>
          </p:cNvSpPr>
          <p:nvPr/>
        </p:nvSpPr>
        <p:spPr bwMode="auto">
          <a:xfrm>
            <a:off x="3810000" y="6324600"/>
            <a:ext cx="1219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2000">
                <a:solidFill>
                  <a:schemeClr val="hlink"/>
                </a:solidFill>
              </a:rPr>
              <a:t>نمودار 2-1</a:t>
            </a:r>
            <a:endParaRPr lang="en-US" altLang="fa-IR" sz="2000">
              <a:solidFill>
                <a:schemeClr val="hlink"/>
              </a:solidFill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124200" y="6858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9(صفحه 111)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268325" name="Group 37"/>
          <p:cNvGraphicFramePr>
            <a:graphicFrameLocks noGrp="1"/>
          </p:cNvGraphicFramePr>
          <p:nvPr/>
        </p:nvGraphicFramePr>
        <p:xfrm>
          <a:off x="1752600" y="2454275"/>
          <a:ext cx="6248400" cy="2286000"/>
        </p:xfrm>
        <a:graphic>
          <a:graphicData uri="http://schemas.openxmlformats.org/drawingml/2006/table">
            <a:tbl>
              <a:tblPr rtl="1"/>
              <a:tblGrid>
                <a:gridCol w="4114800">
                  <a:extLst>
                    <a:ext uri="{9D8B030D-6E8A-4147-A177-3AD203B41FA5}">
                      <a16:colId xmlns:a16="http://schemas.microsoft.com/office/drawing/2014/main" val="4263116747"/>
                    </a:ext>
                  </a:extLst>
                </a:gridCol>
                <a:gridCol w="2133600">
                  <a:extLst>
                    <a:ext uri="{9D8B030D-6E8A-4147-A177-3AD203B41FA5}">
                      <a16:colId xmlns:a16="http://schemas.microsoft.com/office/drawing/2014/main" val="3530735501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تولید طی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19600000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5350953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اضافه می شود کار در جریان ساخت اول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207004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 در جریان ساخت طی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20600000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414542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کار در جریان ساخت آخر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(1400000)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529976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بهای تمام شده کالای ساخته شده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19200000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1033239"/>
                  </a:ext>
                </a:extLst>
              </a:tr>
            </a:tbl>
          </a:graphicData>
        </a:graphic>
      </p:graphicFrame>
      <p:sp>
        <p:nvSpPr>
          <p:cNvPr id="268326" name="Text Box 38"/>
          <p:cNvSpPr txBox="1">
            <a:spLocks noChangeArrowheads="1"/>
          </p:cNvSpPr>
          <p:nvPr/>
        </p:nvSpPr>
        <p:spPr bwMode="auto">
          <a:xfrm>
            <a:off x="685800" y="5470525"/>
            <a:ext cx="8001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 sz="2000">
                <a:solidFill>
                  <a:srgbClr val="FFCC00"/>
                </a:solidFill>
              </a:rPr>
              <a:t>تذکر : کار در جریان ساخت اول دوره بصورت مابه التفاوت محاسبه شده است . </a:t>
            </a:r>
            <a:endParaRPr lang="en-US" altLang="fa-IR" sz="2000">
              <a:solidFill>
                <a:srgbClr val="FFCC00"/>
              </a:solidFill>
            </a:endParaRP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73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124200" y="3810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9(صفحه 111)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457803" name="Group 75"/>
          <p:cNvGraphicFramePr>
            <a:graphicFrameLocks noGrp="1"/>
          </p:cNvGraphicFramePr>
          <p:nvPr/>
        </p:nvGraphicFramePr>
        <p:xfrm>
          <a:off x="533400" y="1447800"/>
          <a:ext cx="8001000" cy="4572000"/>
        </p:xfrm>
        <a:graphic>
          <a:graphicData uri="http://schemas.openxmlformats.org/drawingml/2006/table">
            <a:tbl>
              <a:tblPr rtl="1"/>
              <a:tblGrid>
                <a:gridCol w="5491162">
                  <a:extLst>
                    <a:ext uri="{9D8B030D-6E8A-4147-A177-3AD203B41FA5}">
                      <a16:colId xmlns:a16="http://schemas.microsoft.com/office/drawing/2014/main" val="4169411691"/>
                    </a:ext>
                  </a:extLst>
                </a:gridCol>
                <a:gridCol w="2509838">
                  <a:extLst>
                    <a:ext uri="{9D8B030D-6E8A-4147-A177-3AD203B41FA5}">
                      <a16:colId xmlns:a16="http://schemas.microsoft.com/office/drawing/2014/main" val="2148149342"/>
                    </a:ext>
                  </a:extLst>
                </a:gridCol>
              </a:tblGrid>
              <a:tr h="4572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شرکت تولیدی مهران ، صورتحساب سود و زیان ، برای دوره مالی منتهی به ...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7177483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فروش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25000000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0780497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بهای تمام شده کالای فروش رفته :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1881398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 کالای ساخته شده اول دوره               5000000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466291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کالای ساخته شده طی دوره                           </a:t>
                      </a: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19200000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731157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کالای آماده برای فروش                               24200000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594113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موجودی کالای ساخته شده آخر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24200000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376375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سود ناویژه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999338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هزینه های عمومی ، اداری و فروش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</a:t>
                      </a: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2200000</a:t>
                      </a: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)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779734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سود (زیان) ویژه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(1400000)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66268297"/>
                  </a:ext>
                </a:extLst>
              </a:tr>
            </a:tbl>
          </a:graphicData>
        </a:graphic>
      </p:graphicFrame>
      <p:sp>
        <p:nvSpPr>
          <p:cNvPr id="457804" name="Text Box 76"/>
          <p:cNvSpPr txBox="1">
            <a:spLocks noChangeArrowheads="1"/>
          </p:cNvSpPr>
          <p:nvPr/>
        </p:nvSpPr>
        <p:spPr bwMode="auto">
          <a:xfrm>
            <a:off x="685800" y="6096000"/>
            <a:ext cx="8001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 sz="2000">
                <a:solidFill>
                  <a:srgbClr val="FFCC00"/>
                </a:solidFill>
              </a:rPr>
              <a:t>تذکر : موجودی کالای ساخته شده آخر دوره صفر فرض شده است .</a:t>
            </a:r>
            <a:endParaRPr lang="en-US" altLang="fa-IR" sz="2000">
              <a:solidFill>
                <a:srgbClr val="FFCC00"/>
              </a:solidFill>
            </a:endParaRP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Text Box 2"/>
          <p:cNvSpPr txBox="1">
            <a:spLocks noChangeArrowheads="1"/>
          </p:cNvSpPr>
          <p:nvPr/>
        </p:nvSpPr>
        <p:spPr bwMode="auto">
          <a:xfrm>
            <a:off x="1676400" y="762000"/>
            <a:ext cx="6400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zh-CN" sz="5400">
                <a:solidFill>
                  <a:schemeClr val="hlink"/>
                </a:solidFill>
                <a:cs typeface="B Nasim" panose="00000700000000000000" pitchFamily="2" charset="-78"/>
              </a:rPr>
              <a:t>فصل ششم</a:t>
            </a:r>
            <a:r>
              <a:rPr lang="en-US" altLang="zh-CN" sz="5400">
                <a:solidFill>
                  <a:schemeClr val="hlink"/>
                </a:solidFill>
                <a:ea typeface="SimSun" panose="02010600030101010101" pitchFamily="2" charset="-122"/>
                <a:cs typeface="B Nasim" panose="00000700000000000000" pitchFamily="2" charset="-78"/>
              </a:rPr>
              <a:t> </a:t>
            </a:r>
            <a:endParaRPr lang="en-US" altLang="fa-IR" sz="5400">
              <a:solidFill>
                <a:schemeClr val="hlink"/>
              </a:solidFill>
              <a:cs typeface="B Nasim" panose="00000700000000000000" pitchFamily="2" charset="-78"/>
            </a:endParaRPr>
          </a:p>
        </p:txBody>
      </p:sp>
      <p:sp>
        <p:nvSpPr>
          <p:cNvPr id="269315" name="Text Box 3"/>
          <p:cNvSpPr txBox="1">
            <a:spLocks noChangeArrowheads="1"/>
          </p:cNvSpPr>
          <p:nvPr/>
        </p:nvSpPr>
        <p:spPr bwMode="auto">
          <a:xfrm>
            <a:off x="685800" y="2895600"/>
            <a:ext cx="76200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rtl="1">
              <a:spcBef>
                <a:spcPct val="50000"/>
              </a:spcBef>
            </a:pPr>
            <a:r>
              <a:rPr lang="fa-IR" altLang="zh-CN" sz="6000">
                <a:solidFill>
                  <a:srgbClr val="FFCC00"/>
                </a:solidFill>
                <a:cs typeface="B Jadid" panose="00000700000000000000" pitchFamily="2" charset="-78"/>
              </a:rPr>
              <a:t>حسابداری مواد</a:t>
            </a:r>
            <a:r>
              <a:rPr lang="en-US" altLang="zh-CN" sz="6000">
                <a:solidFill>
                  <a:srgbClr val="FFCC00"/>
                </a:solidFill>
                <a:ea typeface="SimSun" panose="02010600030101010101" pitchFamily="2" charset="-122"/>
                <a:cs typeface="B Jadid" panose="00000700000000000000" pitchFamily="2" charset="-78"/>
              </a:rPr>
              <a:t> </a:t>
            </a:r>
            <a:endParaRPr lang="en-US" altLang="fa-IR" sz="6000">
              <a:solidFill>
                <a:srgbClr val="FFCC00"/>
              </a:solidFill>
              <a:cs typeface="B Jadid" panose="00000700000000000000" pitchFamily="2" charset="-78"/>
            </a:endParaRPr>
          </a:p>
        </p:txBody>
      </p:sp>
      <p:sp>
        <p:nvSpPr>
          <p:cNvPr id="269316" name="Text Box 4"/>
          <p:cNvSpPr txBox="1">
            <a:spLocks noChangeArrowheads="1"/>
          </p:cNvSpPr>
          <p:nvPr/>
        </p:nvSpPr>
        <p:spPr bwMode="auto">
          <a:xfrm>
            <a:off x="990600" y="5638800"/>
            <a:ext cx="7543800" cy="790575"/>
          </a:xfrm>
          <a:prstGeom prst="rect">
            <a:avLst/>
          </a:prstGeom>
          <a:noFill/>
          <a:ln w="28575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zh-CN" sz="2000"/>
              <a:t>هدف های فراگیری آشنایی با :             نظام های ادواری و دائمی نگهداری حساب موجودی ها و روشهای مختلف تعیین بهان تمام شده مواد</a:t>
            </a:r>
            <a:r>
              <a:rPr lang="fa-IR" altLang="zh-CN"/>
              <a:t> . </a:t>
            </a:r>
            <a:endParaRPr lang="en-US" altLang="fa-IR"/>
          </a:p>
        </p:txBody>
      </p:sp>
    </p:spTree>
  </p:cSld>
  <p:clrMapOvr>
    <a:masterClrMapping/>
  </p:clrMapOvr>
  <p:transition spd="slow"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69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69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69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9314" grpId="0"/>
      <p:bldP spid="269315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40" name="Rectangle 4"/>
          <p:cNvSpPr>
            <a:spLocks noGrp="1" noChangeArrowheads="1"/>
          </p:cNvSpPr>
          <p:nvPr>
            <p:ph type="ctrTitle"/>
          </p:nvPr>
        </p:nvSpPr>
        <p:spPr>
          <a:xfrm>
            <a:off x="1295400" y="701675"/>
            <a:ext cx="7086600" cy="898525"/>
          </a:xfrm>
        </p:spPr>
        <p:txBody>
          <a:bodyPr/>
          <a:lstStyle/>
          <a:p>
            <a:pPr algn="r" rtl="1"/>
            <a:r>
              <a:rPr lang="fa-IR" altLang="zh-CN" sz="3200">
                <a:solidFill>
                  <a:schemeClr val="hlink"/>
                </a:solidFill>
                <a:cs typeface="B Jadid" panose="00000700000000000000" pitchFamily="2" charset="-78"/>
              </a:rPr>
              <a:t>حسابداری مواد و بهای تمام شده آن</a:t>
            </a:r>
            <a:r>
              <a:rPr lang="en-US" altLang="zh-CN">
                <a:solidFill>
                  <a:schemeClr val="hlink"/>
                </a:solidFill>
              </a:rPr>
              <a:t> </a:t>
            </a:r>
            <a:r>
              <a:rPr lang="fa-IR" altLang="zh-CN">
                <a:solidFill>
                  <a:schemeClr val="hlink"/>
                </a:solidFill>
              </a:rPr>
              <a:t>:</a:t>
            </a:r>
            <a:endParaRPr lang="en-US" altLang="fa-IR">
              <a:solidFill>
                <a:schemeClr val="hlink"/>
              </a:solidFill>
            </a:endParaRPr>
          </a:p>
        </p:txBody>
      </p:sp>
      <p:sp>
        <p:nvSpPr>
          <p:cNvPr id="270341" name="Rectangle 5"/>
          <p:cNvSpPr>
            <a:spLocks noGrp="1" noChangeArrowheads="1"/>
          </p:cNvSpPr>
          <p:nvPr>
            <p:ph type="subTitle" idx="1"/>
          </p:nvPr>
        </p:nvSpPr>
        <p:spPr>
          <a:xfrm>
            <a:off x="762000" y="2438400"/>
            <a:ext cx="7543800" cy="1752600"/>
          </a:xfrm>
        </p:spPr>
        <p:txBody>
          <a:bodyPr/>
          <a:lstStyle/>
          <a:p>
            <a:pPr algn="r" rtl="1"/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برای نگهداری حساب « موجودی مواد» در دفتر کل می توان از نظام ادواری و یا دائمی استفاده نمود</a:t>
            </a:r>
            <a:r>
              <a:rPr lang="fa-IR" altLang="zh-CN" sz="2400">
                <a:cs typeface="B Yagut" panose="00000400000000000000" pitchFamily="2" charset="-78"/>
              </a:rPr>
              <a:t> . </a:t>
            </a:r>
            <a:endParaRPr lang="en-US" altLang="fa-IR" sz="2400"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8" name="Rectangle 4"/>
          <p:cNvSpPr>
            <a:spLocks noChangeArrowheads="1"/>
          </p:cNvSpPr>
          <p:nvPr/>
        </p:nvSpPr>
        <p:spPr bwMode="auto">
          <a:xfrm>
            <a:off x="533400" y="1651000"/>
            <a:ext cx="8039100" cy="337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>
              <a:buFontTx/>
              <a:buChar char="-"/>
            </a:pPr>
            <a:r>
              <a:rPr lang="fa-IR" altLang="zh-CN">
                <a:solidFill>
                  <a:srgbClr val="FFCC00"/>
                </a:solidFill>
              </a:rPr>
              <a:t> بر اساس نظام ادواری ، « حساب موجودی مواد » در هر سال مالی فعالیت ندارد و فعالیت های خرید مواد ، برگشت از خرید و تخفیفات ف تخفیفات نقدی خرید مواد و هزینه های حمل مواد خریداری شده در حسابهای مربوط ثبت و در پایان دوره مالی « حساب موجودی مواد » با استفاده از « خلاصه حساب تولید » اصلاح می شود .</a:t>
            </a:r>
          </a:p>
          <a:p>
            <a:pPr rtl="1">
              <a:buFontTx/>
              <a:buChar char="-"/>
            </a:pPr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در این نظام مواد مصرف شده در طی دوره محاسبه و ثبت نمی شود بلکه در پایان دوره مالی محاسبه و در « صورت بهای تمام شده کالای ساخته شده » منعکس می شود .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3" name="Rectangle 5"/>
          <p:cNvSpPr>
            <a:spLocks noChangeArrowheads="1"/>
          </p:cNvSpPr>
          <p:nvPr/>
        </p:nvSpPr>
        <p:spPr bwMode="auto">
          <a:xfrm>
            <a:off x="304800" y="1104900"/>
            <a:ext cx="8305800" cy="4838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بر اساس نظام دائمی ، فعالیت های مرتبط با خرید مواد در « حساب مواد » منعکس می شود . بنابراین « حساب مواد » در این نظام در هر سال مالی فعالیت دارد . </a:t>
            </a: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برای تعیین بهای تمام شده مواد در نظام های نگهداری « حساب مواد » می توان از روش های زیر استفاده نمود :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 b="1">
                <a:solidFill>
                  <a:schemeClr val="hlink"/>
                </a:solidFill>
              </a:rPr>
              <a:t>1- روش شناسایی ویژه :</a:t>
            </a: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در این روش بهای تمام شده هر واحد مواد مصرف شده از کارت حسابداری مواد شناسایی و استخراج می شود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 b="1">
                <a:solidFill>
                  <a:schemeClr val="hlink"/>
                </a:solidFill>
              </a:rPr>
              <a:t>2- روش میانگین ساده :</a:t>
            </a: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در این روش بهای تمام شده هر واحد مواد مصرف شده بر اساس متوسط قیمت های خرید مواد در دفعات مختلف محاسبه می شود .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73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73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73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73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49" presetClass="entr" presetSubtype="0" decel="10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4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734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734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734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734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49" presetClass="entr" presetSubtype="0" decel="10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4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734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734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734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734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49" presetClass="entr" presetSubtype="0" decel="10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4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734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34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34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734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49" presetClass="entr" presetSubtype="0" decel="10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4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734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734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734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734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49" presetClass="entr" presetSubtype="0" decel="10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4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734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734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734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2734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3413" grpId="2" build="p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6" name="Rectangle 4"/>
          <p:cNvSpPr>
            <a:spLocks noChangeArrowheads="1"/>
          </p:cNvSpPr>
          <p:nvPr/>
        </p:nvSpPr>
        <p:spPr bwMode="auto">
          <a:xfrm>
            <a:off x="625475" y="685800"/>
            <a:ext cx="7832725" cy="556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b="1">
                <a:solidFill>
                  <a:schemeClr val="hlink"/>
                </a:solidFill>
              </a:rPr>
              <a:t>3- روش میانگین موزون :</a:t>
            </a:r>
            <a:r>
              <a:rPr lang="fa-IR" altLang="zh-CN"/>
              <a:t> </a:t>
            </a: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در این روش میانگین موزون بهای تمام شده هر واحد مواد مصرف شده بر اساس قیمت های خرید مقادیر مواد خریداری شده محاسبه می شود</a:t>
            </a:r>
            <a:r>
              <a:rPr lang="fa-IR" altLang="zh-CN"/>
              <a:t> .</a:t>
            </a:r>
          </a:p>
          <a:p>
            <a:pPr rtl="1"/>
            <a:endParaRPr lang="fa-IR" altLang="zh-CN" b="1">
              <a:solidFill>
                <a:schemeClr val="hlink"/>
              </a:solidFill>
            </a:endParaRPr>
          </a:p>
          <a:p>
            <a:pPr rtl="1"/>
            <a:endParaRPr lang="fa-IR" altLang="zh-CN" b="1">
              <a:solidFill>
                <a:schemeClr val="hlink"/>
              </a:solidFill>
            </a:endParaRPr>
          </a:p>
          <a:p>
            <a:pPr rtl="1"/>
            <a:r>
              <a:rPr lang="fa-IR" altLang="zh-CN" b="1">
                <a:solidFill>
                  <a:schemeClr val="hlink"/>
                </a:solidFill>
              </a:rPr>
              <a:t>4- روش اولین صادره از اولین وارده  </a:t>
            </a:r>
            <a:r>
              <a:rPr lang="en-US" altLang="zh-CN" b="1">
                <a:solidFill>
                  <a:schemeClr val="hlink"/>
                </a:solidFill>
                <a:ea typeface="SimSun" panose="02010600030101010101" pitchFamily="2" charset="-122"/>
              </a:rPr>
              <a:t>FIFO)</a:t>
            </a:r>
            <a:r>
              <a:rPr lang="fa-IR" altLang="zh-CN" b="1">
                <a:solidFill>
                  <a:schemeClr val="hlink"/>
                </a:solidFill>
              </a:rPr>
              <a:t>) :</a:t>
            </a:r>
            <a:r>
              <a:rPr lang="fa-IR" altLang="zh-CN"/>
              <a:t> </a:t>
            </a: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در این روش فرض بر این است که واحد هایی که زودتر وارد انبار مواد شده اند زودتر مصرف می شوند . بنابراین بهای تمام شده مواد مصرف شده به ترتیب تاریخ خرید مواد از ابتدا محاسبه می شود .</a:t>
            </a:r>
            <a:r>
              <a:rPr lang="fa-IR" altLang="zh-CN"/>
              <a:t> </a:t>
            </a:r>
          </a:p>
          <a:p>
            <a:pPr rtl="1"/>
            <a:endParaRPr lang="fa-IR" altLang="zh-CN" b="1">
              <a:solidFill>
                <a:schemeClr val="hlink"/>
              </a:solidFill>
            </a:endParaRPr>
          </a:p>
          <a:p>
            <a:pPr rtl="1"/>
            <a:endParaRPr lang="fa-IR" altLang="zh-CN" b="1">
              <a:solidFill>
                <a:schemeClr val="hlink"/>
              </a:solidFill>
            </a:endParaRPr>
          </a:p>
          <a:p>
            <a:pPr rtl="1"/>
            <a:r>
              <a:rPr lang="fa-IR" altLang="zh-CN" b="1">
                <a:solidFill>
                  <a:schemeClr val="hlink"/>
                </a:solidFill>
              </a:rPr>
              <a:t>5- روش اولین صادره از آخرین وارده </a:t>
            </a:r>
            <a:r>
              <a:rPr lang="en-US" altLang="zh-CN" b="1">
                <a:solidFill>
                  <a:schemeClr val="hlink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(LIFO)</a:t>
            </a:r>
            <a:r>
              <a:rPr lang="fa-IR" altLang="zh-CN" b="1">
                <a:solidFill>
                  <a:schemeClr val="hlink"/>
                </a:solidFill>
              </a:rPr>
              <a:t> :</a:t>
            </a:r>
            <a:r>
              <a:rPr lang="fa-IR" altLang="zh-CN"/>
              <a:t> </a:t>
            </a: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در این روش فرض بر این است که واحدهایی که دیرتر وارد انبار مواد شده اند زودتر مصرف می شوند . بنابراین بهای تمام شده مواد مصرف شده به ترتیب تاریخ خرید از انتهامحاسبه می شود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74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436" grpId="2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2"/>
          <p:cNvSpPr>
            <a:spLocks noChangeArrowheads="1"/>
          </p:cNvSpPr>
          <p:nvPr/>
        </p:nvSpPr>
        <p:spPr bwMode="auto">
          <a:xfrm>
            <a:off x="2189163" y="2665413"/>
            <a:ext cx="5049837" cy="228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حل مسائل نمونه</a:t>
            </a:r>
          </a:p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از </a:t>
            </a:r>
          </a:p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منبع درسی</a:t>
            </a:r>
            <a:endParaRPr lang="en-US" altLang="zh-CN" sz="4800">
              <a:solidFill>
                <a:srgbClr val="FFCC00"/>
              </a:solidFill>
              <a:ea typeface="SimSun" panose="02010600030101010101" pitchFamily="2" charset="-122"/>
              <a:cs typeface="B Nasim" panose="00000700000000000000" pitchFamily="2" charset="-78"/>
            </a:endParaRPr>
          </a:p>
        </p:txBody>
      </p:sp>
    </p:spTree>
  </p:cSld>
  <p:clrMapOvr>
    <a:masterClrMapping/>
  </p:clrMapOvr>
  <p:transition spd="slow">
    <p:wheel spokes="3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75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5458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76600" y="228600"/>
            <a:ext cx="26670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6 (صفحه 142)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277389" name="Group 909"/>
          <p:cNvGraphicFramePr>
            <a:graphicFrameLocks noGrp="1"/>
          </p:cNvGraphicFramePr>
          <p:nvPr/>
        </p:nvGraphicFramePr>
        <p:xfrm>
          <a:off x="609600" y="1600200"/>
          <a:ext cx="7924800" cy="5029200"/>
        </p:xfrm>
        <a:graphic>
          <a:graphicData uri="http://schemas.openxmlformats.org/drawingml/2006/table">
            <a:tbl>
              <a:tblPr rtl="1"/>
              <a:tblGrid>
                <a:gridCol w="762000">
                  <a:extLst>
                    <a:ext uri="{9D8B030D-6E8A-4147-A177-3AD203B41FA5}">
                      <a16:colId xmlns:a16="http://schemas.microsoft.com/office/drawing/2014/main" val="629884806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81368877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3540970759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1463169666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1306884146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327275607"/>
                    </a:ext>
                  </a:extLst>
                </a:gridCol>
                <a:gridCol w="1066800">
                  <a:extLst>
                    <a:ext uri="{9D8B030D-6E8A-4147-A177-3AD203B41FA5}">
                      <a16:colId xmlns:a16="http://schemas.microsoft.com/office/drawing/2014/main" val="2807917353"/>
                    </a:ext>
                  </a:extLst>
                </a:gridCol>
                <a:gridCol w="838200">
                  <a:extLst>
                    <a:ext uri="{9D8B030D-6E8A-4147-A177-3AD203B41FA5}">
                      <a16:colId xmlns:a16="http://schemas.microsoft.com/office/drawing/2014/main" val="3825397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1413664052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839815165"/>
                    </a:ext>
                  </a:extLst>
                </a:gridCol>
              </a:tblGrid>
              <a:tr h="457200"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تاریخ                           وارده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صادره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137431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تعداد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فی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مبلغ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تعداد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فی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مبلغ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تعداد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فی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مبلغ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5266543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1/6/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2489846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12/6/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1150000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29581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1550000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98152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15/6/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820880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1350000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697590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23/6/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960000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202352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4378311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2310000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760457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24/6/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1880000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430000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2938656"/>
                  </a:ext>
                </a:extLst>
              </a:tr>
            </a:tbl>
          </a:graphicData>
        </a:graphic>
      </p:graphicFrame>
      <p:sp>
        <p:nvSpPr>
          <p:cNvPr id="277185" name="Text Box 705"/>
          <p:cNvSpPr txBox="1">
            <a:spLocks noChangeArrowheads="1"/>
          </p:cNvSpPr>
          <p:nvPr/>
        </p:nvSpPr>
        <p:spPr bwMode="auto">
          <a:xfrm>
            <a:off x="609600" y="762000"/>
            <a:ext cx="8153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fa-IR" altLang="fa-IR"/>
          </a:p>
        </p:txBody>
      </p:sp>
      <p:sp>
        <p:nvSpPr>
          <p:cNvPr id="277187" name="Rectangle 707"/>
          <p:cNvSpPr>
            <a:spLocks noChangeArrowheads="1"/>
          </p:cNvSpPr>
          <p:nvPr/>
        </p:nvSpPr>
        <p:spPr bwMode="auto">
          <a:xfrm>
            <a:off x="914400" y="914400"/>
            <a:ext cx="78232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1800">
                <a:solidFill>
                  <a:srgbClr val="FFCC00"/>
                </a:solidFill>
              </a:rPr>
              <a:t>در هر مورد از صدور مواد ثبت زیر در دفتر روزنامه منعکس می شود : کالای در جریان ساخت  ××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الف ) روش شناسایی ویژه : </a:t>
            </a:r>
          </a:p>
        </p:txBody>
      </p:sp>
      <p:sp>
        <p:nvSpPr>
          <p:cNvPr id="277390" name="Line 910"/>
          <p:cNvSpPr>
            <a:spLocks noChangeShapeType="1"/>
          </p:cNvSpPr>
          <p:nvPr/>
        </p:nvSpPr>
        <p:spPr bwMode="auto">
          <a:xfrm>
            <a:off x="3581400" y="1600200"/>
            <a:ext cx="0" cy="502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77391" name="Line 911"/>
          <p:cNvSpPr>
            <a:spLocks noChangeShapeType="1"/>
          </p:cNvSpPr>
          <p:nvPr/>
        </p:nvSpPr>
        <p:spPr bwMode="auto">
          <a:xfrm>
            <a:off x="5715000" y="1600200"/>
            <a:ext cx="0" cy="502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77392" name="Line 912"/>
          <p:cNvSpPr>
            <a:spLocks noChangeShapeType="1"/>
          </p:cNvSpPr>
          <p:nvPr/>
        </p:nvSpPr>
        <p:spPr bwMode="auto">
          <a:xfrm>
            <a:off x="609600" y="1981200"/>
            <a:ext cx="792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71800" y="685800"/>
            <a:ext cx="3276600" cy="6858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6(صفحه 142)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77567" name="Rectangle 63"/>
          <p:cNvSpPr>
            <a:spLocks noChangeArrowheads="1"/>
          </p:cNvSpPr>
          <p:nvPr/>
        </p:nvSpPr>
        <p:spPr bwMode="auto">
          <a:xfrm>
            <a:off x="1865313" y="-1085850"/>
            <a:ext cx="541337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fa-IR"/>
          </a:p>
        </p:txBody>
      </p:sp>
      <p:sp>
        <p:nvSpPr>
          <p:cNvPr id="277508" name="Line 4"/>
          <p:cNvSpPr>
            <a:spLocks noChangeShapeType="1"/>
          </p:cNvSpPr>
          <p:nvPr/>
        </p:nvSpPr>
        <p:spPr bwMode="auto">
          <a:xfrm flipV="1">
            <a:off x="4316413" y="6399213"/>
            <a:ext cx="114300" cy="79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graphicFrame>
        <p:nvGraphicFramePr>
          <p:cNvPr id="278059" name="Group 555"/>
          <p:cNvGraphicFramePr>
            <a:graphicFrameLocks noGrp="1"/>
          </p:cNvGraphicFramePr>
          <p:nvPr/>
        </p:nvGraphicFramePr>
        <p:xfrm>
          <a:off x="609600" y="2590800"/>
          <a:ext cx="7848600" cy="3200400"/>
        </p:xfrm>
        <a:graphic>
          <a:graphicData uri="http://schemas.openxmlformats.org/drawingml/2006/table">
            <a:tbl>
              <a:tblPr rtl="1"/>
              <a:tblGrid>
                <a:gridCol w="754062">
                  <a:extLst>
                    <a:ext uri="{9D8B030D-6E8A-4147-A177-3AD203B41FA5}">
                      <a16:colId xmlns:a16="http://schemas.microsoft.com/office/drawing/2014/main" val="2212620975"/>
                    </a:ext>
                  </a:extLst>
                </a:gridCol>
                <a:gridCol w="754063">
                  <a:extLst>
                    <a:ext uri="{9D8B030D-6E8A-4147-A177-3AD203B41FA5}">
                      <a16:colId xmlns:a16="http://schemas.microsoft.com/office/drawing/2014/main" val="3403274657"/>
                    </a:ext>
                  </a:extLst>
                </a:gridCol>
                <a:gridCol w="625475">
                  <a:extLst>
                    <a:ext uri="{9D8B030D-6E8A-4147-A177-3AD203B41FA5}">
                      <a16:colId xmlns:a16="http://schemas.microsoft.com/office/drawing/2014/main" val="2368206830"/>
                    </a:ext>
                  </a:extLst>
                </a:gridCol>
                <a:gridCol w="884237">
                  <a:extLst>
                    <a:ext uri="{9D8B030D-6E8A-4147-A177-3AD203B41FA5}">
                      <a16:colId xmlns:a16="http://schemas.microsoft.com/office/drawing/2014/main" val="377030975"/>
                    </a:ext>
                  </a:extLst>
                </a:gridCol>
                <a:gridCol w="754063">
                  <a:extLst>
                    <a:ext uri="{9D8B030D-6E8A-4147-A177-3AD203B41FA5}">
                      <a16:colId xmlns:a16="http://schemas.microsoft.com/office/drawing/2014/main" val="2616011569"/>
                    </a:ext>
                  </a:extLst>
                </a:gridCol>
                <a:gridCol w="647700">
                  <a:extLst>
                    <a:ext uri="{9D8B030D-6E8A-4147-A177-3AD203B41FA5}">
                      <a16:colId xmlns:a16="http://schemas.microsoft.com/office/drawing/2014/main" val="1222884080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3871732668"/>
                    </a:ext>
                  </a:extLst>
                </a:gridCol>
                <a:gridCol w="755650">
                  <a:extLst>
                    <a:ext uri="{9D8B030D-6E8A-4147-A177-3AD203B41FA5}">
                      <a16:colId xmlns:a16="http://schemas.microsoft.com/office/drawing/2014/main" val="1250765231"/>
                    </a:ext>
                  </a:extLst>
                </a:gridCol>
                <a:gridCol w="754062">
                  <a:extLst>
                    <a:ext uri="{9D8B030D-6E8A-4147-A177-3AD203B41FA5}">
                      <a16:colId xmlns:a16="http://schemas.microsoft.com/office/drawing/2014/main" val="2044754283"/>
                    </a:ext>
                  </a:extLst>
                </a:gridCol>
                <a:gridCol w="1058863">
                  <a:extLst>
                    <a:ext uri="{9D8B030D-6E8A-4147-A177-3AD203B41FA5}">
                      <a16:colId xmlns:a16="http://schemas.microsoft.com/office/drawing/2014/main" val="2994399895"/>
                    </a:ext>
                  </a:extLst>
                </a:gridCol>
              </a:tblGrid>
              <a:tr h="457200"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تاریخ                    وارده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صادره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1144217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تعداد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فی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مبلغ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تعداد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فی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مبلغ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تعداد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فی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مبلغ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809335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1/6/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806855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12/6/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1150000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215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1505000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4193996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15/6/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215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215000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215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1290000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346855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23/6/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960000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33/223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2233333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0937573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24/6/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3/223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1786666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3/223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446666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42564432"/>
                  </a:ext>
                </a:extLst>
              </a:tr>
            </a:tbl>
          </a:graphicData>
        </a:graphic>
      </p:graphicFrame>
      <p:sp>
        <p:nvSpPr>
          <p:cNvPr id="277938" name="Text Box 434"/>
          <p:cNvSpPr txBox="1">
            <a:spLocks noChangeArrowheads="1"/>
          </p:cNvSpPr>
          <p:nvPr/>
        </p:nvSpPr>
        <p:spPr bwMode="auto">
          <a:xfrm>
            <a:off x="5410200" y="1889125"/>
            <a:ext cx="3505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zh-CN" sz="2000">
                <a:solidFill>
                  <a:schemeClr val="hlink"/>
                </a:solidFill>
              </a:rPr>
              <a:t>ب) روش میانگین ساده متحرک :</a:t>
            </a:r>
            <a:endParaRPr lang="en-US" altLang="fa-IR" sz="2000">
              <a:solidFill>
                <a:schemeClr val="hlink"/>
              </a:solidFill>
            </a:endParaRPr>
          </a:p>
        </p:txBody>
      </p:sp>
      <p:sp>
        <p:nvSpPr>
          <p:cNvPr id="278060" name="Line 556"/>
          <p:cNvSpPr>
            <a:spLocks noChangeShapeType="1"/>
          </p:cNvSpPr>
          <p:nvPr/>
        </p:nvSpPr>
        <p:spPr bwMode="auto">
          <a:xfrm>
            <a:off x="3200400" y="2590800"/>
            <a:ext cx="0" cy="3200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78061" name="Line 557"/>
          <p:cNvSpPr>
            <a:spLocks noChangeShapeType="1"/>
          </p:cNvSpPr>
          <p:nvPr/>
        </p:nvSpPr>
        <p:spPr bwMode="auto">
          <a:xfrm>
            <a:off x="5486400" y="2590800"/>
            <a:ext cx="0" cy="3200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78062" name="Line 558"/>
          <p:cNvSpPr>
            <a:spLocks noChangeShapeType="1"/>
          </p:cNvSpPr>
          <p:nvPr/>
        </p:nvSpPr>
        <p:spPr bwMode="auto">
          <a:xfrm flipV="1">
            <a:off x="609600" y="2971800"/>
            <a:ext cx="784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371600" y="304800"/>
            <a:ext cx="7086600" cy="1431925"/>
          </a:xfrm>
        </p:spPr>
        <p:txBody>
          <a:bodyPr/>
          <a:lstStyle/>
          <a:p>
            <a:pPr algn="r" rtl="1"/>
            <a:r>
              <a:rPr lang="fa-IR" altLang="zh-CN" sz="3200">
                <a:solidFill>
                  <a:schemeClr val="hlink"/>
                </a:solidFill>
                <a:cs typeface="B Jadid" panose="00000700000000000000" pitchFamily="2" charset="-78"/>
              </a:rPr>
              <a:t>تفاوت بهای تمام شده ، هزینه و زیان : </a:t>
            </a:r>
            <a:endParaRPr lang="en-US" altLang="fa-IR" sz="3200">
              <a:solidFill>
                <a:schemeClr val="hlink"/>
              </a:solidFill>
              <a:cs typeface="B Jadid" panose="00000700000000000000" pitchFamily="2" charset="-78"/>
            </a:endParaRPr>
          </a:p>
        </p:txBody>
      </p:sp>
      <p:sp>
        <p:nvSpPr>
          <p:cNvPr id="12493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066800" y="2438400"/>
            <a:ext cx="7467600" cy="3505200"/>
          </a:xfrm>
        </p:spPr>
        <p:txBody>
          <a:bodyPr/>
          <a:lstStyle/>
          <a:p>
            <a:pPr algn="just" rtl="1"/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بهای تمام شده </a:t>
            </a:r>
            <a:r>
              <a:rPr lang="en-US" altLang="zh-CN" sz="2400">
                <a:solidFill>
                  <a:srgbClr val="FFCC00"/>
                </a:solidFill>
                <a:ea typeface="SimSun" panose="02010600030101010101" pitchFamily="2" charset="-122"/>
                <a:cs typeface="B Yagut" panose="00000400000000000000" pitchFamily="2" charset="-78"/>
              </a:rPr>
              <a:t>(cost)</a:t>
            </a: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شامل منابع از دست رفته برای تحصیل کالا و خدماتی است که به منظور دستیابی به منافع اقتصادی تولید می شود . هنگامی که کالا فروخته شد و یا خدمات انجام شده بهای تمام شده تبدیل به هزینه </a:t>
            </a:r>
            <a:r>
              <a:rPr lang="en-US" altLang="zh-CN" sz="2400">
                <a:solidFill>
                  <a:srgbClr val="FFCC00"/>
                </a:solidFill>
                <a:ea typeface="SimSun" panose="02010600030101010101" pitchFamily="2" charset="-122"/>
              </a:rPr>
              <a:t>expense</a:t>
            </a: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(یعنی بهای تمام شده کالای فروش رفته ) می شود . آن دسته از اقلام بهای تمام شده که منافع آن تحقق نیافته است بصورت دارایی (موجودی کالا) در ترازنامه نشان داده می شود و آن دسته از اقلام بهای تمام شده که تحقق منافع اقتصادی آن بر اثر مسائل خاص منتفی شده است ، به زیان</a:t>
            </a:r>
            <a:r>
              <a:rPr lang="en-US" altLang="zh-CN" sz="2400">
                <a:solidFill>
                  <a:srgbClr val="FFCC00"/>
                </a:solidFill>
                <a:ea typeface="SimSun" panose="02010600030101010101" pitchFamily="2" charset="-122"/>
              </a:rPr>
              <a:t>(loss)</a:t>
            </a: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تبدیل شده است مثل زیان ناشی از فاسد شدن کالا . </a:t>
            </a:r>
            <a:endParaRPr lang="en-US" altLang="fa-IR" sz="2400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4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249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49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898" decel="100000" fill="hold"/>
                                        <p:tgtEl>
                                          <p:spTgt spid="1249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1249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930" grpId="0"/>
      <p:bldP spid="124931" grpId="0" build="p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124200" y="6096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6(صفحه 142)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279076" name="Group 548"/>
          <p:cNvGraphicFramePr>
            <a:graphicFrameLocks noGrp="1"/>
          </p:cNvGraphicFramePr>
          <p:nvPr/>
        </p:nvGraphicFramePr>
        <p:xfrm>
          <a:off x="609600" y="2584450"/>
          <a:ext cx="8001000" cy="3130550"/>
        </p:xfrm>
        <a:graphic>
          <a:graphicData uri="http://schemas.openxmlformats.org/drawingml/2006/table">
            <a:tbl>
              <a:tblPr rtl="1"/>
              <a:tblGrid>
                <a:gridCol w="647700">
                  <a:extLst>
                    <a:ext uri="{9D8B030D-6E8A-4147-A177-3AD203B41FA5}">
                      <a16:colId xmlns:a16="http://schemas.microsoft.com/office/drawing/2014/main" val="1588466394"/>
                    </a:ext>
                  </a:extLst>
                </a:gridCol>
                <a:gridCol w="641350">
                  <a:extLst>
                    <a:ext uri="{9D8B030D-6E8A-4147-A177-3AD203B41FA5}">
                      <a16:colId xmlns:a16="http://schemas.microsoft.com/office/drawing/2014/main" val="124404551"/>
                    </a:ext>
                  </a:extLst>
                </a:gridCol>
                <a:gridCol w="530225">
                  <a:extLst>
                    <a:ext uri="{9D8B030D-6E8A-4147-A177-3AD203B41FA5}">
                      <a16:colId xmlns:a16="http://schemas.microsoft.com/office/drawing/2014/main" val="69947701"/>
                    </a:ext>
                  </a:extLst>
                </a:gridCol>
                <a:gridCol w="976312">
                  <a:extLst>
                    <a:ext uri="{9D8B030D-6E8A-4147-A177-3AD203B41FA5}">
                      <a16:colId xmlns:a16="http://schemas.microsoft.com/office/drawing/2014/main" val="103702721"/>
                    </a:ext>
                  </a:extLst>
                </a:gridCol>
                <a:gridCol w="641350">
                  <a:extLst>
                    <a:ext uri="{9D8B030D-6E8A-4147-A177-3AD203B41FA5}">
                      <a16:colId xmlns:a16="http://schemas.microsoft.com/office/drawing/2014/main" val="3227430098"/>
                    </a:ext>
                  </a:extLst>
                </a:gridCol>
                <a:gridCol w="927100">
                  <a:extLst>
                    <a:ext uri="{9D8B030D-6E8A-4147-A177-3AD203B41FA5}">
                      <a16:colId xmlns:a16="http://schemas.microsoft.com/office/drawing/2014/main" val="3614822081"/>
                    </a:ext>
                  </a:extLst>
                </a:gridCol>
                <a:gridCol w="977900">
                  <a:extLst>
                    <a:ext uri="{9D8B030D-6E8A-4147-A177-3AD203B41FA5}">
                      <a16:colId xmlns:a16="http://schemas.microsoft.com/office/drawing/2014/main" val="1108096208"/>
                    </a:ext>
                  </a:extLst>
                </a:gridCol>
                <a:gridCol w="754063">
                  <a:extLst>
                    <a:ext uri="{9D8B030D-6E8A-4147-A177-3AD203B41FA5}">
                      <a16:colId xmlns:a16="http://schemas.microsoft.com/office/drawing/2014/main" val="2524356859"/>
                    </a:ext>
                  </a:extLst>
                </a:gridCol>
                <a:gridCol w="925512">
                  <a:extLst>
                    <a:ext uri="{9D8B030D-6E8A-4147-A177-3AD203B41FA5}">
                      <a16:colId xmlns:a16="http://schemas.microsoft.com/office/drawing/2014/main" val="3128008994"/>
                    </a:ext>
                  </a:extLst>
                </a:gridCol>
                <a:gridCol w="979488">
                  <a:extLst>
                    <a:ext uri="{9D8B030D-6E8A-4147-A177-3AD203B41FA5}">
                      <a16:colId xmlns:a16="http://schemas.microsoft.com/office/drawing/2014/main" val="3770056143"/>
                    </a:ext>
                  </a:extLst>
                </a:gridCol>
              </a:tblGrid>
              <a:tr h="396875"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تاریخ                    وارده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صادره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06484164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تعداد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فی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مبلغ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تعداد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فی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مبلغ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تعداد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فی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مبلغ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7033471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1/6/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7773042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12/6/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1150000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43/221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1550000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0489091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15/6/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43/221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221430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43/221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1328570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787237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23/6/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960000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857/228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2288570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9481925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24/6/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857/228</a:t>
                      </a:r>
                      <a:endParaRPr kumimoji="0" lang="ar-SA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1830856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857/228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457714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7286399"/>
                  </a:ext>
                </a:extLst>
              </a:tr>
            </a:tbl>
          </a:graphicData>
        </a:graphic>
      </p:graphicFrame>
      <p:sp>
        <p:nvSpPr>
          <p:cNvPr id="278955" name="Text Box 427"/>
          <p:cNvSpPr txBox="1">
            <a:spLocks noChangeArrowheads="1"/>
          </p:cNvSpPr>
          <p:nvPr/>
        </p:nvSpPr>
        <p:spPr bwMode="auto">
          <a:xfrm>
            <a:off x="5334000" y="1905000"/>
            <a:ext cx="3429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 sz="2000">
                <a:solidFill>
                  <a:schemeClr val="hlink"/>
                </a:solidFill>
              </a:rPr>
              <a:t>ج) روش میانگین موزون حرکت :</a:t>
            </a:r>
            <a:endParaRPr lang="en-US" altLang="fa-IR" sz="2000">
              <a:solidFill>
                <a:schemeClr val="hlink"/>
              </a:solidFill>
            </a:endParaRPr>
          </a:p>
        </p:txBody>
      </p:sp>
      <p:sp>
        <p:nvSpPr>
          <p:cNvPr id="279077" name="Line 549"/>
          <p:cNvSpPr>
            <a:spLocks noChangeShapeType="1"/>
          </p:cNvSpPr>
          <p:nvPr/>
        </p:nvSpPr>
        <p:spPr bwMode="auto">
          <a:xfrm>
            <a:off x="3352800" y="2590800"/>
            <a:ext cx="0" cy="3124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79078" name="Line 550"/>
          <p:cNvSpPr>
            <a:spLocks noChangeShapeType="1"/>
          </p:cNvSpPr>
          <p:nvPr/>
        </p:nvSpPr>
        <p:spPr bwMode="auto">
          <a:xfrm>
            <a:off x="5867400" y="2590800"/>
            <a:ext cx="0" cy="3124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79079" name="Line 551"/>
          <p:cNvSpPr>
            <a:spLocks noChangeShapeType="1"/>
          </p:cNvSpPr>
          <p:nvPr/>
        </p:nvSpPr>
        <p:spPr bwMode="auto">
          <a:xfrm>
            <a:off x="609600" y="2971800"/>
            <a:ext cx="800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124200" y="304800"/>
            <a:ext cx="32766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6(صفحه 142)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527405" name="Group 1069"/>
          <p:cNvGraphicFramePr>
            <a:graphicFrameLocks noGrp="1"/>
          </p:cNvGraphicFramePr>
          <p:nvPr/>
        </p:nvGraphicFramePr>
        <p:xfrm>
          <a:off x="609600" y="1470025"/>
          <a:ext cx="8077200" cy="5159375"/>
        </p:xfrm>
        <a:graphic>
          <a:graphicData uri="http://schemas.openxmlformats.org/drawingml/2006/table">
            <a:tbl>
              <a:tblPr rtl="1"/>
              <a:tblGrid>
                <a:gridCol w="838200">
                  <a:extLst>
                    <a:ext uri="{9D8B030D-6E8A-4147-A177-3AD203B41FA5}">
                      <a16:colId xmlns:a16="http://schemas.microsoft.com/office/drawing/2014/main" val="34420965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3063091025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744394728"/>
                    </a:ext>
                  </a:extLst>
                </a:gridCol>
                <a:gridCol w="1066800">
                  <a:extLst>
                    <a:ext uri="{9D8B030D-6E8A-4147-A177-3AD203B41FA5}">
                      <a16:colId xmlns:a16="http://schemas.microsoft.com/office/drawing/2014/main" val="24138632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305105585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535432599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3130767149"/>
                    </a:ext>
                  </a:extLst>
                </a:gridCol>
                <a:gridCol w="838200">
                  <a:extLst>
                    <a:ext uri="{9D8B030D-6E8A-4147-A177-3AD203B41FA5}">
                      <a16:colId xmlns:a16="http://schemas.microsoft.com/office/drawing/2014/main" val="3994985729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450611759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3229034710"/>
                    </a:ext>
                  </a:extLst>
                </a:gridCol>
              </a:tblGrid>
              <a:tr h="396875"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تاریخ                         وارده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صادره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69980076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تعداد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فی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مبلغ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تعداد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فی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مبلغ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تعداد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فی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مبلغ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6093710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1/6/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4101303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12/6/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332154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346380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15/6/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49797303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1350000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622058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23/6/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960000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8755394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8634659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2310000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5947574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24/6/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4745637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85893940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1830000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480000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8860219"/>
                  </a:ext>
                </a:extLst>
              </a:tr>
            </a:tbl>
          </a:graphicData>
        </a:graphic>
      </p:graphicFrame>
      <p:sp>
        <p:nvSpPr>
          <p:cNvPr id="280384" name="Text Box 832"/>
          <p:cNvSpPr txBox="1">
            <a:spLocks noChangeArrowheads="1"/>
          </p:cNvSpPr>
          <p:nvPr/>
        </p:nvSpPr>
        <p:spPr bwMode="auto">
          <a:xfrm>
            <a:off x="5486400" y="990600"/>
            <a:ext cx="3429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zh-CN" sz="1800">
                <a:solidFill>
                  <a:schemeClr val="hlink"/>
                </a:solidFill>
              </a:rPr>
              <a:t>د) روش اولین صادره از آخرین وارده :</a:t>
            </a:r>
            <a:endParaRPr lang="en-US" altLang="fa-IR" sz="1800">
              <a:solidFill>
                <a:schemeClr val="hlink"/>
              </a:solidFill>
            </a:endParaRPr>
          </a:p>
        </p:txBody>
      </p:sp>
      <p:sp>
        <p:nvSpPr>
          <p:cNvPr id="527406" name="Line 1070"/>
          <p:cNvSpPr>
            <a:spLocks noChangeShapeType="1"/>
          </p:cNvSpPr>
          <p:nvPr/>
        </p:nvSpPr>
        <p:spPr bwMode="auto">
          <a:xfrm>
            <a:off x="3200400" y="1524000"/>
            <a:ext cx="0" cy="502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527407" name="Line 1071"/>
          <p:cNvSpPr>
            <a:spLocks noChangeShapeType="1"/>
          </p:cNvSpPr>
          <p:nvPr/>
        </p:nvSpPr>
        <p:spPr bwMode="auto">
          <a:xfrm>
            <a:off x="5715000" y="1524000"/>
            <a:ext cx="0" cy="510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527408" name="Line 1072"/>
          <p:cNvSpPr>
            <a:spLocks noChangeShapeType="1"/>
          </p:cNvSpPr>
          <p:nvPr/>
        </p:nvSpPr>
        <p:spPr bwMode="auto">
          <a:xfrm>
            <a:off x="609600" y="1828800"/>
            <a:ext cx="807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95600" y="457200"/>
            <a:ext cx="32766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6(صفحه 142)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281551" name="Group 975"/>
          <p:cNvGraphicFramePr>
            <a:graphicFrameLocks noGrp="1"/>
          </p:cNvGraphicFramePr>
          <p:nvPr/>
        </p:nvGraphicFramePr>
        <p:xfrm>
          <a:off x="609600" y="1752600"/>
          <a:ext cx="8001000" cy="4762500"/>
        </p:xfrm>
        <a:graphic>
          <a:graphicData uri="http://schemas.openxmlformats.org/drawingml/2006/table">
            <a:tbl>
              <a:tblPr rtl="1"/>
              <a:tblGrid>
                <a:gridCol w="838200">
                  <a:extLst>
                    <a:ext uri="{9D8B030D-6E8A-4147-A177-3AD203B41FA5}">
                      <a16:colId xmlns:a16="http://schemas.microsoft.com/office/drawing/2014/main" val="359780191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4164480416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417547224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125717557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962979058"/>
                    </a:ext>
                  </a:extLst>
                </a:gridCol>
                <a:gridCol w="673100">
                  <a:extLst>
                    <a:ext uri="{9D8B030D-6E8A-4147-A177-3AD203B41FA5}">
                      <a16:colId xmlns:a16="http://schemas.microsoft.com/office/drawing/2014/main" val="2306695529"/>
                    </a:ext>
                  </a:extLst>
                </a:gridCol>
                <a:gridCol w="1003300">
                  <a:extLst>
                    <a:ext uri="{9D8B030D-6E8A-4147-A177-3AD203B41FA5}">
                      <a16:colId xmlns:a16="http://schemas.microsoft.com/office/drawing/2014/main" val="406416926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54050532"/>
                    </a:ext>
                  </a:extLst>
                </a:gridCol>
                <a:gridCol w="838200">
                  <a:extLst>
                    <a:ext uri="{9D8B030D-6E8A-4147-A177-3AD203B41FA5}">
                      <a16:colId xmlns:a16="http://schemas.microsoft.com/office/drawing/2014/main" val="3434464606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3622714504"/>
                    </a:ext>
                  </a:extLst>
                </a:gridCol>
              </a:tblGrid>
              <a:tr h="396875"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تاریخ                         وارده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صادره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22325998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تعداد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فی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مبلغ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تعداد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فی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مبلغ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تعداد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فی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مبلغ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2662315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1/6/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1475281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12/6/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1742875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3100907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15/6/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738113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1320000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808895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23/6/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960000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62818994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6415190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2280000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7991615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24/6/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760136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1880000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0475902"/>
                  </a:ext>
                </a:extLst>
              </a:tr>
            </a:tbl>
          </a:graphicData>
        </a:graphic>
      </p:graphicFrame>
      <p:sp>
        <p:nvSpPr>
          <p:cNvPr id="281334" name="Text Box 758"/>
          <p:cNvSpPr txBox="1">
            <a:spLocks noChangeArrowheads="1"/>
          </p:cNvSpPr>
          <p:nvPr/>
        </p:nvSpPr>
        <p:spPr bwMode="auto">
          <a:xfrm>
            <a:off x="4800600" y="1279525"/>
            <a:ext cx="39624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zh-CN" sz="2000">
                <a:solidFill>
                  <a:schemeClr val="hlink"/>
                </a:solidFill>
              </a:rPr>
              <a:t>هـ ) روش اولین صادره از آخرین وارده :</a:t>
            </a:r>
            <a:endParaRPr lang="en-US" altLang="fa-IR" sz="2000">
              <a:solidFill>
                <a:schemeClr val="hlink"/>
              </a:solidFill>
            </a:endParaRPr>
          </a:p>
        </p:txBody>
      </p:sp>
      <p:sp>
        <p:nvSpPr>
          <p:cNvPr id="281552" name="Line 976"/>
          <p:cNvSpPr>
            <a:spLocks noChangeShapeType="1"/>
          </p:cNvSpPr>
          <p:nvPr/>
        </p:nvSpPr>
        <p:spPr bwMode="auto">
          <a:xfrm>
            <a:off x="3276600" y="1752600"/>
            <a:ext cx="0" cy="472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81553" name="Line 977"/>
          <p:cNvSpPr>
            <a:spLocks noChangeShapeType="1"/>
          </p:cNvSpPr>
          <p:nvPr/>
        </p:nvSpPr>
        <p:spPr bwMode="auto">
          <a:xfrm>
            <a:off x="5638800" y="1752600"/>
            <a:ext cx="0" cy="472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81554" name="Line 978"/>
          <p:cNvSpPr>
            <a:spLocks noChangeShapeType="1"/>
          </p:cNvSpPr>
          <p:nvPr/>
        </p:nvSpPr>
        <p:spPr bwMode="auto">
          <a:xfrm>
            <a:off x="609600" y="2133600"/>
            <a:ext cx="800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52800" y="457200"/>
            <a:ext cx="26670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1 (صفحه 143)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81604" name="Rectangle 4"/>
          <p:cNvSpPr>
            <a:spLocks noChangeArrowheads="1"/>
          </p:cNvSpPr>
          <p:nvPr/>
        </p:nvSpPr>
        <p:spPr bwMode="auto">
          <a:xfrm>
            <a:off x="1447800" y="1709738"/>
            <a:ext cx="6248400" cy="466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الف )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10/1/ مواد                             16500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بانک     16500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16/1/ کالای در جریان ساخت   15000	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مواد 15000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26/1/کالای در جریان ساخت    37750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مواد     37750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28/1/مواد 24000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بانک 24000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31/1/ کالای در جریان ساخت        19750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مواد       19750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6096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1(صفحه 143)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82628" name="Rectangle 4"/>
          <p:cNvSpPr>
            <a:spLocks noChangeArrowheads="1"/>
          </p:cNvSpPr>
          <p:nvPr/>
        </p:nvSpPr>
        <p:spPr bwMode="auto">
          <a:xfrm>
            <a:off x="336550" y="2260600"/>
            <a:ext cx="8274050" cy="337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ب ) بهای تمام شده مواد صادره در تاریخ 16/1/                    1500=50×300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بهای تمام شده مواد صادره در تاریخ 26/1/                       35000 = 50×700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2750=55×50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37750=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بهای تمام شده مواد صادره در تاریخ 31/1/                         13750=55×250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6000 = 60 × 100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19750 =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تعداد واحدهای موجودی کالای آخر دوره               300=100-400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بهای تمام شده موجودی کالای آخر دوره                 1800=60×300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52800" y="533400"/>
            <a:ext cx="26670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2 (صفحه 143)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83652" name="Rectangle 4"/>
          <p:cNvSpPr>
            <a:spLocks noChangeArrowheads="1"/>
          </p:cNvSpPr>
          <p:nvPr/>
        </p:nvSpPr>
        <p:spPr bwMode="auto">
          <a:xfrm>
            <a:off x="762000" y="1584325"/>
            <a:ext cx="7543800" cy="466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الف )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9/6/ مواد                         4750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بانک                      4750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16/6/ کالای در جریان ساخت      3750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مواد                              3750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20/6/ کالای در جریان ساخت        15000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مواد                        15000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25/6/مواد             7500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بانک                  7500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30/6 کالای در جریان ساخت 11000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مواد                    11000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4572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2(صفحه 143)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84676" name="Rectangle 4"/>
          <p:cNvSpPr>
            <a:spLocks noChangeArrowheads="1"/>
          </p:cNvSpPr>
          <p:nvPr/>
        </p:nvSpPr>
        <p:spPr bwMode="auto">
          <a:xfrm>
            <a:off x="550863" y="2168525"/>
            <a:ext cx="7935912" cy="301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ب) بهای تمام شده مواد صادره در تاریخ 16/6/        3750=75×50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بهای تمام شده مواد صادره در تاریخ 20/6    15000=750×200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3750=75×50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4750=95×50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u="sng">
                <a:solidFill>
                  <a:srgbClr val="FFCC00"/>
                </a:solidFill>
              </a:rPr>
              <a:t>2500</a:t>
            </a:r>
            <a:r>
              <a:rPr lang="fa-IR" altLang="zh-CN">
                <a:solidFill>
                  <a:srgbClr val="FFCC00"/>
                </a:solidFill>
              </a:rPr>
              <a:t>=100×25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بهای تمام شده مواد صادره در تاریخ 30/6                       11000    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تعداد واحد های موجودی کالای اخر دوره              50=25 – 75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بهای تمام شده موجودی کالای آخر دوره</a:t>
            </a:r>
            <a:r>
              <a:rPr lang="en-US" altLang="zh-CN">
                <a:solidFill>
                  <a:srgbClr val="FFCC00"/>
                </a:solidFill>
              </a:rPr>
              <a:t>                </a:t>
            </a:r>
            <a:r>
              <a:rPr lang="fa-IR" altLang="zh-CN">
                <a:solidFill>
                  <a:srgbClr val="FFCC00"/>
                </a:solidFill>
              </a:rPr>
              <a:t>5000 = 100 × 50</a:t>
            </a:r>
            <a:r>
              <a:rPr lang="en-US" altLang="zh-CN">
                <a:solidFill>
                  <a:srgbClr val="FFCC00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52800" y="381000"/>
            <a:ext cx="26670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3 (صفحه 144)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85700" name="Rectangle 4"/>
          <p:cNvSpPr>
            <a:spLocks noChangeArrowheads="1"/>
          </p:cNvSpPr>
          <p:nvPr/>
        </p:nvSpPr>
        <p:spPr bwMode="auto">
          <a:xfrm>
            <a:off x="2438400" y="1295400"/>
            <a:ext cx="6248400" cy="556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الف )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9/6/ مواد          4750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بانک              4750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16/6 کالای در جریان ساخت        4750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مواد                          4750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20/6/ کالای در جریان ساخت        15000 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مواد                   15000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25/6/ مواد       7500  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بانک             7500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30/6/ کالای در جریان ساخت         11250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مواد                11250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76600" y="6858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3(صفحه 144)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86724" name="Rectangle 4"/>
          <p:cNvSpPr>
            <a:spLocks noChangeArrowheads="1"/>
          </p:cNvSpPr>
          <p:nvPr/>
        </p:nvSpPr>
        <p:spPr bwMode="auto">
          <a:xfrm>
            <a:off x="1076325" y="2457450"/>
            <a:ext cx="7229475" cy="264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ب) بهای تمام شده مواد صادره در تاریخ 16/6/        4750=95×50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بهای تمام شده مواد صادره در تاریخ  2 0/6/         15000=75×200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                                    7500=100×75</a:t>
            </a: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بهای تمام شده مواد صادره در تاریخ 30/6/              </a:t>
            </a:r>
            <a:r>
              <a:rPr lang="fa-IR" altLang="zh-CN" u="sng">
                <a:solidFill>
                  <a:srgbClr val="FFCC00"/>
                </a:solidFill>
              </a:rPr>
              <a:t>3750</a:t>
            </a:r>
            <a:r>
              <a:rPr lang="fa-IR" altLang="zh-CN">
                <a:solidFill>
                  <a:srgbClr val="FFCC00"/>
                </a:solidFill>
              </a:rPr>
              <a:t>=75×50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                                      11250        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تعداد واحد های موجودی آخر دوره                   50=50-200-300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بهای تمام شده موجودی آخر دوره                         3750=75×50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Text Box 2"/>
          <p:cNvSpPr txBox="1">
            <a:spLocks noChangeArrowheads="1"/>
          </p:cNvSpPr>
          <p:nvPr/>
        </p:nvSpPr>
        <p:spPr bwMode="auto">
          <a:xfrm>
            <a:off x="1676400" y="762000"/>
            <a:ext cx="6400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zh-CN" sz="5400">
                <a:solidFill>
                  <a:schemeClr val="hlink"/>
                </a:solidFill>
                <a:cs typeface="B Nasim" panose="00000700000000000000" pitchFamily="2" charset="-78"/>
              </a:rPr>
              <a:t>فصل هفتم</a:t>
            </a:r>
            <a:r>
              <a:rPr lang="en-US" altLang="zh-CN" sz="5400">
                <a:solidFill>
                  <a:schemeClr val="hlink"/>
                </a:solidFill>
                <a:ea typeface="SimSun" panose="02010600030101010101" pitchFamily="2" charset="-122"/>
                <a:cs typeface="B Nasim" panose="00000700000000000000" pitchFamily="2" charset="-78"/>
              </a:rPr>
              <a:t> </a:t>
            </a:r>
            <a:endParaRPr lang="en-US" altLang="fa-IR" sz="5400">
              <a:solidFill>
                <a:schemeClr val="hlink"/>
              </a:solidFill>
              <a:cs typeface="B Nasim" panose="00000700000000000000" pitchFamily="2" charset="-78"/>
            </a:endParaRPr>
          </a:p>
        </p:txBody>
      </p:sp>
      <p:sp>
        <p:nvSpPr>
          <p:cNvPr id="287747" name="Text Box 3"/>
          <p:cNvSpPr txBox="1">
            <a:spLocks noChangeArrowheads="1"/>
          </p:cNvSpPr>
          <p:nvPr/>
        </p:nvSpPr>
        <p:spPr bwMode="auto">
          <a:xfrm>
            <a:off x="990600" y="3048000"/>
            <a:ext cx="7620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rtl="1">
              <a:spcBef>
                <a:spcPct val="50000"/>
              </a:spcBef>
            </a:pPr>
            <a:r>
              <a:rPr lang="fa-IR" altLang="zh-CN" sz="5400">
                <a:solidFill>
                  <a:srgbClr val="FFCC00"/>
                </a:solidFill>
                <a:cs typeface="B Jadid" panose="00000700000000000000" pitchFamily="2" charset="-78"/>
              </a:rPr>
              <a:t>حسابداری دستمزد </a:t>
            </a:r>
            <a:endParaRPr lang="en-US" altLang="fa-IR" sz="5400">
              <a:solidFill>
                <a:srgbClr val="FFCC00"/>
              </a:solidFill>
              <a:cs typeface="B Jadid" panose="00000700000000000000" pitchFamily="2" charset="-78"/>
            </a:endParaRPr>
          </a:p>
        </p:txBody>
      </p:sp>
      <p:sp>
        <p:nvSpPr>
          <p:cNvPr id="287748" name="Text Box 4"/>
          <p:cNvSpPr txBox="1">
            <a:spLocks noChangeArrowheads="1"/>
          </p:cNvSpPr>
          <p:nvPr/>
        </p:nvSpPr>
        <p:spPr bwMode="auto">
          <a:xfrm>
            <a:off x="990600" y="5762625"/>
            <a:ext cx="7543800" cy="485775"/>
          </a:xfrm>
          <a:prstGeom prst="rect">
            <a:avLst/>
          </a:prstGeom>
          <a:noFill/>
          <a:ln w="28575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zh-CN" sz="2000"/>
              <a:t>هدف های فراگیری آشنایی با :          نحوه حسابداری دستمزد مستقیم و غیر مستقیم</a:t>
            </a:r>
            <a:r>
              <a:rPr lang="fa-IR" altLang="zh-CN"/>
              <a:t> </a:t>
            </a:r>
            <a:endParaRPr lang="en-US" altLang="fa-IR"/>
          </a:p>
        </p:txBody>
      </p:sp>
    </p:spTree>
  </p:cSld>
  <p:clrMapOvr>
    <a:masterClrMapping/>
  </p:clrMapOvr>
  <p:transition spd="slow"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87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877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877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7746" grpId="0"/>
      <p:bldP spid="28774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82" name="Text Box 6"/>
          <p:cNvSpPr txBox="1">
            <a:spLocks noChangeArrowheads="1"/>
          </p:cNvSpPr>
          <p:nvPr/>
        </p:nvSpPr>
        <p:spPr bwMode="auto">
          <a:xfrm>
            <a:off x="685800" y="1295400"/>
            <a:ext cx="7848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endParaRPr lang="fa-IR" altLang="fa-IR" sz="1800">
              <a:cs typeface="Arial" panose="020B0604020202020204" pitchFamily="34" charset="0"/>
            </a:endParaRPr>
          </a:p>
        </p:txBody>
      </p:sp>
      <p:sp>
        <p:nvSpPr>
          <p:cNvPr id="126984" name="Rectangle 8"/>
          <p:cNvSpPr>
            <a:spLocks noChangeArrowheads="1"/>
          </p:cNvSpPr>
          <p:nvPr/>
        </p:nvSpPr>
        <p:spPr bwMode="auto">
          <a:xfrm>
            <a:off x="533400" y="457200"/>
            <a:ext cx="8197850" cy="1797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/>
            <a:r>
              <a:rPr lang="fa-IR" altLang="zh-CN" sz="3200">
                <a:solidFill>
                  <a:schemeClr val="hlink"/>
                </a:solidFill>
                <a:cs typeface="B Jadid" panose="00000700000000000000" pitchFamily="2" charset="-78"/>
              </a:rPr>
              <a:t>اقلام بهای تمام شده :</a:t>
            </a:r>
          </a:p>
          <a:p>
            <a:pPr rtl="1"/>
            <a:endParaRPr lang="fa-IR" altLang="zh-CN" sz="3200">
              <a:solidFill>
                <a:schemeClr val="hlink"/>
              </a:solidFill>
              <a:cs typeface="B Jadid" panose="00000700000000000000" pitchFamily="2" charset="-78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نمودار 3-1 بهای تمام شده محصول در موسسات تولیدی را نشان می دهد :</a:t>
            </a:r>
            <a:r>
              <a:rPr lang="fa-IR" altLang="zh-CN"/>
              <a:t> </a:t>
            </a:r>
          </a:p>
          <a:p>
            <a:pPr rtl="1"/>
            <a:endParaRPr lang="fa-IR" altLang="zh-CN"/>
          </a:p>
        </p:txBody>
      </p:sp>
      <p:grpSp>
        <p:nvGrpSpPr>
          <p:cNvPr id="127004" name="Group 28"/>
          <p:cNvGrpSpPr>
            <a:grpSpLocks/>
          </p:cNvGrpSpPr>
          <p:nvPr/>
        </p:nvGrpSpPr>
        <p:grpSpPr bwMode="auto">
          <a:xfrm>
            <a:off x="1676400" y="2514600"/>
            <a:ext cx="6858000" cy="2728913"/>
            <a:chOff x="1056" y="1584"/>
            <a:chExt cx="4320" cy="1719"/>
          </a:xfrm>
        </p:grpSpPr>
        <p:sp>
          <p:nvSpPr>
            <p:cNvPr id="126985" name="Text Box 9"/>
            <p:cNvSpPr txBox="1">
              <a:spLocks noChangeArrowheads="1"/>
            </p:cNvSpPr>
            <p:nvPr/>
          </p:nvSpPr>
          <p:spPr bwMode="auto">
            <a:xfrm>
              <a:off x="4464" y="2160"/>
              <a:ext cx="9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rtl="1">
                <a:spcBef>
                  <a:spcPct val="50000"/>
                </a:spcBef>
              </a:pPr>
              <a:r>
                <a:rPr lang="fa-IR" altLang="fa-IR" sz="1800">
                  <a:solidFill>
                    <a:srgbClr val="FFCC00"/>
                  </a:solidFill>
                </a:rPr>
                <a:t>بهاي تمام شده</a:t>
              </a:r>
              <a:endParaRPr lang="en-US" altLang="fa-IR" sz="1800">
                <a:solidFill>
                  <a:srgbClr val="FFCC00"/>
                </a:solidFill>
              </a:endParaRPr>
            </a:p>
          </p:txBody>
        </p:sp>
        <p:sp>
          <p:nvSpPr>
            <p:cNvPr id="126986" name="Text Box 10"/>
            <p:cNvSpPr txBox="1">
              <a:spLocks noChangeArrowheads="1"/>
            </p:cNvSpPr>
            <p:nvPr/>
          </p:nvSpPr>
          <p:spPr bwMode="auto">
            <a:xfrm>
              <a:off x="1680" y="1968"/>
              <a:ext cx="9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rtl="1">
                <a:spcBef>
                  <a:spcPct val="50000"/>
                </a:spcBef>
              </a:pPr>
              <a:r>
                <a:rPr lang="fa-IR" altLang="fa-IR" sz="1800">
                  <a:solidFill>
                    <a:srgbClr val="FFCC00"/>
                  </a:solidFill>
                </a:rPr>
                <a:t>دستمزد مستقيم</a:t>
              </a:r>
              <a:endParaRPr lang="en-US" altLang="fa-IR" sz="1800">
                <a:solidFill>
                  <a:srgbClr val="FFCC00"/>
                </a:solidFill>
              </a:endParaRPr>
            </a:p>
          </p:txBody>
        </p:sp>
        <p:sp>
          <p:nvSpPr>
            <p:cNvPr id="126987" name="Text Box 11"/>
            <p:cNvSpPr txBox="1">
              <a:spLocks noChangeArrowheads="1"/>
            </p:cNvSpPr>
            <p:nvPr/>
          </p:nvSpPr>
          <p:spPr bwMode="auto">
            <a:xfrm>
              <a:off x="2928" y="2592"/>
              <a:ext cx="1296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rtl="1">
                <a:spcBef>
                  <a:spcPct val="50000"/>
                </a:spcBef>
              </a:pPr>
              <a:r>
                <a:rPr lang="fa-IR" altLang="fa-IR" sz="1800">
                  <a:solidFill>
                    <a:srgbClr val="FFCC00"/>
                  </a:solidFill>
                </a:rPr>
                <a:t>هزينه هاي غير مستقيم توليد(هزينه هاي سربار)</a:t>
              </a:r>
              <a:endParaRPr lang="en-US" altLang="fa-IR" sz="1800">
                <a:solidFill>
                  <a:srgbClr val="FFCC00"/>
                </a:solidFill>
              </a:endParaRPr>
            </a:p>
          </p:txBody>
        </p:sp>
        <p:sp>
          <p:nvSpPr>
            <p:cNvPr id="126988" name="Text Box 12"/>
            <p:cNvSpPr txBox="1">
              <a:spLocks noChangeArrowheads="1"/>
            </p:cNvSpPr>
            <p:nvPr/>
          </p:nvSpPr>
          <p:spPr bwMode="auto">
            <a:xfrm>
              <a:off x="1680" y="1584"/>
              <a:ext cx="9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rtl="1">
                <a:spcBef>
                  <a:spcPct val="50000"/>
                </a:spcBef>
              </a:pPr>
              <a:r>
                <a:rPr lang="fa-IR" altLang="fa-IR" sz="1800">
                  <a:solidFill>
                    <a:srgbClr val="FFCC00"/>
                  </a:solidFill>
                </a:rPr>
                <a:t>مواد مستقيم</a:t>
              </a:r>
              <a:endParaRPr lang="en-US" altLang="fa-IR" sz="1800">
                <a:solidFill>
                  <a:srgbClr val="FFCC00"/>
                </a:solidFill>
              </a:endParaRPr>
            </a:p>
          </p:txBody>
        </p:sp>
        <p:sp>
          <p:nvSpPr>
            <p:cNvPr id="126989" name="Text Box 13"/>
            <p:cNvSpPr txBox="1">
              <a:spLocks noChangeArrowheads="1"/>
            </p:cNvSpPr>
            <p:nvPr/>
          </p:nvSpPr>
          <p:spPr bwMode="auto">
            <a:xfrm>
              <a:off x="2832" y="1824"/>
              <a:ext cx="134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rtl="1">
                <a:spcBef>
                  <a:spcPct val="50000"/>
                </a:spcBef>
              </a:pPr>
              <a:r>
                <a:rPr lang="fa-IR" altLang="fa-IR" sz="1800">
                  <a:solidFill>
                    <a:srgbClr val="FFCC00"/>
                  </a:solidFill>
                </a:rPr>
                <a:t>هزينه هاي مستقيم توليد</a:t>
              </a:r>
              <a:endParaRPr lang="en-US" altLang="fa-IR" sz="1800">
                <a:solidFill>
                  <a:srgbClr val="FFCC00"/>
                </a:solidFill>
              </a:endParaRPr>
            </a:p>
          </p:txBody>
        </p:sp>
        <p:sp>
          <p:nvSpPr>
            <p:cNvPr id="126990" name="Text Box 14"/>
            <p:cNvSpPr txBox="1">
              <a:spLocks noChangeArrowheads="1"/>
            </p:cNvSpPr>
            <p:nvPr/>
          </p:nvSpPr>
          <p:spPr bwMode="auto">
            <a:xfrm>
              <a:off x="1440" y="2793"/>
              <a:ext cx="120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rtl="1">
                <a:spcBef>
                  <a:spcPct val="50000"/>
                </a:spcBef>
              </a:pPr>
              <a:r>
                <a:rPr lang="fa-IR" altLang="fa-IR" sz="1800">
                  <a:solidFill>
                    <a:srgbClr val="FFCC00"/>
                  </a:solidFill>
                </a:rPr>
                <a:t>دستمزد غيرمستقيم</a:t>
              </a:r>
              <a:endParaRPr lang="en-US" altLang="fa-IR" sz="1800">
                <a:solidFill>
                  <a:srgbClr val="FFCC00"/>
                </a:solidFill>
              </a:endParaRPr>
            </a:p>
          </p:txBody>
        </p:sp>
        <p:sp>
          <p:nvSpPr>
            <p:cNvPr id="126991" name="Text Box 15"/>
            <p:cNvSpPr txBox="1">
              <a:spLocks noChangeArrowheads="1"/>
            </p:cNvSpPr>
            <p:nvPr/>
          </p:nvSpPr>
          <p:spPr bwMode="auto">
            <a:xfrm>
              <a:off x="1488" y="2544"/>
              <a:ext cx="115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rtl="1">
                <a:spcBef>
                  <a:spcPct val="50000"/>
                </a:spcBef>
              </a:pPr>
              <a:r>
                <a:rPr lang="fa-IR" altLang="fa-IR" sz="1800">
                  <a:solidFill>
                    <a:srgbClr val="FFCC00"/>
                  </a:solidFill>
                </a:rPr>
                <a:t>مواد غير مستقيم</a:t>
              </a:r>
              <a:endParaRPr lang="en-US" altLang="fa-IR" sz="1800">
                <a:solidFill>
                  <a:srgbClr val="FFCC00"/>
                </a:solidFill>
              </a:endParaRPr>
            </a:p>
          </p:txBody>
        </p:sp>
        <p:sp>
          <p:nvSpPr>
            <p:cNvPr id="126992" name="Text Box 16"/>
            <p:cNvSpPr txBox="1">
              <a:spLocks noChangeArrowheads="1"/>
            </p:cNvSpPr>
            <p:nvPr/>
          </p:nvSpPr>
          <p:spPr bwMode="auto">
            <a:xfrm>
              <a:off x="1056" y="3072"/>
              <a:ext cx="158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rtl="1">
                <a:spcBef>
                  <a:spcPct val="50000"/>
                </a:spcBef>
              </a:pPr>
              <a:r>
                <a:rPr lang="fa-IR" altLang="fa-IR" sz="1800">
                  <a:solidFill>
                    <a:srgbClr val="FFCC00"/>
                  </a:solidFill>
                </a:rPr>
                <a:t>ساير هزينه هاي غير مستقيم</a:t>
              </a:r>
              <a:endParaRPr lang="en-US" altLang="fa-IR" sz="1800">
                <a:solidFill>
                  <a:srgbClr val="FFCC00"/>
                </a:solidFill>
              </a:endParaRPr>
            </a:p>
          </p:txBody>
        </p:sp>
        <p:sp>
          <p:nvSpPr>
            <p:cNvPr id="126993" name="Line 17"/>
            <p:cNvSpPr>
              <a:spLocks noChangeShapeType="1"/>
            </p:cNvSpPr>
            <p:nvPr/>
          </p:nvSpPr>
          <p:spPr bwMode="auto">
            <a:xfrm>
              <a:off x="4512" y="1968"/>
              <a:ext cx="0" cy="768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126995" name="Line 19"/>
            <p:cNvSpPr>
              <a:spLocks noChangeShapeType="1"/>
            </p:cNvSpPr>
            <p:nvPr/>
          </p:nvSpPr>
          <p:spPr bwMode="auto">
            <a:xfrm flipH="1">
              <a:off x="4272" y="2736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126996" name="Line 20"/>
            <p:cNvSpPr>
              <a:spLocks noChangeShapeType="1"/>
            </p:cNvSpPr>
            <p:nvPr/>
          </p:nvSpPr>
          <p:spPr bwMode="auto">
            <a:xfrm flipH="1">
              <a:off x="4272" y="1968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126997" name="Line 21"/>
            <p:cNvSpPr>
              <a:spLocks noChangeShapeType="1"/>
            </p:cNvSpPr>
            <p:nvPr/>
          </p:nvSpPr>
          <p:spPr bwMode="auto">
            <a:xfrm>
              <a:off x="2832" y="1728"/>
              <a:ext cx="0" cy="384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126998" name="Line 22"/>
            <p:cNvSpPr>
              <a:spLocks noChangeShapeType="1"/>
            </p:cNvSpPr>
            <p:nvPr/>
          </p:nvSpPr>
          <p:spPr bwMode="auto">
            <a:xfrm flipH="1">
              <a:off x="2640" y="1728"/>
              <a:ext cx="192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126999" name="Line 23"/>
            <p:cNvSpPr>
              <a:spLocks noChangeShapeType="1"/>
            </p:cNvSpPr>
            <p:nvPr/>
          </p:nvSpPr>
          <p:spPr bwMode="auto">
            <a:xfrm flipH="1">
              <a:off x="2640" y="2112"/>
              <a:ext cx="192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127000" name="Line 24"/>
            <p:cNvSpPr>
              <a:spLocks noChangeShapeType="1"/>
            </p:cNvSpPr>
            <p:nvPr/>
          </p:nvSpPr>
          <p:spPr bwMode="auto">
            <a:xfrm>
              <a:off x="2880" y="2640"/>
              <a:ext cx="0" cy="576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127001" name="Line 25"/>
            <p:cNvSpPr>
              <a:spLocks noChangeShapeType="1"/>
            </p:cNvSpPr>
            <p:nvPr/>
          </p:nvSpPr>
          <p:spPr bwMode="auto">
            <a:xfrm flipH="1">
              <a:off x="2640" y="2640"/>
              <a:ext cx="240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127002" name="Line 26"/>
            <p:cNvSpPr>
              <a:spLocks noChangeShapeType="1"/>
            </p:cNvSpPr>
            <p:nvPr/>
          </p:nvSpPr>
          <p:spPr bwMode="auto">
            <a:xfrm flipH="1">
              <a:off x="2640" y="2928"/>
              <a:ext cx="240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127003" name="Line 27"/>
            <p:cNvSpPr>
              <a:spLocks noChangeShapeType="1"/>
            </p:cNvSpPr>
            <p:nvPr/>
          </p:nvSpPr>
          <p:spPr bwMode="auto">
            <a:xfrm flipH="1">
              <a:off x="2640" y="3216"/>
              <a:ext cx="240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</p:grpSp>
      <p:sp>
        <p:nvSpPr>
          <p:cNvPr id="127005" name="Text Box 29"/>
          <p:cNvSpPr txBox="1">
            <a:spLocks noChangeArrowheads="1"/>
          </p:cNvSpPr>
          <p:nvPr/>
        </p:nvSpPr>
        <p:spPr bwMode="auto">
          <a:xfrm>
            <a:off x="4114800" y="5791200"/>
            <a:ext cx="1219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2000">
                <a:solidFill>
                  <a:schemeClr val="hlink"/>
                </a:solidFill>
              </a:rPr>
              <a:t>نمودار 3-1</a:t>
            </a:r>
            <a:endParaRPr lang="en-US" altLang="fa-IR" sz="2000">
              <a:solidFill>
                <a:schemeClr val="hlink"/>
              </a:solidFill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69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9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9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984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2" name="Rectangle 4"/>
          <p:cNvSpPr>
            <a:spLocks noChangeArrowheads="1"/>
          </p:cNvSpPr>
          <p:nvPr/>
        </p:nvSpPr>
        <p:spPr bwMode="auto">
          <a:xfrm>
            <a:off x="609600" y="1454150"/>
            <a:ext cx="7848600" cy="4108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" rtl="1"/>
            <a:r>
              <a:rPr lang="fa-IR" altLang="zh-CN">
                <a:solidFill>
                  <a:srgbClr val="FFCC00"/>
                </a:solidFill>
              </a:rPr>
              <a:t>پس از گردآوری اقلام بهای تمام شده دستمزد ، « حساب کنترل دستمزد » بدهکار و « حساب دستمزد پرداختنی » بستانکار می شود . سپس دستمزد مستقیم به « حساب کالای در جریان ساخت » و دستمزد غیر مستقیم به « حساب سربار » منتقل می شود و ثبت زیر در دفتر روزنامه عمومی منعکس می شود :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just" rtl="1"/>
            <a:endParaRPr lang="fa-IR" altLang="zh-CN">
              <a:solidFill>
                <a:srgbClr val="FFCC00"/>
              </a:solidFill>
            </a:endParaRP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کالای در جریان ساخت ××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just" rtl="1"/>
            <a:endParaRPr lang="fa-IR" altLang="zh-CN">
              <a:solidFill>
                <a:srgbClr val="FFCC00"/>
              </a:solidFill>
            </a:endParaRP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هزینه های سربار ××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just" rtl="1"/>
            <a:endParaRPr lang="fa-IR" altLang="zh-CN">
              <a:solidFill>
                <a:srgbClr val="FFCC00"/>
              </a:solidFill>
            </a:endParaRP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کنترل دستمزد ××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887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887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887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8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8772" grpId="0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6" name="Rectangle 4"/>
          <p:cNvSpPr>
            <a:spLocks noChangeArrowheads="1"/>
          </p:cNvSpPr>
          <p:nvPr/>
        </p:nvSpPr>
        <p:spPr bwMode="auto">
          <a:xfrm>
            <a:off x="533400" y="1727200"/>
            <a:ext cx="7985125" cy="337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" rtl="1"/>
            <a:r>
              <a:rPr lang="fa-IR" altLang="zh-CN">
                <a:solidFill>
                  <a:srgbClr val="FFCC00"/>
                </a:solidFill>
              </a:rPr>
              <a:t>برای گردآوری اقلام بهای تمام شده دستمزد (نیروی کار) می توان از کارت ساعت و برگه ساعت کار استفاده نمود . </a:t>
            </a:r>
          </a:p>
          <a:p>
            <a:pPr algn="just" rtl="1"/>
            <a:endParaRPr lang="fa-IR" altLang="zh-CN">
              <a:solidFill>
                <a:srgbClr val="FFCC00"/>
              </a:solidFill>
            </a:endParaRP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در کارت ساعت ، ساعات ورود و خروج کارکنان توسط ساعت های مخصوص ثبت شده و اطلاعات مورد نیاز برای محاسبه جمع ساعات کار و اضافه کاری کارکنان فراهم می شود . </a:t>
            </a:r>
          </a:p>
          <a:p>
            <a:pPr algn="just" rtl="1"/>
            <a:endParaRPr lang="fa-IR" altLang="zh-CN">
              <a:solidFill>
                <a:srgbClr val="FFCC00"/>
              </a:solidFill>
            </a:endParaRP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از برگه ساعت کار نیز جهت مشخص نمودن ساعات صرف شده برای هر سفارش توسط هر یک از کارکنان استفاده می شود .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897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897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897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97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9796" grpId="1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2"/>
          <p:cNvSpPr>
            <a:spLocks noChangeArrowheads="1"/>
          </p:cNvSpPr>
          <p:nvPr/>
        </p:nvSpPr>
        <p:spPr bwMode="auto">
          <a:xfrm>
            <a:off x="2133600" y="2589213"/>
            <a:ext cx="5049838" cy="228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حل مسائل نمونه</a:t>
            </a:r>
          </a:p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از </a:t>
            </a:r>
          </a:p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منبع درسی</a:t>
            </a:r>
            <a:endParaRPr lang="en-US" altLang="zh-CN" sz="4800">
              <a:solidFill>
                <a:srgbClr val="FFCC00"/>
              </a:solidFill>
              <a:ea typeface="SimSun" panose="02010600030101010101" pitchFamily="2" charset="-122"/>
              <a:cs typeface="B Nasim" panose="00000700000000000000" pitchFamily="2" charset="-78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90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0818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52800" y="533400"/>
            <a:ext cx="26670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1 (صفحه 155)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91844" name="Rectangle 4"/>
          <p:cNvSpPr>
            <a:spLocks noChangeArrowheads="1"/>
          </p:cNvSpPr>
          <p:nvPr/>
        </p:nvSpPr>
        <p:spPr bwMode="auto">
          <a:xfrm>
            <a:off x="990600" y="2057400"/>
            <a:ext cx="7162800" cy="3743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 rtl="1"/>
            <a:r>
              <a:rPr lang="fa-IR" altLang="zh-CN">
                <a:solidFill>
                  <a:schemeClr val="hlink"/>
                </a:solidFill>
              </a:rPr>
              <a:t>الف )</a:t>
            </a:r>
            <a:r>
              <a:rPr lang="fa-IR" altLang="zh-CN">
                <a:solidFill>
                  <a:srgbClr val="FFCC00"/>
                </a:solidFill>
              </a:rPr>
              <a:t>                                                          25350=650×39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25375=725×35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21850=575×38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18000=600×30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 u="sng">
                <a:solidFill>
                  <a:srgbClr val="FFCC00"/>
                </a:solidFill>
              </a:rPr>
              <a:t>18720</a:t>
            </a:r>
            <a:r>
              <a:rPr lang="fa-IR" altLang="zh-CN">
                <a:solidFill>
                  <a:srgbClr val="FFCC00"/>
                </a:solidFill>
              </a:rPr>
              <a:t>=520×36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دستمزد مستقیم                                           109295        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650=650×1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21750=725×3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 u="sng">
                <a:solidFill>
                  <a:srgbClr val="FFCC00"/>
                </a:solidFill>
              </a:rPr>
              <a:t>4800</a:t>
            </a:r>
            <a:r>
              <a:rPr lang="fa-IR" altLang="zh-CN">
                <a:solidFill>
                  <a:srgbClr val="FFCC00"/>
                </a:solidFill>
              </a:rPr>
              <a:t>=600×8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دستمزد غیر مستقیم                                               7625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71800" y="5334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1(صفحه 155)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94916" name="Rectangle 4"/>
          <p:cNvSpPr>
            <a:spLocks noChangeArrowheads="1"/>
          </p:cNvSpPr>
          <p:nvPr/>
        </p:nvSpPr>
        <p:spPr bwMode="auto">
          <a:xfrm>
            <a:off x="1828800" y="2073275"/>
            <a:ext cx="6164263" cy="301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دستمزد پرداختنی        116920=7625×109295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کنترل دستمزد               116920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دستمزد پرداختنی           116920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کالای در جریان ساخت  109295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هزینه سربار                7625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کنترل دستمزد</a:t>
            </a:r>
            <a:r>
              <a:rPr lang="en-US" altLang="zh-CN">
                <a:solidFill>
                  <a:srgbClr val="FFCC00"/>
                </a:solidFill>
              </a:rPr>
              <a:t>    </a:t>
            </a:r>
            <a:r>
              <a:rPr lang="fa-IR" altLang="zh-CN">
                <a:solidFill>
                  <a:srgbClr val="FFCC00"/>
                </a:solidFill>
              </a:rPr>
              <a:t>     </a:t>
            </a:r>
            <a:r>
              <a:rPr lang="en-US" altLang="zh-CN">
                <a:solidFill>
                  <a:srgbClr val="FFCC00"/>
                </a:solidFill>
              </a:rPr>
              <a:t>    </a:t>
            </a:r>
            <a:r>
              <a:rPr lang="fa-IR" altLang="zh-CN">
                <a:solidFill>
                  <a:srgbClr val="FFCC00"/>
                </a:solidFill>
              </a:rPr>
              <a:t>116920</a:t>
            </a:r>
            <a:r>
              <a:rPr lang="en-US" altLang="zh-CN">
                <a:solidFill>
                  <a:srgbClr val="FFCC00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 </a:t>
            </a:r>
            <a:r>
              <a:rPr lang="fa-IR" altLang="zh-CN">
                <a:solidFill>
                  <a:srgbClr val="FFCC00"/>
                </a:solidFill>
              </a:rPr>
              <a:t>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124200" y="609600"/>
            <a:ext cx="26670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2 (صفحه 155)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95940" name="Rectangle 4"/>
          <p:cNvSpPr>
            <a:spLocks noChangeArrowheads="1"/>
          </p:cNvSpPr>
          <p:nvPr/>
        </p:nvSpPr>
        <p:spPr bwMode="auto">
          <a:xfrm>
            <a:off x="762000" y="2260600"/>
            <a:ext cx="7391400" cy="337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 rtl="1"/>
            <a:r>
              <a:rPr lang="fa-IR" altLang="zh-CN">
                <a:solidFill>
                  <a:srgbClr val="FFCC00"/>
                </a:solidFill>
              </a:rPr>
              <a:t>دستمزد غیر مستقیم                   10875=435 × 25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کل دستمزد                               60900=435×140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دستمزد مستقیم               50025=10875 – 60900</a:t>
            </a:r>
            <a:endParaRPr lang="fa-IR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کنترل دستمزد             60900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endParaRPr lang="fa-IR" altLang="zh-CN">
              <a:solidFill>
                <a:srgbClr val="FFCC00"/>
              </a:solidFill>
            </a:endParaRP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                        دستمزد پرداختنی         60900 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کالای در جریان ساخت          50025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هزینه سربار                        1087                                                     </a:t>
            </a: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                         کنترل دستمزد            60900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124200" y="990600"/>
            <a:ext cx="3048000" cy="593725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حل تمرین 3 (صفحه 155)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96964" name="Rectangle 4"/>
          <p:cNvSpPr>
            <a:spLocks noGrp="1" noChangeArrowheads="1"/>
          </p:cNvSpPr>
          <p:nvPr>
            <p:ph type="subTitle" idx="1"/>
          </p:nvPr>
        </p:nvSpPr>
        <p:spPr>
          <a:xfrm>
            <a:off x="1066800" y="2286000"/>
            <a:ext cx="7162800" cy="3505200"/>
          </a:xfrm>
        </p:spPr>
        <p:txBody>
          <a:bodyPr/>
          <a:lstStyle/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دستمزد دو نفر از کارگران که تمام وقت با دستگاههای جوش و اتصال قطعات کار می کنند به عنوان دستمزد مستقیم تلقی می شود . اما برای دو نفر دیگر ، باید برگه ساعت کار اختصاص داد تا اینکه ساعات کار خود را که صرف ارائه خدمات حمل قعطات به پای دستگاه جوش و نظافت محوطه کارگاه می کنند را به تفکیک مشخص نمایند . پس از مشخص شدن ساعات خدمات مزبور ، دستمزد ساعات کار صرف شده برای حمل قطعات به پای دستگاه جوش به عنوان دستمزد مستقیم و دستمزد ساعات کار صرف شده برای نظافت محوطه کارگاه به عنوان دستمزد غیر مستقیم تلقی می شود . </a:t>
            </a:r>
            <a:endParaRPr lang="en-US" altLang="fa-IR" sz="2400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Text Box 2"/>
          <p:cNvSpPr txBox="1">
            <a:spLocks noChangeArrowheads="1"/>
          </p:cNvSpPr>
          <p:nvPr/>
        </p:nvSpPr>
        <p:spPr bwMode="auto">
          <a:xfrm>
            <a:off x="1676400" y="762000"/>
            <a:ext cx="6400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zh-CN" sz="5400">
                <a:solidFill>
                  <a:schemeClr val="hlink"/>
                </a:solidFill>
                <a:cs typeface="B Nasim" panose="00000700000000000000" pitchFamily="2" charset="-78"/>
              </a:rPr>
              <a:t>فصل هشتم</a:t>
            </a:r>
            <a:r>
              <a:rPr lang="en-US" altLang="zh-CN" sz="5400">
                <a:solidFill>
                  <a:schemeClr val="hlink"/>
                </a:solidFill>
                <a:ea typeface="SimSun" panose="02010600030101010101" pitchFamily="2" charset="-122"/>
                <a:cs typeface="B Nasim" panose="00000700000000000000" pitchFamily="2" charset="-78"/>
              </a:rPr>
              <a:t> </a:t>
            </a:r>
            <a:endParaRPr lang="en-US" altLang="fa-IR" sz="5400">
              <a:solidFill>
                <a:schemeClr val="hlink"/>
              </a:solidFill>
              <a:cs typeface="B Nasim" panose="00000700000000000000" pitchFamily="2" charset="-78"/>
            </a:endParaRPr>
          </a:p>
        </p:txBody>
      </p:sp>
      <p:sp>
        <p:nvSpPr>
          <p:cNvPr id="300035" name="Text Box 3"/>
          <p:cNvSpPr txBox="1">
            <a:spLocks noChangeArrowheads="1"/>
          </p:cNvSpPr>
          <p:nvPr/>
        </p:nvSpPr>
        <p:spPr bwMode="auto">
          <a:xfrm>
            <a:off x="990600" y="2573338"/>
            <a:ext cx="7620000" cy="192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rtl="1">
              <a:spcBef>
                <a:spcPct val="50000"/>
              </a:spcBef>
            </a:pPr>
            <a:r>
              <a:rPr lang="fa-IR" altLang="zh-CN" sz="4800">
                <a:solidFill>
                  <a:srgbClr val="FFCC00"/>
                </a:solidFill>
                <a:cs typeface="B Jadid" panose="00000700000000000000" pitchFamily="2" charset="-78"/>
              </a:rPr>
              <a:t>حسابداری </a:t>
            </a:r>
          </a:p>
          <a:p>
            <a:pPr algn="ctr" rtl="1">
              <a:spcBef>
                <a:spcPct val="50000"/>
              </a:spcBef>
            </a:pPr>
            <a:r>
              <a:rPr lang="fa-IR" altLang="zh-CN" sz="4800">
                <a:solidFill>
                  <a:srgbClr val="FFCC00"/>
                </a:solidFill>
                <a:cs typeface="B Jadid" panose="00000700000000000000" pitchFamily="2" charset="-78"/>
              </a:rPr>
              <a:t>هزینه های سربار</a:t>
            </a:r>
            <a:r>
              <a:rPr lang="en-US" altLang="zh-CN" sz="4800">
                <a:ea typeface="SimSun" panose="02010600030101010101" pitchFamily="2" charset="-122"/>
                <a:cs typeface="B Jadid" panose="00000700000000000000" pitchFamily="2" charset="-78"/>
              </a:rPr>
              <a:t> </a:t>
            </a:r>
            <a:endParaRPr lang="en-US" altLang="fa-IR" sz="4800">
              <a:cs typeface="B Jadid" panose="00000700000000000000" pitchFamily="2" charset="-78"/>
            </a:endParaRPr>
          </a:p>
        </p:txBody>
      </p:sp>
      <p:sp>
        <p:nvSpPr>
          <p:cNvPr id="300036" name="Text Box 4"/>
          <p:cNvSpPr txBox="1">
            <a:spLocks noChangeArrowheads="1"/>
          </p:cNvSpPr>
          <p:nvPr/>
        </p:nvSpPr>
        <p:spPr bwMode="auto">
          <a:xfrm>
            <a:off x="990600" y="5638800"/>
            <a:ext cx="7543800" cy="790575"/>
          </a:xfrm>
          <a:prstGeom prst="rect">
            <a:avLst/>
          </a:prstGeom>
          <a:noFill/>
          <a:ln w="28575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zh-CN" sz="2000"/>
              <a:t>هدف های فراگیری آشنایی با :          نحوه گردآوری اقلام بهای تمام شده سربار ، نحوه محاسبه نرخ جذب سربار و بستن مغایرت سربار واقعی و جذب شده .</a:t>
            </a:r>
            <a:r>
              <a:rPr lang="fa-IR" altLang="zh-CN"/>
              <a:t> </a:t>
            </a:r>
            <a:endParaRPr lang="en-US" altLang="fa-IR"/>
          </a:p>
        </p:txBody>
      </p:sp>
    </p:spTree>
  </p:cSld>
  <p:clrMapOvr>
    <a:masterClrMapping/>
  </p:clrMapOvr>
  <p:transition spd="slow"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00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000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000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0034" grpId="0"/>
      <p:bldP spid="300035" grpId="0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4" name="Rectangle 4"/>
          <p:cNvSpPr>
            <a:spLocks noGrp="1" noChangeArrowheads="1"/>
          </p:cNvSpPr>
          <p:nvPr>
            <p:ph type="ctrTitle"/>
          </p:nvPr>
        </p:nvSpPr>
        <p:spPr>
          <a:xfrm>
            <a:off x="1371600" y="685800"/>
            <a:ext cx="7086600" cy="914400"/>
          </a:xfrm>
        </p:spPr>
        <p:txBody>
          <a:bodyPr/>
          <a:lstStyle/>
          <a:p>
            <a:pPr algn="r" rtl="1"/>
            <a:r>
              <a:rPr lang="fa-IR" altLang="zh-CN" sz="3200">
                <a:solidFill>
                  <a:schemeClr val="hlink"/>
                </a:solidFill>
                <a:cs typeface="B Jadid" panose="00000700000000000000" pitchFamily="2" charset="-78"/>
              </a:rPr>
              <a:t>حسابداری هزینه های سربار</a:t>
            </a:r>
            <a:r>
              <a:rPr lang="fa-IR" altLang="zh-CN">
                <a:solidFill>
                  <a:schemeClr val="hlink"/>
                </a:solidFill>
              </a:rPr>
              <a:t> :</a:t>
            </a:r>
            <a:endParaRPr lang="en-US" altLang="fa-IR">
              <a:solidFill>
                <a:schemeClr val="hlink"/>
              </a:solidFill>
            </a:endParaRPr>
          </a:p>
        </p:txBody>
      </p:sp>
      <p:sp>
        <p:nvSpPr>
          <p:cNvPr id="302085" name="Rectangle 5"/>
          <p:cNvSpPr>
            <a:spLocks noGrp="1" noChangeArrowheads="1"/>
          </p:cNvSpPr>
          <p:nvPr>
            <p:ph type="subTitle" idx="1"/>
          </p:nvPr>
        </p:nvSpPr>
        <p:spPr>
          <a:xfrm>
            <a:off x="533400" y="1981200"/>
            <a:ext cx="7924800" cy="3657600"/>
          </a:xfrm>
        </p:spPr>
        <p:txBody>
          <a:bodyPr/>
          <a:lstStyle/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شرکت تولیدی می تواند در ابتدای سال مالی کل هزینه های سربار دوره مالی را برآورد نماید . پس از تخمین هزینه های سربار دوره مالی ، مبنای جذب سربار انتخاب می شود . </a:t>
            </a:r>
          </a:p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مبنای جذب سربار با توجه به نوع محصول و تکنولوژی تولید می تواند بصورت یکی از موارد زیر انجام گیرد :</a:t>
            </a:r>
          </a:p>
          <a:p>
            <a:pPr algn="just" rtl="1">
              <a:lnSpc>
                <a:spcPct val="80000"/>
              </a:lnSpc>
            </a:pPr>
            <a:endParaRPr lang="fa-IR" altLang="zh-CN" sz="2400">
              <a:solidFill>
                <a:srgbClr val="FFCC00"/>
              </a:solidFill>
              <a:cs typeface="B Yagut" panose="00000400000000000000" pitchFamily="2" charset="-78"/>
            </a:endParaRPr>
          </a:p>
          <a:p>
            <a:pPr algn="just" rtl="1">
              <a:lnSpc>
                <a:spcPct val="80000"/>
              </a:lnSpc>
              <a:buFont typeface="Wingdings" panose="05000000000000000000" pitchFamily="2" charset="2"/>
              <a:buChar char="n"/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 </a:t>
            </a:r>
            <a:r>
              <a:rPr lang="fa-IR" altLang="zh-CN" sz="2400">
                <a:solidFill>
                  <a:schemeClr val="hlink"/>
                </a:solidFill>
                <a:cs typeface="B Yagut" panose="00000400000000000000" pitchFamily="2" charset="-78"/>
              </a:rPr>
              <a:t>مقدار تولید </a:t>
            </a:r>
          </a:p>
          <a:p>
            <a:pPr algn="just" rtl="1">
              <a:lnSpc>
                <a:spcPct val="80000"/>
              </a:lnSpc>
              <a:buFont typeface="Wingdings" panose="05000000000000000000" pitchFamily="2" charset="2"/>
              <a:buChar char="n"/>
            </a:pPr>
            <a:r>
              <a:rPr lang="fa-IR" altLang="zh-CN" sz="2400">
                <a:solidFill>
                  <a:schemeClr val="hlink"/>
                </a:solidFill>
                <a:cs typeface="B Yagut" panose="00000400000000000000" pitchFamily="2" charset="-78"/>
              </a:rPr>
              <a:t>  بهای تمام شده دستمزد مستقیم</a:t>
            </a:r>
          </a:p>
          <a:p>
            <a:pPr algn="just" rtl="1">
              <a:lnSpc>
                <a:spcPct val="80000"/>
              </a:lnSpc>
              <a:buFont typeface="Wingdings" panose="05000000000000000000" pitchFamily="2" charset="2"/>
              <a:buChar char="n"/>
            </a:pPr>
            <a:r>
              <a:rPr lang="fa-IR" altLang="zh-CN" sz="2400">
                <a:solidFill>
                  <a:schemeClr val="hlink"/>
                </a:solidFill>
                <a:cs typeface="B Yagut" panose="00000400000000000000" pitchFamily="2" charset="-78"/>
              </a:rPr>
              <a:t>  ساعات کار مستقیم</a:t>
            </a:r>
          </a:p>
          <a:p>
            <a:pPr algn="just" rtl="1">
              <a:lnSpc>
                <a:spcPct val="80000"/>
              </a:lnSpc>
              <a:buFont typeface="Wingdings" panose="05000000000000000000" pitchFamily="2" charset="2"/>
              <a:buChar char="n"/>
            </a:pPr>
            <a:r>
              <a:rPr lang="fa-IR" altLang="zh-CN" sz="2400">
                <a:solidFill>
                  <a:schemeClr val="hlink"/>
                </a:solidFill>
                <a:cs typeface="B Yagut" panose="00000400000000000000" pitchFamily="2" charset="-78"/>
              </a:rPr>
              <a:t>  ساعات کار ماشین </a:t>
            </a:r>
            <a:endParaRPr lang="en-US" altLang="fa-IR" sz="24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020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20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02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020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20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6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020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020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1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8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0208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0208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6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8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0208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0208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1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8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0208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0208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36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8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0208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0208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2084" grpId="0"/>
      <p:bldP spid="302085" grpId="0" build="p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9" name="Rectangle 11"/>
          <p:cNvSpPr>
            <a:spLocks noChangeArrowheads="1"/>
          </p:cNvSpPr>
          <p:nvPr/>
        </p:nvSpPr>
        <p:spPr bwMode="auto">
          <a:xfrm>
            <a:off x="685800" y="1325563"/>
            <a:ext cx="7924800" cy="477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  <a:ea typeface="SimSun" panose="02010600030101010101" pitchFamily="2" charset="-122"/>
              </a:rPr>
              <a:t>پس از انتخاب مبنای جذب سربار ، از تقسیم سربار برآوردی به مبنای جذب سربار، نرخ جذب (تخصیص) سربار دوره مالی مشخص می شود به صورت زیر :</a:t>
            </a:r>
            <a:endParaRPr lang="fa-IR" altLang="zh-CN" u="sng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l" rtl="1"/>
            <a:r>
              <a:rPr lang="fa-IR" altLang="zh-CN" sz="2000" u="sng">
                <a:solidFill>
                  <a:schemeClr val="hlink"/>
                </a:solidFill>
                <a:ea typeface="SimSun" panose="02010600030101010101" pitchFamily="2" charset="-122"/>
              </a:rPr>
              <a:t>سربار برآوردی دوره مالی</a:t>
            </a:r>
            <a:r>
              <a:rPr lang="fa-IR" altLang="zh-CN" sz="2000">
                <a:solidFill>
                  <a:schemeClr val="hlink"/>
                </a:solidFill>
                <a:ea typeface="SimSun" panose="02010600030101010101" pitchFamily="2" charset="-122"/>
              </a:rPr>
              <a:t>    = نرخ جذب (تخصیص) سربار</a:t>
            </a:r>
            <a:r>
              <a:rPr lang="fa-IR" altLang="zh-CN">
                <a:solidFill>
                  <a:srgbClr val="FFCC00"/>
                </a:solidFill>
                <a:ea typeface="SimSun" panose="02010600030101010101" pitchFamily="2" charset="-122"/>
              </a:rPr>
              <a:t> </a:t>
            </a:r>
          </a:p>
          <a:p>
            <a:pPr rtl="1"/>
            <a:endParaRPr lang="fa-IR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endParaRPr lang="fa-IR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  <a:ea typeface="SimSun" panose="02010600030101010101" pitchFamily="2" charset="-122"/>
              </a:rPr>
              <a:t>در طی دوره مالی با تخصیص هزینه های سربار بر اساس نرخ جذب سربار و مبنیا واقعی جذب سربار ، قیمت تمام شده محصول ساخته شده در طی دوره مالی مشخص می شود .</a:t>
            </a:r>
          </a:p>
          <a:p>
            <a:pPr algn="l" rtl="1"/>
            <a:r>
              <a:rPr lang="fa-IR" altLang="zh-CN" sz="2000">
                <a:solidFill>
                  <a:schemeClr val="hlink"/>
                </a:solidFill>
                <a:ea typeface="SimSun" panose="02010600030101010101" pitchFamily="2" charset="-122"/>
              </a:rPr>
              <a:t>(مبنای واقعی جذب سربار) نرخ جذب سربار = سربار جذب شده (تخصیص یافته)</a:t>
            </a:r>
          </a:p>
          <a:p>
            <a:pPr rtl="1"/>
            <a:endParaRPr lang="fa-IR" altLang="zh-CN">
              <a:solidFill>
                <a:schemeClr val="hlink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  <a:ea typeface="SimSun" panose="02010600030101010101" pitchFamily="2" charset="-122"/>
              </a:rPr>
              <a:t>مثلا ساعات کار واقعی ماشین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</p:txBody>
      </p:sp>
      <p:sp>
        <p:nvSpPr>
          <p:cNvPr id="304141" name="Text Box 13"/>
          <p:cNvSpPr txBox="1">
            <a:spLocks noChangeArrowheads="1"/>
          </p:cNvSpPr>
          <p:nvPr/>
        </p:nvSpPr>
        <p:spPr bwMode="auto">
          <a:xfrm>
            <a:off x="3733800" y="3200400"/>
            <a:ext cx="22098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zh-CN" sz="2000">
                <a:solidFill>
                  <a:schemeClr val="hlink"/>
                </a:solidFill>
              </a:rPr>
              <a:t>مبنای جذب سربار</a:t>
            </a:r>
            <a:endParaRPr lang="en-US" altLang="fa-IR" sz="2000">
              <a:solidFill>
                <a:schemeClr val="hlink"/>
              </a:solidFill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4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4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4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04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4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4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04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4139" grpId="0"/>
      <p:bldP spid="30414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8" name="Rectangle 4"/>
          <p:cNvSpPr>
            <a:spLocks noChangeArrowheads="1"/>
          </p:cNvSpPr>
          <p:nvPr/>
        </p:nvSpPr>
        <p:spPr bwMode="auto">
          <a:xfrm>
            <a:off x="533400" y="990600"/>
            <a:ext cx="8001000" cy="5086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" rtl="1"/>
            <a:r>
              <a:rPr lang="fa-IR" altLang="zh-CN" sz="2800">
                <a:solidFill>
                  <a:schemeClr val="hlink"/>
                </a:solidFill>
                <a:cs typeface="B Jadid" panose="00000700000000000000" pitchFamily="2" charset="-78"/>
              </a:rPr>
              <a:t>مواد مستقیم :</a:t>
            </a:r>
            <a:r>
              <a:rPr lang="fa-IR" altLang="zh-CN">
                <a:solidFill>
                  <a:srgbClr val="FFCC00"/>
                </a:solidFill>
              </a:rPr>
              <a:t> موادی است که مستقیما در تولید نقش دارد و ماهیت کالای تولیدی به آن وابسته است مثل چوب در تولید صندلی چوبی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just" rtl="1"/>
            <a:endParaRPr lang="fa-IR" altLang="zh-CN">
              <a:solidFill>
                <a:srgbClr val="FFCC00"/>
              </a:solidFill>
            </a:endParaRPr>
          </a:p>
          <a:p>
            <a:pPr algn="just" rtl="1"/>
            <a:r>
              <a:rPr lang="fa-IR" altLang="zh-CN" sz="2800">
                <a:solidFill>
                  <a:schemeClr val="hlink"/>
                </a:solidFill>
                <a:cs typeface="B Jadid" panose="00000700000000000000" pitchFamily="2" charset="-78"/>
              </a:rPr>
              <a:t>مواد غیر مستقیم :</a:t>
            </a:r>
            <a:r>
              <a:rPr lang="fa-IR" altLang="zh-CN">
                <a:solidFill>
                  <a:srgbClr val="FFCC00"/>
                </a:solidFill>
              </a:rPr>
              <a:t> موادی که ماهیت کالای تولیدی به آن وابسته نیست مثل چسب چوب در تولید صندلی چوبی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just" rtl="1"/>
            <a:endParaRPr lang="fa-IR" altLang="zh-CN">
              <a:solidFill>
                <a:srgbClr val="FFCC00"/>
              </a:solidFill>
            </a:endParaRPr>
          </a:p>
          <a:p>
            <a:pPr algn="just" rtl="1"/>
            <a:r>
              <a:rPr lang="fa-IR" altLang="zh-CN" sz="2800">
                <a:solidFill>
                  <a:schemeClr val="hlink"/>
                </a:solidFill>
                <a:cs typeface="B Jadid" panose="00000700000000000000" pitchFamily="2" charset="-78"/>
              </a:rPr>
              <a:t>دستمزد مستقیم :</a:t>
            </a:r>
            <a:r>
              <a:rPr lang="fa-IR" altLang="zh-CN">
                <a:solidFill>
                  <a:srgbClr val="FFCC00"/>
                </a:solidFill>
              </a:rPr>
              <a:t> دستمزد آن دسته از کارگرانی که مستقیما در تولید نقش دارند و تولید کالا یا ارائه خدمات بدون دخالت مستقیم آنها عملی نیست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just" rtl="1"/>
            <a:endParaRPr lang="fa-IR" altLang="zh-CN">
              <a:solidFill>
                <a:srgbClr val="FFCC00"/>
              </a:solidFill>
            </a:endParaRPr>
          </a:p>
          <a:p>
            <a:pPr algn="just" rtl="1"/>
            <a:r>
              <a:rPr lang="fa-IR" altLang="zh-CN" sz="2800">
                <a:solidFill>
                  <a:schemeClr val="hlink"/>
                </a:solidFill>
                <a:cs typeface="B Jadid" panose="00000700000000000000" pitchFamily="2" charset="-78"/>
              </a:rPr>
              <a:t>دستمزد غیر مستقیم :</a:t>
            </a:r>
            <a:r>
              <a:rPr lang="fa-IR" altLang="zh-CN">
                <a:solidFill>
                  <a:srgbClr val="FFCC00"/>
                </a:solidFill>
              </a:rPr>
              <a:t> دستمزد آن دسته از کارگرانی که مستقیما در تولید نقش ندارند اما خدمات آنها برای تولید مورد نیاز است مثل حقوق سرپرستان .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9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9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028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6" name="Rectangle 4"/>
          <p:cNvSpPr>
            <a:spLocks noChangeArrowheads="1"/>
          </p:cNvSpPr>
          <p:nvPr/>
        </p:nvSpPr>
        <p:spPr bwMode="auto">
          <a:xfrm>
            <a:off x="609600" y="1558925"/>
            <a:ext cx="7796213" cy="301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" rtl="1"/>
            <a:r>
              <a:rPr lang="fa-IR" altLang="zh-CN">
                <a:solidFill>
                  <a:srgbClr val="FFCC00"/>
                </a:solidFill>
              </a:rPr>
              <a:t>سربار جذب شده در طی دوره مالی می تواند به بستانکار « حساب هزینه های سربار » ثبت شود و یا در سرفصل جداگانه تحت عنوان « سربار جذب شده » در دفتر کل منعکس گردد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just" rtl="1"/>
            <a:endParaRPr lang="fa-IR" altLang="zh-CN">
              <a:solidFill>
                <a:srgbClr val="FFCC00"/>
              </a:solidFill>
            </a:endParaRP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در صورتی که سربار جذب شده تحت سرفصل جداگانه ثبت شود ، در پایان دوره مالی در مقابل هزینه های سربار واقعی که در « حساب هزینه های سربار» گردآوری شده اند بسته شده و هرگونه ما به التفاوت در حساب « اضافه یا کسر جذب سربار » ثبت می شود .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05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5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5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05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5156" grpId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80" name="Rectangle 4"/>
          <p:cNvSpPr>
            <a:spLocks noChangeArrowheads="1"/>
          </p:cNvSpPr>
          <p:nvPr/>
        </p:nvSpPr>
        <p:spPr bwMode="auto">
          <a:xfrm>
            <a:off x="1066800" y="1541463"/>
            <a:ext cx="7402513" cy="191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" rtl="1"/>
            <a:r>
              <a:rPr lang="fa-IR" altLang="zh-CN">
                <a:solidFill>
                  <a:srgbClr val="FFCC00"/>
                </a:solidFill>
              </a:rPr>
              <a:t>اضافه و یا کسر جذب سربار می تواند به « حساب سود و زیان » یا « حساب قیمت تمام شده کالای فروش رفته » بسته شود و یا ممکن است بین سه حساب « موجودی کالای در جریان ساخت » ، « موجودی کالای ساخته شده » و « قیمت تمام شده کالای فروش رفته » تسهیم می گردد</a:t>
            </a:r>
            <a:r>
              <a:rPr lang="en-US" altLang="zh-CN">
                <a:solidFill>
                  <a:srgbClr val="FFCC00"/>
                </a:solidFill>
              </a:rPr>
              <a:t>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06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6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6180" grpId="2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2"/>
          <p:cNvSpPr>
            <a:spLocks noChangeArrowheads="1"/>
          </p:cNvSpPr>
          <p:nvPr/>
        </p:nvSpPr>
        <p:spPr bwMode="auto">
          <a:xfrm>
            <a:off x="2209800" y="2513013"/>
            <a:ext cx="5049838" cy="228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حل مسائل نمونه</a:t>
            </a:r>
          </a:p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از </a:t>
            </a:r>
          </a:p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منبع درسی</a:t>
            </a:r>
            <a:endParaRPr lang="en-US" altLang="zh-CN" sz="4800">
              <a:solidFill>
                <a:srgbClr val="FFCC00"/>
              </a:solidFill>
              <a:ea typeface="SimSun" panose="02010600030101010101" pitchFamily="2" charset="-122"/>
              <a:cs typeface="B Nasim" panose="00000700000000000000" pitchFamily="2" charset="-78"/>
            </a:endParaRPr>
          </a:p>
        </p:txBody>
      </p:sp>
    </p:spTree>
  </p:cSld>
  <p:clrMapOvr>
    <a:masterClrMapping/>
  </p:clrMapOvr>
  <p:transition spd="slow">
    <p:wheel spokes="3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308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8226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506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3276600" y="228600"/>
            <a:ext cx="2743200" cy="669925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حل تمرین 2 (صفحه 183)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533507" name="Rectangle 3"/>
          <p:cNvSpPr>
            <a:spLocks noChangeArrowheads="1"/>
          </p:cNvSpPr>
          <p:nvPr/>
        </p:nvSpPr>
        <p:spPr bwMode="auto">
          <a:xfrm>
            <a:off x="0" y="3243263"/>
            <a:ext cx="184150" cy="809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/>
            <a:r>
              <a:rPr lang="en-US" altLang="fa-IR" sz="1100"/>
              <a:t/>
            </a:r>
            <a:br>
              <a:rPr lang="en-US" altLang="fa-IR" sz="1100"/>
            </a:br>
            <a:endParaRPr lang="en-US" altLang="fa-IR" sz="18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 eaLnBrk="0" hangingPunct="0"/>
            <a:endParaRPr lang="en-US" altLang="fa-IR" sz="1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33508" name="Rectangle 4"/>
          <p:cNvSpPr>
            <a:spLocks noChangeArrowheads="1"/>
          </p:cNvSpPr>
          <p:nvPr/>
        </p:nvSpPr>
        <p:spPr bwMode="auto">
          <a:xfrm>
            <a:off x="-223838" y="107950"/>
            <a:ext cx="9144001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533509" name="Rectangle 5"/>
          <p:cNvSpPr>
            <a:spLocks noChangeArrowheads="1"/>
          </p:cNvSpPr>
          <p:nvPr/>
        </p:nvSpPr>
        <p:spPr bwMode="auto">
          <a:xfrm>
            <a:off x="-223838" y="3395663"/>
            <a:ext cx="184150" cy="809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/>
            <a:r>
              <a:rPr lang="en-US" altLang="fa-IR" sz="1100"/>
              <a:t/>
            </a:r>
            <a:br>
              <a:rPr lang="en-US" altLang="fa-IR" sz="1100"/>
            </a:br>
            <a:endParaRPr lang="en-US" altLang="fa-IR" sz="18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 eaLnBrk="0" hangingPunct="0"/>
            <a:endParaRPr lang="en-US" altLang="fa-IR" sz="1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33510" name="Text Box 6"/>
          <p:cNvSpPr txBox="1">
            <a:spLocks noChangeArrowheads="1"/>
          </p:cNvSpPr>
          <p:nvPr/>
        </p:nvSpPr>
        <p:spPr bwMode="auto">
          <a:xfrm>
            <a:off x="685800" y="990600"/>
            <a:ext cx="8001000" cy="5761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هزینه سربار برآوردی سال 5 × 13 :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اقلام ثابت                100250000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اقلام متغیر              125750000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اقلام نیمه متغیر         </a:t>
            </a:r>
            <a:r>
              <a:rPr lang="fa-IR" altLang="fa-IR" sz="2000" u="sng">
                <a:solidFill>
                  <a:srgbClr val="FFCC00"/>
                </a:solidFill>
              </a:rPr>
              <a:t>17000000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جمع                      243000000</a:t>
            </a:r>
          </a:p>
          <a:p>
            <a:pPr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نرخ  جذب سربار بر اساس مبانی مختلف :</a:t>
            </a:r>
          </a:p>
          <a:p>
            <a:pPr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نرخ جذب سربار بر اساس میزان تولید                       57/1388 ریال = 243000000 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                                                                                         175000</a:t>
            </a:r>
          </a:p>
          <a:p>
            <a:pPr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نرخ جذب سربار بر اساس ساعات کار ماشین                  1350 ریال = 243000000</a:t>
            </a:r>
          </a:p>
          <a:p>
            <a:pPr algn="ctr">
              <a:lnSpc>
                <a:spcPct val="20000"/>
              </a:lnSpc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                                                                                           180000 </a:t>
            </a:r>
          </a:p>
          <a:p>
            <a:pPr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نرخ جذب سربار بر اساس ساعات کار مستقیم              8/6675 ریال = 243000000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                                                                                        36400</a:t>
            </a:r>
          </a:p>
          <a:p>
            <a:pPr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نرخ جذب سربار بر اساس مواد مستقیم                                  92/0 = 243000000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                                                                                         265000000</a:t>
            </a:r>
          </a:p>
          <a:p>
            <a:pPr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نرخ جذب سربار بر اساس دستمزد مسقتیم                                 4/1=243000000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                                                                                         172640000</a:t>
            </a:r>
            <a:endParaRPr lang="en-US" altLang="fa-IR" sz="2000">
              <a:solidFill>
                <a:srgbClr val="FFCC00"/>
              </a:solidFill>
            </a:endParaRPr>
          </a:p>
        </p:txBody>
      </p:sp>
      <p:grpSp>
        <p:nvGrpSpPr>
          <p:cNvPr id="533511" name="Group 7"/>
          <p:cNvGrpSpPr>
            <a:grpSpLocks/>
          </p:cNvGrpSpPr>
          <p:nvPr/>
        </p:nvGrpSpPr>
        <p:grpSpPr bwMode="auto">
          <a:xfrm>
            <a:off x="1371600" y="3048000"/>
            <a:ext cx="5410200" cy="3429000"/>
            <a:chOff x="864" y="1920"/>
            <a:chExt cx="3408" cy="2160"/>
          </a:xfrm>
        </p:grpSpPr>
        <p:sp>
          <p:nvSpPr>
            <p:cNvPr id="533512" name="Line 8"/>
            <p:cNvSpPr>
              <a:spLocks noChangeShapeType="1"/>
            </p:cNvSpPr>
            <p:nvPr/>
          </p:nvSpPr>
          <p:spPr bwMode="auto">
            <a:xfrm>
              <a:off x="3648" y="1920"/>
              <a:ext cx="624" cy="0"/>
            </a:xfrm>
            <a:prstGeom prst="line">
              <a:avLst/>
            </a:prstGeom>
            <a:noFill/>
            <a:ln w="38100" cmpd="dbl">
              <a:solidFill>
                <a:srgbClr val="FFCC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533513" name="Line 9"/>
            <p:cNvSpPr>
              <a:spLocks noChangeShapeType="1"/>
            </p:cNvSpPr>
            <p:nvPr/>
          </p:nvSpPr>
          <p:spPr bwMode="auto">
            <a:xfrm>
              <a:off x="864" y="2448"/>
              <a:ext cx="624" cy="0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533514" name="Line 10"/>
            <p:cNvSpPr>
              <a:spLocks noChangeShapeType="1"/>
            </p:cNvSpPr>
            <p:nvPr/>
          </p:nvSpPr>
          <p:spPr bwMode="auto">
            <a:xfrm>
              <a:off x="912" y="2880"/>
              <a:ext cx="576" cy="0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533515" name="Line 11"/>
            <p:cNvSpPr>
              <a:spLocks noChangeShapeType="1"/>
            </p:cNvSpPr>
            <p:nvPr/>
          </p:nvSpPr>
          <p:spPr bwMode="auto">
            <a:xfrm>
              <a:off x="864" y="3312"/>
              <a:ext cx="624" cy="0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533516" name="Line 12"/>
            <p:cNvSpPr>
              <a:spLocks noChangeShapeType="1"/>
            </p:cNvSpPr>
            <p:nvPr/>
          </p:nvSpPr>
          <p:spPr bwMode="auto">
            <a:xfrm>
              <a:off x="864" y="3696"/>
              <a:ext cx="672" cy="0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533517" name="Line 13"/>
            <p:cNvSpPr>
              <a:spLocks noChangeShapeType="1"/>
            </p:cNvSpPr>
            <p:nvPr/>
          </p:nvSpPr>
          <p:spPr bwMode="auto">
            <a:xfrm>
              <a:off x="912" y="4080"/>
              <a:ext cx="624" cy="0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19400" y="5334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2(صفحه 183)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311300" name="Rectangle 4"/>
          <p:cNvSpPr>
            <a:spLocks noChangeArrowheads="1"/>
          </p:cNvSpPr>
          <p:nvPr/>
        </p:nvSpPr>
        <p:spPr bwMode="auto">
          <a:xfrm>
            <a:off x="777875" y="2027238"/>
            <a:ext cx="7232650" cy="264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سربار قابل جذب بر اساس مبانی مختلف در فروردین ماه :</a:t>
            </a:r>
          </a:p>
          <a:p>
            <a:pPr rtl="1"/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الف )                                  ریال 16662840 = 57/1388 × 12000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ب )                                           40498400 = 92/0 × 24020000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ج)                                                 33379000 = 8/6675 × 5000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د )                                               25200000 = 4/1 × 18000000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هـ )                                                33750000 = 1350 × 25000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00400" y="609600"/>
            <a:ext cx="26670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3 (صفحه 184)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313349" name="Rectangle 5"/>
          <p:cNvSpPr>
            <a:spLocks noChangeArrowheads="1"/>
          </p:cNvSpPr>
          <p:nvPr/>
        </p:nvSpPr>
        <p:spPr bwMode="auto">
          <a:xfrm>
            <a:off x="0" y="1858963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13348" name="Text Box 4"/>
          <p:cNvSpPr txBox="1">
            <a:spLocks noChangeArrowheads="1"/>
          </p:cNvSpPr>
          <p:nvPr/>
        </p:nvSpPr>
        <p:spPr bwMode="auto">
          <a:xfrm>
            <a:off x="1295400" y="2590800"/>
            <a:ext cx="800100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81450</a:t>
            </a:r>
            <a:endParaRPr lang="fa-IR" altLang="zh-CN" sz="20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313350" name="Rectangle 6"/>
          <p:cNvSpPr>
            <a:spLocks noChangeArrowheads="1"/>
          </p:cNvSpPr>
          <p:nvPr/>
        </p:nvSpPr>
        <p:spPr bwMode="auto">
          <a:xfrm>
            <a:off x="1279525" y="1905000"/>
            <a:ext cx="7062788" cy="3749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endParaRPr lang="en-US" altLang="fa-IR" sz="2000">
              <a:solidFill>
                <a:srgbClr val="FFCC00"/>
              </a:solidFill>
            </a:endParaRPr>
          </a:p>
          <a:p>
            <a:pPr rtl="1" eaLnBrk="0" hangingPunct="0"/>
            <a:r>
              <a:rPr lang="ar-SA" altLang="fa-IR" sz="2000">
                <a:solidFill>
                  <a:srgbClr val="FFCC00"/>
                </a:solidFill>
                <a:latin typeface="Arial" panose="020B0604020202020204" pitchFamily="34" charset="0"/>
              </a:rPr>
              <a:t>الف ) نرخ جذب سربار برای هر ساعت کار ماشین</a:t>
            </a:r>
            <a:r>
              <a:rPr lang="en-US" altLang="fa-IR" sz="2000">
                <a:solidFill>
                  <a:srgbClr val="FFCC00"/>
                </a:solidFill>
                <a:latin typeface="Arial" panose="020B0604020202020204" pitchFamily="34" charset="0"/>
              </a:rPr>
              <a:t>                 </a:t>
            </a:r>
            <a:r>
              <a:rPr lang="fa-IR" altLang="fa-IR" sz="2000">
                <a:solidFill>
                  <a:srgbClr val="FFCC00"/>
                </a:solidFill>
                <a:latin typeface="Arial" panose="020B0604020202020204" pitchFamily="34" charset="0"/>
              </a:rPr>
              <a:t>6/5 </a:t>
            </a:r>
            <a:r>
              <a:rPr lang="en-US" altLang="fa-IR" sz="2000">
                <a:solidFill>
                  <a:srgbClr val="FFCC00"/>
                </a:solidFill>
                <a:latin typeface="Arial" panose="020B0604020202020204" pitchFamily="34" charset="0"/>
              </a:rPr>
              <a:t> =  </a:t>
            </a:r>
            <a:r>
              <a:rPr lang="fa-IR" altLang="fa-IR" sz="2000" u="sng">
                <a:solidFill>
                  <a:srgbClr val="FFCC00"/>
                </a:solidFill>
                <a:latin typeface="Arial" panose="020B0604020202020204" pitchFamily="34" charset="0"/>
              </a:rPr>
              <a:t>456120</a:t>
            </a:r>
            <a:r>
              <a:rPr lang="fa-IR" altLang="fa-IR" sz="2000">
                <a:solidFill>
                  <a:srgbClr val="FFCC00"/>
                </a:solidFill>
                <a:latin typeface="Arial" panose="020B0604020202020204" pitchFamily="34" charset="0"/>
              </a:rPr>
              <a:t> </a:t>
            </a:r>
            <a:endParaRPr lang="en-US" altLang="fa-IR" sz="1100">
              <a:solidFill>
                <a:srgbClr val="FFCC00"/>
              </a:solidFill>
              <a:latin typeface="Arial" panose="020B0604020202020204" pitchFamily="34" charset="0"/>
            </a:endParaRPr>
          </a:p>
          <a:p>
            <a:pPr rtl="1" eaLnBrk="0" hangingPunct="0"/>
            <a:endParaRPr lang="fa-IR" altLang="zh-CN" sz="2000">
              <a:solidFill>
                <a:srgbClr val="FFCC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  <a:p>
            <a:pPr rtl="1" eaLnBrk="0" hangingPunct="0"/>
            <a:endParaRPr lang="fa-IR" altLang="zh-CN" sz="2000">
              <a:solidFill>
                <a:srgbClr val="FFCC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سربار جذب شده                                          473200=6/5 84500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1) کالای در جریان ساخت         473200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سربار جذب شده                473200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2) هزینه های سربار                470800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حسابهای مختلف                470800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3) سربار جذب شده              473200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هزینه های سربار                470800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اضافه یا کسر جذب سربار       2400</a:t>
            </a:r>
            <a:endParaRPr lang="fa-IR" altLang="zh-CN" sz="1800">
              <a:solidFill>
                <a:srgbClr val="FF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53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95600" y="6096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3(صفحه 184)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534531" name="Text Box 3"/>
          <p:cNvSpPr txBox="1">
            <a:spLocks noChangeArrowheads="1"/>
          </p:cNvSpPr>
          <p:nvPr/>
        </p:nvSpPr>
        <p:spPr bwMode="auto">
          <a:xfrm>
            <a:off x="762000" y="1752600"/>
            <a:ext cx="7696200" cy="283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ب)</a:t>
            </a:r>
          </a:p>
          <a:p>
            <a:pPr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اضافه یا کسر جذب سربار                2400                          1080 =  85725 ×2400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                                                                                    190500</a:t>
            </a:r>
          </a:p>
          <a:p>
            <a:pPr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بهای تمام شده کلای فروش رفته                      1080</a:t>
            </a:r>
          </a:p>
          <a:p>
            <a:pPr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موجودی کالای ساخته شده                             720             720 =  57150   × 2400</a:t>
            </a:r>
          </a:p>
          <a:p>
            <a:pPr algn="ctr">
              <a:lnSpc>
                <a:spcPct val="10000"/>
              </a:lnSpc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                                                                                 190500</a:t>
            </a:r>
          </a:p>
          <a:p>
            <a:pPr>
              <a:lnSpc>
                <a:spcPct val="130000"/>
              </a:lnSpc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موجودی کالای در جریان ساخت                      600              600=  47625   × 2400</a:t>
            </a:r>
          </a:p>
          <a:p>
            <a:pPr algn="ctr">
              <a:lnSpc>
                <a:spcPct val="0"/>
              </a:lnSpc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                                                                                 190500</a:t>
            </a:r>
            <a:endParaRPr lang="en-US" altLang="fa-IR" sz="2000">
              <a:solidFill>
                <a:srgbClr val="FFCC00"/>
              </a:solidFill>
            </a:endParaRPr>
          </a:p>
        </p:txBody>
      </p:sp>
      <p:grpSp>
        <p:nvGrpSpPr>
          <p:cNvPr id="534532" name="Group 4"/>
          <p:cNvGrpSpPr>
            <a:grpSpLocks/>
          </p:cNvGrpSpPr>
          <p:nvPr/>
        </p:nvGrpSpPr>
        <p:grpSpPr bwMode="auto">
          <a:xfrm>
            <a:off x="1676400" y="2514600"/>
            <a:ext cx="685800" cy="1752600"/>
            <a:chOff x="1056" y="1584"/>
            <a:chExt cx="432" cy="1104"/>
          </a:xfrm>
        </p:grpSpPr>
        <p:sp>
          <p:nvSpPr>
            <p:cNvPr id="534533" name="Line 5"/>
            <p:cNvSpPr>
              <a:spLocks noChangeShapeType="1"/>
            </p:cNvSpPr>
            <p:nvPr/>
          </p:nvSpPr>
          <p:spPr bwMode="auto">
            <a:xfrm>
              <a:off x="1056" y="1584"/>
              <a:ext cx="3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534534" name="Line 6"/>
            <p:cNvSpPr>
              <a:spLocks noChangeShapeType="1"/>
            </p:cNvSpPr>
            <p:nvPr/>
          </p:nvSpPr>
          <p:spPr bwMode="auto">
            <a:xfrm>
              <a:off x="1104" y="2256"/>
              <a:ext cx="3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534535" name="Line 7"/>
            <p:cNvSpPr>
              <a:spLocks noChangeShapeType="1"/>
            </p:cNvSpPr>
            <p:nvPr/>
          </p:nvSpPr>
          <p:spPr bwMode="auto">
            <a:xfrm>
              <a:off x="1104" y="2688"/>
              <a:ext cx="3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76600" y="685800"/>
            <a:ext cx="26670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3 (صفحه 186)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316420" name="Rectangle 4"/>
          <p:cNvSpPr>
            <a:spLocks noChangeArrowheads="1"/>
          </p:cNvSpPr>
          <p:nvPr/>
        </p:nvSpPr>
        <p:spPr bwMode="auto">
          <a:xfrm>
            <a:off x="590550" y="1965325"/>
            <a:ext cx="7893050" cy="344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حالت اول : با فرض استفاده از حساب سربار جذب شده :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الف ) ثبت سربار جذب شده : </a:t>
            </a:r>
          </a:p>
          <a:p>
            <a:pPr rtl="1"/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کالای در جریان ساخت کارگاه شماره 1               165900              165900 = 395×420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کالای در جریان ساخت کارگاه شماره 2          115500                 115500 = 210 × 550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کالای در جریان ساخت کارگاه شماره 3          150000                 150000 = 400× 375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سربار جذب شده کارگاه شماره 1          165900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سربار جذب شده کارگاه شماره 2          115500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سربار جذب شده کارگاه شماره 3        150000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71800" y="6858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3(صفحه 186)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317444" name="Rectangle 4"/>
          <p:cNvSpPr>
            <a:spLocks noChangeArrowheads="1"/>
          </p:cNvSpPr>
          <p:nvPr/>
        </p:nvSpPr>
        <p:spPr bwMode="auto">
          <a:xfrm>
            <a:off x="2886075" y="2286000"/>
            <a:ext cx="5054600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ب ) ثبت سربار واقعی </a:t>
            </a:r>
          </a:p>
          <a:p>
            <a:pPr rtl="1"/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هزینه های سربار کارگاه شماره  1                   154500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هزینه های سربار کارگاه شماره 2         </a:t>
            </a:r>
            <a:r>
              <a:rPr lang="en-US" altLang="zh-CN" sz="2000">
                <a:solidFill>
                  <a:srgbClr val="FFCC00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       </a:t>
            </a:r>
            <a:r>
              <a:rPr lang="fa-IR" altLang="zh-CN" sz="2000">
                <a:solidFill>
                  <a:srgbClr val="FFCC00"/>
                </a:solidFill>
              </a:rPr>
              <a:t> 119500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هزینه های سربار کارگاه شماره 3  </a:t>
            </a:r>
            <a:r>
              <a:rPr lang="en-US" altLang="zh-CN" sz="2000">
                <a:solidFill>
                  <a:srgbClr val="FFCC00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        </a:t>
            </a:r>
            <a:r>
              <a:rPr lang="fa-IR" altLang="zh-CN" sz="2000">
                <a:solidFill>
                  <a:srgbClr val="FFCC00"/>
                </a:solidFill>
              </a:rPr>
              <a:t>       145000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حسابهای مختلف              </a:t>
            </a:r>
            <a:r>
              <a:rPr lang="en-US" altLang="zh-CN" sz="2000">
                <a:solidFill>
                  <a:srgbClr val="FFCC00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                      </a:t>
            </a:r>
            <a:r>
              <a:rPr lang="fa-IR" altLang="zh-CN" sz="2000">
                <a:solidFill>
                  <a:srgbClr val="FFCC00"/>
                </a:solidFill>
              </a:rPr>
              <a:t> 419000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43200" y="6096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3(صفحه 186)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318468" name="Rectangle 4"/>
          <p:cNvSpPr>
            <a:spLocks noChangeArrowheads="1"/>
          </p:cNvSpPr>
          <p:nvPr/>
        </p:nvSpPr>
        <p:spPr bwMode="auto">
          <a:xfrm>
            <a:off x="1519238" y="2133600"/>
            <a:ext cx="6557962" cy="2530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ج) بستن سربار جذب شده به حساب کنترل سربار :</a:t>
            </a:r>
          </a:p>
          <a:p>
            <a:pPr rtl="1"/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سربار جذب شده کارگاه شماره 1         00 1659 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سربار جذب شده کارگاه شماره 2           115500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سربار جذب شده کارگاه شماره 3          150000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هزینه سربار کارگاه شماره 1          165900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هزینه سربار کارگاه شماره 2           115500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هزینه سربار کارگاه شماره 3           150000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2" name="Rectangle 4"/>
          <p:cNvSpPr>
            <a:spLocks noChangeArrowheads="1"/>
          </p:cNvSpPr>
          <p:nvPr/>
        </p:nvSpPr>
        <p:spPr bwMode="auto">
          <a:xfrm>
            <a:off x="838200" y="1066800"/>
            <a:ext cx="7572375" cy="3867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" rtl="1"/>
            <a:r>
              <a:rPr lang="fa-IR" altLang="zh-CN" sz="2800">
                <a:solidFill>
                  <a:schemeClr val="hlink"/>
                </a:solidFill>
                <a:cs typeface="B Jadid" panose="00000700000000000000" pitchFamily="2" charset="-78"/>
              </a:rPr>
              <a:t>هزینه های غیر مستقیم تولید (هزینه های سربار ) :</a:t>
            </a:r>
          </a:p>
          <a:p>
            <a:pPr algn="just" rtl="1"/>
            <a:endParaRPr lang="fa-IR" altLang="zh-CN" sz="2800">
              <a:solidFill>
                <a:schemeClr val="hlink"/>
              </a:solidFill>
              <a:cs typeface="B Jadid" panose="00000700000000000000" pitchFamily="2" charset="-78"/>
            </a:endParaRPr>
          </a:p>
          <a:p>
            <a:pPr algn="just" rtl="1"/>
            <a:r>
              <a:rPr lang="fa-IR" altLang="zh-CN"/>
              <a:t> </a:t>
            </a:r>
            <a:r>
              <a:rPr lang="fa-IR" altLang="zh-CN">
                <a:solidFill>
                  <a:srgbClr val="FFCC00"/>
                </a:solidFill>
              </a:rPr>
              <a:t>معمولا به هزینه هایی که به آسانی قابل شناسایی یا به طور مستقیم قابل منظور شدن به سفارشات یا محصولات خاصی نباشد اطلاق می شوند . </a:t>
            </a:r>
          </a:p>
          <a:p>
            <a:pPr algn="just" rtl="1"/>
            <a:endParaRPr lang="fa-IR" altLang="zh-CN">
              <a:solidFill>
                <a:srgbClr val="FFCC00"/>
              </a:solidFill>
            </a:endParaRP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این هزینه ها شامل مواد غیر مستقیم ، دستمزد غیر مستقیم و سایر هزینه های غیر مستقیم مثل نیرو ، انرژی ، ملزومات مصرفی ، استهلاک ماشین آلات و ساختمان کارخانه ، بیمه ماشین آلات و ساختمان کارخانه ، هزینه تعمیر و نظایر آن است .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300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00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300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1300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052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6858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3(صفحه 186)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319671" name="Group 183"/>
          <p:cNvGraphicFramePr>
            <a:graphicFrameLocks noGrp="1"/>
          </p:cNvGraphicFramePr>
          <p:nvPr/>
        </p:nvGraphicFramePr>
        <p:xfrm>
          <a:off x="533400" y="2365375"/>
          <a:ext cx="8077200" cy="2130425"/>
        </p:xfrm>
        <a:graphic>
          <a:graphicData uri="http://schemas.openxmlformats.org/drawingml/2006/table">
            <a:tbl>
              <a:tblPr rtl="1"/>
              <a:tblGrid>
                <a:gridCol w="762000">
                  <a:extLst>
                    <a:ext uri="{9D8B030D-6E8A-4147-A177-3AD203B41FA5}">
                      <a16:colId xmlns:a16="http://schemas.microsoft.com/office/drawing/2014/main" val="2006132427"/>
                    </a:ext>
                  </a:extLst>
                </a:gridCol>
                <a:gridCol w="304800">
                  <a:extLst>
                    <a:ext uri="{9D8B030D-6E8A-4147-A177-3AD203B41FA5}">
                      <a16:colId xmlns:a16="http://schemas.microsoft.com/office/drawing/2014/main" val="1045222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1303055522"/>
                    </a:ext>
                  </a:extLst>
                </a:gridCol>
                <a:gridCol w="1127125">
                  <a:extLst>
                    <a:ext uri="{9D8B030D-6E8A-4147-A177-3AD203B41FA5}">
                      <a16:colId xmlns:a16="http://schemas.microsoft.com/office/drawing/2014/main" val="3939444197"/>
                    </a:ext>
                  </a:extLst>
                </a:gridCol>
                <a:gridCol w="182562">
                  <a:extLst>
                    <a:ext uri="{9D8B030D-6E8A-4147-A177-3AD203B41FA5}">
                      <a16:colId xmlns:a16="http://schemas.microsoft.com/office/drawing/2014/main" val="257369183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930082578"/>
                    </a:ext>
                  </a:extLst>
                </a:gridCol>
                <a:gridCol w="1068387">
                  <a:extLst>
                    <a:ext uri="{9D8B030D-6E8A-4147-A177-3AD203B41FA5}">
                      <a16:colId xmlns:a16="http://schemas.microsoft.com/office/drawing/2014/main" val="3186925848"/>
                    </a:ext>
                  </a:extLst>
                </a:gridCol>
                <a:gridCol w="182563">
                  <a:extLst>
                    <a:ext uri="{9D8B030D-6E8A-4147-A177-3AD203B41FA5}">
                      <a16:colId xmlns:a16="http://schemas.microsoft.com/office/drawing/2014/main" val="3231554107"/>
                    </a:ext>
                  </a:extLst>
                </a:gridCol>
                <a:gridCol w="1036637">
                  <a:extLst>
                    <a:ext uri="{9D8B030D-6E8A-4147-A177-3AD203B41FA5}">
                      <a16:colId xmlns:a16="http://schemas.microsoft.com/office/drawing/2014/main" val="2806621609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734903119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2700490061"/>
                    </a:ext>
                  </a:extLst>
                </a:gridCol>
                <a:gridCol w="1066800">
                  <a:extLst>
                    <a:ext uri="{9D8B030D-6E8A-4147-A177-3AD203B41FA5}">
                      <a16:colId xmlns:a16="http://schemas.microsoft.com/office/drawing/2014/main" val="2067298469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سربار کارگاه شماره 1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سربار کارگاه شماره 2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سربار کارگاه شماره 3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26398355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154500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165900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119500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115500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145000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8003822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11400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11400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3335221"/>
                  </a:ext>
                </a:extLst>
              </a:tr>
              <a:tr h="396875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بستن حساب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= اضافه جذب سربار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جذب = مانده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بستن حساب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بستن حساب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94851"/>
                  </a:ext>
                </a:extLst>
              </a:tr>
            </a:tbl>
          </a:graphicData>
        </a:graphic>
      </p:graphicFrame>
      <p:grpSp>
        <p:nvGrpSpPr>
          <p:cNvPr id="319675" name="Group 187"/>
          <p:cNvGrpSpPr>
            <a:grpSpLocks/>
          </p:cNvGrpSpPr>
          <p:nvPr/>
        </p:nvGrpSpPr>
        <p:grpSpPr bwMode="auto">
          <a:xfrm>
            <a:off x="5867400" y="2971800"/>
            <a:ext cx="2209800" cy="838200"/>
            <a:chOff x="3696" y="1872"/>
            <a:chExt cx="1392" cy="528"/>
          </a:xfrm>
        </p:grpSpPr>
        <p:sp>
          <p:nvSpPr>
            <p:cNvPr id="319672" name="Line 184"/>
            <p:cNvSpPr>
              <a:spLocks noChangeShapeType="1"/>
            </p:cNvSpPr>
            <p:nvPr/>
          </p:nvSpPr>
          <p:spPr bwMode="auto">
            <a:xfrm>
              <a:off x="3696" y="1872"/>
              <a:ext cx="1392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319673" name="Line 185"/>
            <p:cNvSpPr>
              <a:spLocks noChangeShapeType="1"/>
            </p:cNvSpPr>
            <p:nvPr/>
          </p:nvSpPr>
          <p:spPr bwMode="auto">
            <a:xfrm flipV="1">
              <a:off x="3696" y="2160"/>
              <a:ext cx="1392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319674" name="Line 186"/>
            <p:cNvSpPr>
              <a:spLocks noChangeShapeType="1"/>
            </p:cNvSpPr>
            <p:nvPr/>
          </p:nvSpPr>
          <p:spPr bwMode="auto">
            <a:xfrm>
              <a:off x="4368" y="1872"/>
              <a:ext cx="0" cy="528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  <p:grpSp>
        <p:nvGrpSpPr>
          <p:cNvPr id="319676" name="Group 188"/>
          <p:cNvGrpSpPr>
            <a:grpSpLocks/>
          </p:cNvGrpSpPr>
          <p:nvPr/>
        </p:nvGrpSpPr>
        <p:grpSpPr bwMode="auto">
          <a:xfrm>
            <a:off x="3200400" y="2971800"/>
            <a:ext cx="2209800" cy="838200"/>
            <a:chOff x="3696" y="1872"/>
            <a:chExt cx="1392" cy="528"/>
          </a:xfrm>
        </p:grpSpPr>
        <p:sp>
          <p:nvSpPr>
            <p:cNvPr id="319677" name="Line 189"/>
            <p:cNvSpPr>
              <a:spLocks noChangeShapeType="1"/>
            </p:cNvSpPr>
            <p:nvPr/>
          </p:nvSpPr>
          <p:spPr bwMode="auto">
            <a:xfrm>
              <a:off x="3696" y="1872"/>
              <a:ext cx="1392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319678" name="Line 190"/>
            <p:cNvSpPr>
              <a:spLocks noChangeShapeType="1"/>
            </p:cNvSpPr>
            <p:nvPr/>
          </p:nvSpPr>
          <p:spPr bwMode="auto">
            <a:xfrm flipV="1">
              <a:off x="3696" y="2160"/>
              <a:ext cx="1392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319679" name="Line 191"/>
            <p:cNvSpPr>
              <a:spLocks noChangeShapeType="1"/>
            </p:cNvSpPr>
            <p:nvPr/>
          </p:nvSpPr>
          <p:spPr bwMode="auto">
            <a:xfrm>
              <a:off x="4368" y="1872"/>
              <a:ext cx="0" cy="528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  <p:grpSp>
        <p:nvGrpSpPr>
          <p:cNvPr id="319680" name="Group 192"/>
          <p:cNvGrpSpPr>
            <a:grpSpLocks/>
          </p:cNvGrpSpPr>
          <p:nvPr/>
        </p:nvGrpSpPr>
        <p:grpSpPr bwMode="auto">
          <a:xfrm>
            <a:off x="685800" y="2971800"/>
            <a:ext cx="2209800" cy="838200"/>
            <a:chOff x="3696" y="1872"/>
            <a:chExt cx="1392" cy="528"/>
          </a:xfrm>
        </p:grpSpPr>
        <p:sp>
          <p:nvSpPr>
            <p:cNvPr id="319681" name="Line 193"/>
            <p:cNvSpPr>
              <a:spLocks noChangeShapeType="1"/>
            </p:cNvSpPr>
            <p:nvPr/>
          </p:nvSpPr>
          <p:spPr bwMode="auto">
            <a:xfrm>
              <a:off x="3696" y="1872"/>
              <a:ext cx="1392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319682" name="Line 194"/>
            <p:cNvSpPr>
              <a:spLocks noChangeShapeType="1"/>
            </p:cNvSpPr>
            <p:nvPr/>
          </p:nvSpPr>
          <p:spPr bwMode="auto">
            <a:xfrm flipV="1">
              <a:off x="3696" y="2160"/>
              <a:ext cx="1392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319683" name="Line 195"/>
            <p:cNvSpPr>
              <a:spLocks noChangeShapeType="1"/>
            </p:cNvSpPr>
            <p:nvPr/>
          </p:nvSpPr>
          <p:spPr bwMode="auto">
            <a:xfrm>
              <a:off x="4368" y="1872"/>
              <a:ext cx="0" cy="528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6858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 3(صفحه 186)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320523" name="Text Box 11"/>
          <p:cNvSpPr txBox="1">
            <a:spLocks noChangeArrowheads="1"/>
          </p:cNvSpPr>
          <p:nvPr/>
        </p:nvSpPr>
        <p:spPr bwMode="auto">
          <a:xfrm>
            <a:off x="1543050" y="2743200"/>
            <a:ext cx="1047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1670000</a:t>
            </a:r>
            <a:endParaRPr lang="fa-IR" altLang="zh-CN" sz="2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320526" name="Rectangle 14"/>
          <p:cNvSpPr>
            <a:spLocks noChangeArrowheads="1"/>
          </p:cNvSpPr>
          <p:nvPr/>
        </p:nvSpPr>
        <p:spPr bwMode="auto">
          <a:xfrm>
            <a:off x="762000" y="1600200"/>
            <a:ext cx="7689850" cy="2500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د) تسهیم اضافه یا کسر جذب سربار : 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                                                1670000 = 540000 + 230000 + 900000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en-US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Arial" panose="020B0604020202020204" pitchFamily="34" charset="0"/>
              </a:rPr>
              <a:t>                                                                                   6144 = </a:t>
            </a:r>
            <a:r>
              <a:rPr lang="fa-IR" altLang="zh-CN" sz="2000" u="sng">
                <a:solidFill>
                  <a:srgbClr val="FFCC00"/>
                </a:solidFill>
                <a:latin typeface="Arial" panose="020B0604020202020204" pitchFamily="34" charset="0"/>
              </a:rPr>
              <a:t>900000</a:t>
            </a:r>
            <a:r>
              <a:rPr lang="fa-IR" altLang="zh-CN" sz="2000">
                <a:solidFill>
                  <a:srgbClr val="FFCC00"/>
                </a:solidFill>
                <a:latin typeface="Arial" panose="020B0604020202020204" pitchFamily="34" charset="0"/>
              </a:rPr>
              <a:t> * 11400</a:t>
            </a:r>
          </a:p>
          <a:p>
            <a:pPr rtl="1" eaLnBrk="0" hangingPunct="0"/>
            <a:endParaRPr lang="fa-IR" altLang="zh-CN" sz="2000">
              <a:solidFill>
                <a:srgbClr val="FFCC00"/>
              </a:solidFill>
              <a:latin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Arial" panose="020B0604020202020204" pitchFamily="34" charset="0"/>
              </a:rPr>
              <a:t>                                                                                  1570 = </a:t>
            </a:r>
            <a:r>
              <a:rPr lang="fa-IR" altLang="zh-CN" sz="2000" u="sng">
                <a:solidFill>
                  <a:srgbClr val="FFCC00"/>
                </a:solidFill>
                <a:latin typeface="Arial" panose="020B0604020202020204" pitchFamily="34" charset="0"/>
              </a:rPr>
              <a:t>230000</a:t>
            </a:r>
            <a:r>
              <a:rPr lang="fa-IR" altLang="zh-CN" sz="2000">
                <a:solidFill>
                  <a:srgbClr val="FFCC00"/>
                </a:solidFill>
                <a:latin typeface="Arial" panose="020B0604020202020204" pitchFamily="34" charset="0"/>
              </a:rPr>
              <a:t> * 11400</a:t>
            </a:r>
          </a:p>
          <a:p>
            <a:pPr rtl="1" eaLnBrk="0" hangingPunct="0"/>
            <a:endParaRPr lang="fa-IR" altLang="zh-CN" sz="2000">
              <a:solidFill>
                <a:srgbClr val="FFCC00"/>
              </a:solidFill>
              <a:latin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Arial" panose="020B0604020202020204" pitchFamily="34" charset="0"/>
              </a:rPr>
              <a:t>                                                                                   36865  =</a:t>
            </a:r>
            <a:r>
              <a:rPr lang="fa-IR" altLang="zh-CN" sz="2000" u="sng">
                <a:solidFill>
                  <a:srgbClr val="FFCC00"/>
                </a:solidFill>
                <a:latin typeface="Arial" panose="020B0604020202020204" pitchFamily="34" charset="0"/>
              </a:rPr>
              <a:t>40000</a:t>
            </a:r>
            <a:r>
              <a:rPr lang="fa-IR" altLang="zh-CN" sz="2000">
                <a:solidFill>
                  <a:srgbClr val="FFCC00"/>
                </a:solidFill>
                <a:latin typeface="Arial" panose="020B0604020202020204" pitchFamily="34" charset="0"/>
              </a:rPr>
              <a:t> * 11400</a:t>
            </a:r>
            <a:endParaRPr lang="en-US" altLang="zh-CN" sz="20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320529" name="Rectangle 17"/>
          <p:cNvSpPr>
            <a:spLocks noChangeArrowheads="1"/>
          </p:cNvSpPr>
          <p:nvPr/>
        </p:nvSpPr>
        <p:spPr bwMode="auto">
          <a:xfrm>
            <a:off x="1143000" y="4114800"/>
            <a:ext cx="7478713" cy="1784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 altLang="fa-IR" sz="2000">
              <a:solidFill>
                <a:srgbClr val="FFCC00"/>
              </a:solidFill>
            </a:endParaRPr>
          </a:p>
          <a:p>
            <a:pPr eaLnBrk="0" hangingPunct="0"/>
            <a:endParaRPr lang="en-US" altLang="fa-IR" sz="1100">
              <a:solidFill>
                <a:srgbClr val="FFCC00"/>
              </a:solidFill>
              <a:latin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هزینه سربار کارگاه شماره 1                         11400 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بهای تمام شده کالای فروش رفته                    6144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کالای در جریان ساخت کارگاه شماره 1           1570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کالای ساخته شده                                          3686 </a:t>
            </a:r>
            <a:endParaRPr lang="fa-IR" altLang="zh-CN" sz="1800">
              <a:solidFill>
                <a:srgbClr val="FF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0530" name="Text Box 18"/>
          <p:cNvSpPr txBox="1">
            <a:spLocks noChangeArrowheads="1"/>
          </p:cNvSpPr>
          <p:nvPr/>
        </p:nvSpPr>
        <p:spPr bwMode="auto">
          <a:xfrm>
            <a:off x="1676400" y="3352800"/>
            <a:ext cx="1047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1670000</a:t>
            </a:r>
            <a:endParaRPr lang="fa-IR" altLang="zh-CN" sz="2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320531" name="Text Box 19"/>
          <p:cNvSpPr txBox="1">
            <a:spLocks noChangeArrowheads="1"/>
          </p:cNvSpPr>
          <p:nvPr/>
        </p:nvSpPr>
        <p:spPr bwMode="auto">
          <a:xfrm>
            <a:off x="1524000" y="3886200"/>
            <a:ext cx="1047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1670000</a:t>
            </a:r>
            <a:endParaRPr lang="fa-IR" altLang="zh-CN" sz="2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95600" y="5334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 3(صفحه 186)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321545" name="Text Box 9"/>
          <p:cNvSpPr txBox="1">
            <a:spLocks noChangeArrowheads="1"/>
          </p:cNvSpPr>
          <p:nvPr/>
        </p:nvSpPr>
        <p:spPr bwMode="auto">
          <a:xfrm>
            <a:off x="1219200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1331000</a:t>
            </a:r>
            <a:endParaRPr lang="fa-IR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321541" name="Text Box 5"/>
          <p:cNvSpPr txBox="1">
            <a:spLocks noChangeArrowheads="1"/>
          </p:cNvSpPr>
          <p:nvPr/>
        </p:nvSpPr>
        <p:spPr bwMode="auto">
          <a:xfrm>
            <a:off x="990600" y="6019800"/>
            <a:ext cx="12033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949000</a:t>
            </a:r>
            <a:endParaRPr lang="fa-IR" altLang="zh-CN" sz="2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321546" name="Rectangle 10"/>
          <p:cNvSpPr>
            <a:spLocks noChangeArrowheads="1"/>
          </p:cNvSpPr>
          <p:nvPr/>
        </p:nvSpPr>
        <p:spPr bwMode="auto">
          <a:xfrm>
            <a:off x="533400" y="1600200"/>
            <a:ext cx="3817938" cy="6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1331000 = 280000 +176000 + 875000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l" eaLnBrk="0" hangingPunct="0"/>
            <a:endParaRPr lang="en-US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321549" name="Rectangle 13"/>
          <p:cNvSpPr>
            <a:spLocks noChangeArrowheads="1"/>
          </p:cNvSpPr>
          <p:nvPr/>
        </p:nvSpPr>
        <p:spPr bwMode="auto">
          <a:xfrm>
            <a:off x="457200" y="2041525"/>
            <a:ext cx="7974013" cy="466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fa-IR" sz="2000">
                <a:solidFill>
                  <a:srgbClr val="FFCC00"/>
                </a:solidFill>
              </a:rPr>
              <a:t>                                                                                           2630= </a:t>
            </a:r>
            <a:r>
              <a:rPr lang="fa-IR" altLang="fa-IR" sz="2000" u="sng">
                <a:solidFill>
                  <a:srgbClr val="FFCC00"/>
                </a:solidFill>
              </a:rPr>
              <a:t>875000</a:t>
            </a:r>
            <a:r>
              <a:rPr lang="fa-IR" altLang="fa-IR" sz="2000">
                <a:solidFill>
                  <a:srgbClr val="FFCC00"/>
                </a:solidFill>
              </a:rPr>
              <a:t> * 4000</a:t>
            </a:r>
          </a:p>
          <a:p>
            <a:pPr rtl="1"/>
            <a:endParaRPr lang="fa-IR" altLang="fa-IR" sz="2000">
              <a:solidFill>
                <a:srgbClr val="FFCC00"/>
              </a:solidFill>
            </a:endParaRPr>
          </a:p>
          <a:p>
            <a:pPr rtl="1"/>
            <a:r>
              <a:rPr lang="fa-IR" altLang="fa-IR" sz="2000">
                <a:solidFill>
                  <a:srgbClr val="FFCC00"/>
                </a:solidFill>
              </a:rPr>
              <a:t>                                                                                             529 = </a:t>
            </a:r>
            <a:r>
              <a:rPr lang="fa-IR" altLang="fa-IR" sz="2000" u="sng">
                <a:solidFill>
                  <a:srgbClr val="FFCC00"/>
                </a:solidFill>
              </a:rPr>
              <a:t>176000</a:t>
            </a:r>
            <a:r>
              <a:rPr lang="fa-IR" altLang="fa-IR" sz="2000">
                <a:solidFill>
                  <a:srgbClr val="FFCC00"/>
                </a:solidFill>
              </a:rPr>
              <a:t>* 4000</a:t>
            </a:r>
          </a:p>
          <a:p>
            <a:pPr rtl="1"/>
            <a:endParaRPr lang="fa-IR" altLang="fa-IR" sz="2000">
              <a:solidFill>
                <a:srgbClr val="FFCC00"/>
              </a:solidFill>
            </a:endParaRPr>
          </a:p>
          <a:p>
            <a:pPr rtl="1"/>
            <a:r>
              <a:rPr lang="fa-IR" altLang="fa-IR" sz="2000">
                <a:solidFill>
                  <a:srgbClr val="FFCC00"/>
                </a:solidFill>
              </a:rPr>
              <a:t>                                                                                             841 = </a:t>
            </a:r>
            <a:r>
              <a:rPr lang="fa-IR" altLang="fa-IR" sz="2000" u="sng">
                <a:solidFill>
                  <a:srgbClr val="FFCC00"/>
                </a:solidFill>
              </a:rPr>
              <a:t>280000</a:t>
            </a:r>
            <a:r>
              <a:rPr lang="fa-IR" altLang="fa-IR" sz="2000">
                <a:solidFill>
                  <a:srgbClr val="FFCC00"/>
                </a:solidFill>
              </a:rPr>
              <a:t> *4000</a:t>
            </a:r>
            <a:endParaRPr lang="en-US" altLang="fa-IR" sz="2000">
              <a:solidFill>
                <a:srgbClr val="FFCC00"/>
              </a:solidFill>
            </a:endParaRPr>
          </a:p>
          <a:p>
            <a:pPr rtl="1" eaLnBrk="0" hangingPunct="0"/>
            <a:endParaRPr lang="fa-IR" altLang="zh-CN" sz="2000">
              <a:solidFill>
                <a:srgbClr val="FFCC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بهای تمام شده کالای فروش رفته                         2630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کالای در جریان ساخت کارگاه شماره شده             529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کالای ساخته                                                      841 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  هزینه سربار کارگاه شماره 2                        4000 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                                  949000 = 150000 + 94000 + 705000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                                                     </a:t>
            </a: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                                                    3715  =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 405000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× 5000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fa-IR" altLang="zh-CN" sz="2000">
              <a:solidFill>
                <a:srgbClr val="FFCC00"/>
              </a:solidFill>
              <a:latin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Arial" panose="020B0604020202020204" pitchFamily="34" charset="0"/>
              </a:rPr>
              <a:t>                                                                                                495 =</a:t>
            </a:r>
            <a:r>
              <a:rPr lang="fa-IR" altLang="zh-CN" sz="2000" u="sng">
                <a:solidFill>
                  <a:srgbClr val="FFCC00"/>
                </a:solidFill>
                <a:latin typeface="Arial" panose="020B0604020202020204" pitchFamily="34" charset="0"/>
              </a:rPr>
              <a:t>94000</a:t>
            </a:r>
            <a:r>
              <a:rPr lang="fa-IR" altLang="zh-CN" sz="2000">
                <a:solidFill>
                  <a:srgbClr val="FFCC00"/>
                </a:solidFill>
                <a:latin typeface="Arial" panose="020B0604020202020204" pitchFamily="34" charset="0"/>
              </a:rPr>
              <a:t>* 5000</a:t>
            </a:r>
            <a:endParaRPr lang="en-US" altLang="zh-CN" sz="20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321553" name="Text Box 17"/>
          <p:cNvSpPr txBox="1">
            <a:spLocks noChangeArrowheads="1"/>
          </p:cNvSpPr>
          <p:nvPr/>
        </p:nvSpPr>
        <p:spPr bwMode="auto">
          <a:xfrm>
            <a:off x="1143000" y="29718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1331000</a:t>
            </a:r>
            <a:endParaRPr lang="fa-IR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321554" name="Text Box 18"/>
          <p:cNvSpPr txBox="1">
            <a:spLocks noChangeArrowheads="1"/>
          </p:cNvSpPr>
          <p:nvPr/>
        </p:nvSpPr>
        <p:spPr bwMode="auto">
          <a:xfrm>
            <a:off x="1219200" y="35814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1331000</a:t>
            </a:r>
            <a:endParaRPr lang="fa-IR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321555" name="Text Box 19"/>
          <p:cNvSpPr txBox="1">
            <a:spLocks noChangeArrowheads="1"/>
          </p:cNvSpPr>
          <p:nvPr/>
        </p:nvSpPr>
        <p:spPr bwMode="auto">
          <a:xfrm>
            <a:off x="838200" y="6553200"/>
            <a:ext cx="12033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949000</a:t>
            </a:r>
            <a:endParaRPr lang="fa-IR" altLang="zh-CN" sz="2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95600" y="7620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3(صفحه 186)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322564" name="Rectangle 4"/>
          <p:cNvSpPr>
            <a:spLocks noChangeArrowheads="1"/>
          </p:cNvSpPr>
          <p:nvPr/>
        </p:nvSpPr>
        <p:spPr bwMode="auto">
          <a:xfrm>
            <a:off x="601663" y="2667000"/>
            <a:ext cx="7921625" cy="1827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هزینه های سربار کارگاه شماره 3                5000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  بهای تمام شده کالای فروش رفته           3715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 کالای در جریان ساخت کارگاه شماره    3 4953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     کالای ساخته شده              </a:t>
            </a:r>
            <a:r>
              <a:rPr lang="en-US" altLang="zh-CN">
                <a:solidFill>
                  <a:srgbClr val="FFCC00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           </a:t>
            </a:r>
            <a:r>
              <a:rPr lang="fa-IR" altLang="zh-CN">
                <a:solidFill>
                  <a:srgbClr val="FFCC00"/>
                </a:solidFill>
              </a:rPr>
              <a:t> 790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76600" y="8382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3(صفحه 186)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323588" name="Rectangle 4"/>
          <p:cNvSpPr>
            <a:spLocks noChangeArrowheads="1"/>
          </p:cNvSpPr>
          <p:nvPr/>
        </p:nvSpPr>
        <p:spPr bwMode="auto">
          <a:xfrm>
            <a:off x="179388" y="2209800"/>
            <a:ext cx="8583612" cy="337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حالت دوم : با فرض عدم استفاده از حساب سربار جذب شده :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الف ) ثبت سربار جذب شده :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کالای در جریان ساخت کارگاه شماره 1          165900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کالای در جریان ساخت کارگاه شماره 2           115500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کالای در جریان ساخت کارگاه شماره 3           150000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      هزینه های سربار کارگاه شماره 1           165900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      هزینه های سربار کارگاه شماره 2           115500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   هزینه های سربار کارگاه شماره 3               150000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5334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3(صفحه 186)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324612" name="Rectangle 4"/>
          <p:cNvSpPr>
            <a:spLocks noChangeArrowheads="1"/>
          </p:cNvSpPr>
          <p:nvPr/>
        </p:nvSpPr>
        <p:spPr bwMode="auto">
          <a:xfrm>
            <a:off x="533400" y="1562100"/>
            <a:ext cx="8147050" cy="4838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ب ) ثبت سربار واقعی :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هزینه های سربار کارگاه شماره 1               154500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هزینه های سربار کارگاه شماره 2              119500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هزینه های سربار کارگاه شماره 3              145000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حسابهای مختلف                419000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تذکر : ثبت سربار واقعی  (مورد ب ) در حالت های اول و دوم یکسان است .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ج) بستن سربار جذب شده به حساب کنترل سربار :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در این حالت مورد ندارد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د) تسهیم اضافه یا کسر جذب سربار :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ثبت های مربوط به تسهیم اضافه یا کسر جذب سربار در حالت های اول و دوم یکسان است .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Text Box 2"/>
          <p:cNvSpPr txBox="1">
            <a:spLocks noChangeArrowheads="1"/>
          </p:cNvSpPr>
          <p:nvPr/>
        </p:nvSpPr>
        <p:spPr bwMode="auto">
          <a:xfrm>
            <a:off x="1676400" y="762000"/>
            <a:ext cx="6400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zh-CN" sz="5400">
                <a:solidFill>
                  <a:schemeClr val="hlink"/>
                </a:solidFill>
                <a:cs typeface="B Nasim" panose="00000700000000000000" pitchFamily="2" charset="-78"/>
              </a:rPr>
              <a:t>فصل نهم</a:t>
            </a:r>
            <a:r>
              <a:rPr lang="en-US" altLang="zh-CN" sz="5400">
                <a:solidFill>
                  <a:schemeClr val="hlink"/>
                </a:solidFill>
                <a:ea typeface="SimSun" panose="02010600030101010101" pitchFamily="2" charset="-122"/>
                <a:cs typeface="B Nasim" panose="00000700000000000000" pitchFamily="2" charset="-78"/>
              </a:rPr>
              <a:t> </a:t>
            </a:r>
            <a:endParaRPr lang="en-US" altLang="fa-IR" sz="5400">
              <a:solidFill>
                <a:schemeClr val="hlink"/>
              </a:solidFill>
              <a:cs typeface="B Nasim" panose="00000700000000000000" pitchFamily="2" charset="-78"/>
            </a:endParaRPr>
          </a:p>
        </p:txBody>
      </p:sp>
      <p:sp>
        <p:nvSpPr>
          <p:cNvPr id="325635" name="Text Box 3"/>
          <p:cNvSpPr txBox="1">
            <a:spLocks noChangeArrowheads="1"/>
          </p:cNvSpPr>
          <p:nvPr/>
        </p:nvSpPr>
        <p:spPr bwMode="auto">
          <a:xfrm>
            <a:off x="990600" y="2819400"/>
            <a:ext cx="7620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rtl="1">
              <a:spcBef>
                <a:spcPct val="50000"/>
              </a:spcBef>
            </a:pPr>
            <a:r>
              <a:rPr lang="fa-IR" altLang="zh-CN" sz="5400">
                <a:solidFill>
                  <a:srgbClr val="FFCC00"/>
                </a:solidFill>
                <a:cs typeface="B Jadid" panose="00000700000000000000" pitchFamily="2" charset="-78"/>
              </a:rPr>
              <a:t>هزینه یابی سفارشات </a:t>
            </a:r>
            <a:endParaRPr lang="en-US" altLang="fa-IR" sz="5400">
              <a:solidFill>
                <a:srgbClr val="FFCC00"/>
              </a:solidFill>
              <a:cs typeface="B Jadid" panose="00000700000000000000" pitchFamily="2" charset="-78"/>
            </a:endParaRPr>
          </a:p>
        </p:txBody>
      </p:sp>
      <p:sp>
        <p:nvSpPr>
          <p:cNvPr id="325636" name="Text Box 4"/>
          <p:cNvSpPr txBox="1">
            <a:spLocks noChangeArrowheads="1"/>
          </p:cNvSpPr>
          <p:nvPr/>
        </p:nvSpPr>
        <p:spPr bwMode="auto">
          <a:xfrm>
            <a:off x="1295400" y="5762625"/>
            <a:ext cx="6858000" cy="485775"/>
          </a:xfrm>
          <a:prstGeom prst="rect">
            <a:avLst/>
          </a:prstGeom>
          <a:noFill/>
          <a:ln w="28575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zh-CN" sz="2000"/>
              <a:t>هدف های فراگیری آشنایی با :             سیستم هزینه یابی سفارش کار</a:t>
            </a:r>
            <a:r>
              <a:rPr lang="en-US" altLang="zh-CN"/>
              <a:t> </a:t>
            </a:r>
            <a:endParaRPr lang="en-US" altLang="fa-IR"/>
          </a:p>
        </p:txBody>
      </p:sp>
    </p:spTree>
  </p:cSld>
  <p:clrMapOvr>
    <a:masterClrMapping/>
  </p:clrMapOvr>
  <p:transition spd="slow"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25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256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256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5634" grpId="0"/>
      <p:bldP spid="325635" grpId="0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61" name="Rectangle 5"/>
          <p:cNvSpPr>
            <a:spLocks noGrp="1" noChangeArrowheads="1"/>
          </p:cNvSpPr>
          <p:nvPr>
            <p:ph type="ctrTitle"/>
          </p:nvPr>
        </p:nvSpPr>
        <p:spPr>
          <a:xfrm>
            <a:off x="1447800" y="457200"/>
            <a:ext cx="7086600" cy="914400"/>
          </a:xfrm>
        </p:spPr>
        <p:txBody>
          <a:bodyPr/>
          <a:lstStyle/>
          <a:p>
            <a:pPr algn="r" rtl="1"/>
            <a:r>
              <a:rPr lang="fa-IR" altLang="zh-CN" sz="3200">
                <a:solidFill>
                  <a:schemeClr val="hlink"/>
                </a:solidFill>
                <a:cs typeface="B Jadid" panose="00000700000000000000" pitchFamily="2" charset="-78"/>
              </a:rPr>
              <a:t>هزینه یابی سفارش کار :</a:t>
            </a:r>
            <a:r>
              <a:rPr lang="en-US" altLang="zh-CN" sz="3200">
                <a:solidFill>
                  <a:schemeClr val="hlink"/>
                </a:solidFill>
                <a:ea typeface="SimSun" panose="02010600030101010101" pitchFamily="2" charset="-122"/>
                <a:cs typeface="B Jadid" panose="00000700000000000000" pitchFamily="2" charset="-78"/>
              </a:rPr>
              <a:t> </a:t>
            </a:r>
            <a:endParaRPr lang="en-US" altLang="fa-IR" sz="3200">
              <a:solidFill>
                <a:schemeClr val="hlink"/>
              </a:solidFill>
              <a:cs typeface="B Jadid" panose="00000700000000000000" pitchFamily="2" charset="-78"/>
            </a:endParaRPr>
          </a:p>
        </p:txBody>
      </p:sp>
      <p:sp>
        <p:nvSpPr>
          <p:cNvPr id="326662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762000" y="2133600"/>
            <a:ext cx="7620000" cy="3429000"/>
          </a:xfrm>
        </p:spPr>
        <p:txBody>
          <a:bodyPr/>
          <a:lstStyle/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هزینه یابی سفارش کار روشی از هزینه یابی است که براساس آن بهای تمام شده هر سفارش بطور مجزا محاسبه می شود . و این امر زمانی مناسب خواهد بود که تولید محصول با توجه به سلیقه مشتری تغییر یابد . </a:t>
            </a:r>
          </a:p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در این روش ، از هزینه های عادی یا نرمال ( مواد واقعی ، دستمزد واقعی ، سربار جذب شده ) برای تعیین قیمت تمام شده محصول استفاده می شود . </a:t>
            </a:r>
          </a:p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در هزینه یابی سفارش کار از نظام دائمی نگهداری حساب موجودیهای جنسی ( مواد ، کالای در جریان ساخت و کالای ساخته شده ) استفاده می شود . </a:t>
            </a:r>
            <a:endParaRPr lang="en-US" altLang="fa-IR" sz="2400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266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66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26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66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66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6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266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266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1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266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266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6661" grpId="0"/>
      <p:bldP spid="326662" grpId="0" build="p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2" name="Rectangle 4"/>
          <p:cNvSpPr>
            <a:spLocks noChangeArrowheads="1"/>
          </p:cNvSpPr>
          <p:nvPr/>
        </p:nvSpPr>
        <p:spPr bwMode="auto">
          <a:xfrm>
            <a:off x="609600" y="1066800"/>
            <a:ext cx="8001000" cy="5203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" rtl="1"/>
            <a:r>
              <a:rPr lang="fa-IR" altLang="zh-CN">
                <a:solidFill>
                  <a:srgbClr val="FFCC00"/>
                </a:solidFill>
              </a:rPr>
              <a:t>حساب کالای در جریان ساخت در این روش از هزینه یابی </a:t>
            </a:r>
            <a:r>
              <a:rPr lang="en-US" altLang="zh-CN">
                <a:solidFill>
                  <a:srgbClr val="FFCC00"/>
                </a:solidFill>
                <a:ea typeface="SimSun" panose="02010600030101010101" pitchFamily="2" charset="-122"/>
              </a:rPr>
              <a:t>,</a:t>
            </a:r>
            <a:r>
              <a:rPr lang="fa-IR" altLang="zh-CN">
                <a:solidFill>
                  <a:srgbClr val="FFCC00"/>
                </a:solidFill>
              </a:rPr>
              <a:t> یک حساب کنترل است و بهای تمام شده هر سفارش بطور مجزا در دفتر معین کالای در جریان ساخت (دفتر معین سفارشات ) مشخص می شود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just" rtl="1"/>
            <a:endParaRPr lang="fa-IR" altLang="zh-CN">
              <a:solidFill>
                <a:srgbClr val="FFCC00"/>
              </a:solidFill>
            </a:endParaRP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در این روش از هزینه یابی </a:t>
            </a:r>
            <a:r>
              <a:rPr lang="en-US" altLang="zh-CN">
                <a:solidFill>
                  <a:srgbClr val="FFCC00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,</a:t>
            </a:r>
            <a:r>
              <a:rPr lang="fa-IR" altLang="zh-CN">
                <a:solidFill>
                  <a:srgbClr val="FFCC00"/>
                </a:solidFill>
              </a:rPr>
              <a:t> معمولا در ابتدای هر دوره مالی ، کل هزینه های سربار ثابت و متغیر دوره مالی برآورده می شود . سپس مبنای منطقی جذب سربار (تخصیص سربار) از بین مبانی مختلف (میزان تولید ، ساعات کار مستقیم ، ساعات کار ماشین ، مواد مستقیم ، دستمزد مستقیم و یا هزینه های مستقیم ) انتخاب و میزان آن برای کل دوره مالی تعیین می گردد . از تقسیم هزینه های سربار برآوردی بر مبنای برآوردی جذب سربار ، نرخ جذب سربار مشخص می شود . در طول دوره مالی براساس مبنای واقعی جذب سربار ، سهم هر سفارش از هزینه های سربار واقعی مشخص شده و ثبت لازم جهت جذب سربار در دفاتر منعکس می شود . و به این ترتیب بهای تمام شده سفارش مشخص می گردد .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7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297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97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7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7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297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97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9732" grpId="1" build="p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6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" y="457200"/>
            <a:ext cx="8534400" cy="990600"/>
          </a:xfrm>
        </p:spPr>
        <p:txBody>
          <a:bodyPr/>
          <a:lstStyle/>
          <a:p>
            <a:pPr algn="r" rtl="1"/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نمودار 1-9 جریان هزینه را در نظام هزینه یابی سفارش کار نشان می دهد : </a:t>
            </a:r>
            <a:endParaRPr lang="en-US" altLang="fa-IR" sz="2400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  <p:sp>
        <p:nvSpPr>
          <p:cNvPr id="330758" name="Text Box 6"/>
          <p:cNvSpPr txBox="1">
            <a:spLocks noChangeArrowheads="1"/>
          </p:cNvSpPr>
          <p:nvPr/>
        </p:nvSpPr>
        <p:spPr bwMode="auto">
          <a:xfrm>
            <a:off x="7467600" y="1600200"/>
            <a:ext cx="1219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كنترل مواد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30759" name="Text Box 7"/>
          <p:cNvSpPr txBox="1">
            <a:spLocks noChangeArrowheads="1"/>
          </p:cNvSpPr>
          <p:nvPr/>
        </p:nvSpPr>
        <p:spPr bwMode="auto">
          <a:xfrm>
            <a:off x="4648200" y="2254250"/>
            <a:ext cx="2438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كنترل كالاي در جريان ساخت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30760" name="Text Box 8"/>
          <p:cNvSpPr txBox="1">
            <a:spLocks noChangeArrowheads="1"/>
          </p:cNvSpPr>
          <p:nvPr/>
        </p:nvSpPr>
        <p:spPr bwMode="auto">
          <a:xfrm>
            <a:off x="2590800" y="2286000"/>
            <a:ext cx="2057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كنترل كالاي ساخته شده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30761" name="Text Box 9"/>
          <p:cNvSpPr txBox="1">
            <a:spLocks noChangeArrowheads="1"/>
          </p:cNvSpPr>
          <p:nvPr/>
        </p:nvSpPr>
        <p:spPr bwMode="auto">
          <a:xfrm>
            <a:off x="0" y="2330450"/>
            <a:ext cx="26670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قيمت تمام شده كالاي فروش رفته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30762" name="Line 10"/>
          <p:cNvSpPr>
            <a:spLocks noChangeShapeType="1"/>
          </p:cNvSpPr>
          <p:nvPr/>
        </p:nvSpPr>
        <p:spPr bwMode="auto">
          <a:xfrm>
            <a:off x="7543800" y="1905000"/>
            <a:ext cx="1066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30763" name="Line 11"/>
          <p:cNvSpPr>
            <a:spLocks noChangeShapeType="1"/>
          </p:cNvSpPr>
          <p:nvPr/>
        </p:nvSpPr>
        <p:spPr bwMode="auto">
          <a:xfrm>
            <a:off x="8077200" y="1905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30764" name="Line 12"/>
          <p:cNvSpPr>
            <a:spLocks noChangeShapeType="1"/>
          </p:cNvSpPr>
          <p:nvPr/>
        </p:nvSpPr>
        <p:spPr bwMode="auto">
          <a:xfrm>
            <a:off x="4953000" y="2590800"/>
            <a:ext cx="2133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30765" name="Line 13"/>
          <p:cNvSpPr>
            <a:spLocks noChangeShapeType="1"/>
          </p:cNvSpPr>
          <p:nvPr/>
        </p:nvSpPr>
        <p:spPr bwMode="auto">
          <a:xfrm>
            <a:off x="5867400" y="2590800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30766" name="Line 14"/>
          <p:cNvSpPr>
            <a:spLocks noChangeShapeType="1"/>
          </p:cNvSpPr>
          <p:nvPr/>
        </p:nvSpPr>
        <p:spPr bwMode="auto">
          <a:xfrm>
            <a:off x="2971800" y="2590800"/>
            <a:ext cx="1600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30767" name="Line 15"/>
          <p:cNvSpPr>
            <a:spLocks noChangeShapeType="1"/>
          </p:cNvSpPr>
          <p:nvPr/>
        </p:nvSpPr>
        <p:spPr bwMode="auto">
          <a:xfrm>
            <a:off x="3733800" y="2590800"/>
            <a:ext cx="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30768" name="Line 16"/>
          <p:cNvSpPr>
            <a:spLocks noChangeShapeType="1"/>
          </p:cNvSpPr>
          <p:nvPr/>
        </p:nvSpPr>
        <p:spPr bwMode="auto">
          <a:xfrm flipH="1">
            <a:off x="381000" y="2667000"/>
            <a:ext cx="2209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30769" name="Line 17"/>
          <p:cNvSpPr>
            <a:spLocks noChangeShapeType="1"/>
          </p:cNvSpPr>
          <p:nvPr/>
        </p:nvSpPr>
        <p:spPr bwMode="auto">
          <a:xfrm>
            <a:off x="1447800" y="2667000"/>
            <a:ext cx="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30770" name="Text Box 18"/>
          <p:cNvSpPr txBox="1">
            <a:spLocks noChangeArrowheads="1"/>
          </p:cNvSpPr>
          <p:nvPr/>
        </p:nvSpPr>
        <p:spPr bwMode="auto">
          <a:xfrm>
            <a:off x="6019800" y="2635250"/>
            <a:ext cx="1219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مواد مستقيم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30771" name="Text Box 19"/>
          <p:cNvSpPr txBox="1">
            <a:spLocks noChangeArrowheads="1"/>
          </p:cNvSpPr>
          <p:nvPr/>
        </p:nvSpPr>
        <p:spPr bwMode="auto">
          <a:xfrm>
            <a:off x="5791200" y="3124200"/>
            <a:ext cx="15240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سربار جذب شده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30772" name="Text Box 20"/>
          <p:cNvSpPr txBox="1">
            <a:spLocks noChangeArrowheads="1"/>
          </p:cNvSpPr>
          <p:nvPr/>
        </p:nvSpPr>
        <p:spPr bwMode="auto">
          <a:xfrm>
            <a:off x="5791200" y="2895600"/>
            <a:ext cx="1447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دستمزد مستقيم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30773" name="Text Box 21"/>
          <p:cNvSpPr txBox="1">
            <a:spLocks noChangeArrowheads="1"/>
          </p:cNvSpPr>
          <p:nvPr/>
        </p:nvSpPr>
        <p:spPr bwMode="auto">
          <a:xfrm>
            <a:off x="7620000" y="2819400"/>
            <a:ext cx="1219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دستمزد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30774" name="Line 22"/>
          <p:cNvSpPr>
            <a:spLocks noChangeShapeType="1"/>
          </p:cNvSpPr>
          <p:nvPr/>
        </p:nvSpPr>
        <p:spPr bwMode="auto">
          <a:xfrm>
            <a:off x="7696200" y="3124200"/>
            <a:ext cx="1066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30775" name="Line 23"/>
          <p:cNvSpPr>
            <a:spLocks noChangeShapeType="1"/>
          </p:cNvSpPr>
          <p:nvPr/>
        </p:nvSpPr>
        <p:spPr bwMode="auto">
          <a:xfrm>
            <a:off x="8229600" y="31242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30776" name="Text Box 24"/>
          <p:cNvSpPr txBox="1">
            <a:spLocks noChangeArrowheads="1"/>
          </p:cNvSpPr>
          <p:nvPr/>
        </p:nvSpPr>
        <p:spPr bwMode="auto">
          <a:xfrm>
            <a:off x="7391400" y="3962400"/>
            <a:ext cx="1600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هزينه هاي سربار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30777" name="Line 25"/>
          <p:cNvSpPr>
            <a:spLocks noChangeShapeType="1"/>
          </p:cNvSpPr>
          <p:nvPr/>
        </p:nvSpPr>
        <p:spPr bwMode="auto">
          <a:xfrm>
            <a:off x="7696200" y="4267200"/>
            <a:ext cx="1066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30778" name="Line 26"/>
          <p:cNvSpPr>
            <a:spLocks noChangeShapeType="1"/>
          </p:cNvSpPr>
          <p:nvPr/>
        </p:nvSpPr>
        <p:spPr bwMode="auto">
          <a:xfrm>
            <a:off x="8229600" y="42672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30787" name="Text Box 35"/>
          <p:cNvSpPr txBox="1">
            <a:spLocks noChangeArrowheads="1"/>
          </p:cNvSpPr>
          <p:nvPr/>
        </p:nvSpPr>
        <p:spPr bwMode="auto">
          <a:xfrm>
            <a:off x="3962400" y="5181600"/>
            <a:ext cx="990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fa-IR" altLang="fa-IR"/>
          </a:p>
        </p:txBody>
      </p:sp>
      <p:sp>
        <p:nvSpPr>
          <p:cNvPr id="330795" name="Text Box 43"/>
          <p:cNvSpPr txBox="1">
            <a:spLocks noChangeArrowheads="1"/>
          </p:cNvSpPr>
          <p:nvPr/>
        </p:nvSpPr>
        <p:spPr bwMode="auto">
          <a:xfrm>
            <a:off x="5943600" y="2590800"/>
            <a:ext cx="320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/>
              <a:t>*</a:t>
            </a:r>
            <a:endParaRPr lang="en-US" altLang="fa-IR"/>
          </a:p>
        </p:txBody>
      </p:sp>
      <p:sp>
        <p:nvSpPr>
          <p:cNvPr id="330796" name="Text Box 44"/>
          <p:cNvSpPr txBox="1">
            <a:spLocks noChangeArrowheads="1"/>
          </p:cNvSpPr>
          <p:nvPr/>
        </p:nvSpPr>
        <p:spPr bwMode="auto">
          <a:xfrm>
            <a:off x="5791200" y="3124200"/>
            <a:ext cx="320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/>
              <a:t>*</a:t>
            </a:r>
            <a:endParaRPr lang="en-US" altLang="fa-IR"/>
          </a:p>
        </p:txBody>
      </p:sp>
      <p:sp>
        <p:nvSpPr>
          <p:cNvPr id="330797" name="Text Box 45"/>
          <p:cNvSpPr txBox="1">
            <a:spLocks noChangeArrowheads="1"/>
          </p:cNvSpPr>
          <p:nvPr/>
        </p:nvSpPr>
        <p:spPr bwMode="auto">
          <a:xfrm>
            <a:off x="5791200" y="2819400"/>
            <a:ext cx="320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/>
              <a:t>*</a:t>
            </a:r>
            <a:endParaRPr lang="en-US" altLang="fa-IR"/>
          </a:p>
        </p:txBody>
      </p:sp>
      <p:sp>
        <p:nvSpPr>
          <p:cNvPr id="330798" name="Line 46"/>
          <p:cNvSpPr>
            <a:spLocks noChangeShapeType="1"/>
          </p:cNvSpPr>
          <p:nvPr/>
        </p:nvSpPr>
        <p:spPr bwMode="auto">
          <a:xfrm>
            <a:off x="5029200" y="3505200"/>
            <a:ext cx="2133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30799" name="Text Box 47"/>
          <p:cNvSpPr txBox="1">
            <a:spLocks noChangeArrowheads="1"/>
          </p:cNvSpPr>
          <p:nvPr/>
        </p:nvSpPr>
        <p:spPr bwMode="auto">
          <a:xfrm>
            <a:off x="5943600" y="3505200"/>
            <a:ext cx="320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/>
              <a:t>*</a:t>
            </a:r>
            <a:endParaRPr lang="en-US" altLang="fa-IR"/>
          </a:p>
        </p:txBody>
      </p:sp>
      <p:sp>
        <p:nvSpPr>
          <p:cNvPr id="330800" name="Text Box 48"/>
          <p:cNvSpPr txBox="1">
            <a:spLocks noChangeArrowheads="1"/>
          </p:cNvSpPr>
          <p:nvPr/>
        </p:nvSpPr>
        <p:spPr bwMode="auto">
          <a:xfrm>
            <a:off x="6096000" y="3505200"/>
            <a:ext cx="320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/>
              <a:t>*</a:t>
            </a:r>
            <a:endParaRPr lang="en-US" altLang="fa-IR"/>
          </a:p>
        </p:txBody>
      </p:sp>
      <p:sp>
        <p:nvSpPr>
          <p:cNvPr id="330801" name="Text Box 49"/>
          <p:cNvSpPr txBox="1">
            <a:spLocks noChangeArrowheads="1"/>
          </p:cNvSpPr>
          <p:nvPr/>
        </p:nvSpPr>
        <p:spPr bwMode="auto">
          <a:xfrm>
            <a:off x="3962400" y="2743200"/>
            <a:ext cx="320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/>
              <a:t>*</a:t>
            </a:r>
            <a:endParaRPr lang="en-US" altLang="fa-IR"/>
          </a:p>
        </p:txBody>
      </p:sp>
      <p:sp>
        <p:nvSpPr>
          <p:cNvPr id="330802" name="Text Box 50"/>
          <p:cNvSpPr txBox="1">
            <a:spLocks noChangeArrowheads="1"/>
          </p:cNvSpPr>
          <p:nvPr/>
        </p:nvSpPr>
        <p:spPr bwMode="auto">
          <a:xfrm>
            <a:off x="3810000" y="2743200"/>
            <a:ext cx="320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/>
              <a:t>*</a:t>
            </a:r>
            <a:endParaRPr lang="en-US" altLang="fa-IR"/>
          </a:p>
        </p:txBody>
      </p:sp>
      <p:sp>
        <p:nvSpPr>
          <p:cNvPr id="330803" name="Text Box 51"/>
          <p:cNvSpPr txBox="1">
            <a:spLocks noChangeArrowheads="1"/>
          </p:cNvSpPr>
          <p:nvPr/>
        </p:nvSpPr>
        <p:spPr bwMode="auto">
          <a:xfrm>
            <a:off x="1676400" y="2743200"/>
            <a:ext cx="320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/>
              <a:t>*</a:t>
            </a:r>
            <a:endParaRPr lang="en-US" altLang="fa-IR"/>
          </a:p>
        </p:txBody>
      </p:sp>
      <p:sp>
        <p:nvSpPr>
          <p:cNvPr id="330804" name="Text Box 52"/>
          <p:cNvSpPr txBox="1">
            <a:spLocks noChangeArrowheads="1"/>
          </p:cNvSpPr>
          <p:nvPr/>
        </p:nvSpPr>
        <p:spPr bwMode="auto">
          <a:xfrm>
            <a:off x="1524000" y="2743200"/>
            <a:ext cx="320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/>
              <a:t>*</a:t>
            </a:r>
            <a:endParaRPr lang="en-US" altLang="fa-IR"/>
          </a:p>
        </p:txBody>
      </p:sp>
      <p:sp>
        <p:nvSpPr>
          <p:cNvPr id="330805" name="Line 53"/>
          <p:cNvSpPr>
            <a:spLocks noChangeShapeType="1"/>
          </p:cNvSpPr>
          <p:nvPr/>
        </p:nvSpPr>
        <p:spPr bwMode="auto">
          <a:xfrm>
            <a:off x="3810000" y="5105400"/>
            <a:ext cx="3048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30806" name="Text Box 54"/>
          <p:cNvSpPr txBox="1">
            <a:spLocks noChangeArrowheads="1"/>
          </p:cNvSpPr>
          <p:nvPr/>
        </p:nvSpPr>
        <p:spPr bwMode="auto">
          <a:xfrm>
            <a:off x="3962400" y="4302125"/>
            <a:ext cx="2819400" cy="650875"/>
          </a:xfrm>
          <a:prstGeom prst="rect">
            <a:avLst/>
          </a:prstGeom>
          <a:noFill/>
          <a:ln w="9525" algn="ctr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fa-IR" sz="1800">
                <a:solidFill>
                  <a:srgbClr val="FFCC00"/>
                </a:solidFill>
              </a:rPr>
              <a:t>دفتر معين كالاي در جريان ساخت (دفتر معين سفارشات)</a:t>
            </a:r>
            <a:endParaRPr lang="en-US" altLang="fa-IR" sz="1800">
              <a:solidFill>
                <a:srgbClr val="FFCC00"/>
              </a:solidFill>
            </a:endParaRPr>
          </a:p>
        </p:txBody>
      </p:sp>
      <p:sp>
        <p:nvSpPr>
          <p:cNvPr id="330807" name="Text Box 55"/>
          <p:cNvSpPr txBox="1">
            <a:spLocks noChangeArrowheads="1"/>
          </p:cNvSpPr>
          <p:nvPr/>
        </p:nvSpPr>
        <p:spPr bwMode="auto">
          <a:xfrm>
            <a:off x="5562600" y="5181600"/>
            <a:ext cx="15240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سفارش شماره 1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30808" name="Text Box 56"/>
          <p:cNvSpPr txBox="1">
            <a:spLocks noChangeArrowheads="1"/>
          </p:cNvSpPr>
          <p:nvPr/>
        </p:nvSpPr>
        <p:spPr bwMode="auto">
          <a:xfrm>
            <a:off x="3962400" y="5181600"/>
            <a:ext cx="15240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سفارش شماره 2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30809" name="Line 57"/>
          <p:cNvSpPr>
            <a:spLocks noChangeShapeType="1"/>
          </p:cNvSpPr>
          <p:nvPr/>
        </p:nvSpPr>
        <p:spPr bwMode="auto">
          <a:xfrm>
            <a:off x="4191000" y="5486400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30810" name="Line 58"/>
          <p:cNvSpPr>
            <a:spLocks noChangeShapeType="1"/>
          </p:cNvSpPr>
          <p:nvPr/>
        </p:nvSpPr>
        <p:spPr bwMode="auto">
          <a:xfrm>
            <a:off x="5791200" y="5486400"/>
            <a:ext cx="1219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30811" name="Line 59"/>
          <p:cNvSpPr>
            <a:spLocks noChangeShapeType="1"/>
          </p:cNvSpPr>
          <p:nvPr/>
        </p:nvSpPr>
        <p:spPr bwMode="auto">
          <a:xfrm>
            <a:off x="4800600" y="548640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30812" name="Line 60"/>
          <p:cNvSpPr>
            <a:spLocks noChangeShapeType="1"/>
          </p:cNvSpPr>
          <p:nvPr/>
        </p:nvSpPr>
        <p:spPr bwMode="auto">
          <a:xfrm>
            <a:off x="6400800" y="548640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30813" name="Text Box 61"/>
          <p:cNvSpPr txBox="1">
            <a:spLocks noChangeArrowheads="1"/>
          </p:cNvSpPr>
          <p:nvPr/>
        </p:nvSpPr>
        <p:spPr bwMode="auto">
          <a:xfrm>
            <a:off x="4800600" y="5835650"/>
            <a:ext cx="15240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سفارش شماره3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30814" name="Line 62"/>
          <p:cNvSpPr>
            <a:spLocks noChangeShapeType="1"/>
          </p:cNvSpPr>
          <p:nvPr/>
        </p:nvSpPr>
        <p:spPr bwMode="auto">
          <a:xfrm>
            <a:off x="5029200" y="6096000"/>
            <a:ext cx="1219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30815" name="Line 63"/>
          <p:cNvSpPr>
            <a:spLocks noChangeShapeType="1"/>
          </p:cNvSpPr>
          <p:nvPr/>
        </p:nvSpPr>
        <p:spPr bwMode="auto">
          <a:xfrm>
            <a:off x="5638800" y="609600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30816" name="Line 64"/>
          <p:cNvSpPr>
            <a:spLocks noChangeShapeType="1"/>
          </p:cNvSpPr>
          <p:nvPr/>
        </p:nvSpPr>
        <p:spPr bwMode="auto">
          <a:xfrm flipH="1">
            <a:off x="7086600" y="2133600"/>
            <a:ext cx="6096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30817" name="Line 65"/>
          <p:cNvSpPr>
            <a:spLocks noChangeShapeType="1"/>
          </p:cNvSpPr>
          <p:nvPr/>
        </p:nvSpPr>
        <p:spPr bwMode="auto">
          <a:xfrm flipH="1" flipV="1">
            <a:off x="7162800" y="3124200"/>
            <a:ext cx="83820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30818" name="Line 66"/>
          <p:cNvSpPr>
            <a:spLocks noChangeShapeType="1"/>
          </p:cNvSpPr>
          <p:nvPr/>
        </p:nvSpPr>
        <p:spPr bwMode="auto">
          <a:xfrm flipH="1" flipV="1">
            <a:off x="7239000" y="3352800"/>
            <a:ext cx="68580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30819" name="Line 67"/>
          <p:cNvSpPr>
            <a:spLocks noChangeShapeType="1"/>
          </p:cNvSpPr>
          <p:nvPr/>
        </p:nvSpPr>
        <p:spPr bwMode="auto">
          <a:xfrm flipH="1">
            <a:off x="4419600" y="2971800"/>
            <a:ext cx="990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30820" name="Line 68"/>
          <p:cNvSpPr>
            <a:spLocks noChangeShapeType="1"/>
          </p:cNvSpPr>
          <p:nvPr/>
        </p:nvSpPr>
        <p:spPr bwMode="auto">
          <a:xfrm flipH="1">
            <a:off x="2286000" y="2971800"/>
            <a:ext cx="990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30821" name="Text Box 69"/>
          <p:cNvSpPr txBox="1">
            <a:spLocks noChangeArrowheads="1"/>
          </p:cNvSpPr>
          <p:nvPr/>
        </p:nvSpPr>
        <p:spPr bwMode="auto">
          <a:xfrm>
            <a:off x="2362200" y="6096000"/>
            <a:ext cx="1524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2000">
                <a:solidFill>
                  <a:schemeClr val="hlink"/>
                </a:solidFill>
              </a:rPr>
              <a:t>نمودار 1-9</a:t>
            </a:r>
            <a:endParaRPr lang="en-US" altLang="fa-IR" sz="2000">
              <a:solidFill>
                <a:schemeClr val="hlink"/>
              </a:solidFill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990600" y="244475"/>
            <a:ext cx="7086600" cy="1431925"/>
          </a:xfrm>
        </p:spPr>
        <p:txBody>
          <a:bodyPr/>
          <a:lstStyle/>
          <a:p>
            <a:pPr algn="ctr" rtl="1"/>
            <a:r>
              <a:rPr lang="fa-IR" altLang="zh-CN" sz="5400">
                <a:solidFill>
                  <a:schemeClr val="hlink"/>
                </a:solidFill>
                <a:cs typeface="B Nasim" panose="00000700000000000000" pitchFamily="2" charset="-78"/>
              </a:rPr>
              <a:t>فصل دوم</a:t>
            </a:r>
            <a:r>
              <a:rPr lang="en-US" altLang="zh-CN" sz="5400">
                <a:solidFill>
                  <a:schemeClr val="hlink"/>
                </a:solidFill>
                <a:cs typeface="B Nasim" panose="00000700000000000000" pitchFamily="2" charset="-78"/>
              </a:rPr>
              <a:t> </a:t>
            </a:r>
            <a:endParaRPr lang="en-US" altLang="fa-IR" sz="5400">
              <a:solidFill>
                <a:schemeClr val="hlink"/>
              </a:solidFill>
              <a:cs typeface="B Nasim" panose="00000700000000000000" pitchFamily="2" charset="-78"/>
            </a:endParaRPr>
          </a:p>
        </p:txBody>
      </p:sp>
      <p:sp>
        <p:nvSpPr>
          <p:cNvPr id="13312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143000" y="2514600"/>
            <a:ext cx="7086600" cy="2286000"/>
          </a:xfrm>
        </p:spPr>
        <p:txBody>
          <a:bodyPr/>
          <a:lstStyle/>
          <a:p>
            <a:pPr algn="ctr" rtl="1"/>
            <a:r>
              <a:rPr lang="fa-IR" altLang="zh-CN" sz="5400">
                <a:solidFill>
                  <a:srgbClr val="FFCC00"/>
                </a:solidFill>
                <a:cs typeface="B Jadid" panose="00000700000000000000" pitchFamily="2" charset="-78"/>
              </a:rPr>
              <a:t>روش های طبقه بندی مفاهیم </a:t>
            </a:r>
          </a:p>
          <a:p>
            <a:pPr algn="ctr" rtl="1"/>
            <a:r>
              <a:rPr lang="fa-IR" altLang="zh-CN" sz="5400">
                <a:solidFill>
                  <a:srgbClr val="FFCC00"/>
                </a:solidFill>
                <a:cs typeface="B Jadid" panose="00000700000000000000" pitchFamily="2" charset="-78"/>
              </a:rPr>
              <a:t>بهای تمام شده</a:t>
            </a:r>
            <a:r>
              <a:rPr lang="en-US" altLang="zh-CN" sz="5400">
                <a:solidFill>
                  <a:srgbClr val="FFCC00"/>
                </a:solidFill>
                <a:ea typeface="SimSun" panose="02010600030101010101" pitchFamily="2" charset="-122"/>
                <a:cs typeface="B Jadid" panose="00000700000000000000" pitchFamily="2" charset="-78"/>
              </a:rPr>
              <a:t> </a:t>
            </a:r>
            <a:endParaRPr lang="en-US" altLang="fa-IR" sz="5400">
              <a:solidFill>
                <a:srgbClr val="FFCC00"/>
              </a:solidFill>
              <a:cs typeface="B Jadid" panose="00000700000000000000" pitchFamily="2" charset="-78"/>
            </a:endParaRPr>
          </a:p>
        </p:txBody>
      </p:sp>
      <p:sp>
        <p:nvSpPr>
          <p:cNvPr id="133124" name="Text Box 4"/>
          <p:cNvSpPr txBox="1">
            <a:spLocks noChangeArrowheads="1"/>
          </p:cNvSpPr>
          <p:nvPr/>
        </p:nvSpPr>
        <p:spPr bwMode="auto">
          <a:xfrm>
            <a:off x="609600" y="5486400"/>
            <a:ext cx="7620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endParaRPr lang="fa-IR" altLang="fa-IR" sz="1800">
              <a:cs typeface="Arial" panose="020B0604020202020204" pitchFamily="34" charset="0"/>
            </a:endParaRPr>
          </a:p>
        </p:txBody>
      </p:sp>
      <p:sp>
        <p:nvSpPr>
          <p:cNvPr id="133125" name="Text Box 5"/>
          <p:cNvSpPr txBox="1">
            <a:spLocks noChangeArrowheads="1"/>
          </p:cNvSpPr>
          <p:nvPr/>
        </p:nvSpPr>
        <p:spPr bwMode="auto">
          <a:xfrm>
            <a:off x="1143000" y="5029200"/>
            <a:ext cx="7239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endParaRPr lang="fa-IR" altLang="fa-IR" sz="1800">
              <a:cs typeface="Arial" panose="020B0604020202020204" pitchFamily="34" charset="0"/>
            </a:endParaRPr>
          </a:p>
        </p:txBody>
      </p:sp>
      <p:sp>
        <p:nvSpPr>
          <p:cNvPr id="133126" name="Rectangle 6"/>
          <p:cNvSpPr>
            <a:spLocks noChangeArrowheads="1"/>
          </p:cNvSpPr>
          <p:nvPr/>
        </p:nvSpPr>
        <p:spPr bwMode="auto">
          <a:xfrm>
            <a:off x="914400" y="5641975"/>
            <a:ext cx="7697788" cy="454025"/>
          </a:xfrm>
          <a:prstGeom prst="rect">
            <a:avLst/>
          </a:prstGeom>
          <a:noFill/>
          <a:ln w="571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Low" rtl="1"/>
            <a:r>
              <a:rPr lang="fa-IR" altLang="zh-CN" sz="2000" b="1">
                <a:solidFill>
                  <a:schemeClr val="hlink"/>
                </a:solidFill>
              </a:rPr>
              <a:t>هدف های فراگیری</a:t>
            </a:r>
            <a:r>
              <a:rPr lang="fa-IR" altLang="zh-CN" sz="1800">
                <a:solidFill>
                  <a:schemeClr val="hlink"/>
                </a:solidFill>
              </a:rPr>
              <a:t> </a:t>
            </a:r>
            <a:r>
              <a:rPr lang="fa-IR" altLang="zh-CN" sz="2000" b="1">
                <a:solidFill>
                  <a:schemeClr val="hlink"/>
                </a:solidFill>
              </a:rPr>
              <a:t>آشنایی با</a:t>
            </a:r>
            <a:r>
              <a:rPr lang="fa-IR" altLang="zh-CN" sz="1800">
                <a:solidFill>
                  <a:schemeClr val="hlink"/>
                </a:solidFill>
              </a:rPr>
              <a:t> </a:t>
            </a:r>
            <a:r>
              <a:rPr lang="en-US" altLang="zh-CN" sz="1800" b="1">
                <a:solidFill>
                  <a:schemeClr val="hlink"/>
                </a:solidFill>
                <a:ea typeface="SimSun" panose="02010600030101010101" pitchFamily="2" charset="-122"/>
              </a:rPr>
              <a:t>:</a:t>
            </a:r>
            <a:r>
              <a:rPr lang="fa-IR" altLang="zh-CN" sz="1800">
                <a:solidFill>
                  <a:schemeClr val="hlink"/>
                </a:solidFill>
              </a:rPr>
              <a:t>  </a:t>
            </a:r>
            <a:r>
              <a:rPr lang="en-US" altLang="zh-CN" sz="1800">
                <a:solidFill>
                  <a:schemeClr val="hlink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   </a:t>
            </a:r>
            <a:r>
              <a:rPr lang="fa-IR" altLang="zh-CN" sz="1600"/>
              <a:t>روش های مختلف طبقه بندی مفاهیم بهای تمام شده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133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33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3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4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3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3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122" grpId="0"/>
      <p:bldP spid="133123" grpId="0" build="p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4" name="Rectangle 4"/>
          <p:cNvSpPr>
            <a:spLocks noChangeArrowheads="1"/>
          </p:cNvSpPr>
          <p:nvPr/>
        </p:nvSpPr>
        <p:spPr bwMode="auto">
          <a:xfrm>
            <a:off x="685800" y="1241425"/>
            <a:ext cx="7799388" cy="4473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" rtl="1"/>
            <a:r>
              <a:rPr lang="fa-IR" altLang="zh-CN">
                <a:solidFill>
                  <a:srgbClr val="FFCC00"/>
                </a:solidFill>
              </a:rPr>
              <a:t>به هنگام تولید کالای مورد سفارش گاه ضایعاتی در جریان تولید پیش می آید که موجب به هدر رفتن مواد مصرف شده ، دستمزد پرداخت شده و انواع هزینه های عمومی کارخانه می شود .</a:t>
            </a:r>
          </a:p>
          <a:p>
            <a:pPr algn="just" rtl="1"/>
            <a:endParaRPr lang="fa-IR" altLang="zh-CN">
              <a:solidFill>
                <a:srgbClr val="FFCC00"/>
              </a:solidFill>
            </a:endParaRP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 در هر حال وقوع این ضایعات در صورتی که عادی تلقی شود و ناشی از اشکال منحصر به فرد و یا استثنائی در روند تولید محصول نباشد ، موجب افزایش بهای تمام شده سفارش یا سفارات در دست اقدام می شود . طبعا بهای تمام شده مواد ، دستمزد و سربار موجود در کالای ضایع شده به طور عادی در طرف راست حساب کار در جریان منظور شده و در بهای تمام شده سفارش یا سفارشات مربوط منظور گردیده</a:t>
            </a:r>
            <a:r>
              <a:rPr lang="en-US" altLang="zh-CN">
                <a:solidFill>
                  <a:srgbClr val="FFCC00"/>
                </a:solidFill>
              </a:rPr>
              <a:t>  </a:t>
            </a:r>
            <a:r>
              <a:rPr lang="fa-IR" altLang="zh-CN">
                <a:solidFill>
                  <a:srgbClr val="FFCC00"/>
                </a:solidFill>
              </a:rPr>
              <a:t>اما به هنگام ارسال کالای تکمیل شده به انبار و لزوم تعیین بهای تمام شده سفارش تکمیل شده ، </a:t>
            </a:r>
            <a:r>
              <a:rPr lang="fa-IR" altLang="zh-CN" u="sng">
                <a:solidFill>
                  <a:srgbClr val="FFCC00"/>
                </a:solidFill>
              </a:rPr>
              <a:t>دو حالت</a:t>
            </a:r>
            <a:r>
              <a:rPr lang="fa-IR" altLang="zh-CN">
                <a:solidFill>
                  <a:srgbClr val="FFCC00"/>
                </a:solidFill>
              </a:rPr>
              <a:t> محتمل الوقوع است</a:t>
            </a:r>
            <a:r>
              <a:rPr lang="en-US" altLang="zh-CN">
                <a:solidFill>
                  <a:srgbClr val="FFCC00"/>
                </a:solidFill>
              </a:rPr>
              <a:t> </a:t>
            </a:r>
            <a:r>
              <a:rPr lang="en-US" altLang="zh-CN">
                <a:solidFill>
                  <a:srgbClr val="FFCC00"/>
                </a:solidFill>
                <a:ea typeface="SimSun" panose="02010600030101010101" pitchFamily="2" charset="-122"/>
              </a:rPr>
              <a:t>: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328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28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0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3280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3280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2804" grpId="0" build="p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8" name="Rectangle 4"/>
          <p:cNvSpPr>
            <a:spLocks noChangeArrowheads="1"/>
          </p:cNvSpPr>
          <p:nvPr/>
        </p:nvSpPr>
        <p:spPr bwMode="auto">
          <a:xfrm>
            <a:off x="762000" y="1193800"/>
            <a:ext cx="7645400" cy="3867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" rtl="1"/>
            <a:endParaRPr lang="fa-IR" altLang="zh-CN" b="1">
              <a:solidFill>
                <a:schemeClr val="hlink"/>
              </a:solidFill>
            </a:endParaRPr>
          </a:p>
          <a:p>
            <a:pPr algn="just" rtl="1"/>
            <a:r>
              <a:rPr lang="fa-IR" altLang="zh-CN" sz="2800" b="1">
                <a:solidFill>
                  <a:schemeClr val="hlink"/>
                </a:solidFill>
              </a:rPr>
              <a:t>حالت اول</a:t>
            </a:r>
            <a:r>
              <a:rPr lang="fa-IR" altLang="zh-CN" sz="2800"/>
              <a:t> </a:t>
            </a:r>
          </a:p>
          <a:p>
            <a:pPr algn="just" rtl="1"/>
            <a:endParaRPr lang="fa-IR" altLang="zh-CN" sz="2800"/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کالای ضایع شده و منظور شده به بدهکار حساب کار در جریان کلا از بین رفته تلقی می شود و هیچ گونه ارزش قابل بازیافتی ندارد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just" rtl="1"/>
            <a:endParaRPr lang="fa-IR" altLang="zh-CN">
              <a:solidFill>
                <a:srgbClr val="FFCC00"/>
              </a:solidFill>
            </a:endParaRP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در  این حالت جمع کل ارقام بدهکار شده به حساب سفارش ، تشکیل دهنده بهای تمام شده آن سفارش است و به روشهای ذکر شده قبلی باید از این حساب خارج و به حساب موجودی کالای ساخته شده منظور گردد .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338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38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338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338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338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338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3828" grpId="0" build="allAtOnce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2" name="Rectangle 4"/>
          <p:cNvSpPr>
            <a:spLocks noChangeArrowheads="1"/>
          </p:cNvSpPr>
          <p:nvPr/>
        </p:nvSpPr>
        <p:spPr bwMode="auto">
          <a:xfrm>
            <a:off x="762000" y="1238250"/>
            <a:ext cx="7696200" cy="3867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" rtl="1"/>
            <a:r>
              <a:rPr lang="fa-IR" altLang="zh-CN" sz="2800" b="1">
                <a:solidFill>
                  <a:schemeClr val="hlink"/>
                </a:solidFill>
              </a:rPr>
              <a:t>حالت دوم </a:t>
            </a:r>
          </a:p>
          <a:p>
            <a:pPr algn="just" rtl="1"/>
            <a:endParaRPr lang="fa-IR" altLang="zh-CN" sz="2800" b="1">
              <a:solidFill>
                <a:schemeClr val="hlink"/>
              </a:solidFill>
            </a:endParaRP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کالای ضایع شده دارای ارزش قابل بازیافت می باشد و به عبارت دیگر می توان آن را به فروش رساند .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just" rtl="1"/>
            <a:endParaRPr lang="fa-IR" altLang="zh-CN">
              <a:solidFill>
                <a:srgbClr val="FFCC00"/>
              </a:solidFill>
            </a:endParaRP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در این حالت بهای قابل بازیافت این کالاها (هرچند تخمینی ) باید از بهای تمام شده سفارش خارج شده و به عنوان یک دارائی تا هنگام فروش آنها نگهداری شود (مثلا در حسابی با عنوان موجودی ضایعات قابل فروش ) . ثبتهای لازم به هنگام انتقال کالای تکمیل شده به انبار و فروش ضایعات مربوطه در روزها یا ماههای بعد به صورت زیر خواهد بود :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348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48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348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348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348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348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4852" grpId="0" build="allAtOnce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6" name="Rectangle 4"/>
          <p:cNvSpPr>
            <a:spLocks noChangeArrowheads="1"/>
          </p:cNvSpPr>
          <p:nvPr/>
        </p:nvSpPr>
        <p:spPr bwMode="auto">
          <a:xfrm>
            <a:off x="627063" y="1219200"/>
            <a:ext cx="7831137" cy="4108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>
              <a:buFontTx/>
              <a:buChar char="•"/>
            </a:pPr>
            <a:r>
              <a:rPr lang="fa-IR" altLang="zh-CN">
                <a:solidFill>
                  <a:srgbClr val="FFCC00"/>
                </a:solidFill>
              </a:rPr>
              <a:t> موجودی کالای ساخته شده          900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ضایعات قابل دریافت                         50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کار در جریان ساخت _ سفارش </a:t>
            </a:r>
            <a:r>
              <a:rPr lang="en-US" altLang="zh-CN">
                <a:solidFill>
                  <a:srgbClr val="FFCC00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X</a:t>
            </a:r>
            <a:r>
              <a:rPr lang="fa-IR" altLang="zh-CN">
                <a:solidFill>
                  <a:srgbClr val="FFCC00"/>
                </a:solidFill>
              </a:rPr>
              <a:t>                950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ثبت انتقال کالای ساخته شده (سفارش تکمیل شده به انبار و تشخیص 50 ریال کالای ضایع شده قابل بازیافت )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>
              <a:buFontTx/>
              <a:buChar char="•"/>
            </a:pPr>
            <a:r>
              <a:rPr lang="fa-IR" altLang="zh-CN">
                <a:solidFill>
                  <a:srgbClr val="FFCC00"/>
                </a:solidFill>
              </a:rPr>
              <a:t>  بانک                      70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ضایعات قابل بازیافت          50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درآمدهای متفرقه                20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ثبت فروش ضایعات به 20 ریال بیش از ارزش قابل بازیافت تخمینی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358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58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5876" grpId="1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8" name="Rectangle 2"/>
          <p:cNvSpPr>
            <a:spLocks noChangeArrowheads="1"/>
          </p:cNvSpPr>
          <p:nvPr/>
        </p:nvSpPr>
        <p:spPr bwMode="auto">
          <a:xfrm>
            <a:off x="2209800" y="2436813"/>
            <a:ext cx="5049838" cy="228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حل مسائل نمونه</a:t>
            </a:r>
          </a:p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از </a:t>
            </a:r>
          </a:p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منبع درسی</a:t>
            </a:r>
            <a:endParaRPr lang="en-US" altLang="zh-CN" sz="4800">
              <a:solidFill>
                <a:srgbClr val="FFCC00"/>
              </a:solidFill>
              <a:ea typeface="SimSun" panose="02010600030101010101" pitchFamily="2" charset="-122"/>
              <a:cs typeface="B Nasim" panose="00000700000000000000" pitchFamily="2" charset="-78"/>
            </a:endParaRPr>
          </a:p>
        </p:txBody>
      </p:sp>
    </p:spTree>
  </p:cSld>
  <p:clrMapOvr>
    <a:masterClrMapping/>
  </p:clrMapOvr>
  <p:transition spd="slow">
    <p:wheel spokes="3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36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6898" grpId="0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429000" y="533400"/>
            <a:ext cx="26670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1 (صفحه 208)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339467" name="Line 523"/>
          <p:cNvSpPr>
            <a:spLocks noChangeShapeType="1"/>
          </p:cNvSpPr>
          <p:nvPr/>
        </p:nvSpPr>
        <p:spPr bwMode="auto">
          <a:xfrm>
            <a:off x="2005013" y="-3706813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39471" name="Line 527"/>
          <p:cNvSpPr>
            <a:spLocks noChangeShapeType="1"/>
          </p:cNvSpPr>
          <p:nvPr/>
        </p:nvSpPr>
        <p:spPr bwMode="auto">
          <a:xfrm>
            <a:off x="3422650" y="-4103688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graphicFrame>
        <p:nvGraphicFramePr>
          <p:cNvPr id="339686" name="Group 742"/>
          <p:cNvGraphicFramePr>
            <a:graphicFrameLocks noGrp="1"/>
          </p:cNvGraphicFramePr>
          <p:nvPr/>
        </p:nvGraphicFramePr>
        <p:xfrm>
          <a:off x="609600" y="1524000"/>
          <a:ext cx="8001000" cy="4910138"/>
        </p:xfrm>
        <a:graphic>
          <a:graphicData uri="http://schemas.openxmlformats.org/drawingml/2006/table">
            <a:tbl>
              <a:tblPr rtl="1"/>
              <a:tblGrid>
                <a:gridCol w="1066800">
                  <a:extLst>
                    <a:ext uri="{9D8B030D-6E8A-4147-A177-3AD203B41FA5}">
                      <a16:colId xmlns:a16="http://schemas.microsoft.com/office/drawing/2014/main" val="501241292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798091720"/>
                    </a:ext>
                  </a:extLst>
                </a:gridCol>
                <a:gridCol w="250825">
                  <a:extLst>
                    <a:ext uri="{9D8B030D-6E8A-4147-A177-3AD203B41FA5}">
                      <a16:colId xmlns:a16="http://schemas.microsoft.com/office/drawing/2014/main" val="216898220"/>
                    </a:ext>
                  </a:extLst>
                </a:gridCol>
                <a:gridCol w="615950">
                  <a:extLst>
                    <a:ext uri="{9D8B030D-6E8A-4147-A177-3AD203B41FA5}">
                      <a16:colId xmlns:a16="http://schemas.microsoft.com/office/drawing/2014/main" val="394260572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429982071"/>
                    </a:ext>
                  </a:extLst>
                </a:gridCol>
                <a:gridCol w="452438">
                  <a:extLst>
                    <a:ext uri="{9D8B030D-6E8A-4147-A177-3AD203B41FA5}">
                      <a16:colId xmlns:a16="http://schemas.microsoft.com/office/drawing/2014/main" val="1293509989"/>
                    </a:ext>
                  </a:extLst>
                </a:gridCol>
                <a:gridCol w="182562">
                  <a:extLst>
                    <a:ext uri="{9D8B030D-6E8A-4147-A177-3AD203B41FA5}">
                      <a16:colId xmlns:a16="http://schemas.microsoft.com/office/drawing/2014/main" val="2853543276"/>
                    </a:ext>
                  </a:extLst>
                </a:gridCol>
                <a:gridCol w="1028700">
                  <a:extLst>
                    <a:ext uri="{9D8B030D-6E8A-4147-A177-3AD203B41FA5}">
                      <a16:colId xmlns:a16="http://schemas.microsoft.com/office/drawing/2014/main" val="466921764"/>
                    </a:ext>
                  </a:extLst>
                </a:gridCol>
                <a:gridCol w="182563">
                  <a:extLst>
                    <a:ext uri="{9D8B030D-6E8A-4147-A177-3AD203B41FA5}">
                      <a16:colId xmlns:a16="http://schemas.microsoft.com/office/drawing/2014/main" val="2895783474"/>
                    </a:ext>
                  </a:extLst>
                </a:gridCol>
                <a:gridCol w="930275">
                  <a:extLst>
                    <a:ext uri="{9D8B030D-6E8A-4147-A177-3AD203B41FA5}">
                      <a16:colId xmlns:a16="http://schemas.microsoft.com/office/drawing/2014/main" val="213531183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966285720"/>
                    </a:ext>
                  </a:extLst>
                </a:gridCol>
                <a:gridCol w="304800">
                  <a:extLst>
                    <a:ext uri="{9D8B030D-6E8A-4147-A177-3AD203B41FA5}">
                      <a16:colId xmlns:a16="http://schemas.microsoft.com/office/drawing/2014/main" val="2208799494"/>
                    </a:ext>
                  </a:extLst>
                </a:gridCol>
                <a:gridCol w="182563">
                  <a:extLst>
                    <a:ext uri="{9D8B030D-6E8A-4147-A177-3AD203B41FA5}">
                      <a16:colId xmlns:a16="http://schemas.microsoft.com/office/drawing/2014/main" val="3652633860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201529845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3032107862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382322544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992586801"/>
                    </a:ext>
                  </a:extLst>
                </a:gridCol>
              </a:tblGrid>
              <a:tr h="396875"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کالای در جریان ساخت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کالای ساخته شده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6731413"/>
                  </a:ext>
                </a:extLst>
              </a:tr>
              <a:tr h="396875">
                <a:tc row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2200000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1800000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مستقیم  1500000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1750000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rowSpan="3"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1750000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rowSpan="3"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1750000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1035580"/>
                  </a:ext>
                </a:extLst>
              </a:tr>
              <a:tr h="396875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مستقیم   1200000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 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11040620"/>
                  </a:ext>
                </a:extLst>
              </a:tr>
              <a:tr h="396875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سربار جذب شده  1080000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 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43525461"/>
                  </a:ext>
                </a:extLst>
              </a:tr>
              <a:tr h="274638"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9217528"/>
                  </a:ext>
                </a:extLst>
              </a:tr>
              <a:tr h="396875"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حسابهای پرداختنی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دفتر معین سفارشات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6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قیمت تمام شده کالای فروش رفته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8291541"/>
                  </a:ext>
                </a:extLst>
              </a:tr>
              <a:tr h="396875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2200000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سفارش شماره 30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1750000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5484349"/>
                  </a:ext>
                </a:extLst>
              </a:tr>
              <a:tr h="396875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84546444"/>
                  </a:ext>
                </a:extLst>
              </a:tr>
              <a:tr h="396875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1750000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9787788"/>
                  </a:ext>
                </a:extLst>
              </a:tr>
              <a:tr h="396875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1080000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33379928"/>
                  </a:ext>
                </a:extLst>
              </a:tr>
              <a:tr h="274638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85410475"/>
                  </a:ext>
                </a:extLst>
              </a:tr>
            </a:tbl>
          </a:graphicData>
        </a:graphic>
      </p:graphicFrame>
      <p:grpSp>
        <p:nvGrpSpPr>
          <p:cNvPr id="339670" name="Group 726"/>
          <p:cNvGrpSpPr>
            <a:grpSpLocks/>
          </p:cNvGrpSpPr>
          <p:nvPr/>
        </p:nvGrpSpPr>
        <p:grpSpPr bwMode="auto">
          <a:xfrm>
            <a:off x="1066800" y="1828800"/>
            <a:ext cx="1981200" cy="1066800"/>
            <a:chOff x="624" y="1152"/>
            <a:chExt cx="1248" cy="672"/>
          </a:xfrm>
        </p:grpSpPr>
        <p:sp>
          <p:nvSpPr>
            <p:cNvPr id="339668" name="Line 724"/>
            <p:cNvSpPr>
              <a:spLocks noChangeShapeType="1"/>
            </p:cNvSpPr>
            <p:nvPr/>
          </p:nvSpPr>
          <p:spPr bwMode="auto">
            <a:xfrm>
              <a:off x="624" y="1152"/>
              <a:ext cx="1248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339669" name="Line 725"/>
            <p:cNvSpPr>
              <a:spLocks noChangeShapeType="1"/>
            </p:cNvSpPr>
            <p:nvPr/>
          </p:nvSpPr>
          <p:spPr bwMode="auto">
            <a:xfrm>
              <a:off x="1248" y="1152"/>
              <a:ext cx="0" cy="672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  <p:grpSp>
        <p:nvGrpSpPr>
          <p:cNvPr id="339671" name="Group 727"/>
          <p:cNvGrpSpPr>
            <a:grpSpLocks/>
          </p:cNvGrpSpPr>
          <p:nvPr/>
        </p:nvGrpSpPr>
        <p:grpSpPr bwMode="auto">
          <a:xfrm>
            <a:off x="3657600" y="4800600"/>
            <a:ext cx="1981200" cy="1066800"/>
            <a:chOff x="624" y="1152"/>
            <a:chExt cx="1248" cy="672"/>
          </a:xfrm>
        </p:grpSpPr>
        <p:sp>
          <p:nvSpPr>
            <p:cNvPr id="339672" name="Line 728"/>
            <p:cNvSpPr>
              <a:spLocks noChangeShapeType="1"/>
            </p:cNvSpPr>
            <p:nvPr/>
          </p:nvSpPr>
          <p:spPr bwMode="auto">
            <a:xfrm>
              <a:off x="624" y="1152"/>
              <a:ext cx="1248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339673" name="Line 729"/>
            <p:cNvSpPr>
              <a:spLocks noChangeShapeType="1"/>
            </p:cNvSpPr>
            <p:nvPr/>
          </p:nvSpPr>
          <p:spPr bwMode="auto">
            <a:xfrm>
              <a:off x="1248" y="1152"/>
              <a:ext cx="0" cy="672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  <p:grpSp>
        <p:nvGrpSpPr>
          <p:cNvPr id="339674" name="Group 730"/>
          <p:cNvGrpSpPr>
            <a:grpSpLocks/>
          </p:cNvGrpSpPr>
          <p:nvPr/>
        </p:nvGrpSpPr>
        <p:grpSpPr bwMode="auto">
          <a:xfrm>
            <a:off x="6629400" y="4419600"/>
            <a:ext cx="1981200" cy="1066800"/>
            <a:chOff x="624" y="1152"/>
            <a:chExt cx="1248" cy="672"/>
          </a:xfrm>
        </p:grpSpPr>
        <p:sp>
          <p:nvSpPr>
            <p:cNvPr id="339675" name="Line 731"/>
            <p:cNvSpPr>
              <a:spLocks noChangeShapeType="1"/>
            </p:cNvSpPr>
            <p:nvPr/>
          </p:nvSpPr>
          <p:spPr bwMode="auto">
            <a:xfrm>
              <a:off x="624" y="1152"/>
              <a:ext cx="1248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339676" name="Line 732"/>
            <p:cNvSpPr>
              <a:spLocks noChangeShapeType="1"/>
            </p:cNvSpPr>
            <p:nvPr/>
          </p:nvSpPr>
          <p:spPr bwMode="auto">
            <a:xfrm>
              <a:off x="1248" y="1152"/>
              <a:ext cx="0" cy="672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  <p:grpSp>
        <p:nvGrpSpPr>
          <p:cNvPr id="339677" name="Group 733"/>
          <p:cNvGrpSpPr>
            <a:grpSpLocks/>
          </p:cNvGrpSpPr>
          <p:nvPr/>
        </p:nvGrpSpPr>
        <p:grpSpPr bwMode="auto">
          <a:xfrm>
            <a:off x="6629400" y="1905000"/>
            <a:ext cx="1981200" cy="1066800"/>
            <a:chOff x="624" y="1152"/>
            <a:chExt cx="1248" cy="672"/>
          </a:xfrm>
        </p:grpSpPr>
        <p:sp>
          <p:nvSpPr>
            <p:cNvPr id="339678" name="Line 734"/>
            <p:cNvSpPr>
              <a:spLocks noChangeShapeType="1"/>
            </p:cNvSpPr>
            <p:nvPr/>
          </p:nvSpPr>
          <p:spPr bwMode="auto">
            <a:xfrm>
              <a:off x="624" y="1152"/>
              <a:ext cx="1248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339679" name="Line 735"/>
            <p:cNvSpPr>
              <a:spLocks noChangeShapeType="1"/>
            </p:cNvSpPr>
            <p:nvPr/>
          </p:nvSpPr>
          <p:spPr bwMode="auto">
            <a:xfrm>
              <a:off x="1248" y="1152"/>
              <a:ext cx="0" cy="672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  <p:grpSp>
        <p:nvGrpSpPr>
          <p:cNvPr id="339680" name="Group 736"/>
          <p:cNvGrpSpPr>
            <a:grpSpLocks/>
          </p:cNvGrpSpPr>
          <p:nvPr/>
        </p:nvGrpSpPr>
        <p:grpSpPr bwMode="auto">
          <a:xfrm>
            <a:off x="3810000" y="1905000"/>
            <a:ext cx="2286000" cy="1600200"/>
            <a:chOff x="624" y="1152"/>
            <a:chExt cx="1248" cy="672"/>
          </a:xfrm>
        </p:grpSpPr>
        <p:sp>
          <p:nvSpPr>
            <p:cNvPr id="339681" name="Line 737"/>
            <p:cNvSpPr>
              <a:spLocks noChangeShapeType="1"/>
            </p:cNvSpPr>
            <p:nvPr/>
          </p:nvSpPr>
          <p:spPr bwMode="auto">
            <a:xfrm>
              <a:off x="624" y="1152"/>
              <a:ext cx="1248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339682" name="Line 738"/>
            <p:cNvSpPr>
              <a:spLocks noChangeShapeType="1"/>
            </p:cNvSpPr>
            <p:nvPr/>
          </p:nvSpPr>
          <p:spPr bwMode="auto">
            <a:xfrm>
              <a:off x="1248" y="1152"/>
              <a:ext cx="0" cy="672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  <p:grpSp>
        <p:nvGrpSpPr>
          <p:cNvPr id="339683" name="Group 739"/>
          <p:cNvGrpSpPr>
            <a:grpSpLocks/>
          </p:cNvGrpSpPr>
          <p:nvPr/>
        </p:nvGrpSpPr>
        <p:grpSpPr bwMode="auto">
          <a:xfrm>
            <a:off x="838200" y="4419600"/>
            <a:ext cx="2286000" cy="1066800"/>
            <a:chOff x="624" y="1152"/>
            <a:chExt cx="1248" cy="672"/>
          </a:xfrm>
        </p:grpSpPr>
        <p:sp>
          <p:nvSpPr>
            <p:cNvPr id="339684" name="Line 740"/>
            <p:cNvSpPr>
              <a:spLocks noChangeShapeType="1"/>
            </p:cNvSpPr>
            <p:nvPr/>
          </p:nvSpPr>
          <p:spPr bwMode="auto">
            <a:xfrm>
              <a:off x="624" y="1152"/>
              <a:ext cx="1248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339685" name="Line 741"/>
            <p:cNvSpPr>
              <a:spLocks noChangeShapeType="1"/>
            </p:cNvSpPr>
            <p:nvPr/>
          </p:nvSpPr>
          <p:spPr bwMode="auto">
            <a:xfrm>
              <a:off x="1248" y="1152"/>
              <a:ext cx="0" cy="672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2" name="Rectangle 4"/>
          <p:cNvSpPr>
            <a:spLocks noChangeArrowheads="1"/>
          </p:cNvSpPr>
          <p:nvPr/>
        </p:nvSpPr>
        <p:spPr bwMode="auto">
          <a:xfrm>
            <a:off x="2667000" y="304800"/>
            <a:ext cx="3429000" cy="762000"/>
          </a:xfrm>
          <a:prstGeom prst="rect">
            <a:avLst/>
          </a:prstGeom>
          <a:noFill/>
          <a:ln w="57150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1 (صفحه 208)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340492" name="Line 524"/>
          <p:cNvSpPr>
            <a:spLocks noChangeShapeType="1"/>
          </p:cNvSpPr>
          <p:nvPr/>
        </p:nvSpPr>
        <p:spPr bwMode="auto">
          <a:xfrm>
            <a:off x="2005013" y="-3706813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40496" name="Line 528"/>
          <p:cNvSpPr>
            <a:spLocks noChangeShapeType="1"/>
          </p:cNvSpPr>
          <p:nvPr/>
        </p:nvSpPr>
        <p:spPr bwMode="auto">
          <a:xfrm>
            <a:off x="3422650" y="-4103688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graphicFrame>
        <p:nvGraphicFramePr>
          <p:cNvPr id="458764" name="Group 1036"/>
          <p:cNvGraphicFramePr>
            <a:graphicFrameLocks noGrp="1"/>
          </p:cNvGraphicFramePr>
          <p:nvPr/>
        </p:nvGraphicFramePr>
        <p:xfrm>
          <a:off x="533400" y="1447800"/>
          <a:ext cx="8077200" cy="4759325"/>
        </p:xfrm>
        <a:graphic>
          <a:graphicData uri="http://schemas.openxmlformats.org/drawingml/2006/table">
            <a:tbl>
              <a:tblPr rtl="1"/>
              <a:tblGrid>
                <a:gridCol w="1293812">
                  <a:extLst>
                    <a:ext uri="{9D8B030D-6E8A-4147-A177-3AD203B41FA5}">
                      <a16:colId xmlns:a16="http://schemas.microsoft.com/office/drawing/2014/main" val="3432903499"/>
                    </a:ext>
                  </a:extLst>
                </a:gridCol>
                <a:gridCol w="182563">
                  <a:extLst>
                    <a:ext uri="{9D8B030D-6E8A-4147-A177-3AD203B41FA5}">
                      <a16:colId xmlns:a16="http://schemas.microsoft.com/office/drawing/2014/main" val="441844349"/>
                    </a:ext>
                  </a:extLst>
                </a:gridCol>
                <a:gridCol w="885825">
                  <a:extLst>
                    <a:ext uri="{9D8B030D-6E8A-4147-A177-3AD203B41FA5}">
                      <a16:colId xmlns:a16="http://schemas.microsoft.com/office/drawing/2014/main" val="24070613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836282067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1433096334"/>
                    </a:ext>
                  </a:extLst>
                </a:gridCol>
                <a:gridCol w="304800">
                  <a:extLst>
                    <a:ext uri="{9D8B030D-6E8A-4147-A177-3AD203B41FA5}">
                      <a16:colId xmlns:a16="http://schemas.microsoft.com/office/drawing/2014/main" val="2933701692"/>
                    </a:ext>
                  </a:extLst>
                </a:gridCol>
                <a:gridCol w="219075">
                  <a:extLst>
                    <a:ext uri="{9D8B030D-6E8A-4147-A177-3AD203B41FA5}">
                      <a16:colId xmlns:a16="http://schemas.microsoft.com/office/drawing/2014/main" val="450095758"/>
                    </a:ext>
                  </a:extLst>
                </a:gridCol>
                <a:gridCol w="720725">
                  <a:extLst>
                    <a:ext uri="{9D8B030D-6E8A-4147-A177-3AD203B41FA5}">
                      <a16:colId xmlns:a16="http://schemas.microsoft.com/office/drawing/2014/main" val="276900073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074364662"/>
                    </a:ext>
                  </a:extLst>
                </a:gridCol>
                <a:gridCol w="182563">
                  <a:extLst>
                    <a:ext uri="{9D8B030D-6E8A-4147-A177-3AD203B41FA5}">
                      <a16:colId xmlns:a16="http://schemas.microsoft.com/office/drawing/2014/main" val="1813865614"/>
                    </a:ext>
                  </a:extLst>
                </a:gridCol>
                <a:gridCol w="182562">
                  <a:extLst>
                    <a:ext uri="{9D8B030D-6E8A-4147-A177-3AD203B41FA5}">
                      <a16:colId xmlns:a16="http://schemas.microsoft.com/office/drawing/2014/main" val="1461527047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1216054814"/>
                    </a:ext>
                  </a:extLst>
                </a:gridCol>
                <a:gridCol w="182563">
                  <a:extLst>
                    <a:ext uri="{9D8B030D-6E8A-4147-A177-3AD203B41FA5}">
                      <a16:colId xmlns:a16="http://schemas.microsoft.com/office/drawing/2014/main" val="2357112399"/>
                    </a:ext>
                  </a:extLst>
                </a:gridCol>
                <a:gridCol w="912812">
                  <a:extLst>
                    <a:ext uri="{9D8B030D-6E8A-4147-A177-3AD203B41FA5}">
                      <a16:colId xmlns:a16="http://schemas.microsoft.com/office/drawing/2014/main" val="3745656302"/>
                    </a:ext>
                  </a:extLst>
                </a:gridCol>
                <a:gridCol w="1630363">
                  <a:extLst>
                    <a:ext uri="{9D8B030D-6E8A-4147-A177-3AD203B41FA5}">
                      <a16:colId xmlns:a16="http://schemas.microsoft.com/office/drawing/2014/main" val="926366458"/>
                    </a:ext>
                  </a:extLst>
                </a:gridCol>
              </a:tblGrid>
              <a:tr h="396875"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سربار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پرداختنی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6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استهلاک انباشته ساختمان کارخانه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38458826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1700000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160000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3080829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1080000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5310991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1600000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5934961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4501838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1734464"/>
                  </a:ext>
                </a:extLst>
              </a:tr>
              <a:tr h="2746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2540671"/>
                  </a:ext>
                </a:extLst>
              </a:tr>
              <a:tr h="396875"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اجاره پرداختنی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حسابهای دریافتنی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5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استهلاک انباشته ماشین آلات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15840147"/>
                  </a:ext>
                </a:extLst>
              </a:tr>
              <a:tr h="396875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240000</a:t>
                      </a:r>
                      <a:endParaRPr kumimoji="0" lang="en-US" altLang="zh-CN" sz="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150000</a:t>
                      </a:r>
                      <a:endParaRPr kumimoji="0" lang="en-US" altLang="zh-CN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687401"/>
                  </a:ext>
                </a:extLst>
              </a:tr>
              <a:tr h="274638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269880"/>
                  </a:ext>
                </a:extLst>
              </a:tr>
              <a:tr h="396875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فروش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1174062"/>
                  </a:ext>
                </a:extLst>
              </a:tr>
              <a:tr h="396875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8480553"/>
                  </a:ext>
                </a:extLst>
              </a:tr>
            </a:tbl>
          </a:graphicData>
        </a:graphic>
      </p:graphicFrame>
      <p:grpSp>
        <p:nvGrpSpPr>
          <p:cNvPr id="458765" name="Group 1037"/>
          <p:cNvGrpSpPr>
            <a:grpSpLocks/>
          </p:cNvGrpSpPr>
          <p:nvPr/>
        </p:nvGrpSpPr>
        <p:grpSpPr bwMode="auto">
          <a:xfrm>
            <a:off x="6629400" y="1828800"/>
            <a:ext cx="1981200" cy="1981200"/>
            <a:chOff x="624" y="1152"/>
            <a:chExt cx="1248" cy="672"/>
          </a:xfrm>
        </p:grpSpPr>
        <p:sp>
          <p:nvSpPr>
            <p:cNvPr id="458766" name="Line 1038"/>
            <p:cNvSpPr>
              <a:spLocks noChangeShapeType="1"/>
            </p:cNvSpPr>
            <p:nvPr/>
          </p:nvSpPr>
          <p:spPr bwMode="auto">
            <a:xfrm>
              <a:off x="624" y="1152"/>
              <a:ext cx="1248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458767" name="Line 1039"/>
            <p:cNvSpPr>
              <a:spLocks noChangeShapeType="1"/>
            </p:cNvSpPr>
            <p:nvPr/>
          </p:nvSpPr>
          <p:spPr bwMode="auto">
            <a:xfrm>
              <a:off x="1248" y="1152"/>
              <a:ext cx="0" cy="672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</p:grpSp>
      <p:grpSp>
        <p:nvGrpSpPr>
          <p:cNvPr id="458768" name="Group 1040"/>
          <p:cNvGrpSpPr>
            <a:grpSpLocks/>
          </p:cNvGrpSpPr>
          <p:nvPr/>
        </p:nvGrpSpPr>
        <p:grpSpPr bwMode="auto">
          <a:xfrm>
            <a:off x="4038600" y="4572000"/>
            <a:ext cx="1981200" cy="457200"/>
            <a:chOff x="624" y="1152"/>
            <a:chExt cx="1248" cy="672"/>
          </a:xfrm>
        </p:grpSpPr>
        <p:sp>
          <p:nvSpPr>
            <p:cNvPr id="458769" name="Line 1041"/>
            <p:cNvSpPr>
              <a:spLocks noChangeShapeType="1"/>
            </p:cNvSpPr>
            <p:nvPr/>
          </p:nvSpPr>
          <p:spPr bwMode="auto">
            <a:xfrm>
              <a:off x="624" y="1152"/>
              <a:ext cx="1248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458770" name="Line 1042"/>
            <p:cNvSpPr>
              <a:spLocks noChangeShapeType="1"/>
            </p:cNvSpPr>
            <p:nvPr/>
          </p:nvSpPr>
          <p:spPr bwMode="auto">
            <a:xfrm>
              <a:off x="1248" y="1152"/>
              <a:ext cx="0" cy="672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  <p:grpSp>
        <p:nvGrpSpPr>
          <p:cNvPr id="458771" name="Group 1043"/>
          <p:cNvGrpSpPr>
            <a:grpSpLocks/>
          </p:cNvGrpSpPr>
          <p:nvPr/>
        </p:nvGrpSpPr>
        <p:grpSpPr bwMode="auto">
          <a:xfrm>
            <a:off x="6248400" y="4572000"/>
            <a:ext cx="1981200" cy="533400"/>
            <a:chOff x="624" y="1152"/>
            <a:chExt cx="1248" cy="672"/>
          </a:xfrm>
        </p:grpSpPr>
        <p:sp>
          <p:nvSpPr>
            <p:cNvPr id="458772" name="Line 1044"/>
            <p:cNvSpPr>
              <a:spLocks noChangeShapeType="1"/>
            </p:cNvSpPr>
            <p:nvPr/>
          </p:nvSpPr>
          <p:spPr bwMode="auto">
            <a:xfrm>
              <a:off x="624" y="1152"/>
              <a:ext cx="1248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458773" name="Line 1045"/>
            <p:cNvSpPr>
              <a:spLocks noChangeShapeType="1"/>
            </p:cNvSpPr>
            <p:nvPr/>
          </p:nvSpPr>
          <p:spPr bwMode="auto">
            <a:xfrm>
              <a:off x="1248" y="1152"/>
              <a:ext cx="0" cy="672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  <p:grpSp>
        <p:nvGrpSpPr>
          <p:cNvPr id="458774" name="Group 1046"/>
          <p:cNvGrpSpPr>
            <a:grpSpLocks/>
          </p:cNvGrpSpPr>
          <p:nvPr/>
        </p:nvGrpSpPr>
        <p:grpSpPr bwMode="auto">
          <a:xfrm>
            <a:off x="1371600" y="1828800"/>
            <a:ext cx="1981200" cy="1066800"/>
            <a:chOff x="624" y="1152"/>
            <a:chExt cx="1248" cy="672"/>
          </a:xfrm>
        </p:grpSpPr>
        <p:sp>
          <p:nvSpPr>
            <p:cNvPr id="458775" name="Line 1047"/>
            <p:cNvSpPr>
              <a:spLocks noChangeShapeType="1"/>
            </p:cNvSpPr>
            <p:nvPr/>
          </p:nvSpPr>
          <p:spPr bwMode="auto">
            <a:xfrm>
              <a:off x="624" y="1152"/>
              <a:ext cx="1248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458776" name="Line 1048"/>
            <p:cNvSpPr>
              <a:spLocks noChangeShapeType="1"/>
            </p:cNvSpPr>
            <p:nvPr/>
          </p:nvSpPr>
          <p:spPr bwMode="auto">
            <a:xfrm>
              <a:off x="1248" y="1152"/>
              <a:ext cx="0" cy="672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  <p:grpSp>
        <p:nvGrpSpPr>
          <p:cNvPr id="458777" name="Group 1049"/>
          <p:cNvGrpSpPr>
            <a:grpSpLocks/>
          </p:cNvGrpSpPr>
          <p:nvPr/>
        </p:nvGrpSpPr>
        <p:grpSpPr bwMode="auto">
          <a:xfrm>
            <a:off x="4267200" y="1828800"/>
            <a:ext cx="1981200" cy="1066800"/>
            <a:chOff x="624" y="1152"/>
            <a:chExt cx="1248" cy="672"/>
          </a:xfrm>
        </p:grpSpPr>
        <p:sp>
          <p:nvSpPr>
            <p:cNvPr id="458778" name="Line 1050"/>
            <p:cNvSpPr>
              <a:spLocks noChangeShapeType="1"/>
            </p:cNvSpPr>
            <p:nvPr/>
          </p:nvSpPr>
          <p:spPr bwMode="auto">
            <a:xfrm>
              <a:off x="624" y="1152"/>
              <a:ext cx="1248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458779" name="Line 1051"/>
            <p:cNvSpPr>
              <a:spLocks noChangeShapeType="1"/>
            </p:cNvSpPr>
            <p:nvPr/>
          </p:nvSpPr>
          <p:spPr bwMode="auto">
            <a:xfrm>
              <a:off x="1248" y="1152"/>
              <a:ext cx="0" cy="672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  <p:grpSp>
        <p:nvGrpSpPr>
          <p:cNvPr id="458780" name="Group 1052"/>
          <p:cNvGrpSpPr>
            <a:grpSpLocks/>
          </p:cNvGrpSpPr>
          <p:nvPr/>
        </p:nvGrpSpPr>
        <p:grpSpPr bwMode="auto">
          <a:xfrm>
            <a:off x="4267200" y="5791200"/>
            <a:ext cx="1981200" cy="457200"/>
            <a:chOff x="624" y="1152"/>
            <a:chExt cx="1248" cy="672"/>
          </a:xfrm>
        </p:grpSpPr>
        <p:sp>
          <p:nvSpPr>
            <p:cNvPr id="458781" name="Line 1053"/>
            <p:cNvSpPr>
              <a:spLocks noChangeShapeType="1"/>
            </p:cNvSpPr>
            <p:nvPr/>
          </p:nvSpPr>
          <p:spPr bwMode="auto">
            <a:xfrm>
              <a:off x="624" y="1152"/>
              <a:ext cx="1248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458782" name="Line 1054"/>
            <p:cNvSpPr>
              <a:spLocks noChangeShapeType="1"/>
            </p:cNvSpPr>
            <p:nvPr/>
          </p:nvSpPr>
          <p:spPr bwMode="auto">
            <a:xfrm>
              <a:off x="1248" y="1152"/>
              <a:ext cx="0" cy="672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  <p:grpSp>
        <p:nvGrpSpPr>
          <p:cNvPr id="458783" name="Group 1055"/>
          <p:cNvGrpSpPr>
            <a:grpSpLocks/>
          </p:cNvGrpSpPr>
          <p:nvPr/>
        </p:nvGrpSpPr>
        <p:grpSpPr bwMode="auto">
          <a:xfrm>
            <a:off x="1143000" y="4572000"/>
            <a:ext cx="1981200" cy="457200"/>
            <a:chOff x="624" y="1152"/>
            <a:chExt cx="1248" cy="672"/>
          </a:xfrm>
        </p:grpSpPr>
        <p:sp>
          <p:nvSpPr>
            <p:cNvPr id="458784" name="Line 1056"/>
            <p:cNvSpPr>
              <a:spLocks noChangeShapeType="1"/>
            </p:cNvSpPr>
            <p:nvPr/>
          </p:nvSpPr>
          <p:spPr bwMode="auto">
            <a:xfrm>
              <a:off x="624" y="1152"/>
              <a:ext cx="1248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458785" name="Line 1057"/>
            <p:cNvSpPr>
              <a:spLocks noChangeShapeType="1"/>
            </p:cNvSpPr>
            <p:nvPr/>
          </p:nvSpPr>
          <p:spPr bwMode="auto">
            <a:xfrm>
              <a:off x="1248" y="1152"/>
              <a:ext cx="0" cy="672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  <p:sp>
        <p:nvSpPr>
          <p:cNvPr id="458786" name="Text Box 1058"/>
          <p:cNvSpPr txBox="1">
            <a:spLocks noChangeArrowheads="1"/>
          </p:cNvSpPr>
          <p:nvPr/>
        </p:nvSpPr>
        <p:spPr bwMode="auto">
          <a:xfrm>
            <a:off x="533400" y="6232525"/>
            <a:ext cx="2743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fa-IR" altLang="zh-CN" sz="2000">
                <a:solidFill>
                  <a:srgbClr val="FFCC00"/>
                </a:solidFill>
              </a:rPr>
              <a:t>1080000 = 90% × 1200000</a:t>
            </a:r>
            <a:endParaRPr lang="en-US" altLang="fa-IR" sz="2000">
              <a:solidFill>
                <a:srgbClr val="FFCC00"/>
              </a:solidFill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399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99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39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9972" grpId="0" animBg="1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77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76600" y="228600"/>
            <a:ext cx="26670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2 (صفحه 208)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459779" name="Rectangle 3"/>
          <p:cNvSpPr>
            <a:spLocks noChangeArrowheads="1"/>
          </p:cNvSpPr>
          <p:nvPr/>
        </p:nvSpPr>
        <p:spPr bwMode="auto">
          <a:xfrm>
            <a:off x="609600" y="1196975"/>
            <a:ext cx="7972425" cy="558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1800">
                <a:solidFill>
                  <a:srgbClr val="FFCC00"/>
                </a:solidFill>
              </a:rPr>
              <a:t>1) مواد         1500000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               حسابهای پرداختنی           1500000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2) کالای در جریان ساخت  800000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هزینه سربار     300000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               مواد         1100000  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3) کالای در جریان ساخت        2400000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هزینه سربار        1200000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                 دستمزد پرداختنی    3600000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4) هزینه سربار       4200000 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                  حسابهای مختلف     4200000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 sz="1800">
                <a:solidFill>
                  <a:srgbClr val="FFCC00"/>
                </a:solidFill>
              </a:rPr>
              <a:t>2040000 = 85% × 2400000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5) کالای در جریان ساخت         2040000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                    هزینه سربار                   2040000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6) کالای ساخته شده            5200000     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                    کالای در جریان ساخت           5200000   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7) بهای تمام شده کالای فروش رفته         7600000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                                کالای ساخته شده                7600000  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 sz="1800">
                <a:solidFill>
                  <a:srgbClr val="FFCC00"/>
                </a:solidFill>
              </a:rPr>
              <a:t>9880000 = 3/1 × 7600000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حسابهای دریافتنی            9880000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                                فروش             9880000</a:t>
            </a:r>
          </a:p>
        </p:txBody>
      </p:sp>
      <p:sp>
        <p:nvSpPr>
          <p:cNvPr id="459780" name="Text Box 4"/>
          <p:cNvSpPr txBox="1">
            <a:spLocks noChangeArrowheads="1"/>
          </p:cNvSpPr>
          <p:nvPr/>
        </p:nvSpPr>
        <p:spPr bwMode="auto">
          <a:xfrm>
            <a:off x="0" y="1295400"/>
            <a:ext cx="35814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endParaRPr lang="en-US" altLang="fa-IR" sz="1600">
              <a:solidFill>
                <a:srgbClr val="FFCC00"/>
              </a:solidFill>
              <a:latin typeface="Times New Roman" panose="02020603050405020304" pitchFamily="18" charset="0"/>
            </a:endParaRPr>
          </a:p>
          <a:p>
            <a:pPr algn="ctr" rtl="1"/>
            <a:r>
              <a:rPr lang="ar-SA" altLang="fa-IR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کالای در جریان ساخت</a:t>
            </a:r>
            <a:r>
              <a:rPr lang="en-US" altLang="fa-IR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	</a:t>
            </a:r>
          </a:p>
          <a:p>
            <a:pPr algn="ctr" rtl="1"/>
            <a:endParaRPr lang="en-US" altLang="fa-IR" sz="1600">
              <a:solidFill>
                <a:srgbClr val="FFCC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  <a:p>
            <a:pPr rtl="1"/>
            <a:r>
              <a:rPr lang="ar-SA" altLang="fa-IR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مانده</a:t>
            </a:r>
            <a:r>
              <a:rPr lang="en-US" altLang="fa-IR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</a:t>
            </a:r>
            <a:r>
              <a:rPr lang="ar-SA" altLang="fa-IR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1250000</a:t>
            </a:r>
            <a:r>
              <a:rPr lang="en-US" altLang="fa-IR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		</a:t>
            </a:r>
          </a:p>
          <a:p>
            <a:pPr rtl="1"/>
            <a:r>
              <a:rPr lang="ar-SA" altLang="fa-IR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مواد مستقیم</a:t>
            </a:r>
            <a:r>
              <a:rPr lang="en-US" altLang="fa-IR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</a:t>
            </a:r>
            <a:r>
              <a:rPr lang="ar-SA" altLang="fa-IR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800000</a:t>
            </a:r>
            <a:r>
              <a:rPr lang="en-US" altLang="fa-IR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		</a:t>
            </a:r>
          </a:p>
          <a:p>
            <a:pPr rtl="1"/>
            <a:r>
              <a:rPr lang="ar-SA" altLang="fa-IR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دستمزد مستقیم </a:t>
            </a:r>
            <a:r>
              <a:rPr lang="en-US" altLang="fa-IR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</a:t>
            </a:r>
            <a:r>
              <a:rPr lang="ar-SA" altLang="fa-IR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2400000</a:t>
            </a:r>
            <a:r>
              <a:rPr lang="en-US" altLang="fa-IR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		</a:t>
            </a:r>
          </a:p>
          <a:p>
            <a:pPr rtl="1"/>
            <a:r>
              <a:rPr lang="ar-SA" altLang="fa-IR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سربار جذب شده </a:t>
            </a:r>
            <a:r>
              <a:rPr lang="en-US" altLang="fa-IR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ar-SA" altLang="fa-IR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2040000</a:t>
            </a:r>
            <a:r>
              <a:rPr lang="en-US" altLang="fa-IR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</a:t>
            </a:r>
            <a:r>
              <a:rPr lang="ar-SA" altLang="fa-IR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5200000</a:t>
            </a:r>
            <a:r>
              <a:rPr lang="en-US" altLang="fa-IR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	</a:t>
            </a:r>
          </a:p>
          <a:p>
            <a:pPr rtl="1"/>
            <a:r>
              <a:rPr lang="ar-SA" altLang="fa-IR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مانده  1290000</a:t>
            </a:r>
          </a:p>
          <a:p>
            <a:pPr rtl="1"/>
            <a:r>
              <a:rPr lang="en-US" altLang="fa-IR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		</a:t>
            </a:r>
          </a:p>
          <a:p>
            <a:pPr rtl="1"/>
            <a:endParaRPr lang="en-US" altLang="fa-IR" sz="3200">
              <a:solidFill>
                <a:srgbClr val="FFCC00"/>
              </a:solidFill>
            </a:endParaRPr>
          </a:p>
        </p:txBody>
      </p:sp>
      <p:sp>
        <p:nvSpPr>
          <p:cNvPr id="459781" name="Line 5"/>
          <p:cNvSpPr>
            <a:spLocks noChangeShapeType="1"/>
          </p:cNvSpPr>
          <p:nvPr/>
        </p:nvSpPr>
        <p:spPr bwMode="auto">
          <a:xfrm>
            <a:off x="1371600" y="1828800"/>
            <a:ext cx="0" cy="167640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59782" name="Line 6"/>
          <p:cNvSpPr>
            <a:spLocks noChangeShapeType="1"/>
          </p:cNvSpPr>
          <p:nvPr/>
        </p:nvSpPr>
        <p:spPr bwMode="auto">
          <a:xfrm>
            <a:off x="152400" y="1828800"/>
            <a:ext cx="3276600" cy="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00400" y="5334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حل تمرین3 (صفحه 208)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340997" name="Rectangle 5"/>
          <p:cNvSpPr>
            <a:spLocks noChangeArrowheads="1"/>
          </p:cNvSpPr>
          <p:nvPr/>
        </p:nvSpPr>
        <p:spPr bwMode="auto">
          <a:xfrm>
            <a:off x="2057400" y="1752600"/>
            <a:ext cx="5922963" cy="435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1) 16/2/ مواد مستقیم         1450000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مواد غیر مستقیم         50000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حسابهای پرداختنی        1500000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2) 16/2/ کالای در جریان ساخت        1148000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مواد مستقیم        1148000  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18/2/ هزینه های سربار          4000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مواد غیر مستقیم            40000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3) کالای در جریان ساخت       449500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هزینه های سربار         70000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</a:t>
            </a:r>
            <a:r>
              <a:rPr lang="fa-IR" altLang="zh-CN" sz="2000" u="sng">
                <a:solidFill>
                  <a:srgbClr val="FFCC00"/>
                </a:solidFill>
              </a:rPr>
              <a:t>دستمزد پرداختنی         519500</a:t>
            </a:r>
            <a:endParaRPr lang="en-US" altLang="zh-CN" sz="2000" u="sng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کالای در جریان ساخت             15000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هزینه های سربار       10000 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</a:t>
            </a:r>
            <a:r>
              <a:rPr lang="fa-IR" altLang="zh-CN" sz="2000" u="sng">
                <a:solidFill>
                  <a:srgbClr val="FFCC00"/>
                </a:solidFill>
              </a:rPr>
              <a:t>دستمزد پرداختنی          25000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76600" y="4572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تمرین3 (صفحه 208)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343044" name="Rectangle 4"/>
          <p:cNvSpPr>
            <a:spLocks noChangeArrowheads="1"/>
          </p:cNvSpPr>
          <p:nvPr/>
        </p:nvSpPr>
        <p:spPr bwMode="auto">
          <a:xfrm>
            <a:off x="0" y="1889125"/>
            <a:ext cx="8655050" cy="435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4) هزینه های سربار          287500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حسابهای مختلف            287500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سفارش 66   31875= 75%×42500               سفارش 66    330000 = 120% × 275000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سفارش 67  9000=75% × 12000                سفارش 67     144000 = 120% × 120000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سفارش 67  11250 = 75% × 15000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                 سربار سفارش 66   361875= 31875 + 330000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    سربار سفارش 67     </a:t>
            </a:r>
            <a:r>
              <a:rPr lang="fa-IR" altLang="zh-CN" sz="2000" u="sng">
                <a:solidFill>
                  <a:srgbClr val="FFCC00"/>
                </a:solidFill>
              </a:rPr>
              <a:t>164250</a:t>
            </a:r>
            <a:r>
              <a:rPr lang="fa-IR" altLang="zh-CN" sz="2000">
                <a:solidFill>
                  <a:srgbClr val="FFCC00"/>
                </a:solidFill>
              </a:rPr>
              <a:t>  = 11250 +9000+144000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                                  526125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5) کالای در جریان ساخت            526125 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هزینه های سربار             526125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6) 27/2/ کالای ساخته شده            1729375 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کالای در جریان ساخت           1729375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30/2/ کالای ساخته شده            409250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کالای در جریان ساخت            409250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8" name="Rectangle 4"/>
          <p:cNvSpPr>
            <a:spLocks noChangeArrowheads="1"/>
          </p:cNvSpPr>
          <p:nvPr/>
        </p:nvSpPr>
        <p:spPr bwMode="auto">
          <a:xfrm>
            <a:off x="685800" y="2362200"/>
            <a:ext cx="7924800" cy="155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ctr" rtl="1"/>
            <a:r>
              <a:rPr lang="fa-IR" altLang="zh-CN">
                <a:solidFill>
                  <a:srgbClr val="FFCC00"/>
                </a:solidFill>
              </a:rPr>
              <a:t>طبقه بندی مفاهیم بهای تمام شده به منظور جمع آوری صحیح و استفاده اثر بخش از اطلاعات در بخش حسابداری مالی و حسابداری مدیریت بر اساس مبانی شش گانه زیر انجام می شود :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4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4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4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4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148" grpId="0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3810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3(صفحه 208)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344374" name="Group 310"/>
          <p:cNvGraphicFramePr>
            <a:graphicFrameLocks noGrp="1"/>
          </p:cNvGraphicFramePr>
          <p:nvPr/>
        </p:nvGraphicFramePr>
        <p:xfrm>
          <a:off x="457200" y="1397000"/>
          <a:ext cx="8077200" cy="5156200"/>
        </p:xfrm>
        <a:graphic>
          <a:graphicData uri="http://schemas.openxmlformats.org/drawingml/2006/table">
            <a:tbl>
              <a:tblPr rtl="1"/>
              <a:tblGrid>
                <a:gridCol w="1117600">
                  <a:extLst>
                    <a:ext uri="{9D8B030D-6E8A-4147-A177-3AD203B41FA5}">
                      <a16:colId xmlns:a16="http://schemas.microsoft.com/office/drawing/2014/main" val="1827220227"/>
                    </a:ext>
                  </a:extLst>
                </a:gridCol>
                <a:gridCol w="1069975">
                  <a:extLst>
                    <a:ext uri="{9D8B030D-6E8A-4147-A177-3AD203B41FA5}">
                      <a16:colId xmlns:a16="http://schemas.microsoft.com/office/drawing/2014/main" val="113881890"/>
                    </a:ext>
                  </a:extLst>
                </a:gridCol>
                <a:gridCol w="915987">
                  <a:extLst>
                    <a:ext uri="{9D8B030D-6E8A-4147-A177-3AD203B41FA5}">
                      <a16:colId xmlns:a16="http://schemas.microsoft.com/office/drawing/2014/main" val="1553948224"/>
                    </a:ext>
                  </a:extLst>
                </a:gridCol>
                <a:gridCol w="182563">
                  <a:extLst>
                    <a:ext uri="{9D8B030D-6E8A-4147-A177-3AD203B41FA5}">
                      <a16:colId xmlns:a16="http://schemas.microsoft.com/office/drawing/2014/main" val="1239528215"/>
                    </a:ext>
                  </a:extLst>
                </a:gridCol>
                <a:gridCol w="1890712">
                  <a:extLst>
                    <a:ext uri="{9D8B030D-6E8A-4147-A177-3AD203B41FA5}">
                      <a16:colId xmlns:a16="http://schemas.microsoft.com/office/drawing/2014/main" val="3463642934"/>
                    </a:ext>
                  </a:extLst>
                </a:gridCol>
                <a:gridCol w="182563">
                  <a:extLst>
                    <a:ext uri="{9D8B030D-6E8A-4147-A177-3AD203B41FA5}">
                      <a16:colId xmlns:a16="http://schemas.microsoft.com/office/drawing/2014/main" val="4029887516"/>
                    </a:ext>
                  </a:extLst>
                </a:gridCol>
                <a:gridCol w="1082675">
                  <a:extLst>
                    <a:ext uri="{9D8B030D-6E8A-4147-A177-3AD203B41FA5}">
                      <a16:colId xmlns:a16="http://schemas.microsoft.com/office/drawing/2014/main" val="2202109328"/>
                    </a:ext>
                  </a:extLst>
                </a:gridCol>
                <a:gridCol w="460375">
                  <a:extLst>
                    <a:ext uri="{9D8B030D-6E8A-4147-A177-3AD203B41FA5}">
                      <a16:colId xmlns:a16="http://schemas.microsoft.com/office/drawing/2014/main" val="1494404208"/>
                    </a:ext>
                  </a:extLst>
                </a:gridCol>
                <a:gridCol w="1174750">
                  <a:extLst>
                    <a:ext uri="{9D8B030D-6E8A-4147-A177-3AD203B41FA5}">
                      <a16:colId xmlns:a16="http://schemas.microsoft.com/office/drawing/2014/main" val="1653216380"/>
                    </a:ext>
                  </a:extLst>
                </a:gridCol>
              </a:tblGrid>
              <a:tr h="396875">
                <a:tc gridSpan="5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کالای در جریان ساخت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45286002"/>
                  </a:ext>
                </a:extLst>
              </a:tr>
              <a:tr h="396875"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مستقیم  1148000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0072660"/>
                  </a:ext>
                </a:extLst>
              </a:tr>
              <a:tr h="396875"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مستقیم      449500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89562322"/>
                  </a:ext>
                </a:extLst>
              </a:tr>
              <a:tr h="396875"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غیر مستقیم    15000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1729375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17720506"/>
                  </a:ext>
                </a:extLst>
              </a:tr>
              <a:tr h="396875"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سربار  526125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409250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50428825"/>
                  </a:ext>
                </a:extLst>
              </a:tr>
              <a:tr h="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28540889"/>
                  </a:ext>
                </a:extLst>
              </a:tr>
              <a:tr h="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14055590"/>
                  </a:ext>
                </a:extLst>
              </a:tr>
              <a:tr h="396875"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سفارش 66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سفارش 67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0229340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98000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35327078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317500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132000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69394451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361875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5472328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1729375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164250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5285313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409250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49527094"/>
                  </a:ext>
                </a:extLst>
              </a:tr>
            </a:tbl>
          </a:graphicData>
        </a:graphic>
      </p:graphicFrame>
      <p:sp>
        <p:nvSpPr>
          <p:cNvPr id="344375" name="Line 311"/>
          <p:cNvSpPr>
            <a:spLocks noChangeShapeType="1"/>
          </p:cNvSpPr>
          <p:nvPr/>
        </p:nvSpPr>
        <p:spPr bwMode="auto">
          <a:xfrm>
            <a:off x="5867400" y="1828800"/>
            <a:ext cx="0" cy="205740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44376" name="Line 312"/>
          <p:cNvSpPr>
            <a:spLocks noChangeShapeType="1"/>
          </p:cNvSpPr>
          <p:nvPr/>
        </p:nvSpPr>
        <p:spPr bwMode="auto">
          <a:xfrm>
            <a:off x="4419600" y="1752600"/>
            <a:ext cx="4038600" cy="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44377" name="Line 313"/>
          <p:cNvSpPr>
            <a:spLocks noChangeShapeType="1"/>
          </p:cNvSpPr>
          <p:nvPr/>
        </p:nvSpPr>
        <p:spPr bwMode="auto">
          <a:xfrm>
            <a:off x="4419600" y="3429000"/>
            <a:ext cx="4038600" cy="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44378" name="Line 314"/>
          <p:cNvSpPr>
            <a:spLocks noChangeShapeType="1"/>
          </p:cNvSpPr>
          <p:nvPr/>
        </p:nvSpPr>
        <p:spPr bwMode="auto">
          <a:xfrm>
            <a:off x="6553200" y="4495800"/>
            <a:ext cx="0" cy="160020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44379" name="Line 315"/>
          <p:cNvSpPr>
            <a:spLocks noChangeShapeType="1"/>
          </p:cNvSpPr>
          <p:nvPr/>
        </p:nvSpPr>
        <p:spPr bwMode="auto">
          <a:xfrm>
            <a:off x="6248400" y="4495800"/>
            <a:ext cx="1143000" cy="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44380" name="Line 316"/>
          <p:cNvSpPr>
            <a:spLocks noChangeShapeType="1"/>
          </p:cNvSpPr>
          <p:nvPr/>
        </p:nvSpPr>
        <p:spPr bwMode="auto">
          <a:xfrm>
            <a:off x="6553200" y="5715000"/>
            <a:ext cx="838200" cy="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44381" name="Line 317"/>
          <p:cNvSpPr>
            <a:spLocks noChangeShapeType="1"/>
          </p:cNvSpPr>
          <p:nvPr/>
        </p:nvSpPr>
        <p:spPr bwMode="auto">
          <a:xfrm>
            <a:off x="2438400" y="4572000"/>
            <a:ext cx="0" cy="182880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44382" name="Line 318"/>
          <p:cNvSpPr>
            <a:spLocks noChangeShapeType="1"/>
          </p:cNvSpPr>
          <p:nvPr/>
        </p:nvSpPr>
        <p:spPr bwMode="auto">
          <a:xfrm>
            <a:off x="1905000" y="4572000"/>
            <a:ext cx="1295400" cy="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44383" name="Line 319"/>
          <p:cNvSpPr>
            <a:spLocks noChangeShapeType="1"/>
          </p:cNvSpPr>
          <p:nvPr/>
        </p:nvSpPr>
        <p:spPr bwMode="auto">
          <a:xfrm>
            <a:off x="2438400" y="6096000"/>
            <a:ext cx="762000" cy="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00400" y="4572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cs typeface="B Yagut" panose="00000400000000000000" pitchFamily="2" charset="-78"/>
              </a:rPr>
              <a:t>ادامه حل تمرین 3(صفحه 208)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345092" name="Rectangle 4"/>
          <p:cNvSpPr>
            <a:spLocks noChangeArrowheads="1"/>
          </p:cNvSpPr>
          <p:nvPr/>
        </p:nvSpPr>
        <p:spPr bwMode="auto">
          <a:xfrm>
            <a:off x="1828800" y="2298700"/>
            <a:ext cx="6270625" cy="2530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7) 28/2/ قیمت تمام شده کالای فروش رفته            1729375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کالای ساخته شده            1729375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28/3/ بانک                 2500000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فروش               2500000  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30/2/ قیمت تمام شده کالای فروش رفته              409250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     کالای ساخته شده     409250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30/2/ حسابهای دریافتنی            420000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فروش                  420000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52800" y="228600"/>
            <a:ext cx="26670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4 (صفحه 210)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346116" name="Rectangle 4"/>
          <p:cNvSpPr>
            <a:spLocks noChangeArrowheads="1"/>
          </p:cNvSpPr>
          <p:nvPr/>
        </p:nvSpPr>
        <p:spPr bwMode="auto">
          <a:xfrm>
            <a:off x="2533650" y="1074738"/>
            <a:ext cx="5695950" cy="5859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1800">
                <a:solidFill>
                  <a:srgbClr val="FFCC00"/>
                </a:solidFill>
              </a:rPr>
              <a:t>1) مواد            5600000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                    حسابهای پرداختنی         5600000  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2) کالای در جریان ساخت       3200000   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  هزینه های سربار               600000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                                 مواد                 3800000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3) کالای در جریان ساخت                440000     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هزینه های سربار            120000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                               دستمزد پرداختنی              560000           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4) هزینه های سربار          455000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                                اجاره پرداختنی                200000       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                                استهلاک انباشته ساختمان         80000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                                استهلاک انباشته تجهیزات        175000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5)                                                            330000 = 75% 440000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کالای در جریان ساخت         330000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                               هزینه های سربار     330000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6) کالای ساخته شده          3000000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                               کالای در جریان ساخت        3000000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قیمت تمام شده کالای فروش رفته          3000000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                                کالای ساخته شده       3000000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بانک                        4000000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                                 فروش              4000000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47595" name="Group 459"/>
          <p:cNvGraphicFramePr>
            <a:graphicFrameLocks noGrp="1"/>
          </p:cNvGraphicFramePr>
          <p:nvPr/>
        </p:nvGraphicFramePr>
        <p:xfrm>
          <a:off x="457200" y="76200"/>
          <a:ext cx="8305800" cy="6742113"/>
        </p:xfrm>
        <a:graphic>
          <a:graphicData uri="http://schemas.openxmlformats.org/drawingml/2006/table">
            <a:tbl>
              <a:tblPr rtl="1"/>
              <a:tblGrid>
                <a:gridCol w="1258887">
                  <a:extLst>
                    <a:ext uri="{9D8B030D-6E8A-4147-A177-3AD203B41FA5}">
                      <a16:colId xmlns:a16="http://schemas.microsoft.com/office/drawing/2014/main" val="2611713135"/>
                    </a:ext>
                  </a:extLst>
                </a:gridCol>
                <a:gridCol w="1304925">
                  <a:extLst>
                    <a:ext uri="{9D8B030D-6E8A-4147-A177-3AD203B41FA5}">
                      <a16:colId xmlns:a16="http://schemas.microsoft.com/office/drawing/2014/main" val="2601983449"/>
                    </a:ext>
                  </a:extLst>
                </a:gridCol>
                <a:gridCol w="654050">
                  <a:extLst>
                    <a:ext uri="{9D8B030D-6E8A-4147-A177-3AD203B41FA5}">
                      <a16:colId xmlns:a16="http://schemas.microsoft.com/office/drawing/2014/main" val="2886909754"/>
                    </a:ext>
                  </a:extLst>
                </a:gridCol>
                <a:gridCol w="1044575">
                  <a:extLst>
                    <a:ext uri="{9D8B030D-6E8A-4147-A177-3AD203B41FA5}">
                      <a16:colId xmlns:a16="http://schemas.microsoft.com/office/drawing/2014/main" val="3480630257"/>
                    </a:ext>
                  </a:extLst>
                </a:gridCol>
                <a:gridCol w="1041400">
                  <a:extLst>
                    <a:ext uri="{9D8B030D-6E8A-4147-A177-3AD203B41FA5}">
                      <a16:colId xmlns:a16="http://schemas.microsoft.com/office/drawing/2014/main" val="568432769"/>
                    </a:ext>
                  </a:extLst>
                </a:gridCol>
                <a:gridCol w="912813">
                  <a:extLst>
                    <a:ext uri="{9D8B030D-6E8A-4147-A177-3AD203B41FA5}">
                      <a16:colId xmlns:a16="http://schemas.microsoft.com/office/drawing/2014/main" val="328399824"/>
                    </a:ext>
                  </a:extLst>
                </a:gridCol>
                <a:gridCol w="1044575">
                  <a:extLst>
                    <a:ext uri="{9D8B030D-6E8A-4147-A177-3AD203B41FA5}">
                      <a16:colId xmlns:a16="http://schemas.microsoft.com/office/drawing/2014/main" val="2171610422"/>
                    </a:ext>
                  </a:extLst>
                </a:gridCol>
                <a:gridCol w="1044575">
                  <a:extLst>
                    <a:ext uri="{9D8B030D-6E8A-4147-A177-3AD203B41FA5}">
                      <a16:colId xmlns:a16="http://schemas.microsoft.com/office/drawing/2014/main" val="3039271857"/>
                    </a:ext>
                  </a:extLst>
                </a:gridCol>
              </a:tblGrid>
              <a:tr h="396875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کالای در جریان ساخت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کالای ساخته شده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0432815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5600000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3800000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3200000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3000000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3000000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2239077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1800000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440000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3000000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635613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330000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3067574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970000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7158649"/>
                  </a:ext>
                </a:extLst>
              </a:tr>
              <a:tr h="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5423846"/>
                  </a:ext>
                </a:extLst>
              </a:tr>
              <a:tr h="396875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قیمت تمام شده کالای فروش رفته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حسابهای پرداختنی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سربار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191868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3000000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5600000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330000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7788189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9655449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455000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5250850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845000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4386306"/>
                  </a:ext>
                </a:extLst>
              </a:tr>
              <a:tr h="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151711"/>
                  </a:ext>
                </a:extLst>
              </a:tr>
              <a:tr h="396875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پرداختنی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اجاره پرداختنی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استهلاک انباشته ساختمان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30654543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560000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7411730"/>
                  </a:ext>
                </a:extLst>
              </a:tr>
              <a:tr h="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30795751"/>
                  </a:ext>
                </a:extLst>
              </a:tr>
              <a:tr h="396875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استهلاک انباشته تجهیزات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بانک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فروش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09991686"/>
                  </a:ext>
                </a:extLst>
              </a:tr>
              <a:tr h="396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175000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406019"/>
                  </a:ext>
                </a:extLst>
              </a:tr>
            </a:tbl>
          </a:graphicData>
        </a:graphic>
      </p:graphicFrame>
      <p:sp>
        <p:nvSpPr>
          <p:cNvPr id="347596" name="Line 460"/>
          <p:cNvSpPr>
            <a:spLocks noChangeShapeType="1"/>
          </p:cNvSpPr>
          <p:nvPr/>
        </p:nvSpPr>
        <p:spPr bwMode="auto">
          <a:xfrm>
            <a:off x="3657600" y="5105400"/>
            <a:ext cx="1524000" cy="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47597" name="Line 461"/>
          <p:cNvSpPr>
            <a:spLocks noChangeShapeType="1"/>
          </p:cNvSpPr>
          <p:nvPr/>
        </p:nvSpPr>
        <p:spPr bwMode="auto">
          <a:xfrm>
            <a:off x="4572000" y="5105400"/>
            <a:ext cx="0" cy="53340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47598" name="Line 462"/>
          <p:cNvSpPr>
            <a:spLocks noChangeShapeType="1"/>
          </p:cNvSpPr>
          <p:nvPr/>
        </p:nvSpPr>
        <p:spPr bwMode="auto">
          <a:xfrm>
            <a:off x="533400" y="5105400"/>
            <a:ext cx="1905000" cy="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47601" name="Line 465"/>
          <p:cNvSpPr>
            <a:spLocks noChangeShapeType="1"/>
          </p:cNvSpPr>
          <p:nvPr/>
        </p:nvSpPr>
        <p:spPr bwMode="auto">
          <a:xfrm>
            <a:off x="6400800" y="2743200"/>
            <a:ext cx="2286000" cy="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47602" name="Line 466"/>
          <p:cNvSpPr>
            <a:spLocks noChangeShapeType="1"/>
          </p:cNvSpPr>
          <p:nvPr/>
        </p:nvSpPr>
        <p:spPr bwMode="auto">
          <a:xfrm>
            <a:off x="7620000" y="2743200"/>
            <a:ext cx="0" cy="91440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47603" name="Line 467"/>
          <p:cNvSpPr>
            <a:spLocks noChangeShapeType="1"/>
          </p:cNvSpPr>
          <p:nvPr/>
        </p:nvSpPr>
        <p:spPr bwMode="auto">
          <a:xfrm>
            <a:off x="6553200" y="6324600"/>
            <a:ext cx="1905000" cy="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47605" name="Line 469"/>
          <p:cNvSpPr>
            <a:spLocks noChangeShapeType="1"/>
          </p:cNvSpPr>
          <p:nvPr/>
        </p:nvSpPr>
        <p:spPr bwMode="auto">
          <a:xfrm>
            <a:off x="3581400" y="2743200"/>
            <a:ext cx="1981200" cy="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47606" name="Line 470"/>
          <p:cNvSpPr>
            <a:spLocks noChangeShapeType="1"/>
          </p:cNvSpPr>
          <p:nvPr/>
        </p:nvSpPr>
        <p:spPr bwMode="auto">
          <a:xfrm>
            <a:off x="4495800" y="2743200"/>
            <a:ext cx="0" cy="91440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47607" name="Line 471"/>
          <p:cNvSpPr>
            <a:spLocks noChangeShapeType="1"/>
          </p:cNvSpPr>
          <p:nvPr/>
        </p:nvSpPr>
        <p:spPr bwMode="auto">
          <a:xfrm>
            <a:off x="3657600" y="6324600"/>
            <a:ext cx="1905000" cy="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grpSp>
        <p:nvGrpSpPr>
          <p:cNvPr id="347608" name="Group 472"/>
          <p:cNvGrpSpPr>
            <a:grpSpLocks/>
          </p:cNvGrpSpPr>
          <p:nvPr/>
        </p:nvGrpSpPr>
        <p:grpSpPr bwMode="auto">
          <a:xfrm>
            <a:off x="609600" y="381000"/>
            <a:ext cx="1981200" cy="914400"/>
            <a:chOff x="4224" y="288"/>
            <a:chExt cx="1248" cy="576"/>
          </a:xfrm>
        </p:grpSpPr>
        <p:sp>
          <p:nvSpPr>
            <p:cNvPr id="347609" name="Line 473"/>
            <p:cNvSpPr>
              <a:spLocks noChangeShapeType="1"/>
            </p:cNvSpPr>
            <p:nvPr/>
          </p:nvSpPr>
          <p:spPr bwMode="auto">
            <a:xfrm>
              <a:off x="4224" y="288"/>
              <a:ext cx="1248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347610" name="Line 474"/>
            <p:cNvSpPr>
              <a:spLocks noChangeShapeType="1"/>
            </p:cNvSpPr>
            <p:nvPr/>
          </p:nvSpPr>
          <p:spPr bwMode="auto">
            <a:xfrm>
              <a:off x="4800" y="288"/>
              <a:ext cx="0" cy="576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347611" name="Line 475"/>
            <p:cNvSpPr>
              <a:spLocks noChangeShapeType="1"/>
            </p:cNvSpPr>
            <p:nvPr/>
          </p:nvSpPr>
          <p:spPr bwMode="auto">
            <a:xfrm>
              <a:off x="4224" y="576"/>
              <a:ext cx="1200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  <p:sp>
        <p:nvSpPr>
          <p:cNvPr id="347613" name="Line 477"/>
          <p:cNvSpPr>
            <a:spLocks noChangeShapeType="1"/>
          </p:cNvSpPr>
          <p:nvPr/>
        </p:nvSpPr>
        <p:spPr bwMode="auto">
          <a:xfrm>
            <a:off x="3429000" y="457200"/>
            <a:ext cx="2209800" cy="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47614" name="Line 478"/>
          <p:cNvSpPr>
            <a:spLocks noChangeShapeType="1"/>
          </p:cNvSpPr>
          <p:nvPr/>
        </p:nvSpPr>
        <p:spPr bwMode="auto">
          <a:xfrm>
            <a:off x="4495800" y="457200"/>
            <a:ext cx="0" cy="144780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47615" name="Line 479"/>
          <p:cNvSpPr>
            <a:spLocks noChangeShapeType="1"/>
          </p:cNvSpPr>
          <p:nvPr/>
        </p:nvSpPr>
        <p:spPr bwMode="auto">
          <a:xfrm>
            <a:off x="3429000" y="1600200"/>
            <a:ext cx="2133600" cy="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47617" name="Line 481"/>
          <p:cNvSpPr>
            <a:spLocks noChangeShapeType="1"/>
          </p:cNvSpPr>
          <p:nvPr/>
        </p:nvSpPr>
        <p:spPr bwMode="auto">
          <a:xfrm>
            <a:off x="6629400" y="5105400"/>
            <a:ext cx="1981200" cy="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47618" name="Line 482"/>
          <p:cNvSpPr>
            <a:spLocks noChangeShapeType="1"/>
          </p:cNvSpPr>
          <p:nvPr/>
        </p:nvSpPr>
        <p:spPr bwMode="auto">
          <a:xfrm>
            <a:off x="7543800" y="5105400"/>
            <a:ext cx="0" cy="53340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47619" name="Line 483"/>
          <p:cNvSpPr>
            <a:spLocks noChangeShapeType="1"/>
          </p:cNvSpPr>
          <p:nvPr/>
        </p:nvSpPr>
        <p:spPr bwMode="auto">
          <a:xfrm>
            <a:off x="381000" y="6324600"/>
            <a:ext cx="1905000" cy="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grpSp>
        <p:nvGrpSpPr>
          <p:cNvPr id="347620" name="Group 484"/>
          <p:cNvGrpSpPr>
            <a:grpSpLocks/>
          </p:cNvGrpSpPr>
          <p:nvPr/>
        </p:nvGrpSpPr>
        <p:grpSpPr bwMode="auto">
          <a:xfrm>
            <a:off x="6705600" y="381000"/>
            <a:ext cx="1981200" cy="914400"/>
            <a:chOff x="4224" y="288"/>
            <a:chExt cx="1248" cy="576"/>
          </a:xfrm>
        </p:grpSpPr>
        <p:sp>
          <p:nvSpPr>
            <p:cNvPr id="347621" name="Line 485"/>
            <p:cNvSpPr>
              <a:spLocks noChangeShapeType="1"/>
            </p:cNvSpPr>
            <p:nvPr/>
          </p:nvSpPr>
          <p:spPr bwMode="auto">
            <a:xfrm>
              <a:off x="4224" y="288"/>
              <a:ext cx="1248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347622" name="Line 486"/>
            <p:cNvSpPr>
              <a:spLocks noChangeShapeType="1"/>
            </p:cNvSpPr>
            <p:nvPr/>
          </p:nvSpPr>
          <p:spPr bwMode="auto">
            <a:xfrm>
              <a:off x="4800" y="288"/>
              <a:ext cx="0" cy="576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347623" name="Line 487"/>
            <p:cNvSpPr>
              <a:spLocks noChangeShapeType="1"/>
            </p:cNvSpPr>
            <p:nvPr/>
          </p:nvSpPr>
          <p:spPr bwMode="auto">
            <a:xfrm>
              <a:off x="4224" y="576"/>
              <a:ext cx="1200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  <p:sp>
        <p:nvSpPr>
          <p:cNvPr id="347625" name="Line 489"/>
          <p:cNvSpPr>
            <a:spLocks noChangeShapeType="1"/>
          </p:cNvSpPr>
          <p:nvPr/>
        </p:nvSpPr>
        <p:spPr bwMode="auto">
          <a:xfrm>
            <a:off x="685800" y="2819400"/>
            <a:ext cx="1981200" cy="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47626" name="Line 490"/>
          <p:cNvSpPr>
            <a:spLocks noChangeShapeType="1"/>
          </p:cNvSpPr>
          <p:nvPr/>
        </p:nvSpPr>
        <p:spPr bwMode="auto">
          <a:xfrm>
            <a:off x="1600200" y="2819400"/>
            <a:ext cx="0" cy="152400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47627" name="Line 491"/>
          <p:cNvSpPr>
            <a:spLocks noChangeShapeType="1"/>
          </p:cNvSpPr>
          <p:nvPr/>
        </p:nvSpPr>
        <p:spPr bwMode="auto">
          <a:xfrm>
            <a:off x="685800" y="4038600"/>
            <a:ext cx="1905000" cy="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47628" name="Line 492"/>
          <p:cNvSpPr>
            <a:spLocks noChangeShapeType="1"/>
          </p:cNvSpPr>
          <p:nvPr/>
        </p:nvSpPr>
        <p:spPr bwMode="auto">
          <a:xfrm>
            <a:off x="4572000" y="6324600"/>
            <a:ext cx="0" cy="30480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47629" name="Line 493"/>
          <p:cNvSpPr>
            <a:spLocks noChangeShapeType="1"/>
          </p:cNvSpPr>
          <p:nvPr/>
        </p:nvSpPr>
        <p:spPr bwMode="auto">
          <a:xfrm>
            <a:off x="7543800" y="6324600"/>
            <a:ext cx="0" cy="30480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47630" name="Line 494"/>
          <p:cNvSpPr>
            <a:spLocks noChangeShapeType="1"/>
          </p:cNvSpPr>
          <p:nvPr/>
        </p:nvSpPr>
        <p:spPr bwMode="auto">
          <a:xfrm>
            <a:off x="1524000" y="5105400"/>
            <a:ext cx="0" cy="53340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47631" name="Line 495"/>
          <p:cNvSpPr>
            <a:spLocks noChangeShapeType="1"/>
          </p:cNvSpPr>
          <p:nvPr/>
        </p:nvSpPr>
        <p:spPr bwMode="auto">
          <a:xfrm>
            <a:off x="1524000" y="6400800"/>
            <a:ext cx="0" cy="30480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48520" name="Group 360"/>
          <p:cNvGraphicFramePr>
            <a:graphicFrameLocks noGrp="1"/>
          </p:cNvGraphicFramePr>
          <p:nvPr/>
        </p:nvGraphicFramePr>
        <p:xfrm>
          <a:off x="685800" y="533400"/>
          <a:ext cx="7772400" cy="6324600"/>
        </p:xfrm>
        <a:graphic>
          <a:graphicData uri="http://schemas.openxmlformats.org/drawingml/2006/table">
            <a:tbl>
              <a:tblPr rtl="1"/>
              <a:tblGrid>
                <a:gridCol w="2984500">
                  <a:extLst>
                    <a:ext uri="{9D8B030D-6E8A-4147-A177-3AD203B41FA5}">
                      <a16:colId xmlns:a16="http://schemas.microsoft.com/office/drawing/2014/main" val="1130471127"/>
                    </a:ext>
                  </a:extLst>
                </a:gridCol>
                <a:gridCol w="1803400">
                  <a:extLst>
                    <a:ext uri="{9D8B030D-6E8A-4147-A177-3AD203B41FA5}">
                      <a16:colId xmlns:a16="http://schemas.microsoft.com/office/drawing/2014/main" val="1501771953"/>
                    </a:ext>
                  </a:extLst>
                </a:gridCol>
                <a:gridCol w="2984500">
                  <a:extLst>
                    <a:ext uri="{9D8B030D-6E8A-4147-A177-3AD203B41FA5}">
                      <a16:colId xmlns:a16="http://schemas.microsoft.com/office/drawing/2014/main" val="1507887198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عنوان حساب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بدهکار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بستانکار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301393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بانک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749869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1800000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866394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کالای در جریان ساخت 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970000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7819267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کالای ساخته شده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389441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استهلاک انباشته ساختمان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332547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استهلاک انباشته تجهیزات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360816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حسابهای پرداختنی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175000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989936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پرداختنی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5600000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63759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اجاره پرداختنی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560000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663934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فروش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014568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قیمت تمام شده کالای فروش رفته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3000000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742560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سربار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8450000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70305458"/>
                  </a:ext>
                </a:extLst>
              </a:tr>
              <a:tr h="3810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10615000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10615000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1815369"/>
                  </a:ext>
                </a:extLst>
              </a:tr>
            </a:tbl>
          </a:graphicData>
        </a:graphic>
      </p:graphicFrame>
      <p:sp>
        <p:nvSpPr>
          <p:cNvPr id="348434" name="Text Box 274"/>
          <p:cNvSpPr txBox="1">
            <a:spLocks noChangeArrowheads="1"/>
          </p:cNvSpPr>
          <p:nvPr/>
        </p:nvSpPr>
        <p:spPr bwMode="auto">
          <a:xfrm>
            <a:off x="685800" y="166688"/>
            <a:ext cx="76200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rtl="1">
              <a:spcBef>
                <a:spcPct val="50000"/>
              </a:spcBef>
            </a:pPr>
            <a:r>
              <a:rPr lang="fa-IR" altLang="zh-CN" sz="1800">
                <a:solidFill>
                  <a:schemeClr val="hlink"/>
                </a:solidFill>
              </a:rPr>
              <a:t>شرکت شادی ، تراز آزمایشی  31/5/9×13</a:t>
            </a:r>
            <a:endParaRPr lang="en-US" altLang="fa-IR" sz="1800">
              <a:solidFill>
                <a:schemeClr val="hlink"/>
              </a:solidFill>
            </a:endParaRPr>
          </a:p>
        </p:txBody>
      </p:sp>
      <p:sp>
        <p:nvSpPr>
          <p:cNvPr id="348517" name="Line 357"/>
          <p:cNvSpPr>
            <a:spLocks noChangeShapeType="1"/>
          </p:cNvSpPr>
          <p:nvPr/>
        </p:nvSpPr>
        <p:spPr bwMode="auto">
          <a:xfrm>
            <a:off x="685800" y="914400"/>
            <a:ext cx="777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48518" name="Line 358"/>
          <p:cNvSpPr>
            <a:spLocks noChangeShapeType="1"/>
          </p:cNvSpPr>
          <p:nvPr/>
        </p:nvSpPr>
        <p:spPr bwMode="auto">
          <a:xfrm>
            <a:off x="5715000" y="533400"/>
            <a:ext cx="0" cy="6324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48519" name="Line 359"/>
          <p:cNvSpPr>
            <a:spLocks noChangeShapeType="1"/>
          </p:cNvSpPr>
          <p:nvPr/>
        </p:nvSpPr>
        <p:spPr bwMode="auto">
          <a:xfrm>
            <a:off x="3810000" y="533400"/>
            <a:ext cx="0" cy="6324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484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84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434" grpId="0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52800" y="381000"/>
            <a:ext cx="26670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5 (صفحه 211)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351237" name="Rectangle 5"/>
          <p:cNvSpPr>
            <a:spLocks noChangeArrowheads="1"/>
          </p:cNvSpPr>
          <p:nvPr/>
        </p:nvSpPr>
        <p:spPr bwMode="auto">
          <a:xfrm>
            <a:off x="873125" y="2057400"/>
            <a:ext cx="7508875" cy="3287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مواد مستقیم                   370000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دستمزد مستقیم              360000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هزینه های سربار            </a:t>
            </a:r>
            <a:r>
              <a:rPr lang="fa-IR" altLang="zh-CN" u="sng">
                <a:solidFill>
                  <a:srgbClr val="FFCC00"/>
                </a:solidFill>
                <a:latin typeface="Times New Roman" panose="02020603050405020304" pitchFamily="18" charset="0"/>
              </a:rPr>
              <a:t>270000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هزینه های تولید              1000000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اضافه می شود کار در جریان طی دوره           1120000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کسر می شود کار در جریان آخر دوره             </a:t>
            </a:r>
            <a:r>
              <a:rPr lang="fa-IR" altLang="zh-CN" u="sng">
                <a:solidFill>
                  <a:srgbClr val="FFCC00"/>
                </a:solidFill>
                <a:latin typeface="Times New Roman" panose="02020603050405020304" pitchFamily="18" charset="0"/>
              </a:rPr>
              <a:t>(150000)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بهای تمام شده کالای تولید شده                      970000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هزینه سربار           270000 = 27% × 1000000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124200" y="4572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5(صفحه 211)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352261" name="Rectangle 5"/>
          <p:cNvSpPr>
            <a:spLocks noChangeArrowheads="1"/>
          </p:cNvSpPr>
          <p:nvPr/>
        </p:nvSpPr>
        <p:spPr bwMode="auto">
          <a:xfrm>
            <a:off x="2162175" y="15573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52260" name="Text Box 4"/>
          <p:cNvSpPr txBox="1">
            <a:spLocks noChangeArrowheads="1"/>
          </p:cNvSpPr>
          <p:nvPr/>
        </p:nvSpPr>
        <p:spPr bwMode="auto">
          <a:xfrm>
            <a:off x="2133600" y="2514600"/>
            <a:ext cx="847725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75/0</a:t>
            </a:r>
            <a:endParaRPr lang="fa-IR" altLang="zh-CN" sz="32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352262" name="Rectangle 6"/>
          <p:cNvSpPr>
            <a:spLocks noChangeArrowheads="1"/>
          </p:cNvSpPr>
          <p:nvPr/>
        </p:nvSpPr>
        <p:spPr bwMode="auto">
          <a:xfrm>
            <a:off x="685800" y="1905000"/>
            <a:ext cx="7953375" cy="439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endParaRPr lang="en-US" altLang="fa-IR" sz="2000">
              <a:solidFill>
                <a:srgbClr val="FFCC00"/>
              </a:solidFill>
            </a:endParaRPr>
          </a:p>
          <a:p>
            <a:pPr algn="l" rtl="1" eaLnBrk="0" hangingPunct="0"/>
            <a:r>
              <a:rPr lang="fa-IR" altLang="fa-IR" sz="2000">
                <a:solidFill>
                  <a:srgbClr val="FFCC00"/>
                </a:solidFill>
                <a:latin typeface="Arial" panose="020B0604020202020204" pitchFamily="34" charset="0"/>
              </a:rPr>
              <a:t>360000=</a:t>
            </a:r>
            <a:r>
              <a:rPr lang="fa-IR" altLang="fa-IR" sz="2000" u="sng">
                <a:solidFill>
                  <a:srgbClr val="FFCC00"/>
                </a:solidFill>
                <a:latin typeface="Arial" panose="020B0604020202020204" pitchFamily="34" charset="0"/>
              </a:rPr>
              <a:t>270000</a:t>
            </a:r>
            <a:r>
              <a:rPr lang="fa-IR" altLang="fa-IR" sz="2000">
                <a:solidFill>
                  <a:srgbClr val="FFCC00"/>
                </a:solidFill>
                <a:latin typeface="Arial" panose="020B0604020202020204" pitchFamily="34" charset="0"/>
              </a:rPr>
              <a:t> = دستمزد مستقیم</a:t>
            </a:r>
          </a:p>
          <a:p>
            <a:pPr algn="l" rtl="1" eaLnBrk="0" hangingPunct="0"/>
            <a:endParaRPr lang="fa-IR" altLang="fa-IR" sz="2000">
              <a:solidFill>
                <a:srgbClr val="FFCC00"/>
              </a:solidFill>
              <a:latin typeface="Arial" panose="020B0604020202020204" pitchFamily="34" charset="0"/>
            </a:endParaRPr>
          </a:p>
          <a:p>
            <a:pPr algn="l" rtl="1" eaLnBrk="0" hangingPunct="0"/>
            <a:endParaRPr lang="en-US" altLang="fa-IR" sz="1000">
              <a:solidFill>
                <a:srgbClr val="FFCC00"/>
              </a:solidFill>
              <a:latin typeface="Arial" panose="020B0604020202020204" pitchFamily="34" charset="0"/>
            </a:endParaRPr>
          </a:p>
          <a:p>
            <a:pPr algn="l"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370000 = (270000 + 360000 )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1000000 = مواد مستقیم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16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بهای تمام شده کالای ساخته شده ، کار در جریان ساخت آخر دوره ، کار در جریان ساخت اول دوره ، هزینه های تولید طی دوره </a:t>
            </a:r>
            <a:endParaRPr lang="en-US" altLang="zh-CN" sz="8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l"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970000 + کار در جریان ساخت آخر دوره = کار در جریان ساخت اول دوره + 1000000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970000 + کار در جریان ساخت آخر دوره =8/0 کار در جریان ساخت آخر دوره + 1000000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8/0 کار در جریان ساخت آخر دوره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کار در جریان ساخت آخر دوره = 970000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1000000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2/0 کار در جریان ساخت آخر دوره = 30000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970000 + 150000 = کار در جریان ساخت اول دوره + 1000000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120000 = کار در جریان ساخت اول دوره </a:t>
            </a:r>
            <a:endParaRPr lang="fa-IR" altLang="zh-CN" sz="1600">
              <a:solidFill>
                <a:srgbClr val="FF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54" name="Text Box 2"/>
          <p:cNvSpPr txBox="1">
            <a:spLocks noChangeArrowheads="1"/>
          </p:cNvSpPr>
          <p:nvPr/>
        </p:nvSpPr>
        <p:spPr bwMode="auto">
          <a:xfrm>
            <a:off x="1676400" y="762000"/>
            <a:ext cx="6400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zh-CN" sz="5400">
                <a:solidFill>
                  <a:schemeClr val="hlink"/>
                </a:solidFill>
                <a:cs typeface="B Nasim" panose="00000700000000000000" pitchFamily="2" charset="-78"/>
              </a:rPr>
              <a:t>فصل دهم</a:t>
            </a:r>
            <a:r>
              <a:rPr lang="en-US" altLang="zh-CN" sz="5400">
                <a:solidFill>
                  <a:schemeClr val="hlink"/>
                </a:solidFill>
                <a:ea typeface="SimSun" panose="02010600030101010101" pitchFamily="2" charset="-122"/>
                <a:cs typeface="B Nasim" panose="00000700000000000000" pitchFamily="2" charset="-78"/>
              </a:rPr>
              <a:t> </a:t>
            </a:r>
            <a:endParaRPr lang="en-US" altLang="fa-IR" sz="5400">
              <a:solidFill>
                <a:schemeClr val="hlink"/>
              </a:solidFill>
              <a:cs typeface="B Nasim" panose="00000700000000000000" pitchFamily="2" charset="-78"/>
            </a:endParaRPr>
          </a:p>
        </p:txBody>
      </p:sp>
      <p:sp>
        <p:nvSpPr>
          <p:cNvPr id="356355" name="Text Box 3"/>
          <p:cNvSpPr txBox="1">
            <a:spLocks noChangeArrowheads="1"/>
          </p:cNvSpPr>
          <p:nvPr/>
        </p:nvSpPr>
        <p:spPr bwMode="auto">
          <a:xfrm>
            <a:off x="990600" y="2895600"/>
            <a:ext cx="7620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rtl="1">
              <a:spcBef>
                <a:spcPct val="50000"/>
              </a:spcBef>
            </a:pPr>
            <a:r>
              <a:rPr lang="fa-IR" altLang="zh-CN" sz="5400">
                <a:solidFill>
                  <a:srgbClr val="FFCC00"/>
                </a:solidFill>
                <a:cs typeface="B Jadid" panose="00000700000000000000" pitchFamily="2" charset="-78"/>
              </a:rPr>
              <a:t>هزینه یابی مرحله ای </a:t>
            </a:r>
            <a:endParaRPr lang="en-US" altLang="fa-IR" sz="5400">
              <a:solidFill>
                <a:srgbClr val="FFCC00"/>
              </a:solidFill>
              <a:cs typeface="B Jadid" panose="00000700000000000000" pitchFamily="2" charset="-78"/>
            </a:endParaRPr>
          </a:p>
        </p:txBody>
      </p:sp>
      <p:sp>
        <p:nvSpPr>
          <p:cNvPr id="356356" name="Text Box 4"/>
          <p:cNvSpPr txBox="1">
            <a:spLocks noChangeArrowheads="1"/>
          </p:cNvSpPr>
          <p:nvPr/>
        </p:nvSpPr>
        <p:spPr bwMode="auto">
          <a:xfrm>
            <a:off x="838200" y="5562600"/>
            <a:ext cx="7696200" cy="730250"/>
          </a:xfrm>
          <a:prstGeom prst="rect">
            <a:avLst/>
          </a:prstGeom>
          <a:noFill/>
          <a:ln w="28575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/>
            <a:r>
              <a:rPr lang="fa-IR" altLang="zh-CN" sz="2000"/>
              <a:t>هدف های فراگیری آشنایی با :         سیستم هزینه یابی مرحله ای و گزارش بهای تمام شده تولید    (گزارش هزینه های تولید )</a:t>
            </a:r>
            <a:endParaRPr lang="en-US" altLang="fa-IR" sz="2000"/>
          </a:p>
        </p:txBody>
      </p:sp>
    </p:spTree>
  </p:cSld>
  <p:clrMapOvr>
    <a:masterClrMapping/>
  </p:clrMapOvr>
  <p:transition spd="slow"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56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56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56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6354" grpId="0"/>
      <p:bldP spid="356355" grpId="0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80" name="Rectangle 4"/>
          <p:cNvSpPr>
            <a:spLocks noChangeArrowheads="1"/>
          </p:cNvSpPr>
          <p:nvPr/>
        </p:nvSpPr>
        <p:spPr bwMode="auto">
          <a:xfrm>
            <a:off x="685800" y="1438275"/>
            <a:ext cx="7907338" cy="3743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هزینه یابی مرحله ای  روشی از هزینه یابی است که بر اساس آن ، بهای تمام شده محصول در هر مرحله تولیدی تعیین می شود . و زمانی مناسب است که محصول جهت تکمیل از چند مرحله تولیدی گذر نماید و تولید سری یا انبوه باشد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در این روش از هزینه یابی ، از نظام دائمی نگهداری حساب موجودیهای جنسی (مواد ، کالای در جریان ساخت و کالای ساخته شده ) استفاده می شود ، بهای تمام شده محصول با استفاده از هزینه های واقعی ( مواد واقعی ، دستمزد واقعی و سربار واقعی ) و یا هزینه های عادی (مواد واقعی ، دستمزد واقعی و سربار جذب شده ) تعیین می شود</a:t>
            </a:r>
            <a:r>
              <a:rPr lang="en-US" altLang="zh-CN">
                <a:solidFill>
                  <a:srgbClr val="FFCC00"/>
                </a:solidFill>
              </a:rPr>
              <a:t>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3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573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73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3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573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573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7380" grpId="0" build="allAtOnce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4" name="Rectangle 4"/>
          <p:cNvSpPr>
            <a:spLocks noChangeArrowheads="1"/>
          </p:cNvSpPr>
          <p:nvPr/>
        </p:nvSpPr>
        <p:spPr bwMode="auto">
          <a:xfrm>
            <a:off x="990600" y="1787525"/>
            <a:ext cx="7315200" cy="301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در پایان دوره مالی و یا پایان هر ماه برای هریک از مراحل تولیدی ، گزارشی تحت عنوان « گزارش هزینه های تولید » یا « گزارش بهای تمام شده تولید » تنظیم می گردد که بهای تمام شده واحد های تکمیل شده و منتقل شده هر یک از دوایر تولیدی را نشان می دهد . </a:t>
            </a: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گزارش بهای تمام شده تولید دارای چهار بخش مجزا به ترتیب زیر است :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58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8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8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58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0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8" name="Rectangle 4"/>
          <p:cNvSpPr>
            <a:spLocks noGrp="1" noChangeArrowheads="1"/>
          </p:cNvSpPr>
          <p:nvPr>
            <p:ph type="ctrTitle"/>
          </p:nvPr>
        </p:nvSpPr>
        <p:spPr>
          <a:xfrm>
            <a:off x="914400" y="609600"/>
            <a:ext cx="7924800" cy="1050925"/>
          </a:xfrm>
        </p:spPr>
        <p:txBody>
          <a:bodyPr/>
          <a:lstStyle/>
          <a:p>
            <a:pPr algn="r" rtl="1"/>
            <a:r>
              <a:rPr lang="fa-IR" altLang="zh-CN" sz="3200" b="0">
                <a:solidFill>
                  <a:schemeClr val="hlink"/>
                </a:solidFill>
                <a:effectLst/>
                <a:cs typeface="B Jadid" panose="00000700000000000000" pitchFamily="2" charset="-78"/>
              </a:rPr>
              <a:t>1- طبقه بندی بر اساس عناصر تشکیل دهنده بهای تمام شده محصول :</a:t>
            </a:r>
            <a:endParaRPr lang="en-US" altLang="fa-IR" sz="3200" b="0">
              <a:solidFill>
                <a:schemeClr val="hlink"/>
              </a:solidFill>
              <a:effectLst/>
              <a:cs typeface="B Jadid" panose="00000700000000000000" pitchFamily="2" charset="-78"/>
            </a:endParaRPr>
          </a:p>
        </p:txBody>
      </p:sp>
      <p:sp>
        <p:nvSpPr>
          <p:cNvPr id="16998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514600" y="4191000"/>
            <a:ext cx="6400800" cy="1752600"/>
          </a:xfrm>
        </p:spPr>
        <p:txBody>
          <a:bodyPr/>
          <a:lstStyle/>
          <a:p>
            <a:pPr algn="r" rtl="1">
              <a:lnSpc>
                <a:spcPct val="80000"/>
              </a:lnSpc>
            </a:pPr>
            <a:endParaRPr lang="fa-IR" altLang="zh-CN" sz="2400" b="1">
              <a:solidFill>
                <a:schemeClr val="hlink"/>
              </a:solidFill>
              <a:effectLst/>
              <a:cs typeface="B Yagut" panose="00000400000000000000" pitchFamily="2" charset="-78"/>
            </a:endParaRPr>
          </a:p>
          <a:p>
            <a:pPr algn="r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effectLst/>
                <a:cs typeface="B Yagut" panose="00000400000000000000" pitchFamily="2" charset="-78"/>
              </a:rPr>
              <a:t> </a:t>
            </a:r>
          </a:p>
          <a:p>
            <a:pPr algn="r" rtl="1">
              <a:lnSpc>
                <a:spcPct val="80000"/>
              </a:lnSpc>
            </a:pPr>
            <a:endParaRPr lang="fa-IR" altLang="zh-CN" sz="2400">
              <a:solidFill>
                <a:srgbClr val="FFCC00"/>
              </a:solidFill>
              <a:effectLst/>
              <a:cs typeface="B Yagut" panose="00000400000000000000" pitchFamily="2" charset="-78"/>
            </a:endParaRPr>
          </a:p>
          <a:p>
            <a:pPr algn="r" rtl="1">
              <a:lnSpc>
                <a:spcPct val="80000"/>
              </a:lnSpc>
            </a:pPr>
            <a:endParaRPr lang="en-US" altLang="fa-IR" sz="2400">
              <a:cs typeface="B Yagut" panose="00000400000000000000" pitchFamily="2" charset="-78"/>
            </a:endParaRPr>
          </a:p>
        </p:txBody>
      </p:sp>
      <p:sp>
        <p:nvSpPr>
          <p:cNvPr id="169989" name="Rectangle 5"/>
          <p:cNvSpPr>
            <a:spLocks noChangeArrowheads="1"/>
          </p:cNvSpPr>
          <p:nvPr/>
        </p:nvSpPr>
        <p:spPr bwMode="auto">
          <a:xfrm>
            <a:off x="533400" y="2305050"/>
            <a:ext cx="8001000" cy="264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 rtl="1"/>
            <a:r>
              <a:rPr lang="fa-IR" altLang="zh-CN">
                <a:solidFill>
                  <a:srgbClr val="FFCC00"/>
                </a:solidFill>
              </a:rPr>
              <a:t>در این طبقه بندی ، عناصر تشکیل دهنده بهای تمام شده محصول بر اساس نقش مستقیم و یا غیر مستقیم آنها طبقه بندی و به دو دسته کلی زیر تقسیم می شود : </a:t>
            </a:r>
          </a:p>
          <a:p>
            <a:pPr algn="just" rtl="1"/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      الف – هزینه های مستقیم تولید شامل مواد مستقیم و دستمزد مستقیم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        ب – هزینه های غیرمستقیم تولید شامل مواد غیر مستقیم ، دستمزد    </a:t>
            </a: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              غیر مستقیم و سایر هزینه های غیر مستقیم تولید</a:t>
            </a:r>
            <a:endParaRPr lang="en-US" altLang="fa-IR">
              <a:solidFill>
                <a:srgbClr val="FFCC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99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99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699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99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99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69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988" grpId="0"/>
      <p:bldP spid="169989" grpId="0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8" name="Rectangle 4"/>
          <p:cNvSpPr>
            <a:spLocks noChangeArrowheads="1"/>
          </p:cNvSpPr>
          <p:nvPr/>
        </p:nvSpPr>
        <p:spPr bwMode="auto">
          <a:xfrm>
            <a:off x="609600" y="533400"/>
            <a:ext cx="7907338" cy="5203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الف – جدول مقداری تولید : در این بخش ، اطلاعات مندرج در گزارش تولید دریافتی از دایره تولیدی منعکس می شود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ب – جدول معادل آحاد تکمیل شده : در این بخش ، معادل واحدهای تکمیل شده در دایره تولیدی با توجه به درصد تکمیل موجودی کالای در جریان ساخت اول و آخر دوره ارائه می شود .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ج   - جدول هزینه های تولید : در این بخش ، هزینه های تولید مصرف شده در دایره تولیدی  در طی دوره درمجموع و نیز برای هر واحد کالای تکمیل شده ارائه می شود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د – جدول تسهیم هزینه های تولید : در این بخش ، بهای تمام شده واحدهای تکمیل شده و منتقل شده به مرحله بعد و نیز موجودی کالای در جریان ساخت آخر دوره محاسبه می شود .</a:t>
            </a:r>
            <a:r>
              <a:rPr lang="fa-IR" altLang="zh-CN"/>
              <a:t> </a:t>
            </a:r>
          </a:p>
        </p:txBody>
      </p:sp>
      <p:sp>
        <p:nvSpPr>
          <p:cNvPr id="359429" name="Rectangle 5"/>
          <p:cNvSpPr>
            <a:spLocks noChangeArrowheads="1"/>
          </p:cNvSpPr>
          <p:nvPr/>
        </p:nvSpPr>
        <p:spPr bwMode="auto">
          <a:xfrm>
            <a:off x="76200" y="5851525"/>
            <a:ext cx="84582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نمودار 1-10 تفاوت در نحوه گردآوری و انباشت هزینه ها در هر یک از سیستم های هزینه یابی سفارش کار و مرحله ای را نشان می دهد :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4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594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94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59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59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59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594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0" presetID="2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4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594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594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3594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3594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0" fill="hold"/>
                                        <p:tgtEl>
                                          <p:spTgt spid="3594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2000"/>
                                        <p:tgtEl>
                                          <p:spTgt spid="359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9428" grpId="1" uiExpand="1" build="p"/>
      <p:bldP spid="359429" grpId="0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3" name="Text Box 5"/>
          <p:cNvSpPr txBox="1">
            <a:spLocks noChangeArrowheads="1"/>
          </p:cNvSpPr>
          <p:nvPr/>
        </p:nvSpPr>
        <p:spPr bwMode="auto">
          <a:xfrm>
            <a:off x="7543800" y="838200"/>
            <a:ext cx="12954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سيستم هزينه يابي سفارش كار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60454" name="Text Box 6"/>
          <p:cNvSpPr txBox="1">
            <a:spLocks noChangeArrowheads="1"/>
          </p:cNvSpPr>
          <p:nvPr/>
        </p:nvSpPr>
        <p:spPr bwMode="auto">
          <a:xfrm>
            <a:off x="6019800" y="723900"/>
            <a:ext cx="1219200" cy="952500"/>
          </a:xfrm>
          <a:prstGeom prst="rect">
            <a:avLst/>
          </a:prstGeom>
          <a:noFill/>
          <a:ln w="9525" algn="ctr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fa-IR" sz="1400">
                <a:solidFill>
                  <a:srgbClr val="FFCC00"/>
                </a:solidFill>
              </a:rPr>
              <a:t>مواد مستقيم</a:t>
            </a:r>
          </a:p>
          <a:p>
            <a:pPr algn="ctr">
              <a:spcBef>
                <a:spcPct val="50000"/>
              </a:spcBef>
            </a:pPr>
            <a:r>
              <a:rPr lang="fa-IR" altLang="fa-IR" sz="1400">
                <a:solidFill>
                  <a:srgbClr val="FFCC00"/>
                </a:solidFill>
              </a:rPr>
              <a:t>دستمزد مستقيم</a:t>
            </a:r>
          </a:p>
          <a:p>
            <a:pPr algn="ctr">
              <a:spcBef>
                <a:spcPct val="50000"/>
              </a:spcBef>
            </a:pPr>
            <a:r>
              <a:rPr lang="fa-IR" altLang="fa-IR" sz="1400">
                <a:solidFill>
                  <a:srgbClr val="FFCC00"/>
                </a:solidFill>
              </a:rPr>
              <a:t>سربار ساخت</a:t>
            </a:r>
            <a:endParaRPr lang="en-US" altLang="fa-IR" sz="1400">
              <a:solidFill>
                <a:srgbClr val="FFCC00"/>
              </a:solidFill>
            </a:endParaRPr>
          </a:p>
        </p:txBody>
      </p:sp>
      <p:sp>
        <p:nvSpPr>
          <p:cNvPr id="360455" name="Text Box 7"/>
          <p:cNvSpPr txBox="1">
            <a:spLocks noChangeArrowheads="1"/>
          </p:cNvSpPr>
          <p:nvPr/>
        </p:nvSpPr>
        <p:spPr bwMode="auto">
          <a:xfrm>
            <a:off x="3962400" y="533400"/>
            <a:ext cx="1371600" cy="314325"/>
          </a:xfrm>
          <a:prstGeom prst="rect">
            <a:avLst/>
          </a:prstGeom>
          <a:noFill/>
          <a:ln w="9525" algn="ctr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fa-IR" sz="1400">
                <a:solidFill>
                  <a:srgbClr val="FFCC00"/>
                </a:solidFill>
              </a:rPr>
              <a:t>سفارش شماره 1</a:t>
            </a:r>
            <a:endParaRPr lang="en-US" altLang="fa-IR" sz="1400">
              <a:solidFill>
                <a:srgbClr val="FFCC00"/>
              </a:solidFill>
            </a:endParaRPr>
          </a:p>
        </p:txBody>
      </p:sp>
      <p:sp>
        <p:nvSpPr>
          <p:cNvPr id="360456" name="Text Box 8"/>
          <p:cNvSpPr txBox="1">
            <a:spLocks noChangeArrowheads="1"/>
          </p:cNvSpPr>
          <p:nvPr/>
        </p:nvSpPr>
        <p:spPr bwMode="auto">
          <a:xfrm>
            <a:off x="3962400" y="1666875"/>
            <a:ext cx="1371600" cy="314325"/>
          </a:xfrm>
          <a:prstGeom prst="rect">
            <a:avLst/>
          </a:prstGeom>
          <a:noFill/>
          <a:ln w="9525" algn="ctr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fa-IR" sz="1400">
                <a:solidFill>
                  <a:srgbClr val="FFCC00"/>
                </a:solidFill>
              </a:rPr>
              <a:t>سفارش شماره 3</a:t>
            </a:r>
            <a:endParaRPr lang="en-US" altLang="fa-IR" sz="1400">
              <a:solidFill>
                <a:srgbClr val="FFCC00"/>
              </a:solidFill>
            </a:endParaRPr>
          </a:p>
        </p:txBody>
      </p:sp>
      <p:sp>
        <p:nvSpPr>
          <p:cNvPr id="360457" name="Text Box 9"/>
          <p:cNvSpPr txBox="1">
            <a:spLocks noChangeArrowheads="1"/>
          </p:cNvSpPr>
          <p:nvPr/>
        </p:nvSpPr>
        <p:spPr bwMode="auto">
          <a:xfrm>
            <a:off x="3962400" y="1133475"/>
            <a:ext cx="1371600" cy="314325"/>
          </a:xfrm>
          <a:prstGeom prst="rect">
            <a:avLst/>
          </a:prstGeom>
          <a:noFill/>
          <a:ln w="9525" algn="ctr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fa-IR" sz="1400">
                <a:solidFill>
                  <a:srgbClr val="FFCC00"/>
                </a:solidFill>
              </a:rPr>
              <a:t>سفارش شماره 2</a:t>
            </a:r>
            <a:endParaRPr lang="en-US" altLang="fa-IR" sz="1400">
              <a:solidFill>
                <a:srgbClr val="FFCC00"/>
              </a:solidFill>
            </a:endParaRPr>
          </a:p>
        </p:txBody>
      </p:sp>
      <p:sp>
        <p:nvSpPr>
          <p:cNvPr id="360459" name="Text Box 11"/>
          <p:cNvSpPr txBox="1">
            <a:spLocks noChangeArrowheads="1"/>
          </p:cNvSpPr>
          <p:nvPr/>
        </p:nvSpPr>
        <p:spPr bwMode="auto">
          <a:xfrm>
            <a:off x="2286000" y="990600"/>
            <a:ext cx="1066800" cy="590550"/>
          </a:xfrm>
          <a:prstGeom prst="rect">
            <a:avLst/>
          </a:prstGeom>
          <a:noFill/>
          <a:ln w="9525" algn="ctr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كالاي ساخته شده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60460" name="Text Box 12"/>
          <p:cNvSpPr txBox="1">
            <a:spLocks noChangeArrowheads="1"/>
          </p:cNvSpPr>
          <p:nvPr/>
        </p:nvSpPr>
        <p:spPr bwMode="auto">
          <a:xfrm>
            <a:off x="685800" y="838200"/>
            <a:ext cx="1066800" cy="835025"/>
          </a:xfrm>
          <a:prstGeom prst="rect">
            <a:avLst/>
          </a:prstGeom>
          <a:noFill/>
          <a:ln w="9525" algn="ctr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بهاي تمام شده كالاي فروش رفته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60461" name="Text Box 13"/>
          <p:cNvSpPr txBox="1">
            <a:spLocks noChangeArrowheads="1"/>
          </p:cNvSpPr>
          <p:nvPr/>
        </p:nvSpPr>
        <p:spPr bwMode="auto">
          <a:xfrm>
            <a:off x="5562600" y="2133600"/>
            <a:ext cx="22860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CC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كنترل كالاي در جريان ساخت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60462" name="Text Box 14"/>
          <p:cNvSpPr txBox="1">
            <a:spLocks noChangeArrowheads="1"/>
          </p:cNvSpPr>
          <p:nvPr/>
        </p:nvSpPr>
        <p:spPr bwMode="auto">
          <a:xfrm>
            <a:off x="1828800" y="5867400"/>
            <a:ext cx="15240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CC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fa-IR" sz="1200">
                <a:solidFill>
                  <a:srgbClr val="FFCC00"/>
                </a:solidFill>
              </a:rPr>
              <a:t>كالاي ساخته شده</a:t>
            </a:r>
            <a:endParaRPr lang="en-US" altLang="fa-IR" sz="1200">
              <a:solidFill>
                <a:srgbClr val="FFCC00"/>
              </a:solidFill>
            </a:endParaRPr>
          </a:p>
        </p:txBody>
      </p:sp>
      <p:sp>
        <p:nvSpPr>
          <p:cNvPr id="360463" name="Text Box 15"/>
          <p:cNvSpPr txBox="1">
            <a:spLocks noChangeArrowheads="1"/>
          </p:cNvSpPr>
          <p:nvPr/>
        </p:nvSpPr>
        <p:spPr bwMode="auto">
          <a:xfrm>
            <a:off x="457200" y="2209800"/>
            <a:ext cx="2590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CC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بهاي تمام شده كالاي فروش رفته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60464" name="Line 16"/>
          <p:cNvSpPr>
            <a:spLocks noChangeShapeType="1"/>
          </p:cNvSpPr>
          <p:nvPr/>
        </p:nvSpPr>
        <p:spPr bwMode="auto">
          <a:xfrm flipV="1">
            <a:off x="1981200" y="6096000"/>
            <a:ext cx="1219200" cy="3175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60465" name="Line 17"/>
          <p:cNvSpPr>
            <a:spLocks noChangeShapeType="1"/>
          </p:cNvSpPr>
          <p:nvPr/>
        </p:nvSpPr>
        <p:spPr bwMode="auto">
          <a:xfrm>
            <a:off x="2514600" y="6127750"/>
            <a:ext cx="0" cy="42545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60466" name="Line 18"/>
          <p:cNvSpPr>
            <a:spLocks noChangeShapeType="1"/>
          </p:cNvSpPr>
          <p:nvPr/>
        </p:nvSpPr>
        <p:spPr bwMode="auto">
          <a:xfrm>
            <a:off x="5791200" y="2438400"/>
            <a:ext cx="1981200" cy="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467" name="Line 19"/>
          <p:cNvSpPr>
            <a:spLocks noChangeShapeType="1"/>
          </p:cNvSpPr>
          <p:nvPr/>
        </p:nvSpPr>
        <p:spPr bwMode="auto">
          <a:xfrm>
            <a:off x="6781800" y="2438400"/>
            <a:ext cx="0" cy="83820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60468" name="Line 20"/>
          <p:cNvSpPr>
            <a:spLocks noChangeShapeType="1"/>
          </p:cNvSpPr>
          <p:nvPr/>
        </p:nvSpPr>
        <p:spPr bwMode="auto">
          <a:xfrm>
            <a:off x="838200" y="2546350"/>
            <a:ext cx="2286000" cy="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469" name="Line 21"/>
          <p:cNvSpPr>
            <a:spLocks noChangeShapeType="1"/>
          </p:cNvSpPr>
          <p:nvPr/>
        </p:nvSpPr>
        <p:spPr bwMode="auto">
          <a:xfrm>
            <a:off x="1981200" y="2546350"/>
            <a:ext cx="0" cy="53340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470" name="Text Box 22"/>
          <p:cNvSpPr txBox="1">
            <a:spLocks noChangeArrowheads="1"/>
          </p:cNvSpPr>
          <p:nvPr/>
        </p:nvSpPr>
        <p:spPr bwMode="auto">
          <a:xfrm>
            <a:off x="7010400" y="2438400"/>
            <a:ext cx="2524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/>
              <a:t>*</a:t>
            </a:r>
            <a:endParaRPr lang="en-US" altLang="fa-IR"/>
          </a:p>
        </p:txBody>
      </p:sp>
      <p:sp>
        <p:nvSpPr>
          <p:cNvPr id="360471" name="Text Box 23"/>
          <p:cNvSpPr txBox="1">
            <a:spLocks noChangeArrowheads="1"/>
          </p:cNvSpPr>
          <p:nvPr/>
        </p:nvSpPr>
        <p:spPr bwMode="auto">
          <a:xfrm>
            <a:off x="7010400" y="2667000"/>
            <a:ext cx="2524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/>
              <a:t>*</a:t>
            </a:r>
            <a:endParaRPr lang="en-US" altLang="fa-IR"/>
          </a:p>
        </p:txBody>
      </p:sp>
      <p:sp>
        <p:nvSpPr>
          <p:cNvPr id="360472" name="Text Box 24"/>
          <p:cNvSpPr txBox="1">
            <a:spLocks noChangeArrowheads="1"/>
          </p:cNvSpPr>
          <p:nvPr/>
        </p:nvSpPr>
        <p:spPr bwMode="auto">
          <a:xfrm>
            <a:off x="7010400" y="2895600"/>
            <a:ext cx="2524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/>
              <a:t>*</a:t>
            </a:r>
            <a:endParaRPr lang="en-US" altLang="fa-IR"/>
          </a:p>
        </p:txBody>
      </p:sp>
      <p:sp>
        <p:nvSpPr>
          <p:cNvPr id="360473" name="Text Box 25"/>
          <p:cNvSpPr txBox="1">
            <a:spLocks noChangeArrowheads="1"/>
          </p:cNvSpPr>
          <p:nvPr/>
        </p:nvSpPr>
        <p:spPr bwMode="auto">
          <a:xfrm>
            <a:off x="1981200" y="2774950"/>
            <a:ext cx="2524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/>
              <a:t>*</a:t>
            </a:r>
            <a:endParaRPr lang="en-US" altLang="fa-IR"/>
          </a:p>
        </p:txBody>
      </p:sp>
      <p:sp>
        <p:nvSpPr>
          <p:cNvPr id="360474" name="Text Box 26"/>
          <p:cNvSpPr txBox="1">
            <a:spLocks noChangeArrowheads="1"/>
          </p:cNvSpPr>
          <p:nvPr/>
        </p:nvSpPr>
        <p:spPr bwMode="auto">
          <a:xfrm>
            <a:off x="2514600" y="6172200"/>
            <a:ext cx="2524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/>
              <a:t>*</a:t>
            </a:r>
            <a:endParaRPr lang="en-US" altLang="fa-IR"/>
          </a:p>
        </p:txBody>
      </p:sp>
      <p:sp>
        <p:nvSpPr>
          <p:cNvPr id="360475" name="Text Box 27"/>
          <p:cNvSpPr txBox="1">
            <a:spLocks noChangeArrowheads="1"/>
          </p:cNvSpPr>
          <p:nvPr/>
        </p:nvSpPr>
        <p:spPr bwMode="auto">
          <a:xfrm>
            <a:off x="7467600" y="4343400"/>
            <a:ext cx="129540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سيستم هزينه يابي مرحله اي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60476" name="Text Box 28"/>
          <p:cNvSpPr txBox="1">
            <a:spLocks noChangeArrowheads="1"/>
          </p:cNvSpPr>
          <p:nvPr/>
        </p:nvSpPr>
        <p:spPr bwMode="auto">
          <a:xfrm>
            <a:off x="6096000" y="4229100"/>
            <a:ext cx="1219200" cy="952500"/>
          </a:xfrm>
          <a:prstGeom prst="rect">
            <a:avLst/>
          </a:prstGeom>
          <a:noFill/>
          <a:ln w="9525" algn="ctr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fa-IR" sz="1400">
                <a:solidFill>
                  <a:srgbClr val="FFCC00"/>
                </a:solidFill>
              </a:rPr>
              <a:t>مواد مستقيم</a:t>
            </a:r>
          </a:p>
          <a:p>
            <a:pPr algn="ctr">
              <a:spcBef>
                <a:spcPct val="50000"/>
              </a:spcBef>
            </a:pPr>
            <a:r>
              <a:rPr lang="fa-IR" altLang="fa-IR" sz="1400">
                <a:solidFill>
                  <a:srgbClr val="FFCC00"/>
                </a:solidFill>
              </a:rPr>
              <a:t>دستمزد مستقيم</a:t>
            </a:r>
          </a:p>
          <a:p>
            <a:pPr algn="ctr">
              <a:spcBef>
                <a:spcPct val="50000"/>
              </a:spcBef>
            </a:pPr>
            <a:r>
              <a:rPr lang="fa-IR" altLang="fa-IR" sz="1400">
                <a:solidFill>
                  <a:srgbClr val="FFCC00"/>
                </a:solidFill>
              </a:rPr>
              <a:t>سربار ساخت</a:t>
            </a:r>
            <a:endParaRPr lang="en-US" altLang="fa-IR" sz="1400">
              <a:solidFill>
                <a:srgbClr val="FFCC00"/>
              </a:solidFill>
            </a:endParaRPr>
          </a:p>
        </p:txBody>
      </p:sp>
      <p:sp>
        <p:nvSpPr>
          <p:cNvPr id="360477" name="Text Box 29"/>
          <p:cNvSpPr txBox="1">
            <a:spLocks noChangeArrowheads="1"/>
          </p:cNvSpPr>
          <p:nvPr/>
        </p:nvSpPr>
        <p:spPr bwMode="auto">
          <a:xfrm>
            <a:off x="4419600" y="3733800"/>
            <a:ext cx="1371600" cy="314325"/>
          </a:xfrm>
          <a:prstGeom prst="rect">
            <a:avLst/>
          </a:prstGeom>
          <a:noFill/>
          <a:ln w="9525" algn="ctr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fa-IR" sz="1400">
                <a:solidFill>
                  <a:srgbClr val="FFCC00"/>
                </a:solidFill>
              </a:rPr>
              <a:t>مرحله اول ساخت</a:t>
            </a:r>
            <a:endParaRPr lang="en-US" altLang="fa-IR" sz="1400">
              <a:solidFill>
                <a:srgbClr val="FFCC00"/>
              </a:solidFill>
            </a:endParaRPr>
          </a:p>
        </p:txBody>
      </p:sp>
      <p:sp>
        <p:nvSpPr>
          <p:cNvPr id="360478" name="Text Box 30"/>
          <p:cNvSpPr txBox="1">
            <a:spLocks noChangeArrowheads="1"/>
          </p:cNvSpPr>
          <p:nvPr/>
        </p:nvSpPr>
        <p:spPr bwMode="auto">
          <a:xfrm>
            <a:off x="4419600" y="4343400"/>
            <a:ext cx="1371600" cy="314325"/>
          </a:xfrm>
          <a:prstGeom prst="rect">
            <a:avLst/>
          </a:prstGeom>
          <a:noFill/>
          <a:ln w="9525" algn="ctr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fa-IR" sz="1400">
                <a:solidFill>
                  <a:srgbClr val="FFCC00"/>
                </a:solidFill>
              </a:rPr>
              <a:t>مرحله دوم ساخت</a:t>
            </a:r>
            <a:endParaRPr lang="en-US" altLang="fa-IR" sz="1400">
              <a:solidFill>
                <a:srgbClr val="FFCC00"/>
              </a:solidFill>
            </a:endParaRPr>
          </a:p>
        </p:txBody>
      </p:sp>
      <p:sp>
        <p:nvSpPr>
          <p:cNvPr id="360479" name="Text Box 31"/>
          <p:cNvSpPr txBox="1">
            <a:spLocks noChangeArrowheads="1"/>
          </p:cNvSpPr>
          <p:nvPr/>
        </p:nvSpPr>
        <p:spPr bwMode="auto">
          <a:xfrm>
            <a:off x="3429000" y="5029200"/>
            <a:ext cx="1371600" cy="314325"/>
          </a:xfrm>
          <a:prstGeom prst="rect">
            <a:avLst/>
          </a:prstGeom>
          <a:noFill/>
          <a:ln w="9525" algn="ctr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fa-IR" sz="1400">
                <a:solidFill>
                  <a:srgbClr val="FFCC00"/>
                </a:solidFill>
              </a:rPr>
              <a:t>مرحله سوم ساخت</a:t>
            </a:r>
            <a:endParaRPr lang="en-US" altLang="fa-IR" sz="1400">
              <a:solidFill>
                <a:srgbClr val="FFCC00"/>
              </a:solidFill>
            </a:endParaRPr>
          </a:p>
        </p:txBody>
      </p:sp>
      <p:sp>
        <p:nvSpPr>
          <p:cNvPr id="360480" name="Text Box 32"/>
          <p:cNvSpPr txBox="1">
            <a:spLocks noChangeArrowheads="1"/>
          </p:cNvSpPr>
          <p:nvPr/>
        </p:nvSpPr>
        <p:spPr bwMode="auto">
          <a:xfrm>
            <a:off x="2057400" y="4953000"/>
            <a:ext cx="990600" cy="527050"/>
          </a:xfrm>
          <a:prstGeom prst="rect">
            <a:avLst/>
          </a:prstGeom>
          <a:noFill/>
          <a:ln w="9525" algn="ctr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400">
                <a:solidFill>
                  <a:srgbClr val="FFCC00"/>
                </a:solidFill>
              </a:rPr>
              <a:t>كالاي ساخته شده</a:t>
            </a:r>
            <a:endParaRPr lang="en-US" altLang="fa-IR" sz="1400">
              <a:solidFill>
                <a:srgbClr val="FFCC00"/>
              </a:solidFill>
            </a:endParaRPr>
          </a:p>
        </p:txBody>
      </p:sp>
      <p:sp>
        <p:nvSpPr>
          <p:cNvPr id="360481" name="Text Box 33"/>
          <p:cNvSpPr txBox="1">
            <a:spLocks noChangeArrowheads="1"/>
          </p:cNvSpPr>
          <p:nvPr/>
        </p:nvSpPr>
        <p:spPr bwMode="auto">
          <a:xfrm>
            <a:off x="609600" y="4648200"/>
            <a:ext cx="1066800" cy="835025"/>
          </a:xfrm>
          <a:prstGeom prst="rect">
            <a:avLst/>
          </a:prstGeom>
          <a:noFill/>
          <a:ln w="9525" algn="ctr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بهاي تمام شده كالاي فروش رفته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60482" name="Text Box 34"/>
          <p:cNvSpPr txBox="1">
            <a:spLocks noChangeArrowheads="1"/>
          </p:cNvSpPr>
          <p:nvPr/>
        </p:nvSpPr>
        <p:spPr bwMode="auto">
          <a:xfrm>
            <a:off x="-76200" y="5835650"/>
            <a:ext cx="20574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CC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200">
                <a:solidFill>
                  <a:srgbClr val="FFCC00"/>
                </a:solidFill>
              </a:rPr>
              <a:t>بهاي تمام شده كالاي فروش رفته</a:t>
            </a:r>
            <a:endParaRPr lang="en-US" altLang="fa-IR" sz="1200">
              <a:solidFill>
                <a:srgbClr val="FFCC00"/>
              </a:solidFill>
            </a:endParaRPr>
          </a:p>
        </p:txBody>
      </p:sp>
      <p:sp>
        <p:nvSpPr>
          <p:cNvPr id="360483" name="Line 35"/>
          <p:cNvSpPr>
            <a:spLocks noChangeShapeType="1"/>
          </p:cNvSpPr>
          <p:nvPr/>
        </p:nvSpPr>
        <p:spPr bwMode="auto">
          <a:xfrm>
            <a:off x="76200" y="6096000"/>
            <a:ext cx="1816100" cy="1588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60484" name="Line 36"/>
          <p:cNvSpPr>
            <a:spLocks noChangeShapeType="1"/>
          </p:cNvSpPr>
          <p:nvPr/>
        </p:nvSpPr>
        <p:spPr bwMode="auto">
          <a:xfrm>
            <a:off x="914400" y="6096000"/>
            <a:ext cx="1588" cy="44450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60486" name="Text Box 38"/>
          <p:cNvSpPr txBox="1">
            <a:spLocks noChangeArrowheads="1"/>
          </p:cNvSpPr>
          <p:nvPr/>
        </p:nvSpPr>
        <p:spPr bwMode="auto">
          <a:xfrm>
            <a:off x="6248400" y="5867400"/>
            <a:ext cx="28956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CC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200">
                <a:solidFill>
                  <a:srgbClr val="FFCC00"/>
                </a:solidFill>
              </a:rPr>
              <a:t>كنترل كالاي در جريان ساخت(مرحله اول )</a:t>
            </a:r>
            <a:endParaRPr lang="en-US" altLang="fa-IR" sz="1200">
              <a:solidFill>
                <a:srgbClr val="FFCC00"/>
              </a:solidFill>
            </a:endParaRPr>
          </a:p>
        </p:txBody>
      </p:sp>
      <p:sp>
        <p:nvSpPr>
          <p:cNvPr id="360487" name="Line 39"/>
          <p:cNvSpPr>
            <a:spLocks noChangeShapeType="1"/>
          </p:cNvSpPr>
          <p:nvPr/>
        </p:nvSpPr>
        <p:spPr bwMode="auto">
          <a:xfrm>
            <a:off x="7086600" y="6172200"/>
            <a:ext cx="1981200" cy="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488" name="Line 40"/>
          <p:cNvSpPr>
            <a:spLocks noChangeShapeType="1"/>
          </p:cNvSpPr>
          <p:nvPr/>
        </p:nvSpPr>
        <p:spPr bwMode="auto">
          <a:xfrm>
            <a:off x="8153400" y="6172200"/>
            <a:ext cx="0" cy="53340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60492" name="Text Box 44"/>
          <p:cNvSpPr txBox="1">
            <a:spLocks noChangeArrowheads="1"/>
          </p:cNvSpPr>
          <p:nvPr/>
        </p:nvSpPr>
        <p:spPr bwMode="auto">
          <a:xfrm>
            <a:off x="2743200" y="5821363"/>
            <a:ext cx="28956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CC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200">
                <a:solidFill>
                  <a:srgbClr val="FFCC00"/>
                </a:solidFill>
              </a:rPr>
              <a:t>كنترل كالاي در جريان ساخت(مرحله سوم)</a:t>
            </a:r>
            <a:endParaRPr lang="en-US" altLang="fa-IR" sz="1200">
              <a:solidFill>
                <a:srgbClr val="FFCC00"/>
              </a:solidFill>
            </a:endParaRPr>
          </a:p>
        </p:txBody>
      </p:sp>
      <p:sp>
        <p:nvSpPr>
          <p:cNvPr id="360493" name="Line 45"/>
          <p:cNvSpPr>
            <a:spLocks noChangeShapeType="1"/>
          </p:cNvSpPr>
          <p:nvPr/>
        </p:nvSpPr>
        <p:spPr bwMode="auto">
          <a:xfrm>
            <a:off x="3429000" y="6096000"/>
            <a:ext cx="2133600" cy="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60494" name="Line 46"/>
          <p:cNvSpPr>
            <a:spLocks noChangeShapeType="1"/>
          </p:cNvSpPr>
          <p:nvPr/>
        </p:nvSpPr>
        <p:spPr bwMode="auto">
          <a:xfrm>
            <a:off x="4267200" y="6096000"/>
            <a:ext cx="0" cy="53340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60495" name="Text Box 47"/>
          <p:cNvSpPr txBox="1">
            <a:spLocks noChangeArrowheads="1"/>
          </p:cNvSpPr>
          <p:nvPr/>
        </p:nvSpPr>
        <p:spPr bwMode="auto">
          <a:xfrm>
            <a:off x="4648200" y="5562600"/>
            <a:ext cx="28956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CC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200">
                <a:solidFill>
                  <a:srgbClr val="FFCC00"/>
                </a:solidFill>
              </a:rPr>
              <a:t>كنترل كالاي در جريان ساخت(مرحله دوم )</a:t>
            </a:r>
            <a:endParaRPr lang="en-US" altLang="fa-IR" sz="1200">
              <a:solidFill>
                <a:srgbClr val="FFCC00"/>
              </a:solidFill>
            </a:endParaRPr>
          </a:p>
        </p:txBody>
      </p:sp>
      <p:sp>
        <p:nvSpPr>
          <p:cNvPr id="360496" name="Line 48"/>
          <p:cNvSpPr>
            <a:spLocks noChangeShapeType="1"/>
          </p:cNvSpPr>
          <p:nvPr/>
        </p:nvSpPr>
        <p:spPr bwMode="auto">
          <a:xfrm>
            <a:off x="5562600" y="5913438"/>
            <a:ext cx="1828800" cy="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60497" name="Line 49"/>
          <p:cNvSpPr>
            <a:spLocks noChangeShapeType="1"/>
          </p:cNvSpPr>
          <p:nvPr/>
        </p:nvSpPr>
        <p:spPr bwMode="auto">
          <a:xfrm>
            <a:off x="6477000" y="5913438"/>
            <a:ext cx="0" cy="53340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60498" name="Text Box 50"/>
          <p:cNvSpPr txBox="1">
            <a:spLocks noChangeArrowheads="1"/>
          </p:cNvSpPr>
          <p:nvPr/>
        </p:nvSpPr>
        <p:spPr bwMode="auto">
          <a:xfrm>
            <a:off x="3581400" y="2209800"/>
            <a:ext cx="15240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CC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كالاي ساخته شده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60499" name="Text Box 51"/>
          <p:cNvSpPr txBox="1">
            <a:spLocks noChangeArrowheads="1"/>
          </p:cNvSpPr>
          <p:nvPr/>
        </p:nvSpPr>
        <p:spPr bwMode="auto">
          <a:xfrm>
            <a:off x="4267200" y="2514600"/>
            <a:ext cx="2524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/>
              <a:t>*</a:t>
            </a:r>
            <a:endParaRPr lang="en-US" altLang="fa-IR"/>
          </a:p>
        </p:txBody>
      </p:sp>
      <p:sp>
        <p:nvSpPr>
          <p:cNvPr id="360500" name="Line 52"/>
          <p:cNvSpPr>
            <a:spLocks noChangeShapeType="1"/>
          </p:cNvSpPr>
          <p:nvPr/>
        </p:nvSpPr>
        <p:spPr bwMode="auto">
          <a:xfrm>
            <a:off x="3581400" y="2514600"/>
            <a:ext cx="1524000" cy="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501" name="Line 53"/>
          <p:cNvSpPr>
            <a:spLocks noChangeShapeType="1"/>
          </p:cNvSpPr>
          <p:nvPr/>
        </p:nvSpPr>
        <p:spPr bwMode="auto">
          <a:xfrm>
            <a:off x="4267200" y="2514600"/>
            <a:ext cx="0" cy="53340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502" name="Text Box 54"/>
          <p:cNvSpPr txBox="1">
            <a:spLocks noChangeArrowheads="1"/>
          </p:cNvSpPr>
          <p:nvPr/>
        </p:nvSpPr>
        <p:spPr bwMode="auto">
          <a:xfrm>
            <a:off x="8153400" y="6096000"/>
            <a:ext cx="3968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/>
              <a:t>*</a:t>
            </a:r>
            <a:endParaRPr lang="en-US" altLang="fa-IR"/>
          </a:p>
        </p:txBody>
      </p:sp>
      <p:sp>
        <p:nvSpPr>
          <p:cNvPr id="360503" name="Text Box 55"/>
          <p:cNvSpPr txBox="1">
            <a:spLocks noChangeArrowheads="1"/>
          </p:cNvSpPr>
          <p:nvPr/>
        </p:nvSpPr>
        <p:spPr bwMode="auto">
          <a:xfrm>
            <a:off x="8153400" y="6248400"/>
            <a:ext cx="3968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/>
              <a:t>*</a:t>
            </a:r>
            <a:endParaRPr lang="en-US" altLang="fa-IR"/>
          </a:p>
        </p:txBody>
      </p:sp>
      <p:sp>
        <p:nvSpPr>
          <p:cNvPr id="360504" name="Text Box 56"/>
          <p:cNvSpPr txBox="1">
            <a:spLocks noChangeArrowheads="1"/>
          </p:cNvSpPr>
          <p:nvPr/>
        </p:nvSpPr>
        <p:spPr bwMode="auto">
          <a:xfrm>
            <a:off x="8153400" y="6400800"/>
            <a:ext cx="3968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/>
              <a:t>*</a:t>
            </a:r>
            <a:endParaRPr lang="en-US" altLang="fa-IR"/>
          </a:p>
        </p:txBody>
      </p:sp>
      <p:sp>
        <p:nvSpPr>
          <p:cNvPr id="360505" name="Text Box 57"/>
          <p:cNvSpPr txBox="1">
            <a:spLocks noChangeArrowheads="1"/>
          </p:cNvSpPr>
          <p:nvPr/>
        </p:nvSpPr>
        <p:spPr bwMode="auto">
          <a:xfrm>
            <a:off x="4419600" y="6172200"/>
            <a:ext cx="3968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/>
              <a:t>*</a:t>
            </a:r>
            <a:endParaRPr lang="en-US" altLang="fa-IR"/>
          </a:p>
        </p:txBody>
      </p:sp>
      <p:sp>
        <p:nvSpPr>
          <p:cNvPr id="360506" name="Text Box 58"/>
          <p:cNvSpPr txBox="1">
            <a:spLocks noChangeArrowheads="1"/>
          </p:cNvSpPr>
          <p:nvPr/>
        </p:nvSpPr>
        <p:spPr bwMode="auto">
          <a:xfrm>
            <a:off x="6400800" y="5943600"/>
            <a:ext cx="3968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/>
              <a:t>*</a:t>
            </a:r>
            <a:endParaRPr lang="en-US" altLang="fa-IR"/>
          </a:p>
        </p:txBody>
      </p:sp>
      <p:sp>
        <p:nvSpPr>
          <p:cNvPr id="360507" name="Line 59"/>
          <p:cNvSpPr>
            <a:spLocks noChangeShapeType="1"/>
          </p:cNvSpPr>
          <p:nvPr/>
        </p:nvSpPr>
        <p:spPr bwMode="auto">
          <a:xfrm flipH="1" flipV="1">
            <a:off x="5410200" y="609600"/>
            <a:ext cx="6096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60508" name="Line 60"/>
          <p:cNvSpPr>
            <a:spLocks noChangeShapeType="1"/>
          </p:cNvSpPr>
          <p:nvPr/>
        </p:nvSpPr>
        <p:spPr bwMode="auto">
          <a:xfrm flipH="1">
            <a:off x="5410200" y="12192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509" name="Line 61"/>
          <p:cNvSpPr>
            <a:spLocks noChangeShapeType="1"/>
          </p:cNvSpPr>
          <p:nvPr/>
        </p:nvSpPr>
        <p:spPr bwMode="auto">
          <a:xfrm flipH="1">
            <a:off x="5410200" y="1447800"/>
            <a:ext cx="533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510" name="Line 62"/>
          <p:cNvSpPr>
            <a:spLocks noChangeShapeType="1"/>
          </p:cNvSpPr>
          <p:nvPr/>
        </p:nvSpPr>
        <p:spPr bwMode="auto">
          <a:xfrm flipH="1">
            <a:off x="3352800" y="685800"/>
            <a:ext cx="6096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511" name="Line 63"/>
          <p:cNvSpPr>
            <a:spLocks noChangeShapeType="1"/>
          </p:cNvSpPr>
          <p:nvPr/>
        </p:nvSpPr>
        <p:spPr bwMode="auto">
          <a:xfrm flipH="1">
            <a:off x="3352800" y="12954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512" name="Line 64"/>
          <p:cNvSpPr>
            <a:spLocks noChangeShapeType="1"/>
          </p:cNvSpPr>
          <p:nvPr/>
        </p:nvSpPr>
        <p:spPr bwMode="auto">
          <a:xfrm flipH="1" flipV="1">
            <a:off x="3429000" y="1447800"/>
            <a:ext cx="533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513" name="Line 65"/>
          <p:cNvSpPr>
            <a:spLocks noChangeShapeType="1"/>
          </p:cNvSpPr>
          <p:nvPr/>
        </p:nvSpPr>
        <p:spPr bwMode="auto">
          <a:xfrm flipH="1">
            <a:off x="1828800" y="12954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514" name="Line 66"/>
          <p:cNvSpPr>
            <a:spLocks noChangeShapeType="1"/>
          </p:cNvSpPr>
          <p:nvPr/>
        </p:nvSpPr>
        <p:spPr bwMode="auto">
          <a:xfrm flipH="1">
            <a:off x="5105400" y="2971800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515" name="Line 67"/>
          <p:cNvSpPr>
            <a:spLocks noChangeShapeType="1"/>
          </p:cNvSpPr>
          <p:nvPr/>
        </p:nvSpPr>
        <p:spPr bwMode="auto">
          <a:xfrm flipH="1">
            <a:off x="2514600" y="2895600"/>
            <a:ext cx="1066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516" name="Line 68"/>
          <p:cNvSpPr>
            <a:spLocks noChangeShapeType="1"/>
          </p:cNvSpPr>
          <p:nvPr/>
        </p:nvSpPr>
        <p:spPr bwMode="auto">
          <a:xfrm flipH="1" flipV="1">
            <a:off x="5867400" y="3886200"/>
            <a:ext cx="7620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517" name="Line 69"/>
          <p:cNvSpPr>
            <a:spLocks noChangeShapeType="1"/>
          </p:cNvSpPr>
          <p:nvPr/>
        </p:nvSpPr>
        <p:spPr bwMode="auto">
          <a:xfrm flipH="1">
            <a:off x="5867400" y="44958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518" name="Line 70"/>
          <p:cNvSpPr>
            <a:spLocks noChangeShapeType="1"/>
          </p:cNvSpPr>
          <p:nvPr/>
        </p:nvSpPr>
        <p:spPr bwMode="auto">
          <a:xfrm flipH="1">
            <a:off x="4876800" y="4953000"/>
            <a:ext cx="114300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519" name="Line 71"/>
          <p:cNvSpPr>
            <a:spLocks noChangeShapeType="1"/>
          </p:cNvSpPr>
          <p:nvPr/>
        </p:nvSpPr>
        <p:spPr bwMode="auto">
          <a:xfrm>
            <a:off x="5029200" y="4038600"/>
            <a:ext cx="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520" name="Line 72"/>
          <p:cNvSpPr>
            <a:spLocks noChangeShapeType="1"/>
          </p:cNvSpPr>
          <p:nvPr/>
        </p:nvSpPr>
        <p:spPr bwMode="auto">
          <a:xfrm>
            <a:off x="4572000" y="464820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521" name="Line 73"/>
          <p:cNvSpPr>
            <a:spLocks noChangeShapeType="1"/>
          </p:cNvSpPr>
          <p:nvPr/>
        </p:nvSpPr>
        <p:spPr bwMode="auto">
          <a:xfrm flipH="1">
            <a:off x="3124200" y="51816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522" name="Line 74"/>
          <p:cNvSpPr>
            <a:spLocks noChangeShapeType="1"/>
          </p:cNvSpPr>
          <p:nvPr/>
        </p:nvSpPr>
        <p:spPr bwMode="auto">
          <a:xfrm flipH="1">
            <a:off x="1752600" y="51816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523" name="Line 75"/>
          <p:cNvSpPr>
            <a:spLocks noChangeShapeType="1"/>
          </p:cNvSpPr>
          <p:nvPr/>
        </p:nvSpPr>
        <p:spPr bwMode="auto">
          <a:xfrm flipH="1">
            <a:off x="6858000" y="6248400"/>
            <a:ext cx="533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524" name="Line 76"/>
          <p:cNvSpPr>
            <a:spLocks noChangeShapeType="1"/>
          </p:cNvSpPr>
          <p:nvPr/>
        </p:nvSpPr>
        <p:spPr bwMode="auto">
          <a:xfrm flipH="1">
            <a:off x="5181600" y="6324600"/>
            <a:ext cx="685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60525" name="Line 77"/>
          <p:cNvSpPr>
            <a:spLocks noChangeShapeType="1"/>
          </p:cNvSpPr>
          <p:nvPr/>
        </p:nvSpPr>
        <p:spPr bwMode="auto">
          <a:xfrm flipH="1">
            <a:off x="2971800" y="64008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60526" name="Line 78"/>
          <p:cNvSpPr>
            <a:spLocks noChangeShapeType="1"/>
          </p:cNvSpPr>
          <p:nvPr/>
        </p:nvSpPr>
        <p:spPr bwMode="auto">
          <a:xfrm flipH="1">
            <a:off x="1371600" y="6400800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2"/>
          <p:cNvSpPr>
            <a:spLocks noChangeArrowheads="1"/>
          </p:cNvSpPr>
          <p:nvPr/>
        </p:nvSpPr>
        <p:spPr bwMode="auto">
          <a:xfrm>
            <a:off x="2209800" y="2513013"/>
            <a:ext cx="5049838" cy="228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حل مسائل نمونه</a:t>
            </a:r>
          </a:p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از </a:t>
            </a:r>
          </a:p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منبع درسی</a:t>
            </a:r>
            <a:endParaRPr lang="en-US" altLang="zh-CN" sz="4800">
              <a:solidFill>
                <a:srgbClr val="FFCC00"/>
              </a:solidFill>
              <a:ea typeface="SimSun" panose="02010600030101010101" pitchFamily="2" charset="-122"/>
              <a:cs typeface="B Nasim" panose="00000700000000000000" pitchFamily="2" charset="-78"/>
            </a:endParaRPr>
          </a:p>
        </p:txBody>
      </p:sp>
    </p:spTree>
  </p:cSld>
  <p:clrMapOvr>
    <a:masterClrMapping/>
  </p:clrMapOvr>
  <p:transition spd="slow">
    <p:wheel spokes="3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361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1474" grpId="0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0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17775" y="503238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400">
                <a:solidFill>
                  <a:schemeClr val="hlink"/>
                </a:solidFill>
                <a:cs typeface="B Yagut" panose="00000400000000000000" pitchFamily="2" charset="-78"/>
              </a:rPr>
              <a:t>حل تمرین 1 (صفحه 240) :</a:t>
            </a:r>
            <a:endParaRPr lang="en-US" altLang="fa-IR" sz="24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60804" name="Line 4"/>
          <p:cNvSpPr>
            <a:spLocks noChangeShapeType="1"/>
          </p:cNvSpPr>
          <p:nvPr/>
        </p:nvSpPr>
        <p:spPr bwMode="auto">
          <a:xfrm flipH="1">
            <a:off x="3429000" y="4572000"/>
            <a:ext cx="762000" cy="0"/>
          </a:xfrm>
          <a:prstGeom prst="line">
            <a:avLst/>
          </a:prstGeom>
          <a:noFill/>
          <a:ln w="38100" cmpd="dbl">
            <a:solidFill>
              <a:srgbClr val="FFCC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460806" name="Rectangle 6"/>
          <p:cNvSpPr>
            <a:spLocks noChangeArrowheads="1"/>
          </p:cNvSpPr>
          <p:nvPr/>
        </p:nvSpPr>
        <p:spPr bwMode="auto">
          <a:xfrm>
            <a:off x="1343025" y="1889125"/>
            <a:ext cx="7275513" cy="1706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chemeClr val="hlink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شرکت تولیدات پلاستیک . گزارش بهای تمام شده تولید دپارتمان 1 در فروردین ماه </a:t>
            </a:r>
            <a:endParaRPr lang="en-US" altLang="zh-CN" sz="1000">
              <a:solidFill>
                <a:schemeClr val="hlink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en-US" altLang="zh-CN" sz="2000">
              <a:solidFill>
                <a:srgbClr val="FFCC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الف </a:t>
            </a:r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جدول مقداری تولید : 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واحد های شروع شده به تولید                   </a:t>
            </a:r>
            <a:r>
              <a:rPr lang="fa-IR" altLang="zh-CN" u="sng">
                <a:solidFill>
                  <a:srgbClr val="FFCC00"/>
                </a:solidFill>
                <a:latin typeface="Times New Roman" panose="02020603050405020304" pitchFamily="18" charset="0"/>
              </a:rPr>
              <a:t>75000</a:t>
            </a:r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 واحد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60807" name="Rectangle 7"/>
          <p:cNvSpPr>
            <a:spLocks noChangeArrowheads="1"/>
          </p:cNvSpPr>
          <p:nvPr/>
        </p:nvSpPr>
        <p:spPr bwMode="auto">
          <a:xfrm>
            <a:off x="3322638" y="3352800"/>
            <a:ext cx="5340350" cy="1096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واحد های تکمیل شده و انتقالی                 60000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کار در جریان آخر دوره                          </a:t>
            </a:r>
            <a:r>
              <a:rPr lang="fa-IR" altLang="zh-CN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15000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en-US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60808" name="Rectangle 8"/>
          <p:cNvSpPr>
            <a:spLocks noChangeArrowheads="1"/>
          </p:cNvSpPr>
          <p:nvPr/>
        </p:nvSpPr>
        <p:spPr bwMode="auto">
          <a:xfrm>
            <a:off x="3376613" y="4191000"/>
            <a:ext cx="50053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جمع                                                 75000                    </a:t>
            </a:r>
            <a:endParaRPr lang="fa-IR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460814" name="Line 14"/>
          <p:cNvSpPr>
            <a:spLocks noChangeShapeType="1"/>
          </p:cNvSpPr>
          <p:nvPr/>
        </p:nvSpPr>
        <p:spPr bwMode="auto">
          <a:xfrm>
            <a:off x="1371600" y="2209800"/>
            <a:ext cx="716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17775" y="503238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 ادامه حل تمرین 1 (صفحه 240)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61849" name="Rectangle 25"/>
          <p:cNvSpPr>
            <a:spLocks noChangeArrowheads="1"/>
          </p:cNvSpPr>
          <p:nvPr/>
        </p:nvSpPr>
        <p:spPr bwMode="auto">
          <a:xfrm>
            <a:off x="2016125" y="1604963"/>
            <a:ext cx="101917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fa-IR"/>
          </a:p>
        </p:txBody>
      </p:sp>
      <p:sp>
        <p:nvSpPr>
          <p:cNvPr id="461852" name="Rectangle 28"/>
          <p:cNvSpPr>
            <a:spLocks noChangeArrowheads="1"/>
          </p:cNvSpPr>
          <p:nvPr/>
        </p:nvSpPr>
        <p:spPr bwMode="auto">
          <a:xfrm>
            <a:off x="2016125" y="1604963"/>
            <a:ext cx="93503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fa-IR"/>
          </a:p>
        </p:txBody>
      </p:sp>
      <p:graphicFrame>
        <p:nvGraphicFramePr>
          <p:cNvPr id="461910" name="Group 86"/>
          <p:cNvGraphicFramePr>
            <a:graphicFrameLocks noGrp="1"/>
          </p:cNvGraphicFramePr>
          <p:nvPr/>
        </p:nvGraphicFramePr>
        <p:xfrm>
          <a:off x="1905000" y="2743200"/>
          <a:ext cx="6430963" cy="2979738"/>
        </p:xfrm>
        <a:graphic>
          <a:graphicData uri="http://schemas.openxmlformats.org/drawingml/2006/table">
            <a:tbl>
              <a:tblPr rtl="1"/>
              <a:tblGrid>
                <a:gridCol w="3048000">
                  <a:extLst>
                    <a:ext uri="{9D8B030D-6E8A-4147-A177-3AD203B41FA5}">
                      <a16:colId xmlns:a16="http://schemas.microsoft.com/office/drawing/2014/main" val="1132782239"/>
                    </a:ext>
                  </a:extLst>
                </a:gridCol>
                <a:gridCol w="1358900">
                  <a:extLst>
                    <a:ext uri="{9D8B030D-6E8A-4147-A177-3AD203B41FA5}">
                      <a16:colId xmlns:a16="http://schemas.microsoft.com/office/drawing/2014/main" val="203260738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362404298"/>
                    </a:ext>
                  </a:extLst>
                </a:gridCol>
                <a:gridCol w="1292225">
                  <a:extLst>
                    <a:ext uri="{9D8B030D-6E8A-4147-A177-3AD203B41FA5}">
                      <a16:colId xmlns:a16="http://schemas.microsoft.com/office/drawing/2014/main" val="428038619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1777120829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557943199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از نظر مواد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از نظر تبدیل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3413196"/>
                  </a:ext>
                </a:extLst>
              </a:tr>
              <a:tr h="777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واحد های تکمیل شده و انتقالی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21352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 در جریان آخر دوره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9000</a:t>
                      </a: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=60% × 15000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1546318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7500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6900 واحد 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72935749"/>
                  </a:ext>
                </a:extLst>
              </a:tr>
            </a:tbl>
          </a:graphicData>
        </a:graphic>
      </p:graphicFrame>
      <p:sp>
        <p:nvSpPr>
          <p:cNvPr id="461907" name="Line 83"/>
          <p:cNvSpPr>
            <a:spLocks noChangeShapeType="1"/>
          </p:cNvSpPr>
          <p:nvPr/>
        </p:nvSpPr>
        <p:spPr bwMode="auto">
          <a:xfrm>
            <a:off x="4114800" y="3124200"/>
            <a:ext cx="1066800" cy="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61908" name="Line 84"/>
          <p:cNvSpPr>
            <a:spLocks noChangeShapeType="1"/>
          </p:cNvSpPr>
          <p:nvPr/>
        </p:nvSpPr>
        <p:spPr bwMode="auto">
          <a:xfrm>
            <a:off x="2362200" y="3200400"/>
            <a:ext cx="1219200" cy="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61911" name="Text Box 87"/>
          <p:cNvSpPr txBox="1">
            <a:spLocks noChangeArrowheads="1"/>
          </p:cNvSpPr>
          <p:nvPr/>
        </p:nvSpPr>
        <p:spPr bwMode="auto">
          <a:xfrm>
            <a:off x="2743200" y="1828800"/>
            <a:ext cx="5638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>
                <a:solidFill>
                  <a:schemeClr val="hlink"/>
                </a:solidFill>
              </a:rPr>
              <a:t>ب</a:t>
            </a:r>
            <a:r>
              <a:rPr lang="en-US" altLang="zh-CN">
                <a:solidFill>
                  <a:schemeClr val="hlink"/>
                </a:solidFill>
              </a:rPr>
              <a:t> </a:t>
            </a:r>
            <a:r>
              <a:rPr lang="en-US" altLang="zh-CN">
                <a:solidFill>
                  <a:schemeClr val="hlink"/>
                </a:solidFill>
                <a:ea typeface="SimSun" panose="02010600030101010101" pitchFamily="2" charset="-122"/>
              </a:rPr>
              <a:t>–</a:t>
            </a:r>
            <a:r>
              <a:rPr lang="fa-IR" altLang="zh-CN">
                <a:solidFill>
                  <a:srgbClr val="FFCC00"/>
                </a:solidFill>
              </a:rPr>
              <a:t> جدول معادل آحاد تکمیل شده</a:t>
            </a:r>
            <a:r>
              <a:rPr lang="en-US" altLang="zh-CN">
                <a:solidFill>
                  <a:srgbClr val="FFCC00"/>
                </a:solidFill>
              </a:rPr>
              <a:t> :</a:t>
            </a:r>
            <a:r>
              <a:rPr lang="en-US" altLang="zh-CN">
                <a:solidFill>
                  <a:srgbClr val="FFCC00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 </a:t>
            </a:r>
            <a:endParaRPr lang="en-US" altLang="fa-IR">
              <a:solidFill>
                <a:srgbClr val="FFCC00"/>
              </a:solidFill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85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17775" y="503238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 ادامه حل تمرین 1 (صفحه 240)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62851" name="Rectangle 3"/>
          <p:cNvSpPr>
            <a:spLocks noChangeArrowheads="1"/>
          </p:cNvSpPr>
          <p:nvPr/>
        </p:nvSpPr>
        <p:spPr bwMode="auto">
          <a:xfrm>
            <a:off x="2016125" y="1604963"/>
            <a:ext cx="101917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fa-IR"/>
          </a:p>
        </p:txBody>
      </p:sp>
      <p:sp>
        <p:nvSpPr>
          <p:cNvPr id="462852" name="Rectangle 4"/>
          <p:cNvSpPr>
            <a:spLocks noChangeArrowheads="1"/>
          </p:cNvSpPr>
          <p:nvPr/>
        </p:nvSpPr>
        <p:spPr bwMode="auto">
          <a:xfrm>
            <a:off x="2016125" y="1604963"/>
            <a:ext cx="93503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fa-IR"/>
          </a:p>
        </p:txBody>
      </p:sp>
      <p:sp>
        <p:nvSpPr>
          <p:cNvPr id="462893" name="Text Box 45"/>
          <p:cNvSpPr txBox="1">
            <a:spLocks noChangeArrowheads="1"/>
          </p:cNvSpPr>
          <p:nvPr/>
        </p:nvSpPr>
        <p:spPr bwMode="auto">
          <a:xfrm>
            <a:off x="2743200" y="1828800"/>
            <a:ext cx="5638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>
                <a:solidFill>
                  <a:schemeClr val="hlink"/>
                </a:solidFill>
              </a:rPr>
              <a:t>ج –</a:t>
            </a:r>
            <a:r>
              <a:rPr lang="fa-IR" altLang="zh-CN">
                <a:solidFill>
                  <a:srgbClr val="FFCC00"/>
                </a:solidFill>
              </a:rPr>
              <a:t> جدول هزینه های تولید </a:t>
            </a:r>
            <a:endParaRPr lang="en-US" altLang="fa-IR">
              <a:solidFill>
                <a:srgbClr val="FFCC00"/>
              </a:solidFill>
            </a:endParaRPr>
          </a:p>
        </p:txBody>
      </p:sp>
      <p:graphicFrame>
        <p:nvGraphicFramePr>
          <p:cNvPr id="462979" name="Group 131"/>
          <p:cNvGraphicFramePr>
            <a:graphicFrameLocks noGrp="1"/>
          </p:cNvGraphicFramePr>
          <p:nvPr/>
        </p:nvGraphicFramePr>
        <p:xfrm>
          <a:off x="533400" y="2438400"/>
          <a:ext cx="7696200" cy="2373313"/>
        </p:xfrm>
        <a:graphic>
          <a:graphicData uri="http://schemas.openxmlformats.org/drawingml/2006/table">
            <a:tbl>
              <a:tblPr rtl="1"/>
              <a:tblGrid>
                <a:gridCol w="2743200">
                  <a:extLst>
                    <a:ext uri="{9D8B030D-6E8A-4147-A177-3AD203B41FA5}">
                      <a16:colId xmlns:a16="http://schemas.microsoft.com/office/drawing/2014/main" val="1629135497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1717886304"/>
                    </a:ext>
                  </a:extLst>
                </a:gridCol>
                <a:gridCol w="1152525">
                  <a:extLst>
                    <a:ext uri="{9D8B030D-6E8A-4147-A177-3AD203B41FA5}">
                      <a16:colId xmlns:a16="http://schemas.microsoft.com/office/drawing/2014/main" val="98064643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860254212"/>
                    </a:ext>
                  </a:extLst>
                </a:gridCol>
                <a:gridCol w="1484313">
                  <a:extLst>
                    <a:ext uri="{9D8B030D-6E8A-4147-A177-3AD203B41FA5}">
                      <a16:colId xmlns:a16="http://schemas.microsoft.com/office/drawing/2014/main" val="1760823202"/>
                    </a:ext>
                  </a:extLst>
                </a:gridCol>
                <a:gridCol w="838200">
                  <a:extLst>
                    <a:ext uri="{9D8B030D-6E8A-4147-A177-3AD203B41FA5}">
                      <a16:colId xmlns:a16="http://schemas.microsoft.com/office/drawing/2014/main" val="1671550958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تبدیل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8479420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طی دوره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300000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258750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558750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967457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تقسیم بر معادل آحاد تکمیل شده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75000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69000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0241333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تولید هر واحد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75/3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75/7 ریال 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35803110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87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17775" y="503238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 ادامه حل تمرین 1 (صفحه 240)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63875" name="Rectangle 3"/>
          <p:cNvSpPr>
            <a:spLocks noChangeArrowheads="1"/>
          </p:cNvSpPr>
          <p:nvPr/>
        </p:nvSpPr>
        <p:spPr bwMode="auto">
          <a:xfrm>
            <a:off x="2016125" y="1604963"/>
            <a:ext cx="101917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fa-IR"/>
          </a:p>
        </p:txBody>
      </p:sp>
      <p:sp>
        <p:nvSpPr>
          <p:cNvPr id="463876" name="Rectangle 4"/>
          <p:cNvSpPr>
            <a:spLocks noChangeArrowheads="1"/>
          </p:cNvSpPr>
          <p:nvPr/>
        </p:nvSpPr>
        <p:spPr bwMode="auto">
          <a:xfrm>
            <a:off x="2016125" y="1604963"/>
            <a:ext cx="93503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fa-IR"/>
          </a:p>
        </p:txBody>
      </p:sp>
      <p:sp>
        <p:nvSpPr>
          <p:cNvPr id="463908" name="Rectangle 36"/>
          <p:cNvSpPr>
            <a:spLocks noChangeArrowheads="1"/>
          </p:cNvSpPr>
          <p:nvPr/>
        </p:nvSpPr>
        <p:spPr bwMode="auto">
          <a:xfrm>
            <a:off x="2362200" y="1820863"/>
            <a:ext cx="6170613" cy="2360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chemeClr val="hlink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د </a:t>
            </a:r>
            <a:r>
              <a:rPr lang="fa-IR" altLang="zh-CN">
                <a:solidFill>
                  <a:schemeClr val="hlink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جدول تسهیم هزینه ها : </a:t>
            </a:r>
          </a:p>
          <a:p>
            <a:pPr rtl="1"/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بهای تمام شده کالای ساخته شده و انتقالی          465000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(75/7 × 60000)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ارش کار در جریان آخر دوره 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[(75/3 ×9000) + (4 × 15000)]                           </a:t>
            </a:r>
            <a:r>
              <a:rPr lang="fa-IR" altLang="zh-CN" u="sng">
                <a:solidFill>
                  <a:srgbClr val="FFCC00"/>
                </a:solidFill>
                <a:latin typeface="Times New Roman" panose="02020603050405020304" pitchFamily="18" charset="0"/>
              </a:rPr>
              <a:t>93750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63907" name="Line 35"/>
          <p:cNvSpPr>
            <a:spLocks noChangeShapeType="1"/>
          </p:cNvSpPr>
          <p:nvPr/>
        </p:nvSpPr>
        <p:spPr bwMode="auto">
          <a:xfrm>
            <a:off x="3124200" y="6858000"/>
            <a:ext cx="457200" cy="0"/>
          </a:xfrm>
          <a:prstGeom prst="line">
            <a:avLst/>
          </a:prstGeom>
          <a:noFill/>
          <a:ln w="38100" cmpd="dbl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463909" name="Rectangle 37"/>
          <p:cNvSpPr>
            <a:spLocks noChangeArrowheads="1"/>
          </p:cNvSpPr>
          <p:nvPr/>
        </p:nvSpPr>
        <p:spPr bwMode="auto">
          <a:xfrm>
            <a:off x="609600" y="3886200"/>
            <a:ext cx="78867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کل هزینه های تولید                                            558750    ریال </a:t>
            </a:r>
            <a:endParaRPr lang="fa-IR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9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17775" y="503238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 ادامه حل تمرین 1 (صفحه 240)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64899" name="Rectangle 3"/>
          <p:cNvSpPr>
            <a:spLocks noChangeArrowheads="1"/>
          </p:cNvSpPr>
          <p:nvPr/>
        </p:nvSpPr>
        <p:spPr bwMode="auto">
          <a:xfrm>
            <a:off x="2016125" y="1604963"/>
            <a:ext cx="101917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fa-IR"/>
          </a:p>
        </p:txBody>
      </p:sp>
      <p:sp>
        <p:nvSpPr>
          <p:cNvPr id="464900" name="Rectangle 4"/>
          <p:cNvSpPr>
            <a:spLocks noChangeArrowheads="1"/>
          </p:cNvSpPr>
          <p:nvPr/>
        </p:nvSpPr>
        <p:spPr bwMode="auto">
          <a:xfrm>
            <a:off x="2016125" y="1604963"/>
            <a:ext cx="93503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fa-IR"/>
          </a:p>
        </p:txBody>
      </p:sp>
      <p:sp>
        <p:nvSpPr>
          <p:cNvPr id="464902" name="Line 6"/>
          <p:cNvSpPr>
            <a:spLocks noChangeShapeType="1"/>
          </p:cNvSpPr>
          <p:nvPr/>
        </p:nvSpPr>
        <p:spPr bwMode="auto">
          <a:xfrm>
            <a:off x="3124200" y="6858000"/>
            <a:ext cx="457200" cy="0"/>
          </a:xfrm>
          <a:prstGeom prst="line">
            <a:avLst/>
          </a:prstGeom>
          <a:noFill/>
          <a:ln w="38100" cmpd="dbl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464904" name="Line 8"/>
          <p:cNvSpPr>
            <a:spLocks noChangeShapeType="1"/>
          </p:cNvSpPr>
          <p:nvPr/>
        </p:nvSpPr>
        <p:spPr bwMode="auto">
          <a:xfrm flipV="1">
            <a:off x="2438400" y="5029200"/>
            <a:ext cx="762000" cy="0"/>
          </a:xfrm>
          <a:prstGeom prst="line">
            <a:avLst/>
          </a:prstGeom>
          <a:noFill/>
          <a:ln w="38100" cmpd="dbl">
            <a:solidFill>
              <a:srgbClr val="FFCC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464905" name="Line 9"/>
          <p:cNvSpPr>
            <a:spLocks noChangeShapeType="1"/>
          </p:cNvSpPr>
          <p:nvPr/>
        </p:nvSpPr>
        <p:spPr bwMode="auto">
          <a:xfrm>
            <a:off x="2362200" y="3810000"/>
            <a:ext cx="609600" cy="0"/>
          </a:xfrm>
          <a:prstGeom prst="line">
            <a:avLst/>
          </a:prstGeom>
          <a:noFill/>
          <a:ln w="38100" cmpd="dbl">
            <a:solidFill>
              <a:srgbClr val="FFCC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464906" name="Rectangle 10"/>
          <p:cNvSpPr>
            <a:spLocks noChangeArrowheads="1"/>
          </p:cNvSpPr>
          <p:nvPr/>
        </p:nvSpPr>
        <p:spPr bwMode="auto">
          <a:xfrm>
            <a:off x="1579563" y="2027238"/>
            <a:ext cx="6724650" cy="2922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          </a:t>
            </a:r>
            <a:r>
              <a:rPr lang="fa-IR" altLang="zh-CN">
                <a:solidFill>
                  <a:schemeClr val="hlink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شرکت تولیدات پلاستیک</a:t>
            </a:r>
            <a:endParaRPr lang="en-US" altLang="zh-CN" sz="1100">
              <a:solidFill>
                <a:schemeClr val="hlink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en-US" altLang="zh-CN" u="sng">
                <a:solidFill>
                  <a:schemeClr val="hlink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</a:t>
            </a:r>
            <a:r>
              <a:rPr lang="fa-IR" altLang="zh-CN" u="sng">
                <a:solidFill>
                  <a:schemeClr val="hlink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گزارش بهای تمام شده تولید دپارتمان 2 در فروردین ماه</a:t>
            </a:r>
            <a:endParaRPr lang="en-US" altLang="zh-CN" sz="1100">
              <a:solidFill>
                <a:schemeClr val="hlink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>
                <a:solidFill>
                  <a:schemeClr val="hlink"/>
                </a:solidFill>
                <a:latin typeface="Times New Roman" panose="02020603050405020304" pitchFamily="18" charset="0"/>
              </a:rPr>
              <a:t> </a:t>
            </a: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الف </a:t>
            </a:r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 جدول مقداری تولید :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واحد های انتقالی از دایره قبل                             60000  واحد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واحد های تکمیل شده و انتقالی به انبار                55000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کار در جریان آخر دوره                                     5000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64907" name="Rectangle 11"/>
          <p:cNvSpPr>
            <a:spLocks noChangeArrowheads="1"/>
          </p:cNvSpPr>
          <p:nvPr/>
        </p:nvSpPr>
        <p:spPr bwMode="auto">
          <a:xfrm>
            <a:off x="1752600" y="4648200"/>
            <a:ext cx="1479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60000 واحد </a:t>
            </a:r>
            <a:endParaRPr lang="fa-IR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17775" y="503238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 ادامه حل تمرین 1 (صفحه 240)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66947" name="Rectangle 3"/>
          <p:cNvSpPr>
            <a:spLocks noChangeArrowheads="1"/>
          </p:cNvSpPr>
          <p:nvPr/>
        </p:nvSpPr>
        <p:spPr bwMode="auto">
          <a:xfrm>
            <a:off x="2016125" y="1604963"/>
            <a:ext cx="101917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fa-IR"/>
          </a:p>
        </p:txBody>
      </p:sp>
      <p:sp>
        <p:nvSpPr>
          <p:cNvPr id="466948" name="Rectangle 4"/>
          <p:cNvSpPr>
            <a:spLocks noChangeArrowheads="1"/>
          </p:cNvSpPr>
          <p:nvPr/>
        </p:nvSpPr>
        <p:spPr bwMode="auto">
          <a:xfrm>
            <a:off x="2016125" y="1604963"/>
            <a:ext cx="93503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fa-IR"/>
          </a:p>
        </p:txBody>
      </p:sp>
      <p:sp>
        <p:nvSpPr>
          <p:cNvPr id="466949" name="Line 5"/>
          <p:cNvSpPr>
            <a:spLocks noChangeShapeType="1"/>
          </p:cNvSpPr>
          <p:nvPr/>
        </p:nvSpPr>
        <p:spPr bwMode="auto">
          <a:xfrm>
            <a:off x="3124200" y="6858000"/>
            <a:ext cx="457200" cy="0"/>
          </a:xfrm>
          <a:prstGeom prst="line">
            <a:avLst/>
          </a:prstGeom>
          <a:noFill/>
          <a:ln w="38100" cmpd="dbl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grpSp>
        <p:nvGrpSpPr>
          <p:cNvPr id="466954" name="Group 10"/>
          <p:cNvGrpSpPr>
            <a:grpSpLocks noChangeAspect="1"/>
          </p:cNvGrpSpPr>
          <p:nvPr/>
        </p:nvGrpSpPr>
        <p:grpSpPr bwMode="auto">
          <a:xfrm>
            <a:off x="1730375" y="4879975"/>
            <a:ext cx="914400" cy="571500"/>
            <a:chOff x="1735" y="-410"/>
            <a:chExt cx="7200" cy="4320"/>
          </a:xfrm>
        </p:grpSpPr>
        <p:sp>
          <p:nvSpPr>
            <p:cNvPr id="466956" name="AutoShape 12"/>
            <p:cNvSpPr>
              <a:spLocks noChangeAspect="1" noChangeArrowheads="1" noTextEdit="1"/>
            </p:cNvSpPr>
            <p:nvPr/>
          </p:nvSpPr>
          <p:spPr bwMode="auto">
            <a:xfrm>
              <a:off x="1735" y="-410"/>
              <a:ext cx="7200" cy="43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a-IR"/>
            </a:p>
          </p:txBody>
        </p:sp>
        <p:sp>
          <p:nvSpPr>
            <p:cNvPr id="466955" name="Line 11"/>
            <p:cNvSpPr>
              <a:spLocks noChangeShapeType="1"/>
            </p:cNvSpPr>
            <p:nvPr/>
          </p:nvSpPr>
          <p:spPr bwMode="auto">
            <a:xfrm>
              <a:off x="5065" y="-410"/>
              <a:ext cx="387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a-IR"/>
            </a:p>
          </p:txBody>
        </p:sp>
      </p:grpSp>
      <p:graphicFrame>
        <p:nvGraphicFramePr>
          <p:cNvPr id="467145" name="Group 201"/>
          <p:cNvGraphicFramePr>
            <a:graphicFrameLocks noGrp="1"/>
          </p:cNvGraphicFramePr>
          <p:nvPr/>
        </p:nvGraphicFramePr>
        <p:xfrm>
          <a:off x="533400" y="1676400"/>
          <a:ext cx="8305800" cy="4541838"/>
        </p:xfrm>
        <a:graphic>
          <a:graphicData uri="http://schemas.openxmlformats.org/drawingml/2006/table">
            <a:tbl>
              <a:tblPr rtl="1"/>
              <a:tblGrid>
                <a:gridCol w="2255837">
                  <a:extLst>
                    <a:ext uri="{9D8B030D-6E8A-4147-A177-3AD203B41FA5}">
                      <a16:colId xmlns:a16="http://schemas.microsoft.com/office/drawing/2014/main" val="1818261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245285682"/>
                    </a:ext>
                  </a:extLst>
                </a:gridCol>
                <a:gridCol w="1727200">
                  <a:extLst>
                    <a:ext uri="{9D8B030D-6E8A-4147-A177-3AD203B41FA5}">
                      <a16:colId xmlns:a16="http://schemas.microsoft.com/office/drawing/2014/main" val="3563956334"/>
                    </a:ext>
                  </a:extLst>
                </a:gridCol>
                <a:gridCol w="212725">
                  <a:extLst>
                    <a:ext uri="{9D8B030D-6E8A-4147-A177-3AD203B41FA5}">
                      <a16:colId xmlns:a16="http://schemas.microsoft.com/office/drawing/2014/main" val="1263443602"/>
                    </a:ext>
                  </a:extLst>
                </a:gridCol>
                <a:gridCol w="523875">
                  <a:extLst>
                    <a:ext uri="{9D8B030D-6E8A-4147-A177-3AD203B41FA5}">
                      <a16:colId xmlns:a16="http://schemas.microsoft.com/office/drawing/2014/main" val="2909363276"/>
                    </a:ext>
                  </a:extLst>
                </a:gridCol>
                <a:gridCol w="182562">
                  <a:extLst>
                    <a:ext uri="{9D8B030D-6E8A-4147-A177-3AD203B41FA5}">
                      <a16:colId xmlns:a16="http://schemas.microsoft.com/office/drawing/2014/main" val="2702760216"/>
                    </a:ext>
                  </a:extLst>
                </a:gridCol>
                <a:gridCol w="182563">
                  <a:extLst>
                    <a:ext uri="{9D8B030D-6E8A-4147-A177-3AD203B41FA5}">
                      <a16:colId xmlns:a16="http://schemas.microsoft.com/office/drawing/2014/main" val="4020637087"/>
                    </a:ext>
                  </a:extLst>
                </a:gridCol>
                <a:gridCol w="212725">
                  <a:extLst>
                    <a:ext uri="{9D8B030D-6E8A-4147-A177-3AD203B41FA5}">
                      <a16:colId xmlns:a16="http://schemas.microsoft.com/office/drawing/2014/main" val="386275331"/>
                    </a:ext>
                  </a:extLst>
                </a:gridCol>
                <a:gridCol w="1516062">
                  <a:extLst>
                    <a:ext uri="{9D8B030D-6E8A-4147-A177-3AD203B41FA5}">
                      <a16:colId xmlns:a16="http://schemas.microsoft.com/office/drawing/2014/main" val="2609584764"/>
                    </a:ext>
                  </a:extLst>
                </a:gridCol>
                <a:gridCol w="1309688">
                  <a:extLst>
                    <a:ext uri="{9D8B030D-6E8A-4147-A177-3AD203B41FA5}">
                      <a16:colId xmlns:a16="http://schemas.microsoft.com/office/drawing/2014/main" val="719326321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از نظر هزینه های انتقالی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از نظر تبدیل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178040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واحد های تکمیل شده و انتقالی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55000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55000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511947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 در جریان آخر دوره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5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</a:t>
                      </a: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= 80% × 5000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327579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59000</a:t>
                      </a: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واحد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5312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 </a:t>
                      </a: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–</a:t>
                      </a: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جدول هزینه های تولید :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8736830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انتقالی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تبدیل</a:t>
                      </a:r>
                      <a:endParaRPr kumimoji="0" lang="fa-IR" altLang="zh-CN" sz="12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2568166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طی دوره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465000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243375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708375</a:t>
                      </a: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ریال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01088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تقسیم بر معادل آحاد تکمیل شده 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5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59000</a:t>
                      </a: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واحد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437088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بهای تمام شده هر واحد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75/7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125/4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875/11</a:t>
                      </a: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ریال 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5031346"/>
                  </a:ext>
                </a:extLst>
              </a:tr>
            </a:tbl>
          </a:graphicData>
        </a:graphic>
      </p:graphicFrame>
      <p:sp>
        <p:nvSpPr>
          <p:cNvPr id="467139" name="Line 195"/>
          <p:cNvSpPr>
            <a:spLocks noChangeShapeType="1"/>
          </p:cNvSpPr>
          <p:nvPr/>
        </p:nvSpPr>
        <p:spPr bwMode="auto">
          <a:xfrm>
            <a:off x="4648200" y="2057400"/>
            <a:ext cx="1752600" cy="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67140" name="Line 196"/>
          <p:cNvSpPr>
            <a:spLocks noChangeShapeType="1"/>
          </p:cNvSpPr>
          <p:nvPr/>
        </p:nvSpPr>
        <p:spPr bwMode="auto">
          <a:xfrm>
            <a:off x="2590800" y="2057400"/>
            <a:ext cx="1371600" cy="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67141" name="Text Box 197"/>
          <p:cNvSpPr txBox="1">
            <a:spLocks noChangeArrowheads="1"/>
          </p:cNvSpPr>
          <p:nvPr/>
        </p:nvSpPr>
        <p:spPr bwMode="auto">
          <a:xfrm>
            <a:off x="5105400" y="1355725"/>
            <a:ext cx="36576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zh-CN" sz="2000">
                <a:solidFill>
                  <a:srgbClr val="FFCC00"/>
                </a:solidFill>
              </a:rPr>
              <a:t>جدول معادل آحاد تکمیل شده :</a:t>
            </a:r>
            <a:endParaRPr lang="en-US" altLang="fa-IR" sz="2000">
              <a:solidFill>
                <a:srgbClr val="FFCC00"/>
              </a:solidFill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17775" y="503238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 ادامه حل تمرین 1 (صفحه 240)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67971" name="Rectangle 3"/>
          <p:cNvSpPr>
            <a:spLocks noChangeArrowheads="1"/>
          </p:cNvSpPr>
          <p:nvPr/>
        </p:nvSpPr>
        <p:spPr bwMode="auto">
          <a:xfrm>
            <a:off x="2016125" y="1604963"/>
            <a:ext cx="101917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fa-IR"/>
          </a:p>
        </p:txBody>
      </p:sp>
      <p:sp>
        <p:nvSpPr>
          <p:cNvPr id="467972" name="Rectangle 4"/>
          <p:cNvSpPr>
            <a:spLocks noChangeArrowheads="1"/>
          </p:cNvSpPr>
          <p:nvPr/>
        </p:nvSpPr>
        <p:spPr bwMode="auto">
          <a:xfrm>
            <a:off x="2016125" y="1604963"/>
            <a:ext cx="93503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fa-IR"/>
          </a:p>
        </p:txBody>
      </p:sp>
      <p:sp>
        <p:nvSpPr>
          <p:cNvPr id="467973" name="Line 5"/>
          <p:cNvSpPr>
            <a:spLocks noChangeShapeType="1"/>
          </p:cNvSpPr>
          <p:nvPr/>
        </p:nvSpPr>
        <p:spPr bwMode="auto">
          <a:xfrm>
            <a:off x="3124200" y="6858000"/>
            <a:ext cx="457200" cy="0"/>
          </a:xfrm>
          <a:prstGeom prst="line">
            <a:avLst/>
          </a:prstGeom>
          <a:noFill/>
          <a:ln w="38100" cmpd="dbl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468063" name="Rectangle 95"/>
          <p:cNvSpPr>
            <a:spLocks noChangeArrowheads="1"/>
          </p:cNvSpPr>
          <p:nvPr/>
        </p:nvSpPr>
        <p:spPr bwMode="auto">
          <a:xfrm>
            <a:off x="1049338" y="2105025"/>
            <a:ext cx="7550150" cy="264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chemeClr val="hlink"/>
                </a:solidFill>
              </a:rPr>
              <a:t>د –</a:t>
            </a:r>
            <a:r>
              <a:rPr lang="fa-IR" altLang="zh-CN">
                <a:solidFill>
                  <a:srgbClr val="FFCC00"/>
                </a:solidFill>
              </a:rPr>
              <a:t> جدول توزیع هزینه ها :</a:t>
            </a:r>
          </a:p>
          <a:p>
            <a:pPr rtl="1"/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بهای تمام شده واحد های تکمیل شده و انتقالی به انبار        653125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(875/11 × 55000)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ارزش کار در جریان آخر دوره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[(125/4 × 4000) + (75/7 × 5000 ) ]                              55250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کل هزینه های تولید                                                     </a:t>
            </a:r>
            <a:r>
              <a:rPr lang="fa-IR" altLang="zh-CN" u="sng">
                <a:solidFill>
                  <a:srgbClr val="FFCC00"/>
                </a:solidFill>
              </a:rPr>
              <a:t>708375</a:t>
            </a:r>
            <a:r>
              <a:rPr lang="fa-IR" altLang="zh-CN">
                <a:solidFill>
                  <a:srgbClr val="FFCC00"/>
                </a:solidFill>
              </a:rPr>
              <a:t> ریال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2" name="Rectangle 4"/>
          <p:cNvSpPr>
            <a:spLocks noChangeArrowheads="1"/>
          </p:cNvSpPr>
          <p:nvPr/>
        </p:nvSpPr>
        <p:spPr bwMode="auto">
          <a:xfrm>
            <a:off x="838200" y="3171825"/>
            <a:ext cx="79549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endParaRPr lang="fa-IR" altLang="zh-CN">
              <a:solidFill>
                <a:srgbClr val="FFCC00"/>
              </a:solidFill>
            </a:endParaRPr>
          </a:p>
        </p:txBody>
      </p:sp>
      <p:sp>
        <p:nvSpPr>
          <p:cNvPr id="135175" name="Rectangle 7"/>
          <p:cNvSpPr>
            <a:spLocks noGrp="1" noChangeArrowheads="1"/>
          </p:cNvSpPr>
          <p:nvPr>
            <p:ph type="ctrTitle"/>
          </p:nvPr>
        </p:nvSpPr>
        <p:spPr>
          <a:xfrm>
            <a:off x="838200" y="304800"/>
            <a:ext cx="7924800" cy="1127125"/>
          </a:xfrm>
        </p:spPr>
        <p:txBody>
          <a:bodyPr/>
          <a:lstStyle/>
          <a:p>
            <a:pPr algn="r" rtl="1"/>
            <a:r>
              <a:rPr lang="fa-IR" altLang="zh-CN" sz="3200" b="0">
                <a:solidFill>
                  <a:schemeClr val="hlink"/>
                </a:solidFill>
                <a:effectLst/>
                <a:cs typeface="B Jadid" panose="00000700000000000000" pitchFamily="2" charset="-78"/>
              </a:rPr>
              <a:t>2- طبقه بندی بر اساس ارتباط با فرآیند تولید :</a:t>
            </a:r>
            <a:endParaRPr lang="en-US" altLang="fa-IR" sz="3200" b="0">
              <a:solidFill>
                <a:schemeClr val="hlink"/>
              </a:solidFill>
              <a:effectLst/>
              <a:cs typeface="B Jadid" panose="00000700000000000000" pitchFamily="2" charset="-78"/>
            </a:endParaRPr>
          </a:p>
        </p:txBody>
      </p:sp>
      <p:sp>
        <p:nvSpPr>
          <p:cNvPr id="135176" name="Rectangle 8"/>
          <p:cNvSpPr>
            <a:spLocks noGrp="1" noChangeArrowheads="1"/>
          </p:cNvSpPr>
          <p:nvPr>
            <p:ph type="subTitle" idx="1"/>
          </p:nvPr>
        </p:nvSpPr>
        <p:spPr>
          <a:xfrm>
            <a:off x="914400" y="1981200"/>
            <a:ext cx="7924800" cy="3505200"/>
          </a:xfrm>
        </p:spPr>
        <p:txBody>
          <a:bodyPr/>
          <a:lstStyle/>
          <a:p>
            <a:pPr algn="just" rtl="1">
              <a:lnSpc>
                <a:spcPct val="80000"/>
              </a:lnSpc>
            </a:pPr>
            <a:endParaRPr lang="fa-IR" altLang="zh-CN" sz="2400">
              <a:solidFill>
                <a:srgbClr val="FFCC00"/>
              </a:solidFill>
              <a:effectLst/>
              <a:cs typeface="B Yagut" panose="00000400000000000000" pitchFamily="2" charset="-78"/>
            </a:endParaRPr>
          </a:p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effectLst/>
                <a:cs typeface="B Yagut" panose="00000400000000000000" pitchFamily="2" charset="-78"/>
              </a:rPr>
              <a:t>در این طبقه بندی ، عناصر تشکیل دهنده بهای تمام شده به دو دسته تقسیم می شوند : </a:t>
            </a:r>
          </a:p>
          <a:p>
            <a:pPr algn="just" rtl="1">
              <a:lnSpc>
                <a:spcPct val="80000"/>
              </a:lnSpc>
            </a:pPr>
            <a:endParaRPr lang="en-US" altLang="zh-CN" sz="2400">
              <a:solidFill>
                <a:srgbClr val="FFCC00"/>
              </a:solidFill>
              <a:effectLst/>
              <a:ea typeface="SimSun" panose="02010600030101010101" pitchFamily="2" charset="-122"/>
              <a:cs typeface="B Yagut" panose="00000400000000000000" pitchFamily="2" charset="-78"/>
            </a:endParaRPr>
          </a:p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effectLst/>
                <a:cs typeface="B Yagut" panose="00000400000000000000" pitchFamily="2" charset="-78"/>
              </a:rPr>
              <a:t>      الف – بهای  تمام شده اولیه شامل مواد مستقیم و دستمزد مستقیم </a:t>
            </a:r>
            <a:endParaRPr lang="en-US" altLang="zh-CN" sz="2400">
              <a:solidFill>
                <a:srgbClr val="FFCC00"/>
              </a:solidFill>
              <a:effectLst/>
              <a:ea typeface="SimSun" panose="02010600030101010101" pitchFamily="2" charset="-122"/>
            </a:endParaRPr>
          </a:p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effectLst/>
                <a:cs typeface="B Yagut" panose="00000400000000000000" pitchFamily="2" charset="-78"/>
              </a:rPr>
              <a:t>        ب – بهای تمام شده تبدیل شامل اقلامی از بهای تمام شده است </a:t>
            </a:r>
          </a:p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effectLst/>
                <a:cs typeface="B Yagut" panose="00000400000000000000" pitchFamily="2" charset="-78"/>
              </a:rPr>
              <a:t>               که مواد خام را تبدیل به کالای ساخته شده می نماید یعنی</a:t>
            </a:r>
          </a:p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effectLst/>
                <a:cs typeface="B Yagut" panose="00000400000000000000" pitchFamily="2" charset="-78"/>
              </a:rPr>
              <a:t>               دستمزد مستقیم و سربار ساخت . </a:t>
            </a:r>
          </a:p>
          <a:p>
            <a:pPr algn="just" rtl="1">
              <a:lnSpc>
                <a:spcPct val="80000"/>
              </a:lnSpc>
            </a:pPr>
            <a:endParaRPr lang="en-US" altLang="fa-IR" sz="2400">
              <a:cs typeface="B Yagut" panose="00000400000000000000" pitchFamily="2" charset="-78"/>
            </a:endParaRPr>
          </a:p>
          <a:p>
            <a:pPr algn="just" rtl="1">
              <a:lnSpc>
                <a:spcPct val="80000"/>
              </a:lnSpc>
            </a:pPr>
            <a:endParaRPr lang="en-US" altLang="fa-IR" sz="2400"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5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5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51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51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51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51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51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51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51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351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51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51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51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351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3517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517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517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3517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3517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3517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3517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3517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175" grpId="0"/>
      <p:bldP spid="135176" grpId="0" build="p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17775" y="503238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400">
                <a:solidFill>
                  <a:schemeClr val="hlink"/>
                </a:solidFill>
                <a:cs typeface="B Yagut" panose="00000400000000000000" pitchFamily="2" charset="-78"/>
              </a:rPr>
              <a:t>حل تمرین 2 (صفحه 240) :</a:t>
            </a:r>
            <a:endParaRPr lang="en-US" altLang="fa-IR" sz="24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69001" name="Rectangle 9"/>
          <p:cNvSpPr>
            <a:spLocks noChangeArrowheads="1"/>
          </p:cNvSpPr>
          <p:nvPr/>
        </p:nvSpPr>
        <p:spPr bwMode="auto">
          <a:xfrm>
            <a:off x="1676400" y="1981200"/>
            <a:ext cx="6621463" cy="219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گزارش بهای تمام شده تولید دپارتمان 112 / الف در تیرماه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الف </a:t>
            </a:r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جدول مقداری تولید :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واحد های انتقالی از مرحله قبل                           </a:t>
            </a:r>
            <a:r>
              <a:rPr lang="fa-IR" altLang="zh-CN" u="sng">
                <a:solidFill>
                  <a:srgbClr val="FFCC00"/>
                </a:solidFill>
                <a:latin typeface="Times New Roman" panose="02020603050405020304" pitchFamily="18" charset="0"/>
              </a:rPr>
              <a:t>13000</a:t>
            </a:r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 واحد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واحدهای تکمیل شده و انتقالی به مرحله بعد          11000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کار در جریان آخر دوره                                     </a:t>
            </a:r>
            <a:r>
              <a:rPr lang="fa-IR" altLang="zh-CN" u="sng">
                <a:solidFill>
                  <a:srgbClr val="FFCC00"/>
                </a:solidFill>
                <a:latin typeface="Times New Roman" panose="02020603050405020304" pitchFamily="18" charset="0"/>
              </a:rPr>
              <a:t>2000</a:t>
            </a:r>
            <a:endParaRPr lang="en-US" altLang="zh-CN" sz="1100" u="sng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69000" name="Line 8"/>
          <p:cNvSpPr>
            <a:spLocks noChangeShapeType="1"/>
          </p:cNvSpPr>
          <p:nvPr/>
        </p:nvSpPr>
        <p:spPr bwMode="auto">
          <a:xfrm>
            <a:off x="7315200" y="5867400"/>
            <a:ext cx="342900" cy="0"/>
          </a:xfrm>
          <a:prstGeom prst="line">
            <a:avLst/>
          </a:prstGeom>
          <a:noFill/>
          <a:ln w="38100" cmpd="dbl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469002" name="Rectangle 10"/>
          <p:cNvSpPr>
            <a:spLocks noChangeArrowheads="1"/>
          </p:cNvSpPr>
          <p:nvPr/>
        </p:nvSpPr>
        <p:spPr bwMode="auto">
          <a:xfrm>
            <a:off x="1719263" y="3962400"/>
            <a:ext cx="64119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جمع                                                            </a:t>
            </a:r>
            <a:r>
              <a:rPr lang="fa-IR" altLang="zh-CN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13000</a:t>
            </a:r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واحد</a:t>
            </a:r>
            <a:endParaRPr lang="fa-IR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17775" y="503238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 ادامه حل تمرین 2 (صفحه 240)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71043" name="Rectangle 3"/>
          <p:cNvSpPr>
            <a:spLocks noChangeArrowheads="1"/>
          </p:cNvSpPr>
          <p:nvPr/>
        </p:nvSpPr>
        <p:spPr bwMode="auto">
          <a:xfrm>
            <a:off x="2016125" y="1604963"/>
            <a:ext cx="101917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fa-IR"/>
          </a:p>
        </p:txBody>
      </p:sp>
      <p:sp>
        <p:nvSpPr>
          <p:cNvPr id="471044" name="Rectangle 4"/>
          <p:cNvSpPr>
            <a:spLocks noChangeArrowheads="1"/>
          </p:cNvSpPr>
          <p:nvPr/>
        </p:nvSpPr>
        <p:spPr bwMode="auto">
          <a:xfrm>
            <a:off x="2016125" y="1604963"/>
            <a:ext cx="93503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fa-IR"/>
          </a:p>
        </p:txBody>
      </p:sp>
      <p:sp>
        <p:nvSpPr>
          <p:cNvPr id="471045" name="Line 5"/>
          <p:cNvSpPr>
            <a:spLocks noChangeShapeType="1"/>
          </p:cNvSpPr>
          <p:nvPr/>
        </p:nvSpPr>
        <p:spPr bwMode="auto">
          <a:xfrm>
            <a:off x="3124200" y="6858000"/>
            <a:ext cx="457200" cy="0"/>
          </a:xfrm>
          <a:prstGeom prst="line">
            <a:avLst/>
          </a:prstGeom>
          <a:noFill/>
          <a:ln w="38100" cmpd="dbl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grpSp>
        <p:nvGrpSpPr>
          <p:cNvPr id="471046" name="Group 6"/>
          <p:cNvGrpSpPr>
            <a:grpSpLocks noChangeAspect="1"/>
          </p:cNvGrpSpPr>
          <p:nvPr/>
        </p:nvGrpSpPr>
        <p:grpSpPr bwMode="auto">
          <a:xfrm>
            <a:off x="1730375" y="4879975"/>
            <a:ext cx="914400" cy="571500"/>
            <a:chOff x="1735" y="-410"/>
            <a:chExt cx="7200" cy="4320"/>
          </a:xfrm>
        </p:grpSpPr>
        <p:sp>
          <p:nvSpPr>
            <p:cNvPr id="471047" name="AutoShape 7"/>
            <p:cNvSpPr>
              <a:spLocks noChangeAspect="1" noChangeArrowheads="1" noTextEdit="1"/>
            </p:cNvSpPr>
            <p:nvPr/>
          </p:nvSpPr>
          <p:spPr bwMode="auto">
            <a:xfrm>
              <a:off x="1735" y="-410"/>
              <a:ext cx="7200" cy="43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a-IR"/>
            </a:p>
          </p:txBody>
        </p:sp>
        <p:sp>
          <p:nvSpPr>
            <p:cNvPr id="471048" name="Line 8"/>
            <p:cNvSpPr>
              <a:spLocks noChangeShapeType="1"/>
            </p:cNvSpPr>
            <p:nvPr/>
          </p:nvSpPr>
          <p:spPr bwMode="auto">
            <a:xfrm>
              <a:off x="5065" y="-410"/>
              <a:ext cx="387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a-IR"/>
            </a:p>
          </p:txBody>
        </p:sp>
      </p:grpSp>
      <p:graphicFrame>
        <p:nvGraphicFramePr>
          <p:cNvPr id="471161" name="Group 121"/>
          <p:cNvGraphicFramePr>
            <a:graphicFrameLocks noGrp="1"/>
          </p:cNvGraphicFramePr>
          <p:nvPr/>
        </p:nvGraphicFramePr>
        <p:xfrm>
          <a:off x="533400" y="1785938"/>
          <a:ext cx="8153400" cy="4600575"/>
        </p:xfrm>
        <a:graphic>
          <a:graphicData uri="http://schemas.openxmlformats.org/drawingml/2006/table">
            <a:tbl>
              <a:tblPr rtl="1"/>
              <a:tblGrid>
                <a:gridCol w="2743200">
                  <a:extLst>
                    <a:ext uri="{9D8B030D-6E8A-4147-A177-3AD203B41FA5}">
                      <a16:colId xmlns:a16="http://schemas.microsoft.com/office/drawing/2014/main" val="2639482577"/>
                    </a:ext>
                  </a:extLst>
                </a:gridCol>
                <a:gridCol w="1598612">
                  <a:extLst>
                    <a:ext uri="{9D8B030D-6E8A-4147-A177-3AD203B41FA5}">
                      <a16:colId xmlns:a16="http://schemas.microsoft.com/office/drawing/2014/main" val="2880595524"/>
                    </a:ext>
                  </a:extLst>
                </a:gridCol>
                <a:gridCol w="915988">
                  <a:extLst>
                    <a:ext uri="{9D8B030D-6E8A-4147-A177-3AD203B41FA5}">
                      <a16:colId xmlns:a16="http://schemas.microsoft.com/office/drawing/2014/main" val="3739582626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629776546"/>
                    </a:ext>
                  </a:extLst>
                </a:gridCol>
                <a:gridCol w="1981200">
                  <a:extLst>
                    <a:ext uri="{9D8B030D-6E8A-4147-A177-3AD203B41FA5}">
                      <a16:colId xmlns:a16="http://schemas.microsoft.com/office/drawing/2014/main" val="1277989323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از نظر هزینه های انتقالی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از نظر مواد 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از نظر تبدیل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328062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واحد های تکمیل شده و انتقالی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300446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 در جریان آخر دوره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-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900</a:t>
                      </a: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= 45% × 2000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058717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13000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11900</a:t>
                      </a: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واحد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9968824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 </a:t>
                      </a: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–</a:t>
                      </a: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جدول هزینه های تولید :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579872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انتقالی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تبدیل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9336356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طی دوره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16120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2860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9997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28977</a:t>
                      </a: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ریال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10218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تقسیم بر معادل آحاد تکمیل شده 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13000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11900</a:t>
                      </a: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واحد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9569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بهای تمام شده هر واحد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24/1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26/0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84/0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34/2</a:t>
                      </a: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ریال 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9554392"/>
                  </a:ext>
                </a:extLst>
              </a:tr>
            </a:tbl>
          </a:graphicData>
        </a:graphic>
      </p:graphicFrame>
      <p:sp>
        <p:nvSpPr>
          <p:cNvPr id="471157" name="Text Box 117"/>
          <p:cNvSpPr txBox="1">
            <a:spLocks noChangeArrowheads="1"/>
          </p:cNvSpPr>
          <p:nvPr/>
        </p:nvSpPr>
        <p:spPr bwMode="auto">
          <a:xfrm>
            <a:off x="5638800" y="1355725"/>
            <a:ext cx="32766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 sz="2000">
                <a:solidFill>
                  <a:srgbClr val="FFCC00"/>
                </a:solidFill>
              </a:rPr>
              <a:t>ب – جدول معادل آحاد تکمیل شده :</a:t>
            </a:r>
            <a:endParaRPr lang="en-US" altLang="fa-IR" sz="2000">
              <a:solidFill>
                <a:srgbClr val="FFCC00"/>
              </a:solidFill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06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17775" y="503238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 2 (صفحه 240)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72071" name="Rectangle 7"/>
          <p:cNvSpPr>
            <a:spLocks noChangeArrowheads="1"/>
          </p:cNvSpPr>
          <p:nvPr/>
        </p:nvSpPr>
        <p:spPr bwMode="auto">
          <a:xfrm>
            <a:off x="1143000" y="1998663"/>
            <a:ext cx="7391400" cy="2192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د </a:t>
            </a:r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جدول توزیع هزینه ها :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بهای تمام شده کالای ساخته شده و انتقالی                     25740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(34/2 × 11000)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ارزش کار در جریان آخر دوره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[(84/0 × 900) + (24/1 × 2000)]                       * </a:t>
            </a:r>
            <a:r>
              <a:rPr lang="fa-IR" altLang="zh-CN" u="sng">
                <a:solidFill>
                  <a:srgbClr val="FFCC00"/>
                </a:solidFill>
                <a:latin typeface="Times New Roman" panose="02020603050405020304" pitchFamily="18" charset="0"/>
              </a:rPr>
              <a:t>3237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72070" name="Line 6"/>
          <p:cNvSpPr>
            <a:spLocks noChangeShapeType="1"/>
          </p:cNvSpPr>
          <p:nvPr/>
        </p:nvSpPr>
        <p:spPr bwMode="auto">
          <a:xfrm>
            <a:off x="2590800" y="4343400"/>
            <a:ext cx="685800" cy="0"/>
          </a:xfrm>
          <a:prstGeom prst="line">
            <a:avLst/>
          </a:prstGeom>
          <a:noFill/>
          <a:ln w="38100" cmpd="dbl">
            <a:solidFill>
              <a:srgbClr val="FFCC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472072" name="Rectangle 8"/>
          <p:cNvSpPr>
            <a:spLocks noChangeArrowheads="1"/>
          </p:cNvSpPr>
          <p:nvPr/>
        </p:nvSpPr>
        <p:spPr bwMode="auto">
          <a:xfrm>
            <a:off x="2446338" y="3962400"/>
            <a:ext cx="56737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کل هزینه های تولید                                     28977</a:t>
            </a:r>
            <a:endParaRPr lang="fa-IR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472073" name="Text Box 9"/>
          <p:cNvSpPr txBox="1">
            <a:spLocks noChangeArrowheads="1"/>
          </p:cNvSpPr>
          <p:nvPr/>
        </p:nvSpPr>
        <p:spPr bwMode="auto">
          <a:xfrm>
            <a:off x="457200" y="4648200"/>
            <a:ext cx="8153400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 rtl="1">
              <a:buFontTx/>
              <a:buChar char="•"/>
            </a:pPr>
            <a:r>
              <a:rPr lang="fa-IR" altLang="zh-CN" sz="2000">
                <a:solidFill>
                  <a:srgbClr val="FFCC00"/>
                </a:solidFill>
              </a:rPr>
              <a:t>اختلاف ناشی از گرد کردن اعداد است . </a:t>
            </a:r>
          </a:p>
          <a:p>
            <a:pPr algn="just" rtl="1">
              <a:buFontTx/>
              <a:buChar char="•"/>
            </a:pPr>
            <a:endParaRPr lang="fa-IR" altLang="zh-CN" sz="2000">
              <a:solidFill>
                <a:srgbClr val="FFCC00"/>
              </a:solidFill>
            </a:endParaRPr>
          </a:p>
          <a:p>
            <a:pPr algn="just" rtl="1">
              <a:buFontTx/>
              <a:buChar char="•"/>
            </a:pPr>
            <a:endParaRPr lang="fa-IR" altLang="zh-CN" sz="2000">
              <a:solidFill>
                <a:srgbClr val="FFCC00"/>
              </a:solidFill>
            </a:endParaRPr>
          </a:p>
          <a:p>
            <a:pPr algn="just" rtl="1"/>
            <a:r>
              <a:rPr lang="fa-IR" altLang="zh-CN" sz="2000">
                <a:solidFill>
                  <a:srgbClr val="FFCC00"/>
                </a:solidFill>
              </a:rPr>
              <a:t>تذکر : بخاطر اینکه مواد اولیه در پایان فرآیند تولید در دپارتمان شماره 112 / الف مصرف می شود ، موجودی کالای در جریان ساخت آخر دوره که 45 % تکمیل شده است ، دارای هزینه مواد نیست ، لذا در جدول معادل آحاد تکمیل شده ارائه نشده است . </a:t>
            </a:r>
            <a:endParaRPr lang="en-US" altLang="fa-IR" sz="2000">
              <a:solidFill>
                <a:srgbClr val="FFCC00"/>
              </a:solidFill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0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90800" y="533400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400">
                <a:solidFill>
                  <a:schemeClr val="hlink"/>
                </a:solidFill>
                <a:cs typeface="B Yagut" panose="00000400000000000000" pitchFamily="2" charset="-78"/>
              </a:rPr>
              <a:t>حل تمرین 3 (صفحه 240) :</a:t>
            </a:r>
            <a:endParaRPr lang="en-US" altLang="fa-IR" sz="24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73095" name="Rectangle 7"/>
          <p:cNvSpPr>
            <a:spLocks noChangeArrowheads="1"/>
          </p:cNvSpPr>
          <p:nvPr/>
        </p:nvSpPr>
        <p:spPr bwMode="auto">
          <a:xfrm>
            <a:off x="1676400" y="1752600"/>
            <a:ext cx="6543675" cy="1827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        </a:t>
            </a:r>
            <a:r>
              <a:rPr lang="fa-IR" altLang="zh-CN">
                <a:solidFill>
                  <a:schemeClr val="hlink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شرکت تولید صابون معطر</a:t>
            </a:r>
            <a:endParaRPr lang="en-US" altLang="zh-CN" sz="1100">
              <a:solidFill>
                <a:schemeClr val="hlink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u="sng">
                <a:solidFill>
                  <a:schemeClr val="hlink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گزارش بهای تمام شده تولید دپارتمان 1 برای اسفند ماه ××13</a:t>
            </a:r>
            <a:endParaRPr lang="en-US" altLang="zh-CN" sz="1100">
              <a:solidFill>
                <a:schemeClr val="hlink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fa-IR" altLang="zh-CN">
              <a:solidFill>
                <a:schemeClr val="hlink"/>
              </a:solidFill>
              <a:latin typeface="Times New Roman" panose="02020603050405020304" pitchFamily="18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الف </a:t>
            </a:r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 جدول مقداری تولید :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73096" name="Rectangle 8"/>
          <p:cNvSpPr>
            <a:spLocks noChangeArrowheads="1"/>
          </p:cNvSpPr>
          <p:nvPr/>
        </p:nvSpPr>
        <p:spPr bwMode="auto">
          <a:xfrm>
            <a:off x="1593850" y="3352800"/>
            <a:ext cx="6591300" cy="155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واحد های شروع شده به تولید                        150000  واحد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واحد های تکمیل شده و انتقالی به مرحله بعد    125000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کار در جریان آخر دوره                                </a:t>
            </a:r>
            <a:r>
              <a:rPr lang="fa-IR" altLang="zh-CN" u="sng">
                <a:solidFill>
                  <a:srgbClr val="FFCC00"/>
                </a:solidFill>
                <a:latin typeface="Times New Roman" panose="02020603050405020304" pitchFamily="18" charset="0"/>
              </a:rPr>
              <a:t>25000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جمع                                                            15000 واحد </a:t>
            </a:r>
            <a:endParaRPr lang="fa-IR" altLang="zh-CN" sz="1800">
              <a:solidFill>
                <a:srgbClr val="FF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11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17775" y="503238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 3 (صفحه 240)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graphicFrame>
        <p:nvGraphicFramePr>
          <p:cNvPr id="474284" name="Group 172"/>
          <p:cNvGraphicFramePr>
            <a:graphicFrameLocks noGrp="1"/>
          </p:cNvGraphicFramePr>
          <p:nvPr/>
        </p:nvGraphicFramePr>
        <p:xfrm>
          <a:off x="762000" y="1878013"/>
          <a:ext cx="7696200" cy="4843462"/>
        </p:xfrm>
        <a:graphic>
          <a:graphicData uri="http://schemas.openxmlformats.org/drawingml/2006/table">
            <a:tbl>
              <a:tblPr rtl="1"/>
              <a:tblGrid>
                <a:gridCol w="2865437">
                  <a:extLst>
                    <a:ext uri="{9D8B030D-6E8A-4147-A177-3AD203B41FA5}">
                      <a16:colId xmlns:a16="http://schemas.microsoft.com/office/drawing/2014/main" val="64799033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940908004"/>
                    </a:ext>
                  </a:extLst>
                </a:gridCol>
                <a:gridCol w="766762">
                  <a:extLst>
                    <a:ext uri="{9D8B030D-6E8A-4147-A177-3AD203B41FA5}">
                      <a16:colId xmlns:a16="http://schemas.microsoft.com/office/drawing/2014/main" val="927891816"/>
                    </a:ext>
                  </a:extLst>
                </a:gridCol>
                <a:gridCol w="820738">
                  <a:extLst>
                    <a:ext uri="{9D8B030D-6E8A-4147-A177-3AD203B41FA5}">
                      <a16:colId xmlns:a16="http://schemas.microsoft.com/office/drawing/2014/main" val="1909125218"/>
                    </a:ext>
                  </a:extLst>
                </a:gridCol>
                <a:gridCol w="182562">
                  <a:extLst>
                    <a:ext uri="{9D8B030D-6E8A-4147-A177-3AD203B41FA5}">
                      <a16:colId xmlns:a16="http://schemas.microsoft.com/office/drawing/2014/main" val="3550034157"/>
                    </a:ext>
                  </a:extLst>
                </a:gridCol>
                <a:gridCol w="182563">
                  <a:extLst>
                    <a:ext uri="{9D8B030D-6E8A-4147-A177-3AD203B41FA5}">
                      <a16:colId xmlns:a16="http://schemas.microsoft.com/office/drawing/2014/main" val="2830649921"/>
                    </a:ext>
                  </a:extLst>
                </a:gridCol>
                <a:gridCol w="182562">
                  <a:extLst>
                    <a:ext uri="{9D8B030D-6E8A-4147-A177-3AD203B41FA5}">
                      <a16:colId xmlns:a16="http://schemas.microsoft.com/office/drawing/2014/main" val="4221775939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440597099"/>
                    </a:ext>
                  </a:extLst>
                </a:gridCol>
                <a:gridCol w="981075">
                  <a:extLst>
                    <a:ext uri="{9D8B030D-6E8A-4147-A177-3AD203B41FA5}">
                      <a16:colId xmlns:a16="http://schemas.microsoft.com/office/drawing/2014/main" val="313221765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3299514195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از نظر مواد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از نظر تبدیل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08332705"/>
                  </a:ext>
                </a:extLst>
              </a:tr>
              <a:tr h="41116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واحد های تکمیل شده و انتقالی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18210038"/>
                  </a:ext>
                </a:extLst>
              </a:tr>
              <a:tr h="41116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 در جریان آخر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1469157"/>
                  </a:ext>
                </a:extLst>
              </a:tr>
              <a:tr h="41116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135000</a:t>
                      </a: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واحد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8219244"/>
                  </a:ext>
                </a:extLst>
              </a:tr>
              <a:tr h="41116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 </a:t>
                      </a: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–</a:t>
                      </a: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جدول هزینه های تولید :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0686385"/>
                  </a:ext>
                </a:extLst>
              </a:tr>
              <a:tr h="82391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تبدیل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7284835"/>
                  </a:ext>
                </a:extLst>
              </a:tr>
              <a:tr h="71596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طی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21000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24300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45300</a:t>
                      </a: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ریال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3281894"/>
                  </a:ext>
                </a:extLst>
              </a:tr>
              <a:tr h="7000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تقسیم بر معادل آحاد تکمیل شده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135000</a:t>
                      </a: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واحد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863888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هزنیه تولید هر واحد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14/0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18/0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32/0 ریال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1802303"/>
                  </a:ext>
                </a:extLst>
              </a:tr>
            </a:tbl>
          </a:graphicData>
        </a:graphic>
      </p:graphicFrame>
      <p:sp>
        <p:nvSpPr>
          <p:cNvPr id="474278" name="Text Box 166"/>
          <p:cNvSpPr txBox="1">
            <a:spLocks noChangeArrowheads="1"/>
          </p:cNvSpPr>
          <p:nvPr/>
        </p:nvSpPr>
        <p:spPr bwMode="auto">
          <a:xfrm>
            <a:off x="4419600" y="1431925"/>
            <a:ext cx="4267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 sz="2000">
                <a:solidFill>
                  <a:srgbClr val="FFCC00"/>
                </a:solidFill>
              </a:rPr>
              <a:t>ب - جدول معادل آحاد تکمیل شده</a:t>
            </a:r>
            <a:r>
              <a:rPr lang="en-US" altLang="zh-CN" sz="2000">
                <a:solidFill>
                  <a:srgbClr val="FFCC00"/>
                </a:solidFill>
              </a:rPr>
              <a:t> :</a:t>
            </a:r>
            <a:r>
              <a:rPr lang="en-US" altLang="zh-CN" sz="2000">
                <a:solidFill>
                  <a:srgbClr val="FFCC00"/>
                </a:solidFill>
                <a:ea typeface="SimSun" panose="02010600030101010101" pitchFamily="2" charset="-122"/>
              </a:rPr>
              <a:t> </a:t>
            </a:r>
            <a:endParaRPr lang="en-US" altLang="fa-IR" sz="2000">
              <a:solidFill>
                <a:srgbClr val="FFCC00"/>
              </a:solidFill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13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17775" y="503238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 3 (صفحه 240)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75199" name="Rectangle 63"/>
          <p:cNvSpPr>
            <a:spLocks noChangeArrowheads="1"/>
          </p:cNvSpPr>
          <p:nvPr/>
        </p:nvSpPr>
        <p:spPr bwMode="auto">
          <a:xfrm>
            <a:off x="987425" y="2287588"/>
            <a:ext cx="7546975" cy="2282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د – جدول تسهیم هزینه ها :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بهای تمام شده واحد های تکمیل شده و انتقالی                    40000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(32/0 × 125000)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ارزش کار در جریان آخر دوره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[(18/0 × 10000) + (14/0 × 25000 ) ]                              </a:t>
            </a:r>
            <a:r>
              <a:rPr lang="fa-IR" altLang="zh-CN" u="sng">
                <a:solidFill>
                  <a:srgbClr val="FFCC00"/>
                </a:solidFill>
              </a:rPr>
              <a:t>5300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کل هزینه های تولید</a:t>
            </a:r>
            <a:r>
              <a:rPr lang="en-US" altLang="zh-CN">
                <a:solidFill>
                  <a:srgbClr val="FFCC00"/>
                </a:solidFill>
              </a:rPr>
              <a:t>                                          </a:t>
            </a:r>
            <a:r>
              <a:rPr lang="fa-IR" altLang="zh-CN">
                <a:solidFill>
                  <a:srgbClr val="FFCC00"/>
                </a:solidFill>
              </a:rPr>
              <a:t>45300 ریال</a:t>
            </a:r>
            <a:r>
              <a:rPr lang="en-US" altLang="zh-CN">
                <a:solidFill>
                  <a:srgbClr val="FFCC00"/>
                </a:solidFill>
              </a:rPr>
              <a:t>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17775" y="503238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 3 (صفحه 240)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76164" name="Rectangle 4"/>
          <p:cNvSpPr>
            <a:spLocks noChangeArrowheads="1"/>
          </p:cNvSpPr>
          <p:nvPr/>
        </p:nvSpPr>
        <p:spPr bwMode="auto">
          <a:xfrm>
            <a:off x="-11113" y="1676400"/>
            <a:ext cx="8969376" cy="405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</a:t>
            </a:r>
            <a:r>
              <a:rPr lang="fa-IR" altLang="zh-CN" sz="2000">
                <a:solidFill>
                  <a:schemeClr val="hlink"/>
                </a:solidFill>
              </a:rPr>
              <a:t>شرکت تولید صابون معطر</a:t>
            </a:r>
            <a:endParaRPr lang="en-US" altLang="zh-CN" sz="2000">
              <a:solidFill>
                <a:schemeClr val="hlink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chemeClr val="hlink"/>
                </a:solidFill>
              </a:rPr>
              <a:t>                         گزارش بهای تمام شده تولید دپارتمان 2 برای اسفند ماه ××13</a:t>
            </a:r>
          </a:p>
          <a:p>
            <a:pPr rtl="1"/>
            <a:endParaRPr lang="en-US" altLang="zh-CN" sz="2000">
              <a:solidFill>
                <a:schemeClr val="hlink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الف – جدول مقداری تولید :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واحد های انتقالی از مرحله قبل                          115000 واحد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واحد های تکمیل شده و انتقالی به انبار              112000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کار در جریان آخر دوره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  3000   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                115000 واحد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ب – جدول معادل آحاد تکمیل شده :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از نظر هزینه های انتقالی</a:t>
            </a:r>
            <a:r>
              <a:rPr lang="fa-IR" altLang="zh-CN" sz="2000">
                <a:solidFill>
                  <a:srgbClr val="FFCC00"/>
                </a:solidFill>
              </a:rPr>
              <a:t>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از نظر تبدیل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واحد های تکمیل شده و انتقالی                            112000                                        112000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کار در جریان آخر دوره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3000</a:t>
            </a:r>
            <a:r>
              <a:rPr lang="fa-IR" altLang="zh-CN" sz="2000">
                <a:solidFill>
                  <a:srgbClr val="FFCC00"/>
                </a:solidFill>
              </a:rPr>
              <a:t>     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2700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جمع                                                                115000                                         114700 واحد</a:t>
            </a:r>
          </a:p>
        </p:txBody>
      </p:sp>
      <p:sp>
        <p:nvSpPr>
          <p:cNvPr id="476165" name="Line 5"/>
          <p:cNvSpPr>
            <a:spLocks noChangeShapeType="1"/>
          </p:cNvSpPr>
          <p:nvPr/>
        </p:nvSpPr>
        <p:spPr bwMode="auto">
          <a:xfrm>
            <a:off x="1981200" y="2286000"/>
            <a:ext cx="5410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17775" y="503238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 3 (صفحه 240)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77189" name="Rectangle 5"/>
          <p:cNvSpPr>
            <a:spLocks noChangeArrowheads="1"/>
          </p:cNvSpPr>
          <p:nvPr/>
        </p:nvSpPr>
        <p:spPr bwMode="auto">
          <a:xfrm>
            <a:off x="298450" y="2286000"/>
            <a:ext cx="8505825" cy="1250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ج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جدول هزینه های تولید :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هزینه های انتقالی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تبدیل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جمع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هزینه های طی دوره                          71300                              24087                    95387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77190" name="Rectangle 6"/>
          <p:cNvSpPr>
            <a:spLocks noChangeArrowheads="1"/>
          </p:cNvSpPr>
          <p:nvPr/>
        </p:nvSpPr>
        <p:spPr bwMode="auto">
          <a:xfrm>
            <a:off x="123825" y="3414713"/>
            <a:ext cx="8791575" cy="2559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تقسیم بر معادل آحاد تکمیل شده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115000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114700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واحد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هزینه تولید هر واحد                           62/0                                     21/0                   83/0 ریال</a:t>
            </a:r>
            <a:endParaRPr lang="fa-IR" altLang="zh-CN" sz="1600">
              <a:solidFill>
                <a:srgbClr val="FF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rtl="1" eaLnBrk="0" hangingPunct="0"/>
            <a:endParaRPr lang="fa-IR" altLang="zh-CN" sz="1400">
              <a:solidFill>
                <a:srgbClr val="FF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د </a:t>
            </a:r>
            <a:r>
              <a:rPr lang="fa-IR" altLang="zh-CN" sz="2000">
                <a:solidFill>
                  <a:srgbClr val="FFCC00"/>
                </a:solidFill>
              </a:rPr>
              <a:t>– جدول تسهیم هزینه ها : </a:t>
            </a:r>
          </a:p>
          <a:p>
            <a:r>
              <a:rPr lang="fa-IR" altLang="zh-CN" sz="2000">
                <a:solidFill>
                  <a:srgbClr val="FFCC00"/>
                </a:solidFill>
              </a:rPr>
              <a:t>بهای تمام شده واحد های تکمیل شده و انتقالی                 92960</a:t>
            </a:r>
          </a:p>
          <a:p>
            <a:r>
              <a:rPr lang="fa-IR" altLang="zh-CN" sz="2000">
                <a:solidFill>
                  <a:srgbClr val="FFCC00"/>
                </a:solidFill>
              </a:rPr>
              <a:t>(83/0 × 112000)</a:t>
            </a:r>
          </a:p>
          <a:p>
            <a:r>
              <a:rPr lang="fa-IR" altLang="zh-CN" sz="2000">
                <a:solidFill>
                  <a:srgbClr val="FFCC00"/>
                </a:solidFill>
              </a:rPr>
              <a:t>ارزش کار در جریان آخر دوره 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2427</a:t>
            </a:r>
            <a:endParaRPr lang="fa-IR" altLang="zh-CN" sz="2000">
              <a:solidFill>
                <a:srgbClr val="FFCC00"/>
              </a:solidFill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[(21/0 × 2700) + (62/0 × 3000 ) ]</a:t>
            </a:r>
            <a:r>
              <a:rPr lang="fa-IR" altLang="zh-CN">
                <a:solidFill>
                  <a:srgbClr val="FFCC00"/>
                </a:solidFill>
              </a:rPr>
              <a:t>                          </a:t>
            </a:r>
            <a:r>
              <a:rPr lang="fa-IR" altLang="zh-CN" sz="2000">
                <a:solidFill>
                  <a:srgbClr val="FFCC00"/>
                </a:solidFill>
              </a:rPr>
              <a:t>95387</a:t>
            </a:r>
            <a:r>
              <a:rPr lang="en-US" altLang="zh-CN" sz="2000">
                <a:ea typeface="SimSun" panose="02010600030101010101" pitchFamily="2" charset="-122"/>
                <a:cs typeface="Arial" panose="020B0604020202020204" pitchFamily="34" charset="0"/>
              </a:rPr>
              <a:t> </a:t>
            </a:r>
            <a:endParaRPr lang="fa-IR" altLang="zh-CN" sz="2000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1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90800" y="533400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400">
                <a:cs typeface="B Yagut" panose="00000400000000000000" pitchFamily="2" charset="-78"/>
              </a:rPr>
              <a:t>حل مساله 4 (صفحه 241) :</a:t>
            </a:r>
            <a:endParaRPr lang="en-US" altLang="fa-IR" sz="2400">
              <a:cs typeface="B Yagut" panose="00000400000000000000" pitchFamily="2" charset="-78"/>
            </a:endParaRPr>
          </a:p>
        </p:txBody>
      </p:sp>
      <p:sp>
        <p:nvSpPr>
          <p:cNvPr id="478214" name="Line 6"/>
          <p:cNvSpPr>
            <a:spLocks noChangeShapeType="1"/>
          </p:cNvSpPr>
          <p:nvPr/>
        </p:nvSpPr>
        <p:spPr bwMode="auto">
          <a:xfrm>
            <a:off x="3287713" y="995363"/>
            <a:ext cx="685800" cy="0"/>
          </a:xfrm>
          <a:prstGeom prst="line">
            <a:avLst/>
          </a:prstGeom>
          <a:noFill/>
          <a:ln w="38100" cmpd="dbl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478215" name="Rectangle 7"/>
          <p:cNvSpPr>
            <a:spLocks noChangeArrowheads="1"/>
          </p:cNvSpPr>
          <p:nvPr/>
        </p:nvSpPr>
        <p:spPr bwMode="auto">
          <a:xfrm>
            <a:off x="990600" y="1677988"/>
            <a:ext cx="7620000" cy="1827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ctr" rtl="1"/>
            <a:r>
              <a:rPr lang="fa-IR" altLang="zh-CN">
                <a:solidFill>
                  <a:schemeClr val="hlink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شرکت تولیدی</a:t>
            </a:r>
            <a:endParaRPr lang="en-US" altLang="zh-CN" sz="1200">
              <a:solidFill>
                <a:schemeClr val="hlink"/>
              </a:solidFill>
              <a:ea typeface="SimSun" panose="02010600030101010101" pitchFamily="2" charset="-122"/>
            </a:endParaRPr>
          </a:p>
          <a:p>
            <a:pPr algn="ctr" rtl="1" eaLnBrk="0" hangingPunct="0"/>
            <a:r>
              <a:rPr lang="fa-IR" altLang="zh-CN" u="sng">
                <a:solidFill>
                  <a:schemeClr val="hlink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گزارش بهای تمام شده تولید دپارتمان 1 در آبان ماه</a:t>
            </a:r>
            <a:endParaRPr lang="en-US" altLang="zh-CN" sz="1200">
              <a:solidFill>
                <a:schemeClr val="hlink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fa-IR" altLang="zh-CN">
              <a:solidFill>
                <a:schemeClr val="hlink"/>
              </a:solidFill>
              <a:latin typeface="Times New Roman" panose="02020603050405020304" pitchFamily="18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الف </a:t>
            </a:r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 جدول مقداری تولید :</a:t>
            </a:r>
            <a:endParaRPr lang="en-US" altLang="zh-CN" sz="12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eaLnBrk="0" hangingPunct="0"/>
            <a:endParaRPr lang="en-US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78216" name="Rectangle 8"/>
          <p:cNvSpPr>
            <a:spLocks noChangeArrowheads="1"/>
          </p:cNvSpPr>
          <p:nvPr/>
        </p:nvSpPr>
        <p:spPr bwMode="auto">
          <a:xfrm>
            <a:off x="2736850" y="3276600"/>
            <a:ext cx="5775325" cy="219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واحد های شروع شده به تولید               25000  واحد</a:t>
            </a:r>
            <a:endParaRPr lang="en-US" altLang="zh-CN" sz="12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واحد های تکمیل شده و انتقالی             15000</a:t>
            </a:r>
            <a:endParaRPr lang="en-US" altLang="zh-CN" sz="12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کار در جریان آخر دوره                       8000</a:t>
            </a:r>
            <a:endParaRPr lang="en-US" altLang="zh-CN" sz="12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ضایعات عادی                                     </a:t>
            </a:r>
            <a:r>
              <a:rPr lang="fa-IR" altLang="zh-CN" u="sng">
                <a:solidFill>
                  <a:srgbClr val="FFCC00"/>
                </a:solidFill>
                <a:latin typeface="Times New Roman" panose="02020603050405020304" pitchFamily="18" charset="0"/>
              </a:rPr>
              <a:t>2000</a:t>
            </a:r>
            <a:endParaRPr lang="en-US" altLang="zh-CN" sz="12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جمع                                                  25000 واحد </a:t>
            </a:r>
            <a:endParaRPr lang="en-US" altLang="zh-CN" sz="12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eaLnBrk="0" hangingPunct="0"/>
            <a:endParaRPr lang="en-US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78275" name="Line 67"/>
          <p:cNvSpPr>
            <a:spLocks noChangeShapeType="1"/>
          </p:cNvSpPr>
          <p:nvPr/>
        </p:nvSpPr>
        <p:spPr bwMode="auto">
          <a:xfrm>
            <a:off x="3581400" y="5181600"/>
            <a:ext cx="685800" cy="0"/>
          </a:xfrm>
          <a:prstGeom prst="line">
            <a:avLst/>
          </a:prstGeom>
          <a:noFill/>
          <a:ln w="57150" cmpd="thickThin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667000" y="457200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 4 (صفحه 241)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79237" name="Rectangle 5"/>
          <p:cNvSpPr>
            <a:spLocks noChangeArrowheads="1"/>
          </p:cNvSpPr>
          <p:nvPr/>
        </p:nvSpPr>
        <p:spPr bwMode="auto">
          <a:xfrm>
            <a:off x="1919288" y="-2227263"/>
            <a:ext cx="324008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 rtl="1"/>
            <a:r>
              <a:rPr lang="fa-IR" altLang="zh-CN" sz="2000">
                <a:latin typeface="Times New Roman" panose="02020603050405020304" pitchFamily="18" charset="0"/>
                <a:ea typeface="SimSun" panose="02010600030101010101" pitchFamily="2" charset="-122"/>
              </a:rPr>
              <a:t>ب - جدول معادل آحاد تکمیل شده :</a:t>
            </a:r>
            <a:endParaRPr lang="en-US" altLang="zh-CN" sz="1000">
              <a:ea typeface="SimSun" panose="02010600030101010101" pitchFamily="2" charset="-122"/>
            </a:endParaRPr>
          </a:p>
          <a:p>
            <a:pPr algn="l" eaLnBrk="0" hangingPunct="0"/>
            <a:endParaRPr lang="en-US" altLang="zh-CN" sz="1600"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graphicFrame>
        <p:nvGraphicFramePr>
          <p:cNvPr id="479412" name="Group 180"/>
          <p:cNvGraphicFramePr>
            <a:graphicFrameLocks noGrp="1"/>
          </p:cNvGraphicFramePr>
          <p:nvPr/>
        </p:nvGraphicFramePr>
        <p:xfrm>
          <a:off x="533400" y="1600200"/>
          <a:ext cx="8305800" cy="4775200"/>
        </p:xfrm>
        <a:graphic>
          <a:graphicData uri="http://schemas.openxmlformats.org/drawingml/2006/table">
            <a:tbl>
              <a:tblPr rtl="1"/>
              <a:tblGrid>
                <a:gridCol w="2894012">
                  <a:extLst>
                    <a:ext uri="{9D8B030D-6E8A-4147-A177-3AD203B41FA5}">
                      <a16:colId xmlns:a16="http://schemas.microsoft.com/office/drawing/2014/main" val="1216220939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314200596"/>
                    </a:ext>
                  </a:extLst>
                </a:gridCol>
                <a:gridCol w="1362075">
                  <a:extLst>
                    <a:ext uri="{9D8B030D-6E8A-4147-A177-3AD203B41FA5}">
                      <a16:colId xmlns:a16="http://schemas.microsoft.com/office/drawing/2014/main" val="1507255865"/>
                    </a:ext>
                  </a:extLst>
                </a:gridCol>
                <a:gridCol w="236537">
                  <a:extLst>
                    <a:ext uri="{9D8B030D-6E8A-4147-A177-3AD203B41FA5}">
                      <a16:colId xmlns:a16="http://schemas.microsoft.com/office/drawing/2014/main" val="2225066744"/>
                    </a:ext>
                  </a:extLst>
                </a:gridCol>
                <a:gridCol w="474663">
                  <a:extLst>
                    <a:ext uri="{9D8B030D-6E8A-4147-A177-3AD203B41FA5}">
                      <a16:colId xmlns:a16="http://schemas.microsoft.com/office/drawing/2014/main" val="1500761013"/>
                    </a:ext>
                  </a:extLst>
                </a:gridCol>
                <a:gridCol w="869950">
                  <a:extLst>
                    <a:ext uri="{9D8B030D-6E8A-4147-A177-3AD203B41FA5}">
                      <a16:colId xmlns:a16="http://schemas.microsoft.com/office/drawing/2014/main" val="1071079648"/>
                    </a:ext>
                  </a:extLst>
                </a:gridCol>
                <a:gridCol w="663575">
                  <a:extLst>
                    <a:ext uri="{9D8B030D-6E8A-4147-A177-3AD203B41FA5}">
                      <a16:colId xmlns:a16="http://schemas.microsoft.com/office/drawing/2014/main" val="900231216"/>
                    </a:ext>
                  </a:extLst>
                </a:gridCol>
                <a:gridCol w="1439862">
                  <a:extLst>
                    <a:ext uri="{9D8B030D-6E8A-4147-A177-3AD203B41FA5}">
                      <a16:colId xmlns:a16="http://schemas.microsoft.com/office/drawing/2014/main" val="308448058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665122197"/>
                    </a:ext>
                  </a:extLst>
                </a:gridCol>
              </a:tblGrid>
              <a:tr h="43021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از نظر مواد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از نظر تبدیل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82216679"/>
                  </a:ext>
                </a:extLst>
              </a:tr>
              <a:tr h="457200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واحد های تکمیل شده و انتقالی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15000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15000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00256576"/>
                  </a:ext>
                </a:extLst>
              </a:tr>
              <a:tr h="430213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 در جریان آخر دوره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6400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"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  5200 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35798913"/>
                  </a:ext>
                </a:extLst>
              </a:tr>
              <a:tr h="430213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21400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             20200  واحد  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3809932"/>
                  </a:ext>
                </a:extLst>
              </a:tr>
              <a:tr h="457200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 </a:t>
                      </a:r>
                      <a:r>
                        <a:rPr kumimoji="0" lang="fa-IR" altLang="zh-CN" sz="2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–</a:t>
                      </a:r>
                      <a:r>
                        <a:rPr kumimoji="0" lang="fa-IR" altLang="zh-CN" sz="2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</a:t>
                      </a:r>
                      <a:r>
                        <a:rPr kumimoji="0" lang="fa-IR" altLang="zh-CN" sz="2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جدول هزینه های تولید :</a:t>
                      </a:r>
                      <a:endParaRPr kumimoji="0" lang="fa-IR" altLang="zh-CN" sz="15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1989517"/>
                  </a:ext>
                </a:extLst>
              </a:tr>
              <a:tr h="43021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تبدیل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063628"/>
                  </a:ext>
                </a:extLst>
              </a:tr>
              <a:tr h="430213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طی دوره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12650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18705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31355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4078720"/>
                  </a:ext>
                </a:extLst>
              </a:tr>
              <a:tr h="457200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تقسیم بر معادل آحاد تکمیل شده 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21400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20200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3760704"/>
                  </a:ext>
                </a:extLst>
              </a:tr>
              <a:tr h="430213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تولید هر واحد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5911/0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9259/0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3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517/1 ریال</a:t>
                      </a:r>
                      <a:endParaRPr kumimoji="0" lang="fa-IR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8153610"/>
                  </a:ext>
                </a:extLst>
              </a:tr>
            </a:tbl>
          </a:graphicData>
        </a:graphic>
      </p:graphicFrame>
      <p:sp>
        <p:nvSpPr>
          <p:cNvPr id="479379" name="Text Box 147"/>
          <p:cNvSpPr txBox="1">
            <a:spLocks noChangeArrowheads="1"/>
          </p:cNvSpPr>
          <p:nvPr/>
        </p:nvSpPr>
        <p:spPr bwMode="auto">
          <a:xfrm>
            <a:off x="3962400" y="1203325"/>
            <a:ext cx="48006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 sz="2000">
                <a:solidFill>
                  <a:srgbClr val="FFCC00"/>
                </a:solidFill>
              </a:rPr>
              <a:t>ب - جدول معادل آحاد تکمیل شده :</a:t>
            </a:r>
            <a:endParaRPr lang="en-US" altLang="fa-IR" sz="2000">
              <a:solidFill>
                <a:srgbClr val="FFCC00"/>
              </a:solidFill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rgbClr val="FFCC00"/>
            </a:gs>
            <a:gs pos="100000">
              <a:schemeClr val="hlink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178" name="Rectangle 2"/>
          <p:cNvSpPr>
            <a:spLocks noChangeArrowheads="1"/>
          </p:cNvSpPr>
          <p:nvPr/>
        </p:nvSpPr>
        <p:spPr bwMode="auto">
          <a:xfrm>
            <a:off x="533400" y="1504950"/>
            <a:ext cx="8305800" cy="3937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FFCC0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3600">
                <a:solidFill>
                  <a:schemeClr val="bg2"/>
                </a:solidFill>
                <a:cs typeface="B Esfehan" panose="00000700000000000000" pitchFamily="2" charset="-78"/>
              </a:rPr>
              <a:t>تا آنجا که بدانید به دیگران بیاموزید</a:t>
            </a:r>
          </a:p>
          <a:p>
            <a:pPr rtl="1"/>
            <a:r>
              <a:rPr lang="fa-IR" altLang="zh-CN" sz="3600">
                <a:solidFill>
                  <a:schemeClr val="bg2"/>
                </a:solidFill>
                <a:cs typeface="B Esfehan" panose="00000700000000000000" pitchFamily="2" charset="-78"/>
              </a:rPr>
              <a:t>                                                               و</a:t>
            </a:r>
          </a:p>
          <a:p>
            <a:pPr rtl="1"/>
            <a:r>
              <a:rPr lang="fa-IR" altLang="zh-CN" sz="3600">
                <a:solidFill>
                  <a:schemeClr val="bg2"/>
                </a:solidFill>
                <a:cs typeface="B Esfehan" panose="00000700000000000000" pitchFamily="2" charset="-78"/>
              </a:rPr>
              <a:t>مار صفت بر گنجینه علم حلقه مزنید</a:t>
            </a:r>
          </a:p>
          <a:p>
            <a:pPr rtl="1"/>
            <a:r>
              <a:rPr lang="fa-IR" altLang="zh-CN" sz="3600">
                <a:solidFill>
                  <a:schemeClr val="bg2"/>
                </a:solidFill>
                <a:cs typeface="B Esfehan" panose="00000700000000000000" pitchFamily="2" charset="-78"/>
              </a:rPr>
              <a:t>                                                               و</a:t>
            </a:r>
          </a:p>
          <a:p>
            <a:pPr rtl="1"/>
            <a:r>
              <a:rPr lang="fa-IR" altLang="zh-CN" sz="3600">
                <a:solidFill>
                  <a:schemeClr val="bg2"/>
                </a:solidFill>
                <a:cs typeface="B Esfehan" panose="00000700000000000000" pitchFamily="2" charset="-78"/>
              </a:rPr>
              <a:t>جویندگان را از این گنج سرشار بی بهره مسازید .</a:t>
            </a:r>
          </a:p>
          <a:p>
            <a:pPr algn="l" rtl="1"/>
            <a:endParaRPr lang="fa-IR" altLang="zh-CN" sz="3600">
              <a:solidFill>
                <a:schemeClr val="bg2"/>
              </a:solidFill>
              <a:cs typeface="B Jadid" panose="00000700000000000000" pitchFamily="2" charset="-78"/>
            </a:endParaRPr>
          </a:p>
          <a:p>
            <a:pPr algn="l" rtl="1"/>
            <a:r>
              <a:rPr lang="fa-IR" altLang="zh-CN" sz="360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ndalus" pitchFamily="2" charset="0"/>
              </a:rPr>
              <a:t>حضرت علی (ع)</a:t>
            </a:r>
            <a:endParaRPr lang="en-US" altLang="zh-CN" sz="3600">
              <a:solidFill>
                <a:schemeClr val="bg2"/>
              </a:solidFill>
              <a:effectLst>
                <a:outerShdw blurRad="38100" dist="38100" dir="2700000" algn="tl">
                  <a:srgbClr val="000000"/>
                </a:outerShdw>
              </a:effectLst>
              <a:ea typeface="SimSun" panose="02010600030101010101" pitchFamily="2" charset="-122"/>
              <a:cs typeface="Andalus" pitchFamily="2" charset="0"/>
            </a:endParaRPr>
          </a:p>
        </p:txBody>
      </p:sp>
    </p:spTree>
  </p:cSld>
  <p:clrMapOvr>
    <a:masterClrMapping/>
  </p:clrMapOvr>
  <p:transition spd="slow">
    <p:newsfla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1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4341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1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4341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1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4341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1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4341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1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4341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17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43417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4178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46" name="Text Box 54"/>
          <p:cNvSpPr txBox="1">
            <a:spLocks noChangeArrowheads="1"/>
          </p:cNvSpPr>
          <p:nvPr/>
        </p:nvSpPr>
        <p:spPr bwMode="auto">
          <a:xfrm>
            <a:off x="838200" y="1193800"/>
            <a:ext cx="7848600" cy="337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>
                <a:solidFill>
                  <a:srgbClr val="FFCC00"/>
                </a:solidFill>
              </a:rPr>
              <a:t>نمودار 1-2 بطور خلاصه این ارتباط را نشان می دهد</a:t>
            </a:r>
            <a:r>
              <a:rPr lang="en-US" altLang="zh-CN">
                <a:solidFill>
                  <a:srgbClr val="FFCC00"/>
                </a:solidFill>
              </a:rPr>
              <a:t> </a:t>
            </a:r>
            <a:r>
              <a:rPr lang="fa-IR" altLang="zh-CN">
                <a:solidFill>
                  <a:srgbClr val="FFCC00"/>
                </a:solidFill>
              </a:rPr>
              <a:t> :</a:t>
            </a:r>
          </a:p>
          <a:p>
            <a:pPr rtl="1"/>
            <a:endParaRPr lang="fa-IR" altLang="zh-CN"/>
          </a:p>
          <a:p>
            <a:pPr rtl="1"/>
            <a:endParaRPr lang="fa-IR" altLang="zh-CN"/>
          </a:p>
          <a:p>
            <a:pPr rtl="1"/>
            <a:endParaRPr lang="fa-IR" altLang="zh-CN"/>
          </a:p>
          <a:p>
            <a:pPr rtl="1"/>
            <a:r>
              <a:rPr lang="fa-IR" altLang="zh-CN"/>
              <a:t>                                  مواد مستقیم    </a:t>
            </a:r>
            <a:endParaRPr lang="en-US" altLang="zh-CN">
              <a:ea typeface="SimSun" panose="02010600030101010101" pitchFamily="2" charset="-122"/>
            </a:endParaRPr>
          </a:p>
          <a:p>
            <a:pPr rtl="1"/>
            <a:r>
              <a:rPr lang="fa-IR" altLang="zh-CN"/>
              <a:t>                                     </a:t>
            </a:r>
            <a:r>
              <a:rPr lang="en-US" altLang="zh-CN">
                <a:ea typeface="SimSun" panose="02010600030101010101" pitchFamily="2" charset="-122"/>
                <a:cs typeface="Arial" panose="020B0604020202020204" pitchFamily="34" charset="0"/>
              </a:rPr>
              <a:t>       </a:t>
            </a:r>
            <a:r>
              <a:rPr lang="fa-IR" altLang="zh-CN"/>
              <a:t>                         هزینه های اولیه</a:t>
            </a:r>
            <a:r>
              <a:rPr lang="en-US" altLang="zh-CN">
                <a:ea typeface="SimSun" panose="02010600030101010101" pitchFamily="2" charset="-122"/>
                <a:cs typeface="Arial" panose="020B0604020202020204" pitchFamily="34" charset="0"/>
              </a:rPr>
              <a:t> </a:t>
            </a:r>
            <a:endParaRPr lang="fa-IR" altLang="zh-CN"/>
          </a:p>
          <a:p>
            <a:pPr rtl="1"/>
            <a:r>
              <a:rPr lang="fa-IR" altLang="zh-CN"/>
              <a:t>بهای تمام شده</a:t>
            </a:r>
            <a:r>
              <a:rPr lang="en-US" altLang="zh-CN">
                <a:ea typeface="SimSun" panose="02010600030101010101" pitchFamily="2" charset="-122"/>
                <a:cs typeface="Arial" panose="020B0604020202020204" pitchFamily="34" charset="0"/>
              </a:rPr>
              <a:t>          </a:t>
            </a:r>
            <a:r>
              <a:rPr lang="fa-IR" altLang="zh-CN"/>
              <a:t>دستمزد مستقیم</a:t>
            </a:r>
          </a:p>
          <a:p>
            <a:pPr rtl="1"/>
            <a:r>
              <a:rPr lang="fa-IR" altLang="zh-CN"/>
              <a:t>                                                                       هزینه های تبدیل</a:t>
            </a:r>
            <a:r>
              <a:rPr lang="en-US" altLang="zh-CN">
                <a:ea typeface="SimSun" panose="02010600030101010101" pitchFamily="2" charset="-122"/>
                <a:cs typeface="Arial" panose="020B0604020202020204" pitchFamily="34" charset="0"/>
              </a:rPr>
              <a:t> </a:t>
            </a:r>
            <a:endParaRPr lang="fa-IR" altLang="zh-CN"/>
          </a:p>
          <a:p>
            <a:pPr rtl="1"/>
            <a:r>
              <a:rPr lang="fa-IR" altLang="zh-CN"/>
              <a:t>                                 هزینه های سربار</a:t>
            </a:r>
            <a:r>
              <a:rPr lang="en-US" altLang="zh-CN">
                <a:ea typeface="SimSun" panose="02010600030101010101" pitchFamily="2" charset="-122"/>
                <a:cs typeface="Arial" panose="020B0604020202020204" pitchFamily="34" charset="0"/>
              </a:rPr>
              <a:t> </a:t>
            </a:r>
            <a:endParaRPr lang="fa-IR" altLang="zh-CN"/>
          </a:p>
        </p:txBody>
      </p:sp>
      <p:sp>
        <p:nvSpPr>
          <p:cNvPr id="136247" name="Line 55"/>
          <p:cNvSpPr>
            <a:spLocks noChangeShapeType="1"/>
          </p:cNvSpPr>
          <p:nvPr/>
        </p:nvSpPr>
        <p:spPr bwMode="auto">
          <a:xfrm>
            <a:off x="7010400" y="2819400"/>
            <a:ext cx="0" cy="1524000"/>
          </a:xfrm>
          <a:prstGeom prst="line">
            <a:avLst/>
          </a:prstGeom>
          <a:noFill/>
          <a:ln w="1905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136248" name="Line 56"/>
          <p:cNvSpPr>
            <a:spLocks noChangeShapeType="1"/>
          </p:cNvSpPr>
          <p:nvPr/>
        </p:nvSpPr>
        <p:spPr bwMode="auto">
          <a:xfrm flipH="1">
            <a:off x="6248400" y="2819400"/>
            <a:ext cx="762000" cy="0"/>
          </a:xfrm>
          <a:prstGeom prst="line">
            <a:avLst/>
          </a:prstGeom>
          <a:noFill/>
          <a:ln w="1905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136249" name="Line 57"/>
          <p:cNvSpPr>
            <a:spLocks noChangeShapeType="1"/>
          </p:cNvSpPr>
          <p:nvPr/>
        </p:nvSpPr>
        <p:spPr bwMode="auto">
          <a:xfrm flipH="1">
            <a:off x="6248400" y="3581400"/>
            <a:ext cx="762000" cy="0"/>
          </a:xfrm>
          <a:prstGeom prst="line">
            <a:avLst/>
          </a:prstGeom>
          <a:noFill/>
          <a:ln w="1905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136250" name="Line 58"/>
          <p:cNvSpPr>
            <a:spLocks noChangeShapeType="1"/>
          </p:cNvSpPr>
          <p:nvPr/>
        </p:nvSpPr>
        <p:spPr bwMode="auto">
          <a:xfrm flipH="1">
            <a:off x="6248400" y="4343400"/>
            <a:ext cx="762000" cy="0"/>
          </a:xfrm>
          <a:prstGeom prst="line">
            <a:avLst/>
          </a:prstGeom>
          <a:noFill/>
          <a:ln w="1905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136252" name="Line 60"/>
          <p:cNvSpPr>
            <a:spLocks noChangeShapeType="1"/>
          </p:cNvSpPr>
          <p:nvPr/>
        </p:nvSpPr>
        <p:spPr bwMode="auto">
          <a:xfrm>
            <a:off x="3886200" y="2286000"/>
            <a:ext cx="0" cy="76200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136254" name="Line 62"/>
          <p:cNvSpPr>
            <a:spLocks noChangeShapeType="1"/>
          </p:cNvSpPr>
          <p:nvPr/>
        </p:nvSpPr>
        <p:spPr bwMode="auto">
          <a:xfrm flipH="1">
            <a:off x="3886200" y="2895600"/>
            <a:ext cx="0" cy="6858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136255" name="Line 63"/>
          <p:cNvSpPr>
            <a:spLocks noChangeShapeType="1"/>
          </p:cNvSpPr>
          <p:nvPr/>
        </p:nvSpPr>
        <p:spPr bwMode="auto">
          <a:xfrm>
            <a:off x="3886200" y="2895600"/>
            <a:ext cx="3810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136256" name="Line 64"/>
          <p:cNvSpPr>
            <a:spLocks noChangeShapeType="1"/>
          </p:cNvSpPr>
          <p:nvPr/>
        </p:nvSpPr>
        <p:spPr bwMode="auto">
          <a:xfrm>
            <a:off x="3886200" y="3581400"/>
            <a:ext cx="3810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136257" name="Line 65"/>
          <p:cNvSpPr>
            <a:spLocks noChangeShapeType="1"/>
          </p:cNvSpPr>
          <p:nvPr/>
        </p:nvSpPr>
        <p:spPr bwMode="auto">
          <a:xfrm flipH="1">
            <a:off x="3886200" y="3733800"/>
            <a:ext cx="0" cy="68580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136258" name="Line 66"/>
          <p:cNvSpPr>
            <a:spLocks noChangeShapeType="1"/>
          </p:cNvSpPr>
          <p:nvPr/>
        </p:nvSpPr>
        <p:spPr bwMode="auto">
          <a:xfrm>
            <a:off x="3886200" y="4419600"/>
            <a:ext cx="3810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136259" name="Line 67"/>
          <p:cNvSpPr>
            <a:spLocks noChangeShapeType="1"/>
          </p:cNvSpPr>
          <p:nvPr/>
        </p:nvSpPr>
        <p:spPr bwMode="auto">
          <a:xfrm>
            <a:off x="3886200" y="3733800"/>
            <a:ext cx="3810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136260" name="Line 68"/>
          <p:cNvSpPr>
            <a:spLocks noChangeShapeType="1"/>
          </p:cNvSpPr>
          <p:nvPr/>
        </p:nvSpPr>
        <p:spPr bwMode="auto">
          <a:xfrm flipH="1">
            <a:off x="3352800" y="3276600"/>
            <a:ext cx="5334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136261" name="Line 69"/>
          <p:cNvSpPr>
            <a:spLocks noChangeShapeType="1"/>
          </p:cNvSpPr>
          <p:nvPr/>
        </p:nvSpPr>
        <p:spPr bwMode="auto">
          <a:xfrm flipH="1">
            <a:off x="3352800" y="4038600"/>
            <a:ext cx="5334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136262" name="Text Box 70"/>
          <p:cNvSpPr txBox="1">
            <a:spLocks noChangeArrowheads="1"/>
          </p:cNvSpPr>
          <p:nvPr/>
        </p:nvSpPr>
        <p:spPr bwMode="auto">
          <a:xfrm>
            <a:off x="4038600" y="4800600"/>
            <a:ext cx="1981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fa-IR" sz="2000">
                <a:solidFill>
                  <a:schemeClr val="hlink"/>
                </a:solidFill>
              </a:rPr>
              <a:t>نمودار1-2</a:t>
            </a:r>
            <a:endParaRPr lang="en-US" altLang="fa-IR" sz="2000">
              <a:solidFill>
                <a:schemeClr val="hlink"/>
              </a:solidFill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6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6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62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6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246" grpId="0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5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667000" y="457200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 4 (صفحه 241)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80259" name="Rectangle 3"/>
          <p:cNvSpPr>
            <a:spLocks noChangeArrowheads="1"/>
          </p:cNvSpPr>
          <p:nvPr/>
        </p:nvSpPr>
        <p:spPr bwMode="auto">
          <a:xfrm>
            <a:off x="1919288" y="-2227263"/>
            <a:ext cx="324008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 rtl="1"/>
            <a:r>
              <a:rPr lang="fa-IR" altLang="zh-CN" sz="2000">
                <a:latin typeface="Times New Roman" panose="02020603050405020304" pitchFamily="18" charset="0"/>
                <a:ea typeface="SimSun" panose="02010600030101010101" pitchFamily="2" charset="-122"/>
              </a:rPr>
              <a:t>ب - جدول معادل آحاد تکمیل شده :</a:t>
            </a:r>
            <a:endParaRPr lang="en-US" altLang="zh-CN" sz="1000">
              <a:ea typeface="SimSun" panose="02010600030101010101" pitchFamily="2" charset="-122"/>
            </a:endParaRPr>
          </a:p>
          <a:p>
            <a:pPr algn="l" eaLnBrk="0" hangingPunct="0"/>
            <a:endParaRPr lang="en-US" altLang="zh-CN" sz="1600"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80346" name="Rectangle 90"/>
          <p:cNvSpPr>
            <a:spLocks noChangeArrowheads="1"/>
          </p:cNvSpPr>
          <p:nvPr/>
        </p:nvSpPr>
        <p:spPr bwMode="auto">
          <a:xfrm>
            <a:off x="2100263" y="1644650"/>
            <a:ext cx="6678612" cy="2165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د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جدول تسهیم هزینه ها :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بهای تمام شده واحد های تکمیل شده و انتقالی                         22757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(517/1 × 15000)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ارزش کار در جریان آخر دوره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[(9259/0 × 5200) + (5911/0 × 6400 ) ] 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8598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کل هزینه های تولید                                                             31355 ریال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80347" name="Rectangle 91"/>
          <p:cNvSpPr>
            <a:spLocks noChangeArrowheads="1"/>
          </p:cNvSpPr>
          <p:nvPr/>
        </p:nvSpPr>
        <p:spPr bwMode="auto">
          <a:xfrm>
            <a:off x="457200" y="3975100"/>
            <a:ext cx="8458200" cy="173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en-US" altLang="fa-IR" sz="1600">
                <a:solidFill>
                  <a:srgbClr val="FFCC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en-US" altLang="fa-IR" sz="1600">
                <a:solidFill>
                  <a:srgbClr val="FFCC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altLang="fa-IR" sz="1600">
              <a:solidFill>
                <a:srgbClr val="FF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rtl="1" eaLnBrk="0" hangingPunct="0"/>
            <a:r>
              <a:rPr lang="ar-SA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تذکر : هزینه ناشی از ضایعات عادی به قیمت تمام شده واحد های سالم اضافه می شود . برای این منظور ، تعداد واحد های ضایع شده در جریان تولید ، در جدول معادل احاد تکمیل شده ارائه نشده است تا اینکه هزینه ناشی از ضایعات ، بین بقیه واحد ها سرشکن شود .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80348" name="Line 92"/>
          <p:cNvSpPr>
            <a:spLocks noChangeShapeType="1"/>
          </p:cNvSpPr>
          <p:nvPr/>
        </p:nvSpPr>
        <p:spPr bwMode="auto">
          <a:xfrm flipV="1">
            <a:off x="2590800" y="3505200"/>
            <a:ext cx="762000" cy="0"/>
          </a:xfrm>
          <a:prstGeom prst="line">
            <a:avLst/>
          </a:prstGeom>
          <a:noFill/>
          <a:ln w="57150" cmpd="thinThick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40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667000" y="457200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 4 (صفحه 241)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86403" name="Rectangle 3"/>
          <p:cNvSpPr>
            <a:spLocks noChangeArrowheads="1"/>
          </p:cNvSpPr>
          <p:nvPr/>
        </p:nvSpPr>
        <p:spPr bwMode="auto">
          <a:xfrm>
            <a:off x="1919288" y="-2227263"/>
            <a:ext cx="324008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 rtl="1"/>
            <a:r>
              <a:rPr lang="fa-IR" altLang="zh-CN" sz="2000">
                <a:latin typeface="Times New Roman" panose="02020603050405020304" pitchFamily="18" charset="0"/>
                <a:ea typeface="SimSun" panose="02010600030101010101" pitchFamily="2" charset="-122"/>
              </a:rPr>
              <a:t>ب - جدول معادل آحاد تکمیل شده :</a:t>
            </a:r>
            <a:endParaRPr lang="en-US" altLang="zh-CN" sz="1000">
              <a:ea typeface="SimSun" panose="02010600030101010101" pitchFamily="2" charset="-122"/>
            </a:endParaRPr>
          </a:p>
          <a:p>
            <a:pPr algn="l" eaLnBrk="0" hangingPunct="0"/>
            <a:endParaRPr lang="en-US" altLang="zh-CN" sz="1600"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86409" name="Line 9"/>
          <p:cNvSpPr>
            <a:spLocks noChangeShapeType="1"/>
          </p:cNvSpPr>
          <p:nvPr/>
        </p:nvSpPr>
        <p:spPr bwMode="auto">
          <a:xfrm flipH="1">
            <a:off x="3886200" y="4038600"/>
            <a:ext cx="685800" cy="0"/>
          </a:xfrm>
          <a:prstGeom prst="line">
            <a:avLst/>
          </a:prstGeom>
          <a:noFill/>
          <a:ln w="38100" cmpd="dbl">
            <a:solidFill>
              <a:srgbClr val="FFCC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486408" name="Line 8"/>
          <p:cNvSpPr>
            <a:spLocks noChangeShapeType="1"/>
          </p:cNvSpPr>
          <p:nvPr/>
        </p:nvSpPr>
        <p:spPr bwMode="auto">
          <a:xfrm flipH="1">
            <a:off x="3810000" y="2743200"/>
            <a:ext cx="609600" cy="0"/>
          </a:xfrm>
          <a:prstGeom prst="line">
            <a:avLst/>
          </a:prstGeom>
          <a:noFill/>
          <a:ln w="38100" cmpd="dbl">
            <a:solidFill>
              <a:srgbClr val="FFCC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486410" name="Rectangle 10"/>
          <p:cNvSpPr>
            <a:spLocks noChangeArrowheads="1"/>
          </p:cNvSpPr>
          <p:nvPr/>
        </p:nvSpPr>
        <p:spPr bwMode="auto">
          <a:xfrm>
            <a:off x="1981200" y="1066800"/>
            <a:ext cx="6862763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ctr" rtl="1"/>
            <a:r>
              <a:rPr lang="ar-SA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شرکت تولیدی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ctr" rtl="1" eaLnBrk="0" hangingPunct="0"/>
            <a:r>
              <a:rPr lang="ar-SA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گزارش بهای تمام شده تولید دپارتمان 2 برای آبان ماه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fa-IR" altLang="zh-CN" sz="2000">
              <a:solidFill>
                <a:srgbClr val="FFCC00"/>
              </a:solidFill>
              <a:latin typeface="Times New Roman" panose="02020603050405020304" pitchFamily="18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الف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جدول مقداری تولید :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86411" name="Rectangle 11"/>
          <p:cNvSpPr>
            <a:spLocks noChangeArrowheads="1"/>
          </p:cNvSpPr>
          <p:nvPr/>
        </p:nvSpPr>
        <p:spPr bwMode="auto">
          <a:xfrm>
            <a:off x="2100263" y="2438400"/>
            <a:ext cx="6586537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انتقالی از دپارتمان اول                                     15000 واحد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واحد های تکمیل شده و انتقالی به انبار                7000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واحد های تکمیل شده و منتقل نشده                    1000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کار در جریان آخر دوره  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7000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86412" name="Rectangle 12"/>
          <p:cNvSpPr>
            <a:spLocks noChangeArrowheads="1"/>
          </p:cNvSpPr>
          <p:nvPr/>
        </p:nvSpPr>
        <p:spPr bwMode="auto">
          <a:xfrm>
            <a:off x="3806825" y="3733800"/>
            <a:ext cx="55546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latin typeface="Times New Roman" panose="02020603050405020304" pitchFamily="18" charset="0"/>
                <a:ea typeface="SimSun" panose="02010600030101010101" pitchFamily="2" charset="-122"/>
              </a:rPr>
              <a:t>                                                               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15000</a:t>
            </a:r>
            <a:r>
              <a:rPr lang="fa-IR" altLang="zh-CN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endParaRPr lang="fa-IR" altLang="zh-CN" sz="1800"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486413" name="Rectangle 13"/>
          <p:cNvSpPr>
            <a:spLocks noChangeArrowheads="1"/>
          </p:cNvSpPr>
          <p:nvPr/>
        </p:nvSpPr>
        <p:spPr bwMode="auto">
          <a:xfrm>
            <a:off x="152400" y="4327525"/>
            <a:ext cx="8763000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ب – جدول معادل آحاد تکمیل شده :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از نظر هزینه های انتقالی</a:t>
            </a:r>
            <a:r>
              <a:rPr lang="fa-IR" altLang="zh-CN" sz="2000">
                <a:solidFill>
                  <a:srgbClr val="FFCC00"/>
                </a:solidFill>
              </a:rPr>
              <a:t>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از نظر تبدیل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واحد های تکمیل شده و انتقالی به انبار                     7000                                        7000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واحد های تکمیل شده و منتقل نشده                         1000                                         1000	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کار در جریان آخر دوره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7000</a:t>
            </a:r>
            <a:r>
              <a:rPr lang="fa-IR" altLang="zh-CN" sz="2000">
                <a:solidFill>
                  <a:srgbClr val="FFCC00"/>
                </a:solidFill>
              </a:rPr>
              <a:t>    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5250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جمع                                                                15000                                        13250  واحد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42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667000" y="457200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 4 (صفحه 241)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87427" name="Rectangle 3"/>
          <p:cNvSpPr>
            <a:spLocks noChangeArrowheads="1"/>
          </p:cNvSpPr>
          <p:nvPr/>
        </p:nvSpPr>
        <p:spPr bwMode="auto">
          <a:xfrm>
            <a:off x="1919288" y="-2227263"/>
            <a:ext cx="324008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 rtl="1"/>
            <a:r>
              <a:rPr lang="fa-IR" altLang="zh-CN" sz="2000">
                <a:latin typeface="Times New Roman" panose="02020603050405020304" pitchFamily="18" charset="0"/>
                <a:ea typeface="SimSun" panose="02010600030101010101" pitchFamily="2" charset="-122"/>
              </a:rPr>
              <a:t>ب - جدول معادل آحاد تکمیل شده :</a:t>
            </a:r>
            <a:endParaRPr lang="en-US" altLang="zh-CN" sz="1000">
              <a:ea typeface="SimSun" panose="02010600030101010101" pitchFamily="2" charset="-122"/>
            </a:endParaRPr>
          </a:p>
          <a:p>
            <a:pPr algn="l" eaLnBrk="0" hangingPunct="0"/>
            <a:endParaRPr lang="en-US" altLang="zh-CN" sz="1600"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87439" name="Rectangle 15"/>
          <p:cNvSpPr>
            <a:spLocks noChangeArrowheads="1"/>
          </p:cNvSpPr>
          <p:nvPr/>
        </p:nvSpPr>
        <p:spPr bwMode="auto">
          <a:xfrm>
            <a:off x="327025" y="1373188"/>
            <a:ext cx="8585200" cy="1250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ج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جدول هزینه های تولید :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هزینه های انتقالی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تبدیل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جمع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هزینه های طی دوره                             22757                              16430                    39187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87440" name="Rectangle 16"/>
          <p:cNvSpPr>
            <a:spLocks noChangeArrowheads="1"/>
          </p:cNvSpPr>
          <p:nvPr/>
        </p:nvSpPr>
        <p:spPr bwMode="auto">
          <a:xfrm>
            <a:off x="42863" y="2286000"/>
            <a:ext cx="8948737" cy="3749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تقسیم بر معادل آحاد تکمیل شده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15000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13250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واحد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هزینه تولید هر واحد                              5117/1                            24/1                    7571/2 ریال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en-US" altLang="zh-CN" sz="2000">
              <a:solidFill>
                <a:srgbClr val="FFCC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  <a:p>
            <a:pPr rtl="1" eaLnBrk="0" hangingPunct="0"/>
            <a:endParaRPr lang="fa-IR" altLang="zh-CN" sz="2000">
              <a:solidFill>
                <a:srgbClr val="FFCC00"/>
              </a:solidFill>
              <a:latin typeface="Times New Roman" panose="02020603050405020304" pitchFamily="18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د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جدول تسهیم هزینه ها :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بهای تمام شده واحد های تکمیل شده و انتقالی به انبار                 19300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(7571/2 ×7000)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بهای تمام شده واحد های تکمیل شده و منتقل نشده                      2757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(7571 /2 × 1000)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ارزش کار در جریان آخر دوره                                 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[(24/1 × 5250) + (5171/1 × 7000 ) ]      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17130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کل هزینه های تولید                                                                39187</a:t>
            </a:r>
            <a:endParaRPr lang="fa-IR" altLang="zh-CN" sz="1600">
              <a:solidFill>
                <a:srgbClr val="FF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47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65425" y="609600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 4 (صفحه 241)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89475" name="Rectangle 3"/>
          <p:cNvSpPr>
            <a:spLocks noChangeArrowheads="1"/>
          </p:cNvSpPr>
          <p:nvPr/>
        </p:nvSpPr>
        <p:spPr bwMode="auto">
          <a:xfrm>
            <a:off x="2328863" y="-2760663"/>
            <a:ext cx="2928937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ب - جدول معادل آحاد تکمیل شده :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en-US" altLang="zh-CN" sz="14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89482" name="Rectangle 10"/>
          <p:cNvSpPr>
            <a:spLocks noChangeArrowheads="1"/>
          </p:cNvSpPr>
          <p:nvPr/>
        </p:nvSpPr>
        <p:spPr bwMode="auto">
          <a:xfrm>
            <a:off x="2495550" y="2057400"/>
            <a:ext cx="6073775" cy="161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ar-SA" altLang="zh-CN" sz="2000">
                <a:solidFill>
                  <a:srgbClr val="FFCC00"/>
                </a:solidFill>
              </a:rPr>
              <a:t>2) موجودی کالای ساخته شده اول دوره                             25000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ar-SA" altLang="zh-CN" sz="2000">
                <a:solidFill>
                  <a:srgbClr val="FFCC00"/>
                </a:solidFill>
              </a:rPr>
              <a:t>کالای ساخته شده طی دوره                      </a:t>
            </a:r>
            <a:r>
              <a:rPr lang="fa-IR" altLang="zh-CN" sz="2000">
                <a:solidFill>
                  <a:srgbClr val="FFCC00"/>
                </a:solidFill>
              </a:rPr>
              <a:t>                  </a:t>
            </a:r>
            <a:r>
              <a:rPr lang="ar-SA" altLang="zh-CN" sz="2000">
                <a:solidFill>
                  <a:srgbClr val="FFCC00"/>
                </a:solidFill>
              </a:rPr>
              <a:t>       </a:t>
            </a:r>
            <a:r>
              <a:rPr lang="ar-SA" altLang="zh-CN" sz="2000" u="sng">
                <a:solidFill>
                  <a:srgbClr val="FFCC00"/>
                </a:solidFill>
              </a:rPr>
              <a:t>19300</a:t>
            </a:r>
            <a:endParaRPr lang="en-US" altLang="zh-CN" sz="2000" u="sng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ar-SA" altLang="zh-CN" sz="2000">
                <a:solidFill>
                  <a:srgbClr val="FFCC00"/>
                </a:solidFill>
              </a:rPr>
              <a:t>کالای آماده برای فروش                                        </a:t>
            </a:r>
            <a:r>
              <a:rPr lang="fa-IR" altLang="zh-CN" sz="2000">
                <a:solidFill>
                  <a:srgbClr val="FFCC00"/>
                </a:solidFill>
              </a:rPr>
              <a:t>    </a:t>
            </a:r>
            <a:r>
              <a:rPr lang="ar-SA" altLang="zh-CN" sz="2000">
                <a:solidFill>
                  <a:srgbClr val="FFCC00"/>
                </a:solidFill>
              </a:rPr>
              <a:t>       44300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ar-SA" altLang="zh-CN" sz="2000">
                <a:solidFill>
                  <a:srgbClr val="FFCC00"/>
                </a:solidFill>
              </a:rPr>
              <a:t>کسر می شود کالای ساخته شده آخر دوره                         </a:t>
            </a:r>
            <a:r>
              <a:rPr lang="ar-SA" altLang="zh-CN" sz="2000" u="sng">
                <a:solidFill>
                  <a:srgbClr val="FFCC00"/>
                </a:solidFill>
              </a:rPr>
              <a:t>13300</a:t>
            </a:r>
            <a:endParaRPr lang="en-US" altLang="zh-CN" sz="2000" u="sng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ar-SA" altLang="zh-CN" sz="2000">
                <a:solidFill>
                  <a:srgbClr val="FFCC00"/>
                </a:solidFill>
              </a:rPr>
              <a:t>بهای تمام شده کالای فروش رفته                                     31000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49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65425" y="609600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 حل تمرین 5 (صفحه 242)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90499" name="Rectangle 3"/>
          <p:cNvSpPr>
            <a:spLocks noChangeArrowheads="1"/>
          </p:cNvSpPr>
          <p:nvPr/>
        </p:nvSpPr>
        <p:spPr bwMode="auto">
          <a:xfrm>
            <a:off x="2328863" y="-2760663"/>
            <a:ext cx="2928937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ب - جدول معادل آحاد تکمیل شده :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en-US" altLang="zh-CN" sz="14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90566" name="Rectangle 70"/>
          <p:cNvSpPr>
            <a:spLocks noChangeArrowheads="1"/>
          </p:cNvSpPr>
          <p:nvPr/>
        </p:nvSpPr>
        <p:spPr bwMode="auto">
          <a:xfrm>
            <a:off x="990600" y="1371600"/>
            <a:ext cx="7848600" cy="2470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ar-SA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برای تعیین قیمت فروش ، باید قیمت تمام شده محصول مشخص می شود . برای مشخص نمودن قیمت تمام شده محصول نیز باید گزارش هزینه های تولید دوایرتولید تنظیم گردد .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fa-IR" altLang="zh-CN" sz="2000">
              <a:solidFill>
                <a:srgbClr val="FFCC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  <a:p>
            <a:pPr algn="ctr"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شرکت کفش کتانی تند پا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ctr" rtl="1" eaLnBrk="0" hangingPunct="0"/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گزارش بهای تمام شده تولید دپارتمان الف اولین ماه فعالیت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fa-IR" altLang="zh-CN" sz="2000">
              <a:solidFill>
                <a:srgbClr val="FFCC00"/>
              </a:solidFill>
              <a:latin typeface="Times New Roman" panose="02020603050405020304" pitchFamily="18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الف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جدول مقداری تولید :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90567" name="Rectangle 71"/>
          <p:cNvSpPr>
            <a:spLocks noChangeArrowheads="1"/>
          </p:cNvSpPr>
          <p:nvPr/>
        </p:nvSpPr>
        <p:spPr bwMode="auto">
          <a:xfrm>
            <a:off x="1665288" y="3581400"/>
            <a:ext cx="7173912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واحد های شروع شده به تولید                                 89000  واحد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واحد های تکمیل شده و انتقالی به مرحله بعد             70000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کار در جریان ساخت آخر دوره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19000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جمع                                                                    89000  واحد </a:t>
            </a:r>
            <a:endParaRPr lang="fa-IR" altLang="zh-CN" sz="1600">
              <a:solidFill>
                <a:srgbClr val="FF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0568" name="Line 72"/>
          <p:cNvSpPr>
            <a:spLocks noChangeShapeType="1"/>
          </p:cNvSpPr>
          <p:nvPr/>
        </p:nvSpPr>
        <p:spPr bwMode="auto">
          <a:xfrm>
            <a:off x="3581400" y="4800600"/>
            <a:ext cx="609600" cy="0"/>
          </a:xfrm>
          <a:prstGeom prst="line">
            <a:avLst/>
          </a:prstGeom>
          <a:noFill/>
          <a:ln w="57150" cmpd="thinThick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90569" name="Line 73"/>
          <p:cNvSpPr>
            <a:spLocks noChangeShapeType="1"/>
          </p:cNvSpPr>
          <p:nvPr/>
        </p:nvSpPr>
        <p:spPr bwMode="auto">
          <a:xfrm>
            <a:off x="3505200" y="3886200"/>
            <a:ext cx="685800" cy="0"/>
          </a:xfrm>
          <a:prstGeom prst="line">
            <a:avLst/>
          </a:prstGeom>
          <a:noFill/>
          <a:ln w="57150" cmpd="thinThick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2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65425" y="381000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 ادامه حل تمرین 5 (صفحه 242)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91523" name="Rectangle 3"/>
          <p:cNvSpPr>
            <a:spLocks noChangeArrowheads="1"/>
          </p:cNvSpPr>
          <p:nvPr/>
        </p:nvSpPr>
        <p:spPr bwMode="auto">
          <a:xfrm>
            <a:off x="2328863" y="-2760663"/>
            <a:ext cx="2928937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ب - جدول معادل آحاد تکمیل شده :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en-US" altLang="zh-CN" sz="14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91530" name="Rectangle 10"/>
          <p:cNvSpPr>
            <a:spLocks noChangeArrowheads="1"/>
          </p:cNvSpPr>
          <p:nvPr/>
        </p:nvSpPr>
        <p:spPr bwMode="auto">
          <a:xfrm>
            <a:off x="0" y="-3368675"/>
            <a:ext cx="3854450" cy="731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 rtl="1"/>
            <a:r>
              <a:rPr lang="fa-IR" altLang="zh-CN">
                <a:latin typeface="Times New Roman" panose="02020603050405020304" pitchFamily="18" charset="0"/>
                <a:ea typeface="SimSun" panose="02010600030101010101" pitchFamily="2" charset="-122"/>
              </a:rPr>
              <a:t>ب - جدول معادل آحاد تکمیل شده :</a:t>
            </a:r>
            <a:endParaRPr lang="en-US" altLang="zh-CN" sz="1100">
              <a:ea typeface="SimSun" panose="02010600030101010101" pitchFamily="2" charset="-122"/>
            </a:endParaRPr>
          </a:p>
          <a:p>
            <a:pPr algn="l" eaLnBrk="0" hangingPunct="0"/>
            <a:endParaRPr lang="en-US" altLang="zh-CN" sz="1800"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graphicFrame>
        <p:nvGraphicFramePr>
          <p:cNvPr id="491794" name="Group 274"/>
          <p:cNvGraphicFramePr>
            <a:graphicFrameLocks noGrp="1"/>
          </p:cNvGraphicFramePr>
          <p:nvPr/>
        </p:nvGraphicFramePr>
        <p:xfrm>
          <a:off x="1219200" y="1447800"/>
          <a:ext cx="7696200" cy="1828800"/>
        </p:xfrm>
        <a:graphic>
          <a:graphicData uri="http://schemas.openxmlformats.org/drawingml/2006/table">
            <a:tbl>
              <a:tblPr rtl="1"/>
              <a:tblGrid>
                <a:gridCol w="2562225">
                  <a:extLst>
                    <a:ext uri="{9D8B030D-6E8A-4147-A177-3AD203B41FA5}">
                      <a16:colId xmlns:a16="http://schemas.microsoft.com/office/drawing/2014/main" val="1086302832"/>
                    </a:ext>
                  </a:extLst>
                </a:gridCol>
                <a:gridCol w="257175">
                  <a:extLst>
                    <a:ext uri="{9D8B030D-6E8A-4147-A177-3AD203B41FA5}">
                      <a16:colId xmlns:a16="http://schemas.microsoft.com/office/drawing/2014/main" val="3203708340"/>
                    </a:ext>
                  </a:extLst>
                </a:gridCol>
                <a:gridCol w="1411287">
                  <a:extLst>
                    <a:ext uri="{9D8B030D-6E8A-4147-A177-3AD203B41FA5}">
                      <a16:colId xmlns:a16="http://schemas.microsoft.com/office/drawing/2014/main" val="1141977526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13624958"/>
                    </a:ext>
                  </a:extLst>
                </a:gridCol>
                <a:gridCol w="1570037">
                  <a:extLst>
                    <a:ext uri="{9D8B030D-6E8A-4147-A177-3AD203B41FA5}">
                      <a16:colId xmlns:a16="http://schemas.microsoft.com/office/drawing/2014/main" val="1933817976"/>
                    </a:ext>
                  </a:extLst>
                </a:gridCol>
                <a:gridCol w="1706563">
                  <a:extLst>
                    <a:ext uri="{9D8B030D-6E8A-4147-A177-3AD203B41FA5}">
                      <a16:colId xmlns:a16="http://schemas.microsoft.com/office/drawing/2014/main" val="1566179492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از نظر مواد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از نظر تبدیل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Arial" panose="020B0604020202020204" pitchFamily="34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 </a:t>
                      </a: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6304806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واحد های تکمیل شده و انتقالی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70000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70000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Arial" panose="020B0604020202020204" pitchFamily="34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 </a:t>
                      </a: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0962986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 در جریان آخر دوره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19000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13300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242401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89000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83300 واحد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Arial" panose="020B0604020202020204" pitchFamily="34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 </a:t>
                      </a: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2449731"/>
                  </a:ext>
                </a:extLst>
              </a:tr>
            </a:tbl>
          </a:graphicData>
        </a:graphic>
      </p:graphicFrame>
      <p:graphicFrame>
        <p:nvGraphicFramePr>
          <p:cNvPr id="491816" name="Group 296"/>
          <p:cNvGraphicFramePr>
            <a:graphicFrameLocks noGrp="1"/>
          </p:cNvGraphicFramePr>
          <p:nvPr/>
        </p:nvGraphicFramePr>
        <p:xfrm>
          <a:off x="1143000" y="3384550"/>
          <a:ext cx="7772400" cy="2224088"/>
        </p:xfrm>
        <a:graphic>
          <a:graphicData uri="http://schemas.openxmlformats.org/drawingml/2006/table">
            <a:tbl>
              <a:tblPr rtl="1"/>
              <a:tblGrid>
                <a:gridCol w="3587750">
                  <a:extLst>
                    <a:ext uri="{9D8B030D-6E8A-4147-A177-3AD203B41FA5}">
                      <a16:colId xmlns:a16="http://schemas.microsoft.com/office/drawing/2014/main" val="514803640"/>
                    </a:ext>
                  </a:extLst>
                </a:gridCol>
                <a:gridCol w="222250">
                  <a:extLst>
                    <a:ext uri="{9D8B030D-6E8A-4147-A177-3AD203B41FA5}">
                      <a16:colId xmlns:a16="http://schemas.microsoft.com/office/drawing/2014/main" val="2330734944"/>
                    </a:ext>
                  </a:extLst>
                </a:gridCol>
                <a:gridCol w="1066800">
                  <a:extLst>
                    <a:ext uri="{9D8B030D-6E8A-4147-A177-3AD203B41FA5}">
                      <a16:colId xmlns:a16="http://schemas.microsoft.com/office/drawing/2014/main" val="2317270458"/>
                    </a:ext>
                  </a:extLst>
                </a:gridCol>
                <a:gridCol w="274637">
                  <a:extLst>
                    <a:ext uri="{9D8B030D-6E8A-4147-A177-3AD203B41FA5}">
                      <a16:colId xmlns:a16="http://schemas.microsoft.com/office/drawing/2014/main" val="3997732709"/>
                    </a:ext>
                  </a:extLst>
                </a:gridCol>
                <a:gridCol w="304800">
                  <a:extLst>
                    <a:ext uri="{9D8B030D-6E8A-4147-A177-3AD203B41FA5}">
                      <a16:colId xmlns:a16="http://schemas.microsoft.com/office/drawing/2014/main" val="1472228485"/>
                    </a:ext>
                  </a:extLst>
                </a:gridCol>
                <a:gridCol w="182563">
                  <a:extLst>
                    <a:ext uri="{9D8B030D-6E8A-4147-A177-3AD203B41FA5}">
                      <a16:colId xmlns:a16="http://schemas.microsoft.com/office/drawing/2014/main" val="4270871398"/>
                    </a:ext>
                  </a:extLst>
                </a:gridCol>
                <a:gridCol w="427037">
                  <a:extLst>
                    <a:ext uri="{9D8B030D-6E8A-4147-A177-3AD203B41FA5}">
                      <a16:colId xmlns:a16="http://schemas.microsoft.com/office/drawing/2014/main" val="3187659507"/>
                    </a:ext>
                  </a:extLst>
                </a:gridCol>
                <a:gridCol w="182563">
                  <a:extLst>
                    <a:ext uri="{9D8B030D-6E8A-4147-A177-3AD203B41FA5}">
                      <a16:colId xmlns:a16="http://schemas.microsoft.com/office/drawing/2014/main" val="4056171841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4175655325"/>
                    </a:ext>
                  </a:extLst>
                </a:gridCol>
                <a:gridCol w="304800">
                  <a:extLst>
                    <a:ext uri="{9D8B030D-6E8A-4147-A177-3AD203B41FA5}">
                      <a16:colId xmlns:a16="http://schemas.microsoft.com/office/drawing/2014/main" val="842144011"/>
                    </a:ext>
                  </a:extLst>
                </a:gridCol>
              </a:tblGrid>
              <a:tr h="1809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 </a:t>
                      </a: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–</a:t>
                      </a: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جدول هزینه های تولید :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5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0888745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</a:t>
                      </a:r>
                      <a:endParaRPr kumimoji="0" lang="fa-IR" altLang="zh-CN" sz="14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تبدیل</a:t>
                      </a:r>
                      <a:endParaRPr kumimoji="0" lang="fa-IR" altLang="zh-CN" sz="14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</a:t>
                      </a:r>
                      <a:endParaRPr kumimoji="0" lang="fa-IR" altLang="zh-CN" sz="14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9156084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طی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44500000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12703250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57203250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78686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تقسیم بر معادل آحاد تکمیل شده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89000</a:t>
                      </a:r>
                      <a:endParaRPr kumimoji="0" lang="fa-IR" altLang="zh-CN" sz="14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5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83300</a:t>
                      </a: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واحد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0764120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هزنیه تولید هر واحد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5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5/152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5/652 ریال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58459937"/>
                  </a:ext>
                </a:extLst>
              </a:tr>
            </a:tbl>
          </a:graphicData>
        </a:graphic>
      </p:graphicFrame>
      <p:sp>
        <p:nvSpPr>
          <p:cNvPr id="491795" name="Text Box 275"/>
          <p:cNvSpPr txBox="1">
            <a:spLocks noChangeArrowheads="1"/>
          </p:cNvSpPr>
          <p:nvPr/>
        </p:nvSpPr>
        <p:spPr bwMode="auto">
          <a:xfrm>
            <a:off x="5638800" y="1219200"/>
            <a:ext cx="33528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 sz="1800">
                <a:solidFill>
                  <a:srgbClr val="FFCC00"/>
                </a:solidFill>
              </a:rPr>
              <a:t>ب - جدول معادل آحاد تکمیل شده :</a:t>
            </a:r>
            <a:endParaRPr lang="en-US" altLang="fa-IR" sz="1800">
              <a:solidFill>
                <a:srgbClr val="FFCC00"/>
              </a:solidFill>
            </a:endParaRPr>
          </a:p>
        </p:txBody>
      </p:sp>
      <p:sp>
        <p:nvSpPr>
          <p:cNvPr id="491814" name="Line 294"/>
          <p:cNvSpPr>
            <a:spLocks noChangeShapeType="1"/>
          </p:cNvSpPr>
          <p:nvPr/>
        </p:nvSpPr>
        <p:spPr bwMode="auto">
          <a:xfrm>
            <a:off x="1676400" y="4495800"/>
            <a:ext cx="838200" cy="0"/>
          </a:xfrm>
          <a:prstGeom prst="line">
            <a:avLst/>
          </a:prstGeom>
          <a:noFill/>
          <a:ln w="57150" cmpd="thinThick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65425" y="381000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 ادامه حل تمرین 5 (صفحه 242)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92547" name="Rectangle 3"/>
          <p:cNvSpPr>
            <a:spLocks noChangeArrowheads="1"/>
          </p:cNvSpPr>
          <p:nvPr/>
        </p:nvSpPr>
        <p:spPr bwMode="auto">
          <a:xfrm>
            <a:off x="2328863" y="-2760663"/>
            <a:ext cx="2928937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ب - جدول معادل آحاد تکمیل شده :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en-US" altLang="zh-CN" sz="14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92550" name="Rectangle 6"/>
          <p:cNvSpPr>
            <a:spLocks noChangeArrowheads="1"/>
          </p:cNvSpPr>
          <p:nvPr/>
        </p:nvSpPr>
        <p:spPr bwMode="auto">
          <a:xfrm>
            <a:off x="0" y="-3368675"/>
            <a:ext cx="3854450" cy="731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 rtl="1"/>
            <a:r>
              <a:rPr lang="fa-IR" altLang="zh-CN">
                <a:latin typeface="Times New Roman" panose="02020603050405020304" pitchFamily="18" charset="0"/>
                <a:ea typeface="SimSun" panose="02010600030101010101" pitchFamily="2" charset="-122"/>
              </a:rPr>
              <a:t>ب - جدول معادل آحاد تکمیل شده :</a:t>
            </a:r>
            <a:endParaRPr lang="en-US" altLang="zh-CN" sz="1100">
              <a:ea typeface="SimSun" panose="02010600030101010101" pitchFamily="2" charset="-122"/>
            </a:endParaRPr>
          </a:p>
          <a:p>
            <a:pPr algn="l" eaLnBrk="0" hangingPunct="0"/>
            <a:endParaRPr lang="en-US" altLang="zh-CN" sz="1800"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92629" name="Rectangle 85"/>
          <p:cNvSpPr>
            <a:spLocks noChangeArrowheads="1"/>
          </p:cNvSpPr>
          <p:nvPr/>
        </p:nvSpPr>
        <p:spPr bwMode="auto">
          <a:xfrm>
            <a:off x="1524000" y="1295400"/>
            <a:ext cx="7261225" cy="167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د 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جدول توزیع هزینه ها :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بهای تمام شده واحد های تکمیل شده و انتقالی                         45675000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(5/652 × 70000)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ارزش کار در جریان آخر دوره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[(5/152 × 13300) + (500 × 19000 ) ]                                   </a:t>
            </a:r>
            <a:r>
              <a:rPr lang="fa-IR" altLang="zh-CN" sz="1800" u="sng">
                <a:solidFill>
                  <a:srgbClr val="FFCC00"/>
                </a:solidFill>
                <a:latin typeface="Times New Roman" panose="02020603050405020304" pitchFamily="18" charset="0"/>
              </a:rPr>
              <a:t>11528250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4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92630" name="Rectangle 86"/>
          <p:cNvSpPr>
            <a:spLocks noChangeArrowheads="1"/>
          </p:cNvSpPr>
          <p:nvPr/>
        </p:nvSpPr>
        <p:spPr bwMode="auto">
          <a:xfrm>
            <a:off x="609600" y="2770188"/>
            <a:ext cx="8153400" cy="2563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کل هزینه های تولید                                                             57203250 ریال 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ar-SA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ثبت  کالای تکمیل شده و انتقالی به دپارتمان ب در دفتر روزنامه :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ar-SA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کالای در جریان ساخت دپارتمان ب             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    </a:t>
            </a:r>
            <a:r>
              <a:rPr lang="ar-SA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    45675000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ar-SA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کالای در جریان ساخت دپارتمان الف             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</a:t>
            </a:r>
            <a:r>
              <a:rPr lang="ar-SA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       45675000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fa-IR" altLang="zh-CN" sz="1800">
              <a:solidFill>
                <a:srgbClr val="FFCC00"/>
              </a:solidFill>
              <a:latin typeface="Times New Roman" panose="02020603050405020304" pitchFamily="18" charset="0"/>
            </a:endParaRPr>
          </a:p>
          <a:p>
            <a:pPr rtl="1" eaLnBrk="0" hangingPunct="0"/>
            <a:endParaRPr lang="fa-IR" altLang="zh-CN" sz="1800">
              <a:solidFill>
                <a:srgbClr val="FFCC00"/>
              </a:solidFill>
              <a:latin typeface="Times New Roman" panose="02020603050405020304" pitchFamily="18" charset="0"/>
            </a:endParaRPr>
          </a:p>
          <a:p>
            <a:pPr rtl="1" eaLnBrk="0" hangingPunct="0"/>
            <a:r>
              <a:rPr lang="ar-SA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تذکر : از آنجایی که مواد اولیه در ابتدای خط تولید دپارتمانهای الف و ب وارد جریان تولید می شود ، کالای در جریان ساخت آخر دوره از نظر مواد تکمیل شده است لذا در جدول معادل آحاد تحمیل شده بطور کامل ارائه شده است . </a:t>
            </a:r>
            <a:endParaRPr lang="ar-SA" altLang="zh-CN" sz="1400">
              <a:solidFill>
                <a:srgbClr val="FF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57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65425" y="609600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 5 (صفحه 242)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93571" name="Rectangle 3"/>
          <p:cNvSpPr>
            <a:spLocks noChangeArrowheads="1"/>
          </p:cNvSpPr>
          <p:nvPr/>
        </p:nvSpPr>
        <p:spPr bwMode="auto">
          <a:xfrm>
            <a:off x="2328863" y="-2760663"/>
            <a:ext cx="2928937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ب - جدول معادل آحاد تکمیل شده :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en-US" altLang="zh-CN" sz="14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93574" name="Rectangle 6"/>
          <p:cNvSpPr>
            <a:spLocks noChangeArrowheads="1"/>
          </p:cNvSpPr>
          <p:nvPr/>
        </p:nvSpPr>
        <p:spPr bwMode="auto">
          <a:xfrm>
            <a:off x="1600200" y="1187450"/>
            <a:ext cx="6913563" cy="3051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ctr" rtl="1"/>
            <a:r>
              <a:rPr lang="ar-SA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شرکت کفش کتانی تندپا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ctr" rtl="1" eaLnBrk="0" hangingPunct="0"/>
            <a:r>
              <a:rPr lang="ar-SA" altLang="zh-CN" sz="18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گزارش بهای تمام شده تولید دپارتمان ب در اولین ماه فعالیت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fa-IR" altLang="zh-CN" sz="1800">
              <a:solidFill>
                <a:srgbClr val="FFCC00"/>
              </a:solidFill>
              <a:latin typeface="Times New Roman" panose="02020603050405020304" pitchFamily="18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الف 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 جدول مقداری تولید :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واحد های دریافتی از مرحله قبل                    </a:t>
            </a:r>
            <a:r>
              <a:rPr lang="fa-IR" altLang="zh-CN" sz="1800" u="sng">
                <a:solidFill>
                  <a:srgbClr val="FFCC00"/>
                </a:solidFill>
                <a:latin typeface="Times New Roman" panose="02020603050405020304" pitchFamily="18" charset="0"/>
              </a:rPr>
              <a:t>70000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 واحد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واحدهای تکمیل شده و انتقالی به مرحله بعد          6400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کار در جریان ساخت آخر دوره                             </a:t>
            </a:r>
            <a:r>
              <a:rPr lang="fa-IR" altLang="zh-CN" sz="1800" u="sng">
                <a:solidFill>
                  <a:srgbClr val="FFCC00"/>
                </a:solidFill>
                <a:latin typeface="Times New Roman" panose="02020603050405020304" pitchFamily="18" charset="0"/>
              </a:rPr>
              <a:t>6000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جمع                                  7000 واحد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fa-IR" altLang="zh-CN" sz="1800">
              <a:solidFill>
                <a:srgbClr val="FFCC00"/>
              </a:solidFill>
              <a:latin typeface="Times New Roman" panose="02020603050405020304" pitchFamily="18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ب 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 جدول معادل آحاد تکمیل شده :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4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graphicFrame>
        <p:nvGraphicFramePr>
          <p:cNvPr id="493634" name="Group 66"/>
          <p:cNvGraphicFramePr>
            <a:graphicFrameLocks noGrp="1"/>
          </p:cNvGraphicFramePr>
          <p:nvPr/>
        </p:nvGraphicFramePr>
        <p:xfrm>
          <a:off x="838200" y="4008438"/>
          <a:ext cx="7848600" cy="1828800"/>
        </p:xfrm>
        <a:graphic>
          <a:graphicData uri="http://schemas.openxmlformats.org/drawingml/2006/table">
            <a:tbl>
              <a:tblPr rtl="1"/>
              <a:tblGrid>
                <a:gridCol w="2590800">
                  <a:extLst>
                    <a:ext uri="{9D8B030D-6E8A-4147-A177-3AD203B41FA5}">
                      <a16:colId xmlns:a16="http://schemas.microsoft.com/office/drawing/2014/main" val="296737215"/>
                    </a:ext>
                  </a:extLst>
                </a:gridCol>
                <a:gridCol w="2438400">
                  <a:extLst>
                    <a:ext uri="{9D8B030D-6E8A-4147-A177-3AD203B41FA5}">
                      <a16:colId xmlns:a16="http://schemas.microsoft.com/office/drawing/2014/main" val="2786634634"/>
                    </a:ext>
                  </a:extLst>
                </a:gridCol>
                <a:gridCol w="1066800">
                  <a:extLst>
                    <a:ext uri="{9D8B030D-6E8A-4147-A177-3AD203B41FA5}">
                      <a16:colId xmlns:a16="http://schemas.microsoft.com/office/drawing/2014/main" val="3648741120"/>
                    </a:ext>
                  </a:extLst>
                </a:gridCol>
                <a:gridCol w="304800">
                  <a:extLst>
                    <a:ext uri="{9D8B030D-6E8A-4147-A177-3AD203B41FA5}">
                      <a16:colId xmlns:a16="http://schemas.microsoft.com/office/drawing/2014/main" val="93812306"/>
                    </a:ext>
                  </a:extLst>
                </a:gridCol>
                <a:gridCol w="1447800">
                  <a:extLst>
                    <a:ext uri="{9D8B030D-6E8A-4147-A177-3AD203B41FA5}">
                      <a16:colId xmlns:a16="http://schemas.microsoft.com/office/drawing/2014/main" val="2262858237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از نظر هزینه های انتقالی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از نظر مواد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از نظر تبدیل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628280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واحد های تکمیل شده و انتقالی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64000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64000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64000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3262506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 در جریان آخر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628214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65500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6874184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5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65425" y="609600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 5 (صفحه 242)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94595" name="Rectangle 3"/>
          <p:cNvSpPr>
            <a:spLocks noChangeArrowheads="1"/>
          </p:cNvSpPr>
          <p:nvPr/>
        </p:nvSpPr>
        <p:spPr bwMode="auto">
          <a:xfrm>
            <a:off x="2328863" y="-2760663"/>
            <a:ext cx="2928937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ب - جدول معادل آحاد تکمیل شده :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en-US" altLang="zh-CN" sz="14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graphicFrame>
        <p:nvGraphicFramePr>
          <p:cNvPr id="494722" name="Group 130"/>
          <p:cNvGraphicFramePr>
            <a:graphicFrameLocks noGrp="1"/>
          </p:cNvGraphicFramePr>
          <p:nvPr/>
        </p:nvGraphicFramePr>
        <p:xfrm>
          <a:off x="1143000" y="1265238"/>
          <a:ext cx="7620000" cy="2468562"/>
        </p:xfrm>
        <a:graphic>
          <a:graphicData uri="http://schemas.openxmlformats.org/drawingml/2006/table">
            <a:tbl>
              <a:tblPr rtl="1"/>
              <a:tblGrid>
                <a:gridCol w="2058987">
                  <a:extLst>
                    <a:ext uri="{9D8B030D-6E8A-4147-A177-3AD203B41FA5}">
                      <a16:colId xmlns:a16="http://schemas.microsoft.com/office/drawing/2014/main" val="2580632384"/>
                    </a:ext>
                  </a:extLst>
                </a:gridCol>
                <a:gridCol w="1751013">
                  <a:extLst>
                    <a:ext uri="{9D8B030D-6E8A-4147-A177-3AD203B41FA5}">
                      <a16:colId xmlns:a16="http://schemas.microsoft.com/office/drawing/2014/main" val="2941035496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802766293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1947499807"/>
                    </a:ext>
                  </a:extLst>
                </a:gridCol>
                <a:gridCol w="1112837">
                  <a:extLst>
                    <a:ext uri="{9D8B030D-6E8A-4147-A177-3AD203B41FA5}">
                      <a16:colId xmlns:a16="http://schemas.microsoft.com/office/drawing/2014/main" val="1269922106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4187993554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 </a:t>
                      </a: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–</a:t>
                      </a: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تولید :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002750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انتقالی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تبدیل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629582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طی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45675000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14000000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8842500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68517500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199109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تقسیم بر معادل آحاد تکمیل شده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65500</a:t>
                      </a: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واحد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8515289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بهای تمام شده هر واحد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5/652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135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5/987</a:t>
                      </a: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ریال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48858"/>
                  </a:ext>
                </a:extLst>
              </a:tr>
            </a:tbl>
          </a:graphicData>
        </a:graphic>
      </p:graphicFrame>
      <p:sp>
        <p:nvSpPr>
          <p:cNvPr id="494689" name="Rectangle 97"/>
          <p:cNvSpPr>
            <a:spLocks noChangeArrowheads="1"/>
          </p:cNvSpPr>
          <p:nvPr/>
        </p:nvSpPr>
        <p:spPr bwMode="auto">
          <a:xfrm>
            <a:off x="2519363" y="3962400"/>
            <a:ext cx="6167437" cy="1952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د 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جدول توزیع هزینه ها :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بهای تمام شده کالای ساخته شده و انتقالی                    63200000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(5/987 × 64000)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ارزش کار در جریان آخر دوره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[(135 × 1500) + (200 × 6000) + (5/652× 6000)]                       </a:t>
            </a:r>
            <a:r>
              <a:rPr lang="fa-IR" altLang="zh-CN" sz="1800" u="sng">
                <a:solidFill>
                  <a:srgbClr val="FFCC00"/>
                </a:solidFill>
                <a:latin typeface="Times New Roman" panose="02020603050405020304" pitchFamily="18" charset="0"/>
              </a:rPr>
              <a:t>5317500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کل هزینه های تولید                                                                 68517500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4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94690" name="Rectangle 98"/>
          <p:cNvSpPr>
            <a:spLocks noChangeArrowheads="1"/>
          </p:cNvSpPr>
          <p:nvPr/>
        </p:nvSpPr>
        <p:spPr bwMode="auto">
          <a:xfrm>
            <a:off x="3810000" y="5257800"/>
            <a:ext cx="4887913" cy="1341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en-US" altLang="fa-IR" sz="1400">
                <a:solidFill>
                  <a:srgbClr val="FFCC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en-US" altLang="fa-IR" sz="1400">
                <a:solidFill>
                  <a:srgbClr val="FFCC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fa-IR" sz="1400">
                <a:solidFill>
                  <a:srgbClr val="FFCC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ثبت کالای تکمیل شده و انتقالی در دفتر روزنامه :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کالای در جریان ساخت دپارتمان ج                 63200000</a:t>
            </a:r>
            <a:endParaRPr lang="en-US" altLang="zh-CN" sz="1800">
              <a:solidFill>
                <a:srgbClr val="FFCC00"/>
              </a:solidFill>
              <a:latin typeface="Times New Roman" panose="02020603050405020304" pitchFamily="18" charset="0"/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Arial" panose="020B0604020202020204" pitchFamily="34" charset="0"/>
              </a:rPr>
              <a:t>کالای در جریان ساخت دپارتمان ب</a:t>
            </a:r>
            <a:r>
              <a:rPr lang="en-US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Arial" panose="020B0604020202020204" pitchFamily="34" charset="0"/>
              </a:rPr>
              <a:t>                   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Arial" panose="020B0604020202020204" pitchFamily="34" charset="0"/>
              </a:rPr>
              <a:t>63200000</a:t>
            </a:r>
            <a:r>
              <a:rPr lang="en-US" altLang="zh-CN" sz="900">
                <a:solidFill>
                  <a:srgbClr val="FFCC00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 </a:t>
            </a:r>
            <a:endParaRPr lang="en-US" altLang="zh-CN" sz="14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6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65425" y="609600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 5 (صفحه 242)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96643" name="Rectangle 3"/>
          <p:cNvSpPr>
            <a:spLocks noChangeArrowheads="1"/>
          </p:cNvSpPr>
          <p:nvPr/>
        </p:nvSpPr>
        <p:spPr bwMode="auto">
          <a:xfrm>
            <a:off x="2328863" y="-2760663"/>
            <a:ext cx="2928937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ب - جدول معادل آحاد تکمیل شده :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en-US" altLang="zh-CN" sz="14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96672" name="Line 32"/>
          <p:cNvSpPr>
            <a:spLocks noChangeShapeType="1"/>
          </p:cNvSpPr>
          <p:nvPr/>
        </p:nvSpPr>
        <p:spPr bwMode="auto">
          <a:xfrm flipH="1">
            <a:off x="96838" y="2676525"/>
            <a:ext cx="685800" cy="0"/>
          </a:xfrm>
          <a:prstGeom prst="line">
            <a:avLst/>
          </a:prstGeom>
          <a:noFill/>
          <a:ln w="38100" cmpd="dbl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496673" name="Rectangle 33"/>
          <p:cNvSpPr>
            <a:spLocks noChangeArrowheads="1"/>
          </p:cNvSpPr>
          <p:nvPr/>
        </p:nvSpPr>
        <p:spPr bwMode="auto">
          <a:xfrm>
            <a:off x="1371600" y="1584325"/>
            <a:ext cx="7204075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                                     شرکت کفش کتانی تندپا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گزارش بهای تمام شده تولید دپارتمان ج برای اولین ماه فعالیت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fa-IR" altLang="zh-CN" sz="2000">
              <a:solidFill>
                <a:srgbClr val="FFCC00"/>
              </a:solidFill>
              <a:latin typeface="Times New Roman" panose="02020603050405020304" pitchFamily="18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الف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جدول مقداری تولید :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96674" name="Rectangle 34"/>
          <p:cNvSpPr>
            <a:spLocks noChangeArrowheads="1"/>
          </p:cNvSpPr>
          <p:nvPr/>
        </p:nvSpPr>
        <p:spPr bwMode="auto">
          <a:xfrm>
            <a:off x="3117850" y="2803525"/>
            <a:ext cx="5534025" cy="1250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واحد های انتقالی ازمرحله قبل                            64000 واحد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واحد های تکمیل شده و انتقالی به انبار                 60000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کار در جریان آخر دوره    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4000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96675" name="Rectangle 35"/>
          <p:cNvSpPr>
            <a:spLocks noChangeArrowheads="1"/>
          </p:cNvSpPr>
          <p:nvPr/>
        </p:nvSpPr>
        <p:spPr bwMode="auto">
          <a:xfrm>
            <a:off x="457200" y="3870325"/>
            <a:ext cx="8148638" cy="2225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جمع                                                             64000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fa-IR" altLang="zh-CN" sz="2000">
              <a:solidFill>
                <a:srgbClr val="FFCC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ب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جدول معادل آحاد تکمیل شده :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از نظر هزینه های انتقالی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از نظر تبدیل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واحد های تکمیل شده و انتقالی به انبار                     60000                         60000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کار در جریان آخر دوره        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4000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2400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جمع                                                                   64000                          6400 </a:t>
            </a:r>
            <a:endParaRPr lang="fa-IR" altLang="zh-CN" sz="1600">
              <a:solidFill>
                <a:srgbClr val="FF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8" name="Rectangle 4"/>
          <p:cNvSpPr>
            <a:spLocks noChangeArrowheads="1"/>
          </p:cNvSpPr>
          <p:nvPr/>
        </p:nvSpPr>
        <p:spPr bwMode="auto">
          <a:xfrm>
            <a:off x="1143000" y="3411538"/>
            <a:ext cx="7710488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endParaRPr lang="en-US" altLang="zh-CN" b="1">
              <a:solidFill>
                <a:schemeClr val="hlink"/>
              </a:solidFill>
              <a:ea typeface="SimSun" panose="02010600030101010101" pitchFamily="2" charset="-122"/>
              <a:cs typeface="B Jadid" panose="00000700000000000000" pitchFamily="2" charset="-78"/>
            </a:endParaRPr>
          </a:p>
          <a:p>
            <a:pPr rtl="1"/>
            <a:endParaRPr lang="fa-IR" altLang="zh-CN">
              <a:ea typeface="SimSun" panose="02010600030101010101" pitchFamily="2" charset="-122"/>
              <a:cs typeface="B Jadid" panose="00000700000000000000" pitchFamily="2" charset="-78"/>
            </a:endParaRPr>
          </a:p>
        </p:txBody>
      </p:sp>
      <p:sp>
        <p:nvSpPr>
          <p:cNvPr id="139269" name="Rectangle 5"/>
          <p:cNvSpPr>
            <a:spLocks noGrp="1" noChangeArrowheads="1"/>
          </p:cNvSpPr>
          <p:nvPr>
            <p:ph type="ctrTitle"/>
          </p:nvPr>
        </p:nvSpPr>
        <p:spPr>
          <a:xfrm>
            <a:off x="228600" y="320675"/>
            <a:ext cx="8458200" cy="1431925"/>
          </a:xfrm>
        </p:spPr>
        <p:txBody>
          <a:bodyPr/>
          <a:lstStyle/>
          <a:p>
            <a:pPr algn="r" rtl="1"/>
            <a:r>
              <a:rPr lang="fa-IR" altLang="zh-CN" sz="3200">
                <a:solidFill>
                  <a:schemeClr val="hlink"/>
                </a:solidFill>
                <a:effectLst/>
                <a:cs typeface="B Jadid" panose="00000700000000000000" pitchFamily="2" charset="-78"/>
              </a:rPr>
              <a:t>3- طبقه بندی مفاهیم بهای تمام شده بر اساس رابطه با حجم تولید :</a:t>
            </a:r>
            <a:endParaRPr lang="en-US" altLang="fa-IR" sz="3200">
              <a:solidFill>
                <a:schemeClr val="hlink"/>
              </a:solidFill>
              <a:effectLst/>
              <a:cs typeface="B Jadid" panose="00000700000000000000" pitchFamily="2" charset="-78"/>
            </a:endParaRPr>
          </a:p>
        </p:txBody>
      </p:sp>
      <p:sp>
        <p:nvSpPr>
          <p:cNvPr id="139270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457200" y="2286000"/>
            <a:ext cx="8153400" cy="3505200"/>
          </a:xfrm>
        </p:spPr>
        <p:txBody>
          <a:bodyPr/>
          <a:lstStyle/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effectLst/>
                <a:cs typeface="B Yagut" panose="00000400000000000000" pitchFamily="2" charset="-78"/>
              </a:rPr>
              <a:t>در این طبقه بندی ، عناصر تشکیل دهنده بهای تمام شده محصول به سه دسته تقسیم می شوند : </a:t>
            </a:r>
            <a:endParaRPr lang="en-US" altLang="zh-CN" sz="2400">
              <a:solidFill>
                <a:srgbClr val="FFCC00"/>
              </a:solidFill>
              <a:effectLst/>
              <a:ea typeface="SimSun" panose="02010600030101010101" pitchFamily="2" charset="-122"/>
              <a:cs typeface="B Yagut" panose="00000400000000000000" pitchFamily="2" charset="-78"/>
            </a:endParaRPr>
          </a:p>
          <a:p>
            <a:pPr algn="just" rtl="1">
              <a:lnSpc>
                <a:spcPct val="80000"/>
              </a:lnSpc>
            </a:pPr>
            <a:endParaRPr lang="en-US" altLang="zh-CN" sz="2400">
              <a:solidFill>
                <a:srgbClr val="FFCC00"/>
              </a:solidFill>
              <a:effectLst/>
              <a:ea typeface="SimSun" panose="02010600030101010101" pitchFamily="2" charset="-122"/>
              <a:cs typeface="B Yagut" panose="00000400000000000000" pitchFamily="2" charset="-78"/>
            </a:endParaRPr>
          </a:p>
          <a:p>
            <a:pPr algn="just" rtl="1">
              <a:lnSpc>
                <a:spcPct val="80000"/>
              </a:lnSpc>
            </a:pPr>
            <a:endParaRPr lang="fa-IR" altLang="zh-CN" sz="2400">
              <a:solidFill>
                <a:srgbClr val="FFCC00"/>
              </a:solidFill>
              <a:effectLst/>
              <a:cs typeface="B Yagut" panose="00000400000000000000" pitchFamily="2" charset="-78"/>
            </a:endParaRPr>
          </a:p>
          <a:p>
            <a:pPr algn="just" rtl="1">
              <a:lnSpc>
                <a:spcPct val="80000"/>
              </a:lnSpc>
            </a:pPr>
            <a:r>
              <a:rPr lang="fa-IR" altLang="zh-CN" sz="2400" b="1">
                <a:solidFill>
                  <a:srgbClr val="FFCC00"/>
                </a:solidFill>
                <a:effectLst/>
                <a:cs typeface="B Yagut" panose="00000400000000000000" pitchFamily="2" charset="-78"/>
              </a:rPr>
              <a:t>      </a:t>
            </a:r>
            <a:r>
              <a:rPr lang="fa-IR" altLang="zh-CN" sz="2400" b="1">
                <a:solidFill>
                  <a:schemeClr val="hlink"/>
                </a:solidFill>
                <a:effectLst/>
                <a:cs typeface="B Yagut" panose="00000400000000000000" pitchFamily="2" charset="-78"/>
              </a:rPr>
              <a:t>الف – اقلام متغیر بهای تمام شده :</a:t>
            </a:r>
            <a:r>
              <a:rPr lang="fa-IR" altLang="zh-CN" sz="2400" b="1">
                <a:solidFill>
                  <a:srgbClr val="FFCC00"/>
                </a:solidFill>
                <a:effectLst/>
                <a:cs typeface="B Yagut" panose="00000400000000000000" pitchFamily="2" charset="-78"/>
              </a:rPr>
              <a:t> </a:t>
            </a:r>
          </a:p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effectLst/>
                <a:cs typeface="B Yagut" panose="00000400000000000000" pitchFamily="2" charset="-78"/>
              </a:rPr>
              <a:t>                شامل اقلامی است که با افزایش حجم تولید ، در کل افزایش</a:t>
            </a:r>
          </a:p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effectLst/>
                <a:cs typeface="B Yagut" panose="00000400000000000000" pitchFamily="2" charset="-78"/>
              </a:rPr>
              <a:t>                می یابد یعنی در کل متغیر بوده ولی برای واحد کالا ثابت </a:t>
            </a:r>
          </a:p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effectLst/>
                <a:cs typeface="B Yagut" panose="00000400000000000000" pitchFamily="2" charset="-78"/>
              </a:rPr>
              <a:t>                است مثل مواد مستقیم و دستمزد مستقیم . </a:t>
            </a:r>
          </a:p>
          <a:p>
            <a:pPr algn="just" rtl="1">
              <a:lnSpc>
                <a:spcPct val="80000"/>
              </a:lnSpc>
            </a:pPr>
            <a:endParaRPr lang="en-US" altLang="fa-IR" sz="2400"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9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9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92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92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92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92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927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927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927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3927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927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927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927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3927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3927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927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927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3927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3927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3927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3927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3927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269" grpId="1"/>
      <p:bldP spid="139270" grpId="0" build="p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66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65425" y="609600"/>
            <a:ext cx="3657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 5 (صفحه 242)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97667" name="Rectangle 3"/>
          <p:cNvSpPr>
            <a:spLocks noChangeArrowheads="1"/>
          </p:cNvSpPr>
          <p:nvPr/>
        </p:nvSpPr>
        <p:spPr bwMode="auto">
          <a:xfrm>
            <a:off x="2328863" y="-2760663"/>
            <a:ext cx="2928937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ب - جدول معادل آحاد تکمیل شده :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en-US" altLang="zh-CN" sz="14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97669" name="Line 5"/>
          <p:cNvSpPr>
            <a:spLocks noChangeShapeType="1"/>
          </p:cNvSpPr>
          <p:nvPr/>
        </p:nvSpPr>
        <p:spPr bwMode="auto">
          <a:xfrm flipH="1">
            <a:off x="96838" y="2676525"/>
            <a:ext cx="685800" cy="0"/>
          </a:xfrm>
          <a:prstGeom prst="line">
            <a:avLst/>
          </a:prstGeom>
          <a:noFill/>
          <a:ln w="38100" cmpd="dbl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497677" name="Rectangle 13"/>
          <p:cNvSpPr>
            <a:spLocks noChangeArrowheads="1"/>
          </p:cNvSpPr>
          <p:nvPr/>
        </p:nvSpPr>
        <p:spPr bwMode="auto">
          <a:xfrm>
            <a:off x="1250950" y="1219200"/>
            <a:ext cx="7664450" cy="1128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ج 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جدول هزینه های تولید : 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           </a:t>
            </a:r>
            <a:r>
              <a:rPr lang="fa-IR" altLang="zh-CN" sz="1800" u="sng">
                <a:solidFill>
                  <a:srgbClr val="FFCC00"/>
                </a:solidFill>
                <a:latin typeface="Times New Roman" panose="02020603050405020304" pitchFamily="18" charset="0"/>
              </a:rPr>
              <a:t>هزینه های انتقالی 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</a:t>
            </a:r>
            <a:r>
              <a:rPr lang="fa-IR" altLang="zh-CN" sz="1800" u="sng">
                <a:solidFill>
                  <a:srgbClr val="FFCC00"/>
                </a:solidFill>
                <a:latin typeface="Times New Roman" panose="02020603050405020304" pitchFamily="18" charset="0"/>
              </a:rPr>
              <a:t>تبدیل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</a:t>
            </a:r>
            <a:r>
              <a:rPr lang="fa-IR" altLang="zh-CN" sz="1800" u="sng">
                <a:solidFill>
                  <a:srgbClr val="FFCC00"/>
                </a:solidFill>
                <a:latin typeface="Times New Roman" panose="02020603050405020304" pitchFamily="18" charset="0"/>
              </a:rPr>
              <a:t>جمع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هزینه های طی دوره                      63200000                        12148000              75368000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4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97678" name="Rectangle 14"/>
          <p:cNvSpPr>
            <a:spLocks noChangeArrowheads="1"/>
          </p:cNvSpPr>
          <p:nvPr/>
        </p:nvSpPr>
        <p:spPr bwMode="auto">
          <a:xfrm>
            <a:off x="923925" y="2024063"/>
            <a:ext cx="8067675" cy="2776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تقسیم بر معادل آحاد تکمیل شده             </a:t>
            </a:r>
            <a:r>
              <a:rPr lang="fa-IR" altLang="zh-CN" sz="18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64000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                </a:t>
            </a:r>
            <a:r>
              <a:rPr lang="fa-IR" altLang="zh-CN" sz="18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62400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واحد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هزینه تولید هر واحد                              5/987                                 195                  5/1182 ریال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fa-IR" altLang="zh-CN" sz="1800">
              <a:solidFill>
                <a:srgbClr val="FFCC00"/>
              </a:solidFill>
              <a:latin typeface="Times New Roman" panose="02020603050405020304" pitchFamily="18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د 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 جدول تسهیم هزینه ها : 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بهای تمام شده واحد های تکمیل شده و انتقالی به انبار                   70950000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(5/1182 ×60000)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ارزش کار در جریان آخر دوره                                 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[(195 × 2400) + (5/987 × 4000 ) ]                                              </a:t>
            </a:r>
            <a:r>
              <a:rPr lang="fa-IR" altLang="zh-CN" sz="1800" u="sng">
                <a:solidFill>
                  <a:srgbClr val="FFCC00"/>
                </a:solidFill>
                <a:latin typeface="Times New Roman" panose="02020603050405020304" pitchFamily="18" charset="0"/>
              </a:rPr>
              <a:t>4418000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کل هزینه های تولید                                                                    75368000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4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97681" name="Line 17"/>
          <p:cNvSpPr>
            <a:spLocks noChangeShapeType="1"/>
          </p:cNvSpPr>
          <p:nvPr/>
        </p:nvSpPr>
        <p:spPr bwMode="auto">
          <a:xfrm>
            <a:off x="1295400" y="2057400"/>
            <a:ext cx="914400" cy="0"/>
          </a:xfrm>
          <a:prstGeom prst="line">
            <a:avLst/>
          </a:prstGeom>
          <a:noFill/>
          <a:ln w="57150" cmpd="thinThick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97682" name="Line 18"/>
          <p:cNvSpPr>
            <a:spLocks noChangeShapeType="1"/>
          </p:cNvSpPr>
          <p:nvPr/>
        </p:nvSpPr>
        <p:spPr bwMode="auto">
          <a:xfrm>
            <a:off x="2819400" y="4495800"/>
            <a:ext cx="838200" cy="0"/>
          </a:xfrm>
          <a:prstGeom prst="line">
            <a:avLst/>
          </a:prstGeom>
          <a:noFill/>
          <a:ln w="57150" cmpd="thinThick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97684" name="Rectangle 20"/>
          <p:cNvSpPr>
            <a:spLocks noChangeArrowheads="1"/>
          </p:cNvSpPr>
          <p:nvPr/>
        </p:nvSpPr>
        <p:spPr bwMode="auto">
          <a:xfrm>
            <a:off x="877888" y="4495800"/>
            <a:ext cx="8113712" cy="1525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ar-SA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ثبت کالای تکمیل شده و نتقالی به انبار کالای ساخته شده :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ar-SA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کالای ساخته شده            70950000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ar-SA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کالای</a:t>
            </a:r>
            <a:r>
              <a:rPr lang="ar-SA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 در جریان ساخت دپارتمان ج                       70950000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ar-SA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سود ناویژه معادل 20 درصد فروش است بنابراین قیمت تمام شده کالای فروش رفته 80% فروش است . 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eaLnBrk="0" hangingPunct="0"/>
            <a:r>
              <a:rPr lang="ar-SA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ا</a:t>
            </a:r>
            <a:endParaRPr lang="en-US" altLang="zh-CN" sz="1800">
              <a:solidFill>
                <a:srgbClr val="FFCC00"/>
              </a:solidFill>
              <a:latin typeface="Times New Roman" panose="02020603050405020304" pitchFamily="18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97685" name="Rectangle 21"/>
          <p:cNvSpPr>
            <a:spLocks noChangeArrowheads="1"/>
          </p:cNvSpPr>
          <p:nvPr/>
        </p:nvSpPr>
        <p:spPr bwMode="auto">
          <a:xfrm>
            <a:off x="1066800" y="5715000"/>
            <a:ext cx="792480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r>
              <a:rPr lang="ar-SA" altLang="fa-IR" sz="1800">
                <a:solidFill>
                  <a:srgbClr val="FFCC00"/>
                </a:solidFill>
                <a:latin typeface="Arial" panose="020B0604020202020204" pitchFamily="34" charset="0"/>
              </a:rPr>
              <a:t>فروش </a:t>
            </a:r>
            <a:endParaRPr lang="en-US" altLang="fa-IR" sz="1800">
              <a:solidFill>
                <a:srgbClr val="FFCC00"/>
              </a:solidFill>
            </a:endParaRPr>
          </a:p>
          <a:p>
            <a:pPr algn="l" eaLnBrk="0" hangingPunct="0"/>
            <a:r>
              <a:rPr lang="fa-IR" altLang="fa-IR" sz="1800">
                <a:solidFill>
                  <a:srgbClr val="FFCC00"/>
                </a:solidFill>
                <a:latin typeface="Arial" panose="020B0604020202020204" pitchFamily="34" charset="0"/>
              </a:rPr>
              <a:t>88687500=</a:t>
            </a:r>
            <a:r>
              <a:rPr lang="fa-IR" altLang="fa-IR" sz="1800" u="sng">
                <a:solidFill>
                  <a:srgbClr val="FFCC00"/>
                </a:solidFill>
                <a:latin typeface="Arial" panose="020B0604020202020204" pitchFamily="34" charset="0"/>
              </a:rPr>
              <a:t>70950000</a:t>
            </a:r>
            <a:r>
              <a:rPr lang="fa-IR" altLang="fa-IR" sz="1800">
                <a:solidFill>
                  <a:srgbClr val="FFCC00"/>
                </a:solidFill>
                <a:latin typeface="Arial" panose="020B0604020202020204" pitchFamily="34" charset="0"/>
              </a:rPr>
              <a:t>=مبلغ فروش کل</a:t>
            </a:r>
            <a:endParaRPr lang="en-US" altLang="fa-IR" sz="1800">
              <a:solidFill>
                <a:srgbClr val="FFCC00"/>
              </a:solidFill>
              <a:latin typeface="Arial" panose="020B0604020202020204" pitchFamily="34" charset="0"/>
            </a:endParaRPr>
          </a:p>
          <a:p>
            <a:pPr algn="l" rtl="1" eaLnBrk="0" hangingPunct="0"/>
            <a:endParaRPr lang="fa-IR" altLang="zh-CN" sz="1800">
              <a:solidFill>
                <a:srgbClr val="FFCC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  <a:p>
            <a:pPr algn="l" rtl="1" eaLnBrk="0" hangingPunct="0"/>
            <a:r>
              <a:rPr lang="ar-SA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125/1478 = 60000 ÷ 88687500 = مبلغ فروش یک جفت کتانی </a:t>
            </a:r>
          </a:p>
        </p:txBody>
      </p:sp>
      <p:sp>
        <p:nvSpPr>
          <p:cNvPr id="497686" name="Text Box 22"/>
          <p:cNvSpPr txBox="1">
            <a:spLocks noChangeArrowheads="1"/>
          </p:cNvSpPr>
          <p:nvPr/>
        </p:nvSpPr>
        <p:spPr bwMode="auto">
          <a:xfrm>
            <a:off x="2362200" y="6308725"/>
            <a:ext cx="9906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80%</a:t>
            </a:r>
            <a:endParaRPr lang="en-US" altLang="fa-IR" sz="2000">
              <a:solidFill>
                <a:srgbClr val="FFCC00"/>
              </a:solidFill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Text Box 2"/>
          <p:cNvSpPr txBox="1">
            <a:spLocks noChangeArrowheads="1"/>
          </p:cNvSpPr>
          <p:nvPr/>
        </p:nvSpPr>
        <p:spPr bwMode="auto">
          <a:xfrm>
            <a:off x="1676400" y="762000"/>
            <a:ext cx="6400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zh-CN" sz="5400">
                <a:solidFill>
                  <a:schemeClr val="hlink"/>
                </a:solidFill>
                <a:cs typeface="B Nasim" panose="00000700000000000000" pitchFamily="2" charset="-78"/>
              </a:rPr>
              <a:t>فصل یازدهم</a:t>
            </a:r>
            <a:r>
              <a:rPr lang="en-US" altLang="zh-CN" sz="5400">
                <a:solidFill>
                  <a:schemeClr val="hlink"/>
                </a:solidFill>
                <a:ea typeface="SimSun" panose="02010600030101010101" pitchFamily="2" charset="-122"/>
                <a:cs typeface="B Nasim" panose="00000700000000000000" pitchFamily="2" charset="-78"/>
              </a:rPr>
              <a:t> </a:t>
            </a:r>
            <a:endParaRPr lang="en-US" altLang="fa-IR" sz="5400">
              <a:solidFill>
                <a:schemeClr val="hlink"/>
              </a:solidFill>
              <a:cs typeface="B Nasim" panose="00000700000000000000" pitchFamily="2" charset="-78"/>
            </a:endParaRPr>
          </a:p>
        </p:txBody>
      </p:sp>
      <p:sp>
        <p:nvSpPr>
          <p:cNvPr id="362499" name="Text Box 3"/>
          <p:cNvSpPr txBox="1">
            <a:spLocks noChangeArrowheads="1"/>
          </p:cNvSpPr>
          <p:nvPr/>
        </p:nvSpPr>
        <p:spPr bwMode="auto">
          <a:xfrm>
            <a:off x="990600" y="2743200"/>
            <a:ext cx="7620000" cy="186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rtl="1">
              <a:spcBef>
                <a:spcPct val="50000"/>
              </a:spcBef>
            </a:pPr>
            <a:r>
              <a:rPr lang="fa-IR" altLang="zh-CN" sz="4400">
                <a:solidFill>
                  <a:srgbClr val="FFCC00"/>
                </a:solidFill>
                <a:cs typeface="B Jadid" panose="00000700000000000000" pitchFamily="2" charset="-78"/>
              </a:rPr>
              <a:t>هزینه یابی مرحله ای ، کار</a:t>
            </a:r>
          </a:p>
          <a:p>
            <a:pPr algn="ctr" rtl="1">
              <a:spcBef>
                <a:spcPct val="50000"/>
              </a:spcBef>
            </a:pPr>
            <a:r>
              <a:rPr lang="fa-IR" altLang="zh-CN" sz="4400">
                <a:solidFill>
                  <a:srgbClr val="FFCC00"/>
                </a:solidFill>
                <a:cs typeface="B Jadid" panose="00000700000000000000" pitchFamily="2" charset="-78"/>
              </a:rPr>
              <a:t> در جریان ساخت</a:t>
            </a:r>
            <a:r>
              <a:rPr lang="en-US" altLang="zh-CN" sz="4800">
                <a:ea typeface="SimSun" panose="02010600030101010101" pitchFamily="2" charset="-122"/>
                <a:cs typeface="B Jadid" panose="00000700000000000000" pitchFamily="2" charset="-78"/>
              </a:rPr>
              <a:t> </a:t>
            </a:r>
            <a:endParaRPr lang="en-US" altLang="fa-IR" sz="4800">
              <a:cs typeface="B Jadid" panose="00000700000000000000" pitchFamily="2" charset="-78"/>
            </a:endParaRPr>
          </a:p>
        </p:txBody>
      </p:sp>
      <p:sp>
        <p:nvSpPr>
          <p:cNvPr id="362500" name="Text Box 4"/>
          <p:cNvSpPr txBox="1">
            <a:spLocks noChangeArrowheads="1"/>
          </p:cNvSpPr>
          <p:nvPr/>
        </p:nvSpPr>
        <p:spPr bwMode="auto">
          <a:xfrm>
            <a:off x="1143000" y="5562600"/>
            <a:ext cx="7315200" cy="730250"/>
          </a:xfrm>
          <a:prstGeom prst="rect">
            <a:avLst/>
          </a:prstGeom>
          <a:noFill/>
          <a:ln w="28575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/>
            <a:r>
              <a:rPr lang="fa-IR" altLang="zh-CN" sz="2000"/>
              <a:t>هدف های فراگیری آشنایی با :         نحوه تنظیم گزارش بهای تمام شده تولید در صورت وجود کالای در جریان ساخت اول دوره . </a:t>
            </a:r>
            <a:endParaRPr lang="en-US" altLang="fa-IR" sz="2000"/>
          </a:p>
        </p:txBody>
      </p:sp>
    </p:spTree>
  </p:cSld>
  <p:clrMapOvr>
    <a:masterClrMapping/>
  </p:clrMapOvr>
  <p:transition spd="slow"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62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62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62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2498" grpId="0"/>
      <p:bldP spid="362499" grpId="0"/>
    </p:bld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4" name="Rectangle 4"/>
          <p:cNvSpPr>
            <a:spLocks noGrp="1" noChangeArrowheads="1"/>
          </p:cNvSpPr>
          <p:nvPr>
            <p:ph type="ctrTitle"/>
          </p:nvPr>
        </p:nvSpPr>
        <p:spPr>
          <a:xfrm>
            <a:off x="685800" y="533400"/>
            <a:ext cx="7924800" cy="1431925"/>
          </a:xfrm>
        </p:spPr>
        <p:txBody>
          <a:bodyPr/>
          <a:lstStyle/>
          <a:p>
            <a:pPr algn="r" rtl="1"/>
            <a:r>
              <a:rPr lang="fa-IR" altLang="zh-CN" sz="3200">
                <a:solidFill>
                  <a:schemeClr val="hlink"/>
                </a:solidFill>
                <a:cs typeface="B Jadid" panose="00000700000000000000" pitchFamily="2" charset="-78"/>
              </a:rPr>
              <a:t>تاثیر کالای در جریان ساخت اول دوره بر محاسبه بهای تمام شده :</a:t>
            </a:r>
            <a:endParaRPr lang="en-US" altLang="fa-IR" sz="3200">
              <a:solidFill>
                <a:schemeClr val="hlink"/>
              </a:solidFill>
              <a:cs typeface="B Jadid" panose="00000700000000000000" pitchFamily="2" charset="-78"/>
            </a:endParaRPr>
          </a:p>
        </p:txBody>
      </p:sp>
      <p:sp>
        <p:nvSpPr>
          <p:cNvPr id="363525" name="Rectangle 5"/>
          <p:cNvSpPr>
            <a:spLocks noGrp="1" noChangeArrowheads="1"/>
          </p:cNvSpPr>
          <p:nvPr>
            <p:ph type="subTitle" idx="1"/>
          </p:nvPr>
        </p:nvSpPr>
        <p:spPr>
          <a:xfrm>
            <a:off x="838200" y="2667000"/>
            <a:ext cx="7620000" cy="2514600"/>
          </a:xfrm>
        </p:spPr>
        <p:txBody>
          <a:bodyPr/>
          <a:lstStyle/>
          <a:p>
            <a:pPr algn="r" rtl="1">
              <a:lnSpc>
                <a:spcPct val="9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در صورتی که کالای در جریان ساخت اول دوره وجود داشته باشد ، گزارش بهای تمام شده تولید را به دو صورت می توان تنظیم نمود : </a:t>
            </a:r>
          </a:p>
          <a:p>
            <a:pPr algn="r" rtl="1">
              <a:lnSpc>
                <a:spcPct val="90000"/>
              </a:lnSpc>
            </a:pPr>
            <a:endParaRPr lang="fa-IR" altLang="zh-CN" sz="2400">
              <a:solidFill>
                <a:srgbClr val="FFCC00"/>
              </a:solidFill>
              <a:cs typeface="B Yagut" panose="00000400000000000000" pitchFamily="2" charset="-78"/>
            </a:endParaRPr>
          </a:p>
          <a:p>
            <a:pPr algn="r" rtl="1">
              <a:lnSpc>
                <a:spcPct val="90000"/>
              </a:lnSpc>
              <a:buFont typeface="Wingdings" panose="05000000000000000000" pitchFamily="2" charset="2"/>
              <a:buChar char="n"/>
            </a:pPr>
            <a:r>
              <a:rPr lang="fa-IR" altLang="zh-CN" sz="2400">
                <a:solidFill>
                  <a:schemeClr val="hlink"/>
                </a:solidFill>
                <a:cs typeface="B Yagut" panose="00000400000000000000" pitchFamily="2" charset="-78"/>
              </a:rPr>
              <a:t>  روش میانگین </a:t>
            </a:r>
          </a:p>
          <a:p>
            <a:pPr algn="r" rtl="1">
              <a:lnSpc>
                <a:spcPct val="90000"/>
              </a:lnSpc>
              <a:buFont typeface="Wingdings" panose="05000000000000000000" pitchFamily="2" charset="2"/>
              <a:buChar char="n"/>
            </a:pPr>
            <a:endParaRPr lang="fa-IR" altLang="zh-CN" sz="2400">
              <a:solidFill>
                <a:schemeClr val="hlink"/>
              </a:solidFill>
              <a:cs typeface="B Yagut" panose="00000400000000000000" pitchFamily="2" charset="-78"/>
            </a:endParaRPr>
          </a:p>
          <a:p>
            <a:pPr algn="r" rtl="1">
              <a:lnSpc>
                <a:spcPct val="90000"/>
              </a:lnSpc>
              <a:buFont typeface="Wingdings" panose="05000000000000000000" pitchFamily="2" charset="2"/>
              <a:buChar char="n"/>
            </a:pPr>
            <a:r>
              <a:rPr lang="fa-IR" altLang="zh-CN" sz="2400">
                <a:solidFill>
                  <a:schemeClr val="hlink"/>
                </a:solidFill>
                <a:cs typeface="B Yagut" panose="00000400000000000000" pitchFamily="2" charset="-78"/>
              </a:rPr>
              <a:t>  روش اولین صادره از اولین وارده . </a:t>
            </a:r>
            <a:endParaRPr lang="en-US" altLang="fa-IR" sz="24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635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635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63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5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635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635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5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635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635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5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635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635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3524" grpId="0"/>
      <p:bldP spid="363525" grpId="0" build="p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2" name="Rectangle 4"/>
          <p:cNvSpPr>
            <a:spLocks noChangeArrowheads="1"/>
          </p:cNvSpPr>
          <p:nvPr/>
        </p:nvSpPr>
        <p:spPr bwMode="auto">
          <a:xfrm>
            <a:off x="685800" y="1100138"/>
            <a:ext cx="7627938" cy="2282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b="1">
                <a:solidFill>
                  <a:schemeClr val="hlink"/>
                </a:solidFill>
              </a:rPr>
              <a:t>در روش میانگین </a:t>
            </a:r>
          </a:p>
          <a:p>
            <a:pPr rtl="1"/>
            <a:endParaRPr lang="fa-IR" altLang="zh-CN" b="1">
              <a:solidFill>
                <a:schemeClr val="hlink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</a:t>
            </a: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کالای در جریان ساخت اول دروه جزئی از هزینه های طی دوره </a:t>
            </a: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مالی محسوب گردیده و قیمت تمام شده کالای ساخته شده به </a:t>
            </a: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طورمتوسط محاسبه می شود .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5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655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655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655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655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5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655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655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655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655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5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655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655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655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655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5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655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655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655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655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57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6557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6557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6557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6557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5572" grpId="0" build="p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6" name="Rectangle 4"/>
          <p:cNvSpPr>
            <a:spLocks noChangeArrowheads="1"/>
          </p:cNvSpPr>
          <p:nvPr/>
        </p:nvSpPr>
        <p:spPr bwMode="auto">
          <a:xfrm>
            <a:off x="533400" y="1524000"/>
            <a:ext cx="8077200" cy="4108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b="1">
                <a:solidFill>
                  <a:schemeClr val="hlink"/>
                </a:solidFill>
              </a:rPr>
              <a:t>در روش اولین صادره از اولین وارده </a:t>
            </a:r>
          </a:p>
          <a:p>
            <a:pPr rtl="1"/>
            <a:r>
              <a:rPr lang="fa-IR" altLang="zh-CN" b="1">
                <a:solidFill>
                  <a:schemeClr val="hlink"/>
                </a:solidFill>
              </a:rPr>
              <a:t>     </a:t>
            </a: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فرض می شود که ابتدای کالای در جریان ساخت اول دوره تکمیل می شود . سپس واحدهای جدید شروع به تولید می گردد .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</a:t>
            </a: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روش میانگین در فصل دوازدهم و روش اولین صادره از اولین وارده در فصل سیزدهم مرود بررسی قرار می گیرند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ctr"/>
            <a:endParaRPr lang="en-US" altLang="zh-CN"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5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665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665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665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665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5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665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665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665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665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5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665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665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665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665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5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665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665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665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665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59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6659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6659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6659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6659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6596" grpId="0" build="p"/>
    </p:bld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20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381000"/>
            <a:ext cx="8382000" cy="1431925"/>
          </a:xfrm>
        </p:spPr>
        <p:txBody>
          <a:bodyPr/>
          <a:lstStyle/>
          <a:p>
            <a:pPr algn="r" rtl="1"/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نمودار شماره 1-11 نحوه گردش فیزیکی کار در جریان ساخت ابتدا و طی دوره و تبدیل آن به کار در جریان ساخت انتهای دوره و یا کالای تکمیل شده دپارتمان را نشان می دهد :</a:t>
            </a:r>
            <a:endParaRPr lang="en-US" altLang="fa-IR" sz="2400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  <p:pic>
        <p:nvPicPr>
          <p:cNvPr id="367622" name="Picture 6" descr="0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057400"/>
            <a:ext cx="6610350" cy="4181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8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533400"/>
            <a:ext cx="8686800" cy="1371600"/>
          </a:xfrm>
        </p:spPr>
        <p:txBody>
          <a:bodyPr/>
          <a:lstStyle/>
          <a:p>
            <a:pPr algn="r" rtl="1"/>
            <a:r>
              <a:rPr lang="fa-IR" altLang="zh-CN" sz="2400">
                <a:solidFill>
                  <a:schemeClr val="hlink"/>
                </a:solidFill>
                <a:cs typeface="B Yagut" panose="00000400000000000000" pitchFamily="2" charset="-78"/>
              </a:rPr>
              <a:t>مثال 1-11</a:t>
            </a: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هریک از کارخانجات آلفا و بتا طی مهرماه تعداد 6000 واحد کالا تکمیل نموده اند . آمار زیر مربوط به کالای در جریان ساخت در مهرماه است</a:t>
            </a:r>
            <a:r>
              <a:rPr lang="en-US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:</a:t>
            </a:r>
            <a:r>
              <a:rPr lang="en-US" altLang="zh-CN" sz="2400">
                <a:ea typeface="SimSun" panose="02010600030101010101" pitchFamily="2" charset="-122"/>
                <a:cs typeface="B Yagut" panose="00000400000000000000" pitchFamily="2" charset="-78"/>
              </a:rPr>
              <a:t> </a:t>
            </a:r>
            <a:endParaRPr lang="en-US" altLang="fa-IR" sz="2400">
              <a:cs typeface="B Yagut" panose="00000400000000000000" pitchFamily="2" charset="-78"/>
            </a:endParaRPr>
          </a:p>
        </p:txBody>
      </p:sp>
      <p:graphicFrame>
        <p:nvGraphicFramePr>
          <p:cNvPr id="369799" name="Group 135"/>
          <p:cNvGraphicFramePr>
            <a:graphicFrameLocks noGrp="1"/>
          </p:cNvGraphicFramePr>
          <p:nvPr/>
        </p:nvGraphicFramePr>
        <p:xfrm>
          <a:off x="381000" y="2289175"/>
          <a:ext cx="8382000" cy="2587625"/>
        </p:xfrm>
        <a:graphic>
          <a:graphicData uri="http://schemas.openxmlformats.org/drawingml/2006/table">
            <a:tbl>
              <a:tblPr rtl="1"/>
              <a:tblGrid>
                <a:gridCol w="1597025">
                  <a:extLst>
                    <a:ext uri="{9D8B030D-6E8A-4147-A177-3AD203B41FA5}">
                      <a16:colId xmlns:a16="http://schemas.microsoft.com/office/drawing/2014/main" val="136054387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049800540"/>
                    </a:ext>
                  </a:extLst>
                </a:gridCol>
                <a:gridCol w="885825">
                  <a:extLst>
                    <a:ext uri="{9D8B030D-6E8A-4147-A177-3AD203B41FA5}">
                      <a16:colId xmlns:a16="http://schemas.microsoft.com/office/drawing/2014/main" val="109530357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57038281"/>
                    </a:ext>
                  </a:extLst>
                </a:gridCol>
                <a:gridCol w="808037">
                  <a:extLst>
                    <a:ext uri="{9D8B030D-6E8A-4147-A177-3AD203B41FA5}">
                      <a16:colId xmlns:a16="http://schemas.microsoft.com/office/drawing/2014/main" val="34253337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10100776"/>
                    </a:ext>
                  </a:extLst>
                </a:gridCol>
                <a:gridCol w="738187">
                  <a:extLst>
                    <a:ext uri="{9D8B030D-6E8A-4147-A177-3AD203B41FA5}">
                      <a16:colId xmlns:a16="http://schemas.microsoft.com/office/drawing/2014/main" val="3893192922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758570445"/>
                    </a:ext>
                  </a:extLst>
                </a:gridCol>
                <a:gridCol w="1001712">
                  <a:extLst>
                    <a:ext uri="{9D8B030D-6E8A-4147-A177-3AD203B41FA5}">
                      <a16:colId xmlns:a16="http://schemas.microsoft.com/office/drawing/2014/main" val="411825753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168515587"/>
                    </a:ext>
                  </a:extLst>
                </a:gridCol>
                <a:gridCol w="838200">
                  <a:extLst>
                    <a:ext uri="{9D8B030D-6E8A-4147-A177-3AD203B41FA5}">
                      <a16:colId xmlns:a16="http://schemas.microsoft.com/office/drawing/2014/main" val="1707283054"/>
                    </a:ext>
                  </a:extLst>
                </a:gridCol>
                <a:gridCol w="304800">
                  <a:extLst>
                    <a:ext uri="{9D8B030D-6E8A-4147-A177-3AD203B41FA5}">
                      <a16:colId xmlns:a16="http://schemas.microsoft.com/office/drawing/2014/main" val="1447577416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4131247009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5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5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 ماه اول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rowSpan="5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5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 پایان ماه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2287007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واحد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درصد تکمیل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واحد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درصد تکمیل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8368042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تبدیل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تبدیل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205587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کارخانه آلفا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28874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کارخانه بتا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9231700"/>
                  </a:ext>
                </a:extLst>
              </a:tr>
            </a:tbl>
          </a:graphicData>
        </a:graphic>
      </p:graphicFrame>
      <p:sp>
        <p:nvSpPr>
          <p:cNvPr id="369800" name="Rectangle 136"/>
          <p:cNvSpPr>
            <a:spLocks noChangeArrowheads="1"/>
          </p:cNvSpPr>
          <p:nvPr/>
        </p:nvSpPr>
        <p:spPr bwMode="auto">
          <a:xfrm>
            <a:off x="76200" y="5029200"/>
            <a:ext cx="883920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/>
            <a:r>
              <a:rPr lang="fa-IR" altLang="zh-CN" b="1">
                <a:solidFill>
                  <a:srgbClr val="FFCC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مطلوبست محاسبه معادل آحاد تکمیل شده برای دو کارخانه به دو روش میانگین و </a:t>
            </a:r>
            <a:r>
              <a:rPr lang="en-US" altLang="zh-CN" sz="2000" b="1">
                <a:solidFill>
                  <a:srgbClr val="FFC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SimSun" panose="02010600030101010101" pitchFamily="2" charset="-122"/>
              </a:rPr>
              <a:t>FIFO</a:t>
            </a:r>
            <a:endParaRPr lang="en-US" altLang="fa-IR" sz="2000" b="1">
              <a:solidFill>
                <a:srgbClr val="FFCC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8949" name="Group 261"/>
          <p:cNvGraphicFramePr>
            <a:graphicFrameLocks noGrp="1"/>
          </p:cNvGraphicFramePr>
          <p:nvPr/>
        </p:nvGraphicFramePr>
        <p:xfrm>
          <a:off x="533400" y="449263"/>
          <a:ext cx="8382000" cy="6308725"/>
        </p:xfrm>
        <a:graphic>
          <a:graphicData uri="http://schemas.openxmlformats.org/drawingml/2006/table">
            <a:tbl>
              <a:tblPr rtl="1"/>
              <a:tblGrid>
                <a:gridCol w="2133600">
                  <a:extLst>
                    <a:ext uri="{9D8B030D-6E8A-4147-A177-3AD203B41FA5}">
                      <a16:colId xmlns:a16="http://schemas.microsoft.com/office/drawing/2014/main" val="3632319475"/>
                    </a:ext>
                  </a:extLst>
                </a:gridCol>
                <a:gridCol w="760412">
                  <a:extLst>
                    <a:ext uri="{9D8B030D-6E8A-4147-A177-3AD203B41FA5}">
                      <a16:colId xmlns:a16="http://schemas.microsoft.com/office/drawing/2014/main" val="396399828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4097813403"/>
                    </a:ext>
                  </a:extLst>
                </a:gridCol>
                <a:gridCol w="736600">
                  <a:extLst>
                    <a:ext uri="{9D8B030D-6E8A-4147-A177-3AD203B41FA5}">
                      <a16:colId xmlns:a16="http://schemas.microsoft.com/office/drawing/2014/main" val="3096790431"/>
                    </a:ext>
                  </a:extLst>
                </a:gridCol>
                <a:gridCol w="781050">
                  <a:extLst>
                    <a:ext uri="{9D8B030D-6E8A-4147-A177-3AD203B41FA5}">
                      <a16:colId xmlns:a16="http://schemas.microsoft.com/office/drawing/2014/main" val="234413902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064637983"/>
                    </a:ext>
                  </a:extLst>
                </a:gridCol>
                <a:gridCol w="182563">
                  <a:extLst>
                    <a:ext uri="{9D8B030D-6E8A-4147-A177-3AD203B41FA5}">
                      <a16:colId xmlns:a16="http://schemas.microsoft.com/office/drawing/2014/main" val="3920064510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878374476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793558569"/>
                    </a:ext>
                  </a:extLst>
                </a:gridCol>
                <a:gridCol w="293687">
                  <a:extLst>
                    <a:ext uri="{9D8B030D-6E8A-4147-A177-3AD203B41FA5}">
                      <a16:colId xmlns:a16="http://schemas.microsoft.com/office/drawing/2014/main" val="1999904001"/>
                    </a:ext>
                  </a:extLst>
                </a:gridCol>
                <a:gridCol w="2328863">
                  <a:extLst>
                    <a:ext uri="{9D8B030D-6E8A-4147-A177-3AD203B41FA5}">
                      <a16:colId xmlns:a16="http://schemas.microsoft.com/office/drawing/2014/main" val="2912048393"/>
                    </a:ext>
                  </a:extLst>
                </a:gridCol>
              </a:tblGrid>
              <a:tr h="457200">
                <a:tc rowSpan="1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واحد های تکمیل شده و انتقالی کار در جریان آخر ماه</a:t>
                      </a:r>
                      <a:endParaRPr kumimoji="0" lang="en-US" altLang="zh-CN" sz="5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جهت تکمیل کار در جریان اول ماه واحدهای شروع شده و تکمیل شده کار در جریان آخرماه </a:t>
                      </a:r>
                      <a:endParaRPr kumimoji="0" lang="fa-IR" altLang="zh-CN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0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معادل آحاد تکمیل شده </a:t>
                      </a: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–</a:t>
                      </a: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روش میانگین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64881423"/>
                  </a:ext>
                </a:extLst>
              </a:tr>
              <a:tr h="457200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6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کارخانه آلفا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کارخانه بتا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89009316"/>
                  </a:ext>
                </a:extLst>
              </a:tr>
              <a:tr h="457200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تبدیل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تبدیل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1680918"/>
                  </a:ext>
                </a:extLst>
              </a:tr>
              <a:tr h="457200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658875"/>
                  </a:ext>
                </a:extLst>
              </a:tr>
              <a:tr h="457200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1080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1600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5077347"/>
                  </a:ext>
                </a:extLst>
              </a:tr>
              <a:tr h="457200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7200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7080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7600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827926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7177091"/>
                  </a:ext>
                </a:extLst>
              </a:tr>
              <a:tr h="457200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10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معادل آحاد تکمیل شده </a:t>
                      </a: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–</a:t>
                      </a: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روش </a:t>
                      </a:r>
                      <a:r>
                        <a:rPr kumimoji="0" lang="en-US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FIFO</a:t>
                      </a:r>
                      <a:endParaRPr kumimoji="0" lang="en-US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81727677"/>
                  </a:ext>
                </a:extLst>
              </a:tr>
              <a:tr h="457200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کارخانه آلفا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5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کارخانه بتا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4752808"/>
                  </a:ext>
                </a:extLst>
              </a:tr>
              <a:tr h="457200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تبدیل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تبدیل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9911537"/>
                  </a:ext>
                </a:extLst>
              </a:tr>
              <a:tr h="457200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-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400=20%×2000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-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120=10%×1200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98229"/>
                  </a:ext>
                </a:extLst>
              </a:tr>
              <a:tr h="457200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4000=2000-6000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4800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4800=1200-6000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2259668"/>
                  </a:ext>
                </a:extLst>
              </a:tr>
              <a:tr h="457200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1080</a:t>
                      </a: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=90%×1200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1600</a:t>
                      </a: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=80%×2000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28247450"/>
                  </a:ext>
                </a:extLst>
              </a:tr>
              <a:tr h="457200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5200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5480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6800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6520</a:t>
                      </a:r>
                      <a:endParaRPr kumimoji="0" lang="fa-IR" altLang="zh-CN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0581689"/>
                  </a:ext>
                </a:extLst>
              </a:tr>
            </a:tbl>
          </a:graphicData>
        </a:graphic>
      </p:graphicFrame>
      <p:sp>
        <p:nvSpPr>
          <p:cNvPr id="498950" name="Text Box 262"/>
          <p:cNvSpPr txBox="1">
            <a:spLocks noChangeArrowheads="1"/>
          </p:cNvSpPr>
          <p:nvPr/>
        </p:nvSpPr>
        <p:spPr bwMode="auto">
          <a:xfrm>
            <a:off x="6477000" y="152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zh-CN">
                <a:solidFill>
                  <a:schemeClr val="hlink"/>
                </a:solidFill>
              </a:rPr>
              <a:t>حل مثال (1-11) :</a:t>
            </a:r>
            <a:endParaRPr lang="en-US" altLang="fa-IR">
              <a:solidFill>
                <a:schemeClr val="hlink"/>
              </a:solidFill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989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989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4989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8950" grpId="0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9" name="Text Box 7"/>
          <p:cNvSpPr txBox="1">
            <a:spLocks noChangeArrowheads="1"/>
          </p:cNvSpPr>
          <p:nvPr/>
        </p:nvSpPr>
        <p:spPr bwMode="auto">
          <a:xfrm>
            <a:off x="-860425" y="3870325"/>
            <a:ext cx="358775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r>
              <a:rPr lang="fa-IR" altLang="zh-CN" sz="1200"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4</a:t>
            </a:r>
            <a:endParaRPr lang="fa-IR" altLang="zh-CN" sz="1800">
              <a:latin typeface="Arial" panose="020B0604020202020204" pitchFamily="34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371718" name="Text Box 6"/>
          <p:cNvSpPr txBox="1">
            <a:spLocks noChangeArrowheads="1"/>
          </p:cNvSpPr>
          <p:nvPr/>
        </p:nvSpPr>
        <p:spPr bwMode="auto">
          <a:xfrm>
            <a:off x="-860425" y="1289050"/>
            <a:ext cx="358775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r>
              <a:rPr lang="fa-IR" altLang="zh-CN" sz="1200"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4</a:t>
            </a:r>
            <a:endParaRPr lang="fa-IR" altLang="zh-CN" sz="1800">
              <a:latin typeface="Arial" panose="020B0604020202020204" pitchFamily="34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371720" name="Rectangle 8"/>
          <p:cNvSpPr>
            <a:spLocks noChangeArrowheads="1"/>
          </p:cNvSpPr>
          <p:nvPr/>
        </p:nvSpPr>
        <p:spPr bwMode="auto">
          <a:xfrm>
            <a:off x="1042988" y="381000"/>
            <a:ext cx="7796212" cy="3652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chemeClr val="hlink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مثال 2-11</a:t>
            </a:r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</a:p>
          <a:p>
            <a:pPr rtl="1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اطلاعات زیر مربوط به یکی از دوایر تولیدی کارخانه تتا است :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واحد های انتقالی از دایره قبل                                   100000 کیلو گرم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واحد های انتقالی به دایره بعد                                    76000 کیلوگرم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کالای در جریان ساخت آخر دوره                             24000 کیلوگرم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در این دایره به محصول انتقالی از دایره قبل سه نوع ماده خام مختلف در فواصل جداگانه تولید اضافه می شود . ترتیب اضافه شدن مواد مزبور به شرح زیر است :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ماده الف در ابتدای عملیات دایره تولیدی . </a:t>
            </a:r>
            <a:endParaRPr lang="en-US" altLang="zh-CN" sz="11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371721" name="Rectangle 9"/>
          <p:cNvSpPr>
            <a:spLocks noChangeArrowheads="1"/>
          </p:cNvSpPr>
          <p:nvPr/>
        </p:nvSpPr>
        <p:spPr bwMode="auto">
          <a:xfrm>
            <a:off x="3386138" y="3429000"/>
            <a:ext cx="5453062" cy="1096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endParaRPr lang="en-US" altLang="fa-IR"/>
          </a:p>
          <a:p>
            <a:pPr rtl="1" eaLnBrk="0" hangingPunct="0"/>
            <a:r>
              <a:rPr lang="ar-SA" altLang="fa-IR">
                <a:solidFill>
                  <a:srgbClr val="FFCC00"/>
                </a:solidFill>
                <a:latin typeface="Arial" panose="020B0604020202020204" pitchFamily="34" charset="0"/>
              </a:rPr>
              <a:t>ماده ب هنگامی که درجه تکمیل محصول</a:t>
            </a:r>
            <a:r>
              <a:rPr lang="en-US" altLang="fa-IR">
                <a:solidFill>
                  <a:srgbClr val="FFCC00"/>
                </a:solidFill>
                <a:latin typeface="Arial" panose="020B0604020202020204" pitchFamily="34" charset="0"/>
              </a:rPr>
              <a:t> </a:t>
            </a:r>
            <a:r>
              <a:rPr lang="en-US" altLang="fa-IR" u="sng">
                <a:solidFill>
                  <a:srgbClr val="FFCC00"/>
                </a:solidFill>
                <a:latin typeface="Arial" panose="020B0604020202020204" pitchFamily="34" charset="0"/>
              </a:rPr>
              <a:t>1</a:t>
            </a:r>
            <a:r>
              <a:rPr lang="en-US" altLang="fa-IR">
                <a:solidFill>
                  <a:srgbClr val="FFCC00"/>
                </a:solidFill>
                <a:latin typeface="Arial" panose="020B0604020202020204" pitchFamily="34" charset="0"/>
              </a:rPr>
              <a:t>  </a:t>
            </a:r>
            <a:r>
              <a:rPr lang="ar-SA" altLang="fa-IR">
                <a:solidFill>
                  <a:srgbClr val="FFCC00"/>
                </a:solidFill>
                <a:latin typeface="Arial" panose="020B0604020202020204" pitchFamily="34" charset="0"/>
              </a:rPr>
              <a:t>است</a:t>
            </a:r>
            <a:r>
              <a:rPr lang="en-US" altLang="fa-IR">
                <a:solidFill>
                  <a:srgbClr val="FFCC00"/>
                </a:solidFill>
                <a:latin typeface="Arial" panose="020B0604020202020204" pitchFamily="34" charset="0"/>
              </a:rPr>
              <a:t> . </a:t>
            </a:r>
            <a:endParaRPr lang="en-US" altLang="fa-IR" sz="1100">
              <a:solidFill>
                <a:srgbClr val="FFCC00"/>
              </a:solidFill>
              <a:latin typeface="Arial" panose="020B0604020202020204" pitchFamily="34" charset="0"/>
            </a:endParaRPr>
          </a:p>
          <a:p>
            <a:pPr rtl="1" eaLnBrk="0" hangingPunct="0"/>
            <a:endParaRPr lang="en-US" altLang="fa-IR" sz="1800">
              <a:solidFill>
                <a:srgbClr val="FF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1722" name="Rectangle 10"/>
          <p:cNvSpPr>
            <a:spLocks noChangeArrowheads="1"/>
          </p:cNvSpPr>
          <p:nvPr/>
        </p:nvSpPr>
        <p:spPr bwMode="auto">
          <a:xfrm>
            <a:off x="3503613" y="3962400"/>
            <a:ext cx="530225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endParaRPr lang="en-US" altLang="zh-CN">
              <a:solidFill>
                <a:srgbClr val="FFCC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ماده ج هنگامی که درجه تکمیل محصول</a:t>
            </a:r>
            <a:r>
              <a:rPr lang="en-US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</a:t>
            </a:r>
            <a:r>
              <a:rPr lang="fa-IR" altLang="zh-CN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3</a:t>
            </a:r>
            <a:r>
              <a:rPr lang="en-US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</a:t>
            </a:r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است .</a:t>
            </a:r>
            <a:endParaRPr lang="en-US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371727" name="Text Box 15"/>
          <p:cNvSpPr txBox="1">
            <a:spLocks noChangeArrowheads="1"/>
          </p:cNvSpPr>
          <p:nvPr/>
        </p:nvSpPr>
        <p:spPr bwMode="auto">
          <a:xfrm>
            <a:off x="4343400" y="4724400"/>
            <a:ext cx="3587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l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4</a:t>
            </a:r>
            <a:endParaRPr lang="fa-IR" altLang="zh-CN" sz="3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371725" name="Text Box 13"/>
          <p:cNvSpPr txBox="1">
            <a:spLocks noChangeArrowheads="1"/>
          </p:cNvSpPr>
          <p:nvPr/>
        </p:nvSpPr>
        <p:spPr bwMode="auto">
          <a:xfrm>
            <a:off x="7794625" y="5410200"/>
            <a:ext cx="358775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8</a:t>
            </a:r>
            <a:endParaRPr lang="fa-IR" altLang="zh-CN" sz="3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  <a:p>
            <a:pPr algn="l"/>
            <a:endParaRPr lang="fa-IR" altLang="zh-CN" sz="1200">
              <a:solidFill>
                <a:srgbClr val="FFCC00"/>
              </a:solidFill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371726" name="Text Box 14"/>
          <p:cNvSpPr txBox="1">
            <a:spLocks noChangeArrowheads="1"/>
          </p:cNvSpPr>
          <p:nvPr/>
        </p:nvSpPr>
        <p:spPr bwMode="auto">
          <a:xfrm>
            <a:off x="6118225" y="5410200"/>
            <a:ext cx="358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l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2</a:t>
            </a:r>
            <a:endParaRPr lang="fa-IR" altLang="zh-CN" sz="3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371723" name="Text Box 11"/>
          <p:cNvSpPr txBox="1">
            <a:spLocks noChangeArrowheads="1"/>
          </p:cNvSpPr>
          <p:nvPr/>
        </p:nvSpPr>
        <p:spPr bwMode="auto">
          <a:xfrm>
            <a:off x="9234488" y="3944938"/>
            <a:ext cx="358775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l"/>
            <a:endParaRPr lang="fa-IR" altLang="zh-CN" sz="1200"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rtl="1" eaLnBrk="0" hangingPunct="0"/>
            <a:r>
              <a:rPr lang="fa-IR" altLang="zh-CN" sz="1200"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2</a:t>
            </a:r>
            <a:endParaRPr lang="fa-IR" altLang="zh-CN" sz="1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1728" name="Text Box 16"/>
          <p:cNvSpPr txBox="1">
            <a:spLocks noChangeArrowheads="1"/>
          </p:cNvSpPr>
          <p:nvPr/>
        </p:nvSpPr>
        <p:spPr bwMode="auto">
          <a:xfrm>
            <a:off x="7086600" y="5791200"/>
            <a:ext cx="358775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6</a:t>
            </a:r>
            <a:endParaRPr lang="fa-IR" altLang="zh-CN" sz="3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371724" name="Text Box 12"/>
          <p:cNvSpPr txBox="1">
            <a:spLocks noChangeArrowheads="1"/>
          </p:cNvSpPr>
          <p:nvPr/>
        </p:nvSpPr>
        <p:spPr bwMode="auto">
          <a:xfrm>
            <a:off x="10834688" y="3487738"/>
            <a:ext cx="358775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l"/>
            <a:endParaRPr lang="fa-IR" altLang="zh-CN" sz="1200"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rtl="1" eaLnBrk="0" hangingPunct="0"/>
            <a:r>
              <a:rPr lang="fa-IR" altLang="zh-CN" sz="1200"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4</a:t>
            </a:r>
            <a:endParaRPr lang="fa-IR" altLang="zh-CN" sz="1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1729" name="Rectangle 17"/>
          <p:cNvSpPr>
            <a:spLocks noChangeArrowheads="1"/>
          </p:cNvSpPr>
          <p:nvPr/>
        </p:nvSpPr>
        <p:spPr bwMode="auto">
          <a:xfrm>
            <a:off x="4662488" y="2570163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71730" name="Rectangle 18"/>
          <p:cNvSpPr>
            <a:spLocks noChangeArrowheads="1"/>
          </p:cNvSpPr>
          <p:nvPr/>
        </p:nvSpPr>
        <p:spPr bwMode="auto">
          <a:xfrm>
            <a:off x="-76200" y="4800600"/>
            <a:ext cx="9144000" cy="191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ar-SA" altLang="fa-IR">
                <a:solidFill>
                  <a:srgbClr val="FFCC00"/>
                </a:solidFill>
                <a:latin typeface="Arial" panose="020B0604020202020204" pitchFamily="34" charset="0"/>
              </a:rPr>
              <a:t>بررسی کالای در جریان ساخت نشان می دهد که : درجه تکمیل</a:t>
            </a:r>
            <a:r>
              <a:rPr lang="en-US" altLang="fa-IR">
                <a:solidFill>
                  <a:srgbClr val="FFCC00"/>
                </a:solidFill>
                <a:latin typeface="Arial" panose="020B0604020202020204" pitchFamily="34" charset="0"/>
              </a:rPr>
              <a:t>  </a:t>
            </a:r>
            <a:r>
              <a:rPr lang="en-US" altLang="fa-IR" u="sng">
                <a:solidFill>
                  <a:srgbClr val="FFCC00"/>
                </a:solidFill>
                <a:latin typeface="Arial" panose="020B0604020202020204" pitchFamily="34" charset="0"/>
              </a:rPr>
              <a:t>1</a:t>
            </a:r>
            <a:r>
              <a:rPr lang="en-US" altLang="fa-IR">
                <a:solidFill>
                  <a:srgbClr val="FFCC00"/>
                </a:solidFill>
                <a:latin typeface="Arial" panose="020B0604020202020204" pitchFamily="34" charset="0"/>
              </a:rPr>
              <a:t>  </a:t>
            </a:r>
            <a:r>
              <a:rPr lang="ar-SA" altLang="fa-IR">
                <a:solidFill>
                  <a:srgbClr val="FFCC00"/>
                </a:solidFill>
                <a:latin typeface="Arial" panose="020B0604020202020204" pitchFamily="34" charset="0"/>
              </a:rPr>
              <a:t>کالای در جریان ساخت</a:t>
            </a:r>
            <a:r>
              <a:rPr lang="en-US" altLang="fa-IR">
                <a:solidFill>
                  <a:srgbClr val="FFCC00"/>
                </a:solidFill>
                <a:latin typeface="Arial" panose="020B0604020202020204" pitchFamily="34" charset="0"/>
              </a:rPr>
              <a:t>  </a:t>
            </a:r>
            <a:r>
              <a:rPr lang="en-US" altLang="fa-IR" u="sng">
                <a:solidFill>
                  <a:srgbClr val="FFCC00"/>
                </a:solidFill>
                <a:latin typeface="Arial" panose="020B0604020202020204" pitchFamily="34" charset="0"/>
              </a:rPr>
              <a:t>7</a:t>
            </a:r>
            <a:r>
              <a:rPr lang="en-US" altLang="fa-IR">
                <a:solidFill>
                  <a:srgbClr val="FFCC00"/>
                </a:solidFill>
                <a:latin typeface="Arial" panose="020B0604020202020204" pitchFamily="34" charset="0"/>
              </a:rPr>
              <a:t> ، </a:t>
            </a:r>
            <a:r>
              <a:rPr lang="ar-SA" altLang="fa-IR">
                <a:solidFill>
                  <a:srgbClr val="FFCC00"/>
                </a:solidFill>
                <a:latin typeface="Arial" panose="020B0604020202020204" pitchFamily="34" charset="0"/>
              </a:rPr>
              <a:t>درجه تکمیل</a:t>
            </a:r>
            <a:r>
              <a:rPr lang="en-US" altLang="fa-IR">
                <a:solidFill>
                  <a:srgbClr val="FFCC00"/>
                </a:solidFill>
                <a:latin typeface="Arial" panose="020B0604020202020204" pitchFamily="34" charset="0"/>
              </a:rPr>
              <a:t>   </a:t>
            </a:r>
            <a:r>
              <a:rPr lang="en-US" altLang="fa-IR" u="sng">
                <a:solidFill>
                  <a:srgbClr val="FFCC00"/>
                </a:solidFill>
                <a:latin typeface="Arial" panose="020B0604020202020204" pitchFamily="34" charset="0"/>
              </a:rPr>
              <a:t>1</a:t>
            </a:r>
            <a:r>
              <a:rPr lang="en-US" altLang="fa-IR">
                <a:solidFill>
                  <a:srgbClr val="FFCC00"/>
                </a:solidFill>
                <a:latin typeface="Arial" panose="020B0604020202020204" pitchFamily="34" charset="0"/>
              </a:rPr>
              <a:t>  </a:t>
            </a:r>
            <a:r>
              <a:rPr lang="ar-SA" altLang="fa-IR">
                <a:solidFill>
                  <a:srgbClr val="FFCC00"/>
                </a:solidFill>
                <a:latin typeface="Arial" panose="020B0604020202020204" pitchFamily="34" charset="0"/>
              </a:rPr>
              <a:t>کالای در جریان ساخت</a:t>
            </a:r>
            <a:r>
              <a:rPr lang="en-US" altLang="fa-IR">
                <a:solidFill>
                  <a:srgbClr val="FFCC00"/>
                </a:solidFill>
                <a:latin typeface="Arial" panose="020B0604020202020204" pitchFamily="34" charset="0"/>
              </a:rPr>
              <a:t>  </a:t>
            </a:r>
            <a:r>
              <a:rPr lang="en-US" altLang="fa-IR" u="sng">
                <a:solidFill>
                  <a:srgbClr val="FFCC00"/>
                </a:solidFill>
                <a:latin typeface="Arial" panose="020B0604020202020204" pitchFamily="34" charset="0"/>
              </a:rPr>
              <a:t>1</a:t>
            </a:r>
            <a:r>
              <a:rPr lang="en-US" altLang="fa-IR">
                <a:solidFill>
                  <a:srgbClr val="FFCC00"/>
                </a:solidFill>
                <a:latin typeface="Arial" panose="020B0604020202020204" pitchFamily="34" charset="0"/>
              </a:rPr>
              <a:t>  </a:t>
            </a:r>
            <a:r>
              <a:rPr lang="ar-SA" altLang="fa-IR">
                <a:solidFill>
                  <a:srgbClr val="FFCC00"/>
                </a:solidFill>
                <a:latin typeface="Arial" panose="020B0604020202020204" pitchFamily="34" charset="0"/>
              </a:rPr>
              <a:t>و درجه تکمیل</a:t>
            </a:r>
            <a:r>
              <a:rPr lang="en-US" altLang="fa-IR">
                <a:solidFill>
                  <a:srgbClr val="FFCC00"/>
                </a:solidFill>
                <a:latin typeface="Arial" panose="020B0604020202020204" pitchFamily="34" charset="0"/>
              </a:rPr>
              <a:t>  </a:t>
            </a:r>
            <a:r>
              <a:rPr lang="en-US" altLang="fa-IR" u="sng">
                <a:solidFill>
                  <a:srgbClr val="FFCC00"/>
                </a:solidFill>
                <a:latin typeface="Arial" panose="020B0604020202020204" pitchFamily="34" charset="0"/>
              </a:rPr>
              <a:t>1</a:t>
            </a:r>
            <a:r>
              <a:rPr lang="en-US" altLang="fa-IR">
                <a:solidFill>
                  <a:srgbClr val="FFCC00"/>
                </a:solidFill>
                <a:latin typeface="Arial" panose="020B0604020202020204" pitchFamily="34" charset="0"/>
              </a:rPr>
              <a:t>  </a:t>
            </a:r>
            <a:r>
              <a:rPr lang="ar-SA" altLang="fa-IR">
                <a:solidFill>
                  <a:srgbClr val="FFCC00"/>
                </a:solidFill>
                <a:latin typeface="Arial" panose="020B0604020202020204" pitchFamily="34" charset="0"/>
              </a:rPr>
              <a:t>کالای در جریان ساخت</a:t>
            </a:r>
            <a:r>
              <a:rPr lang="en-US" altLang="fa-IR">
                <a:solidFill>
                  <a:srgbClr val="FFCC00"/>
                </a:solidFill>
                <a:latin typeface="Arial" panose="020B0604020202020204" pitchFamily="34" charset="0"/>
              </a:rPr>
              <a:t>  </a:t>
            </a:r>
            <a:r>
              <a:rPr lang="en-US" altLang="fa-IR" u="sng">
                <a:solidFill>
                  <a:srgbClr val="FFCC00"/>
                </a:solidFill>
                <a:latin typeface="Arial" panose="020B0604020202020204" pitchFamily="34" charset="0"/>
              </a:rPr>
              <a:t>1</a:t>
            </a:r>
            <a:r>
              <a:rPr lang="en-US" altLang="fa-IR">
                <a:solidFill>
                  <a:srgbClr val="FFCC00"/>
                </a:solidFill>
                <a:latin typeface="Arial" panose="020B0604020202020204" pitchFamily="34" charset="0"/>
              </a:rPr>
              <a:t>  </a:t>
            </a:r>
            <a:r>
              <a:rPr lang="ar-SA" altLang="fa-IR">
                <a:solidFill>
                  <a:srgbClr val="FFCC00"/>
                </a:solidFill>
                <a:latin typeface="Arial" panose="020B0604020202020204" pitchFamily="34" charset="0"/>
              </a:rPr>
              <a:t>است . هیچگونه کالای در جریان ساخت در ابتدای دوره وجود ندارد</a:t>
            </a:r>
            <a:r>
              <a:rPr lang="en-US" altLang="fa-IR">
                <a:solidFill>
                  <a:srgbClr val="FFCC00"/>
                </a:solidFill>
                <a:latin typeface="Arial" panose="020B0604020202020204" pitchFamily="34" charset="0"/>
              </a:rPr>
              <a:t> . </a:t>
            </a:r>
            <a:endParaRPr lang="en-US" altLang="fa-IR" sz="1100">
              <a:solidFill>
                <a:srgbClr val="FFCC00"/>
              </a:solidFill>
              <a:latin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مطلوبست محاسبه معادل آحاد تکمیل شده برای هر یک از انواع مواد </a:t>
            </a:r>
            <a:endParaRPr lang="fa-IR" altLang="zh-CN" sz="1800">
              <a:solidFill>
                <a:srgbClr val="FF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1731" name="Text Box 19"/>
          <p:cNvSpPr txBox="1">
            <a:spLocks noChangeArrowheads="1"/>
          </p:cNvSpPr>
          <p:nvPr/>
        </p:nvSpPr>
        <p:spPr bwMode="auto">
          <a:xfrm>
            <a:off x="4191000" y="4114800"/>
            <a:ext cx="3587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l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4</a:t>
            </a:r>
            <a:endParaRPr lang="fa-IR" altLang="zh-CN" sz="3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371732" name="Text Box 20"/>
          <p:cNvSpPr txBox="1">
            <a:spLocks noChangeArrowheads="1"/>
          </p:cNvSpPr>
          <p:nvPr/>
        </p:nvSpPr>
        <p:spPr bwMode="auto">
          <a:xfrm>
            <a:off x="2155825" y="5029200"/>
            <a:ext cx="3587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l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4</a:t>
            </a:r>
            <a:endParaRPr lang="fa-IR" altLang="zh-CN" sz="3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371733" name="Text Box 21"/>
          <p:cNvSpPr txBox="1">
            <a:spLocks noChangeArrowheads="1"/>
          </p:cNvSpPr>
          <p:nvPr/>
        </p:nvSpPr>
        <p:spPr bwMode="auto">
          <a:xfrm>
            <a:off x="1219200" y="5410200"/>
            <a:ext cx="3587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l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4</a:t>
            </a:r>
            <a:endParaRPr lang="fa-IR" altLang="zh-CN" sz="3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371734" name="Text Box 22"/>
          <p:cNvSpPr txBox="1">
            <a:spLocks noChangeArrowheads="1"/>
          </p:cNvSpPr>
          <p:nvPr/>
        </p:nvSpPr>
        <p:spPr bwMode="auto">
          <a:xfrm>
            <a:off x="3124200" y="5410200"/>
            <a:ext cx="3587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l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2</a:t>
            </a:r>
            <a:endParaRPr lang="fa-IR" altLang="zh-CN" sz="3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798" name="Text Box 86"/>
          <p:cNvSpPr txBox="1">
            <a:spLocks noChangeArrowheads="1"/>
          </p:cNvSpPr>
          <p:nvPr/>
        </p:nvSpPr>
        <p:spPr bwMode="auto">
          <a:xfrm>
            <a:off x="5638800" y="4572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zh-CN">
                <a:solidFill>
                  <a:schemeClr val="hlink"/>
                </a:solidFill>
              </a:rPr>
              <a:t>حل مثال (2-11) :</a:t>
            </a:r>
            <a:endParaRPr lang="en-US" altLang="fa-IR">
              <a:solidFill>
                <a:schemeClr val="hlink"/>
              </a:solidFill>
            </a:endParaRPr>
          </a:p>
        </p:txBody>
      </p:sp>
      <p:sp>
        <p:nvSpPr>
          <p:cNvPr id="499799" name="Text Box 87"/>
          <p:cNvSpPr txBox="1">
            <a:spLocks noChangeArrowheads="1"/>
          </p:cNvSpPr>
          <p:nvPr/>
        </p:nvSpPr>
        <p:spPr bwMode="auto">
          <a:xfrm>
            <a:off x="6324600" y="5410200"/>
            <a:ext cx="3413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8</a:t>
            </a:r>
            <a:endParaRPr lang="fa-IR" altLang="zh-CN" sz="32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499801" name="Text Box 89"/>
          <p:cNvSpPr txBox="1">
            <a:spLocks noChangeArrowheads="1"/>
          </p:cNvSpPr>
          <p:nvPr/>
        </p:nvSpPr>
        <p:spPr bwMode="auto">
          <a:xfrm>
            <a:off x="6135688" y="4953000"/>
            <a:ext cx="341312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8</a:t>
            </a:r>
            <a:endParaRPr lang="fa-IR" altLang="zh-CN" sz="40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499800" name="Text Box 88"/>
          <p:cNvSpPr txBox="1">
            <a:spLocks noChangeArrowheads="1"/>
          </p:cNvSpPr>
          <p:nvPr/>
        </p:nvSpPr>
        <p:spPr bwMode="auto">
          <a:xfrm>
            <a:off x="6248400" y="4419600"/>
            <a:ext cx="341313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8</a:t>
            </a:r>
            <a:endParaRPr lang="fa-IR" altLang="zh-CN" sz="32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499802" name="Rectangle 90"/>
          <p:cNvSpPr>
            <a:spLocks noChangeArrowheads="1"/>
          </p:cNvSpPr>
          <p:nvPr/>
        </p:nvSpPr>
        <p:spPr bwMode="auto">
          <a:xfrm>
            <a:off x="5948363" y="3505200"/>
            <a:ext cx="3195637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واحد های تکمیل و منتقل شده </a:t>
            </a:r>
            <a:endParaRPr lang="en-US" altLang="zh-CN" sz="900">
              <a:solidFill>
                <a:srgbClr val="FFCC00"/>
              </a:solidFill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کالای در جریان ساخت آخر دوره :</a:t>
            </a:r>
            <a:endParaRPr lang="en-US" altLang="zh-CN" sz="900">
              <a:solidFill>
                <a:srgbClr val="FFCC00"/>
              </a:solidFill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99803" name="Rectangle 91"/>
          <p:cNvSpPr>
            <a:spLocks noChangeArrowheads="1"/>
          </p:cNvSpPr>
          <p:nvPr/>
        </p:nvSpPr>
        <p:spPr bwMode="auto">
          <a:xfrm>
            <a:off x="6183313" y="4235450"/>
            <a:ext cx="273208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rtl="1"/>
            <a:r>
              <a:rPr lang="fa-IR" altLang="fa-IR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6000 واحد با درجه تکمیل</a:t>
            </a:r>
            <a:r>
              <a:rPr lang="en-US" altLang="fa-IR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fa-IR" altLang="fa-IR" sz="20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7</a:t>
            </a:r>
            <a:r>
              <a:rPr lang="en-US" altLang="fa-IR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</a:t>
            </a:r>
            <a:endParaRPr lang="en-US" altLang="fa-IR" sz="900">
              <a:solidFill>
                <a:srgbClr val="FFCC00"/>
              </a:solidFill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rtl="1" eaLnBrk="0" hangingPunct="0"/>
            <a:endParaRPr lang="en-US" altLang="fa-IR" sz="1600">
              <a:solidFill>
                <a:srgbClr val="FF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9804" name="Rectangle 92"/>
          <p:cNvSpPr>
            <a:spLocks noChangeArrowheads="1"/>
          </p:cNvSpPr>
          <p:nvPr/>
        </p:nvSpPr>
        <p:spPr bwMode="auto">
          <a:xfrm>
            <a:off x="6096000" y="4724400"/>
            <a:ext cx="28511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rtl="1"/>
            <a:r>
              <a:rPr lang="fa-IR" altLang="fa-IR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12000 واحد با درجه تکمیل</a:t>
            </a:r>
            <a:r>
              <a:rPr lang="en-US" altLang="fa-IR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</a:t>
            </a:r>
            <a:r>
              <a:rPr lang="fa-IR" altLang="fa-IR" sz="20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</a:t>
            </a:r>
            <a:r>
              <a:rPr lang="en-US" altLang="fa-IR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endParaRPr lang="en-US" altLang="fa-IR" sz="900">
              <a:solidFill>
                <a:srgbClr val="FFCC00"/>
              </a:solidFill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rtl="1" eaLnBrk="0" hangingPunct="0"/>
            <a:endParaRPr lang="en-US" altLang="fa-IR" sz="1600">
              <a:solidFill>
                <a:srgbClr val="FF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499954" name="Group 242"/>
          <p:cNvGraphicFramePr>
            <a:graphicFrameLocks noGrp="1"/>
          </p:cNvGraphicFramePr>
          <p:nvPr/>
        </p:nvGraphicFramePr>
        <p:xfrm>
          <a:off x="152400" y="1576388"/>
          <a:ext cx="8610600" cy="4227512"/>
        </p:xfrm>
        <a:graphic>
          <a:graphicData uri="http://schemas.openxmlformats.org/drawingml/2006/table">
            <a:tbl>
              <a:tblPr rtl="1"/>
              <a:tblGrid>
                <a:gridCol w="2655887">
                  <a:extLst>
                    <a:ext uri="{9D8B030D-6E8A-4147-A177-3AD203B41FA5}">
                      <a16:colId xmlns:a16="http://schemas.microsoft.com/office/drawing/2014/main" val="629036152"/>
                    </a:ext>
                  </a:extLst>
                </a:gridCol>
                <a:gridCol w="241300">
                  <a:extLst>
                    <a:ext uri="{9D8B030D-6E8A-4147-A177-3AD203B41FA5}">
                      <a16:colId xmlns:a16="http://schemas.microsoft.com/office/drawing/2014/main" val="1579474452"/>
                    </a:ext>
                  </a:extLst>
                </a:gridCol>
                <a:gridCol w="1447800">
                  <a:extLst>
                    <a:ext uri="{9D8B030D-6E8A-4147-A177-3AD203B41FA5}">
                      <a16:colId xmlns:a16="http://schemas.microsoft.com/office/drawing/2014/main" val="3097842858"/>
                    </a:ext>
                  </a:extLst>
                </a:gridCol>
                <a:gridCol w="241300">
                  <a:extLst>
                    <a:ext uri="{9D8B030D-6E8A-4147-A177-3AD203B41FA5}">
                      <a16:colId xmlns:a16="http://schemas.microsoft.com/office/drawing/2014/main" val="4029629398"/>
                    </a:ext>
                  </a:extLst>
                </a:gridCol>
                <a:gridCol w="1536700">
                  <a:extLst>
                    <a:ext uri="{9D8B030D-6E8A-4147-A177-3AD203B41FA5}">
                      <a16:colId xmlns:a16="http://schemas.microsoft.com/office/drawing/2014/main" val="202739008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04156550"/>
                    </a:ext>
                  </a:extLst>
                </a:gridCol>
                <a:gridCol w="2295525">
                  <a:extLst>
                    <a:ext uri="{9D8B030D-6E8A-4147-A177-3AD203B41FA5}">
                      <a16:colId xmlns:a16="http://schemas.microsoft.com/office/drawing/2014/main" val="3792236820"/>
                    </a:ext>
                  </a:extLst>
                </a:gridCol>
              </a:tblGrid>
              <a:tr h="292100">
                <a:tc rowSpan="8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6000 واحد با درجه تکمیل</a:t>
                      </a:r>
                      <a:r>
                        <a:rPr kumimoji="0" lang="en-US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</a:t>
                      </a: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</a:t>
                      </a:r>
                      <a:r>
                        <a:rPr kumimoji="0" lang="en-US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</a:t>
                      </a:r>
                      <a:endParaRPr kumimoji="0" lang="en-US" altLang="fa-IR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5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معادل آحاد تکمیل شده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1715266"/>
                  </a:ext>
                </a:extLst>
              </a:tr>
              <a:tr h="215900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ماده الف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ماده ب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ماده ج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3050957"/>
                  </a:ext>
                </a:extLst>
              </a:tr>
              <a:tr h="215900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7600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76000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76000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78589545"/>
                  </a:ext>
                </a:extLst>
              </a:tr>
              <a:tr h="604838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6598531"/>
                  </a:ext>
                </a:extLst>
              </a:tr>
              <a:tr h="288925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4074130"/>
                  </a:ext>
                </a:extLst>
              </a:tr>
              <a:tr h="288925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-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31843676"/>
                  </a:ext>
                </a:extLst>
              </a:tr>
              <a:tr h="288925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-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-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385212"/>
                  </a:ext>
                </a:extLst>
              </a:tr>
              <a:tr h="215900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94000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82000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6791350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997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997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499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9798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0452" name="Group 164"/>
          <p:cNvGraphicFramePr>
            <a:graphicFrameLocks noGrp="1"/>
          </p:cNvGraphicFramePr>
          <p:nvPr/>
        </p:nvGraphicFramePr>
        <p:xfrm>
          <a:off x="1295400" y="2133600"/>
          <a:ext cx="6408738" cy="4229100"/>
        </p:xfrm>
        <a:graphic>
          <a:graphicData uri="http://schemas.openxmlformats.org/drawingml/2006/table">
            <a:tbl>
              <a:tblPr rtl="1"/>
              <a:tblGrid>
                <a:gridCol w="1371600">
                  <a:extLst>
                    <a:ext uri="{9D8B030D-6E8A-4147-A177-3AD203B41FA5}">
                      <a16:colId xmlns:a16="http://schemas.microsoft.com/office/drawing/2014/main" val="2990576958"/>
                    </a:ext>
                  </a:extLst>
                </a:gridCol>
                <a:gridCol w="2967038">
                  <a:extLst>
                    <a:ext uri="{9D8B030D-6E8A-4147-A177-3AD203B41FA5}">
                      <a16:colId xmlns:a16="http://schemas.microsoft.com/office/drawing/2014/main" val="508969753"/>
                    </a:ext>
                  </a:extLst>
                </a:gridCol>
                <a:gridCol w="2070100">
                  <a:extLst>
                    <a:ext uri="{9D8B030D-6E8A-4147-A177-3AD203B41FA5}">
                      <a16:colId xmlns:a16="http://schemas.microsoft.com/office/drawing/2014/main" val="3043109552"/>
                    </a:ext>
                  </a:extLst>
                </a:gridCol>
              </a:tblGrid>
              <a:tr h="80645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میزان تولید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مستقیم مصرفی هر واحد محصول </a:t>
                      </a: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–</a:t>
                      </a: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ریال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کل مواد مستقیم مصرفی </a:t>
                      </a: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–</a:t>
                      </a: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ریال 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1534571"/>
                  </a:ext>
                </a:extLst>
              </a:tr>
              <a:tr h="4603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3716156"/>
                  </a:ext>
                </a:extLst>
              </a:tr>
              <a:tr h="46196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5013950"/>
                  </a:ext>
                </a:extLst>
              </a:tr>
              <a:tr h="4603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4626222"/>
                  </a:ext>
                </a:extLst>
              </a:tr>
              <a:tr h="15652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5237477"/>
                  </a:ext>
                </a:extLst>
              </a:tr>
              <a:tr h="4603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5351912"/>
                  </a:ext>
                </a:extLst>
              </a:tr>
            </a:tbl>
          </a:graphicData>
        </a:graphic>
      </p:graphicFrame>
      <p:sp>
        <p:nvSpPr>
          <p:cNvPr id="140413" name="Text Box 125"/>
          <p:cNvSpPr txBox="1">
            <a:spLocks noChangeArrowheads="1"/>
          </p:cNvSpPr>
          <p:nvPr/>
        </p:nvSpPr>
        <p:spPr bwMode="auto">
          <a:xfrm>
            <a:off x="381000" y="669925"/>
            <a:ext cx="83058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 sz="2000">
                <a:solidFill>
                  <a:srgbClr val="FFCC00"/>
                </a:solidFill>
              </a:rPr>
              <a:t>برای مثال اگر فرض کنیم برای تولید یک واحد محصول 100 ریال مواد مستقیم مصرف می شود این مبلغ برای اولین واحد تولید و آخرین واحد تولید یکی است اما برای کل تولید متغیر است به ترتیب زیر : </a:t>
            </a:r>
            <a:endParaRPr lang="en-US" altLang="fa-IR" sz="2000">
              <a:solidFill>
                <a:srgbClr val="FFCC00"/>
              </a:solidFill>
            </a:endParaRPr>
          </a:p>
        </p:txBody>
      </p:sp>
      <p:sp>
        <p:nvSpPr>
          <p:cNvPr id="140453" name="Line 165"/>
          <p:cNvSpPr>
            <a:spLocks noChangeShapeType="1"/>
          </p:cNvSpPr>
          <p:nvPr/>
        </p:nvSpPr>
        <p:spPr bwMode="auto">
          <a:xfrm>
            <a:off x="6477000" y="2971800"/>
            <a:ext cx="11430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140454" name="Line 166"/>
          <p:cNvSpPr>
            <a:spLocks noChangeShapeType="1"/>
          </p:cNvSpPr>
          <p:nvPr/>
        </p:nvSpPr>
        <p:spPr bwMode="auto">
          <a:xfrm>
            <a:off x="3733800" y="2971800"/>
            <a:ext cx="2286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140455" name="Line 167"/>
          <p:cNvSpPr>
            <a:spLocks noChangeShapeType="1"/>
          </p:cNvSpPr>
          <p:nvPr/>
        </p:nvSpPr>
        <p:spPr bwMode="auto">
          <a:xfrm>
            <a:off x="1600200" y="2971800"/>
            <a:ext cx="15240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404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04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04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0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404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04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404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413" grpId="0"/>
    </p:bld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2" name="Text Box 2"/>
          <p:cNvSpPr txBox="1">
            <a:spLocks noChangeArrowheads="1"/>
          </p:cNvSpPr>
          <p:nvPr/>
        </p:nvSpPr>
        <p:spPr bwMode="auto">
          <a:xfrm>
            <a:off x="1676400" y="762000"/>
            <a:ext cx="6400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zh-CN" sz="5400">
                <a:solidFill>
                  <a:schemeClr val="hlink"/>
                </a:solidFill>
                <a:cs typeface="B Nasim" panose="00000700000000000000" pitchFamily="2" charset="-78"/>
              </a:rPr>
              <a:t>فصل دوازدهم</a:t>
            </a:r>
            <a:r>
              <a:rPr lang="en-US" altLang="zh-CN" sz="5400">
                <a:solidFill>
                  <a:schemeClr val="hlink"/>
                </a:solidFill>
                <a:ea typeface="SimSun" panose="02010600030101010101" pitchFamily="2" charset="-122"/>
                <a:cs typeface="B Nasim" panose="00000700000000000000" pitchFamily="2" charset="-78"/>
              </a:rPr>
              <a:t> </a:t>
            </a:r>
            <a:endParaRPr lang="en-US" altLang="fa-IR" sz="5400">
              <a:solidFill>
                <a:schemeClr val="hlink"/>
              </a:solidFill>
              <a:cs typeface="B Nasim" panose="00000700000000000000" pitchFamily="2" charset="-78"/>
            </a:endParaRPr>
          </a:p>
        </p:txBody>
      </p:sp>
      <p:sp>
        <p:nvSpPr>
          <p:cNvPr id="373763" name="Text Box 3"/>
          <p:cNvSpPr txBox="1">
            <a:spLocks noChangeArrowheads="1"/>
          </p:cNvSpPr>
          <p:nvPr/>
        </p:nvSpPr>
        <p:spPr bwMode="auto">
          <a:xfrm>
            <a:off x="990600" y="2590800"/>
            <a:ext cx="7620000" cy="1922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rtl="1">
              <a:spcBef>
                <a:spcPct val="50000"/>
              </a:spcBef>
            </a:pPr>
            <a:r>
              <a:rPr lang="fa-IR" altLang="zh-CN" sz="4800">
                <a:solidFill>
                  <a:srgbClr val="FFCC00"/>
                </a:solidFill>
                <a:cs typeface="B Jadid" panose="00000700000000000000" pitchFamily="2" charset="-78"/>
              </a:rPr>
              <a:t>هزینه یابی مرحله ای ،</a:t>
            </a:r>
          </a:p>
          <a:p>
            <a:pPr algn="ctr" rtl="1">
              <a:spcBef>
                <a:spcPct val="50000"/>
              </a:spcBef>
            </a:pPr>
            <a:r>
              <a:rPr lang="fa-IR" altLang="zh-CN" sz="4800">
                <a:solidFill>
                  <a:srgbClr val="FFCC00"/>
                </a:solidFill>
                <a:cs typeface="B Jadid" panose="00000700000000000000" pitchFamily="2" charset="-78"/>
              </a:rPr>
              <a:t> روش میانگین </a:t>
            </a:r>
            <a:endParaRPr lang="en-US" altLang="fa-IR" sz="4800">
              <a:solidFill>
                <a:srgbClr val="FFCC00"/>
              </a:solidFill>
              <a:cs typeface="B Jadid" panose="00000700000000000000" pitchFamily="2" charset="-78"/>
            </a:endParaRPr>
          </a:p>
        </p:txBody>
      </p:sp>
      <p:sp>
        <p:nvSpPr>
          <p:cNvPr id="373764" name="Text Box 4"/>
          <p:cNvSpPr txBox="1">
            <a:spLocks noChangeArrowheads="1"/>
          </p:cNvSpPr>
          <p:nvPr/>
        </p:nvSpPr>
        <p:spPr bwMode="auto">
          <a:xfrm>
            <a:off x="914400" y="5670550"/>
            <a:ext cx="7696200" cy="425450"/>
          </a:xfrm>
          <a:prstGeom prst="rect">
            <a:avLst/>
          </a:prstGeom>
          <a:noFill/>
          <a:ln w="28575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/>
            <a:r>
              <a:rPr lang="fa-IR" altLang="zh-CN" sz="2000"/>
              <a:t>هدف های فراگیری آشنایی با :     نحوه تنظیم گزارش هزینه های تولید به روش میانگین</a:t>
            </a:r>
            <a:endParaRPr lang="en-US" altLang="fa-IR" sz="2000"/>
          </a:p>
        </p:txBody>
      </p:sp>
    </p:spTree>
  </p:cSld>
  <p:clrMapOvr>
    <a:masterClrMapping/>
  </p:clrMapOvr>
  <p:transition spd="slow"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73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737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737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3762" grpId="0"/>
      <p:bldP spid="373763" grpId="0"/>
    </p:bld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8" name="Rectangle 4"/>
          <p:cNvSpPr>
            <a:spLocks noGrp="1" noChangeArrowheads="1"/>
          </p:cNvSpPr>
          <p:nvPr>
            <p:ph type="ctrTitle"/>
          </p:nvPr>
        </p:nvSpPr>
        <p:spPr>
          <a:xfrm>
            <a:off x="990600" y="152400"/>
            <a:ext cx="7696200" cy="974725"/>
          </a:xfrm>
        </p:spPr>
        <p:txBody>
          <a:bodyPr/>
          <a:lstStyle/>
          <a:p>
            <a:pPr algn="r" rtl="1"/>
            <a:r>
              <a:rPr lang="fa-IR" altLang="zh-CN" sz="3200">
                <a:solidFill>
                  <a:schemeClr val="hlink"/>
                </a:solidFill>
                <a:cs typeface="B Jadid" panose="00000700000000000000" pitchFamily="2" charset="-78"/>
              </a:rPr>
              <a:t>گزارش هزینه های تولید به روش میانگین</a:t>
            </a:r>
            <a:endParaRPr lang="en-US" altLang="fa-IR" sz="3200">
              <a:solidFill>
                <a:schemeClr val="hlink"/>
              </a:solidFill>
              <a:cs typeface="B Jadid" panose="00000700000000000000" pitchFamily="2" charset="-78"/>
            </a:endParaRPr>
          </a:p>
        </p:txBody>
      </p:sp>
      <p:sp>
        <p:nvSpPr>
          <p:cNvPr id="374789" name="Rectangle 5"/>
          <p:cNvSpPr>
            <a:spLocks noGrp="1" noChangeArrowheads="1"/>
          </p:cNvSpPr>
          <p:nvPr>
            <p:ph type="subTitle" idx="1"/>
          </p:nvPr>
        </p:nvSpPr>
        <p:spPr>
          <a:xfrm>
            <a:off x="609600" y="1600200"/>
            <a:ext cx="8001000" cy="4800600"/>
          </a:xfrm>
        </p:spPr>
        <p:txBody>
          <a:bodyPr/>
          <a:lstStyle/>
          <a:p>
            <a:pPr algn="r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در صورتی که کالای در جریان ساخت اول دوره وجود نداشته باشد ، گزارش هزینه های تولید در دو روش میانگین و اولین صادره از اولین وارده یکسان است . به عبارت دیگر مشکل کالای در جریان ساخت اول دوره باعث ایجاد روش های مختلف تنظیم گزارش هزینه های تولید گردیده است . </a:t>
            </a:r>
          </a:p>
          <a:p>
            <a:pPr algn="r" rtl="1">
              <a:lnSpc>
                <a:spcPct val="80000"/>
              </a:lnSpc>
            </a:pPr>
            <a:endParaRPr lang="fa-IR" altLang="zh-CN" sz="2400">
              <a:solidFill>
                <a:srgbClr val="FFCC00"/>
              </a:solidFill>
              <a:cs typeface="B Yagut" panose="00000400000000000000" pitchFamily="2" charset="-78"/>
            </a:endParaRPr>
          </a:p>
          <a:p>
            <a:pPr algn="r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در صورتی که از روش میانگین برای تنظیم گزارش هزینه های تولید استفاده شود ، هزینه های متناظر موجود در کار در جریان ساخت اول دوره و هزینه های تولیدی طی دوره با یکدیگر جمع گردیده و بر معادل واحدهای تکمیل شده تقسیم می شود تا اینکه بهای تمام شده هر واحد کالای ساخته شده بطور متوسط به دست آید . </a:t>
            </a:r>
          </a:p>
          <a:p>
            <a:pPr algn="r" rtl="1">
              <a:lnSpc>
                <a:spcPct val="80000"/>
              </a:lnSpc>
            </a:pPr>
            <a:endParaRPr lang="fa-IR" altLang="zh-CN" sz="2400">
              <a:solidFill>
                <a:srgbClr val="FFCC00"/>
              </a:solidFill>
              <a:cs typeface="B Yagut" panose="00000400000000000000" pitchFamily="2" charset="-78"/>
            </a:endParaRPr>
          </a:p>
          <a:p>
            <a:pPr algn="r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بنابراین استفاده از روش میانگین زمانی امکان پذیر است که بهای تمام شده کار در جریان اول دوره بر حسب مواد ، دستمزد و سربار مشخص شده باشد . </a:t>
            </a:r>
            <a:endParaRPr lang="en-US" altLang="fa-IR" sz="2400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747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47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74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7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747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747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6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7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747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747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1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78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7478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7478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4788" grpId="0"/>
      <p:bldP spid="374789" grpId="0" build="p"/>
    </p:bld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6" name="Rectangle 4"/>
          <p:cNvSpPr>
            <a:spLocks noChangeArrowheads="1"/>
          </p:cNvSpPr>
          <p:nvPr/>
        </p:nvSpPr>
        <p:spPr bwMode="auto">
          <a:xfrm>
            <a:off x="685800" y="755650"/>
            <a:ext cx="7786688" cy="556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در این روش برای محاسبه معادل آحاد تکمیل شده ، تنها واحدهای تکمیل شده و انتقالی و کار در جریان آخر دوره منعکس می شود به عبارت دیگر کار در جریان ساخت اول دوره در جدول معادل آحاد ارائه نمی شود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در جدول هزینه های تولید نیز ، هزینه های متناظر موجود در کالای در جریان ساخت اول دوره و هزینه های تولیدی طی دوره با یکدیگر جمع می شود ، بنابراین هزینه های مصرف شده در طی دوره در مجموع ، و برای هر واحد کالای تکمیل شده (بطور میانگین ) ارائه می شود . و نهایتا در جدول تسهیم هزینه های تولید ، بهای تمام شده واحد های تکمیل شده و انتقالی به مرحله بعد یکجا محاسبه ، و پس از آن ارزش کار در جریان آخر دوره بر حسب مواد ، دستمزد و سربار تعیین می شود .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گزارش هزینه های تولید به روش میانگین ساده تر از روش اولین صادره از آخرین وارده است ، اما بهای تمام شده کالای ساخته شده را بطور دقیق نشان نمی دهد .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768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68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768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768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768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5" dur="1000"/>
                                        <p:tgtEl>
                                          <p:spTgt spid="3768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768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768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1" dur="1000"/>
                                        <p:tgtEl>
                                          <p:spTgt spid="3768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6836" grpId="0" build="p"/>
    </p:bld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60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457200"/>
            <a:ext cx="8686800" cy="1143000"/>
          </a:xfrm>
        </p:spPr>
        <p:txBody>
          <a:bodyPr/>
          <a:lstStyle/>
          <a:p>
            <a:pPr algn="r" rtl="1"/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نمودار شماره 1-12 نحوه گردش اقلام بهای تمام شده طبق روش میانگین را نشان می دهد :</a:t>
            </a:r>
            <a:r>
              <a:rPr lang="fa-IR" altLang="zh-CN" sz="2400">
                <a:cs typeface="B Yagut" panose="00000400000000000000" pitchFamily="2" charset="-78"/>
              </a:rPr>
              <a:t> </a:t>
            </a:r>
            <a:endParaRPr lang="en-US" altLang="fa-IR" sz="2400">
              <a:cs typeface="B Yagut" panose="00000400000000000000" pitchFamily="2" charset="-78"/>
            </a:endParaRPr>
          </a:p>
        </p:txBody>
      </p:sp>
      <p:sp>
        <p:nvSpPr>
          <p:cNvPr id="377863" name="Text Box 7"/>
          <p:cNvSpPr txBox="1">
            <a:spLocks noChangeArrowheads="1"/>
          </p:cNvSpPr>
          <p:nvPr/>
        </p:nvSpPr>
        <p:spPr bwMode="auto">
          <a:xfrm>
            <a:off x="6629400" y="2819400"/>
            <a:ext cx="762000" cy="703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مواد</a:t>
            </a:r>
          </a:p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انتقالی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77864" name="Text Box 8"/>
          <p:cNvSpPr txBox="1">
            <a:spLocks noChangeArrowheads="1"/>
          </p:cNvSpPr>
          <p:nvPr/>
        </p:nvSpPr>
        <p:spPr bwMode="auto">
          <a:xfrm>
            <a:off x="6629400" y="3930650"/>
            <a:ext cx="838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دستمزد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77865" name="Text Box 9"/>
          <p:cNvSpPr txBox="1">
            <a:spLocks noChangeArrowheads="1"/>
          </p:cNvSpPr>
          <p:nvPr/>
        </p:nvSpPr>
        <p:spPr bwMode="auto">
          <a:xfrm>
            <a:off x="6705600" y="4800600"/>
            <a:ext cx="685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سربار</a:t>
            </a:r>
            <a:endParaRPr lang="en-US" altLang="fa-IR" sz="1600">
              <a:solidFill>
                <a:srgbClr val="FFCC00"/>
              </a:solidFill>
            </a:endParaRPr>
          </a:p>
        </p:txBody>
      </p:sp>
      <p:graphicFrame>
        <p:nvGraphicFramePr>
          <p:cNvPr id="377909" name="Group 53"/>
          <p:cNvGraphicFramePr>
            <a:graphicFrameLocks noGrp="1"/>
          </p:cNvGraphicFramePr>
          <p:nvPr/>
        </p:nvGraphicFramePr>
        <p:xfrm>
          <a:off x="3810000" y="3352800"/>
          <a:ext cx="1981200" cy="1295400"/>
        </p:xfrm>
        <a:graphic>
          <a:graphicData uri="http://schemas.openxmlformats.org/drawingml/2006/table">
            <a:tbl>
              <a:tblPr/>
              <a:tblGrid>
                <a:gridCol w="1371600">
                  <a:extLst>
                    <a:ext uri="{9D8B030D-6E8A-4147-A177-3AD203B41FA5}">
                      <a16:colId xmlns:a16="http://schemas.microsoft.com/office/drawing/2014/main" val="2127451567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459346209"/>
                    </a:ext>
                  </a:extLst>
                </a:gridCol>
              </a:tblGrid>
              <a:tr h="4318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مواد و/ یا انتقالی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جمع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538592"/>
                  </a:ext>
                </a:extLst>
              </a:tr>
              <a:tr h="4318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دستمزد مستقیم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جمع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4649320"/>
                  </a:ext>
                </a:extLst>
              </a:tr>
              <a:tr h="4318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سربار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جمع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5996713"/>
                  </a:ext>
                </a:extLst>
              </a:tr>
            </a:tbl>
          </a:graphicData>
        </a:graphic>
      </p:graphicFrame>
      <p:graphicFrame>
        <p:nvGraphicFramePr>
          <p:cNvPr id="377912" name="Group 56"/>
          <p:cNvGraphicFramePr>
            <a:graphicFrameLocks noGrp="1"/>
          </p:cNvGraphicFramePr>
          <p:nvPr/>
        </p:nvGraphicFramePr>
        <p:xfrm>
          <a:off x="914400" y="3567113"/>
          <a:ext cx="2286000" cy="1004887"/>
        </p:xfrm>
        <a:graphic>
          <a:graphicData uri="http://schemas.openxmlformats.org/drawingml/2006/table">
            <a:tbl>
              <a:tblPr/>
              <a:tblGrid>
                <a:gridCol w="2286000">
                  <a:extLst>
                    <a:ext uri="{9D8B030D-6E8A-4147-A177-3AD203B41FA5}">
                      <a16:colId xmlns:a16="http://schemas.microsoft.com/office/drawing/2014/main" val="690904363"/>
                    </a:ext>
                  </a:extLst>
                </a:gridCol>
              </a:tblGrid>
              <a:tr h="330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مواد و / یا هزینه های انتقالی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0730802"/>
                  </a:ext>
                </a:extLst>
              </a:tr>
              <a:tr h="330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دستمزد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3669632"/>
                  </a:ext>
                </a:extLst>
              </a:tr>
              <a:tr h="330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سربار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9528030"/>
                  </a:ext>
                </a:extLst>
              </a:tr>
            </a:tbl>
          </a:graphicData>
        </a:graphic>
      </p:graphicFrame>
      <p:graphicFrame>
        <p:nvGraphicFramePr>
          <p:cNvPr id="377937" name="Group 81"/>
          <p:cNvGraphicFramePr>
            <a:graphicFrameLocks noGrp="1"/>
          </p:cNvGraphicFramePr>
          <p:nvPr/>
        </p:nvGraphicFramePr>
        <p:xfrm>
          <a:off x="609600" y="1665288"/>
          <a:ext cx="762000" cy="1535112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1446875264"/>
                    </a:ext>
                  </a:extLst>
                </a:gridCol>
              </a:tblGrid>
              <a:tr h="3556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مواد و / یا انتقالی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3823052"/>
                  </a:ext>
                </a:extLst>
              </a:tr>
              <a:tr h="3556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دستمزد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5512636"/>
                  </a:ext>
                </a:extLst>
              </a:tr>
              <a:tr h="3556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سربار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1932140"/>
                  </a:ext>
                </a:extLst>
              </a:tr>
            </a:tbl>
          </a:graphicData>
        </a:graphic>
      </p:graphicFrame>
      <p:graphicFrame>
        <p:nvGraphicFramePr>
          <p:cNvPr id="377926" name="Group 70"/>
          <p:cNvGraphicFramePr>
            <a:graphicFrameLocks noGrp="1"/>
          </p:cNvGraphicFramePr>
          <p:nvPr/>
        </p:nvGraphicFramePr>
        <p:xfrm>
          <a:off x="7924800" y="3429000"/>
          <a:ext cx="533400" cy="1219200"/>
        </p:xfrm>
        <a:graphic>
          <a:graphicData uri="http://schemas.openxmlformats.org/drawingml/2006/table">
            <a:tbl>
              <a:tblPr/>
              <a:tblGrid>
                <a:gridCol w="533400">
                  <a:extLst>
                    <a:ext uri="{9D8B030D-6E8A-4147-A177-3AD203B41FA5}">
                      <a16:colId xmlns:a16="http://schemas.microsoft.com/office/drawing/2014/main" val="2163153966"/>
                    </a:ext>
                  </a:extLst>
                </a:gridCol>
              </a:tblGrid>
              <a:tr h="4064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م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719881"/>
                  </a:ext>
                </a:extLst>
              </a:tr>
              <a:tr h="4064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د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23204802"/>
                  </a:ext>
                </a:extLst>
              </a:tr>
              <a:tr h="4064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س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4956653"/>
                  </a:ext>
                </a:extLst>
              </a:tr>
            </a:tbl>
          </a:graphicData>
        </a:graphic>
      </p:graphicFrame>
      <p:sp>
        <p:nvSpPr>
          <p:cNvPr id="377927" name="Text Box 71"/>
          <p:cNvSpPr txBox="1">
            <a:spLocks noChangeArrowheads="1"/>
          </p:cNvSpPr>
          <p:nvPr/>
        </p:nvSpPr>
        <p:spPr bwMode="auto">
          <a:xfrm>
            <a:off x="7543800" y="2438400"/>
            <a:ext cx="129540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rtl="1"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بهای تمام شده یک واحد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77928" name="Text Box 72"/>
          <p:cNvSpPr txBox="1">
            <a:spLocks noChangeArrowheads="1"/>
          </p:cNvSpPr>
          <p:nvPr/>
        </p:nvSpPr>
        <p:spPr bwMode="auto">
          <a:xfrm>
            <a:off x="6248400" y="5607050"/>
            <a:ext cx="15240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واحد های معادل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77929" name="Text Box 73"/>
          <p:cNvSpPr txBox="1">
            <a:spLocks noChangeArrowheads="1"/>
          </p:cNvSpPr>
          <p:nvPr/>
        </p:nvSpPr>
        <p:spPr bwMode="auto">
          <a:xfrm>
            <a:off x="3200400" y="5133975"/>
            <a:ext cx="320040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rtl="1"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جمع اقلام متناظر بهای تمام شده کار در جریان ابتدای دوره و مصرفی طی دوره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77930" name="Text Box 74"/>
          <p:cNvSpPr txBox="1">
            <a:spLocks noChangeArrowheads="1"/>
          </p:cNvSpPr>
          <p:nvPr/>
        </p:nvSpPr>
        <p:spPr bwMode="auto">
          <a:xfrm>
            <a:off x="1066800" y="5133975"/>
            <a:ext cx="190500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rtl="1"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بهای اقلام مصرفی بهای تمام شده طی دوره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77931" name="Text Box 75"/>
          <p:cNvSpPr txBox="1">
            <a:spLocks noChangeArrowheads="1"/>
          </p:cNvSpPr>
          <p:nvPr/>
        </p:nvSpPr>
        <p:spPr bwMode="auto">
          <a:xfrm>
            <a:off x="0" y="1263650"/>
            <a:ext cx="25146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بهای کار در جریان ابتدای دوره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377932" name="Line 76"/>
          <p:cNvSpPr>
            <a:spLocks noChangeShapeType="1"/>
          </p:cNvSpPr>
          <p:nvPr/>
        </p:nvSpPr>
        <p:spPr bwMode="auto">
          <a:xfrm>
            <a:off x="6858000" y="3124200"/>
            <a:ext cx="533400" cy="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77933" name="Oval 77"/>
          <p:cNvSpPr>
            <a:spLocks noChangeArrowheads="1"/>
          </p:cNvSpPr>
          <p:nvPr/>
        </p:nvSpPr>
        <p:spPr bwMode="auto">
          <a:xfrm>
            <a:off x="6705600" y="2819400"/>
            <a:ext cx="762000" cy="685800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77934" name="Oval 78"/>
          <p:cNvSpPr>
            <a:spLocks noChangeArrowheads="1"/>
          </p:cNvSpPr>
          <p:nvPr/>
        </p:nvSpPr>
        <p:spPr bwMode="auto">
          <a:xfrm>
            <a:off x="6705600" y="4648200"/>
            <a:ext cx="762000" cy="685800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77935" name="Oval 79"/>
          <p:cNvSpPr>
            <a:spLocks noChangeArrowheads="1"/>
          </p:cNvSpPr>
          <p:nvPr/>
        </p:nvSpPr>
        <p:spPr bwMode="auto">
          <a:xfrm>
            <a:off x="6705600" y="3733800"/>
            <a:ext cx="762000" cy="685800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77938" name="Line 82"/>
          <p:cNvSpPr>
            <a:spLocks noChangeShapeType="1"/>
          </p:cNvSpPr>
          <p:nvPr/>
        </p:nvSpPr>
        <p:spPr bwMode="auto">
          <a:xfrm>
            <a:off x="7467600" y="3200400"/>
            <a:ext cx="3810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77939" name="Line 83"/>
          <p:cNvSpPr>
            <a:spLocks noChangeShapeType="1"/>
          </p:cNvSpPr>
          <p:nvPr/>
        </p:nvSpPr>
        <p:spPr bwMode="auto">
          <a:xfrm>
            <a:off x="7467600" y="40386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77940" name="Line 84"/>
          <p:cNvSpPr>
            <a:spLocks noChangeShapeType="1"/>
          </p:cNvSpPr>
          <p:nvPr/>
        </p:nvSpPr>
        <p:spPr bwMode="auto">
          <a:xfrm flipV="1">
            <a:off x="7467600" y="4495800"/>
            <a:ext cx="3810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77941" name="Line 85"/>
          <p:cNvSpPr>
            <a:spLocks noChangeShapeType="1"/>
          </p:cNvSpPr>
          <p:nvPr/>
        </p:nvSpPr>
        <p:spPr bwMode="auto">
          <a:xfrm flipV="1">
            <a:off x="5791200" y="3124200"/>
            <a:ext cx="838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77942" name="Line 86"/>
          <p:cNvSpPr>
            <a:spLocks noChangeShapeType="1"/>
          </p:cNvSpPr>
          <p:nvPr/>
        </p:nvSpPr>
        <p:spPr bwMode="auto">
          <a:xfrm>
            <a:off x="5791200" y="40386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77943" name="Line 87"/>
          <p:cNvSpPr>
            <a:spLocks noChangeShapeType="1"/>
          </p:cNvSpPr>
          <p:nvPr/>
        </p:nvSpPr>
        <p:spPr bwMode="auto">
          <a:xfrm>
            <a:off x="5791200" y="4419600"/>
            <a:ext cx="8382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77944" name="Line 88"/>
          <p:cNvSpPr>
            <a:spLocks noChangeShapeType="1"/>
          </p:cNvSpPr>
          <p:nvPr/>
        </p:nvSpPr>
        <p:spPr bwMode="auto">
          <a:xfrm flipV="1">
            <a:off x="3200400" y="3657600"/>
            <a:ext cx="5334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77945" name="Line 89"/>
          <p:cNvSpPr>
            <a:spLocks noChangeShapeType="1"/>
          </p:cNvSpPr>
          <p:nvPr/>
        </p:nvSpPr>
        <p:spPr bwMode="auto">
          <a:xfrm>
            <a:off x="3200400" y="4038600"/>
            <a:ext cx="533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77946" name="Line 90"/>
          <p:cNvSpPr>
            <a:spLocks noChangeShapeType="1"/>
          </p:cNvSpPr>
          <p:nvPr/>
        </p:nvSpPr>
        <p:spPr bwMode="auto">
          <a:xfrm>
            <a:off x="3200400" y="4343400"/>
            <a:ext cx="5334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77947" name="Line 91"/>
          <p:cNvSpPr>
            <a:spLocks noChangeShapeType="1"/>
          </p:cNvSpPr>
          <p:nvPr/>
        </p:nvSpPr>
        <p:spPr bwMode="auto">
          <a:xfrm flipH="1">
            <a:off x="381000" y="30480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77948" name="Line 92"/>
          <p:cNvSpPr>
            <a:spLocks noChangeShapeType="1"/>
          </p:cNvSpPr>
          <p:nvPr/>
        </p:nvSpPr>
        <p:spPr bwMode="auto">
          <a:xfrm>
            <a:off x="381000" y="3048000"/>
            <a:ext cx="0" cy="137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77949" name="Line 93"/>
          <p:cNvSpPr>
            <a:spLocks noChangeShapeType="1"/>
          </p:cNvSpPr>
          <p:nvPr/>
        </p:nvSpPr>
        <p:spPr bwMode="auto">
          <a:xfrm>
            <a:off x="381000" y="44196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77950" name="Line 94"/>
          <p:cNvSpPr>
            <a:spLocks noChangeShapeType="1"/>
          </p:cNvSpPr>
          <p:nvPr/>
        </p:nvSpPr>
        <p:spPr bwMode="auto">
          <a:xfrm flipH="1">
            <a:off x="304800" y="2667000"/>
            <a:ext cx="30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377951" name="Line 95"/>
          <p:cNvSpPr>
            <a:spLocks noChangeShapeType="1"/>
          </p:cNvSpPr>
          <p:nvPr/>
        </p:nvSpPr>
        <p:spPr bwMode="auto">
          <a:xfrm>
            <a:off x="304800" y="2667000"/>
            <a:ext cx="0" cy="137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77952" name="Line 96"/>
          <p:cNvSpPr>
            <a:spLocks noChangeShapeType="1"/>
          </p:cNvSpPr>
          <p:nvPr/>
        </p:nvSpPr>
        <p:spPr bwMode="auto">
          <a:xfrm>
            <a:off x="304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77953" name="Line 97"/>
          <p:cNvSpPr>
            <a:spLocks noChangeShapeType="1"/>
          </p:cNvSpPr>
          <p:nvPr/>
        </p:nvSpPr>
        <p:spPr bwMode="auto">
          <a:xfrm flipH="1">
            <a:off x="228600" y="1905000"/>
            <a:ext cx="30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77954" name="Line 98"/>
          <p:cNvSpPr>
            <a:spLocks noChangeShapeType="1"/>
          </p:cNvSpPr>
          <p:nvPr/>
        </p:nvSpPr>
        <p:spPr bwMode="auto">
          <a:xfrm>
            <a:off x="228600" y="1905000"/>
            <a:ext cx="0" cy="1828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77955" name="Line 99"/>
          <p:cNvSpPr>
            <a:spLocks noChangeShapeType="1"/>
          </p:cNvSpPr>
          <p:nvPr/>
        </p:nvSpPr>
        <p:spPr bwMode="auto">
          <a:xfrm>
            <a:off x="228600" y="3733800"/>
            <a:ext cx="685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377956" name="Text Box 100"/>
          <p:cNvSpPr txBox="1">
            <a:spLocks noChangeArrowheads="1"/>
          </p:cNvSpPr>
          <p:nvPr/>
        </p:nvSpPr>
        <p:spPr bwMode="auto">
          <a:xfrm>
            <a:off x="3352800" y="3429000"/>
            <a:ext cx="3048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2000"/>
              <a:t>=</a:t>
            </a:r>
            <a:endParaRPr lang="en-US" altLang="fa-IR" sz="2000"/>
          </a:p>
        </p:txBody>
      </p:sp>
      <p:sp>
        <p:nvSpPr>
          <p:cNvPr id="377957" name="Text Box 101"/>
          <p:cNvSpPr txBox="1">
            <a:spLocks noChangeArrowheads="1"/>
          </p:cNvSpPr>
          <p:nvPr/>
        </p:nvSpPr>
        <p:spPr bwMode="auto">
          <a:xfrm>
            <a:off x="3352800" y="3794125"/>
            <a:ext cx="3048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2000"/>
              <a:t>=</a:t>
            </a:r>
            <a:endParaRPr lang="en-US" altLang="fa-IR" sz="2000"/>
          </a:p>
        </p:txBody>
      </p:sp>
      <p:sp>
        <p:nvSpPr>
          <p:cNvPr id="377958" name="Text Box 102"/>
          <p:cNvSpPr txBox="1">
            <a:spLocks noChangeArrowheads="1"/>
          </p:cNvSpPr>
          <p:nvPr/>
        </p:nvSpPr>
        <p:spPr bwMode="auto">
          <a:xfrm>
            <a:off x="3352800" y="4114800"/>
            <a:ext cx="3048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2000"/>
              <a:t>=</a:t>
            </a:r>
            <a:endParaRPr lang="en-US" altLang="fa-IR" sz="2000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rgbClr val="0033CC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9" name="Rectangle 5"/>
          <p:cNvSpPr>
            <a:spLocks noChangeArrowheads="1"/>
          </p:cNvSpPr>
          <p:nvPr/>
        </p:nvSpPr>
        <p:spPr bwMode="auto">
          <a:xfrm>
            <a:off x="609600" y="1044575"/>
            <a:ext cx="7861300" cy="5203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b="1">
                <a:solidFill>
                  <a:schemeClr val="hlink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مثال 1-12 :</a:t>
            </a:r>
          </a:p>
          <a:p>
            <a:pPr rtl="1"/>
            <a:endParaRPr lang="fa-IR" altLang="zh-CN" b="1">
              <a:solidFill>
                <a:schemeClr val="hlink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اطلاعات زیر در مورد دایره برش شرکت آمر برای ماه آبان در دست است :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کالای در جریان ساخت اول ماه 3500 واحد شامل 30000 ریال مواد و 9000 ریال تبدیل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مواد انتقالی ازانبار مواد 9000 واحد 180000 ریال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</a:rPr>
              <a:t>هزینه های تبدیل در ماه آبان 44300 ریال . </a:t>
            </a:r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کالای ساخته شده طی ماه 9500 واحد و کالای در جریان ساخت آخر ماه 3000 واحد </a:t>
            </a:r>
            <a:r>
              <a:rPr lang="fa-IR" altLang="zh-CN" u="sng">
                <a:solidFill>
                  <a:srgbClr val="FFCC00"/>
                </a:solidFill>
              </a:rPr>
              <a:t> 1</a:t>
            </a:r>
            <a:r>
              <a:rPr lang="fa-IR" altLang="zh-CN">
                <a:solidFill>
                  <a:srgbClr val="FFCC00"/>
                </a:solidFill>
              </a:rPr>
              <a:t>  تکمیل شده است . مواد در ابتدای فرآیند تولید مصرف می شود .         4 </a:t>
            </a: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مطلوبست : تنظیم گزارش هزینه های تولید به روش میانگین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799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99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99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9909" grpId="0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961" name="Rectangle 9"/>
          <p:cNvSpPr>
            <a:spLocks noGrp="1" noChangeArrowheads="1"/>
          </p:cNvSpPr>
          <p:nvPr>
            <p:ph type="ctrTitle" idx="4294967295"/>
          </p:nvPr>
        </p:nvSpPr>
        <p:spPr>
          <a:xfrm>
            <a:off x="1600200" y="381000"/>
            <a:ext cx="7086600" cy="669925"/>
          </a:xfrm>
        </p:spPr>
        <p:txBody>
          <a:bodyPr/>
          <a:lstStyle/>
          <a:p>
            <a:pPr algn="r" rtl="1"/>
            <a:r>
              <a:rPr lang="fa-IR" altLang="zh-CN" sz="2400">
                <a:solidFill>
                  <a:schemeClr val="hlink"/>
                </a:solidFill>
                <a:cs typeface="B Yagut" panose="00000400000000000000" pitchFamily="2" charset="-78"/>
              </a:rPr>
              <a:t>حل مثال 1-12 :</a:t>
            </a:r>
            <a:endParaRPr lang="en-US" altLang="fa-IR" sz="24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381964" name="Rectangle 12"/>
          <p:cNvSpPr>
            <a:spLocks noChangeArrowheads="1"/>
          </p:cNvSpPr>
          <p:nvPr/>
        </p:nvSpPr>
        <p:spPr bwMode="auto">
          <a:xfrm>
            <a:off x="609600" y="1474788"/>
            <a:ext cx="8305800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شرکت آمر ، گزارش هزینه های تولید دایره برش در آبان ماه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الف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کالای در جریان ساخت اول دوره                  3500 واحد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واحد های شروع به تولید      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9000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12500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واحد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واحد های تکمیل شده و انتقالی                          9500 واحد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کالای در جریان ساخت آخر دوره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3000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12500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واحد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ب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جدول معادل آحاد تکمیل شده :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از نظر مواد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از نظر تبدیل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واحد های تکمیل شده و انتقالی                        9500                                         9500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381963" name="Text Box 11"/>
          <p:cNvSpPr txBox="1">
            <a:spLocks noChangeArrowheads="1"/>
          </p:cNvSpPr>
          <p:nvPr/>
        </p:nvSpPr>
        <p:spPr bwMode="auto">
          <a:xfrm>
            <a:off x="1143000" y="4267200"/>
            <a:ext cx="457200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4</a:t>
            </a:r>
            <a:endParaRPr lang="fa-IR" altLang="zh-CN" sz="32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381965" name="Rectangle 13"/>
          <p:cNvSpPr>
            <a:spLocks noChangeArrowheads="1"/>
          </p:cNvSpPr>
          <p:nvPr/>
        </p:nvSpPr>
        <p:spPr bwMode="auto">
          <a:xfrm>
            <a:off x="484188" y="3657600"/>
            <a:ext cx="8474075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 rtl="1"/>
            <a:endParaRPr lang="en-US" altLang="fa-IR" sz="2000">
              <a:solidFill>
                <a:srgbClr val="FFCC00"/>
              </a:solidFill>
            </a:endParaRPr>
          </a:p>
          <a:p>
            <a:pPr algn="l" rtl="1" eaLnBrk="0" hangingPunct="0"/>
            <a:r>
              <a:rPr lang="ar-SA" altLang="fa-IR" sz="2000">
                <a:solidFill>
                  <a:srgbClr val="FFCC00"/>
                </a:solidFill>
                <a:latin typeface="Arial" panose="020B0604020202020204" pitchFamily="34" charset="0"/>
              </a:rPr>
              <a:t>کالای در جریان ساخت آخر دوره</a:t>
            </a:r>
            <a:r>
              <a:rPr lang="fa-IR" altLang="fa-IR" sz="2000">
                <a:solidFill>
                  <a:srgbClr val="FFCC00"/>
                </a:solidFill>
                <a:latin typeface="Arial" panose="020B0604020202020204" pitchFamily="34" charset="0"/>
              </a:rPr>
              <a:t>                   3000                                     750= </a:t>
            </a:r>
            <a:r>
              <a:rPr lang="fa-IR" altLang="fa-IR" sz="2000" u="sng">
                <a:solidFill>
                  <a:srgbClr val="FFCC00"/>
                </a:solidFill>
                <a:latin typeface="Arial" panose="020B0604020202020204" pitchFamily="34" charset="0"/>
              </a:rPr>
              <a:t>1</a:t>
            </a:r>
            <a:r>
              <a:rPr lang="fa-IR" altLang="fa-IR" sz="2000">
                <a:solidFill>
                  <a:srgbClr val="FFCC00"/>
                </a:solidFill>
                <a:latin typeface="Arial" panose="020B0604020202020204" pitchFamily="34" charset="0"/>
              </a:rPr>
              <a:t>  * 3000</a:t>
            </a:r>
          </a:p>
          <a:p>
            <a:pPr algn="l" rtl="1" eaLnBrk="0" hangingPunct="0"/>
            <a:endParaRPr lang="fa-IR" altLang="fa-IR" sz="2000">
              <a:solidFill>
                <a:srgbClr val="FFCC00"/>
              </a:solidFill>
              <a:latin typeface="Arial" panose="020B0604020202020204" pitchFamily="34" charset="0"/>
            </a:endParaRPr>
          </a:p>
          <a:p>
            <a:pPr algn="l" rtl="1" eaLnBrk="0" hangingPunct="0"/>
            <a:endParaRPr lang="en-US" altLang="fa-IR" sz="1000">
              <a:solidFill>
                <a:srgbClr val="FFCC00"/>
              </a:solidFill>
              <a:latin typeface="Arial" panose="020B0604020202020204" pitchFamily="34" charset="0"/>
            </a:endParaRPr>
          </a:p>
          <a:p>
            <a:pPr algn="l" rtl="1" eaLnBrk="0" hangingPunct="0"/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1250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واحد  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10250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واحد</a:t>
            </a:r>
            <a:endParaRPr lang="fa-IR" altLang="zh-CN" sz="1600">
              <a:solidFill>
                <a:srgbClr val="FF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738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1600200" y="381000"/>
            <a:ext cx="7086600" cy="669925"/>
          </a:xfrm>
        </p:spPr>
        <p:txBody>
          <a:bodyPr/>
          <a:lstStyle/>
          <a:p>
            <a:pPr algn="r" rtl="1"/>
            <a:r>
              <a:rPr lang="fa-IR" altLang="zh-CN" sz="2400">
                <a:solidFill>
                  <a:schemeClr val="hlink"/>
                </a:solidFill>
                <a:cs typeface="B Yagut" panose="00000400000000000000" pitchFamily="2" charset="-78"/>
              </a:rPr>
              <a:t>حل مثال 1-12 :</a:t>
            </a:r>
            <a:endParaRPr lang="en-US" altLang="fa-IR" sz="24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500742" name="Rectangle 6"/>
          <p:cNvSpPr>
            <a:spLocks noChangeArrowheads="1"/>
          </p:cNvSpPr>
          <p:nvPr/>
        </p:nvSpPr>
        <p:spPr bwMode="auto">
          <a:xfrm>
            <a:off x="19050" y="1219200"/>
            <a:ext cx="8766175" cy="405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ج – جدول هزینه های تولید :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مواد</a:t>
            </a:r>
            <a:r>
              <a:rPr lang="fa-IR" altLang="zh-CN" sz="2000">
                <a:solidFill>
                  <a:srgbClr val="FFCC00"/>
                </a:solidFill>
              </a:rPr>
              <a:t>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تبدیل</a:t>
            </a:r>
            <a:r>
              <a:rPr lang="fa-IR" altLang="zh-CN" sz="2000">
                <a:solidFill>
                  <a:srgbClr val="FFCC00"/>
                </a:solidFill>
              </a:rPr>
              <a:t>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جمع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ارزش کار در جریان اول دوره                       30000                 9000                            39000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هزینه های طی دوره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180000</a:t>
            </a:r>
            <a:r>
              <a:rPr lang="fa-IR" altLang="zh-CN" sz="2000">
                <a:solidFill>
                  <a:srgbClr val="FFCC00"/>
                </a:solidFill>
              </a:rPr>
              <a:t>                </a:t>
            </a:r>
            <a:r>
              <a:rPr lang="fa-IR" altLang="zh-CN" sz="2000" u="sng">
                <a:solidFill>
                  <a:srgbClr val="FFCC00"/>
                </a:solidFill>
              </a:rPr>
              <a:t>44300</a:t>
            </a:r>
            <a:r>
              <a:rPr lang="fa-IR" altLang="zh-CN" sz="2000">
                <a:solidFill>
                  <a:srgbClr val="FFCC00"/>
                </a:solidFill>
              </a:rPr>
              <a:t>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224300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جمع                                                       210000                53300                             263300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تقسیم بر معادل آحاد تکمیل شده                   </a:t>
            </a:r>
            <a:r>
              <a:rPr lang="fa-IR" altLang="zh-CN" sz="2000" u="sng">
                <a:solidFill>
                  <a:srgbClr val="FFCC00"/>
                </a:solidFill>
              </a:rPr>
              <a:t>12500</a:t>
            </a:r>
            <a:r>
              <a:rPr lang="fa-IR" altLang="zh-CN" sz="2000">
                <a:solidFill>
                  <a:srgbClr val="FFCC00"/>
                </a:solidFill>
              </a:rPr>
              <a:t>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10250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هزینه تولید هر واحد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8/16</a:t>
            </a:r>
            <a:r>
              <a:rPr lang="fa-IR" altLang="zh-CN" sz="2000">
                <a:solidFill>
                  <a:srgbClr val="FFCC00"/>
                </a:solidFill>
              </a:rPr>
              <a:t>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2/5</a:t>
            </a:r>
            <a:r>
              <a:rPr lang="fa-IR" altLang="zh-CN" sz="2000">
                <a:solidFill>
                  <a:srgbClr val="FFCC00"/>
                </a:solidFill>
              </a:rPr>
              <a:t>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22</a:t>
            </a:r>
            <a:r>
              <a:rPr lang="fa-IR" altLang="zh-CN" sz="2000">
                <a:solidFill>
                  <a:srgbClr val="FFCC00"/>
                </a:solidFill>
              </a:rPr>
              <a:t> ریال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د – جدول تسهیم هزینه ها :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بهای تمام شده واحد های تکمیل شده و انتقالی                                  209000 = 22 × 9500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ارزش کار در جریان آخر دوهر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[(2/5 × 750) + (8/16× 3000)]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54300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کل هزینه های تولید             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263300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8" name="Rectangle 4"/>
          <p:cNvSpPr>
            <a:spLocks noChangeArrowheads="1"/>
          </p:cNvSpPr>
          <p:nvPr/>
        </p:nvSpPr>
        <p:spPr bwMode="auto">
          <a:xfrm>
            <a:off x="533400" y="1374775"/>
            <a:ext cx="7920038" cy="2282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b="1">
                <a:solidFill>
                  <a:schemeClr val="hlink"/>
                </a:solidFill>
              </a:rPr>
              <a:t>مثال 2-12 :</a:t>
            </a: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در صورتی که خواسته باشیم با توجه به اطلاعات مندرج در مسئله شماره 1-12 ؛ گزارش هزینه های تولید به روش اولین صادره از اولین وارده را تنظیم نماییم ، به چه اطلاعاتی علاوه بر اطلاعات ارائه شده نیاز خواهیم داشت ؟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85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5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5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85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9" presetClass="entr" presetSubtype="0" decel="10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85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85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85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85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5028" grpId="1" build="p"/>
    </p:bld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2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100" name="Rectangle 4"/>
          <p:cNvSpPr>
            <a:spLocks noChangeArrowheads="1"/>
          </p:cNvSpPr>
          <p:nvPr/>
        </p:nvSpPr>
        <p:spPr bwMode="auto">
          <a:xfrm>
            <a:off x="914400" y="1676400"/>
            <a:ext cx="7219950" cy="155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b="1">
                <a:solidFill>
                  <a:schemeClr val="hlink"/>
                </a:solidFill>
              </a:rPr>
              <a:t>حل مثال 2-12 :</a:t>
            </a:r>
            <a:endParaRPr lang="en-US" altLang="zh-CN" b="1">
              <a:solidFill>
                <a:schemeClr val="hlink"/>
              </a:solidFill>
              <a:ea typeface="SimSun" panose="02010600030101010101" pitchFamily="2" charset="-122"/>
            </a:endParaRPr>
          </a:p>
          <a:p>
            <a:pPr rtl="1"/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باید در صد تکمیل کالای در جریان ساخت اول دوره مشخص شود .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88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8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8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88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8100" grpId="1"/>
    </p:bld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2" name="Text Box 2"/>
          <p:cNvSpPr txBox="1">
            <a:spLocks noChangeArrowheads="1"/>
          </p:cNvSpPr>
          <p:nvPr/>
        </p:nvSpPr>
        <p:spPr bwMode="auto">
          <a:xfrm>
            <a:off x="1676400" y="762000"/>
            <a:ext cx="6400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zh-CN" sz="5400">
                <a:solidFill>
                  <a:schemeClr val="hlink"/>
                </a:solidFill>
                <a:cs typeface="B Nasim" panose="00000700000000000000" pitchFamily="2" charset="-78"/>
              </a:rPr>
              <a:t>فصل سیزدهم</a:t>
            </a:r>
            <a:r>
              <a:rPr lang="en-US" altLang="zh-CN" sz="5400">
                <a:solidFill>
                  <a:schemeClr val="hlink"/>
                </a:solidFill>
                <a:ea typeface="SimSun" panose="02010600030101010101" pitchFamily="2" charset="-122"/>
                <a:cs typeface="B Nasim" panose="00000700000000000000" pitchFamily="2" charset="-78"/>
              </a:rPr>
              <a:t> </a:t>
            </a:r>
            <a:endParaRPr lang="en-US" altLang="fa-IR" sz="5400">
              <a:solidFill>
                <a:schemeClr val="hlink"/>
              </a:solidFill>
              <a:cs typeface="B Nasim" panose="00000700000000000000" pitchFamily="2" charset="-78"/>
            </a:endParaRPr>
          </a:p>
        </p:txBody>
      </p:sp>
      <p:sp>
        <p:nvSpPr>
          <p:cNvPr id="389123" name="Text Box 3"/>
          <p:cNvSpPr txBox="1">
            <a:spLocks noChangeArrowheads="1"/>
          </p:cNvSpPr>
          <p:nvPr/>
        </p:nvSpPr>
        <p:spPr bwMode="auto">
          <a:xfrm>
            <a:off x="990600" y="2743200"/>
            <a:ext cx="7924800" cy="176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rtl="1">
              <a:spcBef>
                <a:spcPct val="50000"/>
              </a:spcBef>
            </a:pPr>
            <a:r>
              <a:rPr lang="fa-IR" altLang="zh-CN" sz="4400">
                <a:solidFill>
                  <a:srgbClr val="FFCC00"/>
                </a:solidFill>
                <a:cs typeface="B Jadid" panose="00000700000000000000" pitchFamily="2" charset="-78"/>
              </a:rPr>
              <a:t>هزینه یابی مرحله ای </a:t>
            </a:r>
          </a:p>
          <a:p>
            <a:pPr algn="ctr" rtl="1">
              <a:spcBef>
                <a:spcPct val="50000"/>
              </a:spcBef>
            </a:pPr>
            <a:r>
              <a:rPr lang="fa-IR" altLang="zh-CN" sz="4400">
                <a:solidFill>
                  <a:srgbClr val="FFCC00"/>
                </a:solidFill>
                <a:cs typeface="B Jadid" panose="00000700000000000000" pitchFamily="2" charset="-78"/>
              </a:rPr>
              <a:t>روش اولین صادره از اولین وارده</a:t>
            </a:r>
            <a:endParaRPr lang="en-US" altLang="fa-IR" sz="4400">
              <a:solidFill>
                <a:srgbClr val="FFCC00"/>
              </a:solidFill>
              <a:cs typeface="B Jadid" panose="00000700000000000000" pitchFamily="2" charset="-78"/>
            </a:endParaRPr>
          </a:p>
        </p:txBody>
      </p:sp>
      <p:sp>
        <p:nvSpPr>
          <p:cNvPr id="389124" name="Text Box 4"/>
          <p:cNvSpPr txBox="1">
            <a:spLocks noChangeArrowheads="1"/>
          </p:cNvSpPr>
          <p:nvPr/>
        </p:nvSpPr>
        <p:spPr bwMode="auto">
          <a:xfrm>
            <a:off x="1066800" y="5670550"/>
            <a:ext cx="7543800" cy="730250"/>
          </a:xfrm>
          <a:prstGeom prst="rect">
            <a:avLst/>
          </a:prstGeom>
          <a:noFill/>
          <a:ln w="28575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/>
            <a:r>
              <a:rPr lang="fa-IR" altLang="zh-CN" sz="2000" b="1"/>
              <a:t>هدف های فراگیری آشنایی با :</a:t>
            </a:r>
            <a:r>
              <a:rPr lang="fa-IR" altLang="zh-CN" sz="2000"/>
              <a:t>     نحوه تنظیم گزارش بهای تمام شده تولید به روش اولین صادره از اولین وارده</a:t>
            </a:r>
            <a:endParaRPr lang="en-US" altLang="fa-IR" sz="2000"/>
          </a:p>
        </p:txBody>
      </p:sp>
    </p:spTree>
  </p:cSld>
  <p:clrMapOvr>
    <a:masterClrMapping/>
  </p:clrMapOvr>
  <p:transition spd="slow"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89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89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89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9122" grpId="0"/>
      <p:bldP spid="38912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4" name="Rectangle 4"/>
          <p:cNvSpPr>
            <a:spLocks noChangeArrowheads="1"/>
          </p:cNvSpPr>
          <p:nvPr/>
        </p:nvSpPr>
        <p:spPr bwMode="auto">
          <a:xfrm>
            <a:off x="685800" y="1543050"/>
            <a:ext cx="7696200" cy="264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رابطه  </a:t>
            </a:r>
            <a:r>
              <a:rPr lang="en-US" altLang="zh-CN" b="1">
                <a:solidFill>
                  <a:schemeClr val="hlink"/>
                </a:solidFill>
                <a:ea typeface="SimSun" panose="02010600030101010101" pitchFamily="2" charset="-122"/>
              </a:rPr>
              <a:t>y=bx</a:t>
            </a:r>
            <a:r>
              <a:rPr lang="fa-IR" altLang="zh-CN">
                <a:solidFill>
                  <a:srgbClr val="FFCC00"/>
                </a:solidFill>
              </a:rPr>
              <a:t>  را می توان برای رفتار این هزینه ارائه نمود که در آن </a:t>
            </a: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en-US" altLang="zh-CN" b="1">
                <a:solidFill>
                  <a:schemeClr val="hlink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y</a:t>
            </a:r>
            <a:r>
              <a:rPr lang="fa-IR" altLang="zh-CN">
                <a:solidFill>
                  <a:srgbClr val="FFCC00"/>
                </a:solidFill>
              </a:rPr>
              <a:t>    بیانگر کل مواد مستقیم مصرفی </a:t>
            </a:r>
          </a:p>
          <a:p>
            <a:pPr rtl="1"/>
            <a:r>
              <a:rPr lang="en-US" altLang="zh-CN" b="1">
                <a:solidFill>
                  <a:schemeClr val="hlink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B</a:t>
            </a:r>
            <a:r>
              <a:rPr lang="fa-IR" altLang="zh-CN" b="1">
                <a:solidFill>
                  <a:schemeClr val="hlink"/>
                </a:solidFill>
              </a:rPr>
              <a:t>   </a:t>
            </a:r>
            <a:r>
              <a:rPr lang="fa-IR" altLang="zh-CN">
                <a:solidFill>
                  <a:srgbClr val="FFCC00"/>
                </a:solidFill>
              </a:rPr>
              <a:t> بیانگر مواد مستقیم مصرفی هر واحد </a:t>
            </a:r>
          </a:p>
          <a:p>
            <a:pPr rtl="1"/>
            <a:r>
              <a:rPr lang="en-US" altLang="zh-CN" b="1">
                <a:solidFill>
                  <a:schemeClr val="hlink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X</a:t>
            </a:r>
            <a:r>
              <a:rPr lang="fa-IR" altLang="zh-CN" b="1">
                <a:solidFill>
                  <a:schemeClr val="hlink"/>
                </a:solidFill>
              </a:rPr>
              <a:t>   </a:t>
            </a:r>
            <a:r>
              <a:rPr lang="fa-IR" altLang="zh-CN">
                <a:solidFill>
                  <a:srgbClr val="FFCC00"/>
                </a:solidFill>
              </a:rPr>
              <a:t> بیانگر میزان تولید</a:t>
            </a: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است .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8" name="Rectangle 4"/>
          <p:cNvSpPr>
            <a:spLocks noGrp="1" noChangeArrowheads="1"/>
          </p:cNvSpPr>
          <p:nvPr>
            <p:ph type="ctrTitle"/>
          </p:nvPr>
        </p:nvSpPr>
        <p:spPr>
          <a:xfrm>
            <a:off x="609600" y="304800"/>
            <a:ext cx="8077200" cy="1355725"/>
          </a:xfrm>
        </p:spPr>
        <p:txBody>
          <a:bodyPr/>
          <a:lstStyle/>
          <a:p>
            <a:pPr algn="r" rtl="1"/>
            <a:r>
              <a:rPr lang="fa-IR" altLang="zh-CN" sz="3200">
                <a:solidFill>
                  <a:schemeClr val="hlink"/>
                </a:solidFill>
                <a:cs typeface="B Jadid" panose="00000700000000000000" pitchFamily="2" charset="-78"/>
              </a:rPr>
              <a:t>گزارش بهای تمام شده تولید به روش اولین صادره از اولین وارده</a:t>
            </a:r>
            <a:endParaRPr lang="en-US" altLang="fa-IR" sz="3200">
              <a:solidFill>
                <a:schemeClr val="hlink"/>
              </a:solidFill>
              <a:cs typeface="B Jadid" panose="00000700000000000000" pitchFamily="2" charset="-78"/>
            </a:endParaRPr>
          </a:p>
        </p:txBody>
      </p:sp>
      <p:sp>
        <p:nvSpPr>
          <p:cNvPr id="390149" name="Rectangle 5"/>
          <p:cNvSpPr>
            <a:spLocks noGrp="1" noChangeArrowheads="1"/>
          </p:cNvSpPr>
          <p:nvPr>
            <p:ph type="subTitle" idx="1"/>
          </p:nvPr>
        </p:nvSpPr>
        <p:spPr>
          <a:xfrm>
            <a:off x="914400" y="2133600"/>
            <a:ext cx="7620000" cy="2971800"/>
          </a:xfrm>
        </p:spPr>
        <p:txBody>
          <a:bodyPr/>
          <a:lstStyle/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در این روش فرض بر این است که جریان هزینه متناسب با جریان فیزیکی محصول در خط تولید است یعنی ابتدا موجودی کالای در جریان ساخت اول دوره تکمیل می شود ، سپس واحد های جدید شروع به تولید می شود و تکمیل می گردد . </a:t>
            </a:r>
          </a:p>
          <a:p>
            <a:pPr algn="just" rtl="1">
              <a:lnSpc>
                <a:spcPct val="80000"/>
              </a:lnSpc>
            </a:pPr>
            <a:endParaRPr lang="fa-IR" altLang="zh-CN" sz="2400">
              <a:solidFill>
                <a:srgbClr val="FFCC00"/>
              </a:solidFill>
              <a:cs typeface="B Yagut" panose="00000400000000000000" pitchFamily="2" charset="-78"/>
            </a:endParaRPr>
          </a:p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استفاده از روش اولین صادره از اولین وارده زمانی ممکن است که درصد تکمیل کالای در جریان ساخت اول دوره مشخص باشد . به این ترتیب هزینه لازم جهت تکمیل کالای در جریان ساخت اول دوره محاسبه شده و اختصاص می یابد تا اینکه کلایا مزبور تکمیل گردد . </a:t>
            </a:r>
            <a:endParaRPr lang="en-US" altLang="fa-IR" sz="2400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90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90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90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90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90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90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901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901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901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0148" grpId="0"/>
      <p:bldP spid="390149" grpId="0" build="p"/>
    </p:bld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196" name="Rectangle 4"/>
          <p:cNvSpPr>
            <a:spLocks noChangeArrowheads="1"/>
          </p:cNvSpPr>
          <p:nvPr/>
        </p:nvSpPr>
        <p:spPr bwMode="auto">
          <a:xfrm>
            <a:off x="609600" y="1498600"/>
            <a:ext cx="7799388" cy="337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" rtl="1"/>
            <a:r>
              <a:rPr lang="fa-IR" altLang="zh-CN">
                <a:solidFill>
                  <a:srgbClr val="FFCC00"/>
                </a:solidFill>
              </a:rPr>
              <a:t>در جدول معادل آحاد تکمیل شده گزارش هزینه های تولید به روش اولین صادره از اولین وارده ؛</a:t>
            </a: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 ابتدا معادل واحد های تکمیل شده از محل موجودی کالای در جریان ساخت اول دوره ارائه می شود ، سپس معادل واحدهای تکمیل شده از محل واحد های شروع شده و تکمیل شده (واحد های تکمیل شده و انتقالی به مرحله بعد منهای واحد های در جریان ساخت اول دوره و یا واحد های شروع شده به تولید منهای واحد های در جریان ساخت آخر دوره ) و نهایتا واحد های تکمیل شده از محل موجودی کالای در جریان ساخت آخر دوره ارائه می شود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92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92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92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92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92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92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92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92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2196" grpId="0" build="p"/>
    </p:bld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268" name="Rectangle 4"/>
          <p:cNvSpPr>
            <a:spLocks noChangeArrowheads="1"/>
          </p:cNvSpPr>
          <p:nvPr/>
        </p:nvSpPr>
        <p:spPr bwMode="auto">
          <a:xfrm>
            <a:off x="685800" y="1752600"/>
            <a:ext cx="7793038" cy="301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در جدول هزینه های تولید ؛ </a:t>
            </a: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ارزش کار در جریان ساخت اول دوره به ریز مواد ، دستمزد و سربار ارائه نمی شود ، بلکه به صورت یک رقم کلی در ستون جمع هزینه های تولید ارائه می گردد . در جدول تسهیم هزینه های تولید نیز ابتدا بهای تمام شده کالای تکمیل شده از محل موجودی کالای در جریان ساخت اول دوره محاسبه و سپس بهای تمام شده واحد های شروع شده و تکمیل شده و نیز بهای تمام شده واحد های شروع شده و تکمیل نشده (موجودی کالای در جریان ساخت آخر دوره ) محاسبه می گردد .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952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952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952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952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952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952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952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952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5268" grpId="0" build="allAtOnce"/>
    </p:bld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2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381000" y="457200"/>
            <a:ext cx="8382000" cy="1431925"/>
          </a:xfrm>
        </p:spPr>
        <p:txBody>
          <a:bodyPr/>
          <a:lstStyle/>
          <a:p>
            <a:pPr algn="r" rtl="1"/>
            <a:r>
              <a:rPr lang="fa-IR" altLang="zh-CN" sz="1800">
                <a:solidFill>
                  <a:srgbClr val="FFCC00"/>
                </a:solidFill>
                <a:cs typeface="B Yagut" panose="00000400000000000000" pitchFamily="2" charset="-78"/>
              </a:rPr>
              <a:t>نمودار شماره 1-13 معادل آحاد تکمیل شده در دوره جاری برای یک دایره تولیدی از لحاظ هزینه های تبدیل با استفاده از روش اولین صادره از اولین وارده را نشان می دهد . در این نمودار فرض شده است که کالای در جریان ساخت اول دوره 20 واحد با درجه تکمیل 30 درصد بوده است . تعداد 80 واحد کالا در طی دوره شروع شده و تکمیل شده است و تعداد 20 واحد نیز با درجه تکمیل 60 درصد در جریان ساخت آخر دوره بوده است .</a:t>
            </a:r>
            <a:r>
              <a:rPr lang="fa-IR" altLang="zh-CN" sz="1800">
                <a:cs typeface="B Yagut" panose="00000400000000000000" pitchFamily="2" charset="-78"/>
              </a:rPr>
              <a:t> </a:t>
            </a:r>
            <a:endParaRPr lang="en-US" altLang="fa-IR" sz="1800">
              <a:cs typeface="B Yagut" panose="00000400000000000000" pitchFamily="2" charset="-78"/>
            </a:endParaRPr>
          </a:p>
        </p:txBody>
      </p:sp>
      <p:sp>
        <p:nvSpPr>
          <p:cNvPr id="401414" name="Line 6"/>
          <p:cNvSpPr>
            <a:spLocks noChangeShapeType="1"/>
          </p:cNvSpPr>
          <p:nvPr/>
        </p:nvSpPr>
        <p:spPr bwMode="auto">
          <a:xfrm flipV="1">
            <a:off x="2209800" y="2286000"/>
            <a:ext cx="0" cy="304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15" name="Line 7"/>
          <p:cNvSpPr>
            <a:spLocks noChangeShapeType="1"/>
          </p:cNvSpPr>
          <p:nvPr/>
        </p:nvSpPr>
        <p:spPr bwMode="auto">
          <a:xfrm>
            <a:off x="2209800" y="5334000"/>
            <a:ext cx="441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16" name="Line 8"/>
          <p:cNvSpPr>
            <a:spLocks noChangeShapeType="1"/>
          </p:cNvSpPr>
          <p:nvPr/>
        </p:nvSpPr>
        <p:spPr bwMode="auto">
          <a:xfrm>
            <a:off x="2209800" y="5105400"/>
            <a:ext cx="76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17" name="Line 9"/>
          <p:cNvSpPr>
            <a:spLocks noChangeShapeType="1"/>
          </p:cNvSpPr>
          <p:nvPr/>
        </p:nvSpPr>
        <p:spPr bwMode="auto">
          <a:xfrm>
            <a:off x="2209800" y="2895600"/>
            <a:ext cx="76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18" name="Line 10"/>
          <p:cNvSpPr>
            <a:spLocks noChangeShapeType="1"/>
          </p:cNvSpPr>
          <p:nvPr/>
        </p:nvSpPr>
        <p:spPr bwMode="auto">
          <a:xfrm>
            <a:off x="2209800" y="3124200"/>
            <a:ext cx="76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19" name="Line 11"/>
          <p:cNvSpPr>
            <a:spLocks noChangeShapeType="1"/>
          </p:cNvSpPr>
          <p:nvPr/>
        </p:nvSpPr>
        <p:spPr bwMode="auto">
          <a:xfrm>
            <a:off x="2209800" y="3429000"/>
            <a:ext cx="76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20" name="Line 12"/>
          <p:cNvSpPr>
            <a:spLocks noChangeShapeType="1"/>
          </p:cNvSpPr>
          <p:nvPr/>
        </p:nvSpPr>
        <p:spPr bwMode="auto">
          <a:xfrm>
            <a:off x="2209800" y="3657600"/>
            <a:ext cx="76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22" name="Line 14"/>
          <p:cNvSpPr>
            <a:spLocks noChangeShapeType="1"/>
          </p:cNvSpPr>
          <p:nvPr/>
        </p:nvSpPr>
        <p:spPr bwMode="auto">
          <a:xfrm>
            <a:off x="2209800" y="3962400"/>
            <a:ext cx="76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23" name="Line 15"/>
          <p:cNvSpPr>
            <a:spLocks noChangeShapeType="1"/>
          </p:cNvSpPr>
          <p:nvPr/>
        </p:nvSpPr>
        <p:spPr bwMode="auto">
          <a:xfrm>
            <a:off x="2209800" y="4267200"/>
            <a:ext cx="76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24" name="Line 16"/>
          <p:cNvSpPr>
            <a:spLocks noChangeShapeType="1"/>
          </p:cNvSpPr>
          <p:nvPr/>
        </p:nvSpPr>
        <p:spPr bwMode="auto">
          <a:xfrm>
            <a:off x="2209800" y="4495800"/>
            <a:ext cx="76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25" name="Line 17"/>
          <p:cNvSpPr>
            <a:spLocks noChangeShapeType="1"/>
          </p:cNvSpPr>
          <p:nvPr/>
        </p:nvSpPr>
        <p:spPr bwMode="auto">
          <a:xfrm>
            <a:off x="2209800" y="4800600"/>
            <a:ext cx="76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26" name="Text Box 18"/>
          <p:cNvSpPr txBox="1">
            <a:spLocks noChangeArrowheads="1"/>
          </p:cNvSpPr>
          <p:nvPr/>
        </p:nvSpPr>
        <p:spPr bwMode="auto">
          <a:xfrm>
            <a:off x="1752600" y="2514600"/>
            <a:ext cx="457200" cy="2746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200">
                <a:solidFill>
                  <a:srgbClr val="FFCC00"/>
                </a:solidFill>
              </a:rPr>
              <a:t>100</a:t>
            </a:r>
          </a:p>
          <a:p>
            <a:pPr>
              <a:spcBef>
                <a:spcPct val="50000"/>
              </a:spcBef>
            </a:pPr>
            <a:r>
              <a:rPr lang="fa-IR" altLang="fa-IR" sz="1200">
                <a:solidFill>
                  <a:srgbClr val="FFCC00"/>
                </a:solidFill>
              </a:rPr>
              <a:t>90</a:t>
            </a:r>
          </a:p>
          <a:p>
            <a:pPr>
              <a:spcBef>
                <a:spcPct val="50000"/>
              </a:spcBef>
            </a:pPr>
            <a:r>
              <a:rPr lang="fa-IR" altLang="fa-IR" sz="1200">
                <a:solidFill>
                  <a:srgbClr val="FFCC00"/>
                </a:solidFill>
              </a:rPr>
              <a:t>80</a:t>
            </a:r>
          </a:p>
          <a:p>
            <a:pPr>
              <a:spcBef>
                <a:spcPct val="50000"/>
              </a:spcBef>
            </a:pPr>
            <a:r>
              <a:rPr lang="fa-IR" altLang="fa-IR" sz="1200">
                <a:solidFill>
                  <a:srgbClr val="FFCC00"/>
                </a:solidFill>
              </a:rPr>
              <a:t>70</a:t>
            </a:r>
          </a:p>
          <a:p>
            <a:pPr>
              <a:spcBef>
                <a:spcPct val="50000"/>
              </a:spcBef>
            </a:pPr>
            <a:r>
              <a:rPr lang="fa-IR" altLang="fa-IR" sz="1200">
                <a:solidFill>
                  <a:srgbClr val="FFCC00"/>
                </a:solidFill>
              </a:rPr>
              <a:t>60</a:t>
            </a:r>
          </a:p>
          <a:p>
            <a:pPr>
              <a:spcBef>
                <a:spcPct val="50000"/>
              </a:spcBef>
            </a:pPr>
            <a:r>
              <a:rPr lang="fa-IR" altLang="fa-IR" sz="1200">
                <a:solidFill>
                  <a:srgbClr val="FFCC00"/>
                </a:solidFill>
              </a:rPr>
              <a:t>50</a:t>
            </a:r>
          </a:p>
          <a:p>
            <a:pPr>
              <a:spcBef>
                <a:spcPct val="50000"/>
              </a:spcBef>
            </a:pPr>
            <a:r>
              <a:rPr lang="fa-IR" altLang="fa-IR" sz="1200">
                <a:solidFill>
                  <a:srgbClr val="FFCC00"/>
                </a:solidFill>
              </a:rPr>
              <a:t>40</a:t>
            </a:r>
          </a:p>
          <a:p>
            <a:pPr>
              <a:spcBef>
                <a:spcPct val="50000"/>
              </a:spcBef>
            </a:pPr>
            <a:r>
              <a:rPr lang="fa-IR" altLang="fa-IR" sz="1200">
                <a:solidFill>
                  <a:srgbClr val="FFCC00"/>
                </a:solidFill>
              </a:rPr>
              <a:t>30</a:t>
            </a:r>
          </a:p>
          <a:p>
            <a:pPr>
              <a:spcBef>
                <a:spcPct val="50000"/>
              </a:spcBef>
            </a:pPr>
            <a:r>
              <a:rPr lang="fa-IR" altLang="fa-IR" sz="1200">
                <a:solidFill>
                  <a:srgbClr val="FFCC00"/>
                </a:solidFill>
              </a:rPr>
              <a:t>20</a:t>
            </a:r>
          </a:p>
          <a:p>
            <a:pPr>
              <a:spcBef>
                <a:spcPct val="50000"/>
              </a:spcBef>
            </a:pPr>
            <a:r>
              <a:rPr lang="fa-IR" altLang="fa-IR" sz="1200">
                <a:solidFill>
                  <a:srgbClr val="FFCC00"/>
                </a:solidFill>
              </a:rPr>
              <a:t>10</a:t>
            </a:r>
            <a:endParaRPr lang="en-US" altLang="fa-IR" sz="1200">
              <a:solidFill>
                <a:srgbClr val="FFCC00"/>
              </a:solidFill>
            </a:endParaRPr>
          </a:p>
        </p:txBody>
      </p:sp>
      <p:sp>
        <p:nvSpPr>
          <p:cNvPr id="401427" name="Line 19"/>
          <p:cNvSpPr>
            <a:spLocks noChangeShapeType="1"/>
          </p:cNvSpPr>
          <p:nvPr/>
        </p:nvSpPr>
        <p:spPr bwMode="auto">
          <a:xfrm>
            <a:off x="2209800" y="2667000"/>
            <a:ext cx="76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28" name="Line 20"/>
          <p:cNvSpPr>
            <a:spLocks noChangeShapeType="1"/>
          </p:cNvSpPr>
          <p:nvPr/>
        </p:nvSpPr>
        <p:spPr bwMode="auto">
          <a:xfrm>
            <a:off x="2514600" y="5257800"/>
            <a:ext cx="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01429" name="Line 21"/>
          <p:cNvSpPr>
            <a:spLocks noChangeShapeType="1"/>
          </p:cNvSpPr>
          <p:nvPr/>
        </p:nvSpPr>
        <p:spPr bwMode="auto">
          <a:xfrm>
            <a:off x="2819400" y="5257800"/>
            <a:ext cx="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01430" name="Line 22"/>
          <p:cNvSpPr>
            <a:spLocks noChangeShapeType="1"/>
          </p:cNvSpPr>
          <p:nvPr/>
        </p:nvSpPr>
        <p:spPr bwMode="auto">
          <a:xfrm>
            <a:off x="3124200" y="5257800"/>
            <a:ext cx="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01431" name="Line 23"/>
          <p:cNvSpPr>
            <a:spLocks noChangeShapeType="1"/>
          </p:cNvSpPr>
          <p:nvPr/>
        </p:nvSpPr>
        <p:spPr bwMode="auto">
          <a:xfrm>
            <a:off x="3429000" y="5257800"/>
            <a:ext cx="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01432" name="Line 24"/>
          <p:cNvSpPr>
            <a:spLocks noChangeShapeType="1"/>
          </p:cNvSpPr>
          <p:nvPr/>
        </p:nvSpPr>
        <p:spPr bwMode="auto">
          <a:xfrm>
            <a:off x="3733800" y="5257800"/>
            <a:ext cx="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01433" name="Line 25"/>
          <p:cNvSpPr>
            <a:spLocks noChangeShapeType="1"/>
          </p:cNvSpPr>
          <p:nvPr/>
        </p:nvSpPr>
        <p:spPr bwMode="auto">
          <a:xfrm>
            <a:off x="4038600" y="5257800"/>
            <a:ext cx="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01434" name="Line 26"/>
          <p:cNvSpPr>
            <a:spLocks noChangeShapeType="1"/>
          </p:cNvSpPr>
          <p:nvPr/>
        </p:nvSpPr>
        <p:spPr bwMode="auto">
          <a:xfrm>
            <a:off x="4267200" y="5257800"/>
            <a:ext cx="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01435" name="Line 27"/>
          <p:cNvSpPr>
            <a:spLocks noChangeShapeType="1"/>
          </p:cNvSpPr>
          <p:nvPr/>
        </p:nvSpPr>
        <p:spPr bwMode="auto">
          <a:xfrm>
            <a:off x="4495800" y="5257800"/>
            <a:ext cx="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01436" name="Text Box 28"/>
          <p:cNvSpPr txBox="1">
            <a:spLocks noChangeArrowheads="1"/>
          </p:cNvSpPr>
          <p:nvPr/>
        </p:nvSpPr>
        <p:spPr bwMode="auto">
          <a:xfrm>
            <a:off x="2209800" y="5334000"/>
            <a:ext cx="3733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200">
                <a:solidFill>
                  <a:srgbClr val="FFCC00"/>
                </a:solidFill>
              </a:rPr>
              <a:t> 120  110   100    90   80   70   60    50    40    30    20    10 </a:t>
            </a:r>
            <a:endParaRPr lang="en-US" altLang="fa-IR" sz="1200">
              <a:solidFill>
                <a:srgbClr val="FFCC00"/>
              </a:solidFill>
            </a:endParaRPr>
          </a:p>
        </p:txBody>
      </p:sp>
      <p:sp>
        <p:nvSpPr>
          <p:cNvPr id="401437" name="Line 29"/>
          <p:cNvSpPr>
            <a:spLocks noChangeShapeType="1"/>
          </p:cNvSpPr>
          <p:nvPr/>
        </p:nvSpPr>
        <p:spPr bwMode="auto">
          <a:xfrm>
            <a:off x="5334000" y="5257800"/>
            <a:ext cx="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01438" name="Line 30"/>
          <p:cNvSpPr>
            <a:spLocks noChangeShapeType="1"/>
          </p:cNvSpPr>
          <p:nvPr/>
        </p:nvSpPr>
        <p:spPr bwMode="auto">
          <a:xfrm>
            <a:off x="5638800" y="5257800"/>
            <a:ext cx="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01439" name="Line 31"/>
          <p:cNvSpPr>
            <a:spLocks noChangeShapeType="1"/>
          </p:cNvSpPr>
          <p:nvPr/>
        </p:nvSpPr>
        <p:spPr bwMode="auto">
          <a:xfrm>
            <a:off x="5029200" y="5257800"/>
            <a:ext cx="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01440" name="Line 32"/>
          <p:cNvSpPr>
            <a:spLocks noChangeShapeType="1"/>
          </p:cNvSpPr>
          <p:nvPr/>
        </p:nvSpPr>
        <p:spPr bwMode="auto">
          <a:xfrm>
            <a:off x="4724400" y="5257800"/>
            <a:ext cx="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01441" name="Text Box 33"/>
          <p:cNvSpPr txBox="1">
            <a:spLocks noChangeArrowheads="1"/>
          </p:cNvSpPr>
          <p:nvPr/>
        </p:nvSpPr>
        <p:spPr bwMode="auto">
          <a:xfrm>
            <a:off x="990600" y="2514600"/>
            <a:ext cx="7620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800">
                <a:solidFill>
                  <a:srgbClr val="FFCC00"/>
                </a:solidFill>
              </a:rPr>
              <a:t>درصد تکمیل</a:t>
            </a:r>
            <a:endParaRPr lang="en-US" altLang="fa-IR" sz="1800">
              <a:solidFill>
                <a:srgbClr val="FFCC00"/>
              </a:solidFill>
            </a:endParaRPr>
          </a:p>
        </p:txBody>
      </p:sp>
      <p:sp>
        <p:nvSpPr>
          <p:cNvPr id="401442" name="Line 34"/>
          <p:cNvSpPr>
            <a:spLocks noChangeShapeType="1"/>
          </p:cNvSpPr>
          <p:nvPr/>
        </p:nvSpPr>
        <p:spPr bwMode="auto">
          <a:xfrm>
            <a:off x="2514600" y="5638800"/>
            <a:ext cx="304800" cy="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01443" name="Line 35"/>
          <p:cNvSpPr>
            <a:spLocks noChangeShapeType="1"/>
          </p:cNvSpPr>
          <p:nvPr/>
        </p:nvSpPr>
        <p:spPr bwMode="auto">
          <a:xfrm>
            <a:off x="2819400" y="5715000"/>
            <a:ext cx="2286000" cy="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44" name="Line 36"/>
          <p:cNvSpPr>
            <a:spLocks noChangeShapeType="1"/>
          </p:cNvSpPr>
          <p:nvPr/>
        </p:nvSpPr>
        <p:spPr bwMode="auto">
          <a:xfrm>
            <a:off x="5181600" y="5791200"/>
            <a:ext cx="533400" cy="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01445" name="Text Box 37"/>
          <p:cNvSpPr txBox="1">
            <a:spLocks noChangeArrowheads="1"/>
          </p:cNvSpPr>
          <p:nvPr/>
        </p:nvSpPr>
        <p:spPr bwMode="auto">
          <a:xfrm>
            <a:off x="533400" y="5715000"/>
            <a:ext cx="2362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کار در جریان اول دوره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401446" name="Text Box 38"/>
          <p:cNvSpPr txBox="1">
            <a:spLocks noChangeArrowheads="1"/>
          </p:cNvSpPr>
          <p:nvPr/>
        </p:nvSpPr>
        <p:spPr bwMode="auto">
          <a:xfrm>
            <a:off x="3048000" y="5715000"/>
            <a:ext cx="190500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واحد های شروع شده و تکمیل شده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401447" name="Text Box 39"/>
          <p:cNvSpPr txBox="1">
            <a:spLocks noChangeArrowheads="1"/>
          </p:cNvSpPr>
          <p:nvPr/>
        </p:nvSpPr>
        <p:spPr bwMode="auto">
          <a:xfrm>
            <a:off x="5029200" y="5791200"/>
            <a:ext cx="121920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600">
                <a:solidFill>
                  <a:srgbClr val="FFCC00"/>
                </a:solidFill>
              </a:rPr>
              <a:t>کار در جریان آخر دوره</a:t>
            </a:r>
            <a:endParaRPr lang="en-US" altLang="fa-IR" sz="1600">
              <a:solidFill>
                <a:srgbClr val="FFCC00"/>
              </a:solidFill>
            </a:endParaRPr>
          </a:p>
        </p:txBody>
      </p:sp>
      <p:sp>
        <p:nvSpPr>
          <p:cNvPr id="401448" name="Line 40"/>
          <p:cNvSpPr>
            <a:spLocks noChangeShapeType="1"/>
          </p:cNvSpPr>
          <p:nvPr/>
        </p:nvSpPr>
        <p:spPr bwMode="auto">
          <a:xfrm flipV="1">
            <a:off x="2819400" y="2667000"/>
            <a:ext cx="0" cy="2590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49" name="Line 41"/>
          <p:cNvSpPr>
            <a:spLocks noChangeShapeType="1"/>
          </p:cNvSpPr>
          <p:nvPr/>
        </p:nvSpPr>
        <p:spPr bwMode="auto">
          <a:xfrm flipV="1">
            <a:off x="5029200" y="2667000"/>
            <a:ext cx="0" cy="2667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50" name="Line 42"/>
          <p:cNvSpPr>
            <a:spLocks noChangeShapeType="1"/>
          </p:cNvSpPr>
          <p:nvPr/>
        </p:nvSpPr>
        <p:spPr bwMode="auto">
          <a:xfrm flipV="1">
            <a:off x="5638800" y="2667000"/>
            <a:ext cx="0" cy="2667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51" name="Line 43"/>
          <p:cNvSpPr>
            <a:spLocks noChangeShapeType="1"/>
          </p:cNvSpPr>
          <p:nvPr/>
        </p:nvSpPr>
        <p:spPr bwMode="auto">
          <a:xfrm>
            <a:off x="2209800" y="44958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52" name="Line 44"/>
          <p:cNvSpPr>
            <a:spLocks noChangeShapeType="1"/>
          </p:cNvSpPr>
          <p:nvPr/>
        </p:nvSpPr>
        <p:spPr bwMode="auto">
          <a:xfrm>
            <a:off x="2209800" y="4267200"/>
            <a:ext cx="3429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54" name="Line 46"/>
          <p:cNvSpPr>
            <a:spLocks noChangeShapeType="1"/>
          </p:cNvSpPr>
          <p:nvPr/>
        </p:nvSpPr>
        <p:spPr bwMode="auto">
          <a:xfrm>
            <a:off x="2209800" y="3657600"/>
            <a:ext cx="3429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55" name="Line 47"/>
          <p:cNvSpPr>
            <a:spLocks noChangeShapeType="1"/>
          </p:cNvSpPr>
          <p:nvPr/>
        </p:nvSpPr>
        <p:spPr bwMode="auto">
          <a:xfrm>
            <a:off x="2209800" y="2667000"/>
            <a:ext cx="3429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56" name="Line 48"/>
          <p:cNvSpPr>
            <a:spLocks noChangeShapeType="1"/>
          </p:cNvSpPr>
          <p:nvPr/>
        </p:nvSpPr>
        <p:spPr bwMode="auto">
          <a:xfrm>
            <a:off x="5105400" y="26670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57" name="Line 49"/>
          <p:cNvSpPr>
            <a:spLocks noChangeShapeType="1"/>
          </p:cNvSpPr>
          <p:nvPr/>
        </p:nvSpPr>
        <p:spPr bwMode="auto">
          <a:xfrm>
            <a:off x="5181600" y="26670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58" name="Line 50"/>
          <p:cNvSpPr>
            <a:spLocks noChangeShapeType="1"/>
          </p:cNvSpPr>
          <p:nvPr/>
        </p:nvSpPr>
        <p:spPr bwMode="auto">
          <a:xfrm>
            <a:off x="5257800" y="26670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59" name="Line 51"/>
          <p:cNvSpPr>
            <a:spLocks noChangeShapeType="1"/>
          </p:cNvSpPr>
          <p:nvPr/>
        </p:nvSpPr>
        <p:spPr bwMode="auto">
          <a:xfrm>
            <a:off x="5562600" y="26670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60" name="Line 52"/>
          <p:cNvSpPr>
            <a:spLocks noChangeShapeType="1"/>
          </p:cNvSpPr>
          <p:nvPr/>
        </p:nvSpPr>
        <p:spPr bwMode="auto">
          <a:xfrm>
            <a:off x="5486400" y="26670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61" name="Line 53"/>
          <p:cNvSpPr>
            <a:spLocks noChangeShapeType="1"/>
          </p:cNvSpPr>
          <p:nvPr/>
        </p:nvSpPr>
        <p:spPr bwMode="auto">
          <a:xfrm>
            <a:off x="5410200" y="26670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62" name="Line 54"/>
          <p:cNvSpPr>
            <a:spLocks noChangeShapeType="1"/>
          </p:cNvSpPr>
          <p:nvPr/>
        </p:nvSpPr>
        <p:spPr bwMode="auto">
          <a:xfrm>
            <a:off x="5334000" y="26670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63" name="Line 55"/>
          <p:cNvSpPr>
            <a:spLocks noChangeShapeType="1"/>
          </p:cNvSpPr>
          <p:nvPr/>
        </p:nvSpPr>
        <p:spPr bwMode="auto">
          <a:xfrm>
            <a:off x="5562600" y="3657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01465" name="Line 57"/>
          <p:cNvSpPr>
            <a:spLocks noChangeShapeType="1"/>
          </p:cNvSpPr>
          <p:nvPr/>
        </p:nvSpPr>
        <p:spPr bwMode="auto">
          <a:xfrm>
            <a:off x="5105400" y="3657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01466" name="Line 58"/>
          <p:cNvSpPr>
            <a:spLocks noChangeShapeType="1"/>
          </p:cNvSpPr>
          <p:nvPr/>
        </p:nvSpPr>
        <p:spPr bwMode="auto">
          <a:xfrm>
            <a:off x="5257800" y="3657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01467" name="Line 59"/>
          <p:cNvSpPr>
            <a:spLocks noChangeShapeType="1"/>
          </p:cNvSpPr>
          <p:nvPr/>
        </p:nvSpPr>
        <p:spPr bwMode="auto">
          <a:xfrm>
            <a:off x="5181600" y="3657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01468" name="Line 60"/>
          <p:cNvSpPr>
            <a:spLocks noChangeShapeType="1"/>
          </p:cNvSpPr>
          <p:nvPr/>
        </p:nvSpPr>
        <p:spPr bwMode="auto">
          <a:xfrm>
            <a:off x="5334000" y="3657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01469" name="Line 61"/>
          <p:cNvSpPr>
            <a:spLocks noChangeShapeType="1"/>
          </p:cNvSpPr>
          <p:nvPr/>
        </p:nvSpPr>
        <p:spPr bwMode="auto">
          <a:xfrm>
            <a:off x="5486400" y="3657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01470" name="Line 62"/>
          <p:cNvSpPr>
            <a:spLocks noChangeShapeType="1"/>
          </p:cNvSpPr>
          <p:nvPr/>
        </p:nvSpPr>
        <p:spPr bwMode="auto">
          <a:xfrm>
            <a:off x="5410200" y="3657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01471" name="Line 63"/>
          <p:cNvSpPr>
            <a:spLocks noChangeShapeType="1"/>
          </p:cNvSpPr>
          <p:nvPr/>
        </p:nvSpPr>
        <p:spPr bwMode="auto">
          <a:xfrm>
            <a:off x="2819400" y="4191000"/>
            <a:ext cx="2209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73" name="Line 65"/>
          <p:cNvSpPr>
            <a:spLocks noChangeShapeType="1"/>
          </p:cNvSpPr>
          <p:nvPr/>
        </p:nvSpPr>
        <p:spPr bwMode="auto">
          <a:xfrm>
            <a:off x="2819400" y="3810000"/>
            <a:ext cx="2209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74" name="Line 66"/>
          <p:cNvSpPr>
            <a:spLocks noChangeShapeType="1"/>
          </p:cNvSpPr>
          <p:nvPr/>
        </p:nvSpPr>
        <p:spPr bwMode="auto">
          <a:xfrm>
            <a:off x="2819400" y="3886200"/>
            <a:ext cx="2209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75" name="Line 67"/>
          <p:cNvSpPr>
            <a:spLocks noChangeShapeType="1"/>
          </p:cNvSpPr>
          <p:nvPr/>
        </p:nvSpPr>
        <p:spPr bwMode="auto">
          <a:xfrm>
            <a:off x="2819400" y="3962400"/>
            <a:ext cx="2209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76" name="Line 68"/>
          <p:cNvSpPr>
            <a:spLocks noChangeShapeType="1"/>
          </p:cNvSpPr>
          <p:nvPr/>
        </p:nvSpPr>
        <p:spPr bwMode="auto">
          <a:xfrm>
            <a:off x="2819400" y="4038600"/>
            <a:ext cx="2209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77" name="Line 69"/>
          <p:cNvSpPr>
            <a:spLocks noChangeShapeType="1"/>
          </p:cNvSpPr>
          <p:nvPr/>
        </p:nvSpPr>
        <p:spPr bwMode="auto">
          <a:xfrm>
            <a:off x="2819400" y="4114800"/>
            <a:ext cx="2209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78" name="Line 70"/>
          <p:cNvSpPr>
            <a:spLocks noChangeShapeType="1"/>
          </p:cNvSpPr>
          <p:nvPr/>
        </p:nvSpPr>
        <p:spPr bwMode="auto">
          <a:xfrm>
            <a:off x="2819400" y="3429000"/>
            <a:ext cx="2209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79" name="Line 71"/>
          <p:cNvSpPr>
            <a:spLocks noChangeShapeType="1"/>
          </p:cNvSpPr>
          <p:nvPr/>
        </p:nvSpPr>
        <p:spPr bwMode="auto">
          <a:xfrm>
            <a:off x="2819400" y="3505200"/>
            <a:ext cx="2209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80" name="Line 72"/>
          <p:cNvSpPr>
            <a:spLocks noChangeShapeType="1"/>
          </p:cNvSpPr>
          <p:nvPr/>
        </p:nvSpPr>
        <p:spPr bwMode="auto">
          <a:xfrm>
            <a:off x="2819400" y="3352800"/>
            <a:ext cx="2209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81" name="Line 73"/>
          <p:cNvSpPr>
            <a:spLocks noChangeShapeType="1"/>
          </p:cNvSpPr>
          <p:nvPr/>
        </p:nvSpPr>
        <p:spPr bwMode="auto">
          <a:xfrm>
            <a:off x="2819400" y="3276600"/>
            <a:ext cx="2209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82" name="Line 74"/>
          <p:cNvSpPr>
            <a:spLocks noChangeShapeType="1"/>
          </p:cNvSpPr>
          <p:nvPr/>
        </p:nvSpPr>
        <p:spPr bwMode="auto">
          <a:xfrm>
            <a:off x="2819400" y="3200400"/>
            <a:ext cx="2209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83" name="Line 75"/>
          <p:cNvSpPr>
            <a:spLocks noChangeShapeType="1"/>
          </p:cNvSpPr>
          <p:nvPr/>
        </p:nvSpPr>
        <p:spPr bwMode="auto">
          <a:xfrm>
            <a:off x="2819400" y="2971800"/>
            <a:ext cx="2209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84" name="Line 76"/>
          <p:cNvSpPr>
            <a:spLocks noChangeShapeType="1"/>
          </p:cNvSpPr>
          <p:nvPr/>
        </p:nvSpPr>
        <p:spPr bwMode="auto">
          <a:xfrm>
            <a:off x="2819400" y="3048000"/>
            <a:ext cx="2209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85" name="Line 77"/>
          <p:cNvSpPr>
            <a:spLocks noChangeShapeType="1"/>
          </p:cNvSpPr>
          <p:nvPr/>
        </p:nvSpPr>
        <p:spPr bwMode="auto">
          <a:xfrm>
            <a:off x="2819400" y="3124200"/>
            <a:ext cx="2209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86" name="Line 78"/>
          <p:cNvSpPr>
            <a:spLocks noChangeShapeType="1"/>
          </p:cNvSpPr>
          <p:nvPr/>
        </p:nvSpPr>
        <p:spPr bwMode="auto">
          <a:xfrm>
            <a:off x="2819400" y="2743200"/>
            <a:ext cx="2209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87" name="Line 79"/>
          <p:cNvSpPr>
            <a:spLocks noChangeShapeType="1"/>
          </p:cNvSpPr>
          <p:nvPr/>
        </p:nvSpPr>
        <p:spPr bwMode="auto">
          <a:xfrm>
            <a:off x="2819400" y="2819400"/>
            <a:ext cx="2209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01488" name="Line 80"/>
          <p:cNvSpPr>
            <a:spLocks noChangeShapeType="1"/>
          </p:cNvSpPr>
          <p:nvPr/>
        </p:nvSpPr>
        <p:spPr bwMode="auto">
          <a:xfrm>
            <a:off x="2743200" y="2895600"/>
            <a:ext cx="2209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458" name="Rectangle 2"/>
          <p:cNvSpPr>
            <a:spLocks noChangeArrowheads="1"/>
          </p:cNvSpPr>
          <p:nvPr/>
        </p:nvSpPr>
        <p:spPr bwMode="auto">
          <a:xfrm>
            <a:off x="2209800" y="2436813"/>
            <a:ext cx="5049838" cy="228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حل مسائل نمونه</a:t>
            </a:r>
          </a:p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از </a:t>
            </a:r>
          </a:p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منبع درسی</a:t>
            </a:r>
            <a:endParaRPr lang="en-US" altLang="zh-CN" sz="4800">
              <a:solidFill>
                <a:srgbClr val="FFCC00"/>
              </a:solidFill>
              <a:ea typeface="SimSun" panose="02010600030101010101" pitchFamily="2" charset="-122"/>
              <a:cs typeface="B Nasim" panose="00000700000000000000" pitchFamily="2" charset="-78"/>
            </a:endParaRPr>
          </a:p>
        </p:txBody>
      </p:sp>
    </p:spTree>
  </p:cSld>
  <p:clrMapOvr>
    <a:masterClrMapping/>
  </p:clrMapOvr>
  <p:transition spd="slow">
    <p:wheel spokes="3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403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3458" grpId="0"/>
    </p:bld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124200" y="457200"/>
            <a:ext cx="26670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1 (صفحه 285)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404484" name="Rectangle 4"/>
          <p:cNvSpPr>
            <a:spLocks noChangeArrowheads="1"/>
          </p:cNvSpPr>
          <p:nvPr/>
        </p:nvSpPr>
        <p:spPr bwMode="auto">
          <a:xfrm>
            <a:off x="1644650" y="1339850"/>
            <a:ext cx="6965950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                          شرکت تولیدی نوآور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گزارش بهای تمام شده تولید دپارتمان مخلوط سازی در تیرماه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روش میانگین</a:t>
            </a: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الف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جدول مقداری تولید :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واحد های دریافتی از مرحله قبل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3960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واحد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واحدهای تکمیل شده و انتقالی                       3960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3960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واحد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ب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جدول معادل آحاد تکمیل شده :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600">
                <a:solidFill>
                  <a:srgbClr val="FFCC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graphicFrame>
        <p:nvGraphicFramePr>
          <p:cNvPr id="404539" name="Group 59"/>
          <p:cNvGraphicFramePr>
            <a:graphicFrameLocks noGrp="1"/>
          </p:cNvGraphicFramePr>
          <p:nvPr/>
        </p:nvGraphicFramePr>
        <p:xfrm>
          <a:off x="228600" y="3767138"/>
          <a:ext cx="8353425" cy="2557462"/>
        </p:xfrm>
        <a:graphic>
          <a:graphicData uri="http://schemas.openxmlformats.org/drawingml/2006/table">
            <a:tbl>
              <a:tblPr rtl="1"/>
              <a:tblGrid>
                <a:gridCol w="1724025">
                  <a:extLst>
                    <a:ext uri="{9D8B030D-6E8A-4147-A177-3AD203B41FA5}">
                      <a16:colId xmlns:a16="http://schemas.microsoft.com/office/drawing/2014/main" val="3599339311"/>
                    </a:ext>
                  </a:extLst>
                </a:gridCol>
                <a:gridCol w="1447800">
                  <a:extLst>
                    <a:ext uri="{9D8B030D-6E8A-4147-A177-3AD203B41FA5}">
                      <a16:colId xmlns:a16="http://schemas.microsoft.com/office/drawing/2014/main" val="3393566441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3595883215"/>
                    </a:ext>
                  </a:extLst>
                </a:gridCol>
                <a:gridCol w="1447800">
                  <a:extLst>
                    <a:ext uri="{9D8B030D-6E8A-4147-A177-3AD203B41FA5}">
                      <a16:colId xmlns:a16="http://schemas.microsoft.com/office/drawing/2014/main" val="3966884314"/>
                    </a:ext>
                  </a:extLst>
                </a:gridCol>
                <a:gridCol w="2743200">
                  <a:extLst>
                    <a:ext uri="{9D8B030D-6E8A-4147-A177-3AD203B41FA5}">
                      <a16:colId xmlns:a16="http://schemas.microsoft.com/office/drawing/2014/main" val="3685851886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از نظر هزینه های انتقالی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از نظر مواد 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از نظر تبدیل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662565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واحد های تکمیل شده و انتقالی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3690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3690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3690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142181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 در جریان آخر دوره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270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270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135</a:t>
                      </a: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=50% ×270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5917559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960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3960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3825</a:t>
                      </a: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واحد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43948466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4572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تمرین1 (صفحه 285)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405594" name="Group 90"/>
          <p:cNvGraphicFramePr>
            <a:graphicFrameLocks noGrp="1"/>
          </p:cNvGraphicFramePr>
          <p:nvPr/>
        </p:nvGraphicFramePr>
        <p:xfrm>
          <a:off x="609600" y="1738313"/>
          <a:ext cx="8001000" cy="2528887"/>
        </p:xfrm>
        <a:graphic>
          <a:graphicData uri="http://schemas.openxmlformats.org/drawingml/2006/table">
            <a:tbl>
              <a:tblPr rtl="1"/>
              <a:tblGrid>
                <a:gridCol w="2895600">
                  <a:extLst>
                    <a:ext uri="{9D8B030D-6E8A-4147-A177-3AD203B41FA5}">
                      <a16:colId xmlns:a16="http://schemas.microsoft.com/office/drawing/2014/main" val="3505575135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365104614"/>
                    </a:ext>
                  </a:extLst>
                </a:gridCol>
                <a:gridCol w="1066800">
                  <a:extLst>
                    <a:ext uri="{9D8B030D-6E8A-4147-A177-3AD203B41FA5}">
                      <a16:colId xmlns:a16="http://schemas.microsoft.com/office/drawing/2014/main" val="1434364083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999250512"/>
                    </a:ext>
                  </a:extLst>
                </a:gridCol>
                <a:gridCol w="1189037">
                  <a:extLst>
                    <a:ext uri="{9D8B030D-6E8A-4147-A177-3AD203B41FA5}">
                      <a16:colId xmlns:a16="http://schemas.microsoft.com/office/drawing/2014/main" val="1891972582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135922210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 </a:t>
                      </a: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–</a:t>
                      </a: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تولید :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6363768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انتقالی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تبدیل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979745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طی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23364000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4752000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14076000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42192000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683347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تقسیم بر معادل آحاد تکمیل شده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3960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3960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3825</a:t>
                      </a: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واحد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5122916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بهای تمام شده هر واحد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5900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3680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10780</a:t>
                      </a: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ریال 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48818884"/>
                  </a:ext>
                </a:extLst>
              </a:tr>
            </a:tbl>
          </a:graphicData>
        </a:graphic>
      </p:graphicFrame>
      <p:sp>
        <p:nvSpPr>
          <p:cNvPr id="405573" name="Rectangle 69"/>
          <p:cNvSpPr>
            <a:spLocks noChangeArrowheads="1"/>
          </p:cNvSpPr>
          <p:nvPr/>
        </p:nvSpPr>
        <p:spPr bwMode="auto">
          <a:xfrm>
            <a:off x="2112963" y="4540250"/>
            <a:ext cx="6497637" cy="2165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د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جدول توزیع هزینه ها :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بهای تمام شده واحدهای تکمیل شده و انتقالی                       39778200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(10780× 3690)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ارزش کار در جریان آخر دوره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[(3680 × 135) + (200 × 270) + (5900× 270)]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2413800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کل هزینه های تولید                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42192000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00400" y="3810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تمرین1 (صفحه 285)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406578" name="Group 50"/>
          <p:cNvGraphicFramePr>
            <a:graphicFrameLocks noGrp="1"/>
          </p:cNvGraphicFramePr>
          <p:nvPr/>
        </p:nvGraphicFramePr>
        <p:xfrm>
          <a:off x="3044825" y="1676400"/>
          <a:ext cx="5413375" cy="1828800"/>
        </p:xfrm>
        <a:graphic>
          <a:graphicData uri="http://schemas.openxmlformats.org/drawingml/2006/table">
            <a:tbl>
              <a:tblPr rtl="1"/>
              <a:tblGrid>
                <a:gridCol w="1082675">
                  <a:extLst>
                    <a:ext uri="{9D8B030D-6E8A-4147-A177-3AD203B41FA5}">
                      <a16:colId xmlns:a16="http://schemas.microsoft.com/office/drawing/2014/main" val="2958491917"/>
                    </a:ext>
                  </a:extLst>
                </a:gridCol>
                <a:gridCol w="1082675">
                  <a:extLst>
                    <a:ext uri="{9D8B030D-6E8A-4147-A177-3AD203B41FA5}">
                      <a16:colId xmlns:a16="http://schemas.microsoft.com/office/drawing/2014/main" val="2955066854"/>
                    </a:ext>
                  </a:extLst>
                </a:gridCol>
                <a:gridCol w="1082675">
                  <a:extLst>
                    <a:ext uri="{9D8B030D-6E8A-4147-A177-3AD203B41FA5}">
                      <a16:colId xmlns:a16="http://schemas.microsoft.com/office/drawing/2014/main" val="309058795"/>
                    </a:ext>
                  </a:extLst>
                </a:gridCol>
                <a:gridCol w="1082675">
                  <a:extLst>
                    <a:ext uri="{9D8B030D-6E8A-4147-A177-3AD203B41FA5}">
                      <a16:colId xmlns:a16="http://schemas.microsoft.com/office/drawing/2014/main" val="4107118010"/>
                    </a:ext>
                  </a:extLst>
                </a:gridCol>
                <a:gridCol w="1082675">
                  <a:extLst>
                    <a:ext uri="{9D8B030D-6E8A-4147-A177-3AD203B41FA5}">
                      <a16:colId xmlns:a16="http://schemas.microsoft.com/office/drawing/2014/main" val="2467895943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 -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تیرماه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مردادماه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اختلاف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مطلوبیت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6275829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1201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نامطلوب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5750523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2440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2116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324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مطلوب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998655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سربار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1240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1160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مطلوب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684486"/>
                  </a:ext>
                </a:extLst>
              </a:tr>
            </a:tbl>
          </a:graphicData>
        </a:graphic>
      </p:graphicFrame>
      <p:sp>
        <p:nvSpPr>
          <p:cNvPr id="406579" name="Rectangle 51"/>
          <p:cNvSpPr>
            <a:spLocks noChangeArrowheads="1"/>
          </p:cNvSpPr>
          <p:nvPr/>
        </p:nvSpPr>
        <p:spPr bwMode="auto">
          <a:xfrm>
            <a:off x="238125" y="3581400"/>
            <a:ext cx="8372475" cy="191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2440 = 3852 ÷ 9333000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1240 = 3825 ÷ 4743000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افزایش هزینه مواد قابل توجه نیست اما کاهش هزینه دستمزد و سربار قابل توجه و مطلوب است . درصورتی که کاهش مزبور در نتیجه کنترل هزینه باشد باید مورد حمایت قرار گیرد و تداوم یابد .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00400" y="457200"/>
            <a:ext cx="26670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cs typeface="B Yagut" panose="00000400000000000000" pitchFamily="2" charset="-78"/>
              </a:rPr>
              <a:t>حل تمرین 2 (صفحه 286)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408580" name="Rectangle 4"/>
          <p:cNvSpPr>
            <a:spLocks noChangeArrowheads="1"/>
          </p:cNvSpPr>
          <p:nvPr/>
        </p:nvSpPr>
        <p:spPr bwMode="auto">
          <a:xfrm>
            <a:off x="71438" y="1666875"/>
            <a:ext cx="8818562" cy="3743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31/4/ کالای در جریان ساخت دپارتمان مخلوط سازی              23364000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کالای در جریان ساخت دپارتمان آسیاب         23364000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31/4/ کالای در جریان ساخت دپارتمان مخلوط سازی         4752000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کنترل مواد            4752000   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31/4/ کالای در جریان ساخت دپارتمان مخلوط سازی           9333000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      کنترل دستمزد                              9333000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31/4/ کالای در جریان ساخت دپارتمان مخلوط سازی            4743000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      کنترل سربار             4743000   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کالای ساخته شده           39778200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کالای در جریان ساخت دپارتمان مخلوط سازی                39778200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514600" y="838200"/>
            <a:ext cx="3886200" cy="669925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400">
                <a:cs typeface="B Yagut" panose="00000400000000000000" pitchFamily="2" charset="-78"/>
              </a:rPr>
              <a:t>حل تمرین 3 (صفحه 286) :</a:t>
            </a:r>
            <a:endParaRPr lang="en-US" altLang="fa-IR" sz="2400">
              <a:cs typeface="B Yagut" panose="00000400000000000000" pitchFamily="2" charset="-78"/>
            </a:endParaRPr>
          </a:p>
        </p:txBody>
      </p:sp>
      <p:sp>
        <p:nvSpPr>
          <p:cNvPr id="409604" name="Rectangle 4"/>
          <p:cNvSpPr>
            <a:spLocks noGrp="1" noChangeArrowheads="1"/>
          </p:cNvSpPr>
          <p:nvPr>
            <p:ph type="subTitle" idx="1"/>
          </p:nvPr>
        </p:nvSpPr>
        <p:spPr>
          <a:xfrm>
            <a:off x="533400" y="2514600"/>
            <a:ext cx="8077200" cy="1752600"/>
          </a:xfrm>
        </p:spPr>
        <p:txBody>
          <a:bodyPr/>
          <a:lstStyle/>
          <a:p>
            <a:pPr algn="r" rtl="1"/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هیچ تغییری در گزارش بهای تمام شده تولید به وجود نمی آمد به خاطر اینکه کالای در جریان ساخت اول دوره وجود ندارد</a:t>
            </a:r>
            <a:r>
              <a:rPr lang="en-US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. </a:t>
            </a:r>
            <a:endParaRPr lang="en-US" altLang="fa-IR" sz="2400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3" name="Text Box 5"/>
          <p:cNvSpPr txBox="1">
            <a:spLocks noChangeArrowheads="1"/>
          </p:cNvSpPr>
          <p:nvPr/>
        </p:nvSpPr>
        <p:spPr bwMode="auto">
          <a:xfrm>
            <a:off x="533400" y="838200"/>
            <a:ext cx="8229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>
                <a:solidFill>
                  <a:srgbClr val="FFCC00"/>
                </a:solidFill>
              </a:rPr>
              <a:t>نمودار 2-2 نیز رفتار هزینه متغیر را در مقابل تغییر حجم تولید نشان می دهد : </a:t>
            </a:r>
            <a:endParaRPr lang="en-US" altLang="fa-IR">
              <a:solidFill>
                <a:srgbClr val="FFCC00"/>
              </a:solidFill>
            </a:endParaRPr>
          </a:p>
        </p:txBody>
      </p:sp>
      <p:sp>
        <p:nvSpPr>
          <p:cNvPr id="145414" name="Text Box 6"/>
          <p:cNvSpPr txBox="1">
            <a:spLocks noChangeArrowheads="1"/>
          </p:cNvSpPr>
          <p:nvPr/>
        </p:nvSpPr>
        <p:spPr bwMode="auto">
          <a:xfrm>
            <a:off x="1295400" y="381000"/>
            <a:ext cx="69342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endParaRPr lang="fa-IR" altLang="fa-IR" sz="1800">
              <a:cs typeface="Arial" panose="020B0604020202020204" pitchFamily="34" charset="0"/>
            </a:endParaRPr>
          </a:p>
        </p:txBody>
      </p:sp>
      <p:sp>
        <p:nvSpPr>
          <p:cNvPr id="145416" name="Text Box 8"/>
          <p:cNvSpPr txBox="1">
            <a:spLocks noChangeArrowheads="1"/>
          </p:cNvSpPr>
          <p:nvPr/>
        </p:nvSpPr>
        <p:spPr bwMode="auto">
          <a:xfrm>
            <a:off x="457200" y="5486400"/>
            <a:ext cx="8458200" cy="85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 sz="2000">
                <a:solidFill>
                  <a:srgbClr val="FFCC00"/>
                </a:solidFill>
              </a:rPr>
              <a:t>این نمودار نشان می دهد که هزینه متغیر (مواد مستقیم مصرفی ) برای کل واحد کالا متغیر است</a:t>
            </a:r>
          </a:p>
          <a:p>
            <a:pPr rtl="1">
              <a:spcBef>
                <a:spcPct val="50000"/>
              </a:spcBef>
            </a:pPr>
            <a:r>
              <a:rPr lang="fa-IR" altLang="zh-CN" sz="2000">
                <a:solidFill>
                  <a:srgbClr val="FFCC00"/>
                </a:solidFill>
              </a:rPr>
              <a:t> و با شیب خط 100 ریال تغیر می کند . </a:t>
            </a:r>
            <a:endParaRPr lang="en-US" altLang="fa-IR" sz="2000">
              <a:solidFill>
                <a:srgbClr val="FFCC00"/>
              </a:solidFill>
            </a:endParaRPr>
          </a:p>
        </p:txBody>
      </p:sp>
      <p:grpSp>
        <p:nvGrpSpPr>
          <p:cNvPr id="145439" name="Group 31"/>
          <p:cNvGrpSpPr>
            <a:grpSpLocks/>
          </p:cNvGrpSpPr>
          <p:nvPr/>
        </p:nvGrpSpPr>
        <p:grpSpPr bwMode="auto">
          <a:xfrm>
            <a:off x="838200" y="1676400"/>
            <a:ext cx="6477000" cy="3429000"/>
            <a:chOff x="528" y="1056"/>
            <a:chExt cx="4080" cy="2160"/>
          </a:xfrm>
        </p:grpSpPr>
        <p:grpSp>
          <p:nvGrpSpPr>
            <p:cNvPr id="145436" name="Group 28"/>
            <p:cNvGrpSpPr>
              <a:grpSpLocks/>
            </p:cNvGrpSpPr>
            <p:nvPr/>
          </p:nvGrpSpPr>
          <p:grpSpPr bwMode="auto">
            <a:xfrm>
              <a:off x="1680" y="1248"/>
              <a:ext cx="1920" cy="1575"/>
              <a:chOff x="1680" y="1248"/>
              <a:chExt cx="1920" cy="1575"/>
            </a:xfrm>
          </p:grpSpPr>
          <p:sp>
            <p:nvSpPr>
              <p:cNvPr id="145421" name="Line 13"/>
              <p:cNvSpPr>
                <a:spLocks noChangeShapeType="1"/>
              </p:cNvSpPr>
              <p:nvPr/>
            </p:nvSpPr>
            <p:spPr bwMode="auto">
              <a:xfrm flipV="1">
                <a:off x="1968" y="1248"/>
                <a:ext cx="0" cy="1344"/>
              </a:xfrm>
              <a:prstGeom prst="lin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fa-IR"/>
              </a:p>
            </p:txBody>
          </p:sp>
          <p:sp>
            <p:nvSpPr>
              <p:cNvPr id="145422" name="Line 14"/>
              <p:cNvSpPr>
                <a:spLocks noChangeShapeType="1"/>
              </p:cNvSpPr>
              <p:nvPr/>
            </p:nvSpPr>
            <p:spPr bwMode="auto">
              <a:xfrm>
                <a:off x="1968" y="2592"/>
                <a:ext cx="1632" cy="0"/>
              </a:xfrm>
              <a:prstGeom prst="lin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fa-IR"/>
              </a:p>
            </p:txBody>
          </p:sp>
          <p:sp>
            <p:nvSpPr>
              <p:cNvPr id="145423" name="Line 15"/>
              <p:cNvSpPr>
                <a:spLocks noChangeShapeType="1"/>
              </p:cNvSpPr>
              <p:nvPr/>
            </p:nvSpPr>
            <p:spPr bwMode="auto">
              <a:xfrm flipV="1">
                <a:off x="1968" y="1488"/>
                <a:ext cx="1344" cy="110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fa-IR"/>
              </a:p>
            </p:txBody>
          </p:sp>
          <p:sp>
            <p:nvSpPr>
              <p:cNvPr id="145424" name="Line 16"/>
              <p:cNvSpPr>
                <a:spLocks noChangeShapeType="1"/>
              </p:cNvSpPr>
              <p:nvPr/>
            </p:nvSpPr>
            <p:spPr bwMode="auto">
              <a:xfrm flipH="1">
                <a:off x="2352" y="2544"/>
                <a:ext cx="0" cy="4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fa-IR"/>
              </a:p>
            </p:txBody>
          </p:sp>
          <p:sp>
            <p:nvSpPr>
              <p:cNvPr id="145425" name="Line 17"/>
              <p:cNvSpPr>
                <a:spLocks noChangeShapeType="1"/>
              </p:cNvSpPr>
              <p:nvPr/>
            </p:nvSpPr>
            <p:spPr bwMode="auto">
              <a:xfrm flipH="1">
                <a:off x="3024" y="2544"/>
                <a:ext cx="0" cy="4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fa-IR"/>
              </a:p>
            </p:txBody>
          </p:sp>
          <p:sp>
            <p:nvSpPr>
              <p:cNvPr id="145429" name="Line 21"/>
              <p:cNvSpPr>
                <a:spLocks noChangeShapeType="1"/>
              </p:cNvSpPr>
              <p:nvPr/>
            </p:nvSpPr>
            <p:spPr bwMode="auto">
              <a:xfrm flipH="1">
                <a:off x="2688" y="2544"/>
                <a:ext cx="0" cy="4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fa-IR"/>
              </a:p>
            </p:txBody>
          </p:sp>
          <p:sp>
            <p:nvSpPr>
              <p:cNvPr id="145430" name="Line 22"/>
              <p:cNvSpPr>
                <a:spLocks noChangeShapeType="1"/>
              </p:cNvSpPr>
              <p:nvPr/>
            </p:nvSpPr>
            <p:spPr bwMode="auto">
              <a:xfrm flipV="1">
                <a:off x="1968" y="2256"/>
                <a:ext cx="4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fa-IR"/>
              </a:p>
            </p:txBody>
          </p:sp>
          <p:sp>
            <p:nvSpPr>
              <p:cNvPr id="145431" name="Line 23"/>
              <p:cNvSpPr>
                <a:spLocks noChangeShapeType="1"/>
              </p:cNvSpPr>
              <p:nvPr/>
            </p:nvSpPr>
            <p:spPr bwMode="auto">
              <a:xfrm flipV="1">
                <a:off x="1968" y="1728"/>
                <a:ext cx="4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fa-IR"/>
              </a:p>
            </p:txBody>
          </p:sp>
          <p:sp>
            <p:nvSpPr>
              <p:cNvPr id="145432" name="Line 24"/>
              <p:cNvSpPr>
                <a:spLocks noChangeShapeType="1"/>
              </p:cNvSpPr>
              <p:nvPr/>
            </p:nvSpPr>
            <p:spPr bwMode="auto">
              <a:xfrm flipV="1">
                <a:off x="1968" y="1968"/>
                <a:ext cx="4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fa-IR"/>
              </a:p>
            </p:txBody>
          </p:sp>
          <p:sp>
            <p:nvSpPr>
              <p:cNvPr id="145433" name="Text Box 25"/>
              <p:cNvSpPr txBox="1">
                <a:spLocks noChangeArrowheads="1"/>
              </p:cNvSpPr>
              <p:nvPr/>
            </p:nvSpPr>
            <p:spPr bwMode="auto">
              <a:xfrm>
                <a:off x="1824" y="2592"/>
                <a:ext cx="1296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rtl="1">
                  <a:spcBef>
                    <a:spcPct val="50000"/>
                  </a:spcBef>
                </a:pPr>
                <a:r>
                  <a:rPr lang="fa-IR" altLang="fa-IR" sz="1800">
                    <a:solidFill>
                      <a:srgbClr val="FFCC00"/>
                    </a:solidFill>
                  </a:rPr>
                  <a:t>3       2        1</a:t>
                </a:r>
                <a:endParaRPr lang="en-US" altLang="fa-IR" sz="1800">
                  <a:solidFill>
                    <a:srgbClr val="FFCC00"/>
                  </a:solidFill>
                </a:endParaRPr>
              </a:p>
            </p:txBody>
          </p:sp>
          <p:sp>
            <p:nvSpPr>
              <p:cNvPr id="145434" name="Text Box 26"/>
              <p:cNvSpPr txBox="1">
                <a:spLocks noChangeArrowheads="1"/>
              </p:cNvSpPr>
              <p:nvPr/>
            </p:nvSpPr>
            <p:spPr bwMode="auto">
              <a:xfrm>
                <a:off x="1680" y="1632"/>
                <a:ext cx="336" cy="75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fa-IR" altLang="fa-IR" sz="1800">
                    <a:solidFill>
                      <a:srgbClr val="FFCC00"/>
                    </a:solidFill>
                  </a:rPr>
                  <a:t>300</a:t>
                </a:r>
              </a:p>
              <a:p>
                <a:pPr algn="ctr">
                  <a:spcBef>
                    <a:spcPct val="50000"/>
                  </a:spcBef>
                </a:pPr>
                <a:r>
                  <a:rPr lang="fa-IR" altLang="fa-IR" sz="1800">
                    <a:solidFill>
                      <a:srgbClr val="FFCC00"/>
                    </a:solidFill>
                  </a:rPr>
                  <a:t>200</a:t>
                </a:r>
              </a:p>
              <a:p>
                <a:pPr algn="ctr">
                  <a:spcBef>
                    <a:spcPct val="50000"/>
                  </a:spcBef>
                </a:pPr>
                <a:r>
                  <a:rPr lang="fa-IR" altLang="fa-IR" sz="1800">
                    <a:solidFill>
                      <a:srgbClr val="FFCC00"/>
                    </a:solidFill>
                  </a:rPr>
                  <a:t>100</a:t>
                </a:r>
                <a:endParaRPr lang="en-US" altLang="fa-IR" sz="1800">
                  <a:solidFill>
                    <a:srgbClr val="FFCC00"/>
                  </a:solidFill>
                </a:endParaRPr>
              </a:p>
            </p:txBody>
          </p:sp>
        </p:grpSp>
        <p:sp>
          <p:nvSpPr>
            <p:cNvPr id="145435" name="Text Box 27"/>
            <p:cNvSpPr txBox="1">
              <a:spLocks noChangeArrowheads="1"/>
            </p:cNvSpPr>
            <p:nvPr/>
          </p:nvSpPr>
          <p:spPr bwMode="auto">
            <a:xfrm>
              <a:off x="2064" y="2966"/>
              <a:ext cx="124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a-IR" altLang="fa-IR" sz="2000">
                  <a:solidFill>
                    <a:schemeClr val="hlink"/>
                  </a:solidFill>
                </a:rPr>
                <a:t>نمودار2-2</a:t>
              </a:r>
              <a:endParaRPr lang="en-US" altLang="fa-IR" sz="2000">
                <a:solidFill>
                  <a:schemeClr val="hlink"/>
                </a:solidFill>
              </a:endParaRPr>
            </a:p>
          </p:txBody>
        </p:sp>
        <p:sp>
          <p:nvSpPr>
            <p:cNvPr id="145437" name="Text Box 29"/>
            <p:cNvSpPr txBox="1">
              <a:spLocks noChangeArrowheads="1"/>
            </p:cNvSpPr>
            <p:nvPr/>
          </p:nvSpPr>
          <p:spPr bwMode="auto">
            <a:xfrm>
              <a:off x="3552" y="2448"/>
              <a:ext cx="105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a-IR" altLang="fa-IR" sz="1800">
                  <a:solidFill>
                    <a:schemeClr val="hlink"/>
                  </a:solidFill>
                </a:rPr>
                <a:t>حجم توليد-واحد</a:t>
              </a:r>
              <a:endParaRPr lang="en-US" altLang="fa-IR" sz="1800">
                <a:solidFill>
                  <a:schemeClr val="hlink"/>
                </a:solidFill>
              </a:endParaRPr>
            </a:p>
          </p:txBody>
        </p:sp>
        <p:sp>
          <p:nvSpPr>
            <p:cNvPr id="145438" name="Text Box 30"/>
            <p:cNvSpPr txBox="1">
              <a:spLocks noChangeArrowheads="1"/>
            </p:cNvSpPr>
            <p:nvPr/>
          </p:nvSpPr>
          <p:spPr bwMode="auto">
            <a:xfrm>
              <a:off x="528" y="1056"/>
              <a:ext cx="177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a-IR" altLang="fa-IR" sz="1800">
                  <a:solidFill>
                    <a:schemeClr val="hlink"/>
                  </a:solidFill>
                </a:rPr>
                <a:t>كل مواد مستقيم مصرفي-ريال</a:t>
              </a:r>
              <a:endParaRPr lang="en-US" altLang="fa-IR" sz="1800">
                <a:solidFill>
                  <a:schemeClr val="hlink"/>
                </a:solidFill>
              </a:endParaRPr>
            </a:p>
          </p:txBody>
        </p:sp>
      </p:grp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54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5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5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454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454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413" grpId="0"/>
      <p:bldP spid="145416" grpId="0"/>
    </p:bld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00400" y="304800"/>
            <a:ext cx="26670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4 (صفحه 286)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411653" name="Rectangle 5"/>
          <p:cNvSpPr>
            <a:spLocks noChangeArrowheads="1"/>
          </p:cNvSpPr>
          <p:nvPr/>
        </p:nvSpPr>
        <p:spPr bwMode="auto">
          <a:xfrm>
            <a:off x="668338" y="1187450"/>
            <a:ext cx="8164512" cy="4603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                                       شرکت تولیدی بی همتا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گزارش بهای تمام شده تولید دپارتمان اول در پایان فرودین ماه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روش میانگین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fa-IR" altLang="zh-CN" sz="2000">
              <a:solidFill>
                <a:srgbClr val="FFCC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الف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جدول مقداری تولید :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کار در جریان ساخت اول دوره                           8000 واحد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واحد های شروع شده به تولید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72000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جمع                                                80000 واحد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واحد های تکمیل شده و انتقالی به مرحله بعد                6800 واحد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کار در جریان ساخت آخر دوره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12000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جمع                                                     80000 واحد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</a:t>
            </a: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ب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جدول معادل آحاد تکمیل شده :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از نظر مواد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از نظر تبدیل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واحد های تکمیل شده و انتقالی                      6800                                         6800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11652" name="Text Box 4"/>
          <p:cNvSpPr txBox="1">
            <a:spLocks noChangeArrowheads="1"/>
          </p:cNvSpPr>
          <p:nvPr/>
        </p:nvSpPr>
        <p:spPr bwMode="auto">
          <a:xfrm>
            <a:off x="1447800" y="5981700"/>
            <a:ext cx="457200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3</a:t>
            </a:r>
            <a:endParaRPr lang="fa-IR" altLang="zh-CN" sz="32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411654" name="Rectangle 6"/>
          <p:cNvSpPr>
            <a:spLocks noChangeArrowheads="1"/>
          </p:cNvSpPr>
          <p:nvPr/>
        </p:nvSpPr>
        <p:spPr bwMode="auto">
          <a:xfrm>
            <a:off x="336550" y="5334000"/>
            <a:ext cx="8502650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endParaRPr lang="en-US" altLang="fa-IR" sz="2000">
              <a:solidFill>
                <a:srgbClr val="FFCC00"/>
              </a:solidFill>
            </a:endParaRPr>
          </a:p>
          <a:p>
            <a:pPr rtl="1" eaLnBrk="0" hangingPunct="0"/>
            <a:r>
              <a:rPr lang="ar-SA" altLang="fa-IR" sz="2000">
                <a:solidFill>
                  <a:srgbClr val="FFCC00"/>
                </a:solidFill>
                <a:latin typeface="Arial" panose="020B0604020202020204" pitchFamily="34" charset="0"/>
              </a:rPr>
              <a:t>کالای در جریان ساخت آخر دوره</a:t>
            </a:r>
            <a:r>
              <a:rPr lang="en-US" altLang="fa-IR" sz="2000">
                <a:solidFill>
                  <a:srgbClr val="FFCC00"/>
                </a:solidFill>
                <a:latin typeface="Arial" panose="020B0604020202020204" pitchFamily="34" charset="0"/>
              </a:rPr>
              <a:t>              </a:t>
            </a:r>
            <a:r>
              <a:rPr lang="fa-IR" altLang="fa-IR" sz="2000" u="sng">
                <a:solidFill>
                  <a:srgbClr val="FFCC00"/>
                </a:solidFill>
                <a:latin typeface="Arial" panose="020B0604020202020204" pitchFamily="34" charset="0"/>
              </a:rPr>
              <a:t>1200</a:t>
            </a:r>
            <a:r>
              <a:rPr lang="fa-IR" altLang="fa-IR" sz="2000">
                <a:solidFill>
                  <a:srgbClr val="FFCC00"/>
                </a:solidFill>
                <a:latin typeface="Arial" panose="020B0604020202020204" pitchFamily="34" charset="0"/>
              </a:rPr>
              <a:t>                                8000= </a:t>
            </a:r>
            <a:r>
              <a:rPr lang="fa-IR" altLang="fa-IR" sz="2000" u="sng">
                <a:solidFill>
                  <a:srgbClr val="FFCC00"/>
                </a:solidFill>
                <a:latin typeface="Arial" panose="020B0604020202020204" pitchFamily="34" charset="0"/>
              </a:rPr>
              <a:t>2</a:t>
            </a:r>
            <a:r>
              <a:rPr lang="fa-IR" altLang="fa-IR" sz="2000">
                <a:solidFill>
                  <a:srgbClr val="FFCC00"/>
                </a:solidFill>
                <a:latin typeface="Arial" panose="020B0604020202020204" pitchFamily="34" charset="0"/>
              </a:rPr>
              <a:t> *12000</a:t>
            </a:r>
            <a:r>
              <a:rPr lang="en-US" altLang="fa-IR" sz="2000">
                <a:solidFill>
                  <a:srgbClr val="FFCC00"/>
                </a:solidFill>
                <a:latin typeface="Arial" panose="020B0604020202020204" pitchFamily="34" charset="0"/>
              </a:rPr>
              <a:t>      </a:t>
            </a:r>
            <a:endParaRPr lang="en-US" altLang="fa-IR" sz="1000">
              <a:solidFill>
                <a:srgbClr val="FFCC00"/>
              </a:solidFill>
              <a:latin typeface="Arial" panose="020B0604020202020204" pitchFamily="34" charset="0"/>
            </a:endParaRPr>
          </a:p>
          <a:p>
            <a:pPr rtl="1" eaLnBrk="0" hangingPunct="0"/>
            <a:endParaRPr lang="fa-IR" altLang="zh-CN" sz="2000">
              <a:solidFill>
                <a:srgbClr val="FFCC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جمع                                                      80000                                  7600 واحد</a:t>
            </a:r>
            <a:endParaRPr lang="fa-IR" altLang="zh-CN" sz="1600">
              <a:solidFill>
                <a:srgbClr val="FF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6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667000" y="381000"/>
            <a:ext cx="34290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4 (صفحه 286)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501766" name="Rectangle 6"/>
          <p:cNvSpPr>
            <a:spLocks noChangeArrowheads="1"/>
          </p:cNvSpPr>
          <p:nvPr/>
        </p:nvSpPr>
        <p:spPr bwMode="auto">
          <a:xfrm>
            <a:off x="292100" y="1660525"/>
            <a:ext cx="8577263" cy="435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ج – جدول هزینه های تولید :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مواد</a:t>
            </a:r>
            <a:r>
              <a:rPr lang="fa-IR" altLang="zh-CN" sz="2000">
                <a:solidFill>
                  <a:srgbClr val="FFCC00"/>
                </a:solidFill>
              </a:rPr>
              <a:t>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تبدیل</a:t>
            </a:r>
            <a:r>
              <a:rPr lang="fa-IR" altLang="zh-CN" sz="2000">
                <a:solidFill>
                  <a:srgbClr val="FFCC00"/>
                </a:solidFill>
              </a:rPr>
              <a:t>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جمع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ارزش کار در جریان اول دوره               </a:t>
            </a:r>
            <a:r>
              <a:rPr lang="fa-IR" altLang="zh-CN" sz="2000" u="sng">
                <a:solidFill>
                  <a:srgbClr val="FFCC00"/>
                </a:solidFill>
              </a:rPr>
              <a:t>3200000</a:t>
            </a:r>
            <a:r>
              <a:rPr lang="fa-IR" altLang="zh-CN" sz="2000">
                <a:solidFill>
                  <a:srgbClr val="FFCC00"/>
                </a:solidFill>
              </a:rPr>
              <a:t>               </a:t>
            </a:r>
            <a:r>
              <a:rPr lang="fa-IR" altLang="zh-CN" sz="2000" u="sng">
                <a:solidFill>
                  <a:srgbClr val="FFCC00"/>
                </a:solidFill>
              </a:rPr>
              <a:t>2160000</a:t>
            </a:r>
            <a:r>
              <a:rPr lang="fa-IR" altLang="zh-CN" sz="2000">
                <a:solidFill>
                  <a:srgbClr val="FFCC00"/>
                </a:solidFill>
              </a:rPr>
              <a:t>                     5360000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هزینه های طی دوره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28800000</a:t>
            </a:r>
            <a:r>
              <a:rPr lang="fa-IR" altLang="zh-CN" sz="2000">
                <a:solidFill>
                  <a:srgbClr val="FFCC00"/>
                </a:solidFill>
              </a:rPr>
              <a:t>             </a:t>
            </a:r>
            <a:r>
              <a:rPr lang="fa-IR" altLang="zh-CN" sz="2000" u="sng">
                <a:solidFill>
                  <a:srgbClr val="FFCC00"/>
                </a:solidFill>
              </a:rPr>
              <a:t>20184000</a:t>
            </a:r>
            <a:r>
              <a:rPr lang="fa-IR" altLang="zh-CN" sz="2000">
                <a:solidFill>
                  <a:srgbClr val="FFCC00"/>
                </a:solidFill>
              </a:rPr>
              <a:t>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48984000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جمع                                                  32000000            22344000                  </a:t>
            </a:r>
            <a:r>
              <a:rPr lang="fa-IR" altLang="zh-CN" sz="2000" u="sng">
                <a:solidFill>
                  <a:srgbClr val="FFCC00"/>
                </a:solidFill>
              </a:rPr>
              <a:t>54344000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تقسیم بر معادل آحاد تکمیل شده                   </a:t>
            </a:r>
            <a:r>
              <a:rPr lang="fa-IR" altLang="zh-CN" sz="2000" u="sng">
                <a:solidFill>
                  <a:srgbClr val="FFCC00"/>
                </a:solidFill>
              </a:rPr>
              <a:t>80000</a:t>
            </a:r>
            <a:r>
              <a:rPr lang="fa-IR" altLang="zh-CN" sz="2000">
                <a:solidFill>
                  <a:srgbClr val="FFCC00"/>
                </a:solidFill>
              </a:rPr>
              <a:t>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76000</a:t>
            </a:r>
            <a:r>
              <a:rPr lang="fa-IR" altLang="zh-CN" sz="2000">
                <a:solidFill>
                  <a:srgbClr val="FFCC00"/>
                </a:solidFill>
              </a:rPr>
              <a:t> واحد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هزینه تولید هر واحد                                      400                      294                       694 ریال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د – جدول تسهیم هزینه ها :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بهای تمام شده واحد های تکمیل شده و انتقالی                                 47192000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(694×68000)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ارزش کار در جریان آخر دوره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[(294× 8000) + (400× 12000)]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7152000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کل هزینه های تولید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54344000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67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429000" y="381000"/>
            <a:ext cx="26670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5 (صفحه 287)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412676" name="Rectangle 4"/>
          <p:cNvSpPr>
            <a:spLocks noChangeArrowheads="1"/>
          </p:cNvSpPr>
          <p:nvPr/>
        </p:nvSpPr>
        <p:spPr bwMode="auto">
          <a:xfrm>
            <a:off x="1314450" y="1187450"/>
            <a:ext cx="7294563" cy="399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                                شرکت تولیدی آرمان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گزارش بهای تمام شده تولید کارگاه اول در اردیبهشت ماه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روش میانگین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fa-IR" altLang="zh-CN" sz="2000">
              <a:solidFill>
                <a:srgbClr val="FFCC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الف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جدول مقداری تولید :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کار در جریان اول دوره                          100 واحد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واحد های شروع شده به تولید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1250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جمع                                                   1350 واحد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واحد های تکمیل شده و انتقالی               1225 واحد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کار در جریان آخر دوره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125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                     1350 واحد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fa-IR" altLang="zh-CN" sz="2000">
              <a:solidFill>
                <a:srgbClr val="FFCC00"/>
              </a:solidFill>
              <a:latin typeface="Times New Roman" panose="02020603050405020304" pitchFamily="18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ب - جدول معادل آحاد تکمیل شده :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graphicFrame>
        <p:nvGraphicFramePr>
          <p:cNvPr id="412742" name="Group 70"/>
          <p:cNvGraphicFramePr>
            <a:graphicFrameLocks noGrp="1"/>
          </p:cNvGraphicFramePr>
          <p:nvPr/>
        </p:nvGraphicFramePr>
        <p:xfrm>
          <a:off x="1828800" y="4878388"/>
          <a:ext cx="6705600" cy="1827212"/>
        </p:xfrm>
        <a:graphic>
          <a:graphicData uri="http://schemas.openxmlformats.org/drawingml/2006/table">
            <a:tbl>
              <a:tblPr rtl="1"/>
              <a:tblGrid>
                <a:gridCol w="2895600">
                  <a:extLst>
                    <a:ext uri="{9D8B030D-6E8A-4147-A177-3AD203B41FA5}">
                      <a16:colId xmlns:a16="http://schemas.microsoft.com/office/drawing/2014/main" val="919689714"/>
                    </a:ext>
                  </a:extLst>
                </a:gridCol>
                <a:gridCol w="382587">
                  <a:extLst>
                    <a:ext uri="{9D8B030D-6E8A-4147-A177-3AD203B41FA5}">
                      <a16:colId xmlns:a16="http://schemas.microsoft.com/office/drawing/2014/main" val="3671753831"/>
                    </a:ext>
                  </a:extLst>
                </a:gridCol>
                <a:gridCol w="1370013">
                  <a:extLst>
                    <a:ext uri="{9D8B030D-6E8A-4147-A177-3AD203B41FA5}">
                      <a16:colId xmlns:a16="http://schemas.microsoft.com/office/drawing/2014/main" val="218317507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229026834"/>
                    </a:ext>
                  </a:extLst>
                </a:gridCol>
                <a:gridCol w="1235075">
                  <a:extLst>
                    <a:ext uri="{9D8B030D-6E8A-4147-A177-3AD203B41FA5}">
                      <a16:colId xmlns:a16="http://schemas.microsoft.com/office/drawing/2014/main" val="2018891091"/>
                    </a:ext>
                  </a:extLst>
                </a:gridCol>
                <a:gridCol w="182562">
                  <a:extLst>
                    <a:ext uri="{9D8B030D-6E8A-4147-A177-3AD203B41FA5}">
                      <a16:colId xmlns:a16="http://schemas.microsoft.com/office/drawing/2014/main" val="233468310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537370777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از نظر مواد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از نظر تبدیل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9552171"/>
                  </a:ext>
                </a:extLst>
              </a:tr>
              <a:tr h="36671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واحد های تکمیل شده و انتقالی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1225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1225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294232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 در جریان آخر دوره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125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75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6111450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1350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1300 واحد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41074774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76600" y="3048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تمرین5 (صفحه 287)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413827" name="Rectangle 131"/>
          <p:cNvSpPr>
            <a:spLocks noChangeArrowheads="1"/>
          </p:cNvSpPr>
          <p:nvPr/>
        </p:nvSpPr>
        <p:spPr bwMode="auto">
          <a:xfrm>
            <a:off x="3857625" y="8421688"/>
            <a:ext cx="6505575" cy="186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latin typeface="Times New Roman" panose="02020603050405020304" pitchFamily="18" charset="0"/>
                <a:ea typeface="SimSun" panose="02010600030101010101" pitchFamily="2" charset="-122"/>
              </a:rPr>
              <a:t>د </a:t>
            </a:r>
            <a:r>
              <a:rPr lang="fa-IR" altLang="zh-CN" sz="2000"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latin typeface="Times New Roman" panose="02020603050405020304" pitchFamily="18" charset="0"/>
                <a:ea typeface="SimSun" panose="02010600030101010101" pitchFamily="2" charset="-122"/>
              </a:rPr>
              <a:t> جدول تسهیم هزینه ها :</a:t>
            </a:r>
            <a:endParaRPr lang="en-US" altLang="zh-CN" sz="1000"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latin typeface="Times New Roman" panose="02020603050405020304" pitchFamily="18" charset="0"/>
              </a:rPr>
              <a:t>بهای تمام شده واحد های تکمیل شده و انتقالی                         5145000</a:t>
            </a:r>
            <a:endParaRPr lang="en-US" altLang="zh-CN" sz="1000"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latin typeface="Times New Roman" panose="02020603050405020304" pitchFamily="18" charset="0"/>
              </a:rPr>
              <a:t>(4200 × 1225)</a:t>
            </a:r>
            <a:endParaRPr lang="en-US" altLang="zh-CN" sz="1000"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latin typeface="Times New Roman" panose="02020603050405020304" pitchFamily="18" charset="0"/>
              </a:rPr>
              <a:t>ارزش کار در جریان آخر دوره</a:t>
            </a:r>
            <a:endParaRPr lang="en-US" altLang="zh-CN" sz="1000"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latin typeface="Times New Roman" panose="02020603050405020304" pitchFamily="18" charset="0"/>
              </a:rPr>
              <a:t>[(2680× 75) + (1520 × 125 ) ]                              </a:t>
            </a:r>
            <a:r>
              <a:rPr lang="fa-IR" altLang="zh-CN" sz="2000" u="sng">
                <a:latin typeface="Times New Roman" panose="02020603050405020304" pitchFamily="18" charset="0"/>
              </a:rPr>
              <a:t>391000</a:t>
            </a:r>
            <a:endParaRPr lang="en-US" altLang="zh-CN" sz="1000"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600"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13700" name="Line 4"/>
          <p:cNvSpPr>
            <a:spLocks noChangeShapeType="1"/>
          </p:cNvSpPr>
          <p:nvPr/>
        </p:nvSpPr>
        <p:spPr bwMode="auto">
          <a:xfrm>
            <a:off x="2743200" y="8313738"/>
            <a:ext cx="685800" cy="0"/>
          </a:xfrm>
          <a:prstGeom prst="line">
            <a:avLst/>
          </a:prstGeom>
          <a:noFill/>
          <a:ln w="38100" cmpd="dbl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413828" name="Rectangle 132"/>
          <p:cNvSpPr>
            <a:spLocks noChangeArrowheads="1"/>
          </p:cNvSpPr>
          <p:nvPr/>
        </p:nvSpPr>
        <p:spPr bwMode="auto">
          <a:xfrm>
            <a:off x="666750" y="8158163"/>
            <a:ext cx="73961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latin typeface="Times New Roman" panose="02020603050405020304" pitchFamily="18" charset="0"/>
                <a:ea typeface="SimSun" panose="02010600030101010101" pitchFamily="2" charset="-122"/>
              </a:rPr>
              <a:t>کل هزینه های تولید                                          5536000        ریال </a:t>
            </a:r>
            <a:endParaRPr lang="fa-IR" altLang="zh-CN" sz="1800"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graphicFrame>
        <p:nvGraphicFramePr>
          <p:cNvPr id="413995" name="Group 299"/>
          <p:cNvGraphicFramePr>
            <a:graphicFrameLocks noGrp="1"/>
          </p:cNvGraphicFramePr>
          <p:nvPr/>
        </p:nvGraphicFramePr>
        <p:xfrm>
          <a:off x="304800" y="1450975"/>
          <a:ext cx="8534400" cy="3654425"/>
        </p:xfrm>
        <a:graphic>
          <a:graphicData uri="http://schemas.openxmlformats.org/drawingml/2006/table">
            <a:tbl>
              <a:tblPr rtl="1"/>
              <a:tblGrid>
                <a:gridCol w="3016250">
                  <a:extLst>
                    <a:ext uri="{9D8B030D-6E8A-4147-A177-3AD203B41FA5}">
                      <a16:colId xmlns:a16="http://schemas.microsoft.com/office/drawing/2014/main" val="162542395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170440437"/>
                    </a:ext>
                  </a:extLst>
                </a:gridCol>
                <a:gridCol w="1268413">
                  <a:extLst>
                    <a:ext uri="{9D8B030D-6E8A-4147-A177-3AD203B41FA5}">
                      <a16:colId xmlns:a16="http://schemas.microsoft.com/office/drawing/2014/main" val="3774856858"/>
                    </a:ext>
                  </a:extLst>
                </a:gridCol>
                <a:gridCol w="954087">
                  <a:extLst>
                    <a:ext uri="{9D8B030D-6E8A-4147-A177-3AD203B41FA5}">
                      <a16:colId xmlns:a16="http://schemas.microsoft.com/office/drawing/2014/main" val="11415449"/>
                    </a:ext>
                  </a:extLst>
                </a:gridCol>
                <a:gridCol w="403225">
                  <a:extLst>
                    <a:ext uri="{9D8B030D-6E8A-4147-A177-3AD203B41FA5}">
                      <a16:colId xmlns:a16="http://schemas.microsoft.com/office/drawing/2014/main" val="296768287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7313575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548286130"/>
                    </a:ext>
                  </a:extLst>
                </a:gridCol>
                <a:gridCol w="182563">
                  <a:extLst>
                    <a:ext uri="{9D8B030D-6E8A-4147-A177-3AD203B41FA5}">
                      <a16:colId xmlns:a16="http://schemas.microsoft.com/office/drawing/2014/main" val="2971088125"/>
                    </a:ext>
                  </a:extLst>
                </a:gridCol>
                <a:gridCol w="655637">
                  <a:extLst>
                    <a:ext uri="{9D8B030D-6E8A-4147-A177-3AD203B41FA5}">
                      <a16:colId xmlns:a16="http://schemas.microsoft.com/office/drawing/2014/main" val="1204154293"/>
                    </a:ext>
                  </a:extLst>
                </a:gridCol>
                <a:gridCol w="1323975">
                  <a:extLst>
                    <a:ext uri="{9D8B030D-6E8A-4147-A177-3AD203B41FA5}">
                      <a16:colId xmlns:a16="http://schemas.microsoft.com/office/drawing/2014/main" val="191726661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874734115"/>
                    </a:ext>
                  </a:extLst>
                </a:gridCol>
              </a:tblGrid>
              <a:tr h="45561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 </a:t>
                      </a: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–</a:t>
                      </a: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جدول هزینه های تولید :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0589838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5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تبدیل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7335800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 در جریان اول دوره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71000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5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221000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323217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طی دوره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1902000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3413000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5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5315000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3917544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2052000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3484000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6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5536000 ریال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1296006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تقسیم بر معادل آحاد تکمیل شده 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1350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1300</a:t>
                      </a: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واحد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6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3732392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بهای تمام شده هر واحد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1520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2680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6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4200</a:t>
                      </a: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 ریال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98067876"/>
                  </a:ext>
                </a:extLst>
              </a:tr>
              <a:tr h="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78629660"/>
                  </a:ext>
                </a:extLst>
              </a:tr>
            </a:tbl>
          </a:graphicData>
        </a:graphic>
      </p:graphicFrame>
      <p:sp>
        <p:nvSpPr>
          <p:cNvPr id="413960" name="Rectangle 264"/>
          <p:cNvSpPr>
            <a:spLocks noChangeArrowheads="1"/>
          </p:cNvSpPr>
          <p:nvPr/>
        </p:nvSpPr>
        <p:spPr bwMode="auto">
          <a:xfrm>
            <a:off x="2257425" y="4921250"/>
            <a:ext cx="6505575" cy="186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د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جدول تسهیم هزینه ها :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بهای تمام شده واحد های تکمیل شده و انتقالی                         5145000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(4200 × 1225)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ارزش کار در جریان آخر دوره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[(2680× 75) + (1520 × 125 ) ]             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391000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13833" name="Line 137"/>
          <p:cNvSpPr>
            <a:spLocks noChangeShapeType="1"/>
          </p:cNvSpPr>
          <p:nvPr/>
        </p:nvSpPr>
        <p:spPr bwMode="auto">
          <a:xfrm>
            <a:off x="2743200" y="8313738"/>
            <a:ext cx="685800" cy="0"/>
          </a:xfrm>
          <a:prstGeom prst="line">
            <a:avLst/>
          </a:prstGeom>
          <a:noFill/>
          <a:ln w="38100" cmpd="dbl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413961" name="Rectangle 265"/>
          <p:cNvSpPr>
            <a:spLocks noChangeArrowheads="1"/>
          </p:cNvSpPr>
          <p:nvPr/>
        </p:nvSpPr>
        <p:spPr bwMode="auto">
          <a:xfrm>
            <a:off x="666750" y="8158163"/>
            <a:ext cx="73961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latin typeface="Times New Roman" panose="02020603050405020304" pitchFamily="18" charset="0"/>
                <a:ea typeface="SimSun" panose="02010600030101010101" pitchFamily="2" charset="-122"/>
              </a:rPr>
              <a:t>کل هزینه های تولید                                          5536000        ریال </a:t>
            </a:r>
            <a:endParaRPr lang="fa-IR" altLang="zh-CN" sz="1800"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2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00400" y="3810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تمرین5 (صفحه 287)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414724" name="Rectangle 4"/>
          <p:cNvSpPr>
            <a:spLocks noChangeArrowheads="1"/>
          </p:cNvSpPr>
          <p:nvPr/>
        </p:nvSpPr>
        <p:spPr bwMode="auto">
          <a:xfrm>
            <a:off x="-7938" y="1508125"/>
            <a:ext cx="9017001" cy="4968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  شرکت</a:t>
            </a:r>
            <a:r>
              <a:rPr lang="fa-IR" altLang="zh-CN" sz="2000"/>
              <a:t> </a:t>
            </a:r>
            <a:r>
              <a:rPr lang="fa-IR" altLang="zh-CN" sz="2000">
                <a:solidFill>
                  <a:srgbClr val="FFCC00"/>
                </a:solidFill>
              </a:rPr>
              <a:t>تولیدی آرمان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r>
              <a:rPr lang="fa-IR" altLang="zh-CN" sz="2000" u="sng">
                <a:solidFill>
                  <a:srgbClr val="FFCC00"/>
                </a:solidFill>
              </a:rPr>
              <a:t>                     گزارش بهای تمام شده تولید کارگاه دوم در اردیبهشت ماه – روش میانگین                  </a:t>
            </a:r>
          </a:p>
          <a:p>
            <a:endParaRPr lang="en-US" altLang="zh-CN" sz="2000" u="sng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الف – جدول مقداری تولید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کا ردر جریان اول دوره                                               75 واحد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انتقالی از مرحله قبل             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1225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جمع                                                                       1300 واحد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کالای تکمیل شده و انتقالی                                        1200 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کالالی در جریان ساخت آخر دوره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100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                         1300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endParaRPr lang="fa-IR" altLang="zh-CN" sz="2000">
              <a:solidFill>
                <a:srgbClr val="FFCC00"/>
              </a:solidFill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ب – جدول معادل آحاد تکمیل شده :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از نظر هزینه های انتقالی</a:t>
            </a:r>
            <a:r>
              <a:rPr lang="fa-IR" altLang="zh-CN" sz="2000">
                <a:solidFill>
                  <a:srgbClr val="FFCC00"/>
                </a:solidFill>
              </a:rPr>
              <a:t>                </a:t>
            </a:r>
            <a:r>
              <a:rPr lang="fa-IR" altLang="zh-CN" sz="2000" u="sng">
                <a:solidFill>
                  <a:srgbClr val="FFCC00"/>
                </a:solidFill>
              </a:rPr>
              <a:t>مواد ، دستمزد و سربار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کالای تکمیل شده و انتقالی                                      1200                                           1200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کالای در جریان ساخت آخر دوره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100</a:t>
            </a:r>
            <a:r>
              <a:rPr lang="fa-IR" altLang="zh-CN" sz="2000">
                <a:solidFill>
                  <a:srgbClr val="FFCC00"/>
                </a:solidFill>
              </a:rPr>
              <a:t>     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75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جمع                                                                   1300                                          1275 واحد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124200" y="4572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تمرین5 (صفحه 287)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415749" name="Rectangle 5"/>
          <p:cNvSpPr>
            <a:spLocks noChangeArrowheads="1"/>
          </p:cNvSpPr>
          <p:nvPr/>
        </p:nvSpPr>
        <p:spPr bwMode="auto">
          <a:xfrm>
            <a:off x="-63500" y="1720850"/>
            <a:ext cx="8955088" cy="429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ج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جدول هزینه های تولید :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  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هزینه های انتقالی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مواد ، دستمزد و سربار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جمع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کار در جریان اول دوره                     304600	                 74000                         378600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هزینه های طی دوره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5145000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1864000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7009000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جمع                                               5449600                        1938000                 7387600 ریال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تقسیم بر معادل آحاد تکمیل شده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1300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1275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هزینه تولید هر واحد                             4192                              1520                     5712 ریال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fa-IR" altLang="zh-CN" sz="2000">
              <a:solidFill>
                <a:srgbClr val="FFCC00"/>
              </a:solidFill>
              <a:latin typeface="Times New Roman" panose="02020603050405020304" pitchFamily="18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د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جدول تسهیم هزینه های تولید :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بهای تمام شده واحد های تکمیل شده و انتقالی                       6854400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(5712×1200)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ارزش کار در جریان آخر دوره                                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[(1520 × 75) + (4192× 100 ) ]            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533200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15748" name="Line 4"/>
          <p:cNvSpPr>
            <a:spLocks noChangeShapeType="1"/>
          </p:cNvSpPr>
          <p:nvPr/>
        </p:nvSpPr>
        <p:spPr bwMode="auto">
          <a:xfrm>
            <a:off x="1501775" y="5721350"/>
            <a:ext cx="457200" cy="0"/>
          </a:xfrm>
          <a:prstGeom prst="line">
            <a:avLst/>
          </a:prstGeom>
          <a:noFill/>
          <a:ln w="38100" cmpd="dbl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415750" name="Rectangle 6"/>
          <p:cNvSpPr>
            <a:spLocks noChangeArrowheads="1"/>
          </p:cNvSpPr>
          <p:nvPr/>
        </p:nvSpPr>
        <p:spPr bwMode="auto">
          <a:xfrm>
            <a:off x="2116138" y="5791200"/>
            <a:ext cx="6731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کل هزینه های تولید                                                          7387600 ریال </a:t>
            </a:r>
            <a:endParaRPr lang="fa-IR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77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3810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تمرین5 (صفحه 287)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416773" name="Rectangle 5"/>
          <p:cNvSpPr>
            <a:spLocks noChangeArrowheads="1"/>
          </p:cNvSpPr>
          <p:nvPr/>
        </p:nvSpPr>
        <p:spPr bwMode="auto">
          <a:xfrm>
            <a:off x="1022350" y="1263650"/>
            <a:ext cx="7512050" cy="2470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                                     شرکت تولیدی آرمان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    گزارش بهای تمام شده تولید کارگاه اول در اردیبهشت ماه  - روش </a:t>
            </a:r>
            <a:r>
              <a:rPr lang="en-US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FIFO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fa-IR" altLang="zh-CN" sz="2000">
              <a:solidFill>
                <a:srgbClr val="FFCC00"/>
              </a:solidFill>
              <a:latin typeface="Times New Roman" panose="02020603050405020304" pitchFamily="18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الف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جدول مقداری تولید :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کار در جریان اول دوره                             100 واحد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واحد های شروع شده به تولید                      1250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جمع                                                       1350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16772" name="Line 4"/>
          <p:cNvSpPr>
            <a:spLocks noChangeShapeType="1"/>
          </p:cNvSpPr>
          <p:nvPr/>
        </p:nvSpPr>
        <p:spPr bwMode="auto">
          <a:xfrm flipH="1">
            <a:off x="3308350" y="1219200"/>
            <a:ext cx="342900" cy="0"/>
          </a:xfrm>
          <a:prstGeom prst="line">
            <a:avLst/>
          </a:prstGeom>
          <a:noFill/>
          <a:ln w="38100" cmpd="dbl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416774" name="Rectangle 6"/>
          <p:cNvSpPr>
            <a:spLocks noChangeArrowheads="1"/>
          </p:cNvSpPr>
          <p:nvPr/>
        </p:nvSpPr>
        <p:spPr bwMode="auto">
          <a:xfrm>
            <a:off x="3273425" y="3397250"/>
            <a:ext cx="5299075" cy="186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واحدهای تکمیل شده و انتقالی                          1225 واحد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کار در جریان آخر دوره   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125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جمع                                                         1350 واحد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</a:t>
            </a: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ب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جدول معادل آحاد تکمیل شده :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graphicFrame>
        <p:nvGraphicFramePr>
          <p:cNvPr id="416840" name="Group 72"/>
          <p:cNvGraphicFramePr>
            <a:graphicFrameLocks noGrp="1"/>
          </p:cNvGraphicFramePr>
          <p:nvPr/>
        </p:nvGraphicFramePr>
        <p:xfrm>
          <a:off x="1828800" y="4648200"/>
          <a:ext cx="6711950" cy="2286000"/>
        </p:xfrm>
        <a:graphic>
          <a:graphicData uri="http://schemas.openxmlformats.org/drawingml/2006/table">
            <a:tbl>
              <a:tblPr rtl="1"/>
              <a:tblGrid>
                <a:gridCol w="3629025">
                  <a:extLst>
                    <a:ext uri="{9D8B030D-6E8A-4147-A177-3AD203B41FA5}">
                      <a16:colId xmlns:a16="http://schemas.microsoft.com/office/drawing/2014/main" val="3206280520"/>
                    </a:ext>
                  </a:extLst>
                </a:gridCol>
                <a:gridCol w="1247775">
                  <a:extLst>
                    <a:ext uri="{9D8B030D-6E8A-4147-A177-3AD203B41FA5}">
                      <a16:colId xmlns:a16="http://schemas.microsoft.com/office/drawing/2014/main" val="2350527340"/>
                    </a:ext>
                  </a:extLst>
                </a:gridCol>
                <a:gridCol w="330200">
                  <a:extLst>
                    <a:ext uri="{9D8B030D-6E8A-4147-A177-3AD203B41FA5}">
                      <a16:colId xmlns:a16="http://schemas.microsoft.com/office/drawing/2014/main" val="1313953381"/>
                    </a:ext>
                  </a:extLst>
                </a:gridCol>
                <a:gridCol w="1139825">
                  <a:extLst>
                    <a:ext uri="{9D8B030D-6E8A-4147-A177-3AD203B41FA5}">
                      <a16:colId xmlns:a16="http://schemas.microsoft.com/office/drawing/2014/main" val="1832526106"/>
                    </a:ext>
                  </a:extLst>
                </a:gridCol>
                <a:gridCol w="182562">
                  <a:extLst>
                    <a:ext uri="{9D8B030D-6E8A-4147-A177-3AD203B41FA5}">
                      <a16:colId xmlns:a16="http://schemas.microsoft.com/office/drawing/2014/main" val="240022795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30516547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از نظر مواد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از نظر تبدیل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865722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جهت تکمیل کار در جریان اول دوره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-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75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276838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واحد های شروع شده و تکمیل شده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1125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1125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273225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 در جریان آخر دوره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125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75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5024250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1250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1275 ریال 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 </a:t>
                      </a:r>
                      <a:endParaRPr kumimoji="0" lang="en-US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355471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78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2286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تمرین5 (صفحه 287)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502821" name="Rectangle 37"/>
          <p:cNvSpPr>
            <a:spLocks noChangeArrowheads="1"/>
          </p:cNvSpPr>
          <p:nvPr/>
        </p:nvSpPr>
        <p:spPr bwMode="auto">
          <a:xfrm>
            <a:off x="309563" y="-1773238"/>
            <a:ext cx="3040062" cy="731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 rtl="1"/>
            <a:r>
              <a:rPr lang="fa-IR" altLang="zh-CN">
                <a:latin typeface="Times New Roman" panose="02020603050405020304" pitchFamily="18" charset="0"/>
                <a:ea typeface="SimSun" panose="02010600030101010101" pitchFamily="2" charset="-122"/>
              </a:rPr>
              <a:t>ج </a:t>
            </a:r>
            <a:r>
              <a:rPr lang="fa-IR" altLang="zh-CN"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>
                <a:latin typeface="Times New Roman" panose="02020603050405020304" pitchFamily="18" charset="0"/>
                <a:ea typeface="SimSun" panose="02010600030101010101" pitchFamily="2" charset="-122"/>
              </a:rPr>
              <a:t> جدول هزینه های تولید </a:t>
            </a:r>
            <a:endParaRPr lang="en-US" altLang="zh-CN" sz="1100">
              <a:ea typeface="SimSun" panose="02010600030101010101" pitchFamily="2" charset="-122"/>
            </a:endParaRPr>
          </a:p>
          <a:p>
            <a:pPr algn="l" eaLnBrk="0" hangingPunct="0"/>
            <a:endParaRPr lang="en-US" altLang="zh-CN" sz="1800"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graphicFrame>
        <p:nvGraphicFramePr>
          <p:cNvPr id="502893" name="Group 109"/>
          <p:cNvGraphicFramePr>
            <a:graphicFrameLocks noGrp="1"/>
          </p:cNvGraphicFramePr>
          <p:nvPr/>
        </p:nvGraphicFramePr>
        <p:xfrm>
          <a:off x="1219200" y="1447800"/>
          <a:ext cx="7543800" cy="2651125"/>
        </p:xfrm>
        <a:graphic>
          <a:graphicData uri="http://schemas.openxmlformats.org/drawingml/2006/table">
            <a:tbl>
              <a:tblPr rtl="1"/>
              <a:tblGrid>
                <a:gridCol w="3124200">
                  <a:extLst>
                    <a:ext uri="{9D8B030D-6E8A-4147-A177-3AD203B41FA5}">
                      <a16:colId xmlns:a16="http://schemas.microsoft.com/office/drawing/2014/main" val="3577432902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124958282"/>
                    </a:ext>
                  </a:extLst>
                </a:gridCol>
                <a:gridCol w="1257300">
                  <a:extLst>
                    <a:ext uri="{9D8B030D-6E8A-4147-A177-3AD203B41FA5}">
                      <a16:colId xmlns:a16="http://schemas.microsoft.com/office/drawing/2014/main" val="9570067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249254572"/>
                    </a:ext>
                  </a:extLst>
                </a:gridCol>
                <a:gridCol w="1836738">
                  <a:extLst>
                    <a:ext uri="{9D8B030D-6E8A-4147-A177-3AD203B41FA5}">
                      <a16:colId xmlns:a16="http://schemas.microsoft.com/office/drawing/2014/main" val="2442955002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تبدیل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جمع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6945267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ارزش کار در جریان اول دوره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-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-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-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6086076"/>
                  </a:ext>
                </a:extLst>
              </a:tr>
              <a:tr h="82232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طی دوره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1092000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3413000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5315000</a:t>
                      </a:r>
                      <a:endParaRPr kumimoji="0" lang="en-US" altLang="zh-CN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5536000 ریال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734834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تقسیم بر معادل آحاد تکمیل شده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1250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1275</a:t>
                      </a: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واحد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6997596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تولید هر واحد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6/1521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8627/2676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4627/4198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anchor="ctr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4392779"/>
                  </a:ext>
                </a:extLst>
              </a:tr>
            </a:tbl>
          </a:graphicData>
        </a:graphic>
      </p:graphicFrame>
      <p:sp>
        <p:nvSpPr>
          <p:cNvPr id="502882" name="Rectangle 98"/>
          <p:cNvSpPr>
            <a:spLocks noChangeArrowheads="1"/>
          </p:cNvSpPr>
          <p:nvPr/>
        </p:nvSpPr>
        <p:spPr bwMode="auto">
          <a:xfrm>
            <a:off x="685800" y="4267200"/>
            <a:ext cx="8148638" cy="2530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د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جدول تسهیم هزینه ها :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ارزش کار در جریان اول دوره                         221000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هزینه لازم جهت تکمیل   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200765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= 8627/2676 × 75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بهای تمام شده 100 واحد کار در جریان اول دوره             421765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بهای تمام شده واحد های شروع شده و تکمیل شده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4723270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= 4627/4198 × 1125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بهای تمام شده واحد های تکمیل شده  و انتقالی                  5145035		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ارزش کار در جریان آخر دوره                                                390965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[8627/2676× 75] + (6/1521 × 125)]                                      5536000</a:t>
            </a:r>
            <a:endParaRPr lang="fa-IR" altLang="zh-CN" sz="1600">
              <a:solidFill>
                <a:srgbClr val="FF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2927" name="Text Box 143"/>
          <p:cNvSpPr txBox="1">
            <a:spLocks noChangeArrowheads="1"/>
          </p:cNvSpPr>
          <p:nvPr/>
        </p:nvSpPr>
        <p:spPr bwMode="auto">
          <a:xfrm>
            <a:off x="6248400" y="1233488"/>
            <a:ext cx="2514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zh-CN" sz="1800">
                <a:solidFill>
                  <a:srgbClr val="FFCC00"/>
                </a:solidFill>
              </a:rPr>
              <a:t>ج – جدول هزینه های تولید </a:t>
            </a:r>
            <a:endParaRPr lang="en-US" altLang="fa-IR" sz="1800">
              <a:solidFill>
                <a:srgbClr val="FFCC00"/>
              </a:solidFill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85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95600" y="381000"/>
            <a:ext cx="35052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تمرین5 (صفحه 287)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505859" name="Rectangle 3"/>
          <p:cNvSpPr>
            <a:spLocks noChangeArrowheads="1"/>
          </p:cNvSpPr>
          <p:nvPr/>
        </p:nvSpPr>
        <p:spPr bwMode="auto">
          <a:xfrm>
            <a:off x="0" y="1203325"/>
            <a:ext cx="9009063" cy="5578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شرکت تولیدی آرمان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گزارش بهای تمام شده تولیدی کارگاه دوم در اردیبهشت ماه – روش </a:t>
            </a:r>
            <a:r>
              <a:rPr lang="en-US" altLang="zh-CN" sz="2000" u="sng">
                <a:solidFill>
                  <a:srgbClr val="FFCC00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FIFO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endParaRPr lang="fa-IR" altLang="zh-CN" sz="2000">
              <a:solidFill>
                <a:srgbClr val="FFCC00"/>
              </a:solidFill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الف – جدول مقداری تولید :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کار در جریان اول دوره                                                             75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واحد های انتقالی از مرحله قبل            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1225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جمع                                                                                       1300 واحد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تکمیل شده و انتقالی به انبار                                                         1200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کار در جریان آخر دوره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100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                       جمع                                    1300 واحد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endParaRPr lang="fa-IR" altLang="zh-CN" sz="2000">
              <a:solidFill>
                <a:srgbClr val="FFCC00"/>
              </a:solidFill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ب – جدول معادل آحاد تکمیل شده :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از نظر هزینه های انتقالی</a:t>
            </a:r>
            <a:r>
              <a:rPr lang="fa-IR" altLang="zh-CN" sz="2000">
                <a:solidFill>
                  <a:srgbClr val="FFCC00"/>
                </a:solidFill>
              </a:rPr>
              <a:t>                </a:t>
            </a:r>
            <a:r>
              <a:rPr lang="fa-IR" altLang="zh-CN" sz="2000" u="sng">
                <a:solidFill>
                  <a:srgbClr val="FFCC00"/>
                </a:solidFill>
              </a:rPr>
              <a:t>مواد ، دستمزد و سربار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کار در جریان اول دوره                                       -                                                   25   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واحد های شروع شده و تکمیل شده                        1125                                           1125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در جریان آخر دوره                                             100                                              75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                     1125                                          1225 واحد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8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95600" y="381000"/>
            <a:ext cx="35052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تمرین5 (صفحه 287)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506884" name="Rectangle 4"/>
          <p:cNvSpPr>
            <a:spLocks noChangeArrowheads="1"/>
          </p:cNvSpPr>
          <p:nvPr/>
        </p:nvSpPr>
        <p:spPr bwMode="auto">
          <a:xfrm>
            <a:off x="185738" y="1355725"/>
            <a:ext cx="8729662" cy="527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ج – جدول هزینه های تولید :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هزینه های انتقالی </a:t>
            </a:r>
            <a:r>
              <a:rPr lang="fa-IR" altLang="zh-CN" sz="2000">
                <a:solidFill>
                  <a:srgbClr val="FFCC00"/>
                </a:solidFill>
              </a:rPr>
              <a:t>         </a:t>
            </a:r>
            <a:r>
              <a:rPr lang="fa-IR" altLang="zh-CN" sz="2000" u="sng">
                <a:solidFill>
                  <a:srgbClr val="FFCC00"/>
                </a:solidFill>
              </a:rPr>
              <a:t>مواد ، دستمزد و سربار</a:t>
            </a:r>
            <a:r>
              <a:rPr lang="fa-IR" altLang="zh-CN" sz="2000">
                <a:solidFill>
                  <a:srgbClr val="FFCC00"/>
                </a:solidFill>
              </a:rPr>
              <a:t>                  </a:t>
            </a:r>
            <a:r>
              <a:rPr lang="fa-IR" altLang="zh-CN" sz="2000" u="sng">
                <a:solidFill>
                  <a:srgbClr val="FFCC00"/>
                </a:solidFill>
              </a:rPr>
              <a:t>جمع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کار در جریان اول دوره                     -                 	                 -                                 378600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هزینه های طی دوره                         5145035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1864000</a:t>
            </a:r>
            <a:r>
              <a:rPr lang="fa-IR" altLang="zh-CN" sz="2000">
                <a:solidFill>
                  <a:srgbClr val="FFCC00"/>
                </a:solidFill>
              </a:rPr>
              <a:t>                     7009035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تقسیم بر معادل آحاد تکمیل شده            </a:t>
            </a:r>
            <a:r>
              <a:rPr lang="fa-IR" altLang="zh-CN" sz="2000" u="sng">
                <a:solidFill>
                  <a:srgbClr val="FFCC00"/>
                </a:solidFill>
              </a:rPr>
              <a:t>1225</a:t>
            </a:r>
            <a:r>
              <a:rPr lang="fa-IR" altLang="zh-CN" sz="2000">
                <a:solidFill>
                  <a:srgbClr val="FFCC00"/>
                </a:solidFill>
              </a:rPr>
              <a:t>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1225</a:t>
            </a:r>
            <a:r>
              <a:rPr lang="fa-IR" altLang="zh-CN" sz="2000">
                <a:solidFill>
                  <a:srgbClr val="FFCC00"/>
                </a:solidFill>
              </a:rPr>
              <a:t>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 7387635</a:t>
            </a:r>
            <a:r>
              <a:rPr lang="fa-IR" altLang="zh-CN" sz="2000">
                <a:solidFill>
                  <a:srgbClr val="FFCC00"/>
                </a:solidFill>
              </a:rPr>
              <a:t>                         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هزینه تولید هر واحد                          029/4200                       633/1521                 662/5721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د – جدول تسهیم هزینه های تولید :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ارزش کار در جریان اول دوره                                          378600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هزینه لازم جهت تکمیل              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38041</a:t>
            </a:r>
            <a:r>
              <a:rPr lang="fa-IR" altLang="zh-CN" sz="2000">
                <a:solidFill>
                  <a:srgbClr val="FFCC00"/>
                </a:solidFill>
              </a:rPr>
              <a:t> = 633/1521 × 25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بهای تمام شده 75 واحد کار در جریان اول دوره                      416641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بهال تمام شده واحد های شروع شده و تکمیل شده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6436869</a:t>
            </a:r>
            <a:r>
              <a:rPr lang="fa-IR" altLang="zh-CN" sz="2000">
                <a:solidFill>
                  <a:srgbClr val="FFCC00"/>
                </a:solidFill>
              </a:rPr>
              <a:t> = 662/5721 ×1125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بهای تمام شده واحد های تکمیل شده و انتقالی                       6853510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ارزش کار در جریان آخر دوره                                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[(633/1521 × 75) + (029/4200× 100 ) ]                  </a:t>
            </a:r>
            <a:r>
              <a:rPr lang="fa-IR" altLang="zh-CN" sz="2000" u="sng">
                <a:solidFill>
                  <a:srgbClr val="FFCC00"/>
                </a:solidFill>
              </a:rPr>
              <a:t>534125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کل هزینه های تولید                                           7387635 ریال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8" name="Rectangle 4"/>
          <p:cNvSpPr>
            <a:spLocks noChangeArrowheads="1"/>
          </p:cNvSpPr>
          <p:nvPr/>
        </p:nvSpPr>
        <p:spPr bwMode="auto">
          <a:xfrm>
            <a:off x="762000" y="1952625"/>
            <a:ext cx="7620000" cy="155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" rtl="1"/>
            <a:r>
              <a:rPr lang="fa-IR" altLang="zh-CN" b="1">
                <a:solidFill>
                  <a:schemeClr val="hlink"/>
                </a:solidFill>
              </a:rPr>
              <a:t>ب</a:t>
            </a:r>
            <a:r>
              <a:rPr lang="en-US" altLang="zh-CN" b="1">
                <a:solidFill>
                  <a:schemeClr val="hlink"/>
                </a:solidFill>
              </a:rPr>
              <a:t> </a:t>
            </a:r>
            <a:r>
              <a:rPr lang="en-US" altLang="zh-CN" b="1">
                <a:solidFill>
                  <a:schemeClr val="hlink"/>
                </a:solidFill>
                <a:ea typeface="SimSun" panose="02010600030101010101" pitchFamily="2" charset="-122"/>
              </a:rPr>
              <a:t>_</a:t>
            </a:r>
            <a:r>
              <a:rPr lang="fa-IR" altLang="zh-CN" b="1">
                <a:solidFill>
                  <a:schemeClr val="hlink"/>
                </a:solidFill>
              </a:rPr>
              <a:t> اقلام ثابت بهای تمام شده :</a:t>
            </a:r>
          </a:p>
          <a:p>
            <a:pPr algn="just" rtl="1"/>
            <a:r>
              <a:rPr lang="fa-IR" altLang="zh-CN" b="1">
                <a:solidFill>
                  <a:schemeClr val="hlink"/>
                </a:solidFill>
              </a:rPr>
              <a:t>      </a:t>
            </a:r>
          </a:p>
          <a:p>
            <a:pPr algn="just" rtl="1"/>
            <a:r>
              <a:rPr lang="fa-IR" altLang="zh-CN" b="1">
                <a:solidFill>
                  <a:schemeClr val="hlink"/>
                </a:solidFill>
              </a:rPr>
              <a:t>      </a:t>
            </a:r>
            <a:r>
              <a:rPr lang="fa-IR" altLang="zh-CN">
                <a:solidFill>
                  <a:srgbClr val="FFCC00"/>
                </a:solidFill>
              </a:rPr>
              <a:t> شامل اقلامی است که با افزایش حجم تولید ، در کل افزایش نمی یابد </a:t>
            </a: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       اما برای واحد کالا متغیر است . مثل هزینه اجاره محل کارخانه</a:t>
            </a:r>
            <a:r>
              <a:rPr lang="en-US" altLang="zh-CN">
                <a:solidFill>
                  <a:srgbClr val="FFCC00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4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4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46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4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628" grpId="0"/>
    </p:bld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81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00400" y="304800"/>
            <a:ext cx="29718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 حل تمرین6(صفحه 288)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18820" name="Rectangle 4"/>
          <p:cNvSpPr>
            <a:spLocks noChangeArrowheads="1"/>
          </p:cNvSpPr>
          <p:nvPr/>
        </p:nvSpPr>
        <p:spPr bwMode="auto">
          <a:xfrm>
            <a:off x="-274638" y="1371600"/>
            <a:ext cx="9113838" cy="4838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fa-IR" altLang="zh-CN">
                <a:solidFill>
                  <a:srgbClr val="FFCC00"/>
                </a:solidFill>
              </a:rPr>
              <a:t>با فرص استفاده از روش  میانگین :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الف) کالای در جریان ساخت کارگاه اول                   5315000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  کنترل مواد                                1902000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                                      کنترل دستمزد                           1786000 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                                      کنترل سربار                             1627000 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کالای در جریان ساخت کارگاه دوم                 1864000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                                       کنترل مواد                              784800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                                       کنترل دستمزد                        5884000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                                       کنترل سربار                            490800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ب) کالای در جریان ساخت کارگاه دوم                5145000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                                      کالای در جریان ساخت کارگاه اول            5145000    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ج) کالای ساخته شده                   6854400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                                      کالای در جریان ساخت کارگاه دوم           6854400        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3048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تمرین6 (صفحه 288)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419844" name="Rectangle 4"/>
          <p:cNvSpPr>
            <a:spLocks noChangeArrowheads="1"/>
          </p:cNvSpPr>
          <p:nvPr/>
        </p:nvSpPr>
        <p:spPr bwMode="auto">
          <a:xfrm>
            <a:off x="762000" y="1273175"/>
            <a:ext cx="8001000" cy="5203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با فرض استفاده از روش </a:t>
            </a:r>
            <a:r>
              <a:rPr lang="en-US" altLang="zh-CN">
                <a:solidFill>
                  <a:srgbClr val="FFCC00"/>
                </a:solidFill>
                <a:ea typeface="SimSun" panose="02010600030101010101" pitchFamily="2" charset="-122"/>
              </a:rPr>
              <a:t>FIFO </a:t>
            </a:r>
            <a:r>
              <a:rPr lang="fa-IR" altLang="zh-CN">
                <a:solidFill>
                  <a:srgbClr val="FFCC00"/>
                </a:solidFill>
              </a:rPr>
              <a:t> :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الف ) کالای در جریان ساخت کارگاه اول                   5315000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 کنترل مواد                                   1902000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 کنترل دستمزد                              1786000 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 کنترل سربار                                1627000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کالای در جریان ساخت کارگاه دوم                          1864000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 کنترل مواد                                    784800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کنترل دستمزد                                588400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کنترل سربار                                   490800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ب) کالای در جریان ساخت کارگاه دوم            5145035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کالای در جریان ساخت کارگاه اول                    5145035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ج) کالای ساخته شده                                   6853510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کالای در جریان ساخت کارگاه دوم                     6853510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86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381000"/>
            <a:ext cx="32766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 حل تمرین7 (صفحه 288)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420868" name="Rectangle 4"/>
          <p:cNvSpPr>
            <a:spLocks noChangeArrowheads="1"/>
          </p:cNvSpPr>
          <p:nvPr/>
        </p:nvSpPr>
        <p:spPr bwMode="auto">
          <a:xfrm>
            <a:off x="161925" y="1295400"/>
            <a:ext cx="8753475" cy="527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تذکر : جدول معادل واحدهای تکمیل شده در گزارش بهای تمام شده هر دپارتمان ارائه شده است .   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شرکت قاب سازی خوش فرم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گزارش بهای تمام شده تولید کارگاه شماره 1 برای تیرماه 3×13 – روش میانگین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الف – جدول مقداری تولید :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کار در جریان اول دوره                      340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شروع شده به تولید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1915</a:t>
            </a:r>
            <a:r>
              <a:rPr lang="fa-IR" altLang="zh-CN" sz="2000">
                <a:solidFill>
                  <a:srgbClr val="FFCC00"/>
                </a:solidFill>
              </a:rPr>
              <a:t>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جمع                                                 2255  واحد  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واحدهای تکمیل شده و انتقالی            1975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کار در جریان آخر دوره                  </a:t>
            </a:r>
            <a:r>
              <a:rPr lang="fa-IR" altLang="zh-CN" sz="2000" u="sng">
                <a:solidFill>
                  <a:srgbClr val="FFCC00"/>
                </a:solidFill>
              </a:rPr>
              <a:t>280</a:t>
            </a:r>
            <a:r>
              <a:rPr lang="fa-IR" altLang="zh-CN" sz="2000">
                <a:solidFill>
                  <a:srgbClr val="FFCC00"/>
                </a:solidFill>
              </a:rPr>
              <a:t>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جمع                                               2255 واحد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ب – جدول معادل آحاد تکمیل شده :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        از نظر مواد                              از نظر تبدیل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واحدهای تکمیل شده و انتقالی                           1975                                       1975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کار در جریان آخر دوره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280</a:t>
            </a:r>
            <a:r>
              <a:rPr lang="fa-IR" altLang="zh-CN" sz="2000">
                <a:solidFill>
                  <a:srgbClr val="FFCC00"/>
                </a:solidFill>
              </a:rPr>
              <a:t>     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140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جمع                                                            2255                                        2115 واحد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8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95600" y="2286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تمرین7 (صفحه 288)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421893" name="Rectangle 5"/>
          <p:cNvSpPr>
            <a:spLocks noChangeArrowheads="1"/>
          </p:cNvSpPr>
          <p:nvPr/>
        </p:nvSpPr>
        <p:spPr bwMode="auto">
          <a:xfrm>
            <a:off x="180975" y="1263650"/>
            <a:ext cx="8683625" cy="429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ج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جدول هزینه های تولید :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              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مواد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تبدیل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جمع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ارزش کار در جریان                            163248                 119199                        282447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هزینه های طی دوره        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1020627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1350726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2371353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جمع                                                  1183875               1469925                  2653800ریال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تقسیم بر معادل آحاد تکمیل شده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2255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2115 واحد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هزینه تولید هر واحد                                  525                        695                         1220 ریال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fa-IR" altLang="zh-CN" sz="2000">
              <a:solidFill>
                <a:srgbClr val="FFCC00"/>
              </a:solidFill>
              <a:latin typeface="Times New Roman" panose="02020603050405020304" pitchFamily="18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د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جدول تسهیم هزینه ها :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بهای تمام شده واحد های تکمیل شده و انتقالی                  2409500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(1220 × 1975)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ارزش کار در جریان آخر دوره            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[(695 × 140 ) + (525 × 280)]              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244300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21892" name="Line 4"/>
          <p:cNvSpPr>
            <a:spLocks noChangeShapeType="1"/>
          </p:cNvSpPr>
          <p:nvPr/>
        </p:nvSpPr>
        <p:spPr bwMode="auto">
          <a:xfrm>
            <a:off x="2640013" y="5218113"/>
            <a:ext cx="571500" cy="0"/>
          </a:xfrm>
          <a:prstGeom prst="line">
            <a:avLst/>
          </a:prstGeom>
          <a:noFill/>
          <a:ln w="38100" cmpd="dbl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421894" name="Rectangle 6"/>
          <p:cNvSpPr>
            <a:spLocks noChangeArrowheads="1"/>
          </p:cNvSpPr>
          <p:nvPr/>
        </p:nvSpPr>
        <p:spPr bwMode="auto">
          <a:xfrm>
            <a:off x="3328988" y="5318125"/>
            <a:ext cx="5510212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کل هزینه های تولید                       2653800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ثبت کالای تکمیل شده انتقالی در دفتر روزنامه :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کالای در جریان ساخت کارگاه دوم                        2409500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کالای در جریان ساخت کارگاه اول                        2409500</a:t>
            </a:r>
            <a:endParaRPr lang="fa-IR" altLang="zh-CN" sz="1600">
              <a:solidFill>
                <a:srgbClr val="FF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90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95600" y="2286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تمرین7 (صفحه 288)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507908" name="Line 4"/>
          <p:cNvSpPr>
            <a:spLocks noChangeShapeType="1"/>
          </p:cNvSpPr>
          <p:nvPr/>
        </p:nvSpPr>
        <p:spPr bwMode="auto">
          <a:xfrm>
            <a:off x="2640013" y="5218113"/>
            <a:ext cx="571500" cy="0"/>
          </a:xfrm>
          <a:prstGeom prst="line">
            <a:avLst/>
          </a:prstGeom>
          <a:noFill/>
          <a:ln w="38100" cmpd="dbl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507910" name="Rectangle 6"/>
          <p:cNvSpPr>
            <a:spLocks noChangeArrowheads="1"/>
          </p:cNvSpPr>
          <p:nvPr/>
        </p:nvSpPr>
        <p:spPr bwMode="auto">
          <a:xfrm>
            <a:off x="76200" y="1203325"/>
            <a:ext cx="9009063" cy="527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شرکت قاب سازی خوش فرم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گزارش بهای تمام شده تولید کارگاه دوم در ماه تیر – روش میانگین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الف – جدول مقداری تولید :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کار در جریان اول دوره                           360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واحدهای دریافتی از مرحله قبل                  </a:t>
            </a:r>
            <a:r>
              <a:rPr lang="fa-IR" altLang="zh-CN" sz="2000" u="sng">
                <a:solidFill>
                  <a:srgbClr val="FFCC00"/>
                </a:solidFill>
              </a:rPr>
              <a:t>1975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2335 واحد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واحدهای تکمیل شده و انتقالی                    1955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کار در جریان آخر دوره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380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جمع                                                              2335 واحد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ب – جدول معادل آحاد تکمیل شده :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 از نظر هزینه های انتقالی</a:t>
            </a:r>
            <a:r>
              <a:rPr lang="fa-IR" altLang="zh-CN" sz="2000">
                <a:solidFill>
                  <a:srgbClr val="FFCC00"/>
                </a:solidFill>
              </a:rPr>
              <a:t>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مواد ، دستمزد و سربار</a:t>
            </a:r>
            <a:r>
              <a:rPr lang="fa-IR" altLang="zh-CN" sz="2000">
                <a:solidFill>
                  <a:srgbClr val="FFCC00"/>
                </a:solidFill>
              </a:rPr>
              <a:t>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واحدهای تکمیل شده و انتقالی                        1955                                                  1955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کار در جریان آخر دوره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380</a:t>
            </a:r>
            <a:r>
              <a:rPr lang="fa-IR" altLang="zh-CN" sz="2000">
                <a:solidFill>
                  <a:srgbClr val="FFCC00"/>
                </a:solidFill>
              </a:rPr>
              <a:t>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95</a:t>
            </a:r>
            <a:r>
              <a:rPr lang="fa-IR" altLang="zh-CN" sz="2000">
                <a:solidFill>
                  <a:srgbClr val="FFCC00"/>
                </a:solidFill>
              </a:rPr>
              <a:t>=25% × 380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جمع                                                             2335                                  2050 واحد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93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95600" y="2286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تمرین7 (صفحه 288)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508931" name="Line 3"/>
          <p:cNvSpPr>
            <a:spLocks noChangeShapeType="1"/>
          </p:cNvSpPr>
          <p:nvPr/>
        </p:nvSpPr>
        <p:spPr bwMode="auto">
          <a:xfrm>
            <a:off x="2640013" y="5218113"/>
            <a:ext cx="571500" cy="0"/>
          </a:xfrm>
          <a:prstGeom prst="line">
            <a:avLst/>
          </a:prstGeom>
          <a:noFill/>
          <a:ln w="38100" cmpd="dbl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508933" name="Rectangle 5"/>
          <p:cNvSpPr>
            <a:spLocks noChangeArrowheads="1"/>
          </p:cNvSpPr>
          <p:nvPr/>
        </p:nvSpPr>
        <p:spPr bwMode="auto">
          <a:xfrm>
            <a:off x="304800" y="1355725"/>
            <a:ext cx="8531225" cy="435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ج – جدول هزینه های تولید :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هزینه های انتقالی</a:t>
            </a:r>
            <a:r>
              <a:rPr lang="fa-IR" altLang="zh-CN" sz="2000">
                <a:solidFill>
                  <a:srgbClr val="FFCC00"/>
                </a:solidFill>
              </a:rPr>
              <a:t>          </a:t>
            </a:r>
            <a:r>
              <a:rPr lang="fa-IR" altLang="zh-CN" sz="2000" u="sng">
                <a:solidFill>
                  <a:srgbClr val="FFCC00"/>
                </a:solidFill>
              </a:rPr>
              <a:t>مواد</a:t>
            </a:r>
            <a:r>
              <a:rPr lang="fa-IR" altLang="zh-CN" sz="2000">
                <a:solidFill>
                  <a:srgbClr val="FFCC00"/>
                </a:solidFill>
              </a:rPr>
              <a:t>               </a:t>
            </a:r>
            <a:r>
              <a:rPr lang="fa-IR" altLang="zh-CN" sz="2000" u="sng">
                <a:solidFill>
                  <a:srgbClr val="FFCC00"/>
                </a:solidFill>
              </a:rPr>
              <a:t>تبدیل</a:t>
            </a:r>
            <a:r>
              <a:rPr lang="fa-IR" altLang="zh-CN" sz="2000">
                <a:solidFill>
                  <a:srgbClr val="FFCC00"/>
                </a:solidFill>
              </a:rPr>
              <a:t>          </a:t>
            </a:r>
            <a:r>
              <a:rPr lang="fa-IR" altLang="zh-CN" sz="2000" u="sng">
                <a:solidFill>
                  <a:srgbClr val="FFCC00"/>
                </a:solidFill>
              </a:rPr>
              <a:t>جمع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ارزش کار در جریان اول دوره              101641                2210           10396         114247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هزینه های طی دوره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3205301</a:t>
            </a:r>
            <a:r>
              <a:rPr lang="fa-IR" altLang="zh-CN" sz="2000">
                <a:solidFill>
                  <a:srgbClr val="FFCC00"/>
                </a:solidFill>
              </a:rPr>
              <a:t>            </a:t>
            </a:r>
            <a:r>
              <a:rPr lang="fa-IR" altLang="zh-CN" sz="2000" u="sng">
                <a:solidFill>
                  <a:srgbClr val="FFCC00"/>
                </a:solidFill>
              </a:rPr>
              <a:t>152620</a:t>
            </a:r>
            <a:r>
              <a:rPr lang="fa-IR" altLang="zh-CN" sz="2000">
                <a:solidFill>
                  <a:srgbClr val="FFCC00"/>
                </a:solidFill>
              </a:rPr>
              <a:t>       </a:t>
            </a:r>
            <a:r>
              <a:rPr lang="fa-IR" altLang="zh-CN" sz="2000" u="sng">
                <a:solidFill>
                  <a:srgbClr val="FFCC00"/>
                </a:solidFill>
              </a:rPr>
              <a:t>681329</a:t>
            </a:r>
            <a:r>
              <a:rPr lang="fa-IR" altLang="zh-CN" sz="2000">
                <a:solidFill>
                  <a:srgbClr val="FFCC00"/>
                </a:solidFill>
              </a:rPr>
              <a:t>         </a:t>
            </a:r>
            <a:r>
              <a:rPr lang="fa-IR" altLang="zh-CN" sz="2000" u="sng">
                <a:solidFill>
                  <a:srgbClr val="FFCC00"/>
                </a:solidFill>
              </a:rPr>
              <a:t>4039250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جمع                                 3306942             154830       691725      4153497 ریال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تقسیم بر معادل آحاد تکمیل شده        </a:t>
            </a:r>
            <a:r>
              <a:rPr lang="fa-IR" altLang="zh-CN" sz="2000" u="sng">
                <a:solidFill>
                  <a:srgbClr val="FFCC00"/>
                </a:solidFill>
              </a:rPr>
              <a:t>2020</a:t>
            </a:r>
            <a:r>
              <a:rPr lang="fa-IR" altLang="zh-CN" sz="2000">
                <a:solidFill>
                  <a:srgbClr val="FFCC00"/>
                </a:solidFill>
              </a:rPr>
              <a:t>                  </a:t>
            </a:r>
            <a:r>
              <a:rPr lang="fa-IR" altLang="zh-CN" sz="2000" u="sng">
                <a:solidFill>
                  <a:srgbClr val="FFCC00"/>
                </a:solidFill>
              </a:rPr>
              <a:t>1985</a:t>
            </a:r>
            <a:r>
              <a:rPr lang="fa-IR" altLang="zh-CN" sz="2000">
                <a:solidFill>
                  <a:srgbClr val="FFCC00"/>
                </a:solidFill>
              </a:rPr>
              <a:t>             </a:t>
            </a:r>
            <a:r>
              <a:rPr lang="fa-IR" altLang="zh-CN" sz="2000" u="sng">
                <a:solidFill>
                  <a:srgbClr val="FFCC00"/>
                </a:solidFill>
              </a:rPr>
              <a:t>2005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هزینه تولید هر واحد                         1/1637                  78             345          1/2060 ریال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د – جدول تسهیم هزینه ها :                                               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بهای تمام شده واحدهای تکمیل شده و انتقالی                         4058397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(1/2060 × 1970)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ارزش کار در جریان آخر دوره  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[(345 × 35 ) + (78 × 15) + (1/1637 × 50)]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95100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کل هزینه های تولید                                                     4153497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505200" y="381000"/>
            <a:ext cx="26670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8 (صفحه 290)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422916" name="Rectangle 4"/>
          <p:cNvSpPr>
            <a:spLocks noChangeArrowheads="1"/>
          </p:cNvSpPr>
          <p:nvPr/>
        </p:nvSpPr>
        <p:spPr bwMode="auto">
          <a:xfrm>
            <a:off x="685800" y="1203325"/>
            <a:ext cx="8188325" cy="5578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شرکت تولیدی ایمان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</a:t>
            </a:r>
            <a:r>
              <a:rPr lang="fa-IR" altLang="zh-CN" sz="2000" u="sng">
                <a:solidFill>
                  <a:srgbClr val="FFCC00"/>
                </a:solidFill>
              </a:rPr>
              <a:t>گزارش بهای تمام شده تولید کارگاه اول در آبان ماه – روش </a:t>
            </a:r>
            <a:r>
              <a:rPr lang="en-US" altLang="zh-CN" sz="2000" u="sng">
                <a:solidFill>
                  <a:srgbClr val="FFCC00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FIFO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الف – جدول مقداری تولید :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کار در جریان اول دوره             1360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شروع شده به تولید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7660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جمع                               9020 واحد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تکمیل شده و انتقالی                        7900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کار در جریان آخر دوره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1120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جمع                                            9020 واحد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ب – جدول معادل آحاد تکمیل شده :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از نظر مواد</a:t>
            </a:r>
            <a:r>
              <a:rPr lang="fa-IR" altLang="zh-CN" sz="2000">
                <a:solidFill>
                  <a:srgbClr val="FFCC00"/>
                </a:solidFill>
              </a:rPr>
              <a:t>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از نظر تبدیل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جهت تکمیل کار درجریان اول دوره            -                                    1088 = 80% × 1360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واحدهای شروع شده و تکمیل شده               6540                                        6540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(1360 – 7900)   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کار در جریان آخر دوره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1120</a:t>
            </a:r>
            <a:r>
              <a:rPr lang="fa-IR" altLang="zh-CN" sz="2000">
                <a:solidFill>
                  <a:srgbClr val="FFCC00"/>
                </a:solidFill>
              </a:rPr>
              <a:t>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560</a:t>
            </a:r>
            <a:r>
              <a:rPr lang="fa-IR" altLang="zh-CN" sz="2000">
                <a:solidFill>
                  <a:srgbClr val="FFCC00"/>
                </a:solidFill>
              </a:rPr>
              <a:t> = 50% × 1120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جمع                                                       7660                                   8188 واحد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3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124200" y="3810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تمرین8 (صفحه 290)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423940" name="Rectangle 4"/>
          <p:cNvSpPr>
            <a:spLocks noChangeArrowheads="1"/>
          </p:cNvSpPr>
          <p:nvPr/>
        </p:nvSpPr>
        <p:spPr bwMode="auto">
          <a:xfrm>
            <a:off x="236538" y="1355725"/>
            <a:ext cx="8602662" cy="5578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fa-IR" altLang="zh-CN" sz="2000">
                <a:solidFill>
                  <a:srgbClr val="FFCC00"/>
                </a:solidFill>
              </a:rPr>
              <a:t>ج – جدول هزینه های تولید :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             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مواد</a:t>
            </a:r>
            <a:r>
              <a:rPr lang="fa-IR" altLang="zh-CN" sz="2000">
                <a:solidFill>
                  <a:srgbClr val="FFCC00"/>
                </a:solidFill>
              </a:rPr>
              <a:t>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تبدیل</a:t>
            </a:r>
            <a:r>
              <a:rPr lang="fa-IR" altLang="zh-CN" sz="2000">
                <a:solidFill>
                  <a:srgbClr val="FFCC00"/>
                </a:solidFill>
              </a:rPr>
              <a:t>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جمع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کار در جریان اول دوره                       -                                 -                      564894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هزینه های طی دوره                       2041254                     2701452               4742706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تقسیم بر معادل آحاد تکمیل شده           7660                       8188 واحد             5307600 ریال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هزینه های تولید هر واحد                    48/266                     93/329                 41/596 ریال </a:t>
            </a:r>
          </a:p>
          <a:p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د – جدول تسهیم هزینه ها :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ارزش کار در جریان اول دوره              564894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هزینه لازم جهت تکمیل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358964</a:t>
            </a:r>
            <a:r>
              <a:rPr lang="fa-IR" altLang="zh-CN" sz="2000">
                <a:solidFill>
                  <a:srgbClr val="FFCC00"/>
                </a:solidFill>
              </a:rPr>
              <a:t> = 93/329 × 1088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بهای تمام شده 1360 واحد اول دوره                 923858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بهای تمام شده واحدهای شروع شده و تکمیل شده                  </a:t>
            </a:r>
            <a:r>
              <a:rPr lang="fa-IR" altLang="zh-CN" sz="2000" u="sng">
                <a:solidFill>
                  <a:srgbClr val="FFCC00"/>
                </a:solidFill>
              </a:rPr>
              <a:t>3900522</a:t>
            </a:r>
            <a:r>
              <a:rPr lang="fa-IR" altLang="zh-CN" sz="2000">
                <a:solidFill>
                  <a:srgbClr val="FFCC00"/>
                </a:solidFill>
              </a:rPr>
              <a:t> = 41/596 × 6540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بهای تمام شده واحد های تکمیل شده و انتقالی *                    4824381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ارزش کار در جریان آخر دوره                       483319 = (93/329 × 560) + (48/266 × 1120)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کل هزینه های تولید              </a:t>
            </a:r>
            <a:r>
              <a:rPr lang="fa-IR" altLang="zh-CN" sz="2000" u="sng">
                <a:solidFill>
                  <a:srgbClr val="FFCC00"/>
                </a:solidFill>
              </a:rPr>
              <a:t>5307600</a:t>
            </a:r>
            <a:endParaRPr lang="en-US" altLang="zh-CN" sz="2000" u="sng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 sz="2000">
                <a:solidFill>
                  <a:srgbClr val="FFCC00"/>
                </a:solidFill>
              </a:rPr>
              <a:t>* اختلاف ناشی از گرد کردن اعداد است</a:t>
            </a:r>
          </a:p>
          <a:p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3810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تمرین8 (صفحه 290)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424964" name="Rectangle 4"/>
          <p:cNvSpPr>
            <a:spLocks noChangeArrowheads="1"/>
          </p:cNvSpPr>
          <p:nvPr/>
        </p:nvSpPr>
        <p:spPr bwMode="auto">
          <a:xfrm>
            <a:off x="153988" y="1203325"/>
            <a:ext cx="8837612" cy="5578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شرکت تولیدی ایمان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گزارش بهای تمام شده تولید کارگاه دوم در آبان ماه – روش </a:t>
            </a:r>
            <a:r>
              <a:rPr lang="en-US" altLang="zh-CN" sz="2000">
                <a:solidFill>
                  <a:srgbClr val="FFCC00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FIFO</a:t>
            </a: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الف – جدول مقداری تولید :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کار در جریان اول دوره                       1440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واحدهیا دریافتی از مرحله قبل            </a:t>
            </a:r>
            <a:r>
              <a:rPr lang="fa-IR" altLang="zh-CN" sz="2000" u="sng">
                <a:solidFill>
                  <a:srgbClr val="FFCC00"/>
                </a:solidFill>
              </a:rPr>
              <a:t>7900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جمع                     9340 واحد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واحدهای تکمیل شده و انتقالی                  7820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کار در جریان آخر دوره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1520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جمع                      9340 واحد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ب – جدول معادل آحاد تکمیل شده :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از نظر هزینه های انتقالی</a:t>
            </a:r>
            <a:r>
              <a:rPr lang="fa-IR" altLang="zh-CN" sz="2000">
                <a:solidFill>
                  <a:srgbClr val="FFCC00"/>
                </a:solidFill>
              </a:rPr>
              <a:t>           </a:t>
            </a:r>
            <a:r>
              <a:rPr lang="fa-IR" altLang="zh-CN" sz="2000" u="sng">
                <a:solidFill>
                  <a:srgbClr val="FFCC00"/>
                </a:solidFill>
              </a:rPr>
              <a:t>از نظر مواد</a:t>
            </a:r>
            <a:r>
              <a:rPr lang="fa-IR" altLang="zh-CN" sz="2000">
                <a:solidFill>
                  <a:srgbClr val="FFCC00"/>
                </a:solidFill>
              </a:rPr>
              <a:t>            </a:t>
            </a:r>
            <a:r>
              <a:rPr lang="fa-IR" altLang="zh-CN" sz="2000" u="sng">
                <a:solidFill>
                  <a:srgbClr val="FFCC00"/>
                </a:solidFill>
              </a:rPr>
              <a:t>از نظر تبدیل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جهت تکمیل کار در جریان اول دوره                -                                   720                      1296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واحدهای شروع شده و تکمیل شده                                  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(1440 – 7820)                                          6380                            6380                      6380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کار در جریان آخر دوره 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1520</a:t>
            </a:r>
            <a:r>
              <a:rPr lang="fa-IR" altLang="zh-CN" sz="2000">
                <a:solidFill>
                  <a:srgbClr val="FFCC00"/>
                </a:solidFill>
              </a:rPr>
              <a:t>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380</a:t>
            </a:r>
            <a:r>
              <a:rPr lang="fa-IR" altLang="zh-CN" sz="2000">
                <a:solidFill>
                  <a:srgbClr val="FFCC00"/>
                </a:solidFill>
              </a:rPr>
              <a:t>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380</a:t>
            </a:r>
            <a:r>
              <a:rPr lang="fa-IR" altLang="zh-CN" sz="2000">
                <a:solidFill>
                  <a:srgbClr val="FFCC00"/>
                </a:solidFill>
              </a:rPr>
              <a:t> واحد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            7900                           7480                    8056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95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3810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تمرین8 (صفحه 290)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509956" name="Rectangle 4"/>
          <p:cNvSpPr>
            <a:spLocks noChangeArrowheads="1"/>
          </p:cNvSpPr>
          <p:nvPr/>
        </p:nvSpPr>
        <p:spPr bwMode="auto">
          <a:xfrm>
            <a:off x="835025" y="1235075"/>
            <a:ext cx="7974013" cy="558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1800">
                <a:solidFill>
                  <a:srgbClr val="FFCC00"/>
                </a:solidFill>
              </a:rPr>
              <a:t>ج – جدول هزینه های تولید :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                                               </a:t>
            </a:r>
            <a:r>
              <a:rPr lang="fa-IR" altLang="zh-CN" sz="1800" u="sng">
                <a:solidFill>
                  <a:srgbClr val="FFCC00"/>
                </a:solidFill>
              </a:rPr>
              <a:t>هزینه های انتقالی</a:t>
            </a:r>
            <a:r>
              <a:rPr lang="fa-IR" altLang="zh-CN" sz="1800">
                <a:solidFill>
                  <a:srgbClr val="FFCC00"/>
                </a:solidFill>
              </a:rPr>
              <a:t>            </a:t>
            </a:r>
            <a:r>
              <a:rPr lang="fa-IR" altLang="zh-CN" sz="1800" u="sng">
                <a:solidFill>
                  <a:srgbClr val="FFCC00"/>
                </a:solidFill>
              </a:rPr>
              <a:t>مواد</a:t>
            </a:r>
            <a:r>
              <a:rPr lang="fa-IR" altLang="zh-CN" sz="1800">
                <a:solidFill>
                  <a:srgbClr val="FFCC00"/>
                </a:solidFill>
              </a:rPr>
              <a:t>              </a:t>
            </a:r>
            <a:r>
              <a:rPr lang="fa-IR" altLang="zh-CN" sz="1800" u="sng">
                <a:solidFill>
                  <a:srgbClr val="FFCC00"/>
                </a:solidFill>
              </a:rPr>
              <a:t>تبدیل</a:t>
            </a:r>
            <a:r>
              <a:rPr lang="fa-IR" altLang="zh-CN" sz="1800">
                <a:solidFill>
                  <a:srgbClr val="FFCC00"/>
                </a:solidFill>
              </a:rPr>
              <a:t>             </a:t>
            </a:r>
            <a:r>
              <a:rPr lang="fa-IR" altLang="zh-CN" sz="1800" u="sng">
                <a:solidFill>
                  <a:srgbClr val="FFCC00"/>
                </a:solidFill>
              </a:rPr>
              <a:t>جمع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ارزش کار در جریان اول دوره            -                                -                 -             956390 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هزینه های طی دوره                       4824381             144020      1496702           </a:t>
            </a:r>
            <a:r>
              <a:rPr lang="fa-IR" altLang="zh-CN" sz="1800" u="sng">
                <a:solidFill>
                  <a:srgbClr val="FFCC00"/>
                </a:solidFill>
              </a:rPr>
              <a:t>6465103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                                                                                                                          7421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تقسیم بر معادل آحاد تکمیل شده            </a:t>
            </a:r>
            <a:r>
              <a:rPr lang="fa-IR" altLang="zh-CN" sz="1800" u="sng">
                <a:solidFill>
                  <a:srgbClr val="FFCC00"/>
                </a:solidFill>
              </a:rPr>
              <a:t>7900</a:t>
            </a:r>
            <a:r>
              <a:rPr lang="fa-IR" altLang="zh-CN" sz="1800">
                <a:solidFill>
                  <a:srgbClr val="FFCC00"/>
                </a:solidFill>
              </a:rPr>
              <a:t>                 </a:t>
            </a:r>
            <a:r>
              <a:rPr lang="fa-IR" altLang="zh-CN" sz="1800" u="sng">
                <a:solidFill>
                  <a:srgbClr val="FFCC00"/>
                </a:solidFill>
              </a:rPr>
              <a:t>7480</a:t>
            </a:r>
            <a:r>
              <a:rPr lang="fa-IR" altLang="zh-CN" sz="1800">
                <a:solidFill>
                  <a:srgbClr val="FFCC00"/>
                </a:solidFill>
              </a:rPr>
              <a:t>          </a:t>
            </a:r>
            <a:r>
              <a:rPr lang="fa-IR" altLang="zh-CN" sz="1800" u="sng">
                <a:solidFill>
                  <a:srgbClr val="FFCC00"/>
                </a:solidFill>
              </a:rPr>
              <a:t>8056</a:t>
            </a:r>
            <a:r>
              <a:rPr lang="fa-IR" altLang="zh-CN" sz="1800">
                <a:solidFill>
                  <a:srgbClr val="FFCC00"/>
                </a:solidFill>
              </a:rPr>
              <a:t> واحد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هزینه تولید هر واحد                           681/610             254/19        787/185        722/815 ریال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1800">
              <a:solidFill>
                <a:srgbClr val="FFCC00"/>
              </a:solidFill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د – جدول تسهیم هزینه ها :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ارزش کار در جریان الو دوره                                       956390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هزینه لازم جهت تکمیل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[(787/185 × 1296 ) + ( 254/19 × 720)]                           </a:t>
            </a:r>
            <a:r>
              <a:rPr lang="fa-IR" altLang="zh-CN" sz="1800" u="sng">
                <a:solidFill>
                  <a:srgbClr val="FFCC00"/>
                </a:solidFill>
              </a:rPr>
              <a:t>254643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بهای تمام شده 1440 واحد اول دوره                                1211033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بهای تمام شده واحد های شروع شده و تکمیل شده   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(722/815 × 6380)                        </a:t>
            </a:r>
            <a:r>
              <a:rPr lang="fa-IR" altLang="zh-CN" sz="1800" u="sng">
                <a:solidFill>
                  <a:srgbClr val="FFCC00"/>
                </a:solidFill>
              </a:rPr>
              <a:t>5204306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بهای تمام شده واحدهای تکمیل شده و انتقالی    *                        6415342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ارزش کار در جریان آخر دوره 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[ ( 787/185 × 380) + (681/610 × 1520)]                                 </a:t>
            </a:r>
            <a:r>
              <a:rPr lang="fa-IR" altLang="zh-CN" sz="1800" u="sng">
                <a:solidFill>
                  <a:srgbClr val="FFCC00"/>
                </a:solidFill>
              </a:rPr>
              <a:t>1006151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                                   کل هزینه های تولید                                          7421493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1800">
                <a:solidFill>
                  <a:srgbClr val="FFCC00"/>
                </a:solidFill>
              </a:rPr>
              <a:t>* اختلاف ناشی از گرد کردن اعداد است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5709" name="Group 61"/>
          <p:cNvGraphicFramePr>
            <a:graphicFrameLocks noGrp="1"/>
          </p:cNvGraphicFramePr>
          <p:nvPr/>
        </p:nvGraphicFramePr>
        <p:xfrm>
          <a:off x="1143000" y="1981200"/>
          <a:ext cx="7010400" cy="4202113"/>
        </p:xfrm>
        <a:graphic>
          <a:graphicData uri="http://schemas.openxmlformats.org/drawingml/2006/table">
            <a:tbl>
              <a:tblPr rtl="1"/>
              <a:tblGrid>
                <a:gridCol w="1447800">
                  <a:extLst>
                    <a:ext uri="{9D8B030D-6E8A-4147-A177-3AD203B41FA5}">
                      <a16:colId xmlns:a16="http://schemas.microsoft.com/office/drawing/2014/main" val="1250440747"/>
                    </a:ext>
                  </a:extLst>
                </a:gridCol>
                <a:gridCol w="2895600">
                  <a:extLst>
                    <a:ext uri="{9D8B030D-6E8A-4147-A177-3AD203B41FA5}">
                      <a16:colId xmlns:a16="http://schemas.microsoft.com/office/drawing/2014/main" val="690078989"/>
                    </a:ext>
                  </a:extLst>
                </a:gridCol>
                <a:gridCol w="2667000">
                  <a:extLst>
                    <a:ext uri="{9D8B030D-6E8A-4147-A177-3AD203B41FA5}">
                      <a16:colId xmlns:a16="http://schemas.microsoft.com/office/drawing/2014/main" val="2829833629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حجم تولید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کل هزینه اجاره محل کارخانه </a:t>
                      </a: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–</a:t>
                      </a: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ریال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اجاره سهم هر واحد تولید </a:t>
                      </a: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–</a:t>
                      </a: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ریال 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338610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8371626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7811925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3/333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1630882"/>
                  </a:ext>
                </a:extLst>
              </a:tr>
              <a:tr h="15525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655295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1982705"/>
                  </a:ext>
                </a:extLst>
              </a:tr>
            </a:tbl>
          </a:graphicData>
        </a:graphic>
      </p:graphicFrame>
      <p:sp>
        <p:nvSpPr>
          <p:cNvPr id="155710" name="Text Box 62"/>
          <p:cNvSpPr txBox="1">
            <a:spLocks noChangeArrowheads="1"/>
          </p:cNvSpPr>
          <p:nvPr/>
        </p:nvSpPr>
        <p:spPr bwMode="auto">
          <a:xfrm>
            <a:off x="533400" y="669925"/>
            <a:ext cx="81534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 sz="2000">
                <a:solidFill>
                  <a:srgbClr val="FFCC00"/>
                </a:solidFill>
              </a:rPr>
              <a:t>به عنوان مثال اگر فرض کنیم که کل هزینه اجاره محل کارخانه ای در ماه 10000 ریال ، این مبلغ با تغییر در حجم فعالیت تغییر نمی کند . به ترتیب زیر : </a:t>
            </a:r>
            <a:endParaRPr lang="en-US" altLang="fa-IR" sz="2000">
              <a:solidFill>
                <a:srgbClr val="FFCC00"/>
              </a:solidFill>
            </a:endParaRPr>
          </a:p>
        </p:txBody>
      </p:sp>
      <p:sp>
        <p:nvSpPr>
          <p:cNvPr id="155741" name="Line 93"/>
          <p:cNvSpPr>
            <a:spLocks noChangeShapeType="1"/>
          </p:cNvSpPr>
          <p:nvPr/>
        </p:nvSpPr>
        <p:spPr bwMode="auto">
          <a:xfrm>
            <a:off x="1143000" y="2819400"/>
            <a:ext cx="70104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155742" name="Line 94"/>
          <p:cNvSpPr>
            <a:spLocks noChangeShapeType="1"/>
          </p:cNvSpPr>
          <p:nvPr/>
        </p:nvSpPr>
        <p:spPr bwMode="auto">
          <a:xfrm>
            <a:off x="2667000" y="3733800"/>
            <a:ext cx="152400" cy="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57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57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57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5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57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5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5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710" grpId="0"/>
    </p:bld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09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00400" y="457200"/>
            <a:ext cx="31242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 9 (صفحه 291)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516099" name="Rectangle 3"/>
          <p:cNvSpPr>
            <a:spLocks noChangeArrowheads="1"/>
          </p:cNvSpPr>
          <p:nvPr/>
        </p:nvSpPr>
        <p:spPr bwMode="auto">
          <a:xfrm>
            <a:off x="914400" y="1371600"/>
            <a:ext cx="77724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ctr" rtl="1"/>
            <a:r>
              <a:rPr lang="fa-IR" altLang="zh-CN" sz="2000">
                <a:solidFill>
                  <a:srgbClr val="FFCC00"/>
                </a:solidFill>
              </a:rPr>
              <a:t>شرکت تولیدی خورشید خاور</a:t>
            </a:r>
          </a:p>
          <a:p>
            <a:pPr algn="ctr" rtl="1"/>
            <a:r>
              <a:rPr lang="fa-IR" altLang="zh-CN" sz="2000">
                <a:solidFill>
                  <a:srgbClr val="FFCC00"/>
                </a:solidFill>
              </a:rPr>
              <a:t>گزارش بهای تمام شده تولید کارگاه چهارم در خرداد ماه – روش </a:t>
            </a:r>
            <a:r>
              <a:rPr lang="en-US" altLang="zh-CN" sz="2000">
                <a:solidFill>
                  <a:srgbClr val="FFCC00"/>
                </a:solidFill>
                <a:ea typeface="SimSun" panose="02010600030101010101" pitchFamily="2" charset="-122"/>
              </a:rPr>
              <a:t>FIFO</a:t>
            </a:r>
            <a:endParaRPr lang="fa-IR" altLang="zh-CN" sz="2000">
              <a:solidFill>
                <a:srgbClr val="FFCC00"/>
              </a:solidFill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55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4572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تمرین8 (صفحه 290)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535555" name="Rectangle 3"/>
          <p:cNvSpPr>
            <a:spLocks noChangeArrowheads="1"/>
          </p:cNvSpPr>
          <p:nvPr/>
        </p:nvSpPr>
        <p:spPr bwMode="auto">
          <a:xfrm>
            <a:off x="3265488" y="1401763"/>
            <a:ext cx="54308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ب – جدول معادل آحاد تکمیل شده – با فرض روش میانگین :</a:t>
            </a:r>
          </a:p>
        </p:txBody>
      </p:sp>
      <p:graphicFrame>
        <p:nvGraphicFramePr>
          <p:cNvPr id="535598" name="Group 46"/>
          <p:cNvGraphicFramePr>
            <a:graphicFrameLocks noGrp="1"/>
          </p:cNvGraphicFramePr>
          <p:nvPr>
            <p:ph/>
          </p:nvPr>
        </p:nvGraphicFramePr>
        <p:xfrm>
          <a:off x="685800" y="2133600"/>
          <a:ext cx="7924800" cy="3306763"/>
        </p:xfrm>
        <a:graphic>
          <a:graphicData uri="http://schemas.openxmlformats.org/drawingml/2006/table">
            <a:tbl>
              <a:tblPr/>
              <a:tblGrid>
                <a:gridCol w="1295400">
                  <a:extLst>
                    <a:ext uri="{9D8B030D-6E8A-4147-A177-3AD203B41FA5}">
                      <a16:colId xmlns:a16="http://schemas.microsoft.com/office/drawing/2014/main" val="857211686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1361600518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2000902388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1469601078"/>
                    </a:ext>
                  </a:extLst>
                </a:gridCol>
                <a:gridCol w="2819400">
                  <a:extLst>
                    <a:ext uri="{9D8B030D-6E8A-4147-A177-3AD203B41FA5}">
                      <a16:colId xmlns:a16="http://schemas.microsoft.com/office/drawing/2014/main" val="3453351541"/>
                    </a:ext>
                  </a:extLst>
                </a:gridCol>
              </a:tblGrid>
              <a:tr h="6858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کارگاه دوم</a:t>
                      </a:r>
                      <a:endParaRPr kumimoji="0" lang="en-US" altLang="fa-IR" sz="20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کارگاه اول</a:t>
                      </a:r>
                      <a:endParaRPr kumimoji="0" lang="en-US" altLang="fa-IR" sz="20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5745039"/>
                  </a:ext>
                </a:extLst>
              </a:tr>
              <a:tr h="61912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از نظر تبدیل</a:t>
                      </a:r>
                      <a:endParaRPr kumimoji="0" lang="en-US" altLang="fa-IR" sz="20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از نظر مواد</a:t>
                      </a:r>
                      <a:endParaRPr kumimoji="0" lang="en-US" altLang="fa-IR" sz="20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از نظر تبدیل</a:t>
                      </a:r>
                      <a:endParaRPr kumimoji="0" lang="en-US" altLang="fa-IR" sz="20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از نظر مواد</a:t>
                      </a:r>
                      <a:endParaRPr kumimoji="0" lang="en-US" altLang="fa-IR" sz="20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944285"/>
                  </a:ext>
                </a:extLst>
              </a:tr>
              <a:tr h="6365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7820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7820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7900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7900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واحدهای تکمیل شده و انتقالی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4458739"/>
                  </a:ext>
                </a:extLst>
              </a:tr>
              <a:tr h="6365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380</a:t>
                      </a:r>
                      <a:endParaRPr kumimoji="0" lang="en-US" altLang="fa-IR" sz="20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1520</a:t>
                      </a:r>
                      <a:endParaRPr kumimoji="0" lang="en-US" altLang="fa-IR" sz="20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560</a:t>
                      </a:r>
                      <a:endParaRPr kumimoji="0" lang="en-US" altLang="fa-IR" sz="20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1120</a:t>
                      </a:r>
                      <a:endParaRPr kumimoji="0" lang="en-US" altLang="fa-IR" sz="20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کار در جریان آخر دوره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6231325"/>
                  </a:ext>
                </a:extLst>
              </a:tr>
              <a:tr h="72866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8200</a:t>
                      </a:r>
                      <a:endParaRPr kumimoji="0" lang="en-US" altLang="fa-IR" sz="20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9340</a:t>
                      </a:r>
                      <a:endParaRPr kumimoji="0" lang="en-US" altLang="fa-IR" sz="20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8460</a:t>
                      </a:r>
                      <a:endParaRPr kumimoji="0" lang="en-US" altLang="fa-IR" sz="20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9020</a:t>
                      </a:r>
                      <a:endParaRPr kumimoji="0" lang="en-US" altLang="fa-IR" sz="20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جمع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0366379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57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3810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تمرین8 (صفحه 290)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536579" name="Rectangle 3"/>
          <p:cNvSpPr>
            <a:spLocks noChangeArrowheads="1"/>
          </p:cNvSpPr>
          <p:nvPr/>
        </p:nvSpPr>
        <p:spPr bwMode="auto">
          <a:xfrm>
            <a:off x="4105275" y="1401763"/>
            <a:ext cx="45910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هزینه های تولید یک واحد – با فرض روش میانگین </a:t>
            </a:r>
          </a:p>
        </p:txBody>
      </p:sp>
      <p:sp>
        <p:nvSpPr>
          <p:cNvPr id="536580" name="Text Box 4"/>
          <p:cNvSpPr txBox="1">
            <a:spLocks noChangeArrowheads="1"/>
          </p:cNvSpPr>
          <p:nvPr/>
        </p:nvSpPr>
        <p:spPr bwMode="auto">
          <a:xfrm>
            <a:off x="228600" y="6096000"/>
            <a:ext cx="86868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 sz="2000">
                <a:solidFill>
                  <a:srgbClr val="FFCC00"/>
                </a:solidFill>
              </a:rPr>
              <a:t>بهای تمام شده واحد های تکمیل شده و انتقالی به مرحله دوم                      4819000=610×7900 </a:t>
            </a:r>
            <a:endParaRPr lang="en-US" altLang="fa-IR" sz="2000">
              <a:solidFill>
                <a:srgbClr val="FFCC00"/>
              </a:solidFill>
            </a:endParaRPr>
          </a:p>
        </p:txBody>
      </p:sp>
      <p:graphicFrame>
        <p:nvGraphicFramePr>
          <p:cNvPr id="536581" name="Group 5"/>
          <p:cNvGraphicFramePr>
            <a:graphicFrameLocks noGrp="1"/>
          </p:cNvGraphicFramePr>
          <p:nvPr/>
        </p:nvGraphicFramePr>
        <p:xfrm>
          <a:off x="304800" y="1905000"/>
          <a:ext cx="8839200" cy="388620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2587250900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1442527839"/>
                    </a:ext>
                  </a:extLst>
                </a:gridCol>
                <a:gridCol w="1066800">
                  <a:extLst>
                    <a:ext uri="{9D8B030D-6E8A-4147-A177-3AD203B41FA5}">
                      <a16:colId xmlns:a16="http://schemas.microsoft.com/office/drawing/2014/main" val="1179162206"/>
                    </a:ext>
                  </a:extLst>
                </a:gridCol>
                <a:gridCol w="776288">
                  <a:extLst>
                    <a:ext uri="{9D8B030D-6E8A-4147-A177-3AD203B41FA5}">
                      <a16:colId xmlns:a16="http://schemas.microsoft.com/office/drawing/2014/main" val="291859347"/>
                    </a:ext>
                  </a:extLst>
                </a:gridCol>
                <a:gridCol w="952500">
                  <a:extLst>
                    <a:ext uri="{9D8B030D-6E8A-4147-A177-3AD203B41FA5}">
                      <a16:colId xmlns:a16="http://schemas.microsoft.com/office/drawing/2014/main" val="4078602967"/>
                    </a:ext>
                  </a:extLst>
                </a:gridCol>
                <a:gridCol w="1243012">
                  <a:extLst>
                    <a:ext uri="{9D8B030D-6E8A-4147-A177-3AD203B41FA5}">
                      <a16:colId xmlns:a16="http://schemas.microsoft.com/office/drawing/2014/main" val="2218449621"/>
                    </a:ext>
                  </a:extLst>
                </a:gridCol>
                <a:gridCol w="2895600">
                  <a:extLst>
                    <a:ext uri="{9D8B030D-6E8A-4147-A177-3AD203B41FA5}">
                      <a16:colId xmlns:a16="http://schemas.microsoft.com/office/drawing/2014/main" val="2282186495"/>
                    </a:ext>
                  </a:extLst>
                </a:gridCol>
              </a:tblGrid>
              <a:tr h="525463"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کارگاه دوم</a:t>
                      </a:r>
                      <a:endParaRPr kumimoji="0" lang="en-US" altLang="fa-IR" sz="18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کارگاه اول</a:t>
                      </a:r>
                      <a:endParaRPr kumimoji="0" lang="en-US" altLang="fa-IR" sz="18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0734938"/>
                  </a:ext>
                </a:extLst>
              </a:tr>
              <a:tr h="8715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جمع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مواد و تبدیل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انتقالی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جمع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تبدیل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مواد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11027019"/>
                  </a:ext>
                </a:extLst>
              </a:tr>
              <a:tr h="4587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89478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866912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238398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326496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کار در جریان اول دوره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876899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1640722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4819000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2701452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2041254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هزینه های طی دوره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3880556"/>
                  </a:ext>
                </a:extLst>
              </a:tr>
              <a:tr h="523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1730200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5685912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2939850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2367750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جمع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5064020"/>
                  </a:ext>
                </a:extLst>
              </a:tr>
              <a:tr h="5238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8200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9340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8460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9020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تقسیم بر معادل آحاد تکمیل شده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201586"/>
                  </a:ext>
                </a:extLst>
              </a:tr>
              <a:tr h="52546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77/819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211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77/608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610 ریال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5/347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5/262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هزینه تولید هر واحد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5858934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60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124200" y="3048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تمرین8 (صفحه 290)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537603" name="Rectangle 3"/>
          <p:cNvSpPr>
            <a:spLocks noChangeArrowheads="1"/>
          </p:cNvSpPr>
          <p:nvPr/>
        </p:nvSpPr>
        <p:spPr bwMode="auto">
          <a:xfrm>
            <a:off x="304800" y="1219200"/>
            <a:ext cx="8412163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fa-IR" altLang="zh-CN" sz="2000">
                <a:solidFill>
                  <a:srgbClr val="FFCC00"/>
                </a:solidFill>
              </a:rPr>
              <a:t>ج – مقایسه بهای تمام شده هر واحد محصول در ماههای مهر و آبان در کارگاه های اول و دوم :</a:t>
            </a:r>
          </a:p>
          <a:p>
            <a:pPr algn="ctr" rtl="1"/>
            <a:r>
              <a:rPr lang="fa-IR" altLang="zh-CN" sz="2000">
                <a:solidFill>
                  <a:srgbClr val="FFCC00"/>
                </a:solidFill>
              </a:rPr>
              <a:t>روش </a:t>
            </a:r>
            <a:r>
              <a:rPr lang="en-US" altLang="zh-CN" sz="2000">
                <a:solidFill>
                  <a:srgbClr val="FFCC00"/>
                </a:solidFill>
                <a:ea typeface="SimSun" panose="02010600030101010101" pitchFamily="2" charset="-122"/>
              </a:rPr>
              <a:t>FIFO</a:t>
            </a:r>
            <a:endParaRPr lang="fa-IR" altLang="zh-CN" sz="2000">
              <a:solidFill>
                <a:srgbClr val="FFCC00"/>
              </a:solidFill>
            </a:endParaRPr>
          </a:p>
        </p:txBody>
      </p:sp>
      <p:graphicFrame>
        <p:nvGraphicFramePr>
          <p:cNvPr id="537604" name="Group 4"/>
          <p:cNvGraphicFramePr>
            <a:graphicFrameLocks noGrp="1"/>
          </p:cNvGraphicFramePr>
          <p:nvPr>
            <p:ph/>
          </p:nvPr>
        </p:nvGraphicFramePr>
        <p:xfrm>
          <a:off x="457200" y="1885950"/>
          <a:ext cx="8077200" cy="2305050"/>
        </p:xfrm>
        <a:graphic>
          <a:graphicData uri="http://schemas.openxmlformats.org/drawingml/2006/table">
            <a:tbl>
              <a:tblPr/>
              <a:tblGrid>
                <a:gridCol w="838200">
                  <a:extLst>
                    <a:ext uri="{9D8B030D-6E8A-4147-A177-3AD203B41FA5}">
                      <a16:colId xmlns:a16="http://schemas.microsoft.com/office/drawing/2014/main" val="3906752953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115372765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1792246166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7947974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657605894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3371434694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410655028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454787162"/>
                    </a:ext>
                  </a:extLst>
                </a:gridCol>
                <a:gridCol w="1905000">
                  <a:extLst>
                    <a:ext uri="{9D8B030D-6E8A-4147-A177-3AD203B41FA5}">
                      <a16:colId xmlns:a16="http://schemas.microsoft.com/office/drawing/2014/main" val="1632521506"/>
                    </a:ext>
                  </a:extLst>
                </a:gridCol>
              </a:tblGrid>
              <a:tr h="180975"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کارگاه دوم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کارگاه اول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9230976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جمع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تبدیل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مواد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انتقالی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جمع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تبدیل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مواد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1445360"/>
                  </a:ext>
                </a:extLst>
              </a:tr>
              <a:tr h="5461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73/1180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04/568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67/10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02/602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533/1116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463/876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07/240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هزینه های تولید مهر ماه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6976590"/>
                  </a:ext>
                </a:extLst>
              </a:tr>
              <a:tr h="54451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722/815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787/185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254/19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681/610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41/596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93/329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48/266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هزینه های تولید آبان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834576"/>
                  </a:ext>
                </a:extLst>
              </a:tr>
              <a:tr h="54451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(365)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(253/382)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584/8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661/8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(123/520)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(533/546)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41/26</a:t>
                      </a:r>
                      <a:endParaRPr kumimoji="0" lang="en-US" altLang="fa-IR" sz="16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تغییرات</a:t>
                      </a:r>
                      <a:endParaRPr kumimoji="0" lang="en-US" altLang="fa-IR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41042946"/>
                  </a:ext>
                </a:extLst>
              </a:tr>
            </a:tbl>
          </a:graphicData>
        </a:graphic>
      </p:graphicFrame>
      <p:sp>
        <p:nvSpPr>
          <p:cNvPr id="537665" name="Text Box 65"/>
          <p:cNvSpPr txBox="1">
            <a:spLocks noChangeArrowheads="1"/>
          </p:cNvSpPr>
          <p:nvPr/>
        </p:nvSpPr>
        <p:spPr bwMode="auto">
          <a:xfrm>
            <a:off x="1066800" y="4486275"/>
            <a:ext cx="7010400" cy="2295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700">
                <a:solidFill>
                  <a:srgbClr val="FFCC00"/>
                </a:solidFill>
              </a:rPr>
              <a:t>محاسبات :</a:t>
            </a:r>
          </a:p>
          <a:p>
            <a:pPr>
              <a:spcBef>
                <a:spcPct val="50000"/>
              </a:spcBef>
            </a:pPr>
            <a:r>
              <a:rPr lang="fa-IR" altLang="fa-IR" sz="1700">
                <a:solidFill>
                  <a:srgbClr val="FFCC00"/>
                </a:solidFill>
              </a:rPr>
              <a:t>هزینه مواد  هر واحد در مهر ماه در کارگاه اول                   07/240 = 1360 ÷ 326496</a:t>
            </a:r>
          </a:p>
          <a:p>
            <a:pPr>
              <a:spcBef>
                <a:spcPct val="50000"/>
              </a:spcBef>
            </a:pPr>
            <a:r>
              <a:rPr lang="fa-IR" altLang="fa-IR" sz="1700">
                <a:solidFill>
                  <a:srgbClr val="FFCC00"/>
                </a:solidFill>
              </a:rPr>
              <a:t>هزینه تبدیل هر واحد در مهرماه در کارگاه اول        463/876=(20% × 1360) ÷ 238398</a:t>
            </a:r>
          </a:p>
          <a:p>
            <a:pPr>
              <a:spcBef>
                <a:spcPct val="50000"/>
              </a:spcBef>
            </a:pPr>
            <a:r>
              <a:rPr lang="fa-IR" altLang="fa-IR" sz="1700">
                <a:solidFill>
                  <a:srgbClr val="FFCC00"/>
                </a:solidFill>
              </a:rPr>
              <a:t>هزینه انتقالی هر واحد در مهرماه در کارگاه دوم                 02/602 = 1440 ÷ 866912</a:t>
            </a:r>
          </a:p>
          <a:p>
            <a:pPr>
              <a:spcBef>
                <a:spcPct val="50000"/>
              </a:spcBef>
            </a:pPr>
            <a:r>
              <a:rPr lang="fa-IR" altLang="fa-IR" sz="1700">
                <a:solidFill>
                  <a:srgbClr val="FFCC00"/>
                </a:solidFill>
              </a:rPr>
              <a:t>هزینه مواد هر واحد در مهرماه در کارگاه دوم                              67/10= 720÷7680</a:t>
            </a:r>
          </a:p>
          <a:p>
            <a:pPr>
              <a:spcBef>
                <a:spcPct val="50000"/>
              </a:spcBef>
            </a:pPr>
            <a:r>
              <a:rPr lang="fa-IR" altLang="fa-IR" sz="1700">
                <a:solidFill>
                  <a:srgbClr val="FFCC00"/>
                </a:solidFill>
              </a:rPr>
              <a:t>هزینه تبدیل هر واحد در مهرماه در کارگاه دوم                       04/568 = 144÷ 81798</a:t>
            </a:r>
            <a:endParaRPr lang="en-US" altLang="fa-IR" sz="1700">
              <a:solidFill>
                <a:srgbClr val="FFCC00"/>
              </a:solidFill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626" name="Rectangle 2"/>
          <p:cNvSpPr>
            <a:spLocks noGrp="1" noChangeArrowheads="1"/>
          </p:cNvSpPr>
          <p:nvPr>
            <p:ph type="title"/>
          </p:nvPr>
        </p:nvSpPr>
        <p:spPr>
          <a:xfrm>
            <a:off x="3657600" y="152400"/>
            <a:ext cx="2667000" cy="6858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حل تمرین 9 (صفحه 291)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538627" name="Rectangle 3"/>
          <p:cNvSpPr>
            <a:spLocks noChangeArrowheads="1"/>
          </p:cNvSpPr>
          <p:nvPr/>
        </p:nvSpPr>
        <p:spPr bwMode="auto">
          <a:xfrm>
            <a:off x="1143000" y="914400"/>
            <a:ext cx="77724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شرکت تولیدی خورشید خاور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گزارش بهای تمام شده تولید کارگاه چهارم در خرداد ماه – روش میانگین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الف – جدول مقداری تولید :</a:t>
            </a:r>
          </a:p>
        </p:txBody>
      </p:sp>
      <p:graphicFrame>
        <p:nvGraphicFramePr>
          <p:cNvPr id="538628" name="Group 4"/>
          <p:cNvGraphicFramePr>
            <a:graphicFrameLocks noGrp="1"/>
          </p:cNvGraphicFramePr>
          <p:nvPr>
            <p:ph idx="1"/>
          </p:nvPr>
        </p:nvGraphicFramePr>
        <p:xfrm>
          <a:off x="1143000" y="1981200"/>
          <a:ext cx="7543800" cy="4460875"/>
        </p:xfrm>
        <a:graphic>
          <a:graphicData uri="http://schemas.openxmlformats.org/drawingml/2006/table">
            <a:tbl>
              <a:tblPr/>
              <a:tblGrid>
                <a:gridCol w="1905000">
                  <a:extLst>
                    <a:ext uri="{9D8B030D-6E8A-4147-A177-3AD203B41FA5}">
                      <a16:colId xmlns:a16="http://schemas.microsoft.com/office/drawing/2014/main" val="1029148737"/>
                    </a:ext>
                  </a:extLst>
                </a:gridCol>
                <a:gridCol w="2362200">
                  <a:extLst>
                    <a:ext uri="{9D8B030D-6E8A-4147-A177-3AD203B41FA5}">
                      <a16:colId xmlns:a16="http://schemas.microsoft.com/office/drawing/2014/main" val="958621719"/>
                    </a:ext>
                  </a:extLst>
                </a:gridCol>
                <a:gridCol w="3276600">
                  <a:extLst>
                    <a:ext uri="{9D8B030D-6E8A-4147-A177-3AD203B41FA5}">
                      <a16:colId xmlns:a16="http://schemas.microsoft.com/office/drawing/2014/main" val="1334149188"/>
                    </a:ext>
                  </a:extLst>
                </a:gridCol>
              </a:tblGrid>
              <a:tr h="4064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1200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کار در جریان اول دوره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9296613"/>
                  </a:ext>
                </a:extLst>
              </a:tr>
              <a:tr h="4064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8600</a:t>
                      </a:r>
                      <a:endParaRPr kumimoji="0" lang="en-US" altLang="fa-IR" sz="20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واحدهای دریافتی از مرحله قبل 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2326452"/>
                  </a:ext>
                </a:extLst>
              </a:tr>
              <a:tr h="4064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9800</a:t>
                      </a: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 واحد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جمع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6919030"/>
                  </a:ext>
                </a:extLst>
              </a:tr>
              <a:tr h="4079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9000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واحدهای تکمیل شده و انتقالی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7735459"/>
                  </a:ext>
                </a:extLst>
              </a:tr>
              <a:tr h="4064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800</a:t>
                      </a:r>
                      <a:endParaRPr kumimoji="0" lang="en-US" altLang="fa-IR" sz="20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کار درجریان آخر دوره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2049282"/>
                  </a:ext>
                </a:extLst>
              </a:tr>
              <a:tr h="4064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9800</a:t>
                      </a: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 واحد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جمع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43742"/>
                  </a:ext>
                </a:extLst>
              </a:tr>
              <a:tr h="4064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ب – جدول معادل احاد تکمیل شده :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4019910"/>
                  </a:ext>
                </a:extLst>
              </a:tr>
              <a:tr h="27781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از نظر تبدیل</a:t>
                      </a:r>
                      <a:endParaRPr kumimoji="0" lang="en-US" altLang="fa-IR" sz="20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از نظر هزینه های انتقالی </a:t>
                      </a:r>
                      <a:endParaRPr kumimoji="0" lang="en-US" altLang="fa-IR" sz="20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7923559"/>
                  </a:ext>
                </a:extLst>
              </a:tr>
              <a:tr h="4064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9000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9000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واحدهای تکمیل شده و انتقالی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0913084"/>
                  </a:ext>
                </a:extLst>
              </a:tr>
              <a:tr h="4064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640</a:t>
                      </a: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 = 80% × 80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800</a:t>
                      </a:r>
                      <a:endParaRPr kumimoji="0" lang="en-US" altLang="fa-IR" sz="20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کار در جریان آخر دوره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8580923"/>
                  </a:ext>
                </a:extLst>
              </a:tr>
              <a:tr h="4064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9640</a:t>
                      </a: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 واحد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9800</a:t>
                      </a:r>
                      <a:endParaRPr kumimoji="0" lang="en-US" altLang="fa-IR" sz="20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جمع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4966237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650" name="Rectangle 2"/>
          <p:cNvSpPr>
            <a:spLocks noGrp="1" noChangeArrowheads="1"/>
          </p:cNvSpPr>
          <p:nvPr>
            <p:ph type="title"/>
          </p:nvPr>
        </p:nvSpPr>
        <p:spPr>
          <a:xfrm>
            <a:off x="3276600" y="381000"/>
            <a:ext cx="3352800" cy="6858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 9 (صفحه 291)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539651" name="Rectangle 3"/>
          <p:cNvSpPr>
            <a:spLocks noChangeArrowheads="1"/>
          </p:cNvSpPr>
          <p:nvPr/>
        </p:nvSpPr>
        <p:spPr bwMode="auto">
          <a:xfrm>
            <a:off x="1143000" y="1066800"/>
            <a:ext cx="77724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شرکت تولیدی خورشید خاور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گزارش بهای تمام شده تولید کارگاه چهارم در خرداد ماه – روش میانگین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graphicFrame>
        <p:nvGraphicFramePr>
          <p:cNvPr id="539652" name="Group 4"/>
          <p:cNvGraphicFramePr>
            <a:graphicFrameLocks noGrp="1"/>
          </p:cNvGraphicFramePr>
          <p:nvPr>
            <p:ph idx="1"/>
          </p:nvPr>
        </p:nvGraphicFramePr>
        <p:xfrm>
          <a:off x="533400" y="1676400"/>
          <a:ext cx="8077200" cy="5111750"/>
        </p:xfrm>
        <a:graphic>
          <a:graphicData uri="http://schemas.openxmlformats.org/drawingml/2006/table">
            <a:tbl>
              <a:tblPr/>
              <a:tblGrid>
                <a:gridCol w="1295400">
                  <a:extLst>
                    <a:ext uri="{9D8B030D-6E8A-4147-A177-3AD203B41FA5}">
                      <a16:colId xmlns:a16="http://schemas.microsoft.com/office/drawing/2014/main" val="1642490123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1508617953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1431796032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1344377079"/>
                    </a:ext>
                  </a:extLst>
                </a:gridCol>
              </a:tblGrid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ج – جدول هزینه های تولید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7894744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جمع</a:t>
                      </a:r>
                      <a:endParaRPr kumimoji="0" lang="en-US" altLang="fa-IR" sz="18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تبدیل</a:t>
                      </a:r>
                      <a:endParaRPr kumimoji="0" lang="en-US" altLang="fa-IR" sz="18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هزینه های انتقالی</a:t>
                      </a:r>
                      <a:endParaRPr kumimoji="0" lang="en-US" altLang="fa-IR" sz="18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6432988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2408000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150000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2258000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ارزش کار در جریان اول دوره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204123"/>
                  </a:ext>
                </a:extLst>
              </a:tr>
              <a:tr h="2952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19039600</a:t>
                      </a:r>
                      <a:endParaRPr kumimoji="0" lang="en-US" altLang="fa-IR" sz="18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3073600</a:t>
                      </a:r>
                      <a:endParaRPr kumimoji="0" lang="en-US" altLang="fa-IR" sz="18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15966000</a:t>
                      </a:r>
                      <a:endParaRPr kumimoji="0" lang="en-US" altLang="fa-IR" sz="18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هزینه های طی دوره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3115536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21447600</a:t>
                      </a:r>
                      <a:endParaRPr kumimoji="0" lang="en-US" altLang="fa-IR" sz="18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3223600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18224000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جمع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2264308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9640</a:t>
                      </a:r>
                      <a:endParaRPr kumimoji="0" lang="en-US" altLang="fa-IR" sz="18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9800</a:t>
                      </a:r>
                      <a:endParaRPr kumimoji="0" lang="en-US" altLang="fa-IR" sz="18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تقسیم بر معادل احاد تکمیل شده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8509454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99/2193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398/334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592/1859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هزینه تولید هر واحد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7322979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د – جدول تسهیم هزینه ها :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0263696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19745910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بهای تمام شده واحدهای تکمیل شده و انتقالی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590098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         (99/2193 × 9000)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42793144"/>
                  </a:ext>
                </a:extLst>
              </a:tr>
              <a:tr h="2952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ارزش کار در جریان آخر دوره :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45160605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1701690</a:t>
                      </a:r>
                      <a:endParaRPr kumimoji="0" lang="en-US" altLang="fa-IR" sz="18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            [(398/334 × 640) + (592/1859 × 800)] </a:t>
                      </a:r>
                      <a:r>
                        <a:rPr kumimoji="0" lang="en-US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*</a:t>
                      </a: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70556251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21447600</a:t>
                      </a:r>
                      <a:endParaRPr kumimoji="0" lang="en-US" altLang="fa-IR" sz="18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                                                 کل هزینه های تولید  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97795716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*</a:t>
                      </a: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 اختلاف ناشی از گرد کردن اعداد است .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92552191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74" name="Rectangle 2"/>
          <p:cNvSpPr>
            <a:spLocks noChangeArrowheads="1"/>
          </p:cNvSpPr>
          <p:nvPr/>
        </p:nvSpPr>
        <p:spPr bwMode="auto">
          <a:xfrm>
            <a:off x="2895600" y="609600"/>
            <a:ext cx="3352800" cy="685800"/>
          </a:xfrm>
          <a:prstGeom prst="rect">
            <a:avLst/>
          </a:prstGeom>
          <a:noFill/>
          <a:ln w="57150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 9 (صفحه 291)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540675" name="Rectangle 3"/>
          <p:cNvSpPr>
            <a:spLocks noChangeArrowheads="1"/>
          </p:cNvSpPr>
          <p:nvPr/>
        </p:nvSpPr>
        <p:spPr bwMode="auto">
          <a:xfrm>
            <a:off x="762000" y="1584325"/>
            <a:ext cx="77724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شرکت تولیدی خورشید خاور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گزارش بهای تمام شده تولید کارگاه چهارم در خرداد ماه – روش میانگین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540676" name="Text Box 4"/>
          <p:cNvSpPr txBox="1">
            <a:spLocks noChangeArrowheads="1"/>
          </p:cNvSpPr>
          <p:nvPr/>
        </p:nvSpPr>
        <p:spPr bwMode="auto">
          <a:xfrm>
            <a:off x="838200" y="2651125"/>
            <a:ext cx="7391400" cy="314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ثبت اقلام بهای تمام شده در دفتر روزنامه : </a:t>
            </a:r>
          </a:p>
          <a:p>
            <a:pPr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31/3/ کالای در جریان ساخت کارگاه چهارم           15966000</a:t>
            </a:r>
          </a:p>
          <a:p>
            <a:pPr rtl="1">
              <a:spcBef>
                <a:spcPct val="50000"/>
              </a:spcBef>
            </a:pPr>
            <a:r>
              <a:rPr lang="en-US" altLang="fa-IR" sz="2000">
                <a:solidFill>
                  <a:srgbClr val="FFCC00"/>
                </a:solidFill>
              </a:rPr>
              <a:t>		</a:t>
            </a:r>
            <a:r>
              <a:rPr lang="fa-IR" altLang="fa-IR" sz="2000">
                <a:solidFill>
                  <a:srgbClr val="FFCC00"/>
                </a:solidFill>
              </a:rPr>
              <a:t>کالای در جریان ساخت کارگاه سوم                    15966000</a:t>
            </a:r>
          </a:p>
          <a:p>
            <a:pPr>
              <a:spcBef>
                <a:spcPct val="50000"/>
              </a:spcBef>
            </a:pPr>
            <a:endParaRPr lang="fa-IR" altLang="fa-IR" sz="2000">
              <a:solidFill>
                <a:srgbClr val="FFCC00"/>
              </a:solidFill>
            </a:endParaRPr>
          </a:p>
          <a:p>
            <a:pPr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31/3/ کالای در جریان ساخت کارگاه چهارم                       3073600</a:t>
            </a:r>
          </a:p>
          <a:p>
            <a:pPr rtl="1"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		کنترل دستمزد                                   1265600</a:t>
            </a:r>
          </a:p>
          <a:p>
            <a:pPr rtl="1">
              <a:spcBef>
                <a:spcPct val="50000"/>
              </a:spcBef>
            </a:pPr>
            <a:r>
              <a:rPr lang="fa-IR" altLang="fa-IR" sz="2000">
                <a:solidFill>
                  <a:srgbClr val="FFCC00"/>
                </a:solidFill>
              </a:rPr>
              <a:t>		کنترل سربار                                     1808000</a:t>
            </a:r>
            <a:endParaRPr lang="en-US" altLang="fa-IR" sz="2000">
              <a:solidFill>
                <a:srgbClr val="FFCC00"/>
              </a:solidFill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698" name="Rectangle 2"/>
          <p:cNvSpPr>
            <a:spLocks noGrp="1" noChangeArrowheads="1"/>
          </p:cNvSpPr>
          <p:nvPr>
            <p:ph type="title"/>
          </p:nvPr>
        </p:nvSpPr>
        <p:spPr>
          <a:xfrm>
            <a:off x="2971800" y="304800"/>
            <a:ext cx="34290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 9 (صفحه 291)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541699" name="Rectangle 3"/>
          <p:cNvSpPr>
            <a:spLocks noChangeArrowheads="1"/>
          </p:cNvSpPr>
          <p:nvPr/>
        </p:nvSpPr>
        <p:spPr bwMode="auto">
          <a:xfrm>
            <a:off x="685800" y="914400"/>
            <a:ext cx="77724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ctr" rtl="1"/>
            <a:r>
              <a:rPr lang="fa-IR" altLang="zh-CN" sz="2000">
                <a:solidFill>
                  <a:srgbClr val="FFCC00"/>
                </a:solidFill>
              </a:rPr>
              <a:t>شرکت تولیدی خورشید خاور</a:t>
            </a:r>
          </a:p>
          <a:p>
            <a:pPr algn="ctr" rtl="1"/>
            <a:r>
              <a:rPr lang="fa-IR" altLang="zh-CN" sz="2000">
                <a:solidFill>
                  <a:srgbClr val="FFCC00"/>
                </a:solidFill>
              </a:rPr>
              <a:t>گزارش بهای تمام شده تولید کارگاه چهارم در خرداد ماه – روش </a:t>
            </a:r>
            <a:r>
              <a:rPr lang="en-US" altLang="zh-CN" sz="2000">
                <a:solidFill>
                  <a:srgbClr val="FFCC00"/>
                </a:solidFill>
                <a:ea typeface="SimSun" panose="02010600030101010101" pitchFamily="2" charset="-122"/>
              </a:rPr>
              <a:t>FIFO</a:t>
            </a:r>
            <a:endParaRPr lang="fa-IR" altLang="zh-CN" sz="2000">
              <a:solidFill>
                <a:srgbClr val="FFCC00"/>
              </a:solidFill>
            </a:endParaRPr>
          </a:p>
        </p:txBody>
      </p:sp>
      <p:graphicFrame>
        <p:nvGraphicFramePr>
          <p:cNvPr id="541778" name="Group 82"/>
          <p:cNvGraphicFramePr>
            <a:graphicFrameLocks noGrp="1"/>
          </p:cNvGraphicFramePr>
          <p:nvPr>
            <p:ph idx="1"/>
          </p:nvPr>
        </p:nvGraphicFramePr>
        <p:xfrm>
          <a:off x="762000" y="1600200"/>
          <a:ext cx="7772400" cy="5191125"/>
        </p:xfrm>
        <a:graphic>
          <a:graphicData uri="http://schemas.openxmlformats.org/drawingml/2006/table">
            <a:tbl>
              <a:tblPr/>
              <a:tblGrid>
                <a:gridCol w="1905000">
                  <a:extLst>
                    <a:ext uri="{9D8B030D-6E8A-4147-A177-3AD203B41FA5}">
                      <a16:colId xmlns:a16="http://schemas.microsoft.com/office/drawing/2014/main" val="1432385842"/>
                    </a:ext>
                  </a:extLst>
                </a:gridCol>
                <a:gridCol w="2362200">
                  <a:extLst>
                    <a:ext uri="{9D8B030D-6E8A-4147-A177-3AD203B41FA5}">
                      <a16:colId xmlns:a16="http://schemas.microsoft.com/office/drawing/2014/main" val="1432017805"/>
                    </a:ext>
                  </a:extLst>
                </a:gridCol>
                <a:gridCol w="3505200">
                  <a:extLst>
                    <a:ext uri="{9D8B030D-6E8A-4147-A177-3AD203B41FA5}">
                      <a16:colId xmlns:a16="http://schemas.microsoft.com/office/drawing/2014/main" val="1882836471"/>
                    </a:ext>
                  </a:extLst>
                </a:gridCol>
              </a:tblGrid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الف – جدول مقداری تولید :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1590833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1200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کار در جریان اول دوره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19658138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8600</a:t>
                      </a:r>
                      <a:endParaRPr kumimoji="0" lang="en-US" altLang="fa-IR" sz="18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واحدهای دریافتی از مرحله قبل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0466058"/>
                  </a:ext>
                </a:extLst>
              </a:tr>
              <a:tr h="35242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9800</a:t>
                      </a: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 واحد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جمع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7453976"/>
                  </a:ext>
                </a:extLst>
              </a:tr>
              <a:tr h="4445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9000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واحدهای تکمیل شده و انتقالی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7017034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800</a:t>
                      </a:r>
                      <a:endParaRPr kumimoji="0" lang="en-US" altLang="fa-IR" sz="18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کار در جریان آخر دوره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6617112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9800</a:t>
                      </a: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 واحد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جمع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0819735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ب – جدول معادل آحاد تکمیل شده :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8095826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از نظر تبدیل</a:t>
                      </a:r>
                      <a:endParaRPr kumimoji="0" lang="en-US" altLang="fa-IR" sz="18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از نظر هزینه های انتقالی</a:t>
                      </a:r>
                      <a:endParaRPr kumimoji="0" lang="en-US" altLang="fa-IR" sz="18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2998704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600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-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جهت تکمیل کار در جریان اول دوره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44016857"/>
                  </a:ext>
                </a:extLst>
              </a:tr>
              <a:tr h="2952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7800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7800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واحدهای شروع شده و تکمیل شده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505375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(1200 – 9000)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1861070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640</a:t>
                      </a: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= 80% × 800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800</a:t>
                      </a:r>
                      <a:endParaRPr kumimoji="0" lang="en-US" altLang="fa-IR" sz="18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کار در جریان آخر دروه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7923109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9040</a:t>
                      </a:r>
                      <a:endParaRPr kumimoji="0" lang="en-US" altLang="fa-IR" sz="18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8600</a:t>
                      </a:r>
                      <a:endParaRPr kumimoji="0" lang="en-US" altLang="fa-IR" sz="18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جمع</a:t>
                      </a:r>
                      <a:endParaRPr kumimoji="0" lang="en-US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8552296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22" name="Rectangle 2"/>
          <p:cNvSpPr>
            <a:spLocks noChangeArrowheads="1"/>
          </p:cNvSpPr>
          <p:nvPr/>
        </p:nvSpPr>
        <p:spPr bwMode="auto">
          <a:xfrm>
            <a:off x="2971800" y="152400"/>
            <a:ext cx="3429000" cy="609600"/>
          </a:xfrm>
          <a:prstGeom prst="rect">
            <a:avLst/>
          </a:prstGeom>
          <a:noFill/>
          <a:ln w="57150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 9 (صفحه 291) 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graphicFrame>
        <p:nvGraphicFramePr>
          <p:cNvPr id="542723" name="Group 3"/>
          <p:cNvGraphicFramePr>
            <a:graphicFrameLocks noGrp="1"/>
          </p:cNvGraphicFramePr>
          <p:nvPr/>
        </p:nvGraphicFramePr>
        <p:xfrm>
          <a:off x="533400" y="798513"/>
          <a:ext cx="8077200" cy="5983287"/>
        </p:xfrm>
        <a:graphic>
          <a:graphicData uri="http://schemas.openxmlformats.org/drawingml/2006/table">
            <a:tbl>
              <a:tblPr/>
              <a:tblGrid>
                <a:gridCol w="1371600">
                  <a:extLst>
                    <a:ext uri="{9D8B030D-6E8A-4147-A177-3AD203B41FA5}">
                      <a16:colId xmlns:a16="http://schemas.microsoft.com/office/drawing/2014/main" val="1715655130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2952116148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406740627"/>
                    </a:ext>
                  </a:extLst>
                </a:gridCol>
                <a:gridCol w="4191000">
                  <a:extLst>
                    <a:ext uri="{9D8B030D-6E8A-4147-A177-3AD203B41FA5}">
                      <a16:colId xmlns:a16="http://schemas.microsoft.com/office/drawing/2014/main" val="3848018337"/>
                    </a:ext>
                  </a:extLst>
                </a:gridCol>
              </a:tblGrid>
              <a:tr h="3698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الف – جدول هزینه های تولید :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3132705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جمع</a:t>
                      </a:r>
                      <a:endParaRPr kumimoji="0" lang="en-US" altLang="fa-IR" sz="17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تبدیل</a:t>
                      </a:r>
                      <a:endParaRPr kumimoji="0" lang="en-US" altLang="fa-IR" sz="17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هزینه های انتقالی</a:t>
                      </a:r>
                      <a:endParaRPr kumimoji="0" lang="en-US" altLang="fa-IR" sz="17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9371131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2408000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-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-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کار در جریان اول دوره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380748"/>
                  </a:ext>
                </a:extLst>
              </a:tr>
              <a:tr h="2952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19039600</a:t>
                      </a:r>
                      <a:endParaRPr kumimoji="0" lang="en-US" altLang="fa-IR" sz="17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3073600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15966000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هزینه های طی دوره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399092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21447600</a:t>
                      </a:r>
                      <a:endParaRPr kumimoji="0" lang="en-US" altLang="fa-IR" sz="17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9040</a:t>
                      </a: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 واحد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8600</a:t>
                      </a:r>
                      <a:endParaRPr kumimoji="0" lang="en-US" altLang="fa-IR" sz="17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تقسیم بر معادل آحاد تکمیل شده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3040282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512/2196 واحد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340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512/1856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هزینه های تولید هر واحد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8137457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د – جدول تسهیم هزینه ها :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1378879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2408000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ارزش کار در جریان اول دوره 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5953037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هزینه لازم جهت تکمیل 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3424022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204000</a:t>
                      </a:r>
                      <a:endParaRPr kumimoji="0" lang="en-US" altLang="fa-IR" sz="17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(340 × 600)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8846671"/>
                  </a:ext>
                </a:extLst>
              </a:tr>
              <a:tr h="2952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2612000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بهای تمام شده 1200 اول دوره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2167393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17132791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بهای تمام شده واحدهای شروع شده و تکمیل شده </a:t>
                      </a:r>
                      <a:r>
                        <a:rPr kumimoji="0" lang="en-US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*</a:t>
                      </a:r>
                    </a:p>
                  </a:txBody>
                  <a:tcPr marL="0" marR="0" marT="46800" marB="4680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72033788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(512/2196 × 7800)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9628536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1702809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ارزش کار در جریان آخر دوره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2750567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[(340 × 640) + ( 512/1856 + 800)]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5107789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21447600</a:t>
                      </a:r>
                      <a:endParaRPr kumimoji="0" lang="en-US" altLang="fa-IR" sz="17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کل هزینه های تولید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1142373"/>
                  </a:ext>
                </a:extLst>
              </a:tr>
              <a:tr h="29368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*</a:t>
                      </a:r>
                      <a:r>
                        <a:rPr kumimoji="0" lang="fa-IR" altLang="fa-IR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 اختلاف ناشی از گرد کردن اعداد است</a:t>
                      </a:r>
                      <a:endParaRPr kumimoji="0" lang="en-US" altLang="fa-IR" sz="17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marL="0" marR="0" marT="46800" marB="4680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16061144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4" name="Text Box 2"/>
          <p:cNvSpPr txBox="1">
            <a:spLocks noChangeArrowheads="1"/>
          </p:cNvSpPr>
          <p:nvPr/>
        </p:nvSpPr>
        <p:spPr bwMode="auto">
          <a:xfrm>
            <a:off x="1676400" y="762000"/>
            <a:ext cx="6400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zh-CN" sz="5400">
                <a:solidFill>
                  <a:schemeClr val="hlink"/>
                </a:solidFill>
                <a:cs typeface="B Nasim" panose="00000700000000000000" pitchFamily="2" charset="-78"/>
              </a:rPr>
              <a:t>فصل چهاردهم</a:t>
            </a:r>
            <a:r>
              <a:rPr lang="en-US" altLang="zh-CN" sz="5400">
                <a:solidFill>
                  <a:schemeClr val="hlink"/>
                </a:solidFill>
                <a:ea typeface="SimSun" panose="02010600030101010101" pitchFamily="2" charset="-122"/>
                <a:cs typeface="B Nasim" panose="00000700000000000000" pitchFamily="2" charset="-78"/>
              </a:rPr>
              <a:t> </a:t>
            </a:r>
            <a:endParaRPr lang="en-US" altLang="fa-IR" sz="5400">
              <a:solidFill>
                <a:schemeClr val="hlink"/>
              </a:solidFill>
              <a:cs typeface="B Nasim" panose="00000700000000000000" pitchFamily="2" charset="-78"/>
            </a:endParaRPr>
          </a:p>
        </p:txBody>
      </p:sp>
      <p:sp>
        <p:nvSpPr>
          <p:cNvPr id="428035" name="Text Box 3"/>
          <p:cNvSpPr txBox="1">
            <a:spLocks noChangeArrowheads="1"/>
          </p:cNvSpPr>
          <p:nvPr/>
        </p:nvSpPr>
        <p:spPr bwMode="auto">
          <a:xfrm>
            <a:off x="838200" y="2743200"/>
            <a:ext cx="79248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rtl="1">
              <a:spcBef>
                <a:spcPct val="50000"/>
              </a:spcBef>
            </a:pPr>
            <a:r>
              <a:rPr lang="fa-IR" altLang="zh-CN" sz="6000">
                <a:solidFill>
                  <a:srgbClr val="FFCC00"/>
                </a:solidFill>
                <a:cs typeface="B Jadid" panose="00000700000000000000" pitchFamily="2" charset="-78"/>
              </a:rPr>
              <a:t>هزینه یابی استاندارد</a:t>
            </a:r>
            <a:r>
              <a:rPr lang="en-US" altLang="zh-CN" sz="6000">
                <a:solidFill>
                  <a:srgbClr val="FFCC00"/>
                </a:solidFill>
                <a:ea typeface="SimSun" panose="02010600030101010101" pitchFamily="2" charset="-122"/>
                <a:cs typeface="B Jadid" panose="00000700000000000000" pitchFamily="2" charset="-78"/>
              </a:rPr>
              <a:t> </a:t>
            </a:r>
            <a:endParaRPr lang="en-US" altLang="fa-IR" sz="6000">
              <a:solidFill>
                <a:srgbClr val="FFCC00"/>
              </a:solidFill>
              <a:cs typeface="B Jadid" panose="00000700000000000000" pitchFamily="2" charset="-78"/>
            </a:endParaRPr>
          </a:p>
        </p:txBody>
      </p:sp>
      <p:sp>
        <p:nvSpPr>
          <p:cNvPr id="428036" name="Text Box 4"/>
          <p:cNvSpPr txBox="1">
            <a:spLocks noChangeArrowheads="1"/>
          </p:cNvSpPr>
          <p:nvPr/>
        </p:nvSpPr>
        <p:spPr bwMode="auto">
          <a:xfrm>
            <a:off x="990600" y="5562600"/>
            <a:ext cx="7543800" cy="730250"/>
          </a:xfrm>
          <a:prstGeom prst="rect">
            <a:avLst/>
          </a:prstGeom>
          <a:noFill/>
          <a:ln w="28575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/>
            <a:r>
              <a:rPr lang="fa-IR" altLang="zh-CN" sz="2000" b="1"/>
              <a:t>هدف های فراگیری آشنایی با :</a:t>
            </a:r>
            <a:r>
              <a:rPr lang="fa-IR" altLang="zh-CN" sz="2000"/>
              <a:t>     هزینه های استاندارد و مغایرت های مواد و دستمزد از هزینه های استاندارد</a:t>
            </a:r>
            <a:r>
              <a:rPr lang="en-US" altLang="zh-CN" sz="2000">
                <a:ea typeface="SimSun" panose="02010600030101010101" pitchFamily="2" charset="-122"/>
              </a:rPr>
              <a:t> </a:t>
            </a:r>
            <a:endParaRPr lang="en-US" altLang="fa-IR" sz="200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700" name="Rectangle 4"/>
          <p:cNvSpPr>
            <a:spLocks noChangeArrowheads="1"/>
          </p:cNvSpPr>
          <p:nvPr/>
        </p:nvSpPr>
        <p:spPr bwMode="auto">
          <a:xfrm>
            <a:off x="381000" y="1828800"/>
            <a:ext cx="7942263" cy="264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رابطه </a:t>
            </a:r>
            <a:r>
              <a:rPr lang="en-US" altLang="zh-CN" b="1">
                <a:solidFill>
                  <a:schemeClr val="hlink"/>
                </a:solidFill>
                <a:ea typeface="SimSun" panose="02010600030101010101" pitchFamily="2" charset="-122"/>
              </a:rPr>
              <a:t>y=a</a:t>
            </a:r>
            <a:r>
              <a:rPr lang="en-US" altLang="zh-CN">
                <a:solidFill>
                  <a:srgbClr val="FFCC00"/>
                </a:solidFill>
                <a:ea typeface="SimSun" panose="02010600030101010101" pitchFamily="2" charset="-122"/>
              </a:rPr>
              <a:t> </a:t>
            </a:r>
            <a:r>
              <a:rPr lang="fa-IR" altLang="zh-CN">
                <a:solidFill>
                  <a:srgbClr val="FFCC00"/>
                </a:solidFill>
              </a:rPr>
              <a:t>  بیانگر رفتار این هزینه در قبال تغییرات حجم تولید است که در آن</a:t>
            </a: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en-US" altLang="zh-CN" b="1">
                <a:solidFill>
                  <a:schemeClr val="hlink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y</a:t>
            </a:r>
            <a:r>
              <a:rPr lang="fa-IR" altLang="zh-CN" b="1">
                <a:solidFill>
                  <a:schemeClr val="hlink"/>
                </a:solidFill>
              </a:rPr>
              <a:t> </a:t>
            </a:r>
            <a:r>
              <a:rPr lang="fa-IR" altLang="zh-CN">
                <a:solidFill>
                  <a:srgbClr val="FFCC00"/>
                </a:solidFill>
              </a:rPr>
              <a:t>  بیانگر کل هزینه اجاره محل کارخانه در یک ماه </a:t>
            </a:r>
          </a:p>
          <a:p>
            <a:pPr rtl="1"/>
            <a:r>
              <a:rPr lang="en-US" altLang="zh-CN" b="1">
                <a:solidFill>
                  <a:schemeClr val="hlink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a</a:t>
            </a:r>
            <a:r>
              <a:rPr lang="fa-IR" altLang="zh-CN">
                <a:solidFill>
                  <a:srgbClr val="FFCC00"/>
                </a:solidFill>
              </a:rPr>
              <a:t>    بیانگر مقدار ثابت 10000 ریال </a:t>
            </a: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است .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77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77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77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77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77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77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77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77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577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577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577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577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0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5770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770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5770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5770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700" grpId="0" build="p"/>
    </p:bld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4" name="Rectangle 4"/>
          <p:cNvSpPr>
            <a:spLocks noGrp="1" noChangeArrowheads="1"/>
          </p:cNvSpPr>
          <p:nvPr>
            <p:ph type="ctrTitle"/>
          </p:nvPr>
        </p:nvSpPr>
        <p:spPr>
          <a:xfrm>
            <a:off x="1371600" y="457200"/>
            <a:ext cx="7086600" cy="746125"/>
          </a:xfrm>
        </p:spPr>
        <p:txBody>
          <a:bodyPr/>
          <a:lstStyle/>
          <a:p>
            <a:pPr algn="r" rtl="1"/>
            <a:r>
              <a:rPr lang="fa-IR" altLang="zh-CN" sz="3200">
                <a:solidFill>
                  <a:schemeClr val="hlink"/>
                </a:solidFill>
                <a:cs typeface="B Jadid" panose="00000700000000000000" pitchFamily="2" charset="-78"/>
              </a:rPr>
              <a:t>هزینه یابی استاندارد :</a:t>
            </a:r>
            <a:endParaRPr lang="en-US" altLang="fa-IR" sz="3200">
              <a:solidFill>
                <a:schemeClr val="hlink"/>
              </a:solidFill>
              <a:cs typeface="B Jadid" panose="00000700000000000000" pitchFamily="2" charset="-78"/>
            </a:endParaRPr>
          </a:p>
        </p:txBody>
      </p:sp>
      <p:sp>
        <p:nvSpPr>
          <p:cNvPr id="430085" name="Rectangle 5"/>
          <p:cNvSpPr>
            <a:spLocks noGrp="1" noChangeArrowheads="1"/>
          </p:cNvSpPr>
          <p:nvPr>
            <p:ph type="subTitle" idx="1"/>
          </p:nvPr>
        </p:nvSpPr>
        <p:spPr>
          <a:xfrm>
            <a:off x="457200" y="1524000"/>
            <a:ext cx="8153400" cy="5105400"/>
          </a:xfrm>
        </p:spPr>
        <p:txBody>
          <a:bodyPr/>
          <a:lstStyle/>
          <a:p>
            <a:pPr algn="r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در هزینه یابی استاندارد برای تعیین بهای تمام شده محصول از هزینه های استاندارد ( مواد استاندارد ، دستمزد استاندارد ، و سربار استاندارد ) استفاده می شود . هزینه های واقعی با هزینه های استاندارد مقایسه می شود و انحرافات مشخص می گردد و به منظور کنترل ، تجزیه و تحلیل می شود . انحرافاتی که در این درس بررسی می شود انحرافات استانداردهای مواد و دستمزد است که بصورت زیر قابل مقایسه است :</a:t>
            </a:r>
          </a:p>
          <a:p>
            <a:pPr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: انحرافات مواد </a:t>
            </a:r>
          </a:p>
          <a:p>
            <a:pPr rtl="1">
              <a:lnSpc>
                <a:spcPct val="80000"/>
              </a:lnSpc>
            </a:pPr>
            <a:r>
              <a:rPr lang="fa-IR" altLang="zh-CN" sz="2000">
                <a:solidFill>
                  <a:srgbClr val="FFCC00"/>
                </a:solidFill>
                <a:cs typeface="B Yagut" panose="00000400000000000000" pitchFamily="2" charset="-78"/>
              </a:rPr>
              <a:t>(نرخ واقعی – نرخ استاندارد) مقدار مواد مصرف شده = انحراف نرخ مواد مصرفی</a:t>
            </a:r>
          </a:p>
          <a:p>
            <a:pPr rtl="1">
              <a:lnSpc>
                <a:spcPct val="80000"/>
              </a:lnSpc>
            </a:pPr>
            <a:r>
              <a:rPr lang="fa-IR" altLang="zh-CN" sz="2000">
                <a:solidFill>
                  <a:srgbClr val="FFCC00"/>
                </a:solidFill>
                <a:cs typeface="B Yagut" panose="00000400000000000000" pitchFamily="2" charset="-78"/>
              </a:rPr>
              <a:t>(مقدار واقعی مواد مصرفی – مقدار استاندارد برای تولید واقعی ) نرخ استاندارد = انحراف مصرف مواد </a:t>
            </a:r>
          </a:p>
          <a:p>
            <a:pPr rtl="1">
              <a:lnSpc>
                <a:spcPct val="80000"/>
              </a:lnSpc>
            </a:pPr>
            <a:endParaRPr lang="fa-IR" altLang="zh-CN" sz="2000">
              <a:solidFill>
                <a:srgbClr val="FFCC00"/>
              </a:solidFill>
              <a:cs typeface="B Yagut" panose="00000400000000000000" pitchFamily="2" charset="-78"/>
            </a:endParaRPr>
          </a:p>
          <a:p>
            <a:pPr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: انحرافات دستمزد</a:t>
            </a:r>
            <a:r>
              <a:rPr lang="fa-IR" altLang="zh-CN" sz="2000">
                <a:solidFill>
                  <a:srgbClr val="FFCC00"/>
                </a:solidFill>
                <a:cs typeface="B Yagut" panose="00000400000000000000" pitchFamily="2" charset="-78"/>
              </a:rPr>
              <a:t> </a:t>
            </a:r>
          </a:p>
          <a:p>
            <a:pPr rtl="1">
              <a:lnSpc>
                <a:spcPct val="80000"/>
              </a:lnSpc>
            </a:pPr>
            <a:r>
              <a:rPr lang="fa-IR" altLang="zh-CN" sz="2000">
                <a:solidFill>
                  <a:srgbClr val="FFCC00"/>
                </a:solidFill>
                <a:cs typeface="B Yagut" panose="00000400000000000000" pitchFamily="2" charset="-78"/>
              </a:rPr>
              <a:t>(نرخ واقعی – نرخ استاندارد ) زمان واقعی کار = انحراف نرخ دستمزد </a:t>
            </a:r>
          </a:p>
          <a:p>
            <a:pPr rtl="1">
              <a:lnSpc>
                <a:spcPct val="80000"/>
              </a:lnSpc>
            </a:pPr>
            <a:r>
              <a:rPr lang="fa-IR" altLang="zh-CN" sz="2000">
                <a:solidFill>
                  <a:srgbClr val="FFCC00"/>
                </a:solidFill>
                <a:cs typeface="B Yagut" panose="00000400000000000000" pitchFamily="2" charset="-78"/>
              </a:rPr>
              <a:t>(زمان واقعی – زمان استاندارد برای تولید واقعی ) نرخ استاندارد = انحراف کارایی دستمزد </a:t>
            </a:r>
            <a:endParaRPr lang="en-US" altLang="fa-IR" sz="2000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2" name="Rectangle 4"/>
          <p:cNvSpPr>
            <a:spLocks noChangeArrowheads="1"/>
          </p:cNvSpPr>
          <p:nvPr/>
        </p:nvSpPr>
        <p:spPr bwMode="auto">
          <a:xfrm>
            <a:off x="457200" y="1371600"/>
            <a:ext cx="8297863" cy="4108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در صورتی که هزینه های واقعی بیشتر از هزینه های استاندارد باشد انحراف نامطلوب ، و در غیر اینصورت مطلوب است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برای حسابداری هزینه های استاندارد روشهای مختلفی ( طرح ناقص ، طرح یگانه و طرح دوگانه) وجود دارد که در درس حسابداری صنعتی 2 مورد بررسی قرار می گیرند . در صورتی که بخواهیم از طرح یگانه برای حسابداری هزینه های استاندارد مواد و دستمزد مسقتیم استفاده کنیم نحوه عمل به اینصورت است که حساب کالای در جریان ساخت دایره تولیدی با هزینه های استاندارد (مقدار استاندارد × نرخ استاندارد ) بدهکار ، و با هزینه های استاندارد بستانکار می شود و انحرافات مواد و دستمزد مستقیم در زمان مصرف مواد و کار محاسبه و در دفاتر ثبت می گردد .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154" name="Rectangle 2"/>
          <p:cNvSpPr>
            <a:spLocks noChangeArrowheads="1"/>
          </p:cNvSpPr>
          <p:nvPr/>
        </p:nvSpPr>
        <p:spPr bwMode="auto">
          <a:xfrm>
            <a:off x="2209800" y="2436813"/>
            <a:ext cx="5049838" cy="228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حل مسائل نمونه</a:t>
            </a:r>
          </a:p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از </a:t>
            </a:r>
          </a:p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منبع درسی</a:t>
            </a:r>
            <a:endParaRPr lang="en-US" altLang="zh-CN" sz="4800">
              <a:solidFill>
                <a:srgbClr val="FFCC00"/>
              </a:solidFill>
              <a:ea typeface="SimSun" panose="02010600030101010101" pitchFamily="2" charset="-122"/>
              <a:cs typeface="B Nasim" panose="00000700000000000000" pitchFamily="2" charset="-78"/>
            </a:endParaRPr>
          </a:p>
        </p:txBody>
      </p:sp>
    </p:spTree>
  </p:cSld>
  <p:clrMapOvr>
    <a:masterClrMapping/>
  </p:clrMapOvr>
  <p:transition spd="slow">
    <p:wheel spokes="3"/>
  </p:transition>
  <p:timing>
    <p:tnLst>
      <p:par>
        <p:cTn id="1" dur="indefinite" restart="never" nodeType="tmRoot"/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12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43200" y="457200"/>
            <a:ext cx="32766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 حل تمرین1(صفحه 319 ):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517124" name="Rectangle 4"/>
          <p:cNvSpPr>
            <a:spLocks noChangeArrowheads="1"/>
          </p:cNvSpPr>
          <p:nvPr/>
        </p:nvSpPr>
        <p:spPr bwMode="auto">
          <a:xfrm>
            <a:off x="1038225" y="1584325"/>
            <a:ext cx="7724775" cy="466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 rtl="1"/>
            <a:r>
              <a:rPr lang="fa-IR" altLang="zh-CN" sz="2000">
                <a:solidFill>
                  <a:srgbClr val="FFCC00"/>
                </a:solidFill>
              </a:rPr>
              <a:t>الف )                      469500 = (807 – 810) 156500 = انحراف نرخ مواد مصرف شده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l" rtl="1"/>
            <a:r>
              <a:rPr lang="fa-IR" altLang="zh-CN" sz="2000">
                <a:solidFill>
                  <a:srgbClr val="FFCC00"/>
                </a:solidFill>
              </a:rPr>
              <a:t>مساعد    405000 = (156500 – (6×26000)) 810 = انحراف مصرف مواد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 sz="2000">
                <a:solidFill>
                  <a:srgbClr val="FFCC00"/>
                </a:solidFill>
              </a:rPr>
              <a:t>نامساعد       388000 = (630 – 625) 77600 = انحراف نرخ دستمزد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 sz="2000">
                <a:solidFill>
                  <a:srgbClr val="FFCC00"/>
                </a:solidFill>
              </a:rPr>
              <a:t>مساعد      250000 = (77600 – (3 × 26000)) 625 = انحراف کارایی دستمزد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 sz="2000">
                <a:solidFill>
                  <a:srgbClr val="FFCC00"/>
                </a:solidFill>
              </a:rPr>
              <a:t>ب )                                 مواد خریداری شده              129190000 = 807 × 160000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 sz="2000">
                <a:solidFill>
                  <a:srgbClr val="FFCC00"/>
                </a:solidFill>
              </a:rPr>
              <a:t>                                   مواد مصرف شده                    126295500 = 807 × 156500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 126360000 = 810 × 6 × 26000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 sz="2000">
                <a:solidFill>
                  <a:srgbClr val="FFCC00"/>
                </a:solidFill>
              </a:rPr>
              <a:t>مواد                           129120000     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 sz="2000">
                <a:solidFill>
                  <a:srgbClr val="FFCC00"/>
                </a:solidFill>
              </a:rPr>
              <a:t>حسابهای پرداختنی                              129120000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 sz="2000">
                <a:solidFill>
                  <a:srgbClr val="FFCC00"/>
                </a:solidFill>
              </a:rPr>
              <a:t>کالای در جریان ساخت                    126360000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 sz="2000">
                <a:solidFill>
                  <a:srgbClr val="FFCC00"/>
                </a:solidFill>
              </a:rPr>
              <a:t>انحراف مصرف مواد                     405000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 sz="2000">
                <a:solidFill>
                  <a:srgbClr val="FFCC00"/>
                </a:solidFill>
              </a:rPr>
              <a:t>انحراف نرخ مواد                     469500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 sz="2000">
                <a:solidFill>
                  <a:srgbClr val="FFCC00"/>
                </a:solidFill>
              </a:rPr>
              <a:t>مواد</a:t>
            </a:r>
            <a:r>
              <a:rPr lang="en-US" altLang="zh-CN" sz="2000">
                <a:solidFill>
                  <a:srgbClr val="FFCC00"/>
                </a:solidFill>
              </a:rPr>
              <a:t>    </a:t>
            </a:r>
            <a:r>
              <a:rPr lang="fa-IR" altLang="zh-CN" sz="2000">
                <a:solidFill>
                  <a:srgbClr val="FFCC00"/>
                </a:solidFill>
              </a:rPr>
              <a:t> </a:t>
            </a:r>
            <a:r>
              <a:rPr lang="en-US" altLang="zh-CN" sz="2000">
                <a:solidFill>
                  <a:srgbClr val="FFCC00"/>
                </a:solidFill>
              </a:rPr>
              <a:t>                        </a:t>
            </a:r>
            <a:r>
              <a:rPr lang="fa-IR" altLang="zh-CN" sz="2000">
                <a:solidFill>
                  <a:srgbClr val="FFCC00"/>
                </a:solidFill>
              </a:rPr>
              <a:t>126295500</a:t>
            </a:r>
            <a:r>
              <a:rPr lang="en-US" altLang="zh-CN" sz="2000">
                <a:solidFill>
                  <a:srgbClr val="FFCC00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 </a:t>
            </a:r>
            <a:endParaRPr lang="fa-IR" altLang="zh-CN" sz="2000">
              <a:solidFill>
                <a:srgbClr val="FFCC00"/>
              </a:solidFill>
            </a:endParaRPr>
          </a:p>
          <a:p>
            <a:pPr algn="l" rtl="1"/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14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43200" y="457200"/>
            <a:ext cx="32766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1800">
                <a:solidFill>
                  <a:schemeClr val="hlink"/>
                </a:solidFill>
                <a:cs typeface="B Yagut" panose="00000400000000000000" pitchFamily="2" charset="-78"/>
              </a:rPr>
              <a:t>ادامه  حل تمرین1(صفحه 319 ):</a:t>
            </a:r>
            <a:endParaRPr lang="en-US" altLang="fa-IR" sz="18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518148" name="Rectangle 4"/>
          <p:cNvSpPr>
            <a:spLocks noChangeArrowheads="1"/>
          </p:cNvSpPr>
          <p:nvPr/>
        </p:nvSpPr>
        <p:spPr bwMode="auto">
          <a:xfrm>
            <a:off x="1389063" y="1676400"/>
            <a:ext cx="7145337" cy="2530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ج )                                                                    488880000 = 630 × 77600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              48750000  = 625 × 3 × 26000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هزینه دستمزد               48888000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دستمزد پرداختنی                 48888000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کالای در جریان ساخت                48750000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انحراف نرخ دستمزد                     388000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انحراف کارایی دستمزد                 250000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هزینه دستمزد                        48888000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17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43200" y="228600"/>
            <a:ext cx="32766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 حل تمرین2(صفحه 320 ):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519173" name="Rectangle 5"/>
          <p:cNvSpPr>
            <a:spLocks noChangeArrowheads="1"/>
          </p:cNvSpPr>
          <p:nvPr/>
        </p:nvSpPr>
        <p:spPr bwMode="auto">
          <a:xfrm>
            <a:off x="549275" y="762000"/>
            <a:ext cx="7970838" cy="401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مواد                12500000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         حسابهای پرداختنی           12500000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                                            نرخ واقعی مواد                   43/446 = 28000 ÷ 12500000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     نامساعد          385740 = (43/446 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 425 ) 18000 = انحراف نرخ مواد 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نامساعد        850000 = (18000 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 ( 4 × 4000)) 425 = انحراف مواد مصرفی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                                                              8035740 = 43/446 × 18000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                                                               6800000 = 425 × 4 × 4000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کالای در جریان ساخت                  6800000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انحراف نرخ مواد                            385740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انحراف مصرف مواد                       850000 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                     مواد                           8035740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هزینه دستمزد                   13915000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  دستمزد پرداختنی                    13915000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4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519172" name="Text Box 4"/>
          <p:cNvSpPr txBox="1">
            <a:spLocks noChangeArrowheads="1"/>
          </p:cNvSpPr>
          <p:nvPr/>
        </p:nvSpPr>
        <p:spPr bwMode="auto">
          <a:xfrm>
            <a:off x="3962400" y="4800600"/>
            <a:ext cx="914400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23000</a:t>
            </a:r>
            <a:endParaRPr lang="fa-IR" altLang="zh-CN" sz="32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519174" name="Rectangle 6"/>
          <p:cNvSpPr>
            <a:spLocks noChangeArrowheads="1"/>
          </p:cNvSpPr>
          <p:nvPr/>
        </p:nvSpPr>
        <p:spPr bwMode="auto">
          <a:xfrm>
            <a:off x="355600" y="4343400"/>
            <a:ext cx="7950200" cy="2776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 rtl="1"/>
            <a:endParaRPr lang="en-US" altLang="fa-IR" sz="1800">
              <a:solidFill>
                <a:srgbClr val="FFCC00"/>
              </a:solidFill>
            </a:endParaRPr>
          </a:p>
          <a:p>
            <a:pPr algn="l" rtl="1" eaLnBrk="0" hangingPunct="0"/>
            <a:r>
              <a:rPr lang="ar-SA" altLang="fa-IR" sz="1800">
                <a:solidFill>
                  <a:srgbClr val="FFCC00"/>
                </a:solidFill>
                <a:latin typeface="Arial" panose="020B0604020202020204" pitchFamily="34" charset="0"/>
              </a:rPr>
              <a:t>مساعد</a:t>
            </a:r>
            <a:r>
              <a:rPr lang="en-US" altLang="fa-IR" sz="1800">
                <a:solidFill>
                  <a:srgbClr val="FFCC00"/>
                </a:solidFill>
                <a:latin typeface="Arial" panose="020B0604020202020204" pitchFamily="34" charset="0"/>
              </a:rPr>
              <a:t>        115000 = ( </a:t>
            </a:r>
            <a:r>
              <a:rPr lang="en-US" altLang="fa-IR" sz="1800" u="sng">
                <a:solidFill>
                  <a:srgbClr val="FFCC00"/>
                </a:solidFill>
                <a:latin typeface="Arial" panose="020B0604020202020204" pitchFamily="34" charset="0"/>
              </a:rPr>
              <a:t>  13915000  </a:t>
            </a:r>
            <a:r>
              <a:rPr lang="en-US" altLang="fa-IR" sz="1800">
                <a:solidFill>
                  <a:srgbClr val="FFCC00"/>
                </a:solidFill>
                <a:latin typeface="Arial" panose="020B0604020202020204" pitchFamily="34" charset="0"/>
              </a:rPr>
              <a:t> - 610) 23000 = </a:t>
            </a:r>
            <a:r>
              <a:rPr lang="ar-SA" altLang="fa-IR" sz="1800">
                <a:solidFill>
                  <a:srgbClr val="FFCC00"/>
                </a:solidFill>
                <a:latin typeface="Arial" panose="020B0604020202020204" pitchFamily="34" charset="0"/>
              </a:rPr>
              <a:t>انحراف نرخ دستمزد</a:t>
            </a:r>
            <a:r>
              <a:rPr lang="en-US" altLang="fa-IR" sz="1800">
                <a:solidFill>
                  <a:srgbClr val="FFCC00"/>
                </a:solidFill>
                <a:latin typeface="Arial" panose="020B0604020202020204" pitchFamily="34" charset="0"/>
              </a:rPr>
              <a:t> </a:t>
            </a:r>
            <a:endParaRPr lang="en-US" altLang="fa-IR" sz="900">
              <a:solidFill>
                <a:srgbClr val="FFCC00"/>
              </a:solidFill>
              <a:latin typeface="Arial" panose="020B0604020202020204" pitchFamily="34" charset="0"/>
            </a:endParaRPr>
          </a:p>
          <a:p>
            <a:pPr algn="l" rtl="1" eaLnBrk="0" hangingPunct="0"/>
            <a:endParaRPr lang="fa-IR" altLang="zh-CN" sz="1800">
              <a:solidFill>
                <a:srgbClr val="FFCC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  <a:p>
            <a:pPr algn="l"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نامساعد         1830000 = (23000 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( 5 × 4000)) 610 = انحراف کارایی دستمزد 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l"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12200000 = 610 × 5 × 4000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کالای در جریان ساخت                 12200000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انحراف کارایی دستمزد                  1830000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             انحراف نرخ دستمزد                          115000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18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                  هزینه دستمزد                          13915000</a:t>
            </a:r>
            <a:endParaRPr lang="en-US" altLang="zh-CN" sz="9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 eaLnBrk="0" hangingPunct="0"/>
            <a:endParaRPr lang="en-US" altLang="zh-CN" sz="14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1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43200" y="457200"/>
            <a:ext cx="32766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 حل تمرین3(صفحه 320 ):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520197" name="Text Box 5"/>
          <p:cNvSpPr txBox="1">
            <a:spLocks noChangeArrowheads="1"/>
          </p:cNvSpPr>
          <p:nvPr/>
        </p:nvSpPr>
        <p:spPr bwMode="auto">
          <a:xfrm>
            <a:off x="5373688" y="2857500"/>
            <a:ext cx="798512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12000</a:t>
            </a:r>
            <a:endParaRPr lang="fa-IR" altLang="zh-CN" sz="32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520196" name="Text Box 4"/>
          <p:cNvSpPr txBox="1">
            <a:spLocks noChangeArrowheads="1"/>
          </p:cNvSpPr>
          <p:nvPr/>
        </p:nvSpPr>
        <p:spPr bwMode="auto">
          <a:xfrm>
            <a:off x="4572000" y="3848100"/>
            <a:ext cx="798513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125</a:t>
            </a:r>
            <a:endParaRPr lang="fa-IR" altLang="zh-CN" sz="32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520198" name="Rectangle 6"/>
          <p:cNvSpPr>
            <a:spLocks noChangeArrowheads="1"/>
          </p:cNvSpPr>
          <p:nvPr/>
        </p:nvSpPr>
        <p:spPr bwMode="auto">
          <a:xfrm>
            <a:off x="304800" y="1600200"/>
            <a:ext cx="8208963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در این مساله فرض شده است انحراف نرخ مواد در زمان خرید مواد محاسبه و ثبت می شود .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520199" name="Rectangle 7"/>
          <p:cNvSpPr>
            <a:spLocks noChangeArrowheads="1"/>
          </p:cNvSpPr>
          <p:nvPr/>
        </p:nvSpPr>
        <p:spPr bwMode="auto">
          <a:xfrm>
            <a:off x="304800" y="2209800"/>
            <a:ext cx="845185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 rtl="1"/>
            <a:endParaRPr lang="en-US" altLang="fa-IR" sz="2000">
              <a:solidFill>
                <a:srgbClr val="FFCC00"/>
              </a:solidFill>
            </a:endParaRPr>
          </a:p>
          <a:p>
            <a:pPr algn="l" rtl="1" eaLnBrk="0" hangingPunct="0"/>
            <a:r>
              <a:rPr lang="ar-SA" altLang="fa-IR" sz="2000">
                <a:solidFill>
                  <a:srgbClr val="FFCC00"/>
                </a:solidFill>
                <a:latin typeface="Arial" panose="020B0604020202020204" pitchFamily="34" charset="0"/>
              </a:rPr>
              <a:t>مساعد</a:t>
            </a:r>
            <a:r>
              <a:rPr lang="en-US" altLang="fa-IR" sz="2000">
                <a:solidFill>
                  <a:srgbClr val="FFCC00"/>
                </a:solidFill>
                <a:latin typeface="Arial" panose="020B0604020202020204" pitchFamily="34" charset="0"/>
              </a:rPr>
              <a:t>                    108000 = ( </a:t>
            </a:r>
            <a:r>
              <a:rPr lang="en-US" altLang="fa-IR" sz="2000" u="sng">
                <a:solidFill>
                  <a:srgbClr val="FFCC00"/>
                </a:solidFill>
                <a:latin typeface="Arial" panose="020B0604020202020204" pitchFamily="34" charset="0"/>
              </a:rPr>
              <a:t>  1392000  </a:t>
            </a:r>
            <a:r>
              <a:rPr lang="en-US" altLang="fa-IR" sz="2000">
                <a:solidFill>
                  <a:srgbClr val="FFCC00"/>
                </a:solidFill>
                <a:latin typeface="Arial" panose="020B0604020202020204" pitchFamily="34" charset="0"/>
              </a:rPr>
              <a:t> - 125) 12000 = </a:t>
            </a:r>
            <a:r>
              <a:rPr lang="ar-SA" altLang="fa-IR" sz="2000">
                <a:solidFill>
                  <a:srgbClr val="FFCC00"/>
                </a:solidFill>
                <a:latin typeface="Arial" panose="020B0604020202020204" pitchFamily="34" charset="0"/>
              </a:rPr>
              <a:t>انحراف نرخ خرید مواد</a:t>
            </a:r>
            <a:endParaRPr lang="en-US" altLang="fa-IR" sz="1000">
              <a:solidFill>
                <a:srgbClr val="FFCC00"/>
              </a:solidFill>
              <a:latin typeface="Arial" panose="020B0604020202020204" pitchFamily="34" charset="0"/>
            </a:endParaRPr>
          </a:p>
          <a:p>
            <a:pPr algn="l" rtl="1" eaLnBrk="0" hangingPunct="0"/>
            <a:endParaRPr lang="en-US" altLang="fa-IR" sz="1600">
              <a:solidFill>
                <a:srgbClr val="FF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0200" name="Rectangle 8"/>
          <p:cNvSpPr>
            <a:spLocks noChangeArrowheads="1"/>
          </p:cNvSpPr>
          <p:nvPr/>
        </p:nvSpPr>
        <p:spPr bwMode="auto">
          <a:xfrm>
            <a:off x="457200" y="3276600"/>
            <a:ext cx="8161338" cy="186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 rtl="1"/>
            <a:endParaRPr lang="en-US" altLang="fa-IR" sz="2000">
              <a:solidFill>
                <a:srgbClr val="FFCC00"/>
              </a:solidFill>
            </a:endParaRPr>
          </a:p>
          <a:p>
            <a:pPr algn="l" rtl="1" eaLnBrk="0" hangingPunct="0"/>
            <a:r>
              <a:rPr lang="ar-SA" altLang="fa-IR" sz="2000">
                <a:solidFill>
                  <a:srgbClr val="FFCC00"/>
                </a:solidFill>
                <a:latin typeface="Arial" panose="020B0604020202020204" pitchFamily="34" charset="0"/>
              </a:rPr>
              <a:t>مساعد</a:t>
            </a:r>
            <a:r>
              <a:rPr lang="en-US" altLang="fa-IR" sz="2000">
                <a:solidFill>
                  <a:srgbClr val="FFCC00"/>
                </a:solidFill>
                <a:latin typeface="Arial" panose="020B0604020202020204" pitchFamily="34" charset="0"/>
              </a:rPr>
              <a:t>           156250 = ( </a:t>
            </a:r>
            <a:r>
              <a:rPr lang="en-US" altLang="fa-IR" sz="2000" u="sng">
                <a:solidFill>
                  <a:srgbClr val="FFCC00"/>
                </a:solidFill>
                <a:latin typeface="Arial" panose="020B0604020202020204" pitchFamily="34" charset="0"/>
              </a:rPr>
              <a:t> 1100000  </a:t>
            </a:r>
            <a:r>
              <a:rPr lang="en-US" altLang="fa-IR" sz="2000">
                <a:solidFill>
                  <a:srgbClr val="FFCC00"/>
                </a:solidFill>
                <a:latin typeface="Arial" panose="020B0604020202020204" pitchFamily="34" charset="0"/>
              </a:rPr>
              <a:t>  - (3 × 3350 )) 125 = </a:t>
            </a:r>
            <a:r>
              <a:rPr lang="ar-SA" altLang="fa-IR" sz="2000">
                <a:solidFill>
                  <a:srgbClr val="FFCC00"/>
                </a:solidFill>
                <a:latin typeface="Arial" panose="020B0604020202020204" pitchFamily="34" charset="0"/>
              </a:rPr>
              <a:t>انحراف مصرف مواد</a:t>
            </a:r>
            <a:endParaRPr lang="fa-IR" altLang="fa-IR" sz="2000">
              <a:solidFill>
                <a:srgbClr val="FFCC00"/>
              </a:solidFill>
              <a:latin typeface="Arial" panose="020B0604020202020204" pitchFamily="34" charset="0"/>
            </a:endParaRPr>
          </a:p>
          <a:p>
            <a:pPr algn="l" rtl="1" eaLnBrk="0" hangingPunct="0"/>
            <a:r>
              <a:rPr lang="en-US" altLang="fa-IR" sz="2000">
                <a:solidFill>
                  <a:srgbClr val="FFCC00"/>
                </a:solidFill>
                <a:latin typeface="Arial" panose="020B0604020202020204" pitchFamily="34" charset="0"/>
              </a:rPr>
              <a:t> </a:t>
            </a:r>
            <a:endParaRPr lang="en-US" altLang="fa-IR" sz="1000">
              <a:solidFill>
                <a:srgbClr val="FFCC00"/>
              </a:solidFill>
              <a:latin typeface="Arial" panose="020B0604020202020204" pitchFamily="34" charset="0"/>
            </a:endParaRPr>
          </a:p>
          <a:p>
            <a:pPr algn="l"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نامساعد          150750 = (185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175 ) 15075 = انحراف نرخ دستمزد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l"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مساعد   293125 = (15075 -  ( 5 × 3350)) 175 = انحراف کارایی دستمزد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21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43200" y="457200"/>
            <a:ext cx="32766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1800">
                <a:solidFill>
                  <a:schemeClr val="hlink"/>
                </a:solidFill>
                <a:cs typeface="B Yagut" panose="00000400000000000000" pitchFamily="2" charset="-78"/>
              </a:rPr>
              <a:t>ادامه  حل تمرین3(صفحه 320 ):</a:t>
            </a:r>
            <a:endParaRPr lang="en-US" altLang="fa-IR" sz="18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521220" name="Rectangle 4"/>
          <p:cNvSpPr>
            <a:spLocks noChangeArrowheads="1"/>
          </p:cNvSpPr>
          <p:nvPr/>
        </p:nvSpPr>
        <p:spPr bwMode="auto">
          <a:xfrm>
            <a:off x="1212850" y="1431925"/>
            <a:ext cx="7473950" cy="4968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ب )                                                                            1500000 = 125 × 12000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                        1256250 = 125 × 3 × 3350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مواد                           1500000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انحراف نرخ خرید مواد                           108000     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حسابهای پرداختنی                        1392000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کالای در جریان ساخت                       1256250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انحراف مصرف مواد                   156250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مواد                       1100000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                            2788875 = 185 × 15075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                                       2931250 = 175 × 5 × 3350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هزینه دستمزد                    2788875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دستمزد پرداختنی                     2788875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کالای در جریان ساخت                    2931250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انحراف نرخ دستمزد                          150750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انحراف کارایی دستمزد                 293125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   هزینه دستمزد                        2788875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43200" y="457200"/>
            <a:ext cx="32766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 حل تمرین4(صفحه 321 ):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522249" name="Rectangle 9"/>
          <p:cNvSpPr>
            <a:spLocks noChangeArrowheads="1"/>
          </p:cNvSpPr>
          <p:nvPr/>
        </p:nvSpPr>
        <p:spPr bwMode="auto">
          <a:xfrm>
            <a:off x="381000" y="1416050"/>
            <a:ext cx="8348663" cy="323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algn="l">
              <a:tabLst>
                <a:tab pos="1450975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algn="l">
              <a:tabLst>
                <a:tab pos="1450975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algn="l">
              <a:tabLst>
                <a:tab pos="1450975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algn="l">
              <a:tabLst>
                <a:tab pos="1450975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algn="l">
              <a:tabLst>
                <a:tab pos="1450975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tabLst>
                <a:tab pos="1450975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tabLst>
                <a:tab pos="1450975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tabLst>
                <a:tab pos="1450975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tabLst>
                <a:tab pos="1450975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B Yagut" panose="00000400000000000000" pitchFamily="2" charset="-78"/>
              </a:rPr>
              <a:t>در این مساله فرض شده است که دستمزد و سربار به طور یکنواخد در طی دوره در فرایند مصرف شده است و مواد در ابتدای عملیات مصرف می شود . </a:t>
            </a:r>
            <a:endParaRPr lang="en-US" altLang="zh-CN" sz="1000">
              <a:solidFill>
                <a:srgbClr val="FFCC00"/>
              </a:solidFill>
              <a:latin typeface="Tahoma" panose="020B0604030504040204" pitchFamily="34" charset="0"/>
              <a:ea typeface="SimSun" panose="02010600030101010101" pitchFamily="2" charset="-122"/>
              <a:cs typeface="B Yagut" panose="00000400000000000000" pitchFamily="2" charset="-78"/>
            </a:endParaRPr>
          </a:p>
          <a:p>
            <a:pPr algn="r"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B Yagut" panose="00000400000000000000" pitchFamily="2" charset="-78"/>
              </a:rPr>
              <a:t>جدول معادل آحاد تکمیل شده </a:t>
            </a:r>
            <a:endParaRPr lang="en-US" altLang="zh-CN" sz="1000">
              <a:solidFill>
                <a:srgbClr val="FFCC00"/>
              </a:solidFill>
              <a:latin typeface="Tahoma" panose="020B0604030504040204" pitchFamily="34" charset="0"/>
              <a:ea typeface="SimSun" panose="02010600030101010101" pitchFamily="2" charset="-122"/>
              <a:cs typeface="B Yagut" panose="00000400000000000000" pitchFamily="2" charset="-78"/>
            </a:endParaRPr>
          </a:p>
          <a:p>
            <a:pPr algn="r"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B Yagut" panose="00000400000000000000" pitchFamily="2" charset="-78"/>
              </a:rPr>
              <a:t>	</a:t>
            </a:r>
          </a:p>
          <a:p>
            <a:pPr algn="r" rtl="1" eaLnBrk="0" hangingPunct="0"/>
            <a:endParaRPr lang="fa-IR" altLang="zh-CN" sz="2000">
              <a:solidFill>
                <a:srgbClr val="FFCC00"/>
              </a:solidFill>
              <a:latin typeface="Times New Roman" panose="02020603050405020304" pitchFamily="18" charset="0"/>
              <a:cs typeface="B Yagut" panose="00000400000000000000" pitchFamily="2" charset="-78"/>
            </a:endParaRPr>
          </a:p>
          <a:p>
            <a:pPr algn="r" rtl="1" eaLnBrk="0" hangingPunct="0"/>
            <a:endParaRPr lang="fa-IR" altLang="zh-CN" sz="2000">
              <a:solidFill>
                <a:srgbClr val="FFCC00"/>
              </a:solidFill>
              <a:latin typeface="Times New Roman" panose="02020603050405020304" pitchFamily="18" charset="0"/>
              <a:cs typeface="B Yagut" panose="00000400000000000000" pitchFamily="2" charset="-78"/>
            </a:endParaRPr>
          </a:p>
          <a:p>
            <a:pPr algn="r" rtl="1" eaLnBrk="0" hangingPunct="0"/>
            <a:endParaRPr lang="en-US" altLang="zh-CN" sz="1000">
              <a:solidFill>
                <a:srgbClr val="FFCC00"/>
              </a:solidFill>
              <a:latin typeface="Tahoma" panose="020B0604030504040204" pitchFamily="34" charset="0"/>
              <a:ea typeface="SimSun" panose="02010600030101010101" pitchFamily="2" charset="-122"/>
            </a:endParaRPr>
          </a:p>
          <a:p>
            <a:pPr algn="r"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B Yagut" panose="00000400000000000000" pitchFamily="2" charset="-78"/>
              </a:rPr>
              <a:t>##</a:t>
            </a:r>
            <a:endParaRPr lang="en-US" altLang="zh-CN" sz="1000">
              <a:solidFill>
                <a:srgbClr val="FFCC00"/>
              </a:solidFill>
              <a:latin typeface="Tahoma" panose="020B0604030504040204" pitchFamily="34" charset="0"/>
              <a:ea typeface="SimSun" panose="02010600030101010101" pitchFamily="2" charset="-122"/>
            </a:endParaRPr>
          </a:p>
          <a:p>
            <a:pPr algn="r"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B Yagut" panose="00000400000000000000" pitchFamily="2" charset="-78"/>
              </a:rPr>
              <a:t>                                     مساعد 31600 = (16010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B Yagut" panose="00000400000000000000" pitchFamily="2" charset="-78"/>
              </a:rPr>
              <a:t> ( 6 × 2800)) 40 = انحراف مصرف مواد </a:t>
            </a:r>
            <a:endParaRPr lang="en-US" altLang="zh-CN" sz="1000">
              <a:solidFill>
                <a:srgbClr val="FFCC00"/>
              </a:solidFill>
              <a:latin typeface="Tahoma" panose="020B0604030504040204" pitchFamily="34" charset="0"/>
              <a:ea typeface="SimSun" panose="02010600030101010101" pitchFamily="2" charset="-122"/>
            </a:endParaRPr>
          </a:p>
          <a:p>
            <a:pPr algn="r"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B Yagut" panose="00000400000000000000" pitchFamily="2" charset="-78"/>
              </a:rPr>
              <a:t>                       نامساعد          58650 = (2578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cs typeface="B Yagut" panose="00000400000000000000" pitchFamily="2" charset="-78"/>
              </a:rPr>
              <a:t> (1 × 2440)) 425 = انحراف کارایی دستمزد</a:t>
            </a:r>
            <a:endParaRPr lang="en-US" altLang="zh-CN" sz="1000">
              <a:solidFill>
                <a:srgbClr val="FFCC00"/>
              </a:solidFill>
              <a:latin typeface="Tahoma" panose="020B0604030504040204" pitchFamily="34" charset="0"/>
              <a:ea typeface="SimSun" panose="02010600030101010101" pitchFamily="2" charset="-122"/>
            </a:endParaRPr>
          </a:p>
          <a:p>
            <a:pPr algn="r" rtl="1" eaLnBrk="0" hangingPunct="0"/>
            <a:endParaRPr lang="en-US" altLang="zh-CN" sz="1600">
              <a:solidFill>
                <a:srgbClr val="FFCC00"/>
              </a:solidFill>
              <a:ea typeface="SimSun" panose="02010600030101010101" pitchFamily="2" charset="-122"/>
            </a:endParaRPr>
          </a:p>
        </p:txBody>
      </p:sp>
      <p:sp>
        <p:nvSpPr>
          <p:cNvPr id="522248" name="Text Box 8"/>
          <p:cNvSpPr txBox="1">
            <a:spLocks noChangeArrowheads="1"/>
          </p:cNvSpPr>
          <p:nvPr/>
        </p:nvSpPr>
        <p:spPr bwMode="auto">
          <a:xfrm>
            <a:off x="4267200" y="4724400"/>
            <a:ext cx="800100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rtl="1"/>
            <a:r>
              <a:rPr lang="fa-IR" altLang="zh-CN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2578</a:t>
            </a:r>
            <a:endParaRPr lang="fa-IR" altLang="zh-CN" sz="3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522250" name="Rectangle 10"/>
          <p:cNvSpPr>
            <a:spLocks noChangeArrowheads="1"/>
          </p:cNvSpPr>
          <p:nvPr/>
        </p:nvSpPr>
        <p:spPr bwMode="auto">
          <a:xfrm>
            <a:off x="438150" y="4114800"/>
            <a:ext cx="733425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endParaRPr lang="en-US" altLang="fa-IR" sz="2000">
              <a:solidFill>
                <a:srgbClr val="FFCC00"/>
              </a:solidFill>
            </a:endParaRPr>
          </a:p>
          <a:p>
            <a:pPr rtl="1" eaLnBrk="0" hangingPunct="0"/>
            <a:r>
              <a:rPr lang="ar-SA" altLang="fa-IR" sz="2000">
                <a:solidFill>
                  <a:srgbClr val="FFCC00"/>
                </a:solidFill>
                <a:latin typeface="Arial" panose="020B0604020202020204" pitchFamily="34" charset="0"/>
              </a:rPr>
              <a:t>نامساعد</a:t>
            </a:r>
            <a:r>
              <a:rPr lang="en-US" altLang="fa-IR" sz="2000">
                <a:solidFill>
                  <a:srgbClr val="FFCC00"/>
                </a:solidFill>
                <a:latin typeface="Arial" panose="020B0604020202020204" pitchFamily="34" charset="0"/>
              </a:rPr>
              <a:t>         16760 = ( </a:t>
            </a:r>
            <a:r>
              <a:rPr lang="en-US" altLang="fa-IR" sz="2000" u="sng">
                <a:solidFill>
                  <a:srgbClr val="FFCC00"/>
                </a:solidFill>
                <a:latin typeface="Arial" panose="020B0604020202020204" pitchFamily="34" charset="0"/>
              </a:rPr>
              <a:t> 1112410</a:t>
            </a:r>
            <a:r>
              <a:rPr lang="en-US" altLang="fa-IR" sz="2000">
                <a:solidFill>
                  <a:srgbClr val="FFCC00"/>
                </a:solidFill>
                <a:latin typeface="Arial" panose="020B0604020202020204" pitchFamily="34" charset="0"/>
              </a:rPr>
              <a:t>  - 425 ) 2578 = </a:t>
            </a:r>
            <a:r>
              <a:rPr lang="ar-SA" altLang="fa-IR" sz="2000">
                <a:solidFill>
                  <a:srgbClr val="FFCC00"/>
                </a:solidFill>
                <a:latin typeface="Arial" panose="020B0604020202020204" pitchFamily="34" charset="0"/>
              </a:rPr>
              <a:t>انحراف نرخ دستمزد</a:t>
            </a:r>
            <a:r>
              <a:rPr lang="en-US" altLang="fa-IR" sz="2000">
                <a:solidFill>
                  <a:srgbClr val="FFCC00"/>
                </a:solidFill>
                <a:latin typeface="Arial" panose="020B0604020202020204" pitchFamily="34" charset="0"/>
              </a:rPr>
              <a:t> </a:t>
            </a:r>
            <a:endParaRPr lang="en-US" altLang="fa-IR" sz="1600">
              <a:solidFill>
                <a:srgbClr val="FF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26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43200" y="457200"/>
            <a:ext cx="32766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 حل تمرین5(صفحه 322 ):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523270" name="Rectangle 6"/>
          <p:cNvSpPr>
            <a:spLocks noChangeArrowheads="1"/>
          </p:cNvSpPr>
          <p:nvPr/>
        </p:nvSpPr>
        <p:spPr bwMode="auto">
          <a:xfrm>
            <a:off x="457200" y="1847850"/>
            <a:ext cx="8659813" cy="264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  در این مساله فرض شده است که مواد در ابتدای عملیات مصرف می شود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الف )                                                                           : انحراف مصرف مواد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نامساعد         1020 = (615 – (2 × 300)) 68 </a:t>
            </a:r>
            <a:r>
              <a:rPr lang="en-US" altLang="ja-JP">
                <a:solidFill>
                  <a:srgbClr val="FFCC00"/>
                </a:solidFill>
                <a:ea typeface="MS PGothic" panose="020B0600070205080204" pitchFamily="34" charset="-128"/>
                <a:cs typeface="Arial" panose="020B0604020202020204" pitchFamily="34" charset="0"/>
              </a:rPr>
              <a:t>→</a:t>
            </a:r>
            <a:r>
              <a:rPr lang="fa-IR" altLang="ja-JP">
                <a:solidFill>
                  <a:srgbClr val="FFCC00"/>
                </a:solidFill>
              </a:rPr>
              <a:t> سفارش 102</a:t>
            </a:r>
            <a:endParaRPr lang="en-US" altLang="ja-JP">
              <a:solidFill>
                <a:srgbClr val="FFCC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  <a:p>
            <a:pPr algn="l" rtl="1"/>
            <a:r>
              <a:rPr lang="fa-IR" altLang="ja-JP">
                <a:solidFill>
                  <a:srgbClr val="FFCC00"/>
                </a:solidFill>
              </a:rPr>
              <a:t>مساعد           340 = 395 – (2 × 200))  68 </a:t>
            </a:r>
            <a:r>
              <a:rPr lang="en-US" altLang="ja-JP">
                <a:solidFill>
                  <a:srgbClr val="FFCC00"/>
                </a:solidFill>
                <a:ea typeface="MS PGothic" panose="020B0600070205080204" pitchFamily="34" charset="-128"/>
                <a:cs typeface="Arial" panose="020B0604020202020204" pitchFamily="34" charset="0"/>
              </a:rPr>
              <a:t>→</a:t>
            </a:r>
            <a:r>
              <a:rPr lang="fa-IR" altLang="ja-JP">
                <a:solidFill>
                  <a:srgbClr val="FFCC00"/>
                </a:solidFill>
              </a:rPr>
              <a:t> سفارش 103</a:t>
            </a:r>
            <a:endParaRPr lang="en-US" altLang="ja-JP">
              <a:solidFill>
                <a:srgbClr val="FFCC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  <a:p>
            <a:pPr algn="l" rtl="1"/>
            <a:r>
              <a:rPr lang="fa-IR" altLang="ja-JP">
                <a:solidFill>
                  <a:srgbClr val="FFCC00"/>
                </a:solidFill>
              </a:rPr>
              <a:t>نامساعد       1360 = (370 – (2 × 175)) 68 </a:t>
            </a:r>
            <a:r>
              <a:rPr lang="en-US" altLang="ja-JP">
                <a:solidFill>
                  <a:srgbClr val="FFCC00"/>
                </a:solidFill>
                <a:ea typeface="MS PGothic" panose="020B0600070205080204" pitchFamily="34" charset="-128"/>
                <a:cs typeface="Arial" panose="020B0604020202020204" pitchFamily="34" charset="0"/>
              </a:rPr>
              <a:t>→</a:t>
            </a:r>
            <a:r>
              <a:rPr lang="fa-IR" altLang="ja-JP">
                <a:solidFill>
                  <a:srgbClr val="FFCC00"/>
                </a:solidFill>
              </a:rPr>
              <a:t> سفارش 104</a:t>
            </a:r>
            <a:endParaRPr lang="en-US" altLang="ja-JP">
              <a:solidFill>
                <a:srgbClr val="FFCC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  <a:p>
            <a:pPr algn="l" rtl="1"/>
            <a:r>
              <a:rPr lang="fa-IR" altLang="ja-JP">
                <a:solidFill>
                  <a:srgbClr val="FFCC00"/>
                </a:solidFill>
              </a:rPr>
              <a:t>نامساعد      476  = (207 – (2 × 100 )) 68 </a:t>
            </a:r>
            <a:r>
              <a:rPr lang="en-US" altLang="ja-JP">
                <a:solidFill>
                  <a:srgbClr val="FFCC00"/>
                </a:solidFill>
                <a:ea typeface="MS PGothic" panose="020B0600070205080204" pitchFamily="34" charset="-128"/>
                <a:cs typeface="Arial" panose="020B0604020202020204" pitchFamily="34" charset="0"/>
              </a:rPr>
              <a:t>→</a:t>
            </a:r>
            <a:r>
              <a:rPr lang="fa-IR" altLang="ja-JP">
                <a:solidFill>
                  <a:srgbClr val="FFCC00"/>
                </a:solidFill>
              </a:rPr>
              <a:t> سفارش 105</a:t>
            </a:r>
          </a:p>
          <a:p>
            <a:pPr algn="l" rtl="1"/>
            <a:endParaRPr lang="fa-IR" altLang="ja-JP">
              <a:solidFill>
                <a:srgbClr val="FFCC00"/>
              </a:solidFill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5" name="Text Box 5"/>
          <p:cNvSpPr txBox="1">
            <a:spLocks noChangeArrowheads="1"/>
          </p:cNvSpPr>
          <p:nvPr/>
        </p:nvSpPr>
        <p:spPr bwMode="auto">
          <a:xfrm>
            <a:off x="685800" y="838200"/>
            <a:ext cx="8077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>
                <a:solidFill>
                  <a:srgbClr val="FFCC00"/>
                </a:solidFill>
              </a:rPr>
              <a:t>نمودار 3-2 رفتار هزینه ثابت را در مقابل تغییر حجم فعالیت نشان می دهد :</a:t>
            </a:r>
            <a:endParaRPr lang="en-US" altLang="fa-IR">
              <a:solidFill>
                <a:srgbClr val="FFCC00"/>
              </a:solidFill>
            </a:endParaRPr>
          </a:p>
        </p:txBody>
      </p:sp>
      <p:sp>
        <p:nvSpPr>
          <p:cNvPr id="158726" name="Text Box 6"/>
          <p:cNvSpPr txBox="1">
            <a:spLocks noChangeArrowheads="1"/>
          </p:cNvSpPr>
          <p:nvPr/>
        </p:nvSpPr>
        <p:spPr bwMode="auto">
          <a:xfrm>
            <a:off x="381000" y="5562600"/>
            <a:ext cx="84582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 sz="2000">
                <a:solidFill>
                  <a:srgbClr val="FFCC00"/>
                </a:solidFill>
              </a:rPr>
              <a:t>این نمودار نشان می دهد که هزینه ثابت (هزینه اجاره محل کارخانه) برای کل واحد کالا ثابت است و با افزایش حجم تولید افزایش نمی یابد . </a:t>
            </a:r>
            <a:endParaRPr lang="en-US" altLang="fa-IR" sz="2000">
              <a:solidFill>
                <a:srgbClr val="FFCC00"/>
              </a:solidFill>
            </a:endParaRPr>
          </a:p>
        </p:txBody>
      </p:sp>
      <p:grpSp>
        <p:nvGrpSpPr>
          <p:cNvPr id="158746" name="Group 26"/>
          <p:cNvGrpSpPr>
            <a:grpSpLocks/>
          </p:cNvGrpSpPr>
          <p:nvPr/>
        </p:nvGrpSpPr>
        <p:grpSpPr bwMode="auto">
          <a:xfrm>
            <a:off x="1447800" y="1752600"/>
            <a:ext cx="5867400" cy="3216275"/>
            <a:chOff x="912" y="1104"/>
            <a:chExt cx="3696" cy="2026"/>
          </a:xfrm>
        </p:grpSpPr>
        <p:grpSp>
          <p:nvGrpSpPr>
            <p:cNvPr id="158743" name="Group 23"/>
            <p:cNvGrpSpPr>
              <a:grpSpLocks/>
            </p:cNvGrpSpPr>
            <p:nvPr/>
          </p:nvGrpSpPr>
          <p:grpSpPr bwMode="auto">
            <a:xfrm>
              <a:off x="1728" y="1296"/>
              <a:ext cx="1872" cy="1344"/>
              <a:chOff x="1584" y="1488"/>
              <a:chExt cx="1872" cy="1344"/>
            </a:xfrm>
          </p:grpSpPr>
          <p:sp>
            <p:nvSpPr>
              <p:cNvPr id="158728" name="Line 8"/>
              <p:cNvSpPr>
                <a:spLocks noChangeShapeType="1"/>
              </p:cNvSpPr>
              <p:nvPr/>
            </p:nvSpPr>
            <p:spPr bwMode="auto">
              <a:xfrm flipV="1">
                <a:off x="1968" y="1488"/>
                <a:ext cx="0" cy="1104"/>
              </a:xfrm>
              <a:prstGeom prst="lin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fa-IR"/>
              </a:p>
            </p:txBody>
          </p:sp>
          <p:sp>
            <p:nvSpPr>
              <p:cNvPr id="158729" name="Line 9"/>
              <p:cNvSpPr>
                <a:spLocks noChangeShapeType="1"/>
              </p:cNvSpPr>
              <p:nvPr/>
            </p:nvSpPr>
            <p:spPr bwMode="auto">
              <a:xfrm>
                <a:off x="1968" y="2592"/>
                <a:ext cx="1488" cy="0"/>
              </a:xfrm>
              <a:prstGeom prst="lin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fa-IR"/>
              </a:p>
            </p:txBody>
          </p:sp>
          <p:sp>
            <p:nvSpPr>
              <p:cNvPr id="158731" name="Line 11"/>
              <p:cNvSpPr>
                <a:spLocks noChangeShapeType="1"/>
              </p:cNvSpPr>
              <p:nvPr/>
            </p:nvSpPr>
            <p:spPr bwMode="auto">
              <a:xfrm flipH="1">
                <a:off x="2256" y="2544"/>
                <a:ext cx="0" cy="4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fa-IR"/>
              </a:p>
            </p:txBody>
          </p:sp>
          <p:sp>
            <p:nvSpPr>
              <p:cNvPr id="158732" name="Line 12"/>
              <p:cNvSpPr>
                <a:spLocks noChangeShapeType="1"/>
              </p:cNvSpPr>
              <p:nvPr/>
            </p:nvSpPr>
            <p:spPr bwMode="auto">
              <a:xfrm flipH="1">
                <a:off x="2832" y="2544"/>
                <a:ext cx="0" cy="4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fa-IR"/>
              </a:p>
            </p:txBody>
          </p:sp>
          <p:sp>
            <p:nvSpPr>
              <p:cNvPr id="158733" name="Line 13"/>
              <p:cNvSpPr>
                <a:spLocks noChangeShapeType="1"/>
              </p:cNvSpPr>
              <p:nvPr/>
            </p:nvSpPr>
            <p:spPr bwMode="auto">
              <a:xfrm flipH="1">
                <a:off x="2544" y="2544"/>
                <a:ext cx="0" cy="4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fa-IR"/>
              </a:p>
            </p:txBody>
          </p:sp>
          <p:sp>
            <p:nvSpPr>
              <p:cNvPr id="158734" name="Line 14"/>
              <p:cNvSpPr>
                <a:spLocks noChangeShapeType="1"/>
              </p:cNvSpPr>
              <p:nvPr/>
            </p:nvSpPr>
            <p:spPr bwMode="auto">
              <a:xfrm flipV="1">
                <a:off x="1968" y="2064"/>
                <a:ext cx="4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fa-IR"/>
              </a:p>
            </p:txBody>
          </p:sp>
          <p:sp>
            <p:nvSpPr>
              <p:cNvPr id="158737" name="Text Box 17"/>
              <p:cNvSpPr txBox="1">
                <a:spLocks noChangeArrowheads="1"/>
              </p:cNvSpPr>
              <p:nvPr/>
            </p:nvSpPr>
            <p:spPr bwMode="auto">
              <a:xfrm>
                <a:off x="1920" y="2601"/>
                <a:ext cx="1296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rtl="1">
                  <a:spcBef>
                    <a:spcPct val="50000"/>
                  </a:spcBef>
                </a:pPr>
                <a:r>
                  <a:rPr lang="fa-IR" altLang="fa-IR" sz="1800">
                    <a:solidFill>
                      <a:srgbClr val="FFCC00"/>
                    </a:solidFill>
                  </a:rPr>
                  <a:t>4      3       2      1</a:t>
                </a:r>
                <a:endParaRPr lang="en-US" altLang="fa-IR" sz="1800">
                  <a:solidFill>
                    <a:srgbClr val="FFCC00"/>
                  </a:solidFill>
                </a:endParaRPr>
              </a:p>
            </p:txBody>
          </p:sp>
          <p:sp>
            <p:nvSpPr>
              <p:cNvPr id="158739" name="Line 19"/>
              <p:cNvSpPr>
                <a:spLocks noChangeShapeType="1"/>
              </p:cNvSpPr>
              <p:nvPr/>
            </p:nvSpPr>
            <p:spPr bwMode="auto">
              <a:xfrm>
                <a:off x="3120" y="2544"/>
                <a:ext cx="0" cy="4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fa-IR"/>
              </a:p>
            </p:txBody>
          </p:sp>
          <p:sp>
            <p:nvSpPr>
              <p:cNvPr id="158740" name="Text Box 20"/>
              <p:cNvSpPr txBox="1">
                <a:spLocks noChangeArrowheads="1"/>
              </p:cNvSpPr>
              <p:nvPr/>
            </p:nvSpPr>
            <p:spPr bwMode="auto">
              <a:xfrm>
                <a:off x="1584" y="1968"/>
                <a:ext cx="432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fa-IR" altLang="fa-IR" sz="1800">
                    <a:solidFill>
                      <a:srgbClr val="FFCC00"/>
                    </a:solidFill>
                  </a:rPr>
                  <a:t>1000</a:t>
                </a:r>
                <a:endParaRPr lang="en-US" altLang="fa-IR" sz="1800">
                  <a:solidFill>
                    <a:srgbClr val="FFCC00"/>
                  </a:solidFill>
                </a:endParaRPr>
              </a:p>
            </p:txBody>
          </p:sp>
          <p:sp>
            <p:nvSpPr>
              <p:cNvPr id="158741" name="Line 21"/>
              <p:cNvSpPr>
                <a:spLocks noChangeShapeType="1"/>
              </p:cNvSpPr>
              <p:nvPr/>
            </p:nvSpPr>
            <p:spPr bwMode="auto">
              <a:xfrm>
                <a:off x="1968" y="2064"/>
                <a:ext cx="1152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fa-IR"/>
              </a:p>
            </p:txBody>
          </p:sp>
        </p:grpSp>
        <p:sp>
          <p:nvSpPr>
            <p:cNvPr id="158742" name="Text Box 22"/>
            <p:cNvSpPr txBox="1">
              <a:spLocks noChangeArrowheads="1"/>
            </p:cNvSpPr>
            <p:nvPr/>
          </p:nvSpPr>
          <p:spPr bwMode="auto">
            <a:xfrm>
              <a:off x="2160" y="2880"/>
              <a:ext cx="124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a-IR" altLang="fa-IR" sz="2000">
                  <a:solidFill>
                    <a:schemeClr val="hlink"/>
                  </a:solidFill>
                </a:rPr>
                <a:t>نمودار3-2</a:t>
              </a:r>
              <a:endParaRPr lang="en-US" altLang="fa-IR" sz="2000">
                <a:solidFill>
                  <a:schemeClr val="hlink"/>
                </a:solidFill>
              </a:endParaRPr>
            </a:p>
          </p:txBody>
        </p:sp>
        <p:sp>
          <p:nvSpPr>
            <p:cNvPr id="158744" name="Text Box 24"/>
            <p:cNvSpPr txBox="1">
              <a:spLocks noChangeArrowheads="1"/>
            </p:cNvSpPr>
            <p:nvPr/>
          </p:nvSpPr>
          <p:spPr bwMode="auto">
            <a:xfrm>
              <a:off x="3552" y="2256"/>
              <a:ext cx="105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a-IR" altLang="fa-IR" sz="1800">
                  <a:solidFill>
                    <a:schemeClr val="hlink"/>
                  </a:solidFill>
                </a:rPr>
                <a:t>حجم توليد - واحد</a:t>
              </a:r>
              <a:endParaRPr lang="en-US" altLang="fa-IR" sz="1800">
                <a:solidFill>
                  <a:schemeClr val="hlink"/>
                </a:solidFill>
              </a:endParaRPr>
            </a:p>
          </p:txBody>
        </p:sp>
        <p:sp>
          <p:nvSpPr>
            <p:cNvPr id="158745" name="Text Box 25"/>
            <p:cNvSpPr txBox="1">
              <a:spLocks noChangeArrowheads="1"/>
            </p:cNvSpPr>
            <p:nvPr/>
          </p:nvSpPr>
          <p:spPr bwMode="auto">
            <a:xfrm>
              <a:off x="912" y="1104"/>
              <a:ext cx="1296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a-IR" altLang="fa-IR" sz="1800">
                  <a:solidFill>
                    <a:schemeClr val="hlink"/>
                  </a:solidFill>
                </a:rPr>
                <a:t>كل هزينه اجاره محل كارخانه- ريال</a:t>
              </a:r>
              <a:endParaRPr lang="en-US" altLang="fa-IR" sz="1800">
                <a:solidFill>
                  <a:schemeClr val="hlink"/>
                </a:solidFill>
              </a:endParaRPr>
            </a:p>
          </p:txBody>
        </p:sp>
      </p:grp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87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87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87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8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1000"/>
                                        <p:tgtEl>
                                          <p:spTgt spid="158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1587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587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725" grpId="0"/>
      <p:bldP spid="158726" grpId="0"/>
    </p:bld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746" name="Rectangle 2"/>
          <p:cNvSpPr>
            <a:spLocks noGrp="1" noChangeArrowheads="1"/>
          </p:cNvSpPr>
          <p:nvPr>
            <p:ph type="title"/>
          </p:nvPr>
        </p:nvSpPr>
        <p:spPr>
          <a:xfrm>
            <a:off x="2743200" y="152400"/>
            <a:ext cx="3352800" cy="8382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 حل تمرین5(صفحه 322 ):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543747" name="Text Box 3"/>
          <p:cNvSpPr txBox="1">
            <a:spLocks noChangeArrowheads="1"/>
          </p:cNvSpPr>
          <p:nvPr/>
        </p:nvSpPr>
        <p:spPr bwMode="auto">
          <a:xfrm>
            <a:off x="990600" y="2209800"/>
            <a:ext cx="7772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fa-IR" altLang="fa-IR"/>
          </a:p>
        </p:txBody>
      </p:sp>
      <p:graphicFrame>
        <p:nvGraphicFramePr>
          <p:cNvPr id="543748" name="Group 4"/>
          <p:cNvGraphicFramePr>
            <a:graphicFrameLocks noGrp="1"/>
          </p:cNvGraphicFramePr>
          <p:nvPr>
            <p:ph idx="1"/>
          </p:nvPr>
        </p:nvGraphicFramePr>
        <p:xfrm>
          <a:off x="838200" y="1143000"/>
          <a:ext cx="7543800" cy="6022975"/>
        </p:xfrm>
        <a:graphic>
          <a:graphicData uri="http://schemas.openxmlformats.org/drawingml/2006/table">
            <a:tbl>
              <a:tblPr/>
              <a:tblGrid>
                <a:gridCol w="7543800">
                  <a:extLst>
                    <a:ext uri="{9D8B030D-6E8A-4147-A177-3AD203B41FA5}">
                      <a16:colId xmlns:a16="http://schemas.microsoft.com/office/drawing/2014/main" val="1250415934"/>
                    </a:ext>
                  </a:extLst>
                </a:gridCol>
              </a:tblGrid>
              <a:tr h="37465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ب )                                                                              : انحراف کارایی دستمزد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3699829"/>
                  </a:ext>
                </a:extLst>
              </a:tr>
              <a:tr h="374015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نامساعد   1200 = (64- ( 1 × 300))        سفارش 102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3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                                        5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مساعد   300 = (39 0 ( 1 × 200)) 300        سفارش 103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3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                            5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مساعد 600 = (33- ( 1 × 175)) 300        سفارش 104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5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                            5        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نامساعد  1500 = (15 – ( 1 × 50)) 300        سفارش 105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5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                               5 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: انحراف نرخ دستمزد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نامساعد   576 = (19776 – 300) 64         سفارش 102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                    64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نامساعد   78 = (11778- 300 ) 39          سفارش 103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5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                     39 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0 = (9900 – 300) 33          سفارش 104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2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                     33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نامساعد   75 = (4575 – 300 ) 15          سفارش 105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                   15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ج)                    نامساعد 10500 = (112500 – 68) 1500 = انحراف نرخ خرید مواد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3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1500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61477958"/>
                  </a:ext>
                </a:extLst>
              </a:tr>
            </a:tbl>
          </a:graphicData>
        </a:graphic>
      </p:graphicFrame>
      <p:sp>
        <p:nvSpPr>
          <p:cNvPr id="543757" name="Line 13"/>
          <p:cNvSpPr>
            <a:spLocks noChangeShapeType="1"/>
          </p:cNvSpPr>
          <p:nvPr/>
        </p:nvSpPr>
        <p:spPr bwMode="auto">
          <a:xfrm>
            <a:off x="3276600" y="1828800"/>
            <a:ext cx="179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543758" name="Line 14"/>
          <p:cNvSpPr>
            <a:spLocks noChangeShapeType="1"/>
          </p:cNvSpPr>
          <p:nvPr/>
        </p:nvSpPr>
        <p:spPr bwMode="auto">
          <a:xfrm>
            <a:off x="3657600" y="2362200"/>
            <a:ext cx="179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543759" name="Line 15"/>
          <p:cNvSpPr>
            <a:spLocks noChangeShapeType="1"/>
          </p:cNvSpPr>
          <p:nvPr/>
        </p:nvSpPr>
        <p:spPr bwMode="auto">
          <a:xfrm>
            <a:off x="3657600" y="2895600"/>
            <a:ext cx="179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543760" name="Line 16"/>
          <p:cNvSpPr>
            <a:spLocks noChangeShapeType="1"/>
          </p:cNvSpPr>
          <p:nvPr/>
        </p:nvSpPr>
        <p:spPr bwMode="auto">
          <a:xfrm>
            <a:off x="3554413" y="3429000"/>
            <a:ext cx="179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543761" name="Line 17"/>
          <p:cNvSpPr>
            <a:spLocks noChangeShapeType="1"/>
          </p:cNvSpPr>
          <p:nvPr/>
        </p:nvSpPr>
        <p:spPr bwMode="auto">
          <a:xfrm>
            <a:off x="2133600" y="1752600"/>
            <a:ext cx="30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543762" name="Line 18"/>
          <p:cNvSpPr>
            <a:spLocks noChangeShapeType="1"/>
          </p:cNvSpPr>
          <p:nvPr/>
        </p:nvSpPr>
        <p:spPr bwMode="auto">
          <a:xfrm>
            <a:off x="2133600" y="2286000"/>
            <a:ext cx="30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543763" name="Line 19"/>
          <p:cNvSpPr>
            <a:spLocks noChangeShapeType="1"/>
          </p:cNvSpPr>
          <p:nvPr/>
        </p:nvSpPr>
        <p:spPr bwMode="auto">
          <a:xfrm>
            <a:off x="2133600" y="2743200"/>
            <a:ext cx="30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543764" name="Line 20"/>
          <p:cNvSpPr>
            <a:spLocks noChangeShapeType="1"/>
          </p:cNvSpPr>
          <p:nvPr/>
        </p:nvSpPr>
        <p:spPr bwMode="auto">
          <a:xfrm>
            <a:off x="2133600" y="3352800"/>
            <a:ext cx="30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543765" name="Line 21"/>
          <p:cNvSpPr>
            <a:spLocks noChangeShapeType="1"/>
          </p:cNvSpPr>
          <p:nvPr/>
        </p:nvSpPr>
        <p:spPr bwMode="auto">
          <a:xfrm>
            <a:off x="2209800" y="4343400"/>
            <a:ext cx="30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543766" name="Line 22"/>
          <p:cNvSpPr>
            <a:spLocks noChangeShapeType="1"/>
          </p:cNvSpPr>
          <p:nvPr/>
        </p:nvSpPr>
        <p:spPr bwMode="auto">
          <a:xfrm>
            <a:off x="2209800" y="4876800"/>
            <a:ext cx="30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543767" name="Line 23"/>
          <p:cNvSpPr>
            <a:spLocks noChangeShapeType="1"/>
          </p:cNvSpPr>
          <p:nvPr/>
        </p:nvSpPr>
        <p:spPr bwMode="auto">
          <a:xfrm>
            <a:off x="2209800" y="5410200"/>
            <a:ext cx="30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543768" name="Line 24"/>
          <p:cNvSpPr>
            <a:spLocks noChangeShapeType="1"/>
          </p:cNvSpPr>
          <p:nvPr/>
        </p:nvSpPr>
        <p:spPr bwMode="auto">
          <a:xfrm>
            <a:off x="2209800" y="5943600"/>
            <a:ext cx="30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543769" name="Line 25"/>
          <p:cNvSpPr>
            <a:spLocks noChangeShapeType="1"/>
          </p:cNvSpPr>
          <p:nvPr/>
        </p:nvSpPr>
        <p:spPr bwMode="auto">
          <a:xfrm>
            <a:off x="3657600" y="4419600"/>
            <a:ext cx="533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543770" name="Line 26"/>
          <p:cNvSpPr>
            <a:spLocks noChangeShapeType="1"/>
          </p:cNvSpPr>
          <p:nvPr/>
        </p:nvSpPr>
        <p:spPr bwMode="auto">
          <a:xfrm>
            <a:off x="3657600" y="4953000"/>
            <a:ext cx="533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543771" name="Line 27"/>
          <p:cNvSpPr>
            <a:spLocks noChangeShapeType="1"/>
          </p:cNvSpPr>
          <p:nvPr/>
        </p:nvSpPr>
        <p:spPr bwMode="auto">
          <a:xfrm>
            <a:off x="3657600" y="5486400"/>
            <a:ext cx="533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543772" name="Line 28"/>
          <p:cNvSpPr>
            <a:spLocks noChangeShapeType="1"/>
          </p:cNvSpPr>
          <p:nvPr/>
        </p:nvSpPr>
        <p:spPr bwMode="auto">
          <a:xfrm>
            <a:off x="3733800" y="60198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77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43200" y="457200"/>
            <a:ext cx="32766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 حل تمرین6(صفحه 323 ):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544771" name="Rectangle 3"/>
          <p:cNvSpPr>
            <a:spLocks noChangeArrowheads="1"/>
          </p:cNvSpPr>
          <p:nvPr/>
        </p:nvSpPr>
        <p:spPr bwMode="auto">
          <a:xfrm>
            <a:off x="712788" y="1922463"/>
            <a:ext cx="7762875" cy="301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 rtl="1"/>
            <a:r>
              <a:rPr lang="fa-IR" altLang="ja-JP"/>
              <a:t>نامساعد 10000 = (58-56) 5000 = انحراف نرخ مواد مصرفی</a:t>
            </a:r>
            <a:endParaRPr lang="en-US" altLang="ja-JP">
              <a:ea typeface="MS PGothic" panose="020B0600070205080204" pitchFamily="34" charset="-128"/>
            </a:endParaRPr>
          </a:p>
          <a:p>
            <a:pPr algn="l" rtl="1"/>
            <a:r>
              <a:rPr lang="fa-IR" altLang="ja-JP"/>
              <a:t>مساعد 7200 = (54 – 56) 3600</a:t>
            </a:r>
            <a:endParaRPr lang="en-US" altLang="ja-JP">
              <a:ea typeface="MS PGothic" panose="020B0600070205080204" pitchFamily="34" charset="-128"/>
              <a:cs typeface="Arial" panose="020B0604020202020204" pitchFamily="34" charset="0"/>
            </a:endParaRPr>
          </a:p>
          <a:p>
            <a:pPr algn="l" rtl="1"/>
            <a:r>
              <a:rPr lang="fa-IR" altLang="ja-JP"/>
              <a:t>نامساعد 2800</a:t>
            </a:r>
            <a:endParaRPr lang="en-US" altLang="ja-JP">
              <a:ea typeface="MS PGothic" panose="020B0600070205080204" pitchFamily="34" charset="-128"/>
              <a:cs typeface="Arial" panose="020B0604020202020204" pitchFamily="34" charset="0"/>
            </a:endParaRPr>
          </a:p>
          <a:p>
            <a:pPr algn="l" rtl="1"/>
            <a:r>
              <a:rPr lang="fa-IR" altLang="ja-JP"/>
              <a:t>نامساعد    61600 = (8600 – (25 × 15000 )) 56 = انحراف مصرفی مواد</a:t>
            </a:r>
            <a:endParaRPr lang="en-US" altLang="ja-JP">
              <a:ea typeface="MS PGothic" panose="020B0600070205080204" pitchFamily="34" charset="-128"/>
              <a:cs typeface="Arial" panose="020B0604020202020204" pitchFamily="34" charset="0"/>
            </a:endParaRPr>
          </a:p>
          <a:p>
            <a:pPr algn="l" rtl="1"/>
            <a:r>
              <a:rPr lang="fa-IR" altLang="ja-JP"/>
              <a:t>نامساعد 10750 = (525 – 500) 430 = انحراف نرخ دستمزد</a:t>
            </a:r>
            <a:endParaRPr lang="en-US" altLang="ja-JP">
              <a:ea typeface="MS PGothic" panose="020B0600070205080204" pitchFamily="34" charset="-128"/>
              <a:cs typeface="Arial" panose="020B0604020202020204" pitchFamily="34" charset="0"/>
            </a:endParaRPr>
          </a:p>
          <a:p>
            <a:pPr algn="l" rtl="1"/>
            <a:r>
              <a:rPr lang="fa-IR" altLang="ja-JP"/>
              <a:t>مساعد 10000 = (430 – ( 5/1 × 15000)) 500 = انحراف کارایی دستمزد</a:t>
            </a:r>
            <a:endParaRPr lang="en-US" altLang="ja-JP">
              <a:ea typeface="MS PGothic" panose="020B0600070205080204" pitchFamily="34" charset="-128"/>
              <a:cs typeface="Arial" panose="020B0604020202020204" pitchFamily="34" charset="0"/>
            </a:endParaRPr>
          </a:p>
          <a:p>
            <a:pPr algn="l" rtl="1"/>
            <a:r>
              <a:rPr lang="fa-IR" altLang="ja-JP"/>
              <a:t>484400 = ( 54 × 3600 ) + (58 × 5000) </a:t>
            </a:r>
            <a:endParaRPr lang="en-US" altLang="ja-JP">
              <a:ea typeface="MS PGothic" panose="020B0600070205080204" pitchFamily="34" charset="-128"/>
              <a:cs typeface="Arial" panose="020B0604020202020204" pitchFamily="34" charset="0"/>
            </a:endParaRPr>
          </a:p>
          <a:p>
            <a:pPr algn="l" rtl="1"/>
            <a:r>
              <a:rPr lang="fa-IR" altLang="ja-JP"/>
              <a:t>420000 = (56) ( 25 × 15000)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7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43200" y="457200"/>
            <a:ext cx="32766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solidFill>
                  <a:schemeClr val="hlink"/>
                </a:solidFill>
                <a:cs typeface="B Yagut" panose="00000400000000000000" pitchFamily="2" charset="-78"/>
              </a:rPr>
              <a:t>ادامه حل تمرین6(صفحه 323 ):</a:t>
            </a:r>
            <a:endParaRPr lang="en-US" altLang="fa-IR" sz="2000">
              <a:solidFill>
                <a:schemeClr val="hlink"/>
              </a:solidFill>
              <a:cs typeface="B Yagut" panose="00000400000000000000" pitchFamily="2" charset="-78"/>
            </a:endParaRPr>
          </a:p>
        </p:txBody>
      </p:sp>
      <p:sp>
        <p:nvSpPr>
          <p:cNvPr id="545795" name="Rectangle 3"/>
          <p:cNvSpPr>
            <a:spLocks noChangeArrowheads="1"/>
          </p:cNvSpPr>
          <p:nvPr/>
        </p:nvSpPr>
        <p:spPr bwMode="auto">
          <a:xfrm>
            <a:off x="266700" y="1758950"/>
            <a:ext cx="8555038" cy="4108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ja-JP">
                <a:solidFill>
                  <a:srgbClr val="FFCC00"/>
                </a:solidFill>
              </a:rPr>
              <a:t>کالای در جریان ساخت            420000</a:t>
            </a:r>
            <a:endParaRPr lang="en-US" altLang="ja-JP">
              <a:solidFill>
                <a:srgbClr val="FFCC00"/>
              </a:solidFill>
              <a:ea typeface="MS PGothic" panose="020B0600070205080204" pitchFamily="34" charset="-128"/>
            </a:endParaRPr>
          </a:p>
          <a:p>
            <a:pPr rtl="1"/>
            <a:r>
              <a:rPr lang="fa-IR" altLang="ja-JP">
                <a:solidFill>
                  <a:srgbClr val="FFCC00"/>
                </a:solidFill>
              </a:rPr>
              <a:t>انحراف نرخ مواد                   2800</a:t>
            </a:r>
            <a:endParaRPr lang="en-US" altLang="ja-JP">
              <a:solidFill>
                <a:srgbClr val="FFCC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  <a:p>
            <a:pPr rtl="1"/>
            <a:r>
              <a:rPr lang="fa-IR" altLang="ja-JP">
                <a:solidFill>
                  <a:srgbClr val="FFCC00"/>
                </a:solidFill>
              </a:rPr>
              <a:t>انحراف مصرف مواد              61600   </a:t>
            </a:r>
            <a:endParaRPr lang="en-US" altLang="ja-JP">
              <a:solidFill>
                <a:srgbClr val="FFCC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  <a:p>
            <a:pPr rtl="1"/>
            <a:r>
              <a:rPr lang="fa-IR" altLang="ja-JP">
                <a:solidFill>
                  <a:srgbClr val="FFCC00"/>
                </a:solidFill>
              </a:rPr>
              <a:t>                                  مواد                   484400</a:t>
            </a:r>
            <a:endParaRPr lang="en-US" altLang="ja-JP">
              <a:solidFill>
                <a:srgbClr val="FFCC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  <a:p>
            <a:pPr rtl="1"/>
            <a:r>
              <a:rPr lang="fa-IR" altLang="ja-JP">
                <a:solidFill>
                  <a:srgbClr val="FFCC00"/>
                </a:solidFill>
              </a:rPr>
              <a:t>                                                                       225750 = 525 × 430</a:t>
            </a:r>
            <a:endParaRPr lang="en-US" altLang="ja-JP">
              <a:solidFill>
                <a:srgbClr val="FFCC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  <a:p>
            <a:pPr rtl="1"/>
            <a:r>
              <a:rPr lang="fa-IR" altLang="ja-JP">
                <a:solidFill>
                  <a:srgbClr val="FFCC00"/>
                </a:solidFill>
              </a:rPr>
              <a:t>هزینه حقوق و دستمزد           225750</a:t>
            </a:r>
            <a:endParaRPr lang="en-US" altLang="ja-JP">
              <a:solidFill>
                <a:srgbClr val="FFCC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  <a:p>
            <a:pPr rtl="1"/>
            <a:r>
              <a:rPr lang="fa-IR" altLang="ja-JP">
                <a:solidFill>
                  <a:srgbClr val="FFCC00"/>
                </a:solidFill>
              </a:rPr>
              <a:t>          دستمزد پرداختنی                    225750 225000 = (500) (5/1 × 15000)</a:t>
            </a:r>
            <a:endParaRPr lang="en-US" altLang="ja-JP">
              <a:solidFill>
                <a:srgbClr val="FFCC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  <a:p>
            <a:pPr rtl="1"/>
            <a:r>
              <a:rPr lang="fa-IR" altLang="ja-JP">
                <a:solidFill>
                  <a:srgbClr val="FFCC00"/>
                </a:solidFill>
              </a:rPr>
              <a:t>کالای در جریان ساخت            225000</a:t>
            </a:r>
            <a:endParaRPr lang="en-US" altLang="ja-JP">
              <a:solidFill>
                <a:srgbClr val="FFCC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  <a:p>
            <a:pPr rtl="1"/>
            <a:r>
              <a:rPr lang="fa-IR" altLang="ja-JP">
                <a:solidFill>
                  <a:srgbClr val="FFCC00"/>
                </a:solidFill>
              </a:rPr>
              <a:t>انحراف نرخ دستمزد</a:t>
            </a:r>
            <a:r>
              <a:rPr lang="en-US" altLang="ja-JP">
                <a:solidFill>
                  <a:srgbClr val="FFCC00"/>
                </a:solidFill>
              </a:rPr>
              <a:t>              </a:t>
            </a:r>
            <a:r>
              <a:rPr lang="fa-IR" altLang="ja-JP">
                <a:solidFill>
                  <a:srgbClr val="FFCC00"/>
                </a:solidFill>
              </a:rPr>
              <a:t>10570</a:t>
            </a:r>
            <a:r>
              <a:rPr lang="en-US" altLang="ja-JP">
                <a:solidFill>
                  <a:srgbClr val="FFCC00"/>
                </a:solidFill>
                <a:ea typeface="MS PGothic" panose="020B0600070205080204" pitchFamily="34" charset="-128"/>
                <a:cs typeface="Arial" panose="020B0604020202020204" pitchFamily="34" charset="0"/>
              </a:rPr>
              <a:t> </a:t>
            </a:r>
          </a:p>
          <a:p>
            <a:pPr rtl="1"/>
            <a:r>
              <a:rPr lang="fa-IR" altLang="ja-JP">
                <a:solidFill>
                  <a:srgbClr val="FFCC00"/>
                </a:solidFill>
              </a:rPr>
              <a:t>                           انحراف کارایی دستمزد               10000 </a:t>
            </a:r>
          </a:p>
          <a:p>
            <a:pPr rtl="1"/>
            <a:r>
              <a:rPr lang="fa-IR" altLang="ja-JP">
                <a:solidFill>
                  <a:srgbClr val="FFCC00"/>
                </a:solidFill>
              </a:rPr>
              <a:t>                           هزینه حقوق و دستمزد               225750</a:t>
            </a:r>
            <a:endParaRPr lang="en-US" altLang="ja-JP">
              <a:solidFill>
                <a:srgbClr val="FFCC00"/>
              </a:solidFill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4" name="Text Box 6"/>
          <p:cNvSpPr txBox="1">
            <a:spLocks noChangeArrowheads="1"/>
          </p:cNvSpPr>
          <p:nvPr/>
        </p:nvSpPr>
        <p:spPr bwMode="auto">
          <a:xfrm>
            <a:off x="457200" y="549275"/>
            <a:ext cx="838200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>
                <a:solidFill>
                  <a:srgbClr val="FFCC00"/>
                </a:solidFill>
              </a:rPr>
              <a:t>نمودار 4-2 نیز نشان می دهد که چگونه هزینه ثابت بین تعداد واحد تولید تقسیم شده و بصورت تنازلی برای هر واحد کاهش می یابد . </a:t>
            </a:r>
            <a:endParaRPr lang="en-US" altLang="fa-IR">
              <a:solidFill>
                <a:srgbClr val="FFCC00"/>
              </a:solidFill>
            </a:endParaRPr>
          </a:p>
        </p:txBody>
      </p:sp>
      <p:grpSp>
        <p:nvGrpSpPr>
          <p:cNvPr id="160791" name="Group 23"/>
          <p:cNvGrpSpPr>
            <a:grpSpLocks/>
          </p:cNvGrpSpPr>
          <p:nvPr/>
        </p:nvGrpSpPr>
        <p:grpSpPr bwMode="auto">
          <a:xfrm>
            <a:off x="914400" y="2209800"/>
            <a:ext cx="6477000" cy="3352800"/>
            <a:chOff x="576" y="1200"/>
            <a:chExt cx="4080" cy="2112"/>
          </a:xfrm>
        </p:grpSpPr>
        <p:sp>
          <p:nvSpPr>
            <p:cNvPr id="160776" name="Line 8"/>
            <p:cNvSpPr>
              <a:spLocks noChangeShapeType="1"/>
            </p:cNvSpPr>
            <p:nvPr/>
          </p:nvSpPr>
          <p:spPr bwMode="auto">
            <a:xfrm flipV="1">
              <a:off x="2256" y="1478"/>
              <a:ext cx="0" cy="1104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160777" name="Line 9"/>
            <p:cNvSpPr>
              <a:spLocks noChangeShapeType="1"/>
            </p:cNvSpPr>
            <p:nvPr/>
          </p:nvSpPr>
          <p:spPr bwMode="auto">
            <a:xfrm>
              <a:off x="2256" y="2582"/>
              <a:ext cx="1488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160778" name="Line 10"/>
            <p:cNvSpPr>
              <a:spLocks noChangeShapeType="1"/>
            </p:cNvSpPr>
            <p:nvPr/>
          </p:nvSpPr>
          <p:spPr bwMode="auto">
            <a:xfrm flipH="1">
              <a:off x="2544" y="2534"/>
              <a:ext cx="0" cy="4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160779" name="Line 11"/>
            <p:cNvSpPr>
              <a:spLocks noChangeShapeType="1"/>
            </p:cNvSpPr>
            <p:nvPr/>
          </p:nvSpPr>
          <p:spPr bwMode="auto">
            <a:xfrm flipH="1">
              <a:off x="3120" y="2534"/>
              <a:ext cx="0" cy="4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160780" name="Line 12"/>
            <p:cNvSpPr>
              <a:spLocks noChangeShapeType="1"/>
            </p:cNvSpPr>
            <p:nvPr/>
          </p:nvSpPr>
          <p:spPr bwMode="auto">
            <a:xfrm flipH="1">
              <a:off x="2832" y="2534"/>
              <a:ext cx="0" cy="4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160781" name="Line 13"/>
            <p:cNvSpPr>
              <a:spLocks noChangeShapeType="1"/>
            </p:cNvSpPr>
            <p:nvPr/>
          </p:nvSpPr>
          <p:spPr bwMode="auto">
            <a:xfrm flipV="1">
              <a:off x="2256" y="2054"/>
              <a:ext cx="4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160784" name="Text Box 16"/>
            <p:cNvSpPr txBox="1">
              <a:spLocks noChangeArrowheads="1"/>
            </p:cNvSpPr>
            <p:nvPr/>
          </p:nvSpPr>
          <p:spPr bwMode="auto">
            <a:xfrm>
              <a:off x="1872" y="1958"/>
              <a:ext cx="43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a-IR" altLang="fa-IR" sz="1800">
                  <a:solidFill>
                    <a:srgbClr val="FFCC00"/>
                  </a:solidFill>
                </a:rPr>
                <a:t>1000</a:t>
              </a:r>
              <a:endParaRPr lang="en-US" altLang="fa-IR" sz="1800">
                <a:solidFill>
                  <a:srgbClr val="FFCC00"/>
                </a:solidFill>
              </a:endParaRPr>
            </a:p>
          </p:txBody>
        </p:sp>
        <p:sp>
          <p:nvSpPr>
            <p:cNvPr id="160787" name="Text Box 19"/>
            <p:cNvSpPr txBox="1">
              <a:spLocks noChangeArrowheads="1"/>
            </p:cNvSpPr>
            <p:nvPr/>
          </p:nvSpPr>
          <p:spPr bwMode="auto">
            <a:xfrm>
              <a:off x="3600" y="2438"/>
              <a:ext cx="105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a-IR" altLang="fa-IR" sz="1800">
                  <a:solidFill>
                    <a:schemeClr val="hlink"/>
                  </a:solidFill>
                </a:rPr>
                <a:t>حجم توليد</a:t>
              </a:r>
              <a:endParaRPr lang="en-US" altLang="fa-IR" sz="1800">
                <a:solidFill>
                  <a:schemeClr val="hlink"/>
                </a:solidFill>
              </a:endParaRPr>
            </a:p>
          </p:txBody>
        </p:sp>
        <p:sp>
          <p:nvSpPr>
            <p:cNvPr id="160788" name="Text Box 20"/>
            <p:cNvSpPr txBox="1">
              <a:spLocks noChangeArrowheads="1"/>
            </p:cNvSpPr>
            <p:nvPr/>
          </p:nvSpPr>
          <p:spPr bwMode="auto">
            <a:xfrm>
              <a:off x="576" y="1200"/>
              <a:ext cx="2016" cy="4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a-IR" altLang="fa-IR" sz="1800">
                  <a:solidFill>
                    <a:schemeClr val="hlink"/>
                  </a:solidFill>
                </a:rPr>
                <a:t>هزينه اجاره محل كارخانه</a:t>
              </a:r>
            </a:p>
            <a:p>
              <a:pPr algn="ctr">
                <a:spcBef>
                  <a:spcPct val="50000"/>
                </a:spcBef>
              </a:pPr>
              <a:r>
                <a:rPr lang="fa-IR" altLang="fa-IR" sz="1800">
                  <a:solidFill>
                    <a:schemeClr val="hlink"/>
                  </a:solidFill>
                </a:rPr>
                <a:t> سهم هر واحد توليد</a:t>
              </a:r>
              <a:endParaRPr lang="en-US" altLang="fa-IR" sz="1800">
                <a:solidFill>
                  <a:schemeClr val="hlink"/>
                </a:solidFill>
              </a:endParaRPr>
            </a:p>
          </p:txBody>
        </p:sp>
        <p:sp>
          <p:nvSpPr>
            <p:cNvPr id="160789" name="Text Box 21"/>
            <p:cNvSpPr txBox="1">
              <a:spLocks noChangeArrowheads="1"/>
            </p:cNvSpPr>
            <p:nvPr/>
          </p:nvSpPr>
          <p:spPr bwMode="auto">
            <a:xfrm>
              <a:off x="1296" y="1958"/>
              <a:ext cx="1152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a-IR" altLang="fa-IR" sz="1600">
                  <a:solidFill>
                    <a:srgbClr val="FFCC00"/>
                  </a:solidFill>
                </a:rPr>
                <a:t>ريال</a:t>
              </a:r>
              <a:endParaRPr lang="en-US" altLang="fa-IR" sz="1600">
                <a:solidFill>
                  <a:srgbClr val="FFCC00"/>
                </a:solidFill>
              </a:endParaRPr>
            </a:p>
          </p:txBody>
        </p:sp>
        <p:sp>
          <p:nvSpPr>
            <p:cNvPr id="160790" name="Text Box 22"/>
            <p:cNvSpPr txBox="1">
              <a:spLocks noChangeArrowheads="1"/>
            </p:cNvSpPr>
            <p:nvPr/>
          </p:nvSpPr>
          <p:spPr bwMode="auto">
            <a:xfrm>
              <a:off x="2400" y="3062"/>
              <a:ext cx="124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a-IR" altLang="fa-IR" sz="2000">
                  <a:solidFill>
                    <a:schemeClr val="hlink"/>
                  </a:solidFill>
                </a:rPr>
                <a:t>نمودار4-2</a:t>
              </a:r>
              <a:endParaRPr lang="en-US" altLang="fa-IR" sz="2000">
                <a:solidFill>
                  <a:schemeClr val="hlink"/>
                </a:solidFill>
              </a:endParaRPr>
            </a:p>
          </p:txBody>
        </p:sp>
      </p:grp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07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07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07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0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" presetClass="entr" presetSubtype="5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14" dur="1000"/>
                                        <p:tgtEl>
                                          <p:spTgt spid="160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77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rgbClr val="FFCC00"/>
            </a:gs>
            <a:gs pos="100000">
              <a:schemeClr val="hlink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Rectangle 5"/>
          <p:cNvSpPr>
            <a:spLocks noGrp="1" noChangeArrowheads="1"/>
          </p:cNvSpPr>
          <p:nvPr>
            <p:ph type="ctrTitle" idx="4294967295"/>
          </p:nvPr>
        </p:nvSpPr>
        <p:spPr>
          <a:xfrm>
            <a:off x="1066800" y="2514600"/>
            <a:ext cx="7010400" cy="3429000"/>
          </a:xfrm>
          <a:noFill/>
          <a:ln/>
          <a:extLst>
            <a:ext uri="{91240B29-F687-4F45-9708-019B960494DF}">
              <a14:hiddenLine xmlns:a14="http://schemas.microsoft.com/office/drawing/2010/main" w="28575">
                <a:solidFill>
                  <a:schemeClr val="bg2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r" rtl="1"/>
            <a:r>
              <a:rPr lang="fa-IR" altLang="zh-CN" sz="2400" dirty="0">
                <a:solidFill>
                  <a:schemeClr val="accent2"/>
                </a:solidFill>
                <a:cs typeface="B Jadid" panose="00000700000000000000" pitchFamily="2" charset="-78"/>
              </a:rPr>
              <a:t/>
            </a:r>
            <a:br>
              <a:rPr lang="fa-IR" altLang="zh-CN" sz="2400" dirty="0">
                <a:solidFill>
                  <a:schemeClr val="accent2"/>
                </a:solidFill>
                <a:cs typeface="B Jadid" panose="00000700000000000000" pitchFamily="2" charset="-78"/>
              </a:rPr>
            </a:br>
            <a:r>
              <a:rPr lang="fa-IR" altLang="zh-CN" sz="2400" dirty="0">
                <a:solidFill>
                  <a:schemeClr val="accent2"/>
                </a:solidFill>
                <a:cs typeface="B Jadid" panose="00000700000000000000" pitchFamily="2" charset="-78"/>
              </a:rPr>
              <a:t> </a:t>
            </a:r>
            <a:r>
              <a:rPr lang="fa-IR" altLang="zh-CN" sz="4000" dirty="0"/>
              <a:t/>
            </a:r>
            <a:br>
              <a:rPr lang="fa-IR" altLang="zh-CN" sz="4000" dirty="0"/>
            </a:br>
            <a:r>
              <a:rPr lang="fa-IR" altLang="zh-CN" sz="4000" dirty="0"/>
              <a:t/>
            </a:r>
            <a:br>
              <a:rPr lang="fa-IR" altLang="zh-CN" sz="4000" dirty="0"/>
            </a:br>
            <a:r>
              <a:rPr lang="fa-IR" altLang="zh-CN" sz="2400" dirty="0">
                <a:solidFill>
                  <a:schemeClr val="accent2"/>
                </a:solidFill>
                <a:cs typeface="B Jadid" panose="00000700000000000000" pitchFamily="2" charset="-78"/>
              </a:rPr>
              <a:t>منبع درسی :</a:t>
            </a:r>
            <a:r>
              <a:rPr lang="fa-IR" altLang="zh-CN" sz="2400" dirty="0">
                <a:solidFill>
                  <a:schemeClr val="bg2"/>
                </a:solidFill>
                <a:cs typeface="B Yagut" panose="00000400000000000000" pitchFamily="2" charset="-78"/>
              </a:rPr>
              <a:t>     </a:t>
            </a:r>
            <a:r>
              <a:rPr lang="fa-IR" altLang="zh-CN" sz="2000" dirty="0">
                <a:solidFill>
                  <a:schemeClr val="bg2"/>
                </a:solidFill>
                <a:cs typeface="B Yagut" panose="00000400000000000000" pitchFamily="2" charset="-78"/>
              </a:rPr>
              <a:t>حسابداری صنعتی (1) تالیف دکتر محمد عرب مازار یزدی</a:t>
            </a:r>
            <a:br>
              <a:rPr lang="fa-IR" altLang="zh-CN" sz="2000" dirty="0">
                <a:solidFill>
                  <a:schemeClr val="bg2"/>
                </a:solidFill>
                <a:cs typeface="B Yagut" panose="00000400000000000000" pitchFamily="2" charset="-78"/>
              </a:rPr>
            </a:br>
            <a:r>
              <a:rPr lang="fa-IR" altLang="zh-CN" sz="2000" dirty="0">
                <a:solidFill>
                  <a:schemeClr val="bg2"/>
                </a:solidFill>
                <a:cs typeface="B Yagut" panose="00000400000000000000" pitchFamily="2" charset="-78"/>
              </a:rPr>
              <a:t>                                         از سری انتشارات دانشگاه پیام نور</a:t>
            </a:r>
            <a:r>
              <a:rPr lang="fa-IR" altLang="zh-CN" sz="2400" dirty="0">
                <a:solidFill>
                  <a:schemeClr val="bg2"/>
                </a:solidFill>
                <a:cs typeface="B Yagut" panose="00000400000000000000" pitchFamily="2" charset="-78"/>
              </a:rPr>
              <a:t/>
            </a:r>
            <a:br>
              <a:rPr lang="fa-IR" altLang="zh-CN" sz="2400" dirty="0">
                <a:solidFill>
                  <a:schemeClr val="bg2"/>
                </a:solidFill>
                <a:cs typeface="B Yagut" panose="00000400000000000000" pitchFamily="2" charset="-78"/>
              </a:rPr>
            </a:br>
            <a:r>
              <a:rPr lang="fa-IR" altLang="zh-CN" sz="2400" dirty="0">
                <a:solidFill>
                  <a:schemeClr val="bg2"/>
                </a:solidFill>
                <a:cs typeface="B Yagut" panose="00000400000000000000" pitchFamily="2" charset="-78"/>
              </a:rPr>
              <a:t/>
            </a:r>
            <a:br>
              <a:rPr lang="fa-IR" altLang="zh-CN" sz="2400" dirty="0">
                <a:solidFill>
                  <a:schemeClr val="bg2"/>
                </a:solidFill>
                <a:cs typeface="B Yagut" panose="00000400000000000000" pitchFamily="2" charset="-78"/>
              </a:rPr>
            </a:br>
            <a:r>
              <a:rPr lang="fa-IR" altLang="zh-CN" sz="2400" dirty="0">
                <a:solidFill>
                  <a:schemeClr val="accent2"/>
                </a:solidFill>
                <a:cs typeface="B Jadid" panose="00000700000000000000" pitchFamily="2" charset="-78"/>
              </a:rPr>
              <a:t>تهیه کننده اسلاید :</a:t>
            </a:r>
            <a:r>
              <a:rPr lang="fa-IR" altLang="zh-CN" sz="4000" dirty="0">
                <a:solidFill>
                  <a:schemeClr val="bg2"/>
                </a:solidFill>
              </a:rPr>
              <a:t>      </a:t>
            </a:r>
            <a:r>
              <a:rPr lang="fa-IR" altLang="zh-CN" sz="2000" dirty="0">
                <a:solidFill>
                  <a:schemeClr val="bg2"/>
                </a:solidFill>
                <a:cs typeface="B Yagut" panose="00000400000000000000" pitchFamily="2" charset="-78"/>
              </a:rPr>
              <a:t>دکتر سید حسن صالح نژاد                                                       </a:t>
            </a:r>
            <a:br>
              <a:rPr lang="fa-IR" altLang="zh-CN" sz="2000" dirty="0">
                <a:solidFill>
                  <a:schemeClr val="bg2"/>
                </a:solidFill>
                <a:cs typeface="B Yagut" panose="00000400000000000000" pitchFamily="2" charset="-78"/>
              </a:rPr>
            </a:br>
            <a:r>
              <a:rPr lang="fa-IR" altLang="zh-CN" sz="2000" dirty="0">
                <a:solidFill>
                  <a:schemeClr val="bg2"/>
                </a:solidFill>
                <a:cs typeface="B Yagut" panose="00000400000000000000" pitchFamily="2" charset="-78"/>
              </a:rPr>
              <a:t>                                            عضو هیات علمی دانشگاه پیام نور</a:t>
            </a:r>
            <a:r>
              <a:rPr lang="fa-IR" altLang="zh-CN" sz="2000" dirty="0">
                <a:cs typeface="B Yagut" panose="00000400000000000000" pitchFamily="2" charset="-78"/>
              </a:rPr>
              <a:t> </a:t>
            </a:r>
            <a:r>
              <a:rPr lang="fa-IR" altLang="zh-CN" sz="1200" dirty="0">
                <a:solidFill>
                  <a:schemeClr val="bg2"/>
                </a:solidFill>
                <a:cs typeface="B Yagut" panose="00000400000000000000" pitchFamily="2" charset="-78"/>
              </a:rPr>
              <a:t/>
            </a:r>
            <a:br>
              <a:rPr lang="fa-IR" altLang="zh-CN" sz="1200" dirty="0">
                <a:solidFill>
                  <a:schemeClr val="bg2"/>
                </a:solidFill>
                <a:cs typeface="B Yagut" panose="00000400000000000000" pitchFamily="2" charset="-78"/>
              </a:rPr>
            </a:br>
            <a:endParaRPr lang="en-US" altLang="fa-IR" sz="1200" dirty="0">
              <a:solidFill>
                <a:schemeClr val="bg2"/>
              </a:solidFill>
              <a:cs typeface="B Yagut" panose="00000400000000000000" pitchFamily="2" charset="-78"/>
            </a:endParaRPr>
          </a:p>
        </p:txBody>
      </p:sp>
      <p:sp>
        <p:nvSpPr>
          <p:cNvPr id="8201" name="Text Box 9"/>
          <p:cNvSpPr txBox="1">
            <a:spLocks noChangeArrowheads="1"/>
          </p:cNvSpPr>
          <p:nvPr/>
        </p:nvSpPr>
        <p:spPr bwMode="auto">
          <a:xfrm>
            <a:off x="609600" y="228600"/>
            <a:ext cx="8001000" cy="495300"/>
          </a:xfrm>
          <a:prstGeom prst="rect">
            <a:avLst/>
          </a:prstGeom>
          <a:noFill/>
          <a:ln w="38100" algn="ctr">
            <a:solidFill>
              <a:schemeClr val="bg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rtl="1">
              <a:spcBef>
                <a:spcPct val="50000"/>
              </a:spcBef>
            </a:pPr>
            <a:r>
              <a:rPr lang="fa-IR" altLang="zh-CN">
                <a:solidFill>
                  <a:schemeClr val="accent2"/>
                </a:solidFill>
              </a:rPr>
              <a:t>چکیده محتوای درس جهت ارائه به روش اسلاید </a:t>
            </a:r>
            <a:r>
              <a:rPr lang="en-US" altLang="zh-CN">
                <a:solidFill>
                  <a:schemeClr val="accent2"/>
                </a:solidFill>
                <a:ea typeface="SimSun" panose="02010600030101010101" pitchFamily="2" charset="-122"/>
              </a:rPr>
              <a:t>(power point)</a:t>
            </a:r>
            <a:endParaRPr lang="en-US" altLang="fa-IR">
              <a:solidFill>
                <a:schemeClr val="accent2"/>
              </a:solidFill>
            </a:endParaRPr>
          </a:p>
        </p:txBody>
      </p:sp>
      <p:sp>
        <p:nvSpPr>
          <p:cNvPr id="8203" name="Text Box 11"/>
          <p:cNvSpPr txBox="1">
            <a:spLocks noChangeArrowheads="1"/>
          </p:cNvSpPr>
          <p:nvPr/>
        </p:nvSpPr>
        <p:spPr bwMode="auto">
          <a:xfrm>
            <a:off x="1828800" y="1555750"/>
            <a:ext cx="5410200" cy="149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zh-CN" sz="4400" b="1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B Jadid" panose="00000700000000000000" pitchFamily="2" charset="-78"/>
              </a:rPr>
              <a:t>حسابداری صنعتی (1)</a:t>
            </a:r>
            <a:r>
              <a:rPr lang="fa-IR" altLang="zh-CN" b="1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fa-IR" altLang="zh-CN" b="1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a-IR" altLang="zh-CN" b="1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تعداد واحد درسی : 3 واحد</a:t>
            </a:r>
            <a:r>
              <a:rPr lang="fa-IR" altLang="zh-CN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fa-IR" altLang="zh-CN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en-US" altLang="fa-IR" b="1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spd="slow">
    <p:push dir="d"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20" name="Rectangle 4"/>
          <p:cNvSpPr>
            <a:spLocks noChangeArrowheads="1"/>
          </p:cNvSpPr>
          <p:nvPr/>
        </p:nvSpPr>
        <p:spPr bwMode="auto">
          <a:xfrm>
            <a:off x="542925" y="1570038"/>
            <a:ext cx="8067675" cy="301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b="1">
                <a:solidFill>
                  <a:schemeClr val="hlink"/>
                </a:solidFill>
              </a:rPr>
              <a:t>ج – اقلام مختلط بهای تمام شده :</a:t>
            </a:r>
            <a:r>
              <a:rPr lang="fa-IR" altLang="zh-CN">
                <a:solidFill>
                  <a:srgbClr val="FFCC00"/>
                </a:solidFill>
              </a:rPr>
              <a:t> </a:t>
            </a: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شامل اقلامی است که با افزایش در حجم تولید ، تا حدی ثابت و پس از </a:t>
            </a: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آن افزایش می یابد . مانـنـد هزینه برق مصرفی که بـخـشی از آن ثـابـت </a:t>
            </a: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(حق اشتراک) است . </a:t>
            </a: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</a:t>
            </a: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برای هدف های برنامه ریزی و کنترل ، اقلام مختلط به دو جزء ثابت و </a:t>
            </a: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متغیر تجزیه می شوند .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28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28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28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2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820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4010" name="Group 170"/>
          <p:cNvGraphicFramePr>
            <a:graphicFrameLocks noGrp="1"/>
          </p:cNvGraphicFramePr>
          <p:nvPr/>
        </p:nvGraphicFramePr>
        <p:xfrm>
          <a:off x="1371600" y="1970088"/>
          <a:ext cx="6477000" cy="4202112"/>
        </p:xfrm>
        <a:graphic>
          <a:graphicData uri="http://schemas.openxmlformats.org/drawingml/2006/table">
            <a:tbl>
              <a:tblPr rtl="1"/>
              <a:tblGrid>
                <a:gridCol w="1676400">
                  <a:extLst>
                    <a:ext uri="{9D8B030D-6E8A-4147-A177-3AD203B41FA5}">
                      <a16:colId xmlns:a16="http://schemas.microsoft.com/office/drawing/2014/main" val="2674637264"/>
                    </a:ext>
                  </a:extLst>
                </a:gridCol>
                <a:gridCol w="2286000">
                  <a:extLst>
                    <a:ext uri="{9D8B030D-6E8A-4147-A177-3AD203B41FA5}">
                      <a16:colId xmlns:a16="http://schemas.microsoft.com/office/drawing/2014/main" val="1254435260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1366732070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حجم تولید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کل هزینه برق مصرفی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برق مصرفی سهم هر واحد تولید 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377594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510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510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685966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520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260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3633276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530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6/176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4621591"/>
                  </a:ext>
                </a:extLst>
              </a:tr>
              <a:tr h="15525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1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.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157009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10500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5/10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700021"/>
                  </a:ext>
                </a:extLst>
              </a:tr>
            </a:tbl>
          </a:graphicData>
        </a:graphic>
      </p:graphicFrame>
      <p:sp>
        <p:nvSpPr>
          <p:cNvPr id="164006" name="Text Box 166"/>
          <p:cNvSpPr txBox="1">
            <a:spLocks noChangeArrowheads="1"/>
          </p:cNvSpPr>
          <p:nvPr/>
        </p:nvSpPr>
        <p:spPr bwMode="auto">
          <a:xfrm>
            <a:off x="609600" y="609600"/>
            <a:ext cx="8077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 sz="2000">
                <a:solidFill>
                  <a:srgbClr val="FFCC00"/>
                </a:solidFill>
              </a:rPr>
              <a:t>به عنوان مثال اگر اطلاعات زیر را در خصوص هزینه برق مصرفی یک واحد تولیدی داشته باشیم ، تغییرات هزینه در قبال حجم تولید مانند هزینه متغیر تناسبی نیست .</a:t>
            </a:r>
            <a:r>
              <a:rPr lang="fa-IR" altLang="zh-CN"/>
              <a:t> </a:t>
            </a:r>
            <a:endParaRPr lang="en-US" altLang="fa-IR"/>
          </a:p>
        </p:txBody>
      </p:sp>
      <p:sp>
        <p:nvSpPr>
          <p:cNvPr id="164007" name="Line 167"/>
          <p:cNvSpPr>
            <a:spLocks noChangeShapeType="1"/>
          </p:cNvSpPr>
          <p:nvPr/>
        </p:nvSpPr>
        <p:spPr bwMode="auto">
          <a:xfrm>
            <a:off x="6400800" y="2743200"/>
            <a:ext cx="11430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164011" name="Line 171"/>
          <p:cNvSpPr>
            <a:spLocks noChangeShapeType="1"/>
          </p:cNvSpPr>
          <p:nvPr/>
        </p:nvSpPr>
        <p:spPr bwMode="auto">
          <a:xfrm>
            <a:off x="4343400" y="2743200"/>
            <a:ext cx="14478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164012" name="Line 172"/>
          <p:cNvSpPr>
            <a:spLocks noChangeShapeType="1"/>
          </p:cNvSpPr>
          <p:nvPr/>
        </p:nvSpPr>
        <p:spPr bwMode="auto">
          <a:xfrm>
            <a:off x="1524000" y="2743200"/>
            <a:ext cx="22098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40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40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40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4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640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640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006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2" name="Rectangle 4"/>
          <p:cNvSpPr>
            <a:spLocks noChangeArrowheads="1"/>
          </p:cNvSpPr>
          <p:nvPr/>
        </p:nvSpPr>
        <p:spPr bwMode="auto">
          <a:xfrm>
            <a:off x="609600" y="1828800"/>
            <a:ext cx="7848600" cy="337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رابطه   </a:t>
            </a:r>
            <a:r>
              <a:rPr lang="en-US" altLang="zh-CN" b="1">
                <a:solidFill>
                  <a:schemeClr val="hlink"/>
                </a:solidFill>
                <a:ea typeface="SimSun" panose="02010600030101010101" pitchFamily="2" charset="-122"/>
              </a:rPr>
              <a:t>y=a+bx</a:t>
            </a:r>
            <a:r>
              <a:rPr lang="fa-IR" altLang="zh-CN">
                <a:solidFill>
                  <a:srgbClr val="FFCC00"/>
                </a:solidFill>
              </a:rPr>
              <a:t>   بیانگر رفتار این هزینه در قبال تغییرات حجم تولیدات که در آن</a:t>
            </a: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</a:t>
            </a:r>
          </a:p>
          <a:p>
            <a:pPr rtl="1"/>
            <a:r>
              <a:rPr lang="en-US" altLang="zh-CN" b="1">
                <a:solidFill>
                  <a:schemeClr val="hlink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y</a:t>
            </a:r>
            <a:r>
              <a:rPr lang="fa-IR" altLang="zh-CN">
                <a:solidFill>
                  <a:srgbClr val="FFCC00"/>
                </a:solidFill>
              </a:rPr>
              <a:t>    بیانگر کل هزینه برق مصرفی </a:t>
            </a:r>
          </a:p>
          <a:p>
            <a:pPr rtl="1"/>
            <a:r>
              <a:rPr lang="en-US" altLang="zh-CN" b="1">
                <a:solidFill>
                  <a:schemeClr val="hlink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a</a:t>
            </a:r>
            <a:r>
              <a:rPr lang="fa-IR" altLang="zh-CN">
                <a:solidFill>
                  <a:srgbClr val="FFCC00"/>
                </a:solidFill>
              </a:rPr>
              <a:t>    بیانگر مقدار ثابت 500 ریال است </a:t>
            </a:r>
          </a:p>
          <a:p>
            <a:pPr rtl="1"/>
            <a:r>
              <a:rPr lang="en-US" altLang="zh-CN" b="1">
                <a:solidFill>
                  <a:schemeClr val="hlink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b</a:t>
            </a:r>
            <a:r>
              <a:rPr lang="fa-IR" altLang="zh-CN">
                <a:solidFill>
                  <a:srgbClr val="FFCC00"/>
                </a:solidFill>
              </a:rPr>
              <a:t>    بیانگر هزینه متغیر برق مصرفی هر واحد تولید که 10 ریال است </a:t>
            </a:r>
          </a:p>
          <a:p>
            <a:pPr rtl="1"/>
            <a:r>
              <a:rPr lang="en-US" altLang="zh-CN" b="1">
                <a:solidFill>
                  <a:schemeClr val="hlink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X</a:t>
            </a:r>
            <a:r>
              <a:rPr lang="fa-IR" altLang="zh-CN">
                <a:solidFill>
                  <a:srgbClr val="FFCC00"/>
                </a:solidFill>
              </a:rPr>
              <a:t>    بیانگر حجم تولید   </a:t>
            </a: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است .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58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58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58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58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58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658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658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658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58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658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589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6589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589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6589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892" grpId="0" build="p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8" name="Text Box 6"/>
          <p:cNvSpPr txBox="1">
            <a:spLocks noChangeArrowheads="1"/>
          </p:cNvSpPr>
          <p:nvPr/>
        </p:nvSpPr>
        <p:spPr bwMode="auto">
          <a:xfrm>
            <a:off x="609600" y="762000"/>
            <a:ext cx="8153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>
                <a:solidFill>
                  <a:srgbClr val="FFCC00"/>
                </a:solidFill>
              </a:rPr>
              <a:t>نمودار 5-2 رفتار هزینه مختلط را در مقابل تغییر حجم فعالیت نشان می دهد: </a:t>
            </a:r>
            <a:endParaRPr lang="en-US" altLang="fa-IR">
              <a:solidFill>
                <a:srgbClr val="FFCC00"/>
              </a:solidFill>
            </a:endParaRPr>
          </a:p>
        </p:txBody>
      </p:sp>
      <p:sp>
        <p:nvSpPr>
          <p:cNvPr id="166919" name="Text Box 7"/>
          <p:cNvSpPr txBox="1">
            <a:spLocks noChangeArrowheads="1"/>
          </p:cNvSpPr>
          <p:nvPr/>
        </p:nvSpPr>
        <p:spPr bwMode="auto">
          <a:xfrm>
            <a:off x="152400" y="5622925"/>
            <a:ext cx="88392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 sz="2000">
                <a:solidFill>
                  <a:srgbClr val="FFCC00"/>
                </a:solidFill>
              </a:rPr>
              <a:t>این نمودار نشان میدهد که هزینه مختلفط (هزینه برق مصرفی) دارای جزء ثابت 500 ریال به عنوان حق اشتراک است و پس از آن با شیب 10 ریال به عنوان هزینه متغیر هر واحد تولید افزایش می یابد</a:t>
            </a:r>
            <a:r>
              <a:rPr lang="en-US" altLang="zh-CN" sz="2000">
                <a:solidFill>
                  <a:srgbClr val="FFCC00"/>
                </a:solidFill>
              </a:rPr>
              <a:t> .</a:t>
            </a:r>
            <a:r>
              <a:rPr lang="en-US" altLang="zh-CN" sz="2000">
                <a:solidFill>
                  <a:srgbClr val="FFCC00"/>
                </a:solidFill>
                <a:ea typeface="SimSun" panose="02010600030101010101" pitchFamily="2" charset="-122"/>
              </a:rPr>
              <a:t> </a:t>
            </a:r>
            <a:endParaRPr lang="en-US" altLang="fa-IR" sz="2000">
              <a:solidFill>
                <a:srgbClr val="FFCC00"/>
              </a:solidFill>
            </a:endParaRPr>
          </a:p>
        </p:txBody>
      </p:sp>
      <p:grpSp>
        <p:nvGrpSpPr>
          <p:cNvPr id="166941" name="Group 29"/>
          <p:cNvGrpSpPr>
            <a:grpSpLocks/>
          </p:cNvGrpSpPr>
          <p:nvPr/>
        </p:nvGrpSpPr>
        <p:grpSpPr bwMode="auto">
          <a:xfrm>
            <a:off x="1371600" y="1676400"/>
            <a:ext cx="5943600" cy="3444875"/>
            <a:chOff x="864" y="1056"/>
            <a:chExt cx="3744" cy="2170"/>
          </a:xfrm>
        </p:grpSpPr>
        <p:sp>
          <p:nvSpPr>
            <p:cNvPr id="166921" name="Line 9"/>
            <p:cNvSpPr>
              <a:spLocks noChangeShapeType="1"/>
            </p:cNvSpPr>
            <p:nvPr/>
          </p:nvSpPr>
          <p:spPr bwMode="auto">
            <a:xfrm flipV="1">
              <a:off x="2064" y="1152"/>
              <a:ext cx="0" cy="1344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166922" name="Line 10"/>
            <p:cNvSpPr>
              <a:spLocks noChangeShapeType="1"/>
            </p:cNvSpPr>
            <p:nvPr/>
          </p:nvSpPr>
          <p:spPr bwMode="auto">
            <a:xfrm>
              <a:off x="2064" y="2496"/>
              <a:ext cx="1632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  <p:sp>
          <p:nvSpPr>
            <p:cNvPr id="166924" name="Line 12"/>
            <p:cNvSpPr>
              <a:spLocks noChangeShapeType="1"/>
            </p:cNvSpPr>
            <p:nvPr/>
          </p:nvSpPr>
          <p:spPr bwMode="auto">
            <a:xfrm flipH="1">
              <a:off x="2448" y="2448"/>
              <a:ext cx="0" cy="4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166925" name="Line 13"/>
            <p:cNvSpPr>
              <a:spLocks noChangeShapeType="1"/>
            </p:cNvSpPr>
            <p:nvPr/>
          </p:nvSpPr>
          <p:spPr bwMode="auto">
            <a:xfrm flipH="1">
              <a:off x="3120" y="2448"/>
              <a:ext cx="0" cy="4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166926" name="Line 14"/>
            <p:cNvSpPr>
              <a:spLocks noChangeShapeType="1"/>
            </p:cNvSpPr>
            <p:nvPr/>
          </p:nvSpPr>
          <p:spPr bwMode="auto">
            <a:xfrm flipH="1">
              <a:off x="2784" y="2448"/>
              <a:ext cx="0" cy="4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166927" name="Line 15"/>
            <p:cNvSpPr>
              <a:spLocks noChangeShapeType="1"/>
            </p:cNvSpPr>
            <p:nvPr/>
          </p:nvSpPr>
          <p:spPr bwMode="auto">
            <a:xfrm flipV="1">
              <a:off x="2064" y="2112"/>
              <a:ext cx="4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166930" name="Text Box 18"/>
            <p:cNvSpPr txBox="1">
              <a:spLocks noChangeArrowheads="1"/>
            </p:cNvSpPr>
            <p:nvPr/>
          </p:nvSpPr>
          <p:spPr bwMode="auto">
            <a:xfrm>
              <a:off x="1920" y="2496"/>
              <a:ext cx="129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rtl="1">
                <a:spcBef>
                  <a:spcPct val="50000"/>
                </a:spcBef>
              </a:pPr>
              <a:r>
                <a:rPr lang="fa-IR" altLang="fa-IR" sz="1800">
                  <a:solidFill>
                    <a:srgbClr val="FFCC00"/>
                  </a:solidFill>
                </a:rPr>
                <a:t>3       2        1</a:t>
              </a:r>
              <a:endParaRPr lang="en-US" altLang="fa-IR" sz="1800">
                <a:solidFill>
                  <a:srgbClr val="FFCC00"/>
                </a:solidFill>
              </a:endParaRPr>
            </a:p>
          </p:txBody>
        </p:sp>
        <p:sp>
          <p:nvSpPr>
            <p:cNvPr id="166931" name="Text Box 19"/>
            <p:cNvSpPr txBox="1">
              <a:spLocks noChangeArrowheads="1"/>
            </p:cNvSpPr>
            <p:nvPr/>
          </p:nvSpPr>
          <p:spPr bwMode="auto">
            <a:xfrm>
              <a:off x="1536" y="1765"/>
              <a:ext cx="576" cy="4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fa-IR" altLang="fa-IR" sz="1800">
                <a:solidFill>
                  <a:srgbClr val="FFCC00"/>
                </a:solidFill>
              </a:endParaRPr>
            </a:p>
            <a:p>
              <a:pPr algn="ctr">
                <a:spcBef>
                  <a:spcPct val="50000"/>
                </a:spcBef>
              </a:pPr>
              <a:r>
                <a:rPr lang="fa-IR" altLang="fa-IR" sz="1800">
                  <a:solidFill>
                    <a:srgbClr val="FFCC00"/>
                  </a:solidFill>
                </a:rPr>
                <a:t>500 ريال</a:t>
              </a:r>
              <a:endParaRPr lang="en-US" altLang="fa-IR" sz="1800">
                <a:solidFill>
                  <a:srgbClr val="FFCC00"/>
                </a:solidFill>
              </a:endParaRPr>
            </a:p>
          </p:txBody>
        </p:sp>
        <p:sp>
          <p:nvSpPr>
            <p:cNvPr id="166932" name="Line 20"/>
            <p:cNvSpPr>
              <a:spLocks noChangeShapeType="1"/>
            </p:cNvSpPr>
            <p:nvPr/>
          </p:nvSpPr>
          <p:spPr bwMode="auto">
            <a:xfrm>
              <a:off x="2064" y="2112"/>
              <a:ext cx="1056" cy="0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166933" name="Line 21"/>
            <p:cNvSpPr>
              <a:spLocks noChangeShapeType="1"/>
            </p:cNvSpPr>
            <p:nvPr/>
          </p:nvSpPr>
          <p:spPr bwMode="auto">
            <a:xfrm flipV="1">
              <a:off x="2064" y="1488"/>
              <a:ext cx="912" cy="624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166934" name="Text Box 22"/>
            <p:cNvSpPr txBox="1">
              <a:spLocks noChangeArrowheads="1"/>
            </p:cNvSpPr>
            <p:nvPr/>
          </p:nvSpPr>
          <p:spPr bwMode="auto">
            <a:xfrm>
              <a:off x="3456" y="1728"/>
              <a:ext cx="67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a-IR" altLang="fa-IR" sz="1800">
                  <a:solidFill>
                    <a:schemeClr val="hlink"/>
                  </a:solidFill>
                </a:rPr>
                <a:t>مختلط</a:t>
              </a:r>
              <a:r>
                <a:rPr lang="fa-IR" altLang="fa-IR">
                  <a:solidFill>
                    <a:schemeClr val="hlink"/>
                  </a:solidFill>
                </a:rPr>
                <a:t>  </a:t>
              </a:r>
              <a:endParaRPr lang="en-US" altLang="fa-IR">
                <a:solidFill>
                  <a:schemeClr val="hlink"/>
                </a:solidFill>
              </a:endParaRPr>
            </a:p>
          </p:txBody>
        </p:sp>
        <p:sp>
          <p:nvSpPr>
            <p:cNvPr id="166935" name="AutoShape 23"/>
            <p:cNvSpPr>
              <a:spLocks/>
            </p:cNvSpPr>
            <p:nvPr/>
          </p:nvSpPr>
          <p:spPr bwMode="auto">
            <a:xfrm>
              <a:off x="3504" y="1584"/>
              <a:ext cx="48" cy="480"/>
            </a:xfrm>
            <a:prstGeom prst="rightBracket">
              <a:avLst>
                <a:gd name="adj" fmla="val 83333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166936" name="Text Box 24"/>
            <p:cNvSpPr txBox="1">
              <a:spLocks noChangeArrowheads="1"/>
            </p:cNvSpPr>
            <p:nvPr/>
          </p:nvSpPr>
          <p:spPr bwMode="auto">
            <a:xfrm>
              <a:off x="3024" y="1977"/>
              <a:ext cx="67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a-IR" altLang="fa-IR" sz="1800">
                  <a:solidFill>
                    <a:schemeClr val="hlink"/>
                  </a:solidFill>
                </a:rPr>
                <a:t>ثابت</a:t>
              </a:r>
              <a:endParaRPr lang="en-US" altLang="fa-IR">
                <a:solidFill>
                  <a:schemeClr val="hlink"/>
                </a:solidFill>
              </a:endParaRPr>
            </a:p>
          </p:txBody>
        </p:sp>
        <p:sp>
          <p:nvSpPr>
            <p:cNvPr id="166937" name="Text Box 25"/>
            <p:cNvSpPr txBox="1">
              <a:spLocks noChangeArrowheads="1"/>
            </p:cNvSpPr>
            <p:nvPr/>
          </p:nvSpPr>
          <p:spPr bwMode="auto">
            <a:xfrm>
              <a:off x="2928" y="1440"/>
              <a:ext cx="67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a-IR" altLang="fa-IR" sz="1800">
                  <a:solidFill>
                    <a:schemeClr val="hlink"/>
                  </a:solidFill>
                </a:rPr>
                <a:t>متغير</a:t>
              </a:r>
              <a:r>
                <a:rPr lang="fa-IR" altLang="fa-IR">
                  <a:solidFill>
                    <a:schemeClr val="hlink"/>
                  </a:solidFill>
                </a:rPr>
                <a:t>  </a:t>
              </a:r>
              <a:endParaRPr lang="en-US" altLang="fa-IR">
                <a:solidFill>
                  <a:schemeClr val="hlink"/>
                </a:solidFill>
              </a:endParaRPr>
            </a:p>
          </p:txBody>
        </p:sp>
        <p:sp>
          <p:nvSpPr>
            <p:cNvPr id="166938" name="Text Box 26"/>
            <p:cNvSpPr txBox="1">
              <a:spLocks noChangeArrowheads="1"/>
            </p:cNvSpPr>
            <p:nvPr/>
          </p:nvSpPr>
          <p:spPr bwMode="auto">
            <a:xfrm>
              <a:off x="3552" y="2361"/>
              <a:ext cx="105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a-IR" altLang="fa-IR" sz="1800">
                  <a:solidFill>
                    <a:schemeClr val="hlink"/>
                  </a:solidFill>
                </a:rPr>
                <a:t>حجم توليد</a:t>
              </a:r>
              <a:endParaRPr lang="en-US" altLang="fa-IR" sz="1800">
                <a:solidFill>
                  <a:schemeClr val="hlink"/>
                </a:solidFill>
              </a:endParaRPr>
            </a:p>
          </p:txBody>
        </p:sp>
        <p:sp>
          <p:nvSpPr>
            <p:cNvPr id="166939" name="Text Box 27"/>
            <p:cNvSpPr txBox="1">
              <a:spLocks noChangeArrowheads="1"/>
            </p:cNvSpPr>
            <p:nvPr/>
          </p:nvSpPr>
          <p:spPr bwMode="auto">
            <a:xfrm>
              <a:off x="864" y="1056"/>
              <a:ext cx="120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a-IR" altLang="fa-IR" sz="1800">
                  <a:solidFill>
                    <a:schemeClr val="hlink"/>
                  </a:solidFill>
                </a:rPr>
                <a:t>كل هزينه برق مصرفي</a:t>
              </a:r>
              <a:endParaRPr lang="en-US" altLang="fa-IR" sz="1800">
                <a:solidFill>
                  <a:schemeClr val="hlink"/>
                </a:solidFill>
              </a:endParaRPr>
            </a:p>
          </p:txBody>
        </p:sp>
        <p:sp>
          <p:nvSpPr>
            <p:cNvPr id="166940" name="Text Box 28"/>
            <p:cNvSpPr txBox="1">
              <a:spLocks noChangeArrowheads="1"/>
            </p:cNvSpPr>
            <p:nvPr/>
          </p:nvSpPr>
          <p:spPr bwMode="auto">
            <a:xfrm>
              <a:off x="2256" y="2976"/>
              <a:ext cx="124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a-IR" altLang="fa-IR" sz="2000">
                  <a:solidFill>
                    <a:schemeClr val="hlink"/>
                  </a:solidFill>
                </a:rPr>
                <a:t>نمودار5-2</a:t>
              </a:r>
              <a:endParaRPr lang="en-US" altLang="fa-IR" sz="2000">
                <a:solidFill>
                  <a:schemeClr val="hlink"/>
                </a:solidFill>
              </a:endParaRPr>
            </a:p>
          </p:txBody>
        </p:sp>
      </p:grp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669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669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669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69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669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669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69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66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918" grpId="0"/>
      <p:bldP spid="166919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4" name="Rectangle 4"/>
          <p:cNvSpPr>
            <a:spLocks noChangeArrowheads="1"/>
          </p:cNvSpPr>
          <p:nvPr/>
        </p:nvSpPr>
        <p:spPr bwMode="auto">
          <a:xfrm>
            <a:off x="609600" y="838200"/>
            <a:ext cx="7924800" cy="4838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" rtl="1"/>
            <a:r>
              <a:rPr lang="fa-IR" altLang="zh-CN">
                <a:solidFill>
                  <a:srgbClr val="FFCC00"/>
                </a:solidFill>
              </a:rPr>
              <a:t>مبحث گرایش (رفتار) اقلام بهای تمام شده بر پایه دو فرض مهم زیر استوار است :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just" rtl="1"/>
            <a:endParaRPr lang="fa-IR" altLang="zh-CN">
              <a:solidFill>
                <a:srgbClr val="FFCC00"/>
              </a:solidFill>
            </a:endParaRPr>
          </a:p>
          <a:p>
            <a:pPr algn="just" rtl="1"/>
            <a:r>
              <a:rPr lang="fa-IR" altLang="zh-CN">
                <a:solidFill>
                  <a:schemeClr val="hlink"/>
                </a:solidFill>
              </a:rPr>
              <a:t>1- فرض دامنه مربوط :</a:t>
            </a: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 حاکی از این است که گرایش (رفتار) مشخص شده برای اقلام بهای تمام شده ، تنها در دامنه معینی از فعالیت (تولید) صحیح است . به عبارت دیگر ، اقلام بهای تمام شده در سطوح فعالیت پائین تر یا بالاتر از این دامنه ، ممکن است گرایش متفاوتی داشته باشد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just" rtl="1"/>
            <a:endParaRPr lang="fa-IR" altLang="zh-CN">
              <a:solidFill>
                <a:srgbClr val="FFCC00"/>
              </a:solidFill>
            </a:endParaRPr>
          </a:p>
          <a:p>
            <a:pPr algn="just" rtl="1"/>
            <a:r>
              <a:rPr lang="fa-IR" altLang="zh-CN">
                <a:solidFill>
                  <a:schemeClr val="hlink"/>
                </a:solidFill>
              </a:rPr>
              <a:t>2- فرض زمان :</a:t>
            </a: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 حاکی از این است که گرایش (رفتار) مشخص شده برای اقلام بهای تمام شده ، فقط در یک دوره زمانی معین صحیح است و ممکن است که بسیاری از گرایشها با گذشت زمان عوض شود .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89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89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89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89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89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89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7" presetClass="entr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6896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6896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896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7" presetClass="entr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6896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6896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6896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7" presetClass="entr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6896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6896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896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964" grpId="3" build="p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81000" y="152400"/>
            <a:ext cx="8458200" cy="1431925"/>
          </a:xfrm>
        </p:spPr>
        <p:txBody>
          <a:bodyPr/>
          <a:lstStyle/>
          <a:p>
            <a:pPr algn="r" rtl="1"/>
            <a:r>
              <a:rPr lang="fa-IR" altLang="zh-CN" sz="3600">
                <a:solidFill>
                  <a:schemeClr val="hlink"/>
                </a:solidFill>
                <a:cs typeface="B Jadid" panose="00000700000000000000" pitchFamily="2" charset="-78"/>
              </a:rPr>
              <a:t>4- طبقه بندی مفاهیم بهای تمام شده بر اساس فعالیتهای مختلف (طبقه بندی طبیعی</a:t>
            </a:r>
            <a:r>
              <a:rPr lang="en-US" altLang="zh-CN" sz="3600">
                <a:solidFill>
                  <a:schemeClr val="hlink"/>
                </a:solidFill>
                <a:cs typeface="B Jadid" panose="00000700000000000000" pitchFamily="2" charset="-78"/>
              </a:rPr>
              <a:t> :</a:t>
            </a:r>
            <a:r>
              <a:rPr lang="en-US" altLang="zh-CN" sz="3600">
                <a:solidFill>
                  <a:schemeClr val="hlink"/>
                </a:solidFill>
                <a:ea typeface="SimSun" panose="02010600030101010101" pitchFamily="2" charset="-122"/>
                <a:cs typeface="B Jadid" panose="00000700000000000000" pitchFamily="2" charset="-78"/>
              </a:rPr>
              <a:t>( </a:t>
            </a:r>
            <a:endParaRPr lang="en-US" altLang="fa-IR" sz="3600">
              <a:solidFill>
                <a:schemeClr val="hlink"/>
              </a:solidFill>
              <a:cs typeface="B Jadid" panose="00000700000000000000" pitchFamily="2" charset="-78"/>
            </a:endParaRPr>
          </a:p>
        </p:txBody>
      </p:sp>
      <p:sp>
        <p:nvSpPr>
          <p:cNvPr id="17510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09600" y="2057400"/>
            <a:ext cx="7924800" cy="4419600"/>
          </a:xfrm>
        </p:spPr>
        <p:txBody>
          <a:bodyPr/>
          <a:lstStyle/>
          <a:p>
            <a:pPr algn="just" rtl="1"/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در این طبقه بندی ، مفاهیم بهای تمام شده به دو دسته کلی تقسیم می شود : </a:t>
            </a:r>
          </a:p>
          <a:p>
            <a:pPr algn="just" rtl="1"/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       </a:t>
            </a:r>
          </a:p>
          <a:p>
            <a:pPr algn="just" rtl="1"/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     </a:t>
            </a:r>
            <a:r>
              <a:rPr lang="fa-IR" altLang="zh-CN" sz="2400" b="1">
                <a:solidFill>
                  <a:schemeClr val="hlink"/>
                </a:solidFill>
                <a:cs typeface="B Yagut" panose="00000400000000000000" pitchFamily="2" charset="-78"/>
              </a:rPr>
              <a:t>الف – هزینه های ساخت :</a:t>
            </a: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شامل مواد مستقیم ، دستمزد مستقیم و </a:t>
            </a:r>
          </a:p>
          <a:p>
            <a:pPr algn="just" rtl="1"/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               سربار ساخت است . </a:t>
            </a:r>
            <a:endParaRPr lang="en-US" altLang="zh-CN" sz="2400">
              <a:solidFill>
                <a:srgbClr val="FFCC00"/>
              </a:solidFill>
              <a:ea typeface="SimSun" panose="02010600030101010101" pitchFamily="2" charset="-122"/>
              <a:cs typeface="B Yagut" panose="00000400000000000000" pitchFamily="2" charset="-78"/>
            </a:endParaRPr>
          </a:p>
          <a:p>
            <a:pPr algn="just" rtl="1"/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        </a:t>
            </a:r>
            <a:r>
              <a:rPr lang="fa-IR" altLang="zh-CN" sz="2400" b="1">
                <a:solidFill>
                  <a:schemeClr val="hlink"/>
                </a:solidFill>
                <a:cs typeface="B Yagut" panose="00000400000000000000" pitchFamily="2" charset="-78"/>
              </a:rPr>
              <a:t>ب </a:t>
            </a:r>
            <a:r>
              <a:rPr lang="en-US" altLang="zh-CN" sz="2400" b="1">
                <a:solidFill>
                  <a:schemeClr val="hlink"/>
                </a:solidFill>
                <a:cs typeface="B Yagut" panose="00000400000000000000" pitchFamily="2" charset="-78"/>
              </a:rPr>
              <a:t> </a:t>
            </a:r>
            <a:r>
              <a:rPr lang="en-US" altLang="zh-CN" sz="2400" b="1">
                <a:solidFill>
                  <a:schemeClr val="hlink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–</a:t>
            </a:r>
            <a:r>
              <a:rPr lang="fa-IR" altLang="zh-CN" sz="2400" b="1">
                <a:solidFill>
                  <a:schemeClr val="hlink"/>
                </a:solidFill>
                <a:cs typeface="B Yagut" panose="00000400000000000000" pitchFamily="2" charset="-78"/>
              </a:rPr>
              <a:t>هزینه های تجاری :</a:t>
            </a: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شامل هزینه های اداری ، هزینه های </a:t>
            </a:r>
          </a:p>
          <a:p>
            <a:pPr algn="just" rtl="1"/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               بازاریابی و هزینه های تامین مالی است</a:t>
            </a:r>
            <a:r>
              <a:rPr lang="en-US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. </a:t>
            </a:r>
            <a:endParaRPr lang="fa-IR" altLang="zh-CN" sz="2400">
              <a:solidFill>
                <a:srgbClr val="FFCC00"/>
              </a:solidFill>
              <a:cs typeface="B Yagut" panose="00000400000000000000" pitchFamily="2" charset="-78"/>
            </a:endParaRPr>
          </a:p>
          <a:p>
            <a:pPr algn="just" rtl="1"/>
            <a:endParaRPr lang="fa-IR" altLang="zh-CN" sz="2400">
              <a:solidFill>
                <a:srgbClr val="FFCC00"/>
              </a:solidFill>
              <a:cs typeface="B Yagut" panose="00000400000000000000" pitchFamily="2" charset="-78"/>
            </a:endParaRPr>
          </a:p>
          <a:p>
            <a:pPr algn="just" rtl="1">
              <a:spcBef>
                <a:spcPct val="0"/>
              </a:spcBef>
              <a:buClrTx/>
              <a:buSzTx/>
              <a:buFontTx/>
              <a:buNone/>
            </a:pPr>
            <a:endParaRPr lang="fa-IR" altLang="zh-CN" sz="2400">
              <a:solidFill>
                <a:srgbClr val="FFCC00"/>
              </a:solidFill>
              <a:effectLst/>
              <a:cs typeface="B Yagut" panose="00000400000000000000" pitchFamily="2" charset="-78"/>
            </a:endParaRPr>
          </a:p>
          <a:p>
            <a:pPr algn="just" rtl="1">
              <a:spcBef>
                <a:spcPct val="0"/>
              </a:spcBef>
              <a:buClrTx/>
              <a:buSzTx/>
              <a:buFontTx/>
              <a:buNone/>
            </a:pPr>
            <a:r>
              <a:rPr lang="fa-IR" altLang="zh-CN" sz="2400">
                <a:solidFill>
                  <a:srgbClr val="FFCC00"/>
                </a:solidFill>
                <a:effectLst/>
                <a:cs typeface="B Yagut" panose="00000400000000000000" pitchFamily="2" charset="-78"/>
              </a:rPr>
              <a:t>هزینه های ساخت و هزینه های تجاری ، کل هزینه های عملیات را تشکیل می دهند که در نمودار 6-2 ارائه شده است :</a:t>
            </a:r>
          </a:p>
          <a:p>
            <a:pPr algn="just" rtl="1"/>
            <a:endParaRPr lang="en-US" altLang="fa-IR" sz="1800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75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5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75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5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5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75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75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75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5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75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75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5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5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75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75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5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5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75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5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5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75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75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4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5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5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5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75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5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0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7510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7510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510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7510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5106" grpId="0"/>
      <p:bldP spid="175107" grpId="0" build="p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6" name="Rectangle 4"/>
          <p:cNvSpPr>
            <a:spLocks noChangeArrowheads="1"/>
          </p:cNvSpPr>
          <p:nvPr/>
        </p:nvSpPr>
        <p:spPr bwMode="auto">
          <a:xfrm>
            <a:off x="533400" y="536575"/>
            <a:ext cx="8077200" cy="5581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algn="l" rtl="1"/>
            <a:r>
              <a:rPr lang="fa-IR" altLang="zh-CN" sz="1800">
                <a:solidFill>
                  <a:srgbClr val="FFCC00"/>
                </a:solidFill>
              </a:rPr>
              <a:t>دستمزد مستقیم </a:t>
            </a:r>
            <a:r>
              <a:rPr lang="en-US" altLang="zh-CN" sz="1800">
                <a:solidFill>
                  <a:srgbClr val="FFCC00"/>
                </a:solidFill>
                <a:ea typeface="SimSun" panose="02010600030101010101" pitchFamily="2" charset="-122"/>
              </a:rPr>
              <a:t>+</a:t>
            </a:r>
            <a:r>
              <a:rPr lang="fa-IR" altLang="zh-CN" sz="1800">
                <a:solidFill>
                  <a:srgbClr val="FFCC00"/>
                </a:solidFill>
              </a:rPr>
              <a:t> مواد مستقیم = هزینه های مستقیم ساخت </a:t>
            </a:r>
          </a:p>
          <a:p>
            <a:pPr algn="l"/>
            <a:r>
              <a:rPr lang="fa-IR" altLang="zh-CN" sz="1800">
                <a:solidFill>
                  <a:srgbClr val="FFCC00"/>
                </a:solidFill>
              </a:rPr>
              <a:t>+</a:t>
            </a:r>
          </a:p>
          <a:p>
            <a:pPr algn="l"/>
            <a:r>
              <a:rPr lang="fa-IR" altLang="zh-CN" sz="1800">
                <a:solidFill>
                  <a:srgbClr val="FFCC00"/>
                </a:solidFill>
              </a:rPr>
              <a:t>سایر هزینه های غیر مستقیم + دستمزد غیر مستقیم  + مواد غیر مستقیم = </a:t>
            </a:r>
            <a:r>
              <a:rPr lang="fa-IR" altLang="zh-CN" sz="1600">
                <a:solidFill>
                  <a:srgbClr val="FFCC00"/>
                </a:solidFill>
              </a:rPr>
              <a:t>هزینه های غیر مستقیم ساخت</a:t>
            </a:r>
            <a:endParaRPr lang="en-US" altLang="zh-CN" sz="16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/>
            <a:endParaRPr lang="fa-IR" altLang="zh-CN" sz="1600">
              <a:solidFill>
                <a:srgbClr val="FFCC00"/>
              </a:solidFill>
            </a:endParaRPr>
          </a:p>
          <a:p>
            <a:pPr algn="l"/>
            <a:r>
              <a:rPr lang="fa-IR" altLang="zh-CN" sz="2800">
                <a:solidFill>
                  <a:schemeClr val="hlink"/>
                </a:solidFill>
              </a:rPr>
              <a:t>=</a:t>
            </a:r>
            <a:endParaRPr lang="en-US" altLang="zh-CN" sz="2800">
              <a:solidFill>
                <a:schemeClr val="hlink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/>
            <a:endParaRPr lang="fa-IR" altLang="zh-CN" sz="1800">
              <a:solidFill>
                <a:srgbClr val="FFCC00"/>
              </a:solidFill>
            </a:endParaRPr>
          </a:p>
          <a:p>
            <a:pPr algn="l"/>
            <a:r>
              <a:rPr lang="fa-IR" altLang="zh-CN" sz="1800">
                <a:solidFill>
                  <a:srgbClr val="FFCC00"/>
                </a:solidFill>
              </a:rPr>
              <a:t>هزینه های غیر مستقیم ساخت + دستمزد مستقیم + مواد مستقیم = هزینه های ساخت </a:t>
            </a:r>
          </a:p>
          <a:p>
            <a:pPr algn="l"/>
            <a:r>
              <a:rPr lang="fa-IR" altLang="zh-CN" sz="1800">
                <a:solidFill>
                  <a:srgbClr val="FFCC00"/>
                </a:solidFill>
              </a:rPr>
              <a:t>+</a:t>
            </a:r>
          </a:p>
          <a:p>
            <a:pPr algn="l"/>
            <a:r>
              <a:rPr lang="fa-IR" altLang="zh-CN" sz="1800">
                <a:solidFill>
                  <a:srgbClr val="FFCC00"/>
                </a:solidFill>
              </a:rPr>
              <a:t>هزینه های تامین مالی + هزینه های بازاریابی + هزینه های اداری = هزینه های تجاری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/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/>
            <a:r>
              <a:rPr lang="fa-IR" altLang="zh-CN" sz="2800">
                <a:solidFill>
                  <a:schemeClr val="hlink"/>
                </a:solidFill>
              </a:rPr>
              <a:t>=</a:t>
            </a:r>
          </a:p>
          <a:p>
            <a:pPr algn="l"/>
            <a:r>
              <a:rPr lang="fa-IR" altLang="zh-CN" sz="1800">
                <a:solidFill>
                  <a:srgbClr val="FFCC00"/>
                </a:solidFill>
              </a:rPr>
              <a:t>هزینه های تجاری + هزینه های ساخت = هزینه های عملیات </a:t>
            </a:r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/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/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/>
            <a:endParaRPr lang="en-US" altLang="zh-CN" sz="18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ctr"/>
            <a:r>
              <a:rPr lang="fa-IR" altLang="zh-CN">
                <a:solidFill>
                  <a:schemeClr val="hlink"/>
                </a:solidFill>
              </a:rPr>
              <a:t>نمودار 6-2 </a:t>
            </a:r>
          </a:p>
        </p:txBody>
      </p:sp>
      <p:sp>
        <p:nvSpPr>
          <p:cNvPr id="177158" name="Line 6"/>
          <p:cNvSpPr>
            <a:spLocks noChangeShapeType="1"/>
          </p:cNvSpPr>
          <p:nvPr/>
        </p:nvSpPr>
        <p:spPr bwMode="auto">
          <a:xfrm>
            <a:off x="457200" y="1143000"/>
            <a:ext cx="12954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177159" name="Line 7"/>
          <p:cNvSpPr>
            <a:spLocks noChangeShapeType="1"/>
          </p:cNvSpPr>
          <p:nvPr/>
        </p:nvSpPr>
        <p:spPr bwMode="auto">
          <a:xfrm>
            <a:off x="457200" y="1143000"/>
            <a:ext cx="0" cy="11430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177161" name="Line 9"/>
          <p:cNvSpPr>
            <a:spLocks noChangeShapeType="1"/>
          </p:cNvSpPr>
          <p:nvPr/>
        </p:nvSpPr>
        <p:spPr bwMode="auto">
          <a:xfrm flipV="1">
            <a:off x="457200" y="4038600"/>
            <a:ext cx="0" cy="9906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177162" name="Line 10"/>
          <p:cNvSpPr>
            <a:spLocks noChangeShapeType="1"/>
          </p:cNvSpPr>
          <p:nvPr/>
        </p:nvSpPr>
        <p:spPr bwMode="auto">
          <a:xfrm>
            <a:off x="457200" y="5029200"/>
            <a:ext cx="12192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1000"/>
                                        <p:tgtEl>
                                          <p:spTgt spid="177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156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15875"/>
            <a:ext cx="8763000" cy="1431925"/>
          </a:xfrm>
        </p:spPr>
        <p:txBody>
          <a:bodyPr/>
          <a:lstStyle/>
          <a:p>
            <a:pPr algn="r" rtl="1"/>
            <a:r>
              <a:rPr lang="fa-IR" altLang="zh-CN" sz="3200">
                <a:solidFill>
                  <a:schemeClr val="hlink"/>
                </a:solidFill>
                <a:cs typeface="B Jadid" panose="00000700000000000000" pitchFamily="2" charset="-78"/>
              </a:rPr>
              <a:t>6- طبقه بندی مفاهیم بهای تمام براساس ملاحظات اقتصادی و تصمیم گیری : </a:t>
            </a:r>
            <a:endParaRPr lang="en-US" altLang="fa-IR" sz="3200">
              <a:solidFill>
                <a:schemeClr val="hlink"/>
              </a:solidFill>
              <a:cs typeface="B Jadid" panose="00000700000000000000" pitchFamily="2" charset="-78"/>
            </a:endParaRPr>
          </a:p>
        </p:txBody>
      </p:sp>
      <p:sp>
        <p:nvSpPr>
          <p:cNvPr id="1812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09600" y="1752600"/>
            <a:ext cx="8001000" cy="4724400"/>
          </a:xfrm>
        </p:spPr>
        <p:txBody>
          <a:bodyPr/>
          <a:lstStyle/>
          <a:p>
            <a:pPr algn="just" rtl="1">
              <a:lnSpc>
                <a:spcPct val="80000"/>
              </a:lnSpc>
            </a:pPr>
            <a:r>
              <a:rPr lang="fa-IR" altLang="zh-CN" sz="2400" b="1">
                <a:solidFill>
                  <a:schemeClr val="hlink"/>
                </a:solidFill>
                <a:cs typeface="B Yagut" panose="00000400000000000000" pitchFamily="2" charset="-78"/>
              </a:rPr>
              <a:t>الف – هزینه های فرصت از دست رفته :</a:t>
            </a:r>
            <a:r>
              <a:rPr lang="fa-IR" altLang="zh-CN" sz="2400">
                <a:cs typeface="B Yagut" panose="00000400000000000000" pitchFamily="2" charset="-78"/>
              </a:rPr>
              <a:t> </a:t>
            </a:r>
          </a:p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        عبارت است از  منافع از دست رفته ، راه کارهای جایگزین ، راه کار </a:t>
            </a:r>
          </a:p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        انتخاب شده توسط مدیریت . </a:t>
            </a:r>
          </a:p>
          <a:p>
            <a:pPr algn="just" rtl="1">
              <a:lnSpc>
                <a:spcPct val="80000"/>
              </a:lnSpc>
            </a:pPr>
            <a:endParaRPr lang="fa-IR" altLang="zh-CN" sz="2400">
              <a:solidFill>
                <a:schemeClr val="hlink"/>
              </a:solidFill>
              <a:cs typeface="B Yagut" panose="00000400000000000000" pitchFamily="2" charset="-78"/>
            </a:endParaRPr>
          </a:p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chemeClr val="hlink"/>
                </a:solidFill>
                <a:cs typeface="B Yagut" panose="00000400000000000000" pitchFamily="2" charset="-78"/>
              </a:rPr>
              <a:t>ب – هزینه های ریخته :</a:t>
            </a:r>
            <a:r>
              <a:rPr lang="fa-IR" altLang="zh-CN" sz="2400">
                <a:cs typeface="B Yagut" panose="00000400000000000000" pitchFamily="2" charset="-78"/>
              </a:rPr>
              <a:t> </a:t>
            </a:r>
          </a:p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      هزینه هایی است که درگذشته به عمل آمده و در وضع موجود قابل </a:t>
            </a:r>
          </a:p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      جبران و برگشت نیست . بنابراین هر تضمینی که نسبت به طرح های </a:t>
            </a:r>
          </a:p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      جاری گرفته شود ، در وضع آن هزینه ها تاثیری ندارد .</a:t>
            </a:r>
            <a:r>
              <a:rPr lang="fa-IR" altLang="zh-CN" sz="2400">
                <a:cs typeface="B Yagut" panose="00000400000000000000" pitchFamily="2" charset="-78"/>
              </a:rPr>
              <a:t> </a:t>
            </a:r>
            <a:endParaRPr lang="en-US" altLang="zh-CN" sz="2400">
              <a:ea typeface="SimSun" panose="02010600030101010101" pitchFamily="2" charset="-122"/>
              <a:cs typeface="B Yagut" panose="00000400000000000000" pitchFamily="2" charset="-78"/>
            </a:endParaRPr>
          </a:p>
          <a:p>
            <a:pPr algn="just" rtl="1">
              <a:lnSpc>
                <a:spcPct val="80000"/>
              </a:lnSpc>
            </a:pPr>
            <a:endParaRPr lang="fa-IR" altLang="zh-CN" sz="2400">
              <a:solidFill>
                <a:schemeClr val="hlink"/>
              </a:solidFill>
              <a:cs typeface="B Yagut" panose="00000400000000000000" pitchFamily="2" charset="-78"/>
            </a:endParaRPr>
          </a:p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chemeClr val="hlink"/>
                </a:solidFill>
                <a:cs typeface="B Yagut" panose="00000400000000000000" pitchFamily="2" charset="-78"/>
              </a:rPr>
              <a:t>ج</a:t>
            </a:r>
            <a:r>
              <a:rPr lang="en-US" altLang="zh-CN" sz="2400">
                <a:solidFill>
                  <a:schemeClr val="hlink"/>
                </a:solidFill>
                <a:cs typeface="B Yagut" panose="00000400000000000000" pitchFamily="2" charset="-78"/>
              </a:rPr>
              <a:t> </a:t>
            </a:r>
            <a:r>
              <a:rPr lang="en-US" altLang="zh-CN" sz="2400">
                <a:solidFill>
                  <a:schemeClr val="hlink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–</a:t>
            </a:r>
            <a:r>
              <a:rPr lang="fa-IR" altLang="zh-CN" sz="2400">
                <a:solidFill>
                  <a:schemeClr val="hlink"/>
                </a:solidFill>
                <a:cs typeface="B Yagut" panose="00000400000000000000" pitchFamily="2" charset="-78"/>
              </a:rPr>
              <a:t> هزینه های واقعی پرداخت شده :</a:t>
            </a:r>
            <a:r>
              <a:rPr lang="fa-IR" altLang="zh-CN" sz="2400">
                <a:cs typeface="B Yagut" panose="00000400000000000000" pitchFamily="2" charset="-78"/>
              </a:rPr>
              <a:t> </a:t>
            </a:r>
          </a:p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      هزینه هایی است که در دوره جاری بطور نقد پرداخت شده است </a:t>
            </a:r>
          </a:p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      بنابراین هزینه استهلاک دارایی های ثابت هزینه واقعی پرداخت شده در </a:t>
            </a:r>
          </a:p>
          <a:p>
            <a:pPr algn="just" rtl="1">
              <a:lnSpc>
                <a:spcPct val="8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      دوره جاری نیست</a:t>
            </a:r>
            <a:r>
              <a:rPr lang="en-US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. </a:t>
            </a:r>
            <a:endParaRPr lang="en-US" altLang="fa-IR" sz="2400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81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1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" presetClass="entr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" presetClass="entr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" presetClass="entr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" presetClass="entr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" presetClass="entr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" presetClass="entr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" presetClass="entr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" presetClass="entr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7" presetID="1" presetClass="entr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1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" presetClass="entr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1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250" grpId="0"/>
      <p:bldP spid="181251" grpId="6" build="p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300" name="Rectangle 4"/>
          <p:cNvSpPr>
            <a:spLocks noChangeArrowheads="1"/>
          </p:cNvSpPr>
          <p:nvPr/>
        </p:nvSpPr>
        <p:spPr bwMode="auto">
          <a:xfrm>
            <a:off x="2057400" y="2589213"/>
            <a:ext cx="5049838" cy="228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حل مسائل نمونه</a:t>
            </a:r>
          </a:p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از </a:t>
            </a:r>
          </a:p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منبع درسی</a:t>
            </a:r>
            <a:endParaRPr lang="en-US" altLang="zh-CN" sz="4800">
              <a:solidFill>
                <a:srgbClr val="FFCC00"/>
              </a:solidFill>
              <a:ea typeface="SimSun" panose="02010600030101010101" pitchFamily="2" charset="-122"/>
              <a:cs typeface="B Nasim" panose="00000700000000000000" pitchFamily="2" charset="-78"/>
            </a:endParaRPr>
          </a:p>
        </p:txBody>
      </p:sp>
    </p:spTree>
  </p:cSld>
  <p:clrMapOvr>
    <a:masterClrMapping/>
  </p:clrMapOvr>
  <p:transition spd="slow">
    <p:wheel spokes="3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83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3300" grpId="2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82" name="Text Box 6"/>
          <p:cNvSpPr txBox="1">
            <a:spLocks noChangeArrowheads="1"/>
          </p:cNvSpPr>
          <p:nvPr/>
        </p:nvSpPr>
        <p:spPr bwMode="auto">
          <a:xfrm>
            <a:off x="3276600" y="609600"/>
            <a:ext cx="2743200" cy="434975"/>
          </a:xfrm>
          <a:prstGeom prst="rect">
            <a:avLst/>
          </a:prstGeom>
          <a:noFill/>
          <a:ln w="38100" algn="ctr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zh-CN" sz="2000" b="1">
                <a:solidFill>
                  <a:schemeClr val="hlink"/>
                </a:solidFill>
              </a:rPr>
              <a:t>حل تمرین 1 (صفحه 40) :</a:t>
            </a:r>
            <a:r>
              <a:rPr lang="fa-IR" altLang="zh-CN" sz="2000" b="1">
                <a:solidFill>
                  <a:srgbClr val="FFCC00"/>
                </a:solidFill>
              </a:rPr>
              <a:t> </a:t>
            </a:r>
            <a:endParaRPr lang="en-US" altLang="fa-IR" sz="2000" b="1">
              <a:solidFill>
                <a:srgbClr val="FFCC00"/>
              </a:solidFill>
            </a:endParaRPr>
          </a:p>
        </p:txBody>
      </p:sp>
      <p:graphicFrame>
        <p:nvGraphicFramePr>
          <p:cNvPr id="178224" name="Group 48"/>
          <p:cNvGraphicFramePr>
            <a:graphicFrameLocks noGrp="1"/>
          </p:cNvGraphicFramePr>
          <p:nvPr/>
        </p:nvGraphicFramePr>
        <p:xfrm>
          <a:off x="1866900" y="1635125"/>
          <a:ext cx="6057900" cy="4021138"/>
        </p:xfrm>
        <a:graphic>
          <a:graphicData uri="http://schemas.openxmlformats.org/drawingml/2006/table">
            <a:tbl>
              <a:tblPr rtl="1"/>
              <a:tblGrid>
                <a:gridCol w="3733800">
                  <a:extLst>
                    <a:ext uri="{9D8B030D-6E8A-4147-A177-3AD203B41FA5}">
                      <a16:colId xmlns:a16="http://schemas.microsoft.com/office/drawing/2014/main" val="3353549457"/>
                    </a:ext>
                  </a:extLst>
                </a:gridCol>
                <a:gridCol w="2324100">
                  <a:extLst>
                    <a:ext uri="{9D8B030D-6E8A-4147-A177-3AD203B41FA5}">
                      <a16:colId xmlns:a16="http://schemas.microsoft.com/office/drawing/2014/main" val="1261480757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مستقیم </a:t>
                      </a:r>
                      <a:endParaRPr kumimoji="0" lang="fa-IR" altLang="zh-CN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000 000 8</a:t>
                      </a:r>
                      <a:endParaRPr kumimoji="0" lang="fa-IR" altLang="zh-CN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769487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مستقیم </a:t>
                      </a:r>
                      <a:endParaRPr kumimoji="0" lang="fa-IR" altLang="zh-CN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000 500 3</a:t>
                      </a:r>
                      <a:endParaRPr kumimoji="0" lang="fa-IR" altLang="zh-CN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242961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مستقیم </a:t>
                      </a:r>
                      <a:endParaRPr kumimoji="0" lang="fa-IR" altLang="zh-CN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000 500 11 </a:t>
                      </a:r>
                      <a:endParaRPr kumimoji="0" lang="fa-IR" altLang="zh-CN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576518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hlink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غیر مستقیم تولید : </a:t>
                      </a:r>
                      <a:endParaRPr kumimoji="0" lang="fa-IR" altLang="zh-CN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hlink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419504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غیر مستقیم </a:t>
                      </a:r>
                      <a:endParaRPr kumimoji="0" lang="fa-IR" altLang="zh-CN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000 000 2</a:t>
                      </a:r>
                      <a:endParaRPr kumimoji="0" lang="fa-IR" altLang="zh-CN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497147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غیر مستقیم</a:t>
                      </a:r>
                      <a:endParaRPr kumimoji="0" lang="fa-IR" altLang="zh-CN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000 500 1</a:t>
                      </a:r>
                      <a:endParaRPr kumimoji="0" lang="fa-IR" altLang="zh-CN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744822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سایر هزینه های غیر مستقیم </a:t>
                      </a:r>
                      <a:endParaRPr kumimoji="0" lang="fa-IR" altLang="zh-CN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000 000 5               000 500 8 </a:t>
                      </a:r>
                      <a:endParaRPr kumimoji="0" lang="fa-IR" altLang="zh-CN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122223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بهای تمام شده تولید</a:t>
                      </a:r>
                      <a:endParaRPr kumimoji="0" lang="fa-IR" altLang="zh-CN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000 000 20</a:t>
                      </a:r>
                      <a:endParaRPr kumimoji="0" lang="fa-IR" altLang="zh-CN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261824"/>
                  </a:ext>
                </a:extLst>
              </a:tr>
            </a:tbl>
          </a:graphicData>
        </a:graphic>
      </p:graphicFrame>
      <p:sp>
        <p:nvSpPr>
          <p:cNvPr id="178225" name="Line 49"/>
          <p:cNvSpPr>
            <a:spLocks noChangeShapeType="1"/>
          </p:cNvSpPr>
          <p:nvPr/>
        </p:nvSpPr>
        <p:spPr bwMode="auto">
          <a:xfrm>
            <a:off x="2362200" y="2514600"/>
            <a:ext cx="13716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178226" name="Line 50"/>
          <p:cNvSpPr>
            <a:spLocks noChangeShapeType="1"/>
          </p:cNvSpPr>
          <p:nvPr/>
        </p:nvSpPr>
        <p:spPr bwMode="auto">
          <a:xfrm>
            <a:off x="2286000" y="5105400"/>
            <a:ext cx="16002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78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8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78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8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18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8" name="Rectangle 4"/>
          <p:cNvSpPr>
            <a:spLocks noGrp="1" noChangeArrowheads="1"/>
          </p:cNvSpPr>
          <p:nvPr>
            <p:ph type="ctrTitle"/>
          </p:nvPr>
        </p:nvSpPr>
        <p:spPr>
          <a:xfrm>
            <a:off x="1295400" y="914400"/>
            <a:ext cx="6692900" cy="790575"/>
          </a:xfrm>
        </p:spPr>
        <p:txBody>
          <a:bodyPr/>
          <a:lstStyle/>
          <a:p>
            <a:pPr algn="ctr" rtl="1"/>
            <a:r>
              <a:rPr lang="fa-IR" altLang="zh-CN">
                <a:solidFill>
                  <a:schemeClr val="hlink"/>
                </a:solidFill>
                <a:cs typeface="B Nasim" panose="00000700000000000000" pitchFamily="2" charset="-78"/>
              </a:rPr>
              <a:t>هدف درس </a:t>
            </a:r>
            <a:endParaRPr lang="en-US" altLang="fa-IR">
              <a:solidFill>
                <a:schemeClr val="hlink"/>
              </a:solidFill>
              <a:cs typeface="B Nasim" panose="00000700000000000000" pitchFamily="2" charset="-78"/>
            </a:endParaRPr>
          </a:p>
        </p:txBody>
      </p:sp>
      <p:sp>
        <p:nvSpPr>
          <p:cNvPr id="11269" name="Rectangle 5"/>
          <p:cNvSpPr>
            <a:spLocks noGrp="1" noChangeArrowheads="1"/>
          </p:cNvSpPr>
          <p:nvPr>
            <p:ph type="subTitle" idx="1"/>
          </p:nvPr>
        </p:nvSpPr>
        <p:spPr>
          <a:xfrm>
            <a:off x="838200" y="2971800"/>
            <a:ext cx="7467600" cy="2057400"/>
          </a:xfrm>
        </p:spPr>
        <p:txBody>
          <a:bodyPr/>
          <a:lstStyle/>
          <a:p>
            <a:pPr algn="just" rtl="1"/>
            <a:r>
              <a:rPr lang="fa-IR" altLang="zh-CN" sz="2800">
                <a:solidFill>
                  <a:srgbClr val="FFCC00"/>
                </a:solidFill>
                <a:cs typeface="B Yagut" panose="00000400000000000000" pitchFamily="2" charset="-78"/>
              </a:rPr>
              <a:t>آشـنـایی با ماهیت هزینه ها و بسط و توسعه اطلاعات بهای تـمام شده محـصول در موسـسـات خدماتی ، بـازرگـانی و تولیدی با استفاده از روش های مختلف هزینه یابی به منظور بهره گیری در برنامه ریزی و کنترل عملیات . </a:t>
            </a:r>
            <a:endParaRPr lang="en-US" altLang="fa-IR" sz="2800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1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3" dur="1000"/>
                                        <p:tgtEl>
                                          <p:spTgt spid="112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8" grpId="0"/>
      <p:bldP spid="11269" grpId="0" build="p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0262" name="Group 38"/>
          <p:cNvGraphicFramePr>
            <a:graphicFrameLocks noGrp="1"/>
          </p:cNvGraphicFramePr>
          <p:nvPr/>
        </p:nvGraphicFramePr>
        <p:xfrm>
          <a:off x="1219200" y="1828800"/>
          <a:ext cx="6515100" cy="2982913"/>
        </p:xfrm>
        <a:graphic>
          <a:graphicData uri="http://schemas.openxmlformats.org/drawingml/2006/table">
            <a:tbl>
              <a:tblPr rtl="1"/>
              <a:tblGrid>
                <a:gridCol w="2705100">
                  <a:extLst>
                    <a:ext uri="{9D8B030D-6E8A-4147-A177-3AD203B41FA5}">
                      <a16:colId xmlns:a16="http://schemas.microsoft.com/office/drawing/2014/main" val="2815239823"/>
                    </a:ext>
                  </a:extLst>
                </a:gridCol>
                <a:gridCol w="3810000">
                  <a:extLst>
                    <a:ext uri="{9D8B030D-6E8A-4147-A177-3AD203B41FA5}">
                      <a16:colId xmlns:a16="http://schemas.microsoft.com/office/drawing/2014/main" val="2155666369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بهای تمام شده تولید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000 000 20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866190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اضافه می شود : 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95965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فروش 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000 500 7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505486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اداری 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000 500 8          000 000 16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80325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بهای تمام شده عملیات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ahoma" panose="020B0604030504040204" pitchFamily="34" charset="0"/>
                          <a:cs typeface="B Yagut" panose="00000400000000000000" pitchFamily="2" charset="-78"/>
                        </a:rPr>
                        <a:t>                         000 000 36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37165523"/>
                  </a:ext>
                </a:extLst>
              </a:tr>
            </a:tbl>
          </a:graphicData>
        </a:graphic>
      </p:graphicFrame>
      <p:sp>
        <p:nvSpPr>
          <p:cNvPr id="180259" name="Line 35"/>
          <p:cNvSpPr>
            <a:spLocks noChangeShapeType="1"/>
          </p:cNvSpPr>
          <p:nvPr/>
        </p:nvSpPr>
        <p:spPr bwMode="auto">
          <a:xfrm>
            <a:off x="1676400" y="4038600"/>
            <a:ext cx="34290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802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80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8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3352800" y="533400"/>
            <a:ext cx="25146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2 (صفحه 41)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185453" name="Group 109"/>
          <p:cNvGraphicFramePr>
            <a:graphicFrameLocks noGrp="1"/>
          </p:cNvGraphicFramePr>
          <p:nvPr/>
        </p:nvGraphicFramePr>
        <p:xfrm>
          <a:off x="304800" y="2057400"/>
          <a:ext cx="8382000" cy="3473450"/>
        </p:xfrm>
        <a:graphic>
          <a:graphicData uri="http://schemas.openxmlformats.org/drawingml/2006/table">
            <a:tbl>
              <a:tblPr rtl="1"/>
              <a:tblGrid>
                <a:gridCol w="1752600">
                  <a:extLst>
                    <a:ext uri="{9D8B030D-6E8A-4147-A177-3AD203B41FA5}">
                      <a16:colId xmlns:a16="http://schemas.microsoft.com/office/drawing/2014/main" val="30984849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146282101"/>
                    </a:ext>
                  </a:extLst>
                </a:gridCol>
                <a:gridCol w="1752600">
                  <a:extLst>
                    <a:ext uri="{9D8B030D-6E8A-4147-A177-3AD203B41FA5}">
                      <a16:colId xmlns:a16="http://schemas.microsoft.com/office/drawing/2014/main" val="1283733606"/>
                    </a:ext>
                  </a:extLst>
                </a:gridCol>
                <a:gridCol w="1600200">
                  <a:extLst>
                    <a:ext uri="{9D8B030D-6E8A-4147-A177-3AD203B41FA5}">
                      <a16:colId xmlns:a16="http://schemas.microsoft.com/office/drawing/2014/main" val="3809654971"/>
                    </a:ext>
                  </a:extLst>
                </a:gridCol>
                <a:gridCol w="1447800">
                  <a:extLst>
                    <a:ext uri="{9D8B030D-6E8A-4147-A177-3AD203B41FA5}">
                      <a16:colId xmlns:a16="http://schemas.microsoft.com/office/drawing/2014/main" val="8799567"/>
                    </a:ext>
                  </a:extLst>
                </a:gridCol>
                <a:gridCol w="1066800">
                  <a:extLst>
                    <a:ext uri="{9D8B030D-6E8A-4147-A177-3AD203B41FA5}">
                      <a16:colId xmlns:a16="http://schemas.microsoft.com/office/drawing/2014/main" val="2966168772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مستقیم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مستقیم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مستقیم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5718779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مستقیم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سربار :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مستقیم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523683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بهای تمام شده اولیه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غیر مسقتیم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سربار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24500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307905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غیر مستقیم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4500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بهای تمام شده محصول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79500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6064893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سایر هزینه های غیر مستقیم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15000     24500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318222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بهای تمام شده تبدیل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              54500     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695622"/>
                  </a:ext>
                </a:extLst>
              </a:tr>
            </a:tbl>
          </a:graphicData>
        </a:graphic>
      </p:graphicFrame>
      <p:sp>
        <p:nvSpPr>
          <p:cNvPr id="185454" name="Line 110"/>
          <p:cNvSpPr>
            <a:spLocks noChangeShapeType="1"/>
          </p:cNvSpPr>
          <p:nvPr/>
        </p:nvSpPr>
        <p:spPr bwMode="auto">
          <a:xfrm>
            <a:off x="6172200" y="2133600"/>
            <a:ext cx="0" cy="3352800"/>
          </a:xfrm>
          <a:prstGeom prst="line">
            <a:avLst/>
          </a:prstGeom>
          <a:noFill/>
          <a:ln w="28575">
            <a:solidFill>
              <a:schemeClr val="hlink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185455" name="Line 111"/>
          <p:cNvSpPr>
            <a:spLocks noChangeShapeType="1"/>
          </p:cNvSpPr>
          <p:nvPr/>
        </p:nvSpPr>
        <p:spPr bwMode="auto">
          <a:xfrm>
            <a:off x="2819400" y="2133600"/>
            <a:ext cx="0" cy="3429000"/>
          </a:xfrm>
          <a:prstGeom prst="line">
            <a:avLst/>
          </a:prstGeom>
          <a:noFill/>
          <a:ln w="28575">
            <a:solidFill>
              <a:schemeClr val="hlink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185456" name="Line 112"/>
          <p:cNvSpPr>
            <a:spLocks noChangeShapeType="1"/>
          </p:cNvSpPr>
          <p:nvPr/>
        </p:nvSpPr>
        <p:spPr bwMode="auto">
          <a:xfrm>
            <a:off x="2971800" y="4724400"/>
            <a:ext cx="6096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185457" name="Line 113"/>
          <p:cNvSpPr>
            <a:spLocks noChangeShapeType="1"/>
          </p:cNvSpPr>
          <p:nvPr/>
        </p:nvSpPr>
        <p:spPr bwMode="auto">
          <a:xfrm>
            <a:off x="3810000" y="4724400"/>
            <a:ext cx="6858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185458" name="Line 114"/>
          <p:cNvSpPr>
            <a:spLocks noChangeShapeType="1"/>
          </p:cNvSpPr>
          <p:nvPr/>
        </p:nvSpPr>
        <p:spPr bwMode="auto">
          <a:xfrm>
            <a:off x="685800" y="3581400"/>
            <a:ext cx="6858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185459" name="Line 115"/>
          <p:cNvSpPr>
            <a:spLocks noChangeShapeType="1"/>
          </p:cNvSpPr>
          <p:nvPr/>
        </p:nvSpPr>
        <p:spPr bwMode="auto">
          <a:xfrm>
            <a:off x="6248400" y="2895600"/>
            <a:ext cx="8382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85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5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5348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429000" y="762000"/>
            <a:ext cx="2514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4 (صفحه 41)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pSp>
        <p:nvGrpSpPr>
          <p:cNvPr id="187403" name="Group 11"/>
          <p:cNvGrpSpPr>
            <a:grpSpLocks/>
          </p:cNvGrpSpPr>
          <p:nvPr/>
        </p:nvGrpSpPr>
        <p:grpSpPr bwMode="auto">
          <a:xfrm>
            <a:off x="457200" y="2819400"/>
            <a:ext cx="8991600" cy="1219200"/>
            <a:chOff x="288" y="1776"/>
            <a:chExt cx="5664" cy="768"/>
          </a:xfrm>
        </p:grpSpPr>
        <p:sp>
          <p:nvSpPr>
            <p:cNvPr id="187400" name="Rectangle 8"/>
            <p:cNvSpPr>
              <a:spLocks noChangeArrowheads="1"/>
            </p:cNvSpPr>
            <p:nvPr/>
          </p:nvSpPr>
          <p:spPr bwMode="auto">
            <a:xfrm>
              <a:off x="288" y="1795"/>
              <a:ext cx="4813" cy="7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pPr algn="l"/>
              <a:r>
                <a:rPr lang="fa-IR" altLang="zh-CN"/>
                <a:t>1) 4956000 = 84× 59000</a:t>
              </a:r>
              <a:endParaRPr lang="en-US" altLang="zh-CN">
                <a:ea typeface="SimSun" panose="02010600030101010101" pitchFamily="2" charset="-122"/>
              </a:endParaRPr>
            </a:p>
            <a:p>
              <a:pPr algn="l"/>
              <a:r>
                <a:rPr lang="fa-IR" altLang="zh-CN"/>
                <a:t>2)  168000 =  84  × 2000</a:t>
              </a:r>
              <a:endParaRPr lang="en-US" altLang="zh-CN">
                <a:ea typeface="SimSun" panose="02010600030101010101" pitchFamily="2" charset="-122"/>
                <a:cs typeface="Arial" panose="020B0604020202020204" pitchFamily="34" charset="0"/>
              </a:endParaRPr>
            </a:p>
            <a:p>
              <a:pPr algn="l"/>
              <a:r>
                <a:rPr lang="fa-IR" altLang="zh-CN"/>
                <a:t>3) 1176000 = 84× 14000</a:t>
              </a:r>
            </a:p>
          </p:txBody>
        </p:sp>
        <p:sp>
          <p:nvSpPr>
            <p:cNvPr id="187401" name="Text Box 9"/>
            <p:cNvSpPr txBox="1">
              <a:spLocks noChangeArrowheads="1"/>
            </p:cNvSpPr>
            <p:nvPr/>
          </p:nvSpPr>
          <p:spPr bwMode="auto">
            <a:xfrm>
              <a:off x="1872" y="2016"/>
              <a:ext cx="408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fa-IR" altLang="zh-CN" sz="2000"/>
                <a:t>8=75000 ÷ 6300000 </a:t>
              </a:r>
              <a:r>
                <a:rPr lang="fa-IR" altLang="zh-CN" sz="1800">
                  <a:solidFill>
                    <a:srgbClr val="FFCC00"/>
                  </a:solidFill>
                </a:rPr>
                <a:t>: بهای تمام شده هر واحد کالای تولید شده</a:t>
              </a:r>
              <a:endParaRPr lang="en-US" altLang="fa-IR" sz="1800">
                <a:solidFill>
                  <a:srgbClr val="FFCC00"/>
                </a:solidFill>
              </a:endParaRPr>
            </a:p>
          </p:txBody>
        </p:sp>
        <p:sp>
          <p:nvSpPr>
            <p:cNvPr id="187402" name="Line 10"/>
            <p:cNvSpPr>
              <a:spLocks noChangeShapeType="1"/>
            </p:cNvSpPr>
            <p:nvPr/>
          </p:nvSpPr>
          <p:spPr bwMode="auto">
            <a:xfrm>
              <a:off x="2208" y="1776"/>
              <a:ext cx="0" cy="768"/>
            </a:xfrm>
            <a:prstGeom prst="line">
              <a:avLst/>
            </a:prstGeom>
            <a:noFill/>
            <a:ln w="28575">
              <a:solidFill>
                <a:srgbClr val="FFCC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</p:grp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429000" y="457200"/>
            <a:ext cx="2514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6 (صفحه 42)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188420" name="Text Box 4"/>
          <p:cNvSpPr txBox="1">
            <a:spLocks noChangeArrowheads="1"/>
          </p:cNvSpPr>
          <p:nvPr/>
        </p:nvSpPr>
        <p:spPr bwMode="auto">
          <a:xfrm>
            <a:off x="838200" y="1447800"/>
            <a:ext cx="79248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هزینه متغیر برای کل کالا متغیر است و برای واحد کالا ثابت است . </a:t>
            </a: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هزینه ثابت برای کل کالا ثابت است و برای واحد کالا متغیر است . </a:t>
            </a:r>
            <a:endParaRPr lang="en-US" altLang="fa-IR" sz="2000">
              <a:solidFill>
                <a:srgbClr val="FFCC00"/>
              </a:solidFill>
            </a:endParaRPr>
          </a:p>
        </p:txBody>
      </p:sp>
      <p:sp>
        <p:nvSpPr>
          <p:cNvPr id="188457" name="Rectangle 41"/>
          <p:cNvSpPr>
            <a:spLocks noChangeArrowheads="1"/>
          </p:cNvSpPr>
          <p:nvPr/>
        </p:nvSpPr>
        <p:spPr bwMode="auto">
          <a:xfrm>
            <a:off x="5232400" y="2468563"/>
            <a:ext cx="3606800" cy="731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 rtl="1"/>
            <a:r>
              <a:rPr lang="fa-IR" altLang="zh-CN">
                <a:solidFill>
                  <a:schemeClr val="hlink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1) محاسبه بهای تمام شده تولید : </a:t>
            </a:r>
            <a:endParaRPr lang="en-US" altLang="zh-CN" sz="1200">
              <a:solidFill>
                <a:schemeClr val="hlink"/>
              </a:solidFill>
              <a:ea typeface="SimSun" panose="02010600030101010101" pitchFamily="2" charset="-122"/>
            </a:endParaRPr>
          </a:p>
          <a:p>
            <a:pPr algn="l" eaLnBrk="0" hangingPunct="0"/>
            <a:endParaRPr lang="en-US" altLang="zh-CN" sz="1800">
              <a:solidFill>
                <a:schemeClr val="hlink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graphicFrame>
        <p:nvGraphicFramePr>
          <p:cNvPr id="188502" name="Group 86"/>
          <p:cNvGraphicFramePr>
            <a:graphicFrameLocks noGrp="1"/>
          </p:cNvGraphicFramePr>
          <p:nvPr/>
        </p:nvGraphicFramePr>
        <p:xfrm>
          <a:off x="457200" y="3048000"/>
          <a:ext cx="8077200" cy="2071688"/>
        </p:xfrm>
        <a:graphic>
          <a:graphicData uri="http://schemas.openxmlformats.org/drawingml/2006/table">
            <a:tbl>
              <a:tblPr rtl="1"/>
              <a:tblGrid>
                <a:gridCol w="2362200">
                  <a:extLst>
                    <a:ext uri="{9D8B030D-6E8A-4147-A177-3AD203B41FA5}">
                      <a16:colId xmlns:a16="http://schemas.microsoft.com/office/drawing/2014/main" val="1783930119"/>
                    </a:ext>
                  </a:extLst>
                </a:gridCol>
                <a:gridCol w="2921000">
                  <a:extLst>
                    <a:ext uri="{9D8B030D-6E8A-4147-A177-3AD203B41FA5}">
                      <a16:colId xmlns:a16="http://schemas.microsoft.com/office/drawing/2014/main" val="991865554"/>
                    </a:ext>
                  </a:extLst>
                </a:gridCol>
                <a:gridCol w="2794000">
                  <a:extLst>
                    <a:ext uri="{9D8B030D-6E8A-4147-A177-3AD203B41FA5}">
                      <a16:colId xmlns:a16="http://schemas.microsoft.com/office/drawing/2014/main" val="387140289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طرح یک (4500 واحد)</a:t>
                      </a:r>
                      <a:endParaRPr kumimoji="0" lang="fa-IR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طرح دو (7200 واحد)</a:t>
                      </a:r>
                      <a:endParaRPr kumimoji="0" lang="fa-IR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562731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اقلام متغیر بهای تمام شده</a:t>
                      </a:r>
                      <a:endParaRPr kumimoji="0" lang="fa-IR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10125000 = 2250 × 4500</a:t>
                      </a:r>
                      <a:endParaRPr kumimoji="0" lang="fa-IR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16200000=2250×7200</a:t>
                      </a:r>
                      <a:endParaRPr kumimoji="0" lang="fa-IR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507985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اقلام ثابت بهای تمام شده</a:t>
                      </a:r>
                      <a:endParaRPr kumimoji="0" lang="fa-IR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20000000</a:t>
                      </a:r>
                      <a:endParaRPr kumimoji="0" lang="fa-IR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20000000</a:t>
                      </a:r>
                      <a:endParaRPr kumimoji="0" lang="fa-IR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4873610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بهای تمام شده تولید</a:t>
                      </a:r>
                      <a:endParaRPr kumimoji="0" lang="fa-IR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30125000 ریال</a:t>
                      </a:r>
                      <a:endParaRPr kumimoji="0" lang="fa-IR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36200000 ریال</a:t>
                      </a:r>
                      <a:endParaRPr kumimoji="0" lang="fa-IR" altLang="zh-CN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349160"/>
                  </a:ext>
                </a:extLst>
              </a:tr>
            </a:tbl>
          </a:graphicData>
        </a:graphic>
      </p:graphicFrame>
      <p:sp>
        <p:nvSpPr>
          <p:cNvPr id="188503" name="Line 87"/>
          <p:cNvSpPr>
            <a:spLocks noChangeShapeType="1"/>
          </p:cNvSpPr>
          <p:nvPr/>
        </p:nvSpPr>
        <p:spPr bwMode="auto">
          <a:xfrm>
            <a:off x="533400" y="3505200"/>
            <a:ext cx="55626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188504" name="Line 88"/>
          <p:cNvSpPr>
            <a:spLocks noChangeShapeType="1"/>
          </p:cNvSpPr>
          <p:nvPr/>
        </p:nvSpPr>
        <p:spPr bwMode="auto">
          <a:xfrm>
            <a:off x="1143000" y="4572000"/>
            <a:ext cx="16002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188505" name="Line 89"/>
          <p:cNvSpPr>
            <a:spLocks noChangeShapeType="1"/>
          </p:cNvSpPr>
          <p:nvPr/>
        </p:nvSpPr>
        <p:spPr bwMode="auto">
          <a:xfrm>
            <a:off x="3886200" y="4572000"/>
            <a:ext cx="17526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124200" y="533400"/>
            <a:ext cx="31242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6 (صفحه 42)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189444" name="Rectangle 4"/>
          <p:cNvSpPr>
            <a:spLocks noChangeArrowheads="1"/>
          </p:cNvSpPr>
          <p:nvPr/>
        </p:nvSpPr>
        <p:spPr bwMode="auto">
          <a:xfrm>
            <a:off x="3816350" y="2133600"/>
            <a:ext cx="49466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 rtl="1"/>
            <a:r>
              <a:rPr lang="fa-IR" altLang="zh-CN">
                <a:solidFill>
                  <a:schemeClr val="hlink"/>
                </a:solidFill>
              </a:rPr>
              <a:t>2) محاسبه بهای تمام شده یک واحد محصول : </a:t>
            </a:r>
            <a:endParaRPr lang="en-US" altLang="zh-CN">
              <a:solidFill>
                <a:schemeClr val="hlink"/>
              </a:solidFill>
              <a:ea typeface="SimSun" panose="02010600030101010101" pitchFamily="2" charset="-122"/>
            </a:endParaRPr>
          </a:p>
        </p:txBody>
      </p:sp>
      <p:graphicFrame>
        <p:nvGraphicFramePr>
          <p:cNvPr id="189489" name="Group 49"/>
          <p:cNvGraphicFramePr>
            <a:graphicFrameLocks noGrp="1"/>
          </p:cNvGraphicFramePr>
          <p:nvPr/>
        </p:nvGraphicFramePr>
        <p:xfrm>
          <a:off x="609600" y="2895600"/>
          <a:ext cx="8229600" cy="1828800"/>
        </p:xfrm>
        <a:graphic>
          <a:graphicData uri="http://schemas.openxmlformats.org/drawingml/2006/table">
            <a:tbl>
              <a:tblPr rtl="1"/>
              <a:tblGrid>
                <a:gridCol w="2794000">
                  <a:extLst>
                    <a:ext uri="{9D8B030D-6E8A-4147-A177-3AD203B41FA5}">
                      <a16:colId xmlns:a16="http://schemas.microsoft.com/office/drawing/2014/main" val="4044130134"/>
                    </a:ext>
                  </a:extLst>
                </a:gridCol>
                <a:gridCol w="2616200">
                  <a:extLst>
                    <a:ext uri="{9D8B030D-6E8A-4147-A177-3AD203B41FA5}">
                      <a16:colId xmlns:a16="http://schemas.microsoft.com/office/drawing/2014/main" val="2777894904"/>
                    </a:ext>
                  </a:extLst>
                </a:gridCol>
                <a:gridCol w="2819400">
                  <a:extLst>
                    <a:ext uri="{9D8B030D-6E8A-4147-A177-3AD203B41FA5}">
                      <a16:colId xmlns:a16="http://schemas.microsoft.com/office/drawing/2014/main" val="299530669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طرح یک (4500 واحد)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طرح دو (7200 واحد)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022650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اقلام متغیر بهای تمام شده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2250 ریال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2250 ریال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522341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اقلام ثابت بهای تمام شده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4444=4500÷20000000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2778 = 7200÷20000000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542160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بهای تمام شده یک واحد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6694    ریال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5028   ریال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0614841"/>
                  </a:ext>
                </a:extLst>
              </a:tr>
            </a:tbl>
          </a:graphicData>
        </a:graphic>
      </p:graphicFrame>
      <p:sp>
        <p:nvSpPr>
          <p:cNvPr id="189488" name="Line 48"/>
          <p:cNvSpPr>
            <a:spLocks noChangeShapeType="1"/>
          </p:cNvSpPr>
          <p:nvPr/>
        </p:nvSpPr>
        <p:spPr bwMode="auto">
          <a:xfrm>
            <a:off x="533400" y="3276600"/>
            <a:ext cx="55626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189490" name="Line 50"/>
          <p:cNvSpPr>
            <a:spLocks noChangeShapeType="1"/>
          </p:cNvSpPr>
          <p:nvPr/>
        </p:nvSpPr>
        <p:spPr bwMode="auto">
          <a:xfrm>
            <a:off x="838200" y="4114800"/>
            <a:ext cx="24384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189491" name="Line 51"/>
          <p:cNvSpPr>
            <a:spLocks noChangeShapeType="1"/>
          </p:cNvSpPr>
          <p:nvPr/>
        </p:nvSpPr>
        <p:spPr bwMode="auto">
          <a:xfrm>
            <a:off x="3657600" y="4114800"/>
            <a:ext cx="22860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71" name="Text Box 7"/>
          <p:cNvSpPr txBox="1">
            <a:spLocks noChangeArrowheads="1"/>
          </p:cNvSpPr>
          <p:nvPr/>
        </p:nvSpPr>
        <p:spPr bwMode="auto">
          <a:xfrm>
            <a:off x="1676400" y="762000"/>
            <a:ext cx="6400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zh-CN" sz="5400">
                <a:solidFill>
                  <a:schemeClr val="hlink"/>
                </a:solidFill>
                <a:cs typeface="B Nasim" panose="00000700000000000000" pitchFamily="2" charset="-78"/>
              </a:rPr>
              <a:t>فصل سوم</a:t>
            </a:r>
            <a:r>
              <a:rPr lang="en-US" altLang="zh-CN" sz="5400">
                <a:solidFill>
                  <a:schemeClr val="hlink"/>
                </a:solidFill>
                <a:ea typeface="SimSun" panose="02010600030101010101" pitchFamily="2" charset="-122"/>
                <a:cs typeface="B Nasim" panose="00000700000000000000" pitchFamily="2" charset="-78"/>
              </a:rPr>
              <a:t> </a:t>
            </a:r>
            <a:endParaRPr lang="en-US" altLang="fa-IR" sz="5400">
              <a:solidFill>
                <a:schemeClr val="hlink"/>
              </a:solidFill>
              <a:cs typeface="B Nasim" panose="00000700000000000000" pitchFamily="2" charset="-78"/>
            </a:endParaRPr>
          </a:p>
        </p:txBody>
      </p:sp>
      <p:sp>
        <p:nvSpPr>
          <p:cNvPr id="190472" name="Text Box 8"/>
          <p:cNvSpPr txBox="1">
            <a:spLocks noChangeArrowheads="1"/>
          </p:cNvSpPr>
          <p:nvPr/>
        </p:nvSpPr>
        <p:spPr bwMode="auto">
          <a:xfrm>
            <a:off x="2209800" y="2743200"/>
            <a:ext cx="5181600" cy="1736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zh-CN" sz="5400">
                <a:solidFill>
                  <a:srgbClr val="FFCC00"/>
                </a:solidFill>
                <a:cs typeface="B Jadid" panose="00000700000000000000" pitchFamily="2" charset="-78"/>
              </a:rPr>
              <a:t>بهای تمام شده در موسسات خدماتی</a:t>
            </a:r>
            <a:r>
              <a:rPr lang="en-US" altLang="zh-CN" sz="5400">
                <a:solidFill>
                  <a:schemeClr val="bg1"/>
                </a:solidFill>
                <a:cs typeface="B Jadid" panose="00000700000000000000" pitchFamily="2" charset="-78"/>
              </a:rPr>
              <a:t> </a:t>
            </a:r>
            <a:endParaRPr lang="en-US" altLang="fa-IR" sz="5400">
              <a:solidFill>
                <a:schemeClr val="bg1"/>
              </a:solidFill>
              <a:cs typeface="B Jadid" panose="00000700000000000000" pitchFamily="2" charset="-78"/>
            </a:endParaRPr>
          </a:p>
        </p:txBody>
      </p:sp>
      <p:sp>
        <p:nvSpPr>
          <p:cNvPr id="190473" name="Text Box 9"/>
          <p:cNvSpPr txBox="1">
            <a:spLocks noChangeArrowheads="1"/>
          </p:cNvSpPr>
          <p:nvPr/>
        </p:nvSpPr>
        <p:spPr bwMode="auto">
          <a:xfrm>
            <a:off x="990600" y="5715000"/>
            <a:ext cx="7391400" cy="425450"/>
          </a:xfrm>
          <a:prstGeom prst="rect">
            <a:avLst/>
          </a:prstGeom>
          <a:noFill/>
          <a:ln w="28575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zh-CN" sz="2000"/>
              <a:t>هدف های فراگیری آشنایی با :            </a:t>
            </a:r>
            <a:r>
              <a:rPr lang="fa-IR" altLang="zh-CN" sz="1600"/>
              <a:t>نحوه محاسبه بهای تمام شده خدمات</a:t>
            </a:r>
            <a:endParaRPr lang="en-US" altLang="fa-IR" sz="1600"/>
          </a:p>
        </p:txBody>
      </p:sp>
    </p:spTree>
  </p:cSld>
  <p:clrMapOvr>
    <a:masterClrMapping/>
  </p:clrMapOvr>
  <p:transition spd="slow"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90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904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904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471" grpId="0"/>
      <p:bldP spid="190472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447800" y="-76200"/>
            <a:ext cx="7086600" cy="1431925"/>
          </a:xfrm>
        </p:spPr>
        <p:txBody>
          <a:bodyPr/>
          <a:lstStyle/>
          <a:p>
            <a:pPr algn="r" rtl="1"/>
            <a:r>
              <a:rPr lang="fa-IR" altLang="zh-CN" sz="3200">
                <a:solidFill>
                  <a:schemeClr val="hlink"/>
                </a:solidFill>
                <a:cs typeface="B Jadid" panose="00000700000000000000" pitchFamily="2" charset="-78"/>
              </a:rPr>
              <a:t>بهای تمام شده خدمات</a:t>
            </a:r>
            <a:r>
              <a:rPr lang="en-US" altLang="zh-CN" sz="3200">
                <a:solidFill>
                  <a:schemeClr val="hlink"/>
                </a:solidFill>
                <a:cs typeface="B Jadid" panose="00000700000000000000" pitchFamily="2" charset="-78"/>
              </a:rPr>
              <a:t> :</a:t>
            </a:r>
            <a:r>
              <a:rPr lang="en-US" altLang="zh-CN" sz="3200">
                <a:solidFill>
                  <a:schemeClr val="hlink"/>
                </a:solidFill>
                <a:ea typeface="SimSun" panose="02010600030101010101" pitchFamily="2" charset="-122"/>
                <a:cs typeface="B Jadid" panose="00000700000000000000" pitchFamily="2" charset="-78"/>
              </a:rPr>
              <a:t> </a:t>
            </a:r>
            <a:endParaRPr lang="en-US" altLang="fa-IR" sz="3200">
              <a:solidFill>
                <a:schemeClr val="hlink"/>
              </a:solidFill>
              <a:cs typeface="B Jadid" panose="00000700000000000000" pitchFamily="2" charset="-78"/>
            </a:endParaRPr>
          </a:p>
        </p:txBody>
      </p:sp>
      <p:sp>
        <p:nvSpPr>
          <p:cNvPr id="19353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914400" y="2209800"/>
            <a:ext cx="7543800" cy="3124200"/>
          </a:xfrm>
        </p:spPr>
        <p:txBody>
          <a:bodyPr/>
          <a:lstStyle/>
          <a:p>
            <a:pPr algn="just" rtl="1"/>
            <a:r>
              <a:rPr lang="fa-IR" altLang="zh-CN" sz="2800">
                <a:solidFill>
                  <a:srgbClr val="FFCC00"/>
                </a:solidFill>
                <a:cs typeface="B Yagut" panose="00000400000000000000" pitchFamily="2" charset="-78"/>
              </a:rPr>
              <a:t>بهای تمام شده خدمات در موسسات خدماتی شامل دستمزد و هزینه های سربار است . برای محاسبه بهای تمام شده خدمات می توان اقلام بهای تمام شده را بین کار (خدمات) در دست اقدام و یا دوایر مختلف موسسه خدماتی تسهیم نمود . به دیگر سخن ، می توان از روش هزینه یابی سفارش کار و یا روش هزینه یابی مرحله ای استفاده نمود . </a:t>
            </a:r>
            <a:endParaRPr lang="en-US" altLang="fa-IR" sz="2800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35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35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93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93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3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93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3538" grpId="0"/>
      <p:bldP spid="193539" grpId="0" build="p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8" name="Rectangle 4"/>
          <p:cNvSpPr>
            <a:spLocks noChangeArrowheads="1"/>
          </p:cNvSpPr>
          <p:nvPr/>
        </p:nvSpPr>
        <p:spPr bwMode="auto">
          <a:xfrm>
            <a:off x="457200" y="1219200"/>
            <a:ext cx="8153400" cy="155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" rtl="1">
              <a:buFontTx/>
              <a:buChar char="-"/>
            </a:pPr>
            <a:r>
              <a:rPr lang="fa-IR" altLang="zh-CN">
                <a:solidFill>
                  <a:srgbClr val="FFCC00"/>
                </a:solidFill>
              </a:rPr>
              <a:t> در صورتی که برای محاسبه بهای تمام شده از روش </a:t>
            </a:r>
            <a:r>
              <a:rPr lang="fa-IR" altLang="zh-CN" u="sng">
                <a:solidFill>
                  <a:srgbClr val="FFCC00"/>
                </a:solidFill>
              </a:rPr>
              <a:t>هزینه یابی سفارش کار</a:t>
            </a:r>
            <a:r>
              <a:rPr lang="fa-IR" altLang="zh-CN">
                <a:solidFill>
                  <a:srgbClr val="FFCC00"/>
                </a:solidFill>
              </a:rPr>
              <a:t> استفاده شود ، برای هر یک از خدمات در دست اقدام یک حساب کار در جریان در دفتر کل افتتاح و بهای تمام شده هر خدمت بطور جداگانه محاسبه و کنترل می شود . </a:t>
            </a:r>
          </a:p>
        </p:txBody>
      </p:sp>
      <p:sp>
        <p:nvSpPr>
          <p:cNvPr id="195589" name="Rectangle 5"/>
          <p:cNvSpPr>
            <a:spLocks noChangeArrowheads="1"/>
          </p:cNvSpPr>
          <p:nvPr/>
        </p:nvSpPr>
        <p:spPr bwMode="auto">
          <a:xfrm>
            <a:off x="457200" y="3429000"/>
            <a:ext cx="8058150" cy="155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 rtl="1">
              <a:buFontTx/>
              <a:buChar char="-"/>
            </a:pPr>
            <a:r>
              <a:rPr lang="fa-IR" altLang="zh-CN">
                <a:solidFill>
                  <a:srgbClr val="FFCC00"/>
                </a:solidFill>
              </a:rPr>
              <a:t> در صورتی که از روش های </a:t>
            </a:r>
            <a:r>
              <a:rPr lang="fa-IR" altLang="zh-CN" u="sng">
                <a:solidFill>
                  <a:srgbClr val="FFCC00"/>
                </a:solidFill>
              </a:rPr>
              <a:t>هزینه یابی مرحله ای</a:t>
            </a:r>
            <a:r>
              <a:rPr lang="fa-IR" altLang="zh-CN">
                <a:solidFill>
                  <a:srgbClr val="FFCC00"/>
                </a:solidFill>
              </a:rPr>
              <a:t> استفاده شود ، برای هریک از دوائر ارائه کننده خدمات یک حساب کار در جریان در دفتر کل افتتاح و بهای تمام شده خدمات بر حسب دوائر ارائه کننده آن خدمات تعیین و کنترل می شود .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5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55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55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55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55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55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55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5589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2" name="Rectangle 4"/>
          <p:cNvSpPr>
            <a:spLocks noChangeArrowheads="1"/>
          </p:cNvSpPr>
          <p:nvPr/>
        </p:nvSpPr>
        <p:spPr bwMode="auto">
          <a:xfrm>
            <a:off x="533400" y="1189038"/>
            <a:ext cx="8042275" cy="3743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" rtl="1"/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just" rtl="1"/>
            <a:r>
              <a:rPr lang="fa-IR" altLang="zh-CN">
                <a:solidFill>
                  <a:schemeClr val="hlink"/>
                </a:solidFill>
                <a:ea typeface="SimSun" panose="02010600030101010101" pitchFamily="2" charset="-122"/>
              </a:rPr>
              <a:t>به عنوان مثال   </a:t>
            </a:r>
            <a:r>
              <a:rPr lang="fa-IR" altLang="zh-CN">
                <a:solidFill>
                  <a:srgbClr val="FFCC00"/>
                </a:solidFill>
                <a:ea typeface="SimSun" panose="02010600030101010101" pitchFamily="2" charset="-122"/>
              </a:rPr>
              <a:t> در یک موسسه خدمات مالی که به ارائه «خدمات حسابرسی » و « مشاور مالیاتی » می پردازد ، می توان برای هر یک از خدمات مزبور به عنوان یک دایره تولیدی ، یک حساب کار در جریان در دفتر کل افتتاح نمود و یا اینکه برای هر یک از مشتریان خدمات مزبور یک حساب کار در جریان در دفتر کل افتتاح کرد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just" rtl="1"/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just" rtl="1"/>
            <a:r>
              <a:rPr lang="fa-IR" altLang="zh-CN">
                <a:solidFill>
                  <a:srgbClr val="FFCC00"/>
                </a:solidFill>
                <a:ea typeface="SimSun" panose="02010600030101010101" pitchFamily="2" charset="-122"/>
              </a:rPr>
              <a:t>پس از تکمیل کار ، « حساب بهای تمام شده خدمات » در دفتر کل بدهکار و « حساب کار در جریان » بستانکار می شود به این ترتیب « بهای تمام شده خدمات ارائه شده به مشتریان » در صورت سود و زیان تعیین می شود .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1000"/>
                                        <p:tgtEl>
                                          <p:spTgt spid="196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6612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458" name="Rectangle 2"/>
          <p:cNvSpPr>
            <a:spLocks noChangeArrowheads="1"/>
          </p:cNvSpPr>
          <p:nvPr/>
        </p:nvSpPr>
        <p:spPr bwMode="auto">
          <a:xfrm>
            <a:off x="2057400" y="2589213"/>
            <a:ext cx="5049838" cy="228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حل مسائل نمونه</a:t>
            </a:r>
          </a:p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از </a:t>
            </a:r>
          </a:p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منبع درسی</a:t>
            </a:r>
            <a:endParaRPr lang="en-US" altLang="zh-CN" sz="4800">
              <a:solidFill>
                <a:srgbClr val="FFCC00"/>
              </a:solidFill>
              <a:ea typeface="SimSun" panose="02010600030101010101" pitchFamily="2" charset="-122"/>
              <a:cs typeface="B Nasim" panose="00000700000000000000" pitchFamily="2" charset="-78"/>
            </a:endParaRPr>
          </a:p>
        </p:txBody>
      </p:sp>
    </p:spTree>
  </p:cSld>
  <p:clrMapOvr>
    <a:masterClrMapping/>
  </p:clrMapOvr>
  <p:transition spd="slow">
    <p:wheel spokes="3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531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145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fa-IR" altLang="zh-CN">
                <a:solidFill>
                  <a:schemeClr val="hlink"/>
                </a:solidFill>
                <a:cs typeface="B Nasim" panose="00000700000000000000" pitchFamily="2" charset="-78"/>
              </a:rPr>
              <a:t>جایگاه درس</a:t>
            </a:r>
            <a:r>
              <a:rPr lang="en-US" altLang="zh-CN">
                <a:solidFill>
                  <a:schemeClr val="hlink"/>
                </a:solidFill>
                <a:cs typeface="B Nasim" panose="00000700000000000000" pitchFamily="2" charset="-78"/>
              </a:rPr>
              <a:t> </a:t>
            </a:r>
            <a:endParaRPr lang="en-US" altLang="fa-IR">
              <a:solidFill>
                <a:schemeClr val="hlink"/>
              </a:solidFill>
              <a:cs typeface="B Nasim" panose="00000700000000000000" pitchFamily="2" charset="-78"/>
            </a:endParaRPr>
          </a:p>
        </p:txBody>
      </p:sp>
      <p:sp>
        <p:nvSpPr>
          <p:cNvPr id="1024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43000" y="2209800"/>
            <a:ext cx="7543800" cy="3505200"/>
          </a:xfrm>
        </p:spPr>
        <p:txBody>
          <a:bodyPr/>
          <a:lstStyle/>
          <a:p>
            <a:pPr algn="just" rtl="1">
              <a:buFont typeface="Wingdings" panose="05000000000000000000" pitchFamily="2" charset="2"/>
              <a:buNone/>
            </a:pPr>
            <a:r>
              <a:rPr lang="fa-IR" altLang="zh-CN" sz="2800">
                <a:solidFill>
                  <a:srgbClr val="FFCC00"/>
                </a:solidFill>
                <a:cs typeface="B Yagut" panose="00000400000000000000" pitchFamily="2" charset="-78"/>
              </a:rPr>
              <a:t>حسابداری صنعتی (1) به ارزش 3 واحد از دروس ترم چهارم دوره کارشناسی رشته حسابداری است . </a:t>
            </a:r>
          </a:p>
          <a:p>
            <a:pPr algn="just" rtl="1">
              <a:buFont typeface="Wingdings" panose="05000000000000000000" pitchFamily="2" charset="2"/>
              <a:buNone/>
            </a:pPr>
            <a:r>
              <a:rPr lang="fa-IR" altLang="zh-CN" sz="2800">
                <a:solidFill>
                  <a:srgbClr val="FFCC00"/>
                </a:solidFill>
                <a:cs typeface="B Yagut" panose="00000400000000000000" pitchFamily="2" charset="-78"/>
              </a:rPr>
              <a:t>پیش نیاز این درس ، اصول حسابداری 3 به ارزش 4 واحد از مجموعه دروس ترم سوم است . این درس پیش نیاز درس حسابداری صنعتی (2) از مجموعه دروس ترم پنجم کارشناسی حسابداری است . </a:t>
            </a:r>
            <a:endParaRPr lang="en-US" altLang="fa-IR" sz="2800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2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2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02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24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24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24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24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02" grpId="0"/>
      <p:bldP spid="102403" grpId="0" build="p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76600" y="304800"/>
            <a:ext cx="25146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1 (صفحه 54)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210251" name="Group 331"/>
          <p:cNvGraphicFramePr>
            <a:graphicFrameLocks noGrp="1"/>
          </p:cNvGraphicFramePr>
          <p:nvPr/>
        </p:nvGraphicFramePr>
        <p:xfrm>
          <a:off x="684213" y="1068388"/>
          <a:ext cx="8231187" cy="5621337"/>
        </p:xfrm>
        <a:graphic>
          <a:graphicData uri="http://schemas.openxmlformats.org/drawingml/2006/table">
            <a:tbl>
              <a:tblPr rtl="1"/>
              <a:tblGrid>
                <a:gridCol w="1196975">
                  <a:extLst>
                    <a:ext uri="{9D8B030D-6E8A-4147-A177-3AD203B41FA5}">
                      <a16:colId xmlns:a16="http://schemas.microsoft.com/office/drawing/2014/main" val="3141533521"/>
                    </a:ext>
                  </a:extLst>
                </a:gridCol>
                <a:gridCol w="682625">
                  <a:extLst>
                    <a:ext uri="{9D8B030D-6E8A-4147-A177-3AD203B41FA5}">
                      <a16:colId xmlns:a16="http://schemas.microsoft.com/office/drawing/2014/main" val="4016761259"/>
                    </a:ext>
                  </a:extLst>
                </a:gridCol>
                <a:gridCol w="422275">
                  <a:extLst>
                    <a:ext uri="{9D8B030D-6E8A-4147-A177-3AD203B41FA5}">
                      <a16:colId xmlns:a16="http://schemas.microsoft.com/office/drawing/2014/main" val="313174804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714046499"/>
                    </a:ext>
                  </a:extLst>
                </a:gridCol>
                <a:gridCol w="182563">
                  <a:extLst>
                    <a:ext uri="{9D8B030D-6E8A-4147-A177-3AD203B41FA5}">
                      <a16:colId xmlns:a16="http://schemas.microsoft.com/office/drawing/2014/main" val="3317115737"/>
                    </a:ext>
                  </a:extLst>
                </a:gridCol>
                <a:gridCol w="384175">
                  <a:extLst>
                    <a:ext uri="{9D8B030D-6E8A-4147-A177-3AD203B41FA5}">
                      <a16:colId xmlns:a16="http://schemas.microsoft.com/office/drawing/2014/main" val="1537589678"/>
                    </a:ext>
                  </a:extLst>
                </a:gridCol>
                <a:gridCol w="952500">
                  <a:extLst>
                    <a:ext uri="{9D8B030D-6E8A-4147-A177-3AD203B41FA5}">
                      <a16:colId xmlns:a16="http://schemas.microsoft.com/office/drawing/2014/main" val="1305359762"/>
                    </a:ext>
                  </a:extLst>
                </a:gridCol>
                <a:gridCol w="773112">
                  <a:extLst>
                    <a:ext uri="{9D8B030D-6E8A-4147-A177-3AD203B41FA5}">
                      <a16:colId xmlns:a16="http://schemas.microsoft.com/office/drawing/2014/main" val="202345599"/>
                    </a:ext>
                  </a:extLst>
                </a:gridCol>
                <a:gridCol w="1168400">
                  <a:extLst>
                    <a:ext uri="{9D8B030D-6E8A-4147-A177-3AD203B41FA5}">
                      <a16:colId xmlns:a16="http://schemas.microsoft.com/office/drawing/2014/main" val="625760431"/>
                    </a:ext>
                  </a:extLst>
                </a:gridCol>
                <a:gridCol w="2286000">
                  <a:extLst>
                    <a:ext uri="{9D8B030D-6E8A-4147-A177-3AD203B41FA5}">
                      <a16:colId xmlns:a16="http://schemas.microsoft.com/office/drawing/2014/main" val="1057461906"/>
                    </a:ext>
                  </a:extLst>
                </a:gridCol>
              </a:tblGrid>
              <a:tr h="457200"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حقوق و دستمزد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 سربار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10000 = 400 × 25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789399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506000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496000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51200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49200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128000= 400 × 320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377495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  10000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2000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32000 = 400 × 80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425353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36000 = 400 × 90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757217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50000 = 400 × 125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5194561"/>
                  </a:ext>
                </a:extLst>
              </a:tr>
              <a:tr h="457200"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بانک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اداری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250000=1000+150000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1108857"/>
                  </a:ext>
                </a:extLst>
              </a:tr>
              <a:tr h="471488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506000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3133652"/>
                  </a:ext>
                </a:extLst>
              </a:tr>
              <a:tr h="4572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49600=10000-506000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6241955"/>
                  </a:ext>
                </a:extLst>
              </a:tr>
              <a:tr h="4572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265000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0910218"/>
                  </a:ext>
                </a:extLst>
              </a:tr>
              <a:tr h="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920259"/>
                  </a:ext>
                </a:extLst>
              </a:tr>
              <a:tr h="457200"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بازار یابی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6784608"/>
                  </a:ext>
                </a:extLst>
              </a:tr>
              <a:tr h="457200"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497185"/>
                  </a:ext>
                </a:extLst>
              </a:tr>
            </a:tbl>
          </a:graphicData>
        </a:graphic>
      </p:graphicFrame>
      <p:sp>
        <p:nvSpPr>
          <p:cNvPr id="210175" name="Line 255"/>
          <p:cNvSpPr>
            <a:spLocks noChangeShapeType="1"/>
          </p:cNvSpPr>
          <p:nvPr/>
        </p:nvSpPr>
        <p:spPr bwMode="auto">
          <a:xfrm>
            <a:off x="7696200" y="1524000"/>
            <a:ext cx="0" cy="106680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10186" name="Line 266"/>
          <p:cNvSpPr>
            <a:spLocks noChangeShapeType="1"/>
          </p:cNvSpPr>
          <p:nvPr/>
        </p:nvSpPr>
        <p:spPr bwMode="auto">
          <a:xfrm flipV="1">
            <a:off x="4114800" y="1600200"/>
            <a:ext cx="0" cy="121920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10187" name="Line 267"/>
          <p:cNvSpPr>
            <a:spLocks noChangeShapeType="1"/>
          </p:cNvSpPr>
          <p:nvPr/>
        </p:nvSpPr>
        <p:spPr bwMode="auto">
          <a:xfrm>
            <a:off x="4114800" y="1676400"/>
            <a:ext cx="1905000" cy="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10188" name="Line 268"/>
          <p:cNvSpPr>
            <a:spLocks noChangeShapeType="1"/>
          </p:cNvSpPr>
          <p:nvPr/>
        </p:nvSpPr>
        <p:spPr bwMode="auto">
          <a:xfrm>
            <a:off x="6019800" y="1676400"/>
            <a:ext cx="0" cy="144780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10189" name="Line 269"/>
          <p:cNvSpPr>
            <a:spLocks noChangeShapeType="1"/>
          </p:cNvSpPr>
          <p:nvPr/>
        </p:nvSpPr>
        <p:spPr bwMode="auto">
          <a:xfrm flipV="1">
            <a:off x="6858000" y="1600200"/>
            <a:ext cx="0" cy="121920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10190" name="Line 270"/>
          <p:cNvSpPr>
            <a:spLocks noChangeShapeType="1"/>
          </p:cNvSpPr>
          <p:nvPr/>
        </p:nvSpPr>
        <p:spPr bwMode="auto">
          <a:xfrm>
            <a:off x="6858000" y="1676400"/>
            <a:ext cx="1752600" cy="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10191" name="Line 271"/>
          <p:cNvSpPr>
            <a:spLocks noChangeShapeType="1"/>
          </p:cNvSpPr>
          <p:nvPr/>
        </p:nvSpPr>
        <p:spPr bwMode="auto">
          <a:xfrm>
            <a:off x="8534400" y="1676400"/>
            <a:ext cx="0" cy="121920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10238" name="Line 318"/>
          <p:cNvSpPr>
            <a:spLocks noChangeShapeType="1"/>
          </p:cNvSpPr>
          <p:nvPr/>
        </p:nvSpPr>
        <p:spPr bwMode="auto">
          <a:xfrm>
            <a:off x="7772400" y="1524000"/>
            <a:ext cx="0" cy="11430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10239" name="Line 319"/>
          <p:cNvSpPr>
            <a:spLocks noChangeShapeType="1"/>
          </p:cNvSpPr>
          <p:nvPr/>
        </p:nvSpPr>
        <p:spPr bwMode="auto">
          <a:xfrm>
            <a:off x="6858000" y="1524000"/>
            <a:ext cx="19050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10240" name="Line 320"/>
          <p:cNvSpPr>
            <a:spLocks noChangeShapeType="1"/>
          </p:cNvSpPr>
          <p:nvPr/>
        </p:nvSpPr>
        <p:spPr bwMode="auto">
          <a:xfrm>
            <a:off x="6934200" y="1981200"/>
            <a:ext cx="18288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10241" name="Line 321"/>
          <p:cNvSpPr>
            <a:spLocks noChangeShapeType="1"/>
          </p:cNvSpPr>
          <p:nvPr/>
        </p:nvSpPr>
        <p:spPr bwMode="auto">
          <a:xfrm>
            <a:off x="4953000" y="1524000"/>
            <a:ext cx="0" cy="11430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10242" name="Line 322"/>
          <p:cNvSpPr>
            <a:spLocks noChangeShapeType="1"/>
          </p:cNvSpPr>
          <p:nvPr/>
        </p:nvSpPr>
        <p:spPr bwMode="auto">
          <a:xfrm>
            <a:off x="4114800" y="1524000"/>
            <a:ext cx="16764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10243" name="Line 323"/>
          <p:cNvSpPr>
            <a:spLocks noChangeShapeType="1"/>
          </p:cNvSpPr>
          <p:nvPr/>
        </p:nvSpPr>
        <p:spPr bwMode="auto">
          <a:xfrm>
            <a:off x="4114800" y="1905000"/>
            <a:ext cx="16764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10244" name="Line 324"/>
          <p:cNvSpPr>
            <a:spLocks noChangeShapeType="1"/>
          </p:cNvSpPr>
          <p:nvPr/>
        </p:nvSpPr>
        <p:spPr bwMode="auto">
          <a:xfrm>
            <a:off x="7467600" y="3886200"/>
            <a:ext cx="0" cy="7620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10245" name="Line 325"/>
          <p:cNvSpPr>
            <a:spLocks noChangeShapeType="1"/>
          </p:cNvSpPr>
          <p:nvPr/>
        </p:nvSpPr>
        <p:spPr bwMode="auto">
          <a:xfrm>
            <a:off x="6781800" y="3886200"/>
            <a:ext cx="15240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10246" name="Line 326"/>
          <p:cNvSpPr>
            <a:spLocks noChangeShapeType="1"/>
          </p:cNvSpPr>
          <p:nvPr/>
        </p:nvSpPr>
        <p:spPr bwMode="auto">
          <a:xfrm>
            <a:off x="4114800" y="3962400"/>
            <a:ext cx="19050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10247" name="Line 327"/>
          <p:cNvSpPr>
            <a:spLocks noChangeShapeType="1"/>
          </p:cNvSpPr>
          <p:nvPr/>
        </p:nvSpPr>
        <p:spPr bwMode="auto">
          <a:xfrm>
            <a:off x="5029200" y="3962400"/>
            <a:ext cx="0" cy="16764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10248" name="Line 328"/>
          <p:cNvSpPr>
            <a:spLocks noChangeShapeType="1"/>
          </p:cNvSpPr>
          <p:nvPr/>
        </p:nvSpPr>
        <p:spPr bwMode="auto">
          <a:xfrm>
            <a:off x="4114800" y="4800600"/>
            <a:ext cx="19050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10253" name="Line 333"/>
          <p:cNvSpPr>
            <a:spLocks noChangeShapeType="1"/>
          </p:cNvSpPr>
          <p:nvPr/>
        </p:nvSpPr>
        <p:spPr bwMode="auto">
          <a:xfrm flipH="1">
            <a:off x="6629400" y="6172200"/>
            <a:ext cx="19050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10254" name="Line 334"/>
          <p:cNvSpPr>
            <a:spLocks noChangeShapeType="1"/>
          </p:cNvSpPr>
          <p:nvPr/>
        </p:nvSpPr>
        <p:spPr bwMode="auto">
          <a:xfrm>
            <a:off x="7315200" y="6172200"/>
            <a:ext cx="0" cy="4572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10255" name="Line 335"/>
          <p:cNvSpPr>
            <a:spLocks noChangeShapeType="1"/>
          </p:cNvSpPr>
          <p:nvPr/>
        </p:nvSpPr>
        <p:spPr bwMode="auto">
          <a:xfrm>
            <a:off x="2057400" y="3886200"/>
            <a:ext cx="9906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10256" name="Line 336"/>
          <p:cNvSpPr>
            <a:spLocks noChangeShapeType="1"/>
          </p:cNvSpPr>
          <p:nvPr/>
        </p:nvSpPr>
        <p:spPr bwMode="auto">
          <a:xfrm>
            <a:off x="2057400" y="4343400"/>
            <a:ext cx="990600" cy="0"/>
          </a:xfrm>
          <a:prstGeom prst="line">
            <a:avLst/>
          </a:prstGeom>
          <a:noFill/>
          <a:ln w="57150" cmpd="thinThick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9" name="Rectangle 5"/>
          <p:cNvSpPr>
            <a:spLocks noChangeArrowheads="1"/>
          </p:cNvSpPr>
          <p:nvPr/>
        </p:nvSpPr>
        <p:spPr bwMode="auto">
          <a:xfrm>
            <a:off x="3124200" y="228600"/>
            <a:ext cx="3276600" cy="762000"/>
          </a:xfrm>
          <a:prstGeom prst="rect">
            <a:avLst/>
          </a:prstGeom>
          <a:noFill/>
          <a:ln w="57150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/>
            <a:r>
              <a:rPr lang="fa-IR" altLang="zh-CN" sz="2000">
                <a:cs typeface="B Yagut" panose="00000400000000000000" pitchFamily="2" charset="-78"/>
              </a:rPr>
              <a:t> ادامه حل تمرین 1 (صفحه 54) : 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211315" name="Group 371"/>
          <p:cNvGraphicFramePr>
            <a:graphicFrameLocks noGrp="1"/>
          </p:cNvGraphicFramePr>
          <p:nvPr/>
        </p:nvGraphicFramePr>
        <p:xfrm>
          <a:off x="228600" y="1604963"/>
          <a:ext cx="8686800" cy="4294187"/>
        </p:xfrm>
        <a:graphic>
          <a:graphicData uri="http://schemas.openxmlformats.org/drawingml/2006/table">
            <a:tbl>
              <a:tblPr rtl="1"/>
              <a:tblGrid>
                <a:gridCol w="1481137">
                  <a:extLst>
                    <a:ext uri="{9D8B030D-6E8A-4147-A177-3AD203B41FA5}">
                      <a16:colId xmlns:a16="http://schemas.microsoft.com/office/drawing/2014/main" val="115743061"/>
                    </a:ext>
                  </a:extLst>
                </a:gridCol>
                <a:gridCol w="250825">
                  <a:extLst>
                    <a:ext uri="{9D8B030D-6E8A-4147-A177-3AD203B41FA5}">
                      <a16:colId xmlns:a16="http://schemas.microsoft.com/office/drawing/2014/main" val="1111526369"/>
                    </a:ext>
                  </a:extLst>
                </a:gridCol>
                <a:gridCol w="628650">
                  <a:extLst>
                    <a:ext uri="{9D8B030D-6E8A-4147-A177-3AD203B41FA5}">
                      <a16:colId xmlns:a16="http://schemas.microsoft.com/office/drawing/2014/main" val="5546159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471460685"/>
                    </a:ext>
                  </a:extLst>
                </a:gridCol>
                <a:gridCol w="1038225">
                  <a:extLst>
                    <a:ext uri="{9D8B030D-6E8A-4147-A177-3AD203B41FA5}">
                      <a16:colId xmlns:a16="http://schemas.microsoft.com/office/drawing/2014/main" val="2167772450"/>
                    </a:ext>
                  </a:extLst>
                </a:gridCol>
                <a:gridCol w="911225">
                  <a:extLst>
                    <a:ext uri="{9D8B030D-6E8A-4147-A177-3AD203B41FA5}">
                      <a16:colId xmlns:a16="http://schemas.microsoft.com/office/drawing/2014/main" val="2784132286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472869847"/>
                    </a:ext>
                  </a:extLst>
                </a:gridCol>
                <a:gridCol w="808038">
                  <a:extLst>
                    <a:ext uri="{9D8B030D-6E8A-4147-A177-3AD203B41FA5}">
                      <a16:colId xmlns:a16="http://schemas.microsoft.com/office/drawing/2014/main" val="3196703724"/>
                    </a:ext>
                  </a:extLst>
                </a:gridCol>
                <a:gridCol w="223837">
                  <a:extLst>
                    <a:ext uri="{9D8B030D-6E8A-4147-A177-3AD203B41FA5}">
                      <a16:colId xmlns:a16="http://schemas.microsoft.com/office/drawing/2014/main" val="1346971985"/>
                    </a:ext>
                  </a:extLst>
                </a:gridCol>
                <a:gridCol w="890588">
                  <a:extLst>
                    <a:ext uri="{9D8B030D-6E8A-4147-A177-3AD203B41FA5}">
                      <a16:colId xmlns:a16="http://schemas.microsoft.com/office/drawing/2014/main" val="3153557809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749641027"/>
                    </a:ext>
                  </a:extLst>
                </a:gridCol>
                <a:gridCol w="1047750">
                  <a:extLst>
                    <a:ext uri="{9D8B030D-6E8A-4147-A177-3AD203B41FA5}">
                      <a16:colId xmlns:a16="http://schemas.microsoft.com/office/drawing/2014/main" val="3553336926"/>
                    </a:ext>
                  </a:extLst>
                </a:gridCol>
                <a:gridCol w="858838">
                  <a:extLst>
                    <a:ext uri="{9D8B030D-6E8A-4147-A177-3AD203B41FA5}">
                      <a16:colId xmlns:a16="http://schemas.microsoft.com/office/drawing/2014/main" val="779915227"/>
                    </a:ext>
                  </a:extLst>
                </a:gridCol>
              </a:tblGrid>
              <a:tr h="457200"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 در جریان خشکشویی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 در جریان آبشویی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 در جریان رفوکاری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 در جریان لکه گیری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9030853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128000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32000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3600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2050049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107500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157500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17500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76500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838143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25600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261100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6400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195900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7200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60700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136500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8321089"/>
                  </a:ext>
                </a:extLst>
              </a:tr>
              <a:tr h="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fa-IR" altLang="fa-I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n-US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70658538"/>
                  </a:ext>
                </a:extLst>
              </a:tr>
              <a:tr h="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4605259"/>
                  </a:ext>
                </a:extLst>
              </a:tr>
              <a:tr h="457200"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بهای تمام شده خدمات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درآمد حاصل از خدمات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6156966"/>
                  </a:ext>
                </a:extLst>
              </a:tr>
              <a:tr h="4572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654200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6406929"/>
                  </a:ext>
                </a:extLst>
              </a:tr>
              <a:tr h="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13253723"/>
                  </a:ext>
                </a:extLst>
              </a:tr>
            </a:tbl>
          </a:graphicData>
        </a:graphic>
      </p:graphicFrame>
      <p:sp>
        <p:nvSpPr>
          <p:cNvPr id="211311" name="Line 367"/>
          <p:cNvSpPr>
            <a:spLocks noChangeShapeType="1"/>
          </p:cNvSpPr>
          <p:nvPr/>
        </p:nvSpPr>
        <p:spPr bwMode="auto">
          <a:xfrm>
            <a:off x="7543800" y="2209800"/>
            <a:ext cx="0" cy="18288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11312" name="Line 368"/>
          <p:cNvSpPr>
            <a:spLocks noChangeShapeType="1"/>
          </p:cNvSpPr>
          <p:nvPr/>
        </p:nvSpPr>
        <p:spPr bwMode="auto">
          <a:xfrm>
            <a:off x="6705600" y="2209800"/>
            <a:ext cx="21336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11313" name="Line 369"/>
          <p:cNvSpPr>
            <a:spLocks noChangeShapeType="1"/>
          </p:cNvSpPr>
          <p:nvPr/>
        </p:nvSpPr>
        <p:spPr bwMode="auto">
          <a:xfrm>
            <a:off x="6705600" y="3505200"/>
            <a:ext cx="21336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11318" name="Line 374"/>
          <p:cNvSpPr>
            <a:spLocks noChangeShapeType="1"/>
          </p:cNvSpPr>
          <p:nvPr/>
        </p:nvSpPr>
        <p:spPr bwMode="auto">
          <a:xfrm>
            <a:off x="5334000" y="2209800"/>
            <a:ext cx="0" cy="18288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11319" name="Line 375"/>
          <p:cNvSpPr>
            <a:spLocks noChangeShapeType="1"/>
          </p:cNvSpPr>
          <p:nvPr/>
        </p:nvSpPr>
        <p:spPr bwMode="auto">
          <a:xfrm>
            <a:off x="4648200" y="2209800"/>
            <a:ext cx="16002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11320" name="Line 376"/>
          <p:cNvSpPr>
            <a:spLocks noChangeShapeType="1"/>
          </p:cNvSpPr>
          <p:nvPr/>
        </p:nvSpPr>
        <p:spPr bwMode="auto">
          <a:xfrm flipV="1">
            <a:off x="4648200" y="3505200"/>
            <a:ext cx="16002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11322" name="Line 378"/>
          <p:cNvSpPr>
            <a:spLocks noChangeShapeType="1"/>
          </p:cNvSpPr>
          <p:nvPr/>
        </p:nvSpPr>
        <p:spPr bwMode="auto">
          <a:xfrm>
            <a:off x="7315200" y="4800600"/>
            <a:ext cx="0" cy="8382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11323" name="Line 379"/>
          <p:cNvSpPr>
            <a:spLocks noChangeShapeType="1"/>
          </p:cNvSpPr>
          <p:nvPr/>
        </p:nvSpPr>
        <p:spPr bwMode="auto">
          <a:xfrm>
            <a:off x="6477000" y="4800600"/>
            <a:ext cx="21336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11326" name="Line 382"/>
          <p:cNvSpPr>
            <a:spLocks noChangeShapeType="1"/>
          </p:cNvSpPr>
          <p:nvPr/>
        </p:nvSpPr>
        <p:spPr bwMode="auto">
          <a:xfrm>
            <a:off x="1066800" y="2286000"/>
            <a:ext cx="0" cy="17526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11327" name="Line 383"/>
          <p:cNvSpPr>
            <a:spLocks noChangeShapeType="1"/>
          </p:cNvSpPr>
          <p:nvPr/>
        </p:nvSpPr>
        <p:spPr bwMode="auto">
          <a:xfrm>
            <a:off x="381000" y="2286000"/>
            <a:ext cx="16764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11328" name="Line 384"/>
          <p:cNvSpPr>
            <a:spLocks noChangeShapeType="1"/>
          </p:cNvSpPr>
          <p:nvPr/>
        </p:nvSpPr>
        <p:spPr bwMode="auto">
          <a:xfrm>
            <a:off x="381000" y="3505200"/>
            <a:ext cx="16764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11330" name="Line 386"/>
          <p:cNvSpPr>
            <a:spLocks noChangeShapeType="1"/>
          </p:cNvSpPr>
          <p:nvPr/>
        </p:nvSpPr>
        <p:spPr bwMode="auto">
          <a:xfrm>
            <a:off x="3094038" y="2209800"/>
            <a:ext cx="30162" cy="17526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11331" name="Line 387"/>
          <p:cNvSpPr>
            <a:spLocks noChangeShapeType="1"/>
          </p:cNvSpPr>
          <p:nvPr/>
        </p:nvSpPr>
        <p:spPr bwMode="auto">
          <a:xfrm>
            <a:off x="2438400" y="2209800"/>
            <a:ext cx="16002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11332" name="Line 388"/>
          <p:cNvSpPr>
            <a:spLocks noChangeShapeType="1"/>
          </p:cNvSpPr>
          <p:nvPr/>
        </p:nvSpPr>
        <p:spPr bwMode="auto">
          <a:xfrm>
            <a:off x="2362200" y="3505200"/>
            <a:ext cx="16764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11334" name="Line 390"/>
          <p:cNvSpPr>
            <a:spLocks noChangeShapeType="1"/>
          </p:cNvSpPr>
          <p:nvPr/>
        </p:nvSpPr>
        <p:spPr bwMode="auto">
          <a:xfrm>
            <a:off x="3429000" y="4953000"/>
            <a:ext cx="0" cy="8382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11336" name="Line 392"/>
          <p:cNvSpPr>
            <a:spLocks noChangeShapeType="1"/>
          </p:cNvSpPr>
          <p:nvPr/>
        </p:nvSpPr>
        <p:spPr bwMode="auto">
          <a:xfrm>
            <a:off x="2286000" y="4953000"/>
            <a:ext cx="22860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09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09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10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949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346" name="Rectangle 2"/>
          <p:cNvSpPr>
            <a:spLocks noChangeArrowheads="1"/>
          </p:cNvSpPr>
          <p:nvPr/>
        </p:nvSpPr>
        <p:spPr bwMode="auto">
          <a:xfrm>
            <a:off x="3124200" y="228600"/>
            <a:ext cx="3276600" cy="762000"/>
          </a:xfrm>
          <a:prstGeom prst="rect">
            <a:avLst/>
          </a:prstGeom>
          <a:noFill/>
          <a:ln w="57150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/>
            <a:r>
              <a:rPr lang="fa-IR" altLang="zh-CN" sz="2000">
                <a:cs typeface="B Yagut" panose="00000400000000000000" pitchFamily="2" charset="-78"/>
              </a:rPr>
              <a:t> ادامه حل تمرین 1 (صفحه 54) : 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441491" name="Rectangle 147"/>
          <p:cNvSpPr>
            <a:spLocks noChangeArrowheads="1"/>
          </p:cNvSpPr>
          <p:nvPr/>
        </p:nvSpPr>
        <p:spPr bwMode="auto">
          <a:xfrm>
            <a:off x="228600" y="1150938"/>
            <a:ext cx="8674100" cy="547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u="sng">
                <a:solidFill>
                  <a:srgbClr val="FFCC00"/>
                </a:solidFill>
              </a:rPr>
              <a:t>ب ) شرکت خدمات رفاه ، صورت سود و زیان ، برای سال مالی منتهی به .....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در آمد حاصل از خدمات                                  1050000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کسر می شود بهای تمام شده خدمات                 654200</a:t>
            </a:r>
          </a:p>
          <a:p>
            <a:pPr rtl="1"/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سود ناویژه                                                     395800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کسر می شود :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هزینه های اداری        265000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هزینه های بازاریابی    40000             305000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                  90800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سود ویژه عملیاتی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سایر در آمد ها و هزینه ها :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هزینه های جذب نشده                           12000            12000 = 2000 + 10000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سود ویژه قبل از مالیات                        78800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eaLnBrk="0" hangingPunct="0"/>
            <a:endParaRPr lang="en-US" altLang="zh-CN" sz="18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441492" name="Line 148"/>
          <p:cNvSpPr>
            <a:spLocks noChangeShapeType="1"/>
          </p:cNvSpPr>
          <p:nvPr/>
        </p:nvSpPr>
        <p:spPr bwMode="auto">
          <a:xfrm>
            <a:off x="2667000" y="2438400"/>
            <a:ext cx="12192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41493" name="Line 149"/>
          <p:cNvSpPr>
            <a:spLocks noChangeShapeType="1"/>
          </p:cNvSpPr>
          <p:nvPr/>
        </p:nvSpPr>
        <p:spPr bwMode="auto">
          <a:xfrm>
            <a:off x="5486400" y="4038600"/>
            <a:ext cx="9906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41494" name="Line 150"/>
          <p:cNvSpPr>
            <a:spLocks noChangeShapeType="1"/>
          </p:cNvSpPr>
          <p:nvPr/>
        </p:nvSpPr>
        <p:spPr bwMode="auto">
          <a:xfrm>
            <a:off x="3810000" y="4038600"/>
            <a:ext cx="10668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41495" name="Line 151"/>
          <p:cNvSpPr>
            <a:spLocks noChangeShapeType="1"/>
          </p:cNvSpPr>
          <p:nvPr/>
        </p:nvSpPr>
        <p:spPr bwMode="auto">
          <a:xfrm>
            <a:off x="3733800" y="5867400"/>
            <a:ext cx="10668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41496" name="Line 152"/>
          <p:cNvSpPr>
            <a:spLocks noChangeShapeType="1"/>
          </p:cNvSpPr>
          <p:nvPr/>
        </p:nvSpPr>
        <p:spPr bwMode="auto">
          <a:xfrm flipV="1">
            <a:off x="3733800" y="6248400"/>
            <a:ext cx="1066800" cy="0"/>
          </a:xfrm>
          <a:prstGeom prst="line">
            <a:avLst/>
          </a:prstGeom>
          <a:noFill/>
          <a:ln w="57150" cmpd="thinThick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41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41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441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1346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429000" y="304800"/>
            <a:ext cx="2514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2 (صفحه 55)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11972" name="Rectangle 4"/>
          <p:cNvSpPr>
            <a:spLocks noChangeArrowheads="1"/>
          </p:cNvSpPr>
          <p:nvPr/>
        </p:nvSpPr>
        <p:spPr bwMode="auto">
          <a:xfrm>
            <a:off x="1600200" y="1066800"/>
            <a:ext cx="6618288" cy="5578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2000">
                <a:solidFill>
                  <a:schemeClr val="hlink"/>
                </a:solidFill>
              </a:rPr>
              <a:t>1)</a:t>
            </a:r>
            <a:r>
              <a:rPr lang="fa-IR" altLang="zh-CN" sz="2000">
                <a:solidFill>
                  <a:srgbClr val="FFCC00"/>
                </a:solidFill>
              </a:rPr>
              <a:t> هزینه حقوق و دستمزد                  506000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حقوق و دستمزد پرداختنی             506000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chemeClr val="hlink"/>
                </a:solidFill>
              </a:rPr>
              <a:t>2)</a:t>
            </a:r>
            <a:r>
              <a:rPr lang="fa-IR" altLang="zh-CN" sz="2000">
                <a:solidFill>
                  <a:srgbClr val="FFCC00"/>
                </a:solidFill>
              </a:rPr>
              <a:t> کار در جریان خشکشویی              128000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کار در جریان آبشویی                   32000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کار در جریان رفوکاری                 36000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کار در جریان لکه گیری                 50000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هزینه های اداری                         250000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هزینه حقوق و دستمزد                496000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chemeClr val="hlink"/>
                </a:solidFill>
              </a:rPr>
              <a:t>3)</a:t>
            </a:r>
            <a:r>
              <a:rPr lang="fa-IR" altLang="zh-CN" sz="2000">
                <a:solidFill>
                  <a:srgbClr val="FFCC00"/>
                </a:solidFill>
              </a:rPr>
              <a:t> کار در جریان خشکشویی            107500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کار در جریان آبشویی                 157500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کار در جریان رفوکاری                 17500  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کار در جریان لکه گیری                76500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مواد                               115000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ملزومات                          64000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هزینه های پرداختنی          100000  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اجاره  پرداختنی                80000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chemeClr val="hlink"/>
                </a:solidFill>
              </a:rPr>
              <a:t>4)</a:t>
            </a:r>
            <a:r>
              <a:rPr lang="fa-IR" altLang="zh-CN" sz="2000">
                <a:solidFill>
                  <a:srgbClr val="FFCC00"/>
                </a:solidFill>
              </a:rPr>
              <a:t> هزینه های سربار          51200</a:t>
            </a: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حسابهای مختلف      51200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71800" y="304800"/>
            <a:ext cx="32766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2 (صفحه 55)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12996" name="Rectangle 4"/>
          <p:cNvSpPr>
            <a:spLocks noChangeArrowheads="1"/>
          </p:cNvSpPr>
          <p:nvPr/>
        </p:nvSpPr>
        <p:spPr bwMode="auto">
          <a:xfrm>
            <a:off x="2425700" y="1752600"/>
            <a:ext cx="5729288" cy="301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chemeClr val="hlink"/>
                </a:solidFill>
              </a:rPr>
              <a:t>5)</a:t>
            </a:r>
            <a:r>
              <a:rPr lang="fa-IR" altLang="zh-CN">
                <a:solidFill>
                  <a:srgbClr val="FFCC00"/>
                </a:solidFill>
              </a:rPr>
              <a:t> کار در جربان خشکشویی              25600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کار در جریان آبشویی                   6400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کار در جریان رفوکاری                 7200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کار در جریان لکه گیری                10000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هزینه های سربار                  49200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chemeClr val="hlink"/>
                </a:solidFill>
              </a:rPr>
              <a:t>6)</a:t>
            </a:r>
            <a:r>
              <a:rPr lang="fa-IR" altLang="zh-CN">
                <a:solidFill>
                  <a:srgbClr val="FFCC00"/>
                </a:solidFill>
              </a:rPr>
              <a:t> هزینه های بازاریابی                    40000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هزینه های اداری                         15000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en-US" altLang="zh-CN">
                <a:solidFill>
                  <a:srgbClr val="FFCC00"/>
                </a:solidFill>
              </a:rPr>
              <a:t>                      </a:t>
            </a:r>
            <a:r>
              <a:rPr lang="fa-IR" altLang="zh-CN">
                <a:solidFill>
                  <a:srgbClr val="FFCC00"/>
                </a:solidFill>
              </a:rPr>
              <a:t>حسابهای پرداختنی</a:t>
            </a:r>
            <a:r>
              <a:rPr lang="en-US" altLang="zh-CN">
                <a:solidFill>
                  <a:srgbClr val="FFCC00"/>
                </a:solidFill>
              </a:rPr>
              <a:t> </a:t>
            </a:r>
            <a:r>
              <a:rPr lang="fa-IR" altLang="zh-CN">
                <a:solidFill>
                  <a:srgbClr val="FFCC00"/>
                </a:solidFill>
              </a:rPr>
              <a:t>     </a:t>
            </a:r>
            <a:r>
              <a:rPr lang="en-US" altLang="zh-CN">
                <a:solidFill>
                  <a:srgbClr val="FFCC00"/>
                </a:solidFill>
              </a:rPr>
              <a:t>  </a:t>
            </a:r>
            <a:r>
              <a:rPr lang="fa-IR" altLang="zh-CN">
                <a:solidFill>
                  <a:srgbClr val="FFCC00"/>
                </a:solidFill>
              </a:rPr>
              <a:t>55000</a:t>
            </a:r>
            <a:r>
              <a:rPr lang="en-US" altLang="zh-CN">
                <a:solidFill>
                  <a:srgbClr val="FFCC00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 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124200" y="609600"/>
            <a:ext cx="30480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 rtl="1"/>
            <a:r>
              <a:rPr lang="fa-IR" altLang="zh-CN" sz="2000">
                <a:cs typeface="B Yagut" panose="00000400000000000000" pitchFamily="2" charset="-78"/>
              </a:rPr>
              <a:t> ادامه حل تمرین 2 (صفحه 55)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14020" name="Rectangle 4"/>
          <p:cNvSpPr>
            <a:spLocks noChangeArrowheads="1"/>
          </p:cNvSpPr>
          <p:nvPr/>
        </p:nvSpPr>
        <p:spPr bwMode="auto">
          <a:xfrm>
            <a:off x="1593850" y="2228850"/>
            <a:ext cx="6442075" cy="264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chemeClr val="hlink"/>
                </a:solidFill>
              </a:rPr>
              <a:t>7)</a:t>
            </a:r>
            <a:r>
              <a:rPr lang="fa-IR" altLang="zh-CN">
                <a:solidFill>
                  <a:srgbClr val="FFCC00"/>
                </a:solidFill>
              </a:rPr>
              <a:t> بهای تمام شده خدمات                    654200	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                       کار در جریان خشکشویی              261100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                       کار در جریان آبشویی                  195900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                       کار در جریان رفوکاری                60700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                      کار در جریان لکه گیری                136500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>
                <a:solidFill>
                  <a:schemeClr val="hlink"/>
                </a:solidFill>
              </a:rPr>
              <a:t>8)</a:t>
            </a:r>
            <a:r>
              <a:rPr lang="fa-IR" altLang="zh-CN">
                <a:solidFill>
                  <a:srgbClr val="FFCC00"/>
                </a:solidFill>
              </a:rPr>
              <a:t> نقد                                   1050000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                      در آمد حاصل از خدمات          1050000</a:t>
            </a:r>
          </a:p>
        </p:txBody>
      </p:sp>
    </p:spTree>
  </p:cSld>
  <p:clrMapOvr>
    <a:masterClrMapping/>
  </p:clrMapOvr>
  <p:transition spd="slow">
    <p:cover dir="ld"/>
  </p:transition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Text Box 2"/>
          <p:cNvSpPr txBox="1">
            <a:spLocks noChangeArrowheads="1"/>
          </p:cNvSpPr>
          <p:nvPr/>
        </p:nvSpPr>
        <p:spPr bwMode="auto">
          <a:xfrm>
            <a:off x="1676400" y="762000"/>
            <a:ext cx="6400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zh-CN" sz="5400">
                <a:solidFill>
                  <a:schemeClr val="hlink"/>
                </a:solidFill>
                <a:cs typeface="B Nasim" panose="00000700000000000000" pitchFamily="2" charset="-78"/>
              </a:rPr>
              <a:t>فصل چهارم</a:t>
            </a:r>
            <a:r>
              <a:rPr lang="en-US" altLang="zh-CN" sz="5400">
                <a:solidFill>
                  <a:schemeClr val="hlink"/>
                </a:solidFill>
                <a:ea typeface="SimSun" panose="02010600030101010101" pitchFamily="2" charset="-122"/>
                <a:cs typeface="B Nasim" panose="00000700000000000000" pitchFamily="2" charset="-78"/>
              </a:rPr>
              <a:t> </a:t>
            </a:r>
            <a:endParaRPr lang="en-US" altLang="fa-IR" sz="5400">
              <a:solidFill>
                <a:schemeClr val="hlink"/>
              </a:solidFill>
              <a:cs typeface="B Nasim" panose="00000700000000000000" pitchFamily="2" charset="-78"/>
            </a:endParaRPr>
          </a:p>
        </p:txBody>
      </p:sp>
      <p:sp>
        <p:nvSpPr>
          <p:cNvPr id="216067" name="Text Box 3"/>
          <p:cNvSpPr txBox="1">
            <a:spLocks noChangeArrowheads="1"/>
          </p:cNvSpPr>
          <p:nvPr/>
        </p:nvSpPr>
        <p:spPr bwMode="auto">
          <a:xfrm>
            <a:off x="1524000" y="2743200"/>
            <a:ext cx="6553200" cy="176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rtl="1">
              <a:spcBef>
                <a:spcPct val="50000"/>
              </a:spcBef>
            </a:pPr>
            <a:r>
              <a:rPr lang="fa-IR" altLang="zh-CN" sz="4400">
                <a:solidFill>
                  <a:srgbClr val="FFCC00"/>
                </a:solidFill>
                <a:cs typeface="B Nasim" panose="00000700000000000000" pitchFamily="2" charset="-78"/>
              </a:rPr>
              <a:t>بهای تمام شده کالا </a:t>
            </a:r>
          </a:p>
          <a:p>
            <a:pPr algn="ctr">
              <a:spcBef>
                <a:spcPct val="50000"/>
              </a:spcBef>
            </a:pPr>
            <a:r>
              <a:rPr lang="fa-IR" altLang="zh-CN" sz="4400">
                <a:solidFill>
                  <a:srgbClr val="FFCC00"/>
                </a:solidFill>
                <a:cs typeface="B Nasim" panose="00000700000000000000" pitchFamily="2" charset="-78"/>
              </a:rPr>
              <a:t>در موسسات بازرگانی </a:t>
            </a:r>
            <a:endParaRPr lang="en-US" altLang="fa-IR" sz="4400">
              <a:solidFill>
                <a:srgbClr val="FFCC00"/>
              </a:solidFill>
              <a:cs typeface="B Nasim" panose="00000700000000000000" pitchFamily="2" charset="-78"/>
            </a:endParaRPr>
          </a:p>
        </p:txBody>
      </p:sp>
      <p:sp>
        <p:nvSpPr>
          <p:cNvPr id="216068" name="Text Box 4"/>
          <p:cNvSpPr txBox="1">
            <a:spLocks noChangeArrowheads="1"/>
          </p:cNvSpPr>
          <p:nvPr/>
        </p:nvSpPr>
        <p:spPr bwMode="auto">
          <a:xfrm>
            <a:off x="1143000" y="5715000"/>
            <a:ext cx="7543800" cy="790575"/>
          </a:xfrm>
          <a:prstGeom prst="rect">
            <a:avLst/>
          </a:prstGeom>
          <a:noFill/>
          <a:ln w="28575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zh-CN" sz="2000"/>
              <a:t>هدف های فراگیری آشنایی با :      </a:t>
            </a:r>
            <a:r>
              <a:rPr lang="fa-IR" altLang="zh-CN" sz="1800"/>
              <a:t>نحوه محاسبه بهای تمام شده کالا در موسسات بازرگانی ، نظام های ادواری و دائمی نگهداری اطلاعات بهای تمام شده موجودیها</a:t>
            </a:r>
            <a:r>
              <a:rPr lang="fa-IR" altLang="zh-CN"/>
              <a:t> </a:t>
            </a:r>
            <a:endParaRPr lang="en-US" altLang="fa-IR"/>
          </a:p>
        </p:txBody>
      </p:sp>
    </p:spTree>
  </p:cSld>
  <p:clrMapOvr>
    <a:masterClrMapping/>
  </p:clrMapOvr>
  <p:transition spd="slow"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16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160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160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6066" grpId="0"/>
      <p:bldP spid="216067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38200" y="609600"/>
            <a:ext cx="7848600" cy="838200"/>
          </a:xfrm>
        </p:spPr>
        <p:txBody>
          <a:bodyPr/>
          <a:lstStyle/>
          <a:p>
            <a:pPr algn="r" rtl="1"/>
            <a:r>
              <a:rPr lang="fa-IR" altLang="zh-CN" sz="2800">
                <a:solidFill>
                  <a:schemeClr val="hlink"/>
                </a:solidFill>
                <a:cs typeface="B Jadid" panose="00000700000000000000" pitchFamily="2" charset="-78"/>
              </a:rPr>
              <a:t>بهای تمام شده کالا (مال التجاره ) در موسسات بازرگانی :</a:t>
            </a:r>
            <a:endParaRPr lang="en-US" altLang="fa-IR" sz="2800">
              <a:solidFill>
                <a:schemeClr val="hlink"/>
              </a:solidFill>
              <a:cs typeface="B Jadid" panose="00000700000000000000" pitchFamily="2" charset="-78"/>
            </a:endParaRPr>
          </a:p>
        </p:txBody>
      </p:sp>
      <p:sp>
        <p:nvSpPr>
          <p:cNvPr id="21709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533400" y="2133600"/>
            <a:ext cx="8077200" cy="2819400"/>
          </a:xfrm>
        </p:spPr>
        <p:txBody>
          <a:bodyPr/>
          <a:lstStyle/>
          <a:p>
            <a:pPr algn="r" rtl="1"/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بهای تمام شده کالا در موسسات بازرگانی شامل بهای خرید کالا ، هزینه حمل کالای خریداری شده و دیگر هزینه هایی است که کالا را آماده فروش می سازد . </a:t>
            </a:r>
          </a:p>
          <a:p>
            <a:pPr algn="r" rtl="1"/>
            <a:endParaRPr lang="fa-IR" altLang="zh-CN" sz="2400">
              <a:solidFill>
                <a:srgbClr val="FFCC00"/>
              </a:solidFill>
              <a:cs typeface="B Yagut" panose="00000400000000000000" pitchFamily="2" charset="-78"/>
            </a:endParaRPr>
          </a:p>
          <a:p>
            <a:pPr algn="r" rtl="1"/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اطلاعات بهای تمام شده کالا در موسسات بازرگانی بر اساس یکی از نظام های ادواری و  یا دائمی نگهداری می شود .</a:t>
            </a:r>
            <a:endParaRPr lang="en-US" altLang="fa-IR" sz="2400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40" name="Rectangle 4"/>
          <p:cNvSpPr>
            <a:spLocks noChangeArrowheads="1"/>
          </p:cNvSpPr>
          <p:nvPr/>
        </p:nvSpPr>
        <p:spPr bwMode="auto">
          <a:xfrm>
            <a:off x="609600" y="1635125"/>
            <a:ext cx="7772400" cy="301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" rtl="1"/>
            <a:r>
              <a:rPr lang="fa-IR" altLang="zh-CN">
                <a:solidFill>
                  <a:srgbClr val="FFCC00"/>
                </a:solidFill>
              </a:rPr>
              <a:t>بر اساس نظام ادواری ، حساب موجودی کالا در طی دوره مالی فعالیت ندارد و در پایان دوره مالی با استفاده از حساب خلاصه سود و زیان اصلاح می شود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just" rtl="1"/>
            <a:endParaRPr lang="fa-IR" altLang="zh-CN">
              <a:solidFill>
                <a:srgbClr val="FFCC00"/>
              </a:solidFill>
            </a:endParaRP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در طی دوره مالی ، حساب خرید و حساب های وابسته به آن (برگشت از خرید و تخفیفات ، تخفیفات نقدی خرید و هزینه حمل کالای خریداری شده ) در حسابهای خاص خود ثبت و در پایان دوره مالی به حساب خلاصه سود و زیان بسته می شوند . </a:t>
            </a: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9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9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9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9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9140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4" name="Rectangle 4"/>
          <p:cNvSpPr>
            <a:spLocks noChangeArrowheads="1"/>
          </p:cNvSpPr>
          <p:nvPr/>
        </p:nvSpPr>
        <p:spPr bwMode="auto">
          <a:xfrm>
            <a:off x="685800" y="876300"/>
            <a:ext cx="7921625" cy="4838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" rtl="1"/>
            <a:r>
              <a:rPr lang="fa-IR" altLang="zh-CN">
                <a:solidFill>
                  <a:srgbClr val="FFCC00"/>
                </a:solidFill>
              </a:rPr>
              <a:t>بر اساس نظام دائمی ، حساب موجودی کالا در طی دوره مالی فعالیت دارد و فعالیت های خرید و بهای تمام شده کالای فروش رفته در این حساب ثبت می شود . </a:t>
            </a:r>
          </a:p>
          <a:p>
            <a:pPr algn="just" rtl="1"/>
            <a:endParaRPr lang="fa-IR" altLang="zh-CN">
              <a:solidFill>
                <a:srgbClr val="FFCC00"/>
              </a:solidFill>
            </a:endParaRP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به دیگر سخن در نظام دائمی</a:t>
            </a:r>
            <a:r>
              <a:rPr lang="en-US" altLang="zh-CN">
                <a:solidFill>
                  <a:srgbClr val="FFCC00"/>
                </a:solidFill>
                <a:ea typeface="SimSun" panose="02010600030101010101" pitchFamily="2" charset="-122"/>
              </a:rPr>
              <a:t>, </a:t>
            </a:r>
            <a:r>
              <a:rPr lang="fa-IR" altLang="zh-CN">
                <a:solidFill>
                  <a:srgbClr val="FFCC00"/>
                </a:solidFill>
              </a:rPr>
              <a:t> نگهداری اطلاعات بهای تمام شده موجودی کالا </a:t>
            </a:r>
            <a:r>
              <a:rPr lang="en-US" altLang="zh-CN">
                <a:solidFill>
                  <a:srgbClr val="FFCC00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,</a:t>
            </a:r>
            <a:r>
              <a:rPr lang="fa-IR" altLang="zh-CN">
                <a:solidFill>
                  <a:srgbClr val="FFCC00"/>
                </a:solidFill>
              </a:rPr>
              <a:t> حساب موجودی کالا در طی دوره مالی ، مانده موجودی کالا در انبار را نشان می دهد و نظم کنترلی نیز نسبت به نظام ادواری بهای تمام شده ، این مزیت را دارد که کنترل بیشتری را بر موجودی کالا در انبار اعمال می نماید . چرا که در نظام ادواری نگهداری اطلاعات بهای تمام شده ، ما به التفاوت بهای تمام شده کالای آماده برای فروش و موجودی کالای آخر دوره به عنوان بهای تمام شده کالای فروش رفته تلقی شده و در صورتحساب سود و زیان از درآمد حاصل از فروش کسر می شود در حالی که ممکن است بخشی از کالا در طی دوره مالی به سرقت رفته باشد . </a:t>
            </a: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1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201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01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01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201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1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201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201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01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201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0164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rtl="1"/>
            <a:r>
              <a:rPr lang="fa-IR" altLang="zh-CN">
                <a:solidFill>
                  <a:schemeClr val="hlink"/>
                </a:solidFill>
                <a:cs typeface="B Nasim" panose="00000700000000000000" pitchFamily="2" charset="-78"/>
              </a:rPr>
              <a:t>طرح درس </a:t>
            </a:r>
            <a:endParaRPr lang="en-US" altLang="fa-IR">
              <a:solidFill>
                <a:schemeClr val="hlink"/>
              </a:solidFill>
              <a:cs typeface="B Nasim" panose="00000700000000000000" pitchFamily="2" charset="-78"/>
            </a:endParaRPr>
          </a:p>
        </p:txBody>
      </p:sp>
      <p:sp>
        <p:nvSpPr>
          <p:cNvPr id="103429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1066800" y="1981200"/>
            <a:ext cx="7543800" cy="4572000"/>
          </a:xfrm>
        </p:spPr>
        <p:txBody>
          <a:bodyPr/>
          <a:lstStyle/>
          <a:p>
            <a:pPr algn="r" rtl="1">
              <a:lnSpc>
                <a:spcPct val="80000"/>
              </a:lnSpc>
            </a:pPr>
            <a:r>
              <a:rPr lang="fa-IR" altLang="zh-CN" sz="2000">
                <a:solidFill>
                  <a:srgbClr val="FFCC00"/>
                </a:solidFill>
                <a:cs typeface="B Yagut" panose="00000400000000000000" pitchFamily="2" charset="-78"/>
              </a:rPr>
              <a:t>مفاهیم حسابداری بهای تمام شده</a:t>
            </a:r>
          </a:p>
          <a:p>
            <a:pPr algn="r" rtl="1">
              <a:lnSpc>
                <a:spcPct val="80000"/>
              </a:lnSpc>
            </a:pPr>
            <a:r>
              <a:rPr lang="fa-IR" altLang="zh-CN" sz="2000">
                <a:solidFill>
                  <a:srgbClr val="FFCC00"/>
                </a:solidFill>
                <a:cs typeface="B Yagut" panose="00000400000000000000" pitchFamily="2" charset="-78"/>
              </a:rPr>
              <a:t>روش های طبقه بندی مفاهیم بهای تمام شده</a:t>
            </a:r>
          </a:p>
          <a:p>
            <a:pPr algn="r" rtl="1">
              <a:lnSpc>
                <a:spcPct val="80000"/>
              </a:lnSpc>
            </a:pPr>
            <a:r>
              <a:rPr lang="fa-IR" altLang="zh-CN" sz="2000">
                <a:solidFill>
                  <a:srgbClr val="FFCC00"/>
                </a:solidFill>
                <a:cs typeface="B Yagut" panose="00000400000000000000" pitchFamily="2" charset="-78"/>
              </a:rPr>
              <a:t>بهای تمام شده خدمات در موسسات خدماتی</a:t>
            </a:r>
          </a:p>
          <a:p>
            <a:pPr algn="r" rtl="1">
              <a:lnSpc>
                <a:spcPct val="80000"/>
              </a:lnSpc>
            </a:pPr>
            <a:r>
              <a:rPr lang="fa-IR" altLang="zh-CN" sz="2000">
                <a:solidFill>
                  <a:srgbClr val="FFCC00"/>
                </a:solidFill>
                <a:cs typeface="B Yagut" panose="00000400000000000000" pitchFamily="2" charset="-78"/>
              </a:rPr>
              <a:t>بهای تمام شده کالا در موسسات بازرگانی</a:t>
            </a:r>
          </a:p>
          <a:p>
            <a:pPr algn="r" rtl="1">
              <a:lnSpc>
                <a:spcPct val="80000"/>
              </a:lnSpc>
            </a:pPr>
            <a:r>
              <a:rPr lang="fa-IR" altLang="zh-CN" sz="2000">
                <a:solidFill>
                  <a:srgbClr val="FFCC00"/>
                </a:solidFill>
                <a:cs typeface="B Yagut" panose="00000400000000000000" pitchFamily="2" charset="-78"/>
              </a:rPr>
              <a:t>بهای تمام شده کالای تولیدی در موسسات تولیدی – روش ادواری</a:t>
            </a:r>
          </a:p>
          <a:p>
            <a:pPr algn="r" rtl="1">
              <a:lnSpc>
                <a:spcPct val="80000"/>
              </a:lnSpc>
            </a:pPr>
            <a:r>
              <a:rPr lang="fa-IR" altLang="zh-CN" sz="2000">
                <a:solidFill>
                  <a:srgbClr val="FFCC00"/>
                </a:solidFill>
                <a:cs typeface="B Yagut" panose="00000400000000000000" pitchFamily="2" charset="-78"/>
              </a:rPr>
              <a:t>حسابداری مواد</a:t>
            </a:r>
          </a:p>
          <a:p>
            <a:pPr algn="r" rtl="1">
              <a:lnSpc>
                <a:spcPct val="80000"/>
              </a:lnSpc>
            </a:pPr>
            <a:r>
              <a:rPr lang="fa-IR" altLang="zh-CN" sz="2000">
                <a:solidFill>
                  <a:srgbClr val="FFCC00"/>
                </a:solidFill>
                <a:cs typeface="B Yagut" panose="00000400000000000000" pitchFamily="2" charset="-78"/>
              </a:rPr>
              <a:t>حسابداری دستمزد</a:t>
            </a:r>
          </a:p>
          <a:p>
            <a:pPr algn="r" rtl="1">
              <a:lnSpc>
                <a:spcPct val="80000"/>
              </a:lnSpc>
            </a:pPr>
            <a:r>
              <a:rPr lang="fa-IR" altLang="zh-CN" sz="2000">
                <a:solidFill>
                  <a:srgbClr val="FFCC00"/>
                </a:solidFill>
                <a:cs typeface="B Yagut" panose="00000400000000000000" pitchFamily="2" charset="-78"/>
              </a:rPr>
              <a:t>حسابداری سربار</a:t>
            </a:r>
          </a:p>
          <a:p>
            <a:pPr algn="r" rtl="1">
              <a:lnSpc>
                <a:spcPct val="80000"/>
              </a:lnSpc>
            </a:pPr>
            <a:r>
              <a:rPr lang="fa-IR" altLang="zh-CN" sz="2000">
                <a:solidFill>
                  <a:srgbClr val="FFCC00"/>
                </a:solidFill>
                <a:cs typeface="B Yagut" panose="00000400000000000000" pitchFamily="2" charset="-78"/>
              </a:rPr>
              <a:t>هزینه یابی سفارشات</a:t>
            </a:r>
          </a:p>
          <a:p>
            <a:pPr algn="r" rtl="1">
              <a:lnSpc>
                <a:spcPct val="80000"/>
              </a:lnSpc>
            </a:pPr>
            <a:r>
              <a:rPr lang="fa-IR" altLang="zh-CN" sz="2000">
                <a:solidFill>
                  <a:srgbClr val="FFCC00"/>
                </a:solidFill>
                <a:cs typeface="B Yagut" panose="00000400000000000000" pitchFamily="2" charset="-78"/>
              </a:rPr>
              <a:t>هزینه یابی مرحله ای</a:t>
            </a:r>
          </a:p>
          <a:p>
            <a:pPr algn="r" rtl="1">
              <a:lnSpc>
                <a:spcPct val="80000"/>
              </a:lnSpc>
            </a:pPr>
            <a:r>
              <a:rPr lang="fa-IR" altLang="zh-CN" sz="2000">
                <a:solidFill>
                  <a:srgbClr val="FFCC00"/>
                </a:solidFill>
                <a:cs typeface="B Yagut" panose="00000400000000000000" pitchFamily="2" charset="-78"/>
              </a:rPr>
              <a:t>هزینه یابی مرحله ای ، کار در جریان ساخت</a:t>
            </a:r>
          </a:p>
          <a:p>
            <a:pPr algn="r" rtl="1">
              <a:lnSpc>
                <a:spcPct val="80000"/>
              </a:lnSpc>
            </a:pPr>
            <a:r>
              <a:rPr lang="fa-IR" altLang="zh-CN" sz="2000">
                <a:solidFill>
                  <a:srgbClr val="FFCC00"/>
                </a:solidFill>
                <a:cs typeface="B Yagut" panose="00000400000000000000" pitchFamily="2" charset="-78"/>
              </a:rPr>
              <a:t>هزینه یابی مرحله ای ، روش میانگین</a:t>
            </a:r>
          </a:p>
          <a:p>
            <a:pPr algn="r" rtl="1">
              <a:lnSpc>
                <a:spcPct val="80000"/>
              </a:lnSpc>
            </a:pPr>
            <a:r>
              <a:rPr lang="fa-IR" altLang="zh-CN" sz="2000">
                <a:solidFill>
                  <a:srgbClr val="FFCC00"/>
                </a:solidFill>
                <a:cs typeface="B Yagut" panose="00000400000000000000" pitchFamily="2" charset="-78"/>
              </a:rPr>
              <a:t>هزینه یابی مرحله ای ، روش اولین صادره از اولین وارده</a:t>
            </a:r>
          </a:p>
          <a:p>
            <a:pPr algn="r" rtl="1">
              <a:lnSpc>
                <a:spcPct val="80000"/>
              </a:lnSpc>
            </a:pPr>
            <a:r>
              <a:rPr lang="fa-IR" altLang="zh-CN" sz="2000">
                <a:solidFill>
                  <a:srgbClr val="FFCC00"/>
                </a:solidFill>
                <a:cs typeface="B Yagut" panose="00000400000000000000" pitchFamily="2" charset="-78"/>
              </a:rPr>
              <a:t>هزینه یابی استاندارد </a:t>
            </a:r>
            <a:endParaRPr lang="en-US" altLang="fa-IR" sz="2000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03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1034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1000"/>
                                        <p:tgtEl>
                                          <p:spTgt spid="1034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1034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1000"/>
                                        <p:tgtEl>
                                          <p:spTgt spid="1034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1000"/>
                                        <p:tgtEl>
                                          <p:spTgt spid="1034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1000"/>
                                        <p:tgtEl>
                                          <p:spTgt spid="1034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3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1000"/>
                                        <p:tgtEl>
                                          <p:spTgt spid="10342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1000"/>
                                        <p:tgtEl>
                                          <p:spTgt spid="10342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4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1000"/>
                                        <p:tgtEl>
                                          <p:spTgt spid="10342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4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1000"/>
                                        <p:tgtEl>
                                          <p:spTgt spid="10342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1000"/>
                                        <p:tgtEl>
                                          <p:spTgt spid="10342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5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10342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5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1000"/>
                                        <p:tgtEl>
                                          <p:spTgt spid="10342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6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1000"/>
                                        <p:tgtEl>
                                          <p:spTgt spid="10342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426" grpId="0"/>
      <p:bldP spid="103429" grpId="0" build="p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2"/>
          <p:cNvSpPr>
            <a:spLocks noChangeArrowheads="1"/>
          </p:cNvSpPr>
          <p:nvPr/>
        </p:nvSpPr>
        <p:spPr bwMode="auto">
          <a:xfrm>
            <a:off x="2493963" y="2436813"/>
            <a:ext cx="5049837" cy="228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حل مسائل نمونه</a:t>
            </a:r>
          </a:p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از </a:t>
            </a:r>
          </a:p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منبع درسی</a:t>
            </a:r>
            <a:endParaRPr lang="en-US" altLang="zh-CN" sz="4800">
              <a:solidFill>
                <a:srgbClr val="FFCC00"/>
              </a:solidFill>
              <a:ea typeface="SimSun" panose="02010600030101010101" pitchFamily="2" charset="-122"/>
              <a:cs typeface="B Nasim" panose="00000700000000000000" pitchFamily="2" charset="-78"/>
            </a:endParaRPr>
          </a:p>
        </p:txBody>
      </p:sp>
    </p:spTree>
  </p:cSld>
  <p:clrMapOvr>
    <a:masterClrMapping/>
  </p:clrMapOvr>
  <p:transition spd="slow">
    <p:wheel spokes="3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1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186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52800" y="457200"/>
            <a:ext cx="2514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1 (صفحه 69)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22212" name="Rectangle 4"/>
          <p:cNvSpPr>
            <a:spLocks noChangeArrowheads="1"/>
          </p:cNvSpPr>
          <p:nvPr/>
        </p:nvSpPr>
        <p:spPr bwMode="auto">
          <a:xfrm>
            <a:off x="7300913" y="4235450"/>
            <a:ext cx="123348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2000">
                <a:solidFill>
                  <a:schemeClr val="hlink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ج )       </a:t>
            </a:r>
            <a:endParaRPr lang="en-US" altLang="zh-CN" sz="1000">
              <a:solidFill>
                <a:schemeClr val="hlink"/>
              </a:solidFill>
              <a:ea typeface="SimSun" panose="02010600030101010101" pitchFamily="2" charset="-122"/>
            </a:endParaRPr>
          </a:p>
          <a:p>
            <a:pPr eaLnBrk="0" hangingPunct="0"/>
            <a:endParaRPr lang="en-US" altLang="zh-CN" sz="1600">
              <a:solidFill>
                <a:schemeClr val="hlink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graphicFrame>
        <p:nvGraphicFramePr>
          <p:cNvPr id="222303" name="Group 95"/>
          <p:cNvGraphicFramePr>
            <a:graphicFrameLocks noGrp="1"/>
          </p:cNvGraphicFramePr>
          <p:nvPr/>
        </p:nvGraphicFramePr>
        <p:xfrm>
          <a:off x="3505200" y="1752600"/>
          <a:ext cx="4876800" cy="914400"/>
        </p:xfrm>
        <a:graphic>
          <a:graphicData uri="http://schemas.openxmlformats.org/drawingml/2006/table">
            <a:tbl>
              <a:tblPr rtl="1"/>
              <a:tblGrid>
                <a:gridCol w="3505200">
                  <a:extLst>
                    <a:ext uri="{9D8B030D-6E8A-4147-A177-3AD203B41FA5}">
                      <a16:colId xmlns:a16="http://schemas.microsoft.com/office/drawing/2014/main" val="3200325133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1287405752"/>
                    </a:ext>
                  </a:extLst>
                </a:gridCol>
              </a:tblGrid>
              <a:tr h="4572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                       موجودی کالا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3030853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اول دوره   314000</a:t>
                      </a:r>
                      <a:endParaRPr kumimoji="0" lang="en-US" altLang="zh-CN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4229957"/>
                  </a:ext>
                </a:extLst>
              </a:tr>
            </a:tbl>
          </a:graphicData>
        </a:graphic>
      </p:graphicFrame>
      <p:sp>
        <p:nvSpPr>
          <p:cNvPr id="222236" name="Rectangle 28"/>
          <p:cNvSpPr>
            <a:spLocks noChangeArrowheads="1"/>
          </p:cNvSpPr>
          <p:nvPr/>
        </p:nvSpPr>
        <p:spPr bwMode="auto">
          <a:xfrm>
            <a:off x="762000" y="2940050"/>
            <a:ext cx="7832725" cy="186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chemeClr val="hlink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ب)</a:t>
            </a:r>
            <a:r>
              <a:rPr lang="fa-IR" altLang="zh-CN" sz="200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بهای تمام شده کالای خریداری شده :           بهای خرید                               97100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                                                  اضافه می شود :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                           هزینه حمل کالای خریداری شده       </a:t>
            </a:r>
            <a:r>
              <a:rPr lang="fa-IR" altLang="zh-CN" sz="2000" u="sng">
                <a:solidFill>
                  <a:srgbClr val="FFCC00"/>
                </a:solidFill>
                <a:latin typeface="Times New Roman" panose="02020603050405020304" pitchFamily="18" charset="0"/>
              </a:rPr>
              <a:t>26000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                                                                                997000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graphicFrame>
        <p:nvGraphicFramePr>
          <p:cNvPr id="222312" name="Group 104"/>
          <p:cNvGraphicFramePr>
            <a:graphicFrameLocks noGrp="1"/>
          </p:cNvGraphicFramePr>
          <p:nvPr/>
        </p:nvGraphicFramePr>
        <p:xfrm>
          <a:off x="1905000" y="4724400"/>
          <a:ext cx="6600825" cy="974725"/>
        </p:xfrm>
        <a:graphic>
          <a:graphicData uri="http://schemas.openxmlformats.org/drawingml/2006/table">
            <a:tbl>
              <a:tblPr rtl="1"/>
              <a:tblGrid>
                <a:gridCol w="1274762">
                  <a:extLst>
                    <a:ext uri="{9D8B030D-6E8A-4147-A177-3AD203B41FA5}">
                      <a16:colId xmlns:a16="http://schemas.microsoft.com/office/drawing/2014/main" val="305323489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479855305"/>
                    </a:ext>
                  </a:extLst>
                </a:gridCol>
                <a:gridCol w="1485900">
                  <a:extLst>
                    <a:ext uri="{9D8B030D-6E8A-4147-A177-3AD203B41FA5}">
                      <a16:colId xmlns:a16="http://schemas.microsoft.com/office/drawing/2014/main" val="4157985364"/>
                    </a:ext>
                  </a:extLst>
                </a:gridCol>
                <a:gridCol w="1385887">
                  <a:extLst>
                    <a:ext uri="{9D8B030D-6E8A-4147-A177-3AD203B41FA5}">
                      <a16:colId xmlns:a16="http://schemas.microsoft.com/office/drawing/2014/main" val="398080810"/>
                    </a:ext>
                  </a:extLst>
                </a:gridCol>
                <a:gridCol w="2271713">
                  <a:extLst>
                    <a:ext uri="{9D8B030D-6E8A-4147-A177-3AD203B41FA5}">
                      <a16:colId xmlns:a16="http://schemas.microsoft.com/office/drawing/2014/main" val="199074389"/>
                    </a:ext>
                  </a:extLst>
                </a:gridCol>
              </a:tblGrid>
              <a:tr h="4572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خرید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حمل کالای خریداری شده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3831609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971000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26000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221211"/>
                  </a:ext>
                </a:extLst>
              </a:tr>
            </a:tbl>
          </a:graphicData>
        </a:graphic>
      </p:graphicFrame>
      <p:sp>
        <p:nvSpPr>
          <p:cNvPr id="222300" name="Rectangle 92"/>
          <p:cNvSpPr>
            <a:spLocks noChangeArrowheads="1"/>
          </p:cNvSpPr>
          <p:nvPr/>
        </p:nvSpPr>
        <p:spPr bwMode="auto">
          <a:xfrm>
            <a:off x="7315200" y="1339850"/>
            <a:ext cx="123348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2000">
                <a:solidFill>
                  <a:schemeClr val="hlink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الف )       </a:t>
            </a:r>
            <a:endParaRPr lang="en-US" altLang="zh-CN" sz="1000">
              <a:solidFill>
                <a:schemeClr val="hlink"/>
              </a:solidFill>
              <a:ea typeface="SimSun" panose="02010600030101010101" pitchFamily="2" charset="-122"/>
            </a:endParaRPr>
          </a:p>
          <a:p>
            <a:pPr eaLnBrk="0" hangingPunct="0"/>
            <a:endParaRPr lang="en-US" altLang="zh-CN" sz="1600">
              <a:solidFill>
                <a:schemeClr val="hlink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222313" name="Line 105"/>
          <p:cNvSpPr>
            <a:spLocks noChangeShapeType="1"/>
          </p:cNvSpPr>
          <p:nvPr/>
        </p:nvSpPr>
        <p:spPr bwMode="auto">
          <a:xfrm>
            <a:off x="4876800" y="2133600"/>
            <a:ext cx="31242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22314" name="Line 106"/>
          <p:cNvSpPr>
            <a:spLocks noChangeShapeType="1"/>
          </p:cNvSpPr>
          <p:nvPr/>
        </p:nvSpPr>
        <p:spPr bwMode="auto">
          <a:xfrm>
            <a:off x="5943600" y="2133600"/>
            <a:ext cx="0" cy="3810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22315" name="Line 107"/>
          <p:cNvSpPr>
            <a:spLocks noChangeShapeType="1"/>
          </p:cNvSpPr>
          <p:nvPr/>
        </p:nvSpPr>
        <p:spPr bwMode="auto">
          <a:xfrm>
            <a:off x="6553200" y="5105400"/>
            <a:ext cx="19812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22316" name="Line 108"/>
          <p:cNvSpPr>
            <a:spLocks noChangeShapeType="1"/>
          </p:cNvSpPr>
          <p:nvPr/>
        </p:nvSpPr>
        <p:spPr bwMode="auto">
          <a:xfrm>
            <a:off x="7467600" y="5105400"/>
            <a:ext cx="0" cy="5334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22317" name="Line 109"/>
          <p:cNvSpPr>
            <a:spLocks noChangeShapeType="1"/>
          </p:cNvSpPr>
          <p:nvPr/>
        </p:nvSpPr>
        <p:spPr bwMode="auto">
          <a:xfrm>
            <a:off x="2667000" y="5105400"/>
            <a:ext cx="29718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22318" name="Line 110"/>
          <p:cNvSpPr>
            <a:spLocks noChangeShapeType="1"/>
          </p:cNvSpPr>
          <p:nvPr/>
        </p:nvSpPr>
        <p:spPr bwMode="auto">
          <a:xfrm>
            <a:off x="4267200" y="5105400"/>
            <a:ext cx="0" cy="5334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124200" y="5334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1 (صفحه 69)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23236" name="Rectangle 4"/>
          <p:cNvSpPr>
            <a:spLocks noChangeArrowheads="1"/>
          </p:cNvSpPr>
          <p:nvPr/>
        </p:nvSpPr>
        <p:spPr bwMode="auto">
          <a:xfrm>
            <a:off x="1512888" y="2016125"/>
            <a:ext cx="6562725" cy="301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fa-IR" altLang="zh-CN">
                <a:solidFill>
                  <a:schemeClr val="hlink"/>
                </a:solidFill>
              </a:rPr>
              <a:t>د)</a:t>
            </a:r>
            <a:r>
              <a:rPr lang="fa-IR" altLang="zh-CN">
                <a:solidFill>
                  <a:srgbClr val="FFCC00"/>
                </a:solidFill>
              </a:rPr>
              <a:t> تعیین بهای تمام شده کالای فروش رفته :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موجودی کالای اول دوره                                         31400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خرید کالا در طی دوره                         971000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اضافه می شود هزینه حمل                     </a:t>
            </a:r>
            <a:r>
              <a:rPr lang="fa-IR" altLang="zh-CN" u="sng">
                <a:solidFill>
                  <a:srgbClr val="FFCC00"/>
                </a:solidFill>
              </a:rPr>
              <a:t>26000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بهای تمام شده کالای خریداری شده           </a:t>
            </a:r>
            <a:r>
              <a:rPr lang="fa-IR" altLang="zh-CN" u="sng">
                <a:solidFill>
                  <a:srgbClr val="FFCC00"/>
                </a:solidFill>
              </a:rPr>
              <a:t>997000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بهای تمام شده کالای آماده برای فروش      1311000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r>
              <a:rPr lang="fa-IR" altLang="zh-CN">
                <a:solidFill>
                  <a:srgbClr val="FFCC00"/>
                </a:solidFill>
              </a:rPr>
              <a:t>کسر می شود موجودی کالای آخر دوره     </a:t>
            </a:r>
            <a:r>
              <a:rPr lang="fa-IR" altLang="zh-CN" u="sng">
                <a:solidFill>
                  <a:srgbClr val="FFCC00"/>
                </a:solidFill>
              </a:rPr>
              <a:t>(297000)</a:t>
            </a:r>
            <a:r>
              <a:rPr lang="fa-IR" altLang="zh-CN">
                <a:solidFill>
                  <a:srgbClr val="FFCC00"/>
                </a:solidFill>
              </a:rPr>
              <a:t>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بهای تمام شده کالای فروش رفته</a:t>
            </a:r>
            <a:r>
              <a:rPr lang="en-US" altLang="zh-CN">
                <a:solidFill>
                  <a:srgbClr val="FFCC00"/>
                </a:solidFill>
              </a:rPr>
              <a:t>              </a:t>
            </a:r>
            <a:r>
              <a:rPr lang="fa-IR" altLang="zh-CN" u="sng">
                <a:solidFill>
                  <a:srgbClr val="FFCC00"/>
                </a:solidFill>
              </a:rPr>
              <a:t>1014000</a:t>
            </a:r>
            <a:r>
              <a:rPr lang="en-US" altLang="zh-CN">
                <a:solidFill>
                  <a:srgbClr val="FFCC00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 </a:t>
            </a: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124200" y="228600"/>
            <a:ext cx="26670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2 (صفحه 70  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24260" name="Rectangle 4"/>
          <p:cNvSpPr>
            <a:spLocks noChangeArrowheads="1"/>
          </p:cNvSpPr>
          <p:nvPr/>
        </p:nvSpPr>
        <p:spPr bwMode="auto">
          <a:xfrm>
            <a:off x="1600200" y="1173163"/>
            <a:ext cx="6724650" cy="593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chemeClr val="hlink"/>
                </a:solidFill>
              </a:rPr>
              <a:t>الف ) :</a:t>
            </a:r>
            <a:r>
              <a:rPr lang="fa-IR" altLang="zh-CN">
                <a:solidFill>
                  <a:srgbClr val="FFCC00"/>
                </a:solidFill>
              </a:rPr>
              <a:t>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1) هزینه های بازاریابی     197000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</a:t>
            </a:r>
            <a:r>
              <a:rPr lang="fa-IR" altLang="zh-CN" u="sng">
                <a:solidFill>
                  <a:srgbClr val="FFCC00"/>
                </a:solidFill>
              </a:rPr>
              <a:t>حسابهای پرداختنی</a:t>
            </a:r>
            <a:r>
              <a:rPr lang="fa-IR" altLang="zh-CN">
                <a:solidFill>
                  <a:srgbClr val="FFCC00"/>
                </a:solidFill>
              </a:rPr>
              <a:t>              197000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2)خرید                         971000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</a:t>
            </a:r>
            <a:r>
              <a:rPr lang="fa-IR" altLang="zh-CN" u="sng">
                <a:solidFill>
                  <a:srgbClr val="FFCC00"/>
                </a:solidFill>
              </a:rPr>
              <a:t>حسابهای پرداختنی</a:t>
            </a:r>
            <a:r>
              <a:rPr lang="fa-IR" altLang="zh-CN">
                <a:solidFill>
                  <a:srgbClr val="FFCC00"/>
                </a:solidFill>
              </a:rPr>
              <a:t>                26000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3) هزینه حمل                  26000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</a:t>
            </a:r>
            <a:r>
              <a:rPr lang="fa-IR" altLang="zh-CN" u="sng">
                <a:solidFill>
                  <a:srgbClr val="FFCC00"/>
                </a:solidFill>
              </a:rPr>
              <a:t>حسابهای پرداختنی</a:t>
            </a:r>
            <a:r>
              <a:rPr lang="fa-IR" altLang="zh-CN">
                <a:solidFill>
                  <a:srgbClr val="FFCC00"/>
                </a:solidFill>
              </a:rPr>
              <a:t>               26000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4) هزینه های اداری        400000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</a:t>
            </a:r>
            <a:r>
              <a:rPr lang="fa-IR" altLang="zh-CN" u="sng">
                <a:solidFill>
                  <a:srgbClr val="FFCC00"/>
                </a:solidFill>
              </a:rPr>
              <a:t>حسابهای پرداختنی</a:t>
            </a:r>
            <a:r>
              <a:rPr lang="fa-IR" altLang="zh-CN">
                <a:solidFill>
                  <a:srgbClr val="FFCC00"/>
                </a:solidFill>
              </a:rPr>
              <a:t>             400000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5) خلاصه حساب سود و زیان   314000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موجودی کالا                     314000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موجودی کالا                         297000     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</a:t>
            </a:r>
            <a:r>
              <a:rPr lang="fa-IR" altLang="zh-CN" u="sng">
                <a:solidFill>
                  <a:srgbClr val="FFCC00"/>
                </a:solidFill>
              </a:rPr>
              <a:t>خلاصه حساب سود و زیان</a:t>
            </a:r>
            <a:r>
              <a:rPr lang="fa-IR" altLang="zh-CN">
                <a:solidFill>
                  <a:srgbClr val="FFCC00"/>
                </a:solidFill>
              </a:rPr>
              <a:t>        297000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6) حسابهای دریافتنی           1850000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</a:t>
            </a:r>
            <a:r>
              <a:rPr lang="fa-IR" altLang="zh-CN" u="sng">
                <a:solidFill>
                  <a:srgbClr val="FFCC00"/>
                </a:solidFill>
              </a:rPr>
              <a:t>فروش</a:t>
            </a:r>
            <a:r>
              <a:rPr lang="fa-IR" altLang="zh-CN">
                <a:solidFill>
                  <a:srgbClr val="FFCC00"/>
                </a:solidFill>
              </a:rPr>
              <a:t>                       1850000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 shadeToTitle="1">
        <a:gradFill rotWithShape="0">
          <a:gsLst>
            <a:gs pos="0">
              <a:schemeClr val="bg1"/>
            </a:gs>
            <a:gs pos="100000">
              <a:schemeClr val="bg2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4572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2 (صفحه 70  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25284" name="Rectangle 4"/>
          <p:cNvSpPr>
            <a:spLocks noChangeArrowheads="1"/>
          </p:cNvSpPr>
          <p:nvPr/>
        </p:nvSpPr>
        <p:spPr bwMode="auto">
          <a:xfrm>
            <a:off x="419100" y="1955800"/>
            <a:ext cx="8305800" cy="337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chemeClr val="hlink"/>
                </a:solidFill>
              </a:rPr>
              <a:t>ب )</a:t>
            </a:r>
            <a:r>
              <a:rPr lang="fa-IR" altLang="zh-CN">
                <a:solidFill>
                  <a:srgbClr val="FFCC00"/>
                </a:solidFill>
              </a:rPr>
              <a:t> </a:t>
            </a:r>
            <a:r>
              <a:rPr lang="fa-IR" altLang="zh-CN" u="sng">
                <a:solidFill>
                  <a:srgbClr val="FFCC00"/>
                </a:solidFill>
              </a:rPr>
              <a:t>شرکت صوت تهران – صورت سود و زیان  ، برای دوره مالی منتهی به ....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فروش                                                                        1850000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کسر می شود بهای تمام شده کالای فروش رفته              </a:t>
            </a:r>
            <a:r>
              <a:rPr lang="fa-IR" altLang="zh-CN" u="sng">
                <a:solidFill>
                  <a:srgbClr val="FFCC00"/>
                </a:solidFill>
              </a:rPr>
              <a:t>(1014000)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سود ناویژه                                                                 836000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کسر می شود :</a:t>
            </a:r>
          </a:p>
          <a:p>
            <a:pPr rtl="1"/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هزینه های بازاریابی                                 197000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هزینه های اداری              </a:t>
            </a:r>
            <a:r>
              <a:rPr lang="fa-IR" altLang="zh-CN" u="sng">
                <a:solidFill>
                  <a:srgbClr val="FFCC00"/>
                </a:solidFill>
              </a:rPr>
              <a:t>400000</a:t>
            </a:r>
            <a:r>
              <a:rPr lang="fa-IR" altLang="zh-CN">
                <a:solidFill>
                  <a:srgbClr val="FFCC00"/>
                </a:solidFill>
              </a:rPr>
              <a:t>            </a:t>
            </a:r>
            <a:r>
              <a:rPr lang="fa-IR" altLang="zh-CN" u="sng">
                <a:solidFill>
                  <a:srgbClr val="FFCC00"/>
                </a:solidFill>
              </a:rPr>
              <a:t>597000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سود ویژه                                               239000</a:t>
            </a: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252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5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25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282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Text Box 2"/>
          <p:cNvSpPr txBox="1">
            <a:spLocks noChangeArrowheads="1"/>
          </p:cNvSpPr>
          <p:nvPr/>
        </p:nvSpPr>
        <p:spPr bwMode="auto">
          <a:xfrm>
            <a:off x="1676400" y="762000"/>
            <a:ext cx="6400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zh-CN" sz="5400">
                <a:solidFill>
                  <a:schemeClr val="hlink"/>
                </a:solidFill>
                <a:cs typeface="B Nasim" panose="00000700000000000000" pitchFamily="2" charset="-78"/>
              </a:rPr>
              <a:t>فصل پنجم</a:t>
            </a:r>
            <a:r>
              <a:rPr lang="en-US" altLang="zh-CN" sz="5400">
                <a:solidFill>
                  <a:schemeClr val="hlink"/>
                </a:solidFill>
                <a:ea typeface="SimSun" panose="02010600030101010101" pitchFamily="2" charset="-122"/>
                <a:cs typeface="B Nasim" panose="00000700000000000000" pitchFamily="2" charset="-78"/>
              </a:rPr>
              <a:t> </a:t>
            </a:r>
            <a:endParaRPr lang="en-US" altLang="fa-IR" sz="5400">
              <a:solidFill>
                <a:schemeClr val="hlink"/>
              </a:solidFill>
              <a:cs typeface="B Nasim" panose="00000700000000000000" pitchFamily="2" charset="-78"/>
            </a:endParaRPr>
          </a:p>
        </p:txBody>
      </p:sp>
      <p:sp>
        <p:nvSpPr>
          <p:cNvPr id="226307" name="Text Box 3"/>
          <p:cNvSpPr txBox="1">
            <a:spLocks noChangeArrowheads="1"/>
          </p:cNvSpPr>
          <p:nvPr/>
        </p:nvSpPr>
        <p:spPr bwMode="auto">
          <a:xfrm>
            <a:off x="990600" y="2514600"/>
            <a:ext cx="7620000" cy="1922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rtl="1">
              <a:spcBef>
                <a:spcPct val="50000"/>
              </a:spcBef>
            </a:pPr>
            <a:r>
              <a:rPr lang="fa-IR" altLang="zh-CN" sz="4800">
                <a:solidFill>
                  <a:srgbClr val="FFCC00"/>
                </a:solidFill>
                <a:cs typeface="B Jadid" panose="00000700000000000000" pitchFamily="2" charset="-78"/>
              </a:rPr>
              <a:t>بهای تمام شده کالا در</a:t>
            </a:r>
          </a:p>
          <a:p>
            <a:pPr algn="ctr" rtl="1">
              <a:spcBef>
                <a:spcPct val="50000"/>
              </a:spcBef>
            </a:pPr>
            <a:r>
              <a:rPr lang="fa-IR" altLang="zh-CN" sz="4800">
                <a:solidFill>
                  <a:srgbClr val="FFCC00"/>
                </a:solidFill>
                <a:cs typeface="B Jadid" panose="00000700000000000000" pitchFamily="2" charset="-78"/>
              </a:rPr>
              <a:t> موسسات تولیدی ، روش ادواری </a:t>
            </a:r>
            <a:endParaRPr lang="en-US" altLang="fa-IR" sz="4800">
              <a:solidFill>
                <a:srgbClr val="FFCC00"/>
              </a:solidFill>
              <a:cs typeface="B Jadid" panose="00000700000000000000" pitchFamily="2" charset="-78"/>
            </a:endParaRPr>
          </a:p>
        </p:txBody>
      </p:sp>
      <p:sp>
        <p:nvSpPr>
          <p:cNvPr id="226308" name="Text Box 4"/>
          <p:cNvSpPr txBox="1">
            <a:spLocks noChangeArrowheads="1"/>
          </p:cNvSpPr>
          <p:nvPr/>
        </p:nvSpPr>
        <p:spPr bwMode="auto">
          <a:xfrm>
            <a:off x="990600" y="5534025"/>
            <a:ext cx="7543800" cy="790575"/>
          </a:xfrm>
          <a:prstGeom prst="rect">
            <a:avLst/>
          </a:prstGeom>
          <a:noFill/>
          <a:ln w="28575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zh-CN" sz="2000"/>
              <a:t>هدف های فراگیری آشنایی با :      نظام ادواری تعیین بهای تمام شده کالای ساخته شده در موسسات تولیدی و صورتحساب تولید</a:t>
            </a:r>
            <a:r>
              <a:rPr lang="fa-IR" altLang="zh-CN"/>
              <a:t> . </a:t>
            </a:r>
            <a:endParaRPr lang="en-US" altLang="fa-IR"/>
          </a:p>
        </p:txBody>
      </p:sp>
    </p:spTree>
  </p:cSld>
  <p:clrMapOvr>
    <a:masterClrMapping/>
  </p:clrMapOvr>
  <p:transition spd="slow"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26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26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26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306" grpId="0"/>
      <p:bldP spid="226307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2" name="Rectangle 4"/>
          <p:cNvSpPr>
            <a:spLocks noGrp="1" noChangeArrowheads="1"/>
          </p:cNvSpPr>
          <p:nvPr>
            <p:ph type="ctrTitle"/>
          </p:nvPr>
        </p:nvSpPr>
        <p:spPr>
          <a:xfrm>
            <a:off x="609600" y="304800"/>
            <a:ext cx="8001000" cy="1431925"/>
          </a:xfrm>
        </p:spPr>
        <p:txBody>
          <a:bodyPr/>
          <a:lstStyle/>
          <a:p>
            <a:pPr algn="r" rtl="1"/>
            <a:r>
              <a:rPr lang="fa-IR" altLang="zh-CN" sz="3200">
                <a:solidFill>
                  <a:schemeClr val="hlink"/>
                </a:solidFill>
                <a:cs typeface="B Jadid" panose="00000700000000000000" pitchFamily="2" charset="-78"/>
              </a:rPr>
              <a:t>بهای تمام شده کالا در موسسات تولیدی – نظام ادواری :</a:t>
            </a:r>
            <a:endParaRPr lang="en-US" altLang="fa-IR" sz="3200">
              <a:solidFill>
                <a:schemeClr val="hlink"/>
              </a:solidFill>
              <a:cs typeface="B Jadid" panose="00000700000000000000" pitchFamily="2" charset="-78"/>
            </a:endParaRPr>
          </a:p>
        </p:txBody>
      </p:sp>
      <p:sp>
        <p:nvSpPr>
          <p:cNvPr id="227333" name="Rectangle 5"/>
          <p:cNvSpPr>
            <a:spLocks noGrp="1" noChangeArrowheads="1"/>
          </p:cNvSpPr>
          <p:nvPr>
            <p:ph type="subTitle" idx="1"/>
          </p:nvPr>
        </p:nvSpPr>
        <p:spPr>
          <a:xfrm>
            <a:off x="609600" y="2286000"/>
            <a:ext cx="7848600" cy="1752600"/>
          </a:xfrm>
        </p:spPr>
        <p:txBody>
          <a:bodyPr/>
          <a:lstStyle/>
          <a:p>
            <a:pPr algn="just" rtl="1">
              <a:lnSpc>
                <a:spcPct val="9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در موسسات تولیدی که از نظام ادواری نگهداری حساب موجودیها ، برای تعیین بهای تمام شده کالای ساخته شده استفاده می نمایند ، نحوه عمل به این صورت است که حسابهای « موجودی مواد » ، « موجودی کالای در جریان ساخت » و « موجودی کالای ساخته شده » در طی دوره مالی فعالیت ندارند و در پایان دوره مالی اصلاح می شوند . </a:t>
            </a:r>
            <a:endParaRPr lang="en-US" altLang="zh-CN" sz="2400">
              <a:solidFill>
                <a:srgbClr val="FFCC00"/>
              </a:solidFill>
              <a:ea typeface="SimSun" panose="02010600030101010101" pitchFamily="2" charset="-122"/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80" name="Rectangle 4"/>
          <p:cNvSpPr>
            <a:spLocks noChangeArrowheads="1"/>
          </p:cNvSpPr>
          <p:nvPr/>
        </p:nvSpPr>
        <p:spPr bwMode="auto">
          <a:xfrm>
            <a:off x="533400" y="1663700"/>
            <a:ext cx="8021638" cy="191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" rtl="1"/>
            <a:r>
              <a:rPr lang="fa-IR" altLang="zh-CN">
                <a:solidFill>
                  <a:srgbClr val="FFCC00"/>
                </a:solidFill>
              </a:rPr>
              <a:t>اصلاح حسابهای « موجودی مواد » و « موجودی کالای در جریان ساخت » با استفاده از « خلاصه حساب تولید » صورت می گیرد .</a:t>
            </a:r>
          </a:p>
          <a:p>
            <a:pPr algn="just" rtl="1"/>
            <a:endParaRPr lang="fa-IR" altLang="zh-CN">
              <a:solidFill>
                <a:srgbClr val="FFCC00"/>
              </a:solidFill>
            </a:endParaRP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 اصلاح حساب « موجودی کالای ساخته شده » با استفاده از « خلاصه حساب سود و زیان » انجام می گیرد</a:t>
            </a:r>
            <a:r>
              <a:rPr lang="en-US" altLang="zh-CN">
                <a:solidFill>
                  <a:srgbClr val="FFCC00"/>
                </a:solidFill>
              </a:rPr>
              <a:t> .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293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9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29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380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5" name="Rectangle 5"/>
          <p:cNvSpPr>
            <a:spLocks noChangeArrowheads="1"/>
          </p:cNvSpPr>
          <p:nvPr/>
        </p:nvSpPr>
        <p:spPr bwMode="auto">
          <a:xfrm>
            <a:off x="609600" y="1498600"/>
            <a:ext cx="7896225" cy="337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" rtl="1"/>
            <a:r>
              <a:rPr lang="fa-IR" altLang="zh-CN">
                <a:solidFill>
                  <a:srgbClr val="FFCC00"/>
                </a:solidFill>
              </a:rPr>
              <a:t>پس از اصلاح حسابهای موجودیهای جنسی ، حسابهای تولیدی (خرید و حسابهای وابسته به خرید ، دستمزد مستقیم و سربار ساخت ) به  « خلاصه حساب تولید » بسته می شوند . </a:t>
            </a:r>
          </a:p>
          <a:p>
            <a:pPr algn="just" rtl="1"/>
            <a:endParaRPr lang="fa-IR" altLang="zh-CN">
              <a:solidFill>
                <a:srgbClr val="FFCC00"/>
              </a:solidFill>
            </a:endParaRP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در این مرحله « خلاصه حساب تولید » قیمت تمام شده کالای ساخته شده را طی دوره مالی نشان می دهد که به « خلاصه حساب سود و زیان » بسته می شود . با بسته شدن حساب فروش و حسابهای وابسته به فروش و نیز حسابهای هزینه های عملیاتی به « خلاصه حساب سود و زیان » ، سود یا زیان دوره مالی مشخص می شود . </a:t>
            </a: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304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04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304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304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304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6" dur="1000"/>
                                        <p:tgtEl>
                                          <p:spTgt spid="2304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405" grpId="0" build="p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8" name="Rectangle 4"/>
          <p:cNvSpPr>
            <a:spLocks noChangeArrowheads="1"/>
          </p:cNvSpPr>
          <p:nvPr/>
        </p:nvSpPr>
        <p:spPr bwMode="auto">
          <a:xfrm>
            <a:off x="533400" y="1285875"/>
            <a:ext cx="7915275" cy="3743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" rtl="1"/>
            <a:r>
              <a:rPr lang="fa-IR" altLang="zh-CN">
                <a:solidFill>
                  <a:srgbClr val="FFCC00"/>
                </a:solidFill>
              </a:rPr>
              <a:t>در پایان دوره مالی صورت حساب تولید (صورت بهای تمام شده کالای ساخته شده ) بر اساس اطلاعات مندرج در « خلاصه حساب تولید » تنظیم می شود .</a:t>
            </a: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 </a:t>
            </a:r>
          </a:p>
          <a:p>
            <a:pPr algn="just" rtl="1"/>
            <a:r>
              <a:rPr lang="fa-IR" altLang="zh-CN">
                <a:solidFill>
                  <a:srgbClr val="FFCC00"/>
                </a:solidFill>
              </a:rPr>
              <a:t>به این ترتیب که ابتدا مواد مستقیم مصرفی محاسبه می شود و به همراه دستمزد مستقیم و هزینه های غیر مستقیم تولید (سربار) به موجودی کالای در جریان ساخت اول دوره اضافه می گردد تا اینکه کالای در جریان ساخت طی دوره بدست آید . سپس موجودی کالای در جریان ساخت آخر دوره کسر می شود تا اینکه بهای تمام شده کالای ساخته شده در طی دوره مشخص گردد</a:t>
            </a:r>
            <a:r>
              <a:rPr lang="en-US" altLang="zh-CN">
                <a:solidFill>
                  <a:srgbClr val="FFCC00"/>
                </a:solidFill>
              </a:rPr>
              <a:t>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314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14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314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31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1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" dur="1000"/>
                                        <p:tgtEl>
                                          <p:spTgt spid="231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1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1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9" dur="1000"/>
                                        <p:tgtEl>
                                          <p:spTgt spid="231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1000"/>
                                        <p:tgtEl>
                                          <p:spTgt spid="2314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1000"/>
                                        <p:tgtEl>
                                          <p:spTgt spid="2314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1000"/>
                                        <p:tgtEl>
                                          <p:spTgt spid="2314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1428" grpId="0" build="allAtOnce"/>
      <p:bldP spid="231428" grpId="1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5" name="Rectangle 5"/>
          <p:cNvSpPr>
            <a:spLocks noGrp="1" noChangeArrowheads="1"/>
          </p:cNvSpPr>
          <p:nvPr>
            <p:ph type="ctrTitle"/>
          </p:nvPr>
        </p:nvSpPr>
        <p:spPr>
          <a:xfrm>
            <a:off x="990600" y="381000"/>
            <a:ext cx="7086600" cy="1431925"/>
          </a:xfrm>
        </p:spPr>
        <p:txBody>
          <a:bodyPr/>
          <a:lstStyle/>
          <a:p>
            <a:pPr algn="ctr" rtl="1"/>
            <a:r>
              <a:rPr lang="fa-IR" altLang="zh-CN" sz="5400">
                <a:solidFill>
                  <a:schemeClr val="hlink"/>
                </a:solidFill>
                <a:cs typeface="B Nasim" panose="00000700000000000000" pitchFamily="2" charset="-78"/>
              </a:rPr>
              <a:t>فصل اول</a:t>
            </a:r>
            <a:r>
              <a:rPr lang="en-US" altLang="zh-CN" sz="5400">
                <a:solidFill>
                  <a:schemeClr val="hlink"/>
                </a:solidFill>
                <a:cs typeface="B Nasim" panose="00000700000000000000" pitchFamily="2" charset="-78"/>
              </a:rPr>
              <a:t> </a:t>
            </a:r>
            <a:endParaRPr lang="en-US" altLang="fa-IR" sz="5400">
              <a:solidFill>
                <a:schemeClr val="hlink"/>
              </a:solidFill>
              <a:cs typeface="B Nasim" panose="00000700000000000000" pitchFamily="2" charset="-78"/>
            </a:endParaRPr>
          </a:p>
        </p:txBody>
      </p:sp>
      <p:sp>
        <p:nvSpPr>
          <p:cNvPr id="107526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143000" y="2514600"/>
            <a:ext cx="7086600" cy="2286000"/>
          </a:xfrm>
        </p:spPr>
        <p:txBody>
          <a:bodyPr/>
          <a:lstStyle/>
          <a:p>
            <a:pPr algn="ctr" rtl="1"/>
            <a:r>
              <a:rPr lang="fa-IR" altLang="zh-CN" sz="5400">
                <a:solidFill>
                  <a:srgbClr val="FFCC00"/>
                </a:solidFill>
                <a:cs typeface="B Jadid" panose="00000700000000000000" pitchFamily="2" charset="-78"/>
              </a:rPr>
              <a:t>کلیات و مفاهیم </a:t>
            </a:r>
            <a:endParaRPr lang="en-US" altLang="zh-CN" sz="5400">
              <a:solidFill>
                <a:srgbClr val="FFCC00"/>
              </a:solidFill>
              <a:ea typeface="SimSun" panose="02010600030101010101" pitchFamily="2" charset="-122"/>
              <a:cs typeface="B Jadid" panose="00000700000000000000" pitchFamily="2" charset="-78"/>
            </a:endParaRPr>
          </a:p>
          <a:p>
            <a:pPr algn="ctr" rtl="1"/>
            <a:r>
              <a:rPr lang="fa-IR" altLang="zh-CN" sz="5400">
                <a:solidFill>
                  <a:srgbClr val="FFCC00"/>
                </a:solidFill>
                <a:cs typeface="B Jadid" panose="00000700000000000000" pitchFamily="2" charset="-78"/>
              </a:rPr>
              <a:t>حسابداری بهای تمام شده</a:t>
            </a:r>
            <a:r>
              <a:rPr lang="en-US" altLang="zh-CN" sz="4800">
                <a:solidFill>
                  <a:srgbClr val="FFCC00"/>
                </a:solidFill>
                <a:ea typeface="SimSun" panose="02010600030101010101" pitchFamily="2" charset="-122"/>
              </a:rPr>
              <a:t> </a:t>
            </a:r>
            <a:endParaRPr lang="en-US" altLang="fa-IR" sz="4800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  <p:sp>
        <p:nvSpPr>
          <p:cNvPr id="107527" name="Text Box 7"/>
          <p:cNvSpPr txBox="1">
            <a:spLocks noChangeArrowheads="1"/>
          </p:cNvSpPr>
          <p:nvPr/>
        </p:nvSpPr>
        <p:spPr bwMode="auto">
          <a:xfrm>
            <a:off x="609600" y="5486400"/>
            <a:ext cx="7620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endParaRPr lang="fa-IR" altLang="fa-IR" sz="1800">
              <a:cs typeface="Arial" panose="020B0604020202020204" pitchFamily="34" charset="0"/>
            </a:endParaRPr>
          </a:p>
        </p:txBody>
      </p:sp>
      <p:sp>
        <p:nvSpPr>
          <p:cNvPr id="107529" name="Text Box 9"/>
          <p:cNvSpPr txBox="1">
            <a:spLocks noChangeArrowheads="1"/>
          </p:cNvSpPr>
          <p:nvPr/>
        </p:nvSpPr>
        <p:spPr bwMode="auto">
          <a:xfrm>
            <a:off x="1143000" y="5029200"/>
            <a:ext cx="7239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endParaRPr lang="fa-IR" altLang="fa-IR" sz="1800">
              <a:cs typeface="Arial" panose="020B0604020202020204" pitchFamily="34" charset="0"/>
            </a:endParaRPr>
          </a:p>
        </p:txBody>
      </p:sp>
      <p:sp>
        <p:nvSpPr>
          <p:cNvPr id="107530" name="Rectangle 10"/>
          <p:cNvSpPr>
            <a:spLocks noChangeArrowheads="1"/>
          </p:cNvSpPr>
          <p:nvPr/>
        </p:nvSpPr>
        <p:spPr bwMode="auto">
          <a:xfrm>
            <a:off x="989013" y="5641975"/>
            <a:ext cx="7697787" cy="454025"/>
          </a:xfrm>
          <a:prstGeom prst="rect">
            <a:avLst/>
          </a:prstGeom>
          <a:noFill/>
          <a:ln w="571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Low" rtl="1"/>
            <a:r>
              <a:rPr lang="fa-IR" altLang="zh-CN" sz="2000" b="1">
                <a:solidFill>
                  <a:schemeClr val="hlink"/>
                </a:solidFill>
              </a:rPr>
              <a:t>هدف های فراگیری</a:t>
            </a:r>
            <a:r>
              <a:rPr lang="fa-IR" altLang="zh-CN" sz="1800">
                <a:solidFill>
                  <a:schemeClr val="hlink"/>
                </a:solidFill>
              </a:rPr>
              <a:t> </a:t>
            </a:r>
            <a:r>
              <a:rPr lang="fa-IR" altLang="zh-CN" sz="2000" b="1">
                <a:solidFill>
                  <a:schemeClr val="hlink"/>
                </a:solidFill>
              </a:rPr>
              <a:t>آشنایی با</a:t>
            </a:r>
            <a:r>
              <a:rPr lang="fa-IR" altLang="zh-CN" sz="1800">
                <a:solidFill>
                  <a:schemeClr val="hlink"/>
                </a:solidFill>
              </a:rPr>
              <a:t> </a:t>
            </a:r>
            <a:r>
              <a:rPr lang="en-US" altLang="zh-CN" sz="1800" b="1">
                <a:solidFill>
                  <a:schemeClr val="hlink"/>
                </a:solidFill>
                <a:ea typeface="SimSun" panose="02010600030101010101" pitchFamily="2" charset="-122"/>
              </a:rPr>
              <a:t>:</a:t>
            </a:r>
            <a:r>
              <a:rPr lang="fa-IR" altLang="zh-CN" sz="1800">
                <a:solidFill>
                  <a:schemeClr val="hlink"/>
                </a:solidFill>
              </a:rPr>
              <a:t> </a:t>
            </a:r>
            <a:r>
              <a:rPr lang="en-US" altLang="zh-CN" sz="1800">
                <a:solidFill>
                  <a:schemeClr val="hlink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   </a:t>
            </a:r>
            <a:r>
              <a:rPr lang="fa-IR" altLang="zh-CN" sz="1600">
                <a:solidFill>
                  <a:schemeClr val="hlink"/>
                </a:solidFill>
              </a:rPr>
              <a:t>مفاهیم حسابداری بهای تمام شده و کاربردهای  آن در مدیریت</a:t>
            </a:r>
            <a:r>
              <a:rPr lang="fa-IR" altLang="zh-CN" sz="1600"/>
              <a:t> 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1000"/>
                                        <p:tgtEl>
                                          <p:spTgt spid="107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075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075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525" grpId="0"/>
      <p:bldP spid="107526" grpId="0" build="p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28600" y="228600"/>
            <a:ext cx="8458200" cy="1431925"/>
          </a:xfrm>
        </p:spPr>
        <p:txBody>
          <a:bodyPr/>
          <a:lstStyle/>
          <a:p>
            <a:pPr algn="r" rtl="1"/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نمودار 1-5 نحوه گردش اقلام بهای تمام شده در نظام هزینه یابی ادواری را نشان می دهد :</a:t>
            </a:r>
            <a:endParaRPr lang="en-US" altLang="fa-IR" sz="2400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  <p:sp>
        <p:nvSpPr>
          <p:cNvPr id="232454" name="Text Box 6"/>
          <p:cNvSpPr txBox="1">
            <a:spLocks noChangeArrowheads="1"/>
          </p:cNvSpPr>
          <p:nvPr/>
        </p:nvSpPr>
        <p:spPr bwMode="auto">
          <a:xfrm>
            <a:off x="6781800" y="2424113"/>
            <a:ext cx="20574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fa-IR" sz="1800">
                <a:solidFill>
                  <a:srgbClr val="FFCC00"/>
                </a:solidFill>
              </a:rPr>
              <a:t>دستمزد غير مستقيم</a:t>
            </a:r>
            <a:endParaRPr lang="en-US" altLang="fa-IR" sz="1800">
              <a:solidFill>
                <a:srgbClr val="FFCC00"/>
              </a:solidFill>
            </a:endParaRPr>
          </a:p>
        </p:txBody>
      </p:sp>
      <p:sp>
        <p:nvSpPr>
          <p:cNvPr id="232457" name="Text Box 9"/>
          <p:cNvSpPr txBox="1">
            <a:spLocks noChangeArrowheads="1"/>
          </p:cNvSpPr>
          <p:nvPr/>
        </p:nvSpPr>
        <p:spPr bwMode="auto">
          <a:xfrm>
            <a:off x="457200" y="2271713"/>
            <a:ext cx="14478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fa-IR" sz="1800">
                <a:solidFill>
                  <a:srgbClr val="FFCC00"/>
                </a:solidFill>
              </a:rPr>
              <a:t>مواد مستقيم</a:t>
            </a:r>
            <a:endParaRPr lang="en-US" altLang="fa-IR" sz="1800">
              <a:solidFill>
                <a:srgbClr val="FFCC00"/>
              </a:solidFill>
            </a:endParaRPr>
          </a:p>
        </p:txBody>
      </p:sp>
      <p:sp>
        <p:nvSpPr>
          <p:cNvPr id="232458" name="Text Box 10"/>
          <p:cNvSpPr txBox="1">
            <a:spLocks noChangeArrowheads="1"/>
          </p:cNvSpPr>
          <p:nvPr/>
        </p:nvSpPr>
        <p:spPr bwMode="auto">
          <a:xfrm>
            <a:off x="2514600" y="2043113"/>
            <a:ext cx="3657600" cy="1093787"/>
          </a:xfrm>
          <a:prstGeom prst="rect">
            <a:avLst/>
          </a:prstGeom>
          <a:noFill/>
          <a:ln w="9525" algn="ctr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rtl="1">
              <a:spcBef>
                <a:spcPct val="50000"/>
              </a:spcBef>
            </a:pPr>
            <a:r>
              <a:rPr lang="fa-IR" altLang="fa-IR" sz="1800">
                <a:solidFill>
                  <a:srgbClr val="FFCC00"/>
                </a:solidFill>
              </a:rPr>
              <a:t>دستمزد غير مستقيم .</a:t>
            </a:r>
            <a:r>
              <a:rPr lang="en-US" altLang="fa-IR" sz="1800">
                <a:solidFill>
                  <a:srgbClr val="FFCC00"/>
                </a:solidFill>
              </a:rPr>
              <a:t> </a:t>
            </a:r>
            <a:r>
              <a:rPr lang="fa-IR" altLang="fa-IR" sz="1800">
                <a:solidFill>
                  <a:srgbClr val="FFCC00"/>
                </a:solidFill>
              </a:rPr>
              <a:t> مواد غير مستقيم                           </a:t>
            </a:r>
            <a:r>
              <a:rPr lang="fa-IR" altLang="fa-IR" sz="2000" b="1">
                <a:solidFill>
                  <a:srgbClr val="FFCC00"/>
                </a:solidFill>
              </a:rPr>
              <a:t>+</a:t>
            </a:r>
          </a:p>
          <a:p>
            <a:pPr algn="ctr" rtl="1">
              <a:spcBef>
                <a:spcPct val="50000"/>
              </a:spcBef>
            </a:pPr>
            <a:r>
              <a:rPr lang="fa-IR" altLang="fa-IR" sz="1800">
                <a:solidFill>
                  <a:srgbClr val="FFCC00"/>
                </a:solidFill>
              </a:rPr>
              <a:t>ساير هزينه هاي غير مستقيم توليد </a:t>
            </a:r>
            <a:endParaRPr lang="en-US" altLang="fa-IR" sz="1800">
              <a:solidFill>
                <a:srgbClr val="FFCC00"/>
              </a:solidFill>
            </a:endParaRPr>
          </a:p>
        </p:txBody>
      </p:sp>
      <p:sp>
        <p:nvSpPr>
          <p:cNvPr id="232460" name="Text Box 12"/>
          <p:cNvSpPr txBox="1">
            <a:spLocks noChangeArrowheads="1"/>
          </p:cNvSpPr>
          <p:nvPr/>
        </p:nvSpPr>
        <p:spPr bwMode="auto">
          <a:xfrm>
            <a:off x="76200" y="3719513"/>
            <a:ext cx="18288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fa-IR" sz="1800">
                <a:solidFill>
                  <a:srgbClr val="FFCC00"/>
                </a:solidFill>
              </a:rPr>
              <a:t>مواد غير مستقيم</a:t>
            </a:r>
            <a:endParaRPr lang="en-US" altLang="fa-IR" sz="1800">
              <a:solidFill>
                <a:srgbClr val="FFCC00"/>
              </a:solidFill>
            </a:endParaRPr>
          </a:p>
        </p:txBody>
      </p:sp>
      <p:sp>
        <p:nvSpPr>
          <p:cNvPr id="232462" name="Line 14"/>
          <p:cNvSpPr>
            <a:spLocks noChangeShapeType="1"/>
          </p:cNvSpPr>
          <p:nvPr/>
        </p:nvSpPr>
        <p:spPr bwMode="auto">
          <a:xfrm>
            <a:off x="7086600" y="2652713"/>
            <a:ext cx="0" cy="121920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32463" name="Line 15"/>
          <p:cNvSpPr>
            <a:spLocks noChangeShapeType="1"/>
          </p:cNvSpPr>
          <p:nvPr/>
        </p:nvSpPr>
        <p:spPr bwMode="auto">
          <a:xfrm flipH="1">
            <a:off x="6324600" y="3871913"/>
            <a:ext cx="762000" cy="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32464" name="Line 16"/>
          <p:cNvSpPr>
            <a:spLocks noChangeShapeType="1"/>
          </p:cNvSpPr>
          <p:nvPr/>
        </p:nvSpPr>
        <p:spPr bwMode="auto">
          <a:xfrm flipH="1">
            <a:off x="6324600" y="2652713"/>
            <a:ext cx="762000" cy="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32472" name="Text Box 24"/>
          <p:cNvSpPr txBox="1">
            <a:spLocks noChangeArrowheads="1"/>
          </p:cNvSpPr>
          <p:nvPr/>
        </p:nvSpPr>
        <p:spPr bwMode="auto">
          <a:xfrm>
            <a:off x="5867400" y="1600200"/>
            <a:ext cx="2286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fa-IR" sz="1800">
                <a:solidFill>
                  <a:srgbClr val="FFCC00"/>
                </a:solidFill>
              </a:rPr>
              <a:t>بهاي تمام شده دستمزد</a:t>
            </a:r>
            <a:endParaRPr lang="en-US" altLang="fa-IR" sz="1800">
              <a:solidFill>
                <a:srgbClr val="FFCC00"/>
              </a:solidFill>
            </a:endParaRPr>
          </a:p>
        </p:txBody>
      </p:sp>
      <p:sp>
        <p:nvSpPr>
          <p:cNvPr id="232473" name="Text Box 25"/>
          <p:cNvSpPr txBox="1">
            <a:spLocks noChangeArrowheads="1"/>
          </p:cNvSpPr>
          <p:nvPr/>
        </p:nvSpPr>
        <p:spPr bwMode="auto">
          <a:xfrm>
            <a:off x="7086600" y="3657600"/>
            <a:ext cx="14478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fa-IR" sz="1800">
                <a:solidFill>
                  <a:srgbClr val="FFCC00"/>
                </a:solidFill>
              </a:rPr>
              <a:t>دستمزد مستقيم</a:t>
            </a:r>
            <a:endParaRPr lang="en-US" altLang="fa-IR" sz="1800">
              <a:solidFill>
                <a:srgbClr val="FFCC00"/>
              </a:solidFill>
            </a:endParaRPr>
          </a:p>
        </p:txBody>
      </p:sp>
      <p:sp>
        <p:nvSpPr>
          <p:cNvPr id="232474" name="Text Box 26"/>
          <p:cNvSpPr txBox="1">
            <a:spLocks noChangeArrowheads="1"/>
          </p:cNvSpPr>
          <p:nvPr/>
        </p:nvSpPr>
        <p:spPr bwMode="auto">
          <a:xfrm>
            <a:off x="3886200" y="3643313"/>
            <a:ext cx="2286000" cy="376237"/>
          </a:xfrm>
          <a:prstGeom prst="rect">
            <a:avLst/>
          </a:prstGeom>
          <a:noFill/>
          <a:ln w="9525" algn="ctr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rtl="1">
              <a:spcBef>
                <a:spcPct val="50000"/>
              </a:spcBef>
            </a:pPr>
            <a:r>
              <a:rPr lang="fa-IR" altLang="fa-IR" sz="1800">
                <a:solidFill>
                  <a:srgbClr val="FFCC00"/>
                </a:solidFill>
              </a:rPr>
              <a:t>بهاي تمام شده توليد</a:t>
            </a:r>
            <a:endParaRPr lang="en-US" altLang="fa-IR" sz="1800">
              <a:solidFill>
                <a:srgbClr val="FFCC00"/>
              </a:solidFill>
            </a:endParaRPr>
          </a:p>
        </p:txBody>
      </p:sp>
      <p:sp>
        <p:nvSpPr>
          <p:cNvPr id="232475" name="Line 27"/>
          <p:cNvSpPr>
            <a:spLocks noChangeShapeType="1"/>
          </p:cNvSpPr>
          <p:nvPr/>
        </p:nvSpPr>
        <p:spPr bwMode="auto">
          <a:xfrm>
            <a:off x="4800600" y="3109913"/>
            <a:ext cx="0" cy="53340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32476" name="Line 28"/>
          <p:cNvSpPr>
            <a:spLocks noChangeShapeType="1"/>
          </p:cNvSpPr>
          <p:nvPr/>
        </p:nvSpPr>
        <p:spPr bwMode="auto">
          <a:xfrm>
            <a:off x="1905000" y="2500313"/>
            <a:ext cx="0" cy="137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32479" name="Line 31"/>
          <p:cNvSpPr>
            <a:spLocks noChangeShapeType="1"/>
          </p:cNvSpPr>
          <p:nvPr/>
        </p:nvSpPr>
        <p:spPr bwMode="auto">
          <a:xfrm>
            <a:off x="1905000" y="2500313"/>
            <a:ext cx="533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32480" name="Line 32"/>
          <p:cNvSpPr>
            <a:spLocks noChangeShapeType="1"/>
          </p:cNvSpPr>
          <p:nvPr/>
        </p:nvSpPr>
        <p:spPr bwMode="auto">
          <a:xfrm>
            <a:off x="1905000" y="3871913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32481" name="Text Box 33"/>
          <p:cNvSpPr txBox="1">
            <a:spLocks noChangeArrowheads="1"/>
          </p:cNvSpPr>
          <p:nvPr/>
        </p:nvSpPr>
        <p:spPr bwMode="auto">
          <a:xfrm>
            <a:off x="228600" y="1600200"/>
            <a:ext cx="19812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fa-IR" sz="1800">
                <a:solidFill>
                  <a:srgbClr val="FFCC00"/>
                </a:solidFill>
              </a:rPr>
              <a:t>بهاي تمام شده مواد</a:t>
            </a:r>
            <a:endParaRPr lang="en-US" altLang="fa-IR" sz="1800">
              <a:solidFill>
                <a:srgbClr val="FFCC00"/>
              </a:solidFill>
            </a:endParaRPr>
          </a:p>
        </p:txBody>
      </p:sp>
      <p:sp>
        <p:nvSpPr>
          <p:cNvPr id="232482" name="Text Box 34"/>
          <p:cNvSpPr txBox="1">
            <a:spLocks noChangeArrowheads="1"/>
          </p:cNvSpPr>
          <p:nvPr/>
        </p:nvSpPr>
        <p:spPr bwMode="auto">
          <a:xfrm>
            <a:off x="3048000" y="1600200"/>
            <a:ext cx="2286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rtl="1">
              <a:spcBef>
                <a:spcPct val="50000"/>
              </a:spcBef>
            </a:pPr>
            <a:r>
              <a:rPr lang="fa-IR" altLang="fa-IR" sz="1800">
                <a:solidFill>
                  <a:srgbClr val="FFCC00"/>
                </a:solidFill>
              </a:rPr>
              <a:t>بهاي تمام شده سربار</a:t>
            </a:r>
            <a:endParaRPr lang="en-US" altLang="fa-IR" sz="1800">
              <a:solidFill>
                <a:srgbClr val="FFCC00"/>
              </a:solidFill>
            </a:endParaRPr>
          </a:p>
        </p:txBody>
      </p:sp>
      <p:sp>
        <p:nvSpPr>
          <p:cNvPr id="232483" name="Text Box 35"/>
          <p:cNvSpPr txBox="1">
            <a:spLocks noChangeArrowheads="1"/>
          </p:cNvSpPr>
          <p:nvPr/>
        </p:nvSpPr>
        <p:spPr bwMode="auto">
          <a:xfrm>
            <a:off x="1905000" y="4405313"/>
            <a:ext cx="4419600" cy="1604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fa-IR" altLang="fa-IR" sz="1800">
                <a:solidFill>
                  <a:srgbClr val="FFCC00"/>
                </a:solidFill>
              </a:rPr>
              <a:t>(+) كار در جريان اول دوره</a:t>
            </a:r>
          </a:p>
          <a:p>
            <a:pPr>
              <a:spcBef>
                <a:spcPct val="50000"/>
              </a:spcBef>
            </a:pPr>
            <a:r>
              <a:rPr lang="fa-IR" altLang="fa-IR" sz="1800">
                <a:solidFill>
                  <a:srgbClr val="FFCC00"/>
                </a:solidFill>
              </a:rPr>
              <a:t>(=) بهاي تمام شده كالاي در جريان ساخت كلي دوره</a:t>
            </a:r>
          </a:p>
          <a:p>
            <a:pPr>
              <a:spcBef>
                <a:spcPct val="50000"/>
              </a:spcBef>
            </a:pPr>
            <a:r>
              <a:rPr lang="fa-IR" altLang="fa-IR" sz="1800">
                <a:solidFill>
                  <a:srgbClr val="FFCC00"/>
                </a:solidFill>
              </a:rPr>
              <a:t>(-) كالاي در جريان ساخت آخر دوره</a:t>
            </a:r>
          </a:p>
          <a:p>
            <a:pPr>
              <a:spcBef>
                <a:spcPct val="50000"/>
              </a:spcBef>
            </a:pPr>
            <a:r>
              <a:rPr lang="fa-IR" altLang="fa-IR" sz="1800">
                <a:solidFill>
                  <a:srgbClr val="FFCC00"/>
                </a:solidFill>
              </a:rPr>
              <a:t>(=) بهاي تمام شده كالا – ساخته شده</a:t>
            </a:r>
            <a:endParaRPr lang="en-US" altLang="fa-IR" sz="1800">
              <a:solidFill>
                <a:srgbClr val="FFCC00"/>
              </a:solidFill>
            </a:endParaRP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2"/>
          <p:cNvSpPr>
            <a:spLocks noChangeArrowheads="1"/>
          </p:cNvSpPr>
          <p:nvPr/>
        </p:nvSpPr>
        <p:spPr bwMode="auto">
          <a:xfrm>
            <a:off x="2341563" y="2436813"/>
            <a:ext cx="5049837" cy="228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حل مسائل نمونه</a:t>
            </a:r>
          </a:p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از </a:t>
            </a:r>
          </a:p>
          <a:p>
            <a:pPr algn="ctr" rtl="1"/>
            <a:r>
              <a:rPr lang="fa-IR" altLang="zh-CN" sz="4800">
                <a:solidFill>
                  <a:srgbClr val="FFCC00"/>
                </a:solidFill>
                <a:cs typeface="B Nasim" panose="00000700000000000000" pitchFamily="2" charset="-78"/>
              </a:rPr>
              <a:t>منبع درسی</a:t>
            </a:r>
            <a:endParaRPr lang="en-US" altLang="zh-CN" sz="4800">
              <a:solidFill>
                <a:srgbClr val="FFCC00"/>
              </a:solidFill>
              <a:ea typeface="SimSun" panose="02010600030101010101" pitchFamily="2" charset="-122"/>
              <a:cs typeface="B Nasim" panose="00000700000000000000" pitchFamily="2" charset="-78"/>
            </a:endParaRPr>
          </a:p>
        </p:txBody>
      </p:sp>
    </p:spTree>
  </p:cSld>
  <p:clrMapOvr>
    <a:masterClrMapping/>
  </p:clrMapOvr>
  <p:transition spd="slow">
    <p:wheel spokes="3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34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4498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42478" name="Group 110"/>
          <p:cNvGraphicFramePr>
            <a:graphicFrameLocks noGrp="1"/>
          </p:cNvGraphicFramePr>
          <p:nvPr/>
        </p:nvGraphicFramePr>
        <p:xfrm>
          <a:off x="1371600" y="1905000"/>
          <a:ext cx="7010400" cy="4572000"/>
        </p:xfrm>
        <a:graphic>
          <a:graphicData uri="http://schemas.openxmlformats.org/drawingml/2006/table">
            <a:tbl>
              <a:tblPr rtl="1"/>
              <a:tblGrid>
                <a:gridCol w="5072062">
                  <a:extLst>
                    <a:ext uri="{9D8B030D-6E8A-4147-A177-3AD203B41FA5}">
                      <a16:colId xmlns:a16="http://schemas.microsoft.com/office/drawing/2014/main" val="3839910606"/>
                    </a:ext>
                  </a:extLst>
                </a:gridCol>
                <a:gridCol w="1938338">
                  <a:extLst>
                    <a:ext uri="{9D8B030D-6E8A-4147-A177-3AD203B41FA5}">
                      <a16:colId xmlns:a16="http://schemas.microsoft.com/office/drawing/2014/main" val="2811592349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 مواد مستقیم اول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63181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اضافه می شود خرید مواد در طی دوره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180000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724476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آماده برای مصرف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246231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موجودی مواد مستقیم آخر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(40000)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23690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مصرفی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49848666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مستقیم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874921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سربار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112000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866736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تولید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552000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281349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اضافه می شود کالای در جریان ساخت اول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68000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908510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کالای در جریان ساخت طی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620000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42321236"/>
                  </a:ext>
                </a:extLst>
              </a:tr>
            </a:tbl>
          </a:graphicData>
        </a:graphic>
      </p:graphicFrame>
      <p:sp>
        <p:nvSpPr>
          <p:cNvPr id="442456" name="Rectangle 88"/>
          <p:cNvSpPr>
            <a:spLocks noChangeArrowheads="1"/>
          </p:cNvSpPr>
          <p:nvPr/>
        </p:nvSpPr>
        <p:spPr bwMode="auto">
          <a:xfrm>
            <a:off x="3429000" y="304800"/>
            <a:ext cx="2743200" cy="533400"/>
          </a:xfrm>
          <a:prstGeom prst="rect">
            <a:avLst/>
          </a:prstGeom>
          <a:noFill/>
          <a:ln w="57150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r>
              <a:rPr lang="fa-IR" altLang="zh-CN" sz="2000">
                <a:cs typeface="B Yagut" panose="00000400000000000000" pitchFamily="2" charset="-78"/>
              </a:rPr>
              <a:t>حل تمرین 1 (صفحه 104)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442457" name="Text Box 89"/>
          <p:cNvSpPr txBox="1">
            <a:spLocks noChangeArrowheads="1"/>
          </p:cNvSpPr>
          <p:nvPr/>
        </p:nvSpPr>
        <p:spPr bwMode="auto">
          <a:xfrm>
            <a:off x="381000" y="1127125"/>
            <a:ext cx="85344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 sz="2000" u="sng">
                <a:solidFill>
                  <a:srgbClr val="FFCC00"/>
                </a:solidFill>
              </a:rPr>
              <a:t>شرکت تولیدی مهتاب ، صورت بهای تمام شده کالای ساخته شده و فروش رفته ، برای سال مالی منتهی به...</a:t>
            </a:r>
            <a:endParaRPr lang="en-US" altLang="fa-IR" sz="2000" u="sng">
              <a:solidFill>
                <a:srgbClr val="FFCC00"/>
              </a:solidFill>
            </a:endParaRP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42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42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442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2456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6" name="Rectangle 4"/>
          <p:cNvSpPr>
            <a:spLocks noChangeArrowheads="1"/>
          </p:cNvSpPr>
          <p:nvPr/>
        </p:nvSpPr>
        <p:spPr bwMode="auto">
          <a:xfrm>
            <a:off x="3048000" y="533400"/>
            <a:ext cx="3276600" cy="762000"/>
          </a:xfrm>
          <a:prstGeom prst="rect">
            <a:avLst/>
          </a:prstGeom>
          <a:noFill/>
          <a:ln w="57150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/>
            <a:r>
              <a:rPr lang="fa-IR" altLang="zh-CN" sz="2000">
                <a:cs typeface="B Yagut" panose="00000400000000000000" pitchFamily="2" charset="-78"/>
              </a:rPr>
              <a:t> ادامه حل تمرین 1 (صفحه 104) : 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443447" name="Group 55"/>
          <p:cNvGraphicFramePr>
            <a:graphicFrameLocks noGrp="1"/>
          </p:cNvGraphicFramePr>
          <p:nvPr/>
        </p:nvGraphicFramePr>
        <p:xfrm>
          <a:off x="685800" y="2057400"/>
          <a:ext cx="7772400" cy="2743200"/>
        </p:xfrm>
        <a:graphic>
          <a:graphicData uri="http://schemas.openxmlformats.org/drawingml/2006/table">
            <a:tbl>
              <a:tblPr rtl="1"/>
              <a:tblGrid>
                <a:gridCol w="5681662">
                  <a:extLst>
                    <a:ext uri="{9D8B030D-6E8A-4147-A177-3AD203B41FA5}">
                      <a16:colId xmlns:a16="http://schemas.microsoft.com/office/drawing/2014/main" val="3087063134"/>
                    </a:ext>
                  </a:extLst>
                </a:gridCol>
                <a:gridCol w="2090738">
                  <a:extLst>
                    <a:ext uri="{9D8B030D-6E8A-4147-A177-3AD203B41FA5}">
                      <a16:colId xmlns:a16="http://schemas.microsoft.com/office/drawing/2014/main" val="452261325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کالای در جریان ساخت آخر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(280000)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449598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بهای تمام شده کالای ساخته شده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340000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5808153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اضافه می شود کالای ساخته شده اول دوره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958807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کالای آماده برای فروش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440000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18176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موجودی کالای ساخته شده آخر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(80000)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979241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بهای تمام شده کالای فروش رفته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360000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8691033"/>
                  </a:ext>
                </a:extLst>
              </a:tr>
            </a:tbl>
          </a:graphicData>
        </a:graphic>
      </p:graphicFrame>
      <p:sp>
        <p:nvSpPr>
          <p:cNvPr id="443448" name="Text Box 56"/>
          <p:cNvSpPr txBox="1">
            <a:spLocks noChangeArrowheads="1"/>
          </p:cNvSpPr>
          <p:nvPr/>
        </p:nvSpPr>
        <p:spPr bwMode="auto">
          <a:xfrm>
            <a:off x="152400" y="5562600"/>
            <a:ext cx="8686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>
                <a:solidFill>
                  <a:srgbClr val="FFCC00"/>
                </a:solidFill>
              </a:rPr>
              <a:t>تذکر : صورت بهای تمام شده کالای فروش رفته از پائین به بالا تکمیل شده است . </a:t>
            </a:r>
            <a:endParaRPr lang="en-US" altLang="fa-IR">
              <a:solidFill>
                <a:srgbClr val="FFCC00"/>
              </a:solidFill>
            </a:endParaRP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433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433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443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3396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2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" y="1828800"/>
            <a:ext cx="8153400" cy="914400"/>
          </a:xfrm>
        </p:spPr>
        <p:txBody>
          <a:bodyPr/>
          <a:lstStyle/>
          <a:p>
            <a:pPr algn="r" rtl="1"/>
            <a:r>
              <a:rPr lang="fa-IR" altLang="zh-CN" sz="2000" u="sng">
                <a:solidFill>
                  <a:srgbClr val="FFCC00"/>
                </a:solidFill>
                <a:cs typeface="B Yagut" panose="00000400000000000000" pitchFamily="2" charset="-78"/>
              </a:rPr>
              <a:t>شرکت تولیدی مهتاب ، صورت سود و زیان ، برای سال مالی منتهی به ...</a:t>
            </a:r>
            <a:endParaRPr lang="en-US" altLang="fa-IR" sz="2000" u="sng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  <p:sp>
        <p:nvSpPr>
          <p:cNvPr id="237585" name="Rectangle 17"/>
          <p:cNvSpPr>
            <a:spLocks noChangeArrowheads="1"/>
          </p:cNvSpPr>
          <p:nvPr/>
        </p:nvSpPr>
        <p:spPr bwMode="auto">
          <a:xfrm>
            <a:off x="2014538" y="2185988"/>
            <a:ext cx="42005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fa-IR"/>
          </a:p>
        </p:txBody>
      </p:sp>
      <p:sp>
        <p:nvSpPr>
          <p:cNvPr id="237574" name="Line 6"/>
          <p:cNvSpPr>
            <a:spLocks noChangeShapeType="1"/>
          </p:cNvSpPr>
          <p:nvPr/>
        </p:nvSpPr>
        <p:spPr bwMode="auto">
          <a:xfrm flipH="1">
            <a:off x="2667000" y="4876800"/>
            <a:ext cx="685800" cy="0"/>
          </a:xfrm>
          <a:prstGeom prst="line">
            <a:avLst/>
          </a:prstGeom>
          <a:noFill/>
          <a:ln w="9525">
            <a:solidFill>
              <a:srgbClr val="FFCC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graphicFrame>
        <p:nvGraphicFramePr>
          <p:cNvPr id="237634" name="Group 66"/>
          <p:cNvGraphicFramePr>
            <a:graphicFrameLocks noGrp="1"/>
          </p:cNvGraphicFramePr>
          <p:nvPr/>
        </p:nvGraphicFramePr>
        <p:xfrm>
          <a:off x="1524000" y="2743200"/>
          <a:ext cx="6934200" cy="2743200"/>
        </p:xfrm>
        <a:graphic>
          <a:graphicData uri="http://schemas.openxmlformats.org/drawingml/2006/table">
            <a:tbl>
              <a:tblPr rtl="1"/>
              <a:tblGrid>
                <a:gridCol w="5843587">
                  <a:extLst>
                    <a:ext uri="{9D8B030D-6E8A-4147-A177-3AD203B41FA5}">
                      <a16:colId xmlns:a16="http://schemas.microsoft.com/office/drawing/2014/main" val="1482827025"/>
                    </a:ext>
                  </a:extLst>
                </a:gridCol>
                <a:gridCol w="1090613">
                  <a:extLst>
                    <a:ext uri="{9D8B030D-6E8A-4147-A177-3AD203B41FA5}">
                      <a16:colId xmlns:a16="http://schemas.microsoft.com/office/drawing/2014/main" val="3026404223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فروش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191924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بهای تمام شده کالای فروش رفته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(360000)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942762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سود ناویژه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466307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هزینه بازاریابی                    100000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445673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اداری                                      80000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180000</a:t>
                      </a: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9794150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سود ویژه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4471442"/>
                  </a:ext>
                </a:extLst>
              </a:tr>
            </a:tbl>
          </a:graphicData>
        </a:graphic>
      </p:graphicFrame>
      <p:sp>
        <p:nvSpPr>
          <p:cNvPr id="237626" name="Line 58"/>
          <p:cNvSpPr>
            <a:spLocks noChangeShapeType="1"/>
          </p:cNvSpPr>
          <p:nvPr/>
        </p:nvSpPr>
        <p:spPr bwMode="auto">
          <a:xfrm>
            <a:off x="4267200" y="4876800"/>
            <a:ext cx="838200" cy="0"/>
          </a:xfrm>
          <a:prstGeom prst="line">
            <a:avLst/>
          </a:prstGeom>
          <a:noFill/>
          <a:ln w="2857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37628" name="Line 60"/>
          <p:cNvSpPr>
            <a:spLocks noChangeShapeType="1"/>
          </p:cNvSpPr>
          <p:nvPr/>
        </p:nvSpPr>
        <p:spPr bwMode="auto">
          <a:xfrm>
            <a:off x="1752600" y="3581400"/>
            <a:ext cx="990600" cy="0"/>
          </a:xfrm>
          <a:prstGeom prst="line">
            <a:avLst/>
          </a:prstGeom>
          <a:noFill/>
          <a:ln w="28575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37633" name="Rectangle 65"/>
          <p:cNvSpPr>
            <a:spLocks noChangeArrowheads="1"/>
          </p:cNvSpPr>
          <p:nvPr/>
        </p:nvSpPr>
        <p:spPr bwMode="auto">
          <a:xfrm>
            <a:off x="3124200" y="609600"/>
            <a:ext cx="3276600" cy="762000"/>
          </a:xfrm>
          <a:prstGeom prst="rect">
            <a:avLst/>
          </a:prstGeom>
          <a:noFill/>
          <a:ln w="57150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rtl="1"/>
            <a:r>
              <a:rPr lang="fa-IR" altLang="zh-CN" sz="2000">
                <a:cs typeface="B Yagut" panose="00000400000000000000" pitchFamily="2" charset="-78"/>
              </a:rPr>
              <a:t> ادامه حل تمرین 1 (صفحه 104) : </a:t>
            </a:r>
            <a:endParaRPr lang="en-US" altLang="fa-IR" sz="2000"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00400" y="304800"/>
            <a:ext cx="26670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2 (صفحه 104)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39620" name="Rectangle 4"/>
          <p:cNvSpPr>
            <a:spLocks noChangeArrowheads="1"/>
          </p:cNvSpPr>
          <p:nvPr/>
        </p:nvSpPr>
        <p:spPr bwMode="auto">
          <a:xfrm>
            <a:off x="228600" y="2058988"/>
            <a:ext cx="8458200" cy="155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chemeClr val="hlink"/>
                </a:solidFill>
              </a:rPr>
              <a:t>الف )</a:t>
            </a:r>
            <a:r>
              <a:rPr lang="fa-IR" altLang="zh-CN">
                <a:solidFill>
                  <a:srgbClr val="FFCC00"/>
                </a:solidFill>
              </a:rPr>
              <a:t>     </a:t>
            </a: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     سود ناویژه  –  در آمد فروش = بهای تمام شده کالای فروش رفته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                  400000  -  1350000 = بهای تمام شده کالای فروش رفته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950000 = بهای تمام شده کالای فروش رفته </a:t>
            </a: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124200" y="6096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2 (صفحه 104)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41668" name="Rectangle 4"/>
          <p:cNvSpPr>
            <a:spLocks noChangeArrowheads="1"/>
          </p:cNvSpPr>
          <p:nvPr/>
        </p:nvSpPr>
        <p:spPr bwMode="auto">
          <a:xfrm>
            <a:off x="381000" y="1738313"/>
            <a:ext cx="8424863" cy="2557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chemeClr val="hlink"/>
                </a:solidFill>
              </a:rPr>
              <a:t>ب)</a:t>
            </a:r>
          </a:p>
          <a:p>
            <a:pPr rtl="1"/>
            <a:endParaRPr lang="fa-IR" altLang="zh-CN">
              <a:solidFill>
                <a:schemeClr val="hlink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بهای تمام شده کالای فروش رفته</a:t>
            </a:r>
            <a:r>
              <a:rPr lang="fa-IR" altLang="zh-CN">
                <a:solidFill>
                  <a:srgbClr val="FFCC00"/>
                </a:solidFill>
              </a:rPr>
              <a:t> =</a:t>
            </a:r>
          </a:p>
          <a:p>
            <a:pPr algn="l" rtl="1"/>
            <a:r>
              <a:rPr lang="fa-IR" altLang="zh-CN" sz="1800">
                <a:solidFill>
                  <a:srgbClr val="FFCC00"/>
                </a:solidFill>
              </a:rPr>
              <a:t>موجودی کالای ساخته شده آخر دوره - کالای ساخته طی دوره ÷ موجودی کالای ساخته شده اول دوره</a:t>
            </a:r>
            <a:endParaRPr lang="en-US" altLang="zh-CN" sz="32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300000 – 800000 + موجودی اول دوره = 950000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500000 + موجودی اول دوره = 950000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موجودی کالای ساخته شده اول دوره = 45000</a:t>
            </a:r>
            <a:r>
              <a:rPr lang="en-US" altLang="zh-CN">
                <a:solidFill>
                  <a:srgbClr val="FFCC00"/>
                </a:solidFill>
                <a:ea typeface="SimSun" panose="02010600030101010101" pitchFamily="2" charset="-122"/>
                <a:cs typeface="Arial" panose="020B0604020202020204" pitchFamily="34" charset="0"/>
              </a:rPr>
              <a:t> </a:t>
            </a: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00400" y="4572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2 (صفحه 104)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42692" name="Rectangle 4"/>
          <p:cNvSpPr>
            <a:spLocks noChangeArrowheads="1"/>
          </p:cNvSpPr>
          <p:nvPr/>
        </p:nvSpPr>
        <p:spPr bwMode="auto">
          <a:xfrm>
            <a:off x="381000" y="1511300"/>
            <a:ext cx="8174038" cy="2955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chemeClr val="hlink"/>
                </a:solidFill>
              </a:rPr>
              <a:t>ج)</a:t>
            </a:r>
          </a:p>
          <a:p>
            <a:pPr rtl="1"/>
            <a:endParaRPr lang="fa-IR" altLang="zh-CN">
              <a:solidFill>
                <a:schemeClr val="hlink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بهای تمام شده کالای ساخته شده =</a:t>
            </a:r>
            <a:endParaRPr lang="fa-IR" altLang="zh-CN" sz="1600">
              <a:solidFill>
                <a:srgbClr val="FFCC00"/>
              </a:solidFill>
            </a:endParaRPr>
          </a:p>
          <a:p>
            <a:pPr algn="l" rtl="1"/>
            <a:r>
              <a:rPr lang="fa-IR" altLang="zh-CN" sz="2000">
                <a:solidFill>
                  <a:srgbClr val="FFCC00"/>
                </a:solidFill>
              </a:rPr>
              <a:t> کار در جریان ساخت آخر دوره – کار در جریان ساخت اول دوره + هزینه های تولید طی دوره 200000 – 150000 + هزینه های تولید طی دوره = 800000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l" rtl="1"/>
            <a:r>
              <a:rPr lang="fa-IR" altLang="zh-CN" sz="2000">
                <a:solidFill>
                  <a:srgbClr val="FFCC00"/>
                </a:solidFill>
              </a:rPr>
              <a:t>هزینه ای تولید طی دوره = 850000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 sz="2000">
                <a:solidFill>
                  <a:srgbClr val="FFCC00"/>
                </a:solidFill>
              </a:rPr>
              <a:t>سربار ساخت + دستمزد مستقیم + مواد مستقیم مصرفی = هزینه های تولید طی دوره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 sz="2000">
                <a:solidFill>
                  <a:srgbClr val="FFCC00"/>
                </a:solidFill>
              </a:rPr>
              <a:t>75000 + (5000× 375) مواد مستقیم مصرفی = 850000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 sz="2000">
                <a:solidFill>
                  <a:srgbClr val="FFCC00"/>
                </a:solidFill>
              </a:rPr>
              <a:t>مواد مستقیم مصرفی = 587500</a:t>
            </a: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4572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2 (صفحه 104)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43716" name="Rectangle 4"/>
          <p:cNvSpPr>
            <a:spLocks noChangeArrowheads="1"/>
          </p:cNvSpPr>
          <p:nvPr/>
        </p:nvSpPr>
        <p:spPr bwMode="auto">
          <a:xfrm>
            <a:off x="533400" y="1951038"/>
            <a:ext cx="8105775" cy="191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chemeClr val="hlink"/>
                </a:solidFill>
              </a:rPr>
              <a:t>د )        </a:t>
            </a: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مواد مستقیم مصرفی =</a:t>
            </a: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              موجودی مواد آخر دوره – خرید مواد + موجودی مواد اول دوره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موجودی مواد آخر دوره – 525000 + 140000 = 587500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algn="l" rtl="1"/>
            <a:r>
              <a:rPr lang="fa-IR" altLang="zh-CN">
                <a:solidFill>
                  <a:srgbClr val="FFCC00"/>
                </a:solidFill>
              </a:rPr>
              <a:t>77500= موجودی مواد آخر دوره </a:t>
            </a: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124200" y="304800"/>
            <a:ext cx="32766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2 (صفحه 104)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244828" name="Group 92"/>
          <p:cNvGraphicFramePr>
            <a:graphicFrameLocks noGrp="1"/>
          </p:cNvGraphicFramePr>
          <p:nvPr/>
        </p:nvGraphicFramePr>
        <p:xfrm>
          <a:off x="685800" y="1371600"/>
          <a:ext cx="7772400" cy="5486400"/>
        </p:xfrm>
        <a:graphic>
          <a:graphicData uri="http://schemas.openxmlformats.org/drawingml/2006/table">
            <a:tbl>
              <a:tblPr rtl="1"/>
              <a:tblGrid>
                <a:gridCol w="5586412">
                  <a:extLst>
                    <a:ext uri="{9D8B030D-6E8A-4147-A177-3AD203B41FA5}">
                      <a16:colId xmlns:a16="http://schemas.microsoft.com/office/drawing/2014/main" val="44384557"/>
                    </a:ext>
                  </a:extLst>
                </a:gridCol>
                <a:gridCol w="2185988">
                  <a:extLst>
                    <a:ext uri="{9D8B030D-6E8A-4147-A177-3AD203B41FA5}">
                      <a16:colId xmlns:a16="http://schemas.microsoft.com/office/drawing/2014/main" val="3909860383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 مواد اول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140000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93654126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اضافه می شود خرید مواد در طی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525000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341446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آماده برای مصرف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665000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27936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موجودی مواد آخر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77500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135793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مصرفی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587500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2702266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مستقیم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187500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350883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سربار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75000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4227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تولید طی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491875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اضافه می شود کار در جریان ساخت اول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18694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کار در جریان ساخت طی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8753958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کار در جریان ساخت آخر دوره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(200000)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4277274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بهای تمام شده کالای ساخته شده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46413329"/>
                  </a:ext>
                </a:extLst>
              </a:tr>
            </a:tbl>
          </a:graphicData>
        </a:graphic>
      </p:graphicFrame>
      <p:sp>
        <p:nvSpPr>
          <p:cNvPr id="244803" name="Text Box 67"/>
          <p:cNvSpPr txBox="1">
            <a:spLocks noChangeArrowheads="1"/>
          </p:cNvSpPr>
          <p:nvPr/>
        </p:nvSpPr>
        <p:spPr bwMode="auto">
          <a:xfrm>
            <a:off x="533400" y="1004888"/>
            <a:ext cx="83058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 sz="1800" u="sng">
                <a:solidFill>
                  <a:srgbClr val="FFCC00"/>
                </a:solidFill>
              </a:rPr>
              <a:t>هـ ) شرکت تولیدی تابش ، صورت بهای تمام شده کالای ساخته شده ، برای سال مالی منتهی به</a:t>
            </a:r>
            <a:r>
              <a:rPr lang="en-US" altLang="zh-CN" sz="1800" u="sng">
                <a:solidFill>
                  <a:srgbClr val="FFCC00"/>
                </a:solidFill>
              </a:rPr>
              <a:t> ...</a:t>
            </a:r>
            <a:r>
              <a:rPr lang="en-US" altLang="zh-CN" sz="1800">
                <a:solidFill>
                  <a:srgbClr val="FFCC00"/>
                </a:solidFill>
                <a:ea typeface="SimSun" panose="02010600030101010101" pitchFamily="2" charset="-122"/>
              </a:rPr>
              <a:t> </a:t>
            </a:r>
            <a:endParaRPr lang="en-US" altLang="fa-IR" sz="1800">
              <a:solidFill>
                <a:srgbClr val="FFCC00"/>
              </a:solidFill>
            </a:endParaRP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81000" y="990600"/>
            <a:ext cx="8534400" cy="1431925"/>
          </a:xfrm>
        </p:spPr>
        <p:txBody>
          <a:bodyPr/>
          <a:lstStyle/>
          <a:p>
            <a:pPr algn="r" rtl="1"/>
            <a:r>
              <a:rPr lang="fa-IR" altLang="zh-CN" sz="2000">
                <a:solidFill>
                  <a:schemeClr val="hlink"/>
                </a:solidFill>
                <a:cs typeface="B Jadid" panose="00000700000000000000" pitchFamily="2" charset="-78"/>
              </a:rPr>
              <a:t>مفهوم حسابداری بهای تمام شده </a:t>
            </a:r>
            <a:r>
              <a:rPr lang="en-US" altLang="zh-CN" sz="2000">
                <a:solidFill>
                  <a:schemeClr val="hlink"/>
                </a:solidFill>
                <a:ea typeface="SimSun" panose="02010600030101010101" pitchFamily="2" charset="-122"/>
                <a:cs typeface="B Jadid" panose="00000700000000000000" pitchFamily="2" charset="-78"/>
              </a:rPr>
              <a:t>)</a:t>
            </a:r>
            <a:r>
              <a:rPr lang="fa-IR" altLang="zh-CN" sz="2000">
                <a:solidFill>
                  <a:schemeClr val="hlink"/>
                </a:solidFill>
                <a:cs typeface="B Jadid" panose="00000700000000000000" pitchFamily="2" charset="-78"/>
              </a:rPr>
              <a:t>حسابداری صنعتی </a:t>
            </a:r>
            <a:r>
              <a:rPr lang="en-US" altLang="zh-CN" sz="2000">
                <a:solidFill>
                  <a:schemeClr val="hlink"/>
                </a:solidFill>
                <a:ea typeface="SimSun" panose="02010600030101010101" pitchFamily="2" charset="-122"/>
              </a:rPr>
              <a:t>(</a:t>
            </a:r>
            <a:r>
              <a:rPr lang="fa-IR" altLang="zh-CN" sz="2000">
                <a:solidFill>
                  <a:schemeClr val="hlink"/>
                </a:solidFill>
                <a:cs typeface="B Jadid" panose="00000700000000000000" pitchFamily="2" charset="-78"/>
              </a:rPr>
              <a:t> </a:t>
            </a:r>
            <a:r>
              <a:rPr lang="en-US" altLang="zh-CN" sz="2000">
                <a:solidFill>
                  <a:schemeClr val="hlink"/>
                </a:solidFill>
                <a:ea typeface="SimSun" panose="02010600030101010101" pitchFamily="2" charset="-122"/>
              </a:rPr>
              <a:t>       </a:t>
            </a:r>
            <a:r>
              <a:rPr lang="en-US" altLang="zh-CN" sz="2000" i="1">
                <a:solidFill>
                  <a:schemeClr val="hlink"/>
                </a:solidFill>
                <a:latin typeface="SimSun" panose="02010600030101010101" pitchFamily="2" charset="-122"/>
                <a:ea typeface="SimSun" panose="02010600030101010101" pitchFamily="2" charset="-122"/>
              </a:rPr>
              <a:t>Cost accounting</a:t>
            </a:r>
            <a:r>
              <a:rPr lang="en-US" altLang="zh-CN" sz="2000">
                <a:ea typeface="SimSun" panose="02010600030101010101" pitchFamily="2" charset="-122"/>
              </a:rPr>
              <a:t>        </a:t>
            </a:r>
            <a:endParaRPr lang="en-US" altLang="fa-IR" sz="2000">
              <a:cs typeface="B Jadid" panose="00000700000000000000" pitchFamily="2" charset="-78"/>
            </a:endParaRPr>
          </a:p>
        </p:txBody>
      </p:sp>
      <p:sp>
        <p:nvSpPr>
          <p:cNvPr id="110596" name="Rectangle 4"/>
          <p:cNvSpPr>
            <a:spLocks noGrp="1" noChangeArrowheads="1"/>
          </p:cNvSpPr>
          <p:nvPr>
            <p:ph type="subTitle" idx="1"/>
          </p:nvPr>
        </p:nvSpPr>
        <p:spPr>
          <a:xfrm>
            <a:off x="914400" y="2819400"/>
            <a:ext cx="7620000" cy="1752600"/>
          </a:xfrm>
        </p:spPr>
        <p:txBody>
          <a:bodyPr/>
          <a:lstStyle/>
          <a:p>
            <a:pPr algn="just" rtl="1"/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حوزه ای از دانش حسابداری است که به اندازه گیری ، ثبت و گزارش</a:t>
            </a:r>
            <a:endParaRPr lang="en-US" altLang="zh-CN" sz="2400">
              <a:solidFill>
                <a:srgbClr val="FFCC00"/>
              </a:solidFill>
              <a:ea typeface="SimSun" panose="02010600030101010101" pitchFamily="2" charset="-122"/>
              <a:cs typeface="B Yagut" panose="00000400000000000000" pitchFamily="2" charset="-78"/>
            </a:endParaRPr>
          </a:p>
          <a:p>
            <a:pPr algn="just" rtl="1"/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اطلاعات مربوط به اقلام بهای تمام شده محصول می پردازد . </a:t>
            </a:r>
            <a:endParaRPr lang="en-US" altLang="fa-IR" sz="2400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2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05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05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05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05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05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05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105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05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05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105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105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594" grpId="2"/>
      <p:bldP spid="110596" grpId="0" build="p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00400" y="533400"/>
            <a:ext cx="32766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2 (صفحه 104)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45765" name="Line 5"/>
          <p:cNvSpPr>
            <a:spLocks noChangeShapeType="1"/>
          </p:cNvSpPr>
          <p:nvPr/>
        </p:nvSpPr>
        <p:spPr bwMode="auto">
          <a:xfrm flipH="1">
            <a:off x="3467100" y="1954213"/>
            <a:ext cx="4572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245764" name="Line 4"/>
          <p:cNvSpPr>
            <a:spLocks noChangeShapeType="1"/>
          </p:cNvSpPr>
          <p:nvPr/>
        </p:nvSpPr>
        <p:spPr bwMode="auto">
          <a:xfrm flipH="1">
            <a:off x="3467100" y="3587750"/>
            <a:ext cx="4572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a-IR"/>
          </a:p>
        </p:txBody>
      </p:sp>
      <p:sp>
        <p:nvSpPr>
          <p:cNvPr id="245772" name="Rectangle 12"/>
          <p:cNvSpPr>
            <a:spLocks noChangeArrowheads="1"/>
          </p:cNvSpPr>
          <p:nvPr/>
        </p:nvSpPr>
        <p:spPr bwMode="auto">
          <a:xfrm>
            <a:off x="1866900" y="-674688"/>
            <a:ext cx="44291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fa-IR"/>
          </a:p>
        </p:txBody>
      </p:sp>
      <p:sp>
        <p:nvSpPr>
          <p:cNvPr id="245777" name="Rectangle 17"/>
          <p:cNvSpPr>
            <a:spLocks noChangeArrowheads="1"/>
          </p:cNvSpPr>
          <p:nvPr/>
        </p:nvSpPr>
        <p:spPr bwMode="auto">
          <a:xfrm>
            <a:off x="1866900" y="-674688"/>
            <a:ext cx="44291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fa-IR"/>
          </a:p>
        </p:txBody>
      </p:sp>
      <p:graphicFrame>
        <p:nvGraphicFramePr>
          <p:cNvPr id="245841" name="Group 81"/>
          <p:cNvGraphicFramePr>
            <a:graphicFrameLocks noGrp="1"/>
          </p:cNvGraphicFramePr>
          <p:nvPr/>
        </p:nvGraphicFramePr>
        <p:xfrm>
          <a:off x="304800" y="1524000"/>
          <a:ext cx="8382000" cy="4572000"/>
        </p:xfrm>
        <a:graphic>
          <a:graphicData uri="http://schemas.openxmlformats.org/drawingml/2006/table">
            <a:tbl>
              <a:tblPr rtl="1"/>
              <a:tblGrid>
                <a:gridCol w="6142037">
                  <a:extLst>
                    <a:ext uri="{9D8B030D-6E8A-4147-A177-3AD203B41FA5}">
                      <a16:colId xmlns:a16="http://schemas.microsoft.com/office/drawing/2014/main" val="4058630554"/>
                    </a:ext>
                  </a:extLst>
                </a:gridCol>
                <a:gridCol w="2239963">
                  <a:extLst>
                    <a:ext uri="{9D8B030D-6E8A-4147-A177-3AD203B41FA5}">
                      <a16:colId xmlns:a16="http://schemas.microsoft.com/office/drawing/2014/main" val="2721592158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در آمد فروش 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1350000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2035436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بهای تمام شده کالای فروش رفته :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984986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 کالای ساخته شده اول دوره                                     450000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240477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اضافه می شود کالای ساخته شده طی دوره                              </a:t>
                      </a: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800000</a:t>
                      </a:r>
                      <a:endParaRPr kumimoji="0" lang="fa-IR" altLang="zh-CN" sz="1400" b="0" i="0" u="sng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97135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کالای آماده برای فروش                                                       1250000  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5247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کالای ساخته شده آخر دوره                              </a:t>
                      </a: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300000</a:t>
                      </a: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950000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429638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سود ناویژه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1515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هزینه های اداری و بازاریابی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255391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سود عملیاتی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100000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404020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اداری و بازاریابی بصورت مابه التفاوت محاسبه شده است . </a:t>
                      </a:r>
                      <a:endParaRPr kumimoji="0" lang="fa-IR" altLang="zh-CN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88991568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52800" y="457200"/>
            <a:ext cx="26670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حل تمرین 3 (صفحه 105)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46789" name="Rectangle 5"/>
          <p:cNvSpPr>
            <a:spLocks noChangeArrowheads="1"/>
          </p:cNvSpPr>
          <p:nvPr/>
        </p:nvSpPr>
        <p:spPr bwMode="auto">
          <a:xfrm>
            <a:off x="-6350" y="2057400"/>
            <a:ext cx="8874125" cy="191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rgbClr val="FFCC00"/>
                </a:solidFill>
              </a:rPr>
              <a:t>الف) </a:t>
            </a:r>
            <a:r>
              <a:rPr lang="fa-IR" altLang="zh-CN" u="sng">
                <a:solidFill>
                  <a:srgbClr val="FFCC00"/>
                </a:solidFill>
              </a:rPr>
              <a:t>بهای تمام شده موجودی کار در جریان ساخت در تاریخ 30/4 :</a:t>
            </a:r>
            <a:r>
              <a:rPr lang="fa-IR" altLang="zh-CN">
                <a:solidFill>
                  <a:srgbClr val="FFCC00"/>
                </a:solidFill>
              </a:rPr>
              <a:t> 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مواد                                  260000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دستمزد                               180000                                 180000= 600 × 300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سربار                                </a:t>
            </a:r>
            <a:r>
              <a:rPr lang="fa-IR" altLang="zh-CN" u="sng">
                <a:solidFill>
                  <a:srgbClr val="FFCC00"/>
                </a:solidFill>
              </a:rPr>
              <a:t> 90000</a:t>
            </a:r>
            <a:r>
              <a:rPr lang="fa-IR" altLang="zh-CN">
                <a:solidFill>
                  <a:srgbClr val="FFCC00"/>
                </a:solidFill>
              </a:rPr>
              <a:t>                                   90000 = 300× 300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   530000</a:t>
            </a: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7952" name="Group 144"/>
          <p:cNvGraphicFramePr>
            <a:graphicFrameLocks noGrp="1"/>
          </p:cNvGraphicFramePr>
          <p:nvPr/>
        </p:nvGraphicFramePr>
        <p:xfrm>
          <a:off x="381000" y="1768475"/>
          <a:ext cx="8382000" cy="2346325"/>
        </p:xfrm>
        <a:graphic>
          <a:graphicData uri="http://schemas.openxmlformats.org/drawingml/2006/table">
            <a:tbl>
              <a:tblPr rtl="1"/>
              <a:tblGrid>
                <a:gridCol w="4343400">
                  <a:extLst>
                    <a:ext uri="{9D8B030D-6E8A-4147-A177-3AD203B41FA5}">
                      <a16:colId xmlns:a16="http://schemas.microsoft.com/office/drawing/2014/main" val="3984746777"/>
                    </a:ext>
                  </a:extLst>
                </a:gridCol>
                <a:gridCol w="4038600">
                  <a:extLst>
                    <a:ext uri="{9D8B030D-6E8A-4147-A177-3AD203B41FA5}">
                      <a16:colId xmlns:a16="http://schemas.microsoft.com/office/drawing/2014/main" val="872219825"/>
                    </a:ext>
                  </a:extLst>
                </a:gridCol>
              </a:tblGrid>
              <a:tr h="4572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حسابهای پرداختنی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7066075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پرداخت شده طی دوره        4200000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600000   مانده اول دوره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352998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نقل به زیر                900000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4500000 خرید مواد در طی دوره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496280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                                     5100000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5100000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39099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900000 مانده آخر دوره نقل از بالا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2862157"/>
                  </a:ext>
                </a:extLst>
              </a:tr>
            </a:tbl>
          </a:graphicData>
        </a:graphic>
      </p:graphicFrame>
      <p:sp>
        <p:nvSpPr>
          <p:cNvPr id="247941" name="Text Box 133"/>
          <p:cNvSpPr txBox="1">
            <a:spLocks noChangeArrowheads="1"/>
          </p:cNvSpPr>
          <p:nvPr/>
        </p:nvSpPr>
        <p:spPr bwMode="auto">
          <a:xfrm>
            <a:off x="7315200" y="1371600"/>
            <a:ext cx="1066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>
                <a:solidFill>
                  <a:schemeClr val="hlink"/>
                </a:solidFill>
              </a:rPr>
              <a:t>ب) </a:t>
            </a:r>
            <a:endParaRPr lang="en-US" altLang="fa-IR">
              <a:solidFill>
                <a:schemeClr val="hlink"/>
              </a:solidFill>
            </a:endParaRPr>
          </a:p>
        </p:txBody>
      </p:sp>
      <p:sp>
        <p:nvSpPr>
          <p:cNvPr id="247942" name="Text Box 134"/>
          <p:cNvSpPr txBox="1">
            <a:spLocks noChangeArrowheads="1"/>
          </p:cNvSpPr>
          <p:nvPr/>
        </p:nvSpPr>
        <p:spPr bwMode="auto">
          <a:xfrm>
            <a:off x="381000" y="4876800"/>
            <a:ext cx="830580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>
                <a:solidFill>
                  <a:srgbClr val="FFCC00"/>
                </a:solidFill>
              </a:rPr>
              <a:t>بنابراین جمع مواد خریداری شده طی تیرماه 4500000 ریال است که به صورت مابه التفاوت محاسبه شده است . </a:t>
            </a:r>
            <a:endParaRPr lang="en-US" altLang="fa-IR">
              <a:solidFill>
                <a:srgbClr val="FFCC00"/>
              </a:solidFill>
            </a:endParaRPr>
          </a:p>
        </p:txBody>
      </p:sp>
      <p:sp>
        <p:nvSpPr>
          <p:cNvPr id="247953" name="Rectangle 145"/>
          <p:cNvSpPr>
            <a:spLocks noChangeArrowheads="1"/>
          </p:cNvSpPr>
          <p:nvPr/>
        </p:nvSpPr>
        <p:spPr bwMode="auto">
          <a:xfrm>
            <a:off x="3124200" y="457200"/>
            <a:ext cx="3276600" cy="609600"/>
          </a:xfrm>
          <a:prstGeom prst="rect">
            <a:avLst/>
          </a:prstGeom>
          <a:noFill/>
          <a:ln w="57150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3 (صفحه 105) :</a:t>
            </a:r>
            <a:endParaRPr lang="en-US" altLang="fa-IR" sz="2000"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0931" name="Group 51"/>
          <p:cNvGraphicFramePr>
            <a:graphicFrameLocks noGrp="1"/>
          </p:cNvGraphicFramePr>
          <p:nvPr/>
        </p:nvGraphicFramePr>
        <p:xfrm>
          <a:off x="1219200" y="3294063"/>
          <a:ext cx="7467600" cy="2649537"/>
        </p:xfrm>
        <a:graphic>
          <a:graphicData uri="http://schemas.openxmlformats.org/drawingml/2006/table">
            <a:tbl>
              <a:tblPr rtl="1"/>
              <a:tblGrid>
                <a:gridCol w="4800600">
                  <a:extLst>
                    <a:ext uri="{9D8B030D-6E8A-4147-A177-3AD203B41FA5}">
                      <a16:colId xmlns:a16="http://schemas.microsoft.com/office/drawing/2014/main" val="360893079"/>
                    </a:ext>
                  </a:extLst>
                </a:gridCol>
                <a:gridCol w="2667000">
                  <a:extLst>
                    <a:ext uri="{9D8B030D-6E8A-4147-A177-3AD203B41FA5}">
                      <a16:colId xmlns:a16="http://schemas.microsoft.com/office/drawing/2014/main" val="1618405930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 کالای ساخته شده اول دوره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1800000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068514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اضافه می شود کالای ساخته شده طی دوره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8900000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170027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کالای آماده برای فروش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10700000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165771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موجودی کالای ساخته شده آخر دوره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(1100000)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455735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بهای تمام شده کالای فروش رفته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9600000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0291437"/>
                  </a:ext>
                </a:extLst>
              </a:tr>
            </a:tbl>
          </a:graphicData>
        </a:graphic>
      </p:graphicFrame>
      <p:sp>
        <p:nvSpPr>
          <p:cNvPr id="250932" name="Text Box 52"/>
          <p:cNvSpPr txBox="1">
            <a:spLocks noChangeArrowheads="1"/>
          </p:cNvSpPr>
          <p:nvPr/>
        </p:nvSpPr>
        <p:spPr bwMode="auto">
          <a:xfrm>
            <a:off x="1905000" y="1647825"/>
            <a:ext cx="6705600" cy="155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/>
            <a:r>
              <a:rPr lang="fa-IR" altLang="zh-CN">
                <a:solidFill>
                  <a:schemeClr val="hlink"/>
                </a:solidFill>
              </a:rPr>
              <a:t>ج)</a:t>
            </a:r>
            <a:r>
              <a:rPr lang="fa-IR" altLang="zh-CN">
                <a:solidFill>
                  <a:srgbClr val="FFCC00"/>
                </a:solidFill>
              </a:rPr>
              <a:t>                 1560000 = 300 ریال × 5200 ساعت</a:t>
            </a: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chemeClr val="hlink"/>
                </a:solidFill>
              </a:rPr>
              <a:t>د )</a:t>
            </a:r>
            <a:r>
              <a:rPr lang="fa-IR" altLang="zh-CN"/>
              <a:t>             </a:t>
            </a:r>
            <a:r>
              <a:rPr lang="fa-IR" altLang="zh-CN" u="sng">
                <a:solidFill>
                  <a:srgbClr val="FFCC00"/>
                </a:solidFill>
              </a:rPr>
              <a:t>محاسبه بهای تمام شده کالای فروش رفته :</a:t>
            </a:r>
            <a:endParaRPr lang="en-US" altLang="fa-IR" u="sng">
              <a:solidFill>
                <a:srgbClr val="FFCC00"/>
              </a:solidFill>
            </a:endParaRPr>
          </a:p>
        </p:txBody>
      </p:sp>
      <p:sp>
        <p:nvSpPr>
          <p:cNvPr id="250933" name="Rectangle 53"/>
          <p:cNvSpPr>
            <a:spLocks noChangeArrowheads="1"/>
          </p:cNvSpPr>
          <p:nvPr/>
        </p:nvSpPr>
        <p:spPr bwMode="auto">
          <a:xfrm>
            <a:off x="3124200" y="457200"/>
            <a:ext cx="3276600" cy="609600"/>
          </a:xfrm>
          <a:prstGeom prst="rect">
            <a:avLst/>
          </a:prstGeom>
          <a:noFill/>
          <a:ln w="57150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algn="l"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3 (صفحه 105) :</a:t>
            </a:r>
            <a:endParaRPr lang="en-US" altLang="fa-IR" sz="2000"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505200" y="533400"/>
            <a:ext cx="26670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4 (صفحه 106)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251958" name="Group 54"/>
          <p:cNvGraphicFramePr>
            <a:graphicFrameLocks noGrp="1"/>
          </p:cNvGraphicFramePr>
          <p:nvPr/>
        </p:nvGraphicFramePr>
        <p:xfrm>
          <a:off x="685800" y="2133600"/>
          <a:ext cx="7924800" cy="4572000"/>
        </p:xfrm>
        <a:graphic>
          <a:graphicData uri="http://schemas.openxmlformats.org/drawingml/2006/table">
            <a:tbl>
              <a:tblPr rtl="1"/>
              <a:tblGrid>
                <a:gridCol w="5186362">
                  <a:extLst>
                    <a:ext uri="{9D8B030D-6E8A-4147-A177-3AD203B41FA5}">
                      <a16:colId xmlns:a16="http://schemas.microsoft.com/office/drawing/2014/main" val="2738098744"/>
                    </a:ext>
                  </a:extLst>
                </a:gridCol>
                <a:gridCol w="2738438">
                  <a:extLst>
                    <a:ext uri="{9D8B030D-6E8A-4147-A177-3AD203B41FA5}">
                      <a16:colId xmlns:a16="http://schemas.microsoft.com/office/drawing/2014/main" val="2610470145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مستقیم مصرفی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6400000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40484525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مسقتیم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2200000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922430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سربار :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586213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غیر مستقیم                                          3000000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052802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غیر مستقیم                                       1800000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4660436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آب و برق و سوخت                              </a:t>
                      </a: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3400000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8200000   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944269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های تولید در طی دوره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16800000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4601939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اضافه می شود کار در جریان ساخت اول دوره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950000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781153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کار در جریان ساخت آخر دوره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(1200000)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168769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بهای تمام شده تولیدات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16550000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5324159"/>
                  </a:ext>
                </a:extLst>
              </a:tr>
            </a:tbl>
          </a:graphicData>
        </a:graphic>
      </p:graphicFrame>
      <p:sp>
        <p:nvSpPr>
          <p:cNvPr id="251959" name="Text Box 55"/>
          <p:cNvSpPr txBox="1">
            <a:spLocks noChangeArrowheads="1"/>
          </p:cNvSpPr>
          <p:nvPr/>
        </p:nvSpPr>
        <p:spPr bwMode="auto">
          <a:xfrm>
            <a:off x="76200" y="1584325"/>
            <a:ext cx="8763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>
              <a:spcBef>
                <a:spcPct val="50000"/>
              </a:spcBef>
            </a:pPr>
            <a:r>
              <a:rPr lang="fa-IR" altLang="zh-CN" sz="2000">
                <a:solidFill>
                  <a:srgbClr val="FFCC00"/>
                </a:solidFill>
              </a:rPr>
              <a:t>شرکت تولیدی ، تابان ، صورت قیمت تمام شده کالای ساخته شده ، برای دوره مالی منتهی به</a:t>
            </a:r>
            <a:r>
              <a:rPr lang="en-US" altLang="zh-CN" sz="2000">
                <a:solidFill>
                  <a:srgbClr val="FFCC00"/>
                </a:solidFill>
              </a:rPr>
              <a:t> ... </a:t>
            </a:r>
            <a:endParaRPr lang="en-US" altLang="fa-IR" sz="2000">
              <a:solidFill>
                <a:srgbClr val="FFCC00"/>
              </a:solidFill>
            </a:endParaRP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76600" y="533400"/>
            <a:ext cx="26670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5 (صفحه 107)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52932" name="Rectangle 4"/>
          <p:cNvSpPr>
            <a:spLocks noChangeArrowheads="1"/>
          </p:cNvSpPr>
          <p:nvPr/>
        </p:nvSpPr>
        <p:spPr bwMode="auto">
          <a:xfrm>
            <a:off x="336550" y="1562100"/>
            <a:ext cx="8470900" cy="4838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>
                <a:solidFill>
                  <a:schemeClr val="hlink"/>
                </a:solidFill>
              </a:rPr>
              <a:t>الف)</a:t>
            </a:r>
            <a:endParaRPr lang="en-US" altLang="zh-CN">
              <a:solidFill>
                <a:schemeClr val="hlink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5 مهر : خرید مواد                1350000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           بانک                1350000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8 مهر : در سیستم ادواری ، مصرف مواد ثبت نمی شود .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15 مهر : دستمزد مستقیم                 1200000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دستمزد غیر مستقیم            570000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                    بانک           1770000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26 مهر : هزینه برق و گاز                         185000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هزینه تعمیرات                            104000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                       حسابهای پرداختنی              289000</a:t>
            </a: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71800" y="5334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5 (صفحه 107)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53956" name="Rectangle 4"/>
          <p:cNvSpPr>
            <a:spLocks noChangeArrowheads="1"/>
          </p:cNvSpPr>
          <p:nvPr/>
        </p:nvSpPr>
        <p:spPr bwMode="auto">
          <a:xfrm>
            <a:off x="457200" y="1920875"/>
            <a:ext cx="8377238" cy="301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chemeClr val="hlink"/>
                </a:solidFill>
              </a:rPr>
              <a:t>ب)</a:t>
            </a:r>
            <a:r>
              <a:rPr lang="fa-IR" altLang="zh-CN">
                <a:solidFill>
                  <a:srgbClr val="FFCC00"/>
                </a:solidFill>
              </a:rPr>
              <a:t> در سیستم ادواری ، رویداد تکمیل کالا و انتقال آن به انبار کالای ساخته شده ثبت نمی شود . </a:t>
            </a:r>
          </a:p>
          <a:p>
            <a:pPr rtl="1"/>
            <a:endParaRPr lang="fa-IR" altLang="zh-CN">
              <a:solidFill>
                <a:srgbClr val="FFCC00"/>
              </a:solidFill>
            </a:endParaRPr>
          </a:p>
          <a:p>
            <a:pPr rtl="1"/>
            <a:endParaRPr lang="en-US" altLang="zh-CN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>
                <a:solidFill>
                  <a:schemeClr val="hlink"/>
                </a:solidFill>
              </a:rPr>
              <a:t>ج )</a:t>
            </a:r>
            <a:r>
              <a:rPr lang="fa-IR" altLang="zh-CN">
                <a:solidFill>
                  <a:srgbClr val="FFCC00"/>
                </a:solidFill>
              </a:rPr>
              <a:t> در سیستم ادواری ، بابت بهای تمام شده کالای فروش ر فته ثبتی در دفتر صورت نمی گیرد اما بابت فروش ثبت زیر انجام می شود :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بانک                   1000000</a:t>
            </a:r>
            <a:endParaRPr lang="en-US" altLang="zh-CN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>
                <a:solidFill>
                  <a:srgbClr val="FFCC00"/>
                </a:solidFill>
              </a:rPr>
              <a:t>                                         فروش                          1000000</a:t>
            </a: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581400" y="533400"/>
            <a:ext cx="26670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6 (صفحه 107)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54980" name="Rectangle 4"/>
          <p:cNvSpPr>
            <a:spLocks noChangeArrowheads="1"/>
          </p:cNvSpPr>
          <p:nvPr/>
        </p:nvSpPr>
        <p:spPr bwMode="auto">
          <a:xfrm>
            <a:off x="73025" y="1584325"/>
            <a:ext cx="8556625" cy="4968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indent="457200"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algn="l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rtl="1"/>
            <a:r>
              <a:rPr lang="fa-IR" altLang="zh-CN" sz="2000">
                <a:solidFill>
                  <a:srgbClr val="FFCC00"/>
                </a:solidFill>
                <a:latin typeface="Tahoma" panose="020B0604030504040204" pitchFamily="34" charset="0"/>
                <a:cs typeface="B Yagut" panose="00000400000000000000" pitchFamily="2" charset="-78"/>
              </a:rPr>
              <a:t>1/2 – خرید مواد         850000</a:t>
            </a:r>
            <a:endParaRPr lang="en-US" altLang="zh-CN" sz="2000">
              <a:solidFill>
                <a:srgbClr val="FFCC00"/>
              </a:solidFill>
              <a:latin typeface="Tahoma" panose="020B0604030504040204" pitchFamily="34" charset="0"/>
              <a:ea typeface="SimSun" panose="02010600030101010101" pitchFamily="2" charset="-122"/>
              <a:cs typeface="B Yagut" panose="00000400000000000000" pitchFamily="2" charset="-78"/>
            </a:endParaRPr>
          </a:p>
          <a:p>
            <a:pPr algn="r" rtl="1"/>
            <a:r>
              <a:rPr lang="fa-IR" altLang="zh-CN" sz="2000">
                <a:solidFill>
                  <a:srgbClr val="FFCC00"/>
                </a:solidFill>
                <a:latin typeface="Tahoma" panose="020B0604030504040204" pitchFamily="34" charset="0"/>
                <a:cs typeface="B Yagut" panose="00000400000000000000" pitchFamily="2" charset="-78"/>
              </a:rPr>
              <a:t>                           حسابهای پرداختنی          850000 </a:t>
            </a:r>
            <a:endParaRPr lang="en-US" altLang="zh-CN" sz="2000">
              <a:solidFill>
                <a:srgbClr val="FFCC00"/>
              </a:solidFill>
              <a:latin typeface="Tahoma" panose="020B0604030504040204" pitchFamily="34" charset="0"/>
              <a:ea typeface="SimSun" panose="02010600030101010101" pitchFamily="2" charset="-122"/>
            </a:endParaRPr>
          </a:p>
          <a:p>
            <a:pPr algn="r" rtl="1"/>
            <a:r>
              <a:rPr lang="fa-IR" altLang="zh-CN" sz="2000">
                <a:solidFill>
                  <a:srgbClr val="FFCC00"/>
                </a:solidFill>
                <a:latin typeface="Tahoma" panose="020B0604030504040204" pitchFamily="34" charset="0"/>
                <a:cs typeface="B Yagut" panose="00000400000000000000" pitchFamily="2" charset="-78"/>
              </a:rPr>
              <a:t>4/2/ - در سیستم ادواری ، مصرف مواد ثبت نمی شود </a:t>
            </a:r>
            <a:endParaRPr lang="en-US" altLang="zh-CN" sz="2000">
              <a:solidFill>
                <a:srgbClr val="FFCC00"/>
              </a:solidFill>
              <a:latin typeface="Tahoma" panose="020B0604030504040204" pitchFamily="34" charset="0"/>
              <a:ea typeface="SimSun" panose="02010600030101010101" pitchFamily="2" charset="-122"/>
            </a:endParaRPr>
          </a:p>
          <a:p>
            <a:pPr algn="r" rtl="1"/>
            <a:r>
              <a:rPr lang="fa-IR" altLang="zh-CN" sz="2000">
                <a:solidFill>
                  <a:srgbClr val="FFCC00"/>
                </a:solidFill>
                <a:latin typeface="Tahoma" panose="020B0604030504040204" pitchFamily="34" charset="0"/>
                <a:cs typeface="B Yagut" panose="00000400000000000000" pitchFamily="2" charset="-78"/>
              </a:rPr>
              <a:t>	  15/2/- دستمزد مستقیم                    300000</a:t>
            </a:r>
            <a:endParaRPr lang="en-US" altLang="zh-CN" sz="2000">
              <a:solidFill>
                <a:srgbClr val="FFCC00"/>
              </a:solidFill>
              <a:latin typeface="Tahoma" panose="020B0604030504040204" pitchFamily="34" charset="0"/>
              <a:ea typeface="SimSun" panose="02010600030101010101" pitchFamily="2" charset="-122"/>
            </a:endParaRPr>
          </a:p>
          <a:p>
            <a:pPr algn="r" rtl="1"/>
            <a:r>
              <a:rPr lang="fa-IR" altLang="zh-CN" sz="2000">
                <a:solidFill>
                  <a:srgbClr val="FFCC00"/>
                </a:solidFill>
                <a:latin typeface="Tahoma" panose="020B0604030504040204" pitchFamily="34" charset="0"/>
                <a:cs typeface="B Yagut" panose="00000400000000000000" pitchFamily="2" charset="-78"/>
              </a:rPr>
              <a:t>	       دستمزد غیر مستقیم                         220000	</a:t>
            </a:r>
            <a:endParaRPr lang="en-US" altLang="zh-CN" sz="2000">
              <a:solidFill>
                <a:srgbClr val="FFCC00"/>
              </a:solidFill>
              <a:latin typeface="Tahoma" panose="020B0604030504040204" pitchFamily="34" charset="0"/>
              <a:ea typeface="SimSun" panose="02010600030101010101" pitchFamily="2" charset="-122"/>
            </a:endParaRPr>
          </a:p>
          <a:p>
            <a:pPr algn="r" rtl="1"/>
            <a:r>
              <a:rPr lang="fa-IR" altLang="zh-CN" sz="2000">
                <a:solidFill>
                  <a:srgbClr val="FFCC00"/>
                </a:solidFill>
                <a:latin typeface="Tahoma" panose="020B0604030504040204" pitchFamily="34" charset="0"/>
                <a:cs typeface="B Yagut" panose="00000400000000000000" pitchFamily="2" charset="-78"/>
              </a:rPr>
              <a:t>					       دستمزد پرداختنی         520000</a:t>
            </a:r>
            <a:endParaRPr lang="en-US" altLang="zh-CN" sz="2000">
              <a:solidFill>
                <a:srgbClr val="FFCC00"/>
              </a:solidFill>
              <a:latin typeface="Tahoma" panose="020B0604030504040204" pitchFamily="34" charset="0"/>
              <a:ea typeface="SimSun" panose="02010600030101010101" pitchFamily="2" charset="-122"/>
            </a:endParaRPr>
          </a:p>
          <a:p>
            <a:pPr algn="r" rtl="1"/>
            <a:r>
              <a:rPr lang="fa-IR" altLang="zh-CN" sz="2000">
                <a:solidFill>
                  <a:srgbClr val="FFCC00"/>
                </a:solidFill>
                <a:latin typeface="Tahoma" panose="020B0604030504040204" pitchFamily="34" charset="0"/>
                <a:cs typeface="B Yagut" panose="00000400000000000000" pitchFamily="2" charset="-78"/>
              </a:rPr>
              <a:t>                 17/2/  دستمزد پرداختنی                              520000</a:t>
            </a:r>
            <a:endParaRPr lang="en-US" altLang="zh-CN" sz="2000">
              <a:solidFill>
                <a:srgbClr val="FFCC00"/>
              </a:solidFill>
              <a:latin typeface="Tahoma" panose="020B0604030504040204" pitchFamily="34" charset="0"/>
              <a:ea typeface="SimSun" panose="02010600030101010101" pitchFamily="2" charset="-122"/>
            </a:endParaRPr>
          </a:p>
          <a:p>
            <a:pPr algn="r" rtl="1"/>
            <a:r>
              <a:rPr lang="fa-IR" altLang="zh-CN" sz="2000">
                <a:solidFill>
                  <a:srgbClr val="FFCC00"/>
                </a:solidFill>
                <a:latin typeface="Tahoma" panose="020B0604030504040204" pitchFamily="34" charset="0"/>
                <a:cs typeface="B Yagut" panose="00000400000000000000" pitchFamily="2" charset="-78"/>
              </a:rPr>
              <a:t>                                                                           بانک                520000</a:t>
            </a:r>
            <a:endParaRPr lang="en-US" altLang="zh-CN" sz="2000">
              <a:solidFill>
                <a:srgbClr val="FFCC00"/>
              </a:solidFill>
              <a:latin typeface="Tahoma" panose="020B0604030504040204" pitchFamily="34" charset="0"/>
              <a:ea typeface="SimSun" panose="02010600030101010101" pitchFamily="2" charset="-122"/>
            </a:endParaRPr>
          </a:p>
          <a:p>
            <a:pPr algn="r" rtl="1"/>
            <a:r>
              <a:rPr lang="fa-IR" altLang="zh-CN" sz="2000">
                <a:solidFill>
                  <a:srgbClr val="FFCC00"/>
                </a:solidFill>
                <a:latin typeface="Tahoma" panose="020B0604030504040204" pitchFamily="34" charset="0"/>
                <a:cs typeface="B Yagut" panose="00000400000000000000" pitchFamily="2" charset="-78"/>
              </a:rPr>
              <a:t>	25/2/ هزینه استهلاک ماشین آلات                  194000</a:t>
            </a:r>
            <a:endParaRPr lang="en-US" altLang="zh-CN" sz="2000">
              <a:solidFill>
                <a:srgbClr val="FFCC00"/>
              </a:solidFill>
              <a:latin typeface="Tahoma" panose="020B0604030504040204" pitchFamily="34" charset="0"/>
              <a:ea typeface="SimSun" panose="02010600030101010101" pitchFamily="2" charset="-122"/>
            </a:endParaRPr>
          </a:p>
          <a:p>
            <a:pPr algn="r" rtl="1"/>
            <a:r>
              <a:rPr lang="fa-IR" altLang="zh-CN" sz="2000">
                <a:solidFill>
                  <a:srgbClr val="FFCC00"/>
                </a:solidFill>
                <a:latin typeface="Tahoma" panose="020B0604030504040204" pitchFamily="34" charset="0"/>
                <a:cs typeface="B Yagut" panose="00000400000000000000" pitchFamily="2" charset="-78"/>
              </a:rPr>
              <a:t>                                              استهلاک انباشته ماشین آلات               194000</a:t>
            </a:r>
            <a:endParaRPr lang="en-US" altLang="zh-CN" sz="2000">
              <a:solidFill>
                <a:srgbClr val="FFCC00"/>
              </a:solidFill>
              <a:latin typeface="Tahoma" panose="020B0604030504040204" pitchFamily="34" charset="0"/>
              <a:ea typeface="SimSun" panose="02010600030101010101" pitchFamily="2" charset="-122"/>
            </a:endParaRPr>
          </a:p>
          <a:p>
            <a:pPr algn="r" rtl="1"/>
            <a:r>
              <a:rPr lang="fa-IR" altLang="zh-CN" sz="2000">
                <a:solidFill>
                  <a:srgbClr val="FFCC00"/>
                </a:solidFill>
                <a:latin typeface="Tahoma" panose="020B0604030504040204" pitchFamily="34" charset="0"/>
                <a:cs typeface="B Yagut" panose="00000400000000000000" pitchFamily="2" charset="-78"/>
              </a:rPr>
              <a:t>	26/2/ با فرض نظام ادواری : حسابهای دریافتنی            470000</a:t>
            </a:r>
            <a:endParaRPr lang="en-US" altLang="zh-CN" sz="2000">
              <a:solidFill>
                <a:srgbClr val="FFCC00"/>
              </a:solidFill>
              <a:latin typeface="Tahoma" panose="020B0604030504040204" pitchFamily="34" charset="0"/>
              <a:ea typeface="SimSun" panose="02010600030101010101" pitchFamily="2" charset="-122"/>
            </a:endParaRPr>
          </a:p>
          <a:p>
            <a:pPr algn="r" rtl="1"/>
            <a:r>
              <a:rPr lang="fa-IR" altLang="zh-CN" sz="2000">
                <a:solidFill>
                  <a:srgbClr val="FFCC00"/>
                </a:solidFill>
                <a:latin typeface="Tahoma" panose="020B0604030504040204" pitchFamily="34" charset="0"/>
                <a:cs typeface="B Yagut" panose="00000400000000000000" pitchFamily="2" charset="-78"/>
              </a:rPr>
              <a:t>                                                                               فروش                      470000</a:t>
            </a:r>
            <a:endParaRPr lang="en-US" altLang="zh-CN" sz="2000">
              <a:solidFill>
                <a:srgbClr val="FFCC00"/>
              </a:solidFill>
              <a:latin typeface="Tahoma" panose="020B0604030504040204" pitchFamily="34" charset="0"/>
              <a:ea typeface="SimSun" panose="02010600030101010101" pitchFamily="2" charset="-122"/>
            </a:endParaRPr>
          </a:p>
          <a:p>
            <a:pPr algn="r" rtl="1"/>
            <a:r>
              <a:rPr lang="fa-IR" altLang="zh-CN" sz="2000">
                <a:solidFill>
                  <a:srgbClr val="FFCC00"/>
                </a:solidFill>
                <a:latin typeface="Tahoma" panose="020B0604030504040204" pitchFamily="34" charset="0"/>
                <a:cs typeface="B Yagut" panose="00000400000000000000" pitchFamily="2" charset="-78"/>
              </a:rPr>
              <a:t>	26/2/ با فرض نظام دائمی : بهای تمام شده کالای فروش رفته           250000</a:t>
            </a:r>
            <a:endParaRPr lang="en-US" altLang="zh-CN" sz="2000">
              <a:solidFill>
                <a:srgbClr val="FFCC00"/>
              </a:solidFill>
              <a:latin typeface="Tahoma" panose="020B0604030504040204" pitchFamily="34" charset="0"/>
              <a:ea typeface="SimSun" panose="02010600030101010101" pitchFamily="2" charset="-122"/>
            </a:endParaRPr>
          </a:p>
          <a:p>
            <a:pPr algn="r" rtl="1"/>
            <a:r>
              <a:rPr lang="fa-IR" altLang="zh-CN" sz="2000">
                <a:solidFill>
                  <a:srgbClr val="FFCC00"/>
                </a:solidFill>
                <a:latin typeface="Tahoma" panose="020B0604030504040204" pitchFamily="34" charset="0"/>
                <a:cs typeface="B Yagut" panose="00000400000000000000" pitchFamily="2" charset="-78"/>
              </a:rPr>
              <a:t>                                                                موجودی کالای ساخته شده              250000</a:t>
            </a:r>
            <a:endParaRPr lang="en-US" altLang="zh-CN" sz="2000">
              <a:solidFill>
                <a:srgbClr val="FFCC00"/>
              </a:solidFill>
              <a:latin typeface="Tahoma" panose="020B0604030504040204" pitchFamily="34" charset="0"/>
              <a:ea typeface="SimSun" panose="02010600030101010101" pitchFamily="2" charset="-122"/>
            </a:endParaRPr>
          </a:p>
          <a:p>
            <a:pPr algn="r" rtl="1"/>
            <a:r>
              <a:rPr lang="fa-IR" altLang="zh-CN" sz="2000">
                <a:solidFill>
                  <a:srgbClr val="FFCC00"/>
                </a:solidFill>
                <a:latin typeface="Tahoma" panose="020B0604030504040204" pitchFamily="34" charset="0"/>
                <a:cs typeface="B Yagut" panose="00000400000000000000" pitchFamily="2" charset="-78"/>
              </a:rPr>
              <a:t>                                            حسابهای دریافتنی                 470000	</a:t>
            </a:r>
            <a:endParaRPr lang="en-US" altLang="zh-CN" sz="2000">
              <a:solidFill>
                <a:srgbClr val="FFCC00"/>
              </a:solidFill>
              <a:latin typeface="Tahoma" panose="020B0604030504040204" pitchFamily="34" charset="0"/>
              <a:ea typeface="SimSun" panose="02010600030101010101" pitchFamily="2" charset="-122"/>
            </a:endParaRPr>
          </a:p>
          <a:p>
            <a:pPr algn="r" rtl="1"/>
            <a:r>
              <a:rPr lang="fa-IR" altLang="zh-CN" sz="2000">
                <a:solidFill>
                  <a:srgbClr val="FFCC00"/>
                </a:solidFill>
                <a:latin typeface="Tahoma" panose="020B0604030504040204" pitchFamily="34" charset="0"/>
                <a:cs typeface="B Yagut" panose="00000400000000000000" pitchFamily="2" charset="-78"/>
              </a:rPr>
              <a:t>                                                                                      فروش                   470000</a:t>
            </a: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76600" y="457200"/>
            <a:ext cx="2667000" cy="5334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7 (صفحه 108)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256393" name="Group 393"/>
          <p:cNvGraphicFramePr>
            <a:graphicFrameLocks noGrp="1"/>
          </p:cNvGraphicFramePr>
          <p:nvPr/>
        </p:nvGraphicFramePr>
        <p:xfrm>
          <a:off x="914400" y="1684338"/>
          <a:ext cx="7620000" cy="4562475"/>
        </p:xfrm>
        <a:graphic>
          <a:graphicData uri="http://schemas.openxmlformats.org/drawingml/2006/table">
            <a:tbl>
              <a:tblPr rtl="1"/>
              <a:tblGrid>
                <a:gridCol w="2185987">
                  <a:extLst>
                    <a:ext uri="{9D8B030D-6E8A-4147-A177-3AD203B41FA5}">
                      <a16:colId xmlns:a16="http://schemas.microsoft.com/office/drawing/2014/main" val="3186703133"/>
                    </a:ext>
                  </a:extLst>
                </a:gridCol>
                <a:gridCol w="1547813">
                  <a:extLst>
                    <a:ext uri="{9D8B030D-6E8A-4147-A177-3AD203B41FA5}">
                      <a16:colId xmlns:a16="http://schemas.microsoft.com/office/drawing/2014/main" val="2060649455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753276046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3920525307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860877967"/>
                    </a:ext>
                  </a:extLst>
                </a:gridCol>
              </a:tblGrid>
              <a:tr h="4572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مستقیم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غیر مستقیم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673202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1/1/110000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29/11/110000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1/1/14000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29/12/14000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67761074"/>
                  </a:ext>
                </a:extLst>
              </a:tr>
              <a:tr h="90646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29/12/20000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29/12/11000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5833086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  120000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     11000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9683697"/>
                  </a:ext>
                </a:extLst>
              </a:tr>
              <a:tr h="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9647405"/>
                  </a:ext>
                </a:extLst>
              </a:tr>
              <a:tr h="4572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کالای در جریان ساخت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کالای ساخته شده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8184338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1/1/70000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29/12/70000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1/1/240000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29/12/240000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4715637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29/12/10500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29/12/175000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999955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   105000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175000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41366815"/>
                  </a:ext>
                </a:extLst>
              </a:tr>
            </a:tbl>
          </a:graphicData>
        </a:graphic>
      </p:graphicFrame>
      <p:sp>
        <p:nvSpPr>
          <p:cNvPr id="256269" name="Text Box 269"/>
          <p:cNvSpPr txBox="1">
            <a:spLocks noChangeArrowheads="1"/>
          </p:cNvSpPr>
          <p:nvPr/>
        </p:nvSpPr>
        <p:spPr bwMode="auto">
          <a:xfrm>
            <a:off x="8077200" y="1219200"/>
            <a:ext cx="685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fa-IR" altLang="fa-IR">
                <a:solidFill>
                  <a:schemeClr val="hlink"/>
                </a:solidFill>
              </a:rPr>
              <a:t>1)</a:t>
            </a:r>
            <a:endParaRPr lang="en-US" altLang="fa-IR">
              <a:solidFill>
                <a:schemeClr val="hlink"/>
              </a:solidFill>
            </a:endParaRPr>
          </a:p>
        </p:txBody>
      </p:sp>
      <p:sp>
        <p:nvSpPr>
          <p:cNvPr id="256394" name="Line 394"/>
          <p:cNvSpPr>
            <a:spLocks noChangeShapeType="1"/>
          </p:cNvSpPr>
          <p:nvPr/>
        </p:nvSpPr>
        <p:spPr bwMode="auto">
          <a:xfrm>
            <a:off x="1371600" y="2057400"/>
            <a:ext cx="3124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56395" name="Line 395"/>
          <p:cNvSpPr>
            <a:spLocks noChangeShapeType="1"/>
          </p:cNvSpPr>
          <p:nvPr/>
        </p:nvSpPr>
        <p:spPr bwMode="auto">
          <a:xfrm>
            <a:off x="2819400" y="2057400"/>
            <a:ext cx="0" cy="1828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56396" name="Line 396"/>
          <p:cNvSpPr>
            <a:spLocks noChangeShapeType="1"/>
          </p:cNvSpPr>
          <p:nvPr/>
        </p:nvSpPr>
        <p:spPr bwMode="auto">
          <a:xfrm>
            <a:off x="1600200" y="3429000"/>
            <a:ext cx="2971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56397" name="Line 397"/>
          <p:cNvSpPr>
            <a:spLocks noChangeShapeType="1"/>
          </p:cNvSpPr>
          <p:nvPr/>
        </p:nvSpPr>
        <p:spPr bwMode="auto">
          <a:xfrm>
            <a:off x="5029200" y="2057400"/>
            <a:ext cx="3429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56398" name="Line 398"/>
          <p:cNvSpPr>
            <a:spLocks noChangeShapeType="1"/>
          </p:cNvSpPr>
          <p:nvPr/>
        </p:nvSpPr>
        <p:spPr bwMode="auto">
          <a:xfrm>
            <a:off x="6477000" y="2057400"/>
            <a:ext cx="0" cy="1752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56399" name="Line 399"/>
          <p:cNvSpPr>
            <a:spLocks noChangeShapeType="1"/>
          </p:cNvSpPr>
          <p:nvPr/>
        </p:nvSpPr>
        <p:spPr bwMode="auto">
          <a:xfrm>
            <a:off x="5029200" y="3352800"/>
            <a:ext cx="3429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56400" name="Line 400"/>
          <p:cNvSpPr>
            <a:spLocks noChangeShapeType="1"/>
          </p:cNvSpPr>
          <p:nvPr/>
        </p:nvSpPr>
        <p:spPr bwMode="auto">
          <a:xfrm>
            <a:off x="1219200" y="4800600"/>
            <a:ext cx="3276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56401" name="Line 401"/>
          <p:cNvSpPr>
            <a:spLocks noChangeShapeType="1"/>
          </p:cNvSpPr>
          <p:nvPr/>
        </p:nvSpPr>
        <p:spPr bwMode="auto">
          <a:xfrm>
            <a:off x="2819400" y="4800600"/>
            <a:ext cx="0" cy="137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56402" name="Line 402"/>
          <p:cNvSpPr>
            <a:spLocks noChangeShapeType="1"/>
          </p:cNvSpPr>
          <p:nvPr/>
        </p:nvSpPr>
        <p:spPr bwMode="auto">
          <a:xfrm>
            <a:off x="1295400" y="5791200"/>
            <a:ext cx="3200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56403" name="Line 403"/>
          <p:cNvSpPr>
            <a:spLocks noChangeShapeType="1"/>
          </p:cNvSpPr>
          <p:nvPr/>
        </p:nvSpPr>
        <p:spPr bwMode="auto">
          <a:xfrm>
            <a:off x="5181600" y="4800600"/>
            <a:ext cx="3276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56404" name="Line 404"/>
          <p:cNvSpPr>
            <a:spLocks noChangeShapeType="1"/>
          </p:cNvSpPr>
          <p:nvPr/>
        </p:nvSpPr>
        <p:spPr bwMode="auto">
          <a:xfrm>
            <a:off x="6553200" y="4800600"/>
            <a:ext cx="0" cy="137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56405" name="Line 405"/>
          <p:cNvSpPr>
            <a:spLocks noChangeShapeType="1"/>
          </p:cNvSpPr>
          <p:nvPr/>
        </p:nvSpPr>
        <p:spPr bwMode="auto">
          <a:xfrm>
            <a:off x="5105400" y="5791200"/>
            <a:ext cx="335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71800" y="3810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7 (صفحه 108)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444691" name="Group 1299"/>
          <p:cNvGraphicFramePr>
            <a:graphicFrameLocks noGrp="1"/>
          </p:cNvGraphicFramePr>
          <p:nvPr/>
        </p:nvGraphicFramePr>
        <p:xfrm>
          <a:off x="228600" y="1817688"/>
          <a:ext cx="8686800" cy="3897312"/>
        </p:xfrm>
        <a:graphic>
          <a:graphicData uri="http://schemas.openxmlformats.org/drawingml/2006/table">
            <a:tbl>
              <a:tblPr rtl="1"/>
              <a:tblGrid>
                <a:gridCol w="1404937">
                  <a:extLst>
                    <a:ext uri="{9D8B030D-6E8A-4147-A177-3AD203B41FA5}">
                      <a16:colId xmlns:a16="http://schemas.microsoft.com/office/drawing/2014/main" val="1748025809"/>
                    </a:ext>
                  </a:extLst>
                </a:gridCol>
                <a:gridCol w="182563">
                  <a:extLst>
                    <a:ext uri="{9D8B030D-6E8A-4147-A177-3AD203B41FA5}">
                      <a16:colId xmlns:a16="http://schemas.microsoft.com/office/drawing/2014/main" val="1984311877"/>
                    </a:ext>
                  </a:extLst>
                </a:gridCol>
                <a:gridCol w="1077912">
                  <a:extLst>
                    <a:ext uri="{9D8B030D-6E8A-4147-A177-3AD203B41FA5}">
                      <a16:colId xmlns:a16="http://schemas.microsoft.com/office/drawing/2014/main" val="42385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245331278"/>
                    </a:ext>
                  </a:extLst>
                </a:gridCol>
                <a:gridCol w="1125537">
                  <a:extLst>
                    <a:ext uri="{9D8B030D-6E8A-4147-A177-3AD203B41FA5}">
                      <a16:colId xmlns:a16="http://schemas.microsoft.com/office/drawing/2014/main" val="1750523665"/>
                    </a:ext>
                  </a:extLst>
                </a:gridCol>
                <a:gridCol w="1665288">
                  <a:extLst>
                    <a:ext uri="{9D8B030D-6E8A-4147-A177-3AD203B41FA5}">
                      <a16:colId xmlns:a16="http://schemas.microsoft.com/office/drawing/2014/main" val="325161617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3719834170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65571156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1683405499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63626624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2281306379"/>
                    </a:ext>
                  </a:extLst>
                </a:gridCol>
              </a:tblGrid>
              <a:tr h="457200"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خرید مواد مستقیم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خرید مواد غیر مستقیم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مستقیم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4907361"/>
                  </a:ext>
                </a:extLst>
              </a:tr>
              <a:tr h="4572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800000</a:t>
                      </a:r>
                      <a:endParaRPr kumimoji="0" lang="en-US" altLang="zh-CN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217000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950000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5246974"/>
                  </a:ext>
                </a:extLst>
              </a:tr>
              <a:tr h="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6244545"/>
                  </a:ext>
                </a:extLst>
              </a:tr>
              <a:tr h="457200"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حمل مواد مستقیم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برگشت از خرید مواد مستقیم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غیر مستقیم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20684215"/>
                  </a:ext>
                </a:extLst>
              </a:tr>
              <a:tr h="4572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12000</a:t>
                      </a:r>
                      <a:endParaRPr kumimoji="0" lang="en-US" altLang="zh-CN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77733040"/>
                  </a:ext>
                </a:extLst>
              </a:tr>
              <a:tr h="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71635804"/>
                  </a:ext>
                </a:extLst>
              </a:tr>
              <a:tr h="457200">
                <a:tc gridSpan="4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استهلاک ساختمانهای تولیدی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5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استهلاک ماشین آلات تولیدی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4017456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112000</a:t>
                      </a:r>
                      <a:endParaRPr kumimoji="0" lang="en-US" altLang="zh-CN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85000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10198648"/>
                  </a:ext>
                </a:extLst>
              </a:tr>
            </a:tbl>
          </a:graphicData>
        </a:graphic>
      </p:graphicFrame>
      <p:grpSp>
        <p:nvGrpSpPr>
          <p:cNvPr id="444694" name="Group 1302"/>
          <p:cNvGrpSpPr>
            <a:grpSpLocks/>
          </p:cNvGrpSpPr>
          <p:nvPr/>
        </p:nvGrpSpPr>
        <p:grpSpPr bwMode="auto">
          <a:xfrm>
            <a:off x="6629400" y="2209800"/>
            <a:ext cx="1828800" cy="457200"/>
            <a:chOff x="4176" y="1392"/>
            <a:chExt cx="1152" cy="288"/>
          </a:xfrm>
        </p:grpSpPr>
        <p:sp>
          <p:nvSpPr>
            <p:cNvPr id="444692" name="Line 1300"/>
            <p:cNvSpPr>
              <a:spLocks noChangeShapeType="1"/>
            </p:cNvSpPr>
            <p:nvPr/>
          </p:nvSpPr>
          <p:spPr bwMode="auto">
            <a:xfrm>
              <a:off x="4176" y="1392"/>
              <a:ext cx="1152" cy="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444693" name="Line 1301"/>
            <p:cNvSpPr>
              <a:spLocks noChangeShapeType="1"/>
            </p:cNvSpPr>
            <p:nvPr/>
          </p:nvSpPr>
          <p:spPr bwMode="auto">
            <a:xfrm>
              <a:off x="4608" y="1392"/>
              <a:ext cx="0" cy="288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  <p:sp>
        <p:nvSpPr>
          <p:cNvPr id="444696" name="Line 1304"/>
          <p:cNvSpPr>
            <a:spLocks noChangeShapeType="1"/>
          </p:cNvSpPr>
          <p:nvPr/>
        </p:nvSpPr>
        <p:spPr bwMode="auto">
          <a:xfrm>
            <a:off x="609600" y="5257800"/>
            <a:ext cx="24384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44697" name="Line 1305"/>
          <p:cNvSpPr>
            <a:spLocks noChangeShapeType="1"/>
          </p:cNvSpPr>
          <p:nvPr/>
        </p:nvSpPr>
        <p:spPr bwMode="auto">
          <a:xfrm>
            <a:off x="1905000" y="5257800"/>
            <a:ext cx="0" cy="4572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44699" name="Line 1307"/>
          <p:cNvSpPr>
            <a:spLocks noChangeShapeType="1"/>
          </p:cNvSpPr>
          <p:nvPr/>
        </p:nvSpPr>
        <p:spPr bwMode="auto">
          <a:xfrm>
            <a:off x="6248400" y="5181600"/>
            <a:ext cx="24384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44700" name="Line 1308"/>
          <p:cNvSpPr>
            <a:spLocks noChangeShapeType="1"/>
          </p:cNvSpPr>
          <p:nvPr/>
        </p:nvSpPr>
        <p:spPr bwMode="auto">
          <a:xfrm>
            <a:off x="7391400" y="5181600"/>
            <a:ext cx="0" cy="4572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grpSp>
        <p:nvGrpSpPr>
          <p:cNvPr id="444701" name="Group 1309"/>
          <p:cNvGrpSpPr>
            <a:grpSpLocks/>
          </p:cNvGrpSpPr>
          <p:nvPr/>
        </p:nvGrpSpPr>
        <p:grpSpPr bwMode="auto">
          <a:xfrm>
            <a:off x="609600" y="3581400"/>
            <a:ext cx="1981200" cy="457200"/>
            <a:chOff x="4176" y="1392"/>
            <a:chExt cx="1152" cy="288"/>
          </a:xfrm>
        </p:grpSpPr>
        <p:sp>
          <p:nvSpPr>
            <p:cNvPr id="444702" name="Line 1310"/>
            <p:cNvSpPr>
              <a:spLocks noChangeShapeType="1"/>
            </p:cNvSpPr>
            <p:nvPr/>
          </p:nvSpPr>
          <p:spPr bwMode="auto">
            <a:xfrm>
              <a:off x="4176" y="1392"/>
              <a:ext cx="1152" cy="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444703" name="Line 1311"/>
            <p:cNvSpPr>
              <a:spLocks noChangeShapeType="1"/>
            </p:cNvSpPr>
            <p:nvPr/>
          </p:nvSpPr>
          <p:spPr bwMode="auto">
            <a:xfrm>
              <a:off x="4608" y="1392"/>
              <a:ext cx="0" cy="288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  <p:sp>
        <p:nvSpPr>
          <p:cNvPr id="444705" name="Line 1313"/>
          <p:cNvSpPr>
            <a:spLocks noChangeShapeType="1"/>
          </p:cNvSpPr>
          <p:nvPr/>
        </p:nvSpPr>
        <p:spPr bwMode="auto">
          <a:xfrm>
            <a:off x="3429000" y="3581400"/>
            <a:ext cx="25908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44706" name="Line 1314"/>
          <p:cNvSpPr>
            <a:spLocks noChangeShapeType="1"/>
          </p:cNvSpPr>
          <p:nvPr/>
        </p:nvSpPr>
        <p:spPr bwMode="auto">
          <a:xfrm>
            <a:off x="4876800" y="3581400"/>
            <a:ext cx="0" cy="4572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44708" name="Line 1316"/>
          <p:cNvSpPr>
            <a:spLocks noChangeShapeType="1"/>
          </p:cNvSpPr>
          <p:nvPr/>
        </p:nvSpPr>
        <p:spPr bwMode="auto">
          <a:xfrm>
            <a:off x="6629400" y="3581400"/>
            <a:ext cx="19812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44709" name="Line 1317"/>
          <p:cNvSpPr>
            <a:spLocks noChangeShapeType="1"/>
          </p:cNvSpPr>
          <p:nvPr/>
        </p:nvSpPr>
        <p:spPr bwMode="auto">
          <a:xfrm>
            <a:off x="7315200" y="3581400"/>
            <a:ext cx="0" cy="4572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grpSp>
        <p:nvGrpSpPr>
          <p:cNvPr id="444710" name="Group 1318"/>
          <p:cNvGrpSpPr>
            <a:grpSpLocks/>
          </p:cNvGrpSpPr>
          <p:nvPr/>
        </p:nvGrpSpPr>
        <p:grpSpPr bwMode="auto">
          <a:xfrm>
            <a:off x="762000" y="2209800"/>
            <a:ext cx="1828800" cy="457200"/>
            <a:chOff x="4176" y="1392"/>
            <a:chExt cx="1152" cy="288"/>
          </a:xfrm>
        </p:grpSpPr>
        <p:sp>
          <p:nvSpPr>
            <p:cNvPr id="444711" name="Line 1319"/>
            <p:cNvSpPr>
              <a:spLocks noChangeShapeType="1"/>
            </p:cNvSpPr>
            <p:nvPr/>
          </p:nvSpPr>
          <p:spPr bwMode="auto">
            <a:xfrm>
              <a:off x="4176" y="1392"/>
              <a:ext cx="1152" cy="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444712" name="Line 1320"/>
            <p:cNvSpPr>
              <a:spLocks noChangeShapeType="1"/>
            </p:cNvSpPr>
            <p:nvPr/>
          </p:nvSpPr>
          <p:spPr bwMode="auto">
            <a:xfrm>
              <a:off x="4608" y="1392"/>
              <a:ext cx="0" cy="288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  <p:sp>
        <p:nvSpPr>
          <p:cNvPr id="444714" name="Line 1322"/>
          <p:cNvSpPr>
            <a:spLocks noChangeShapeType="1"/>
          </p:cNvSpPr>
          <p:nvPr/>
        </p:nvSpPr>
        <p:spPr bwMode="auto">
          <a:xfrm>
            <a:off x="3657600" y="2209800"/>
            <a:ext cx="22860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44715" name="Line 1323"/>
          <p:cNvSpPr>
            <a:spLocks noChangeShapeType="1"/>
          </p:cNvSpPr>
          <p:nvPr/>
        </p:nvSpPr>
        <p:spPr bwMode="auto">
          <a:xfrm>
            <a:off x="4800600" y="2209800"/>
            <a:ext cx="0" cy="4572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6" name="Rectangle 6"/>
          <p:cNvSpPr>
            <a:spLocks noChangeArrowheads="1"/>
          </p:cNvSpPr>
          <p:nvPr/>
        </p:nvSpPr>
        <p:spPr bwMode="auto">
          <a:xfrm>
            <a:off x="13623925" y="3246438"/>
            <a:ext cx="184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 altLang="zh-CN" sz="1800">
              <a:cs typeface="Arial" panose="020B0604020202020204" pitchFamily="34" charset="0"/>
            </a:endParaRPr>
          </a:p>
        </p:txBody>
      </p:sp>
      <p:sp>
        <p:nvSpPr>
          <p:cNvPr id="112648" name="Rectangle 8"/>
          <p:cNvSpPr>
            <a:spLocks noGrp="1" noChangeArrowheads="1"/>
          </p:cNvSpPr>
          <p:nvPr>
            <p:ph type="ctrTitle"/>
          </p:nvPr>
        </p:nvSpPr>
        <p:spPr>
          <a:xfrm>
            <a:off x="1219200" y="762000"/>
            <a:ext cx="7086600" cy="1431925"/>
          </a:xfrm>
        </p:spPr>
        <p:txBody>
          <a:bodyPr/>
          <a:lstStyle/>
          <a:p>
            <a:pPr algn="r" rtl="1"/>
            <a:r>
              <a:rPr lang="fa-IR" altLang="zh-CN" sz="3200">
                <a:solidFill>
                  <a:schemeClr val="hlink"/>
                </a:solidFill>
                <a:cs typeface="B Jadid" panose="00000700000000000000" pitchFamily="2" charset="-78"/>
              </a:rPr>
              <a:t>کاربردهای حسابداری بهای تمام شده</a:t>
            </a:r>
            <a:br>
              <a:rPr lang="fa-IR" altLang="zh-CN" sz="3200">
                <a:solidFill>
                  <a:schemeClr val="hlink"/>
                </a:solidFill>
                <a:cs typeface="B Jadid" panose="00000700000000000000" pitchFamily="2" charset="-78"/>
              </a:rPr>
            </a:br>
            <a:endParaRPr lang="en-US" altLang="fa-IR" sz="3200">
              <a:solidFill>
                <a:schemeClr val="hlink"/>
              </a:solidFill>
              <a:cs typeface="B Jadid" panose="00000700000000000000" pitchFamily="2" charset="-78"/>
            </a:endParaRPr>
          </a:p>
        </p:txBody>
      </p:sp>
      <p:sp>
        <p:nvSpPr>
          <p:cNvPr id="112649" name="Rectangle 9"/>
          <p:cNvSpPr>
            <a:spLocks noGrp="1" noChangeArrowheads="1"/>
          </p:cNvSpPr>
          <p:nvPr>
            <p:ph type="subTitle" idx="1"/>
          </p:nvPr>
        </p:nvSpPr>
        <p:spPr>
          <a:xfrm>
            <a:off x="914400" y="2057400"/>
            <a:ext cx="7620000" cy="4191000"/>
          </a:xfrm>
        </p:spPr>
        <p:txBody>
          <a:bodyPr/>
          <a:lstStyle/>
          <a:p>
            <a:pPr algn="just" rtl="1">
              <a:lnSpc>
                <a:spcPct val="9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اطلاعات بدست آمده از سیستم «حسابداری بهای تمام شده» در دو زمینه «حسابداری مالی » و «حسابداری مدیریت » بکار گرفته می شود .</a:t>
            </a:r>
          </a:p>
          <a:p>
            <a:pPr algn="just" rtl="1">
              <a:lnSpc>
                <a:spcPct val="9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در </a:t>
            </a:r>
            <a:r>
              <a:rPr lang="fa-IR" altLang="zh-CN" sz="2400" u="sng">
                <a:solidFill>
                  <a:srgbClr val="FFCC00"/>
                </a:solidFill>
                <a:cs typeface="B Yagut" panose="00000400000000000000" pitchFamily="2" charset="-78"/>
              </a:rPr>
              <a:t>حسابداری مالی</a:t>
            </a: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برای تعیین «بهای تمام شده کالای فروش رفته » در صورت حساب سود و زیان و نیز بهای تمام شده « موجودیهای جنسی » در ترازنامه استفاده می شود . </a:t>
            </a:r>
          </a:p>
          <a:p>
            <a:pPr algn="just" rtl="1">
              <a:lnSpc>
                <a:spcPct val="9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در </a:t>
            </a:r>
            <a:r>
              <a:rPr lang="fa-IR" altLang="zh-CN" sz="2400" u="sng">
                <a:solidFill>
                  <a:srgbClr val="FFCC00"/>
                </a:solidFill>
                <a:cs typeface="B Yagut" panose="00000400000000000000" pitchFamily="2" charset="-78"/>
              </a:rPr>
              <a:t>حسابداری مدیریت</a:t>
            </a: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برای گزارش دهی به مدیریت جهت اخذ تصمیم ویژه و نیز ارزیابی عملکرد مدیران قسمت ها استفاده می شود . </a:t>
            </a:r>
            <a:endParaRPr lang="en-US" altLang="zh-CN" sz="2400">
              <a:solidFill>
                <a:srgbClr val="FFCC00"/>
              </a:solidFill>
              <a:ea typeface="SimSun" panose="02010600030101010101" pitchFamily="2" charset="-122"/>
              <a:cs typeface="B Yagut" panose="00000400000000000000" pitchFamily="2" charset="-78"/>
            </a:endParaRPr>
          </a:p>
          <a:p>
            <a:pPr algn="just" rtl="1">
              <a:lnSpc>
                <a:spcPct val="90000"/>
              </a:lnSpc>
            </a:pPr>
            <a:endParaRPr lang="en-US" altLang="zh-CN" sz="2400">
              <a:solidFill>
                <a:srgbClr val="FFCC00"/>
              </a:solidFill>
              <a:ea typeface="SimSun" panose="02010600030101010101" pitchFamily="2" charset="-122"/>
              <a:cs typeface="B Yagut" panose="00000400000000000000" pitchFamily="2" charset="-78"/>
            </a:endParaRPr>
          </a:p>
          <a:p>
            <a:pPr algn="just" rtl="1">
              <a:lnSpc>
                <a:spcPct val="9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بنابراین</a:t>
            </a:r>
            <a:endParaRPr lang="en-US" altLang="zh-CN" sz="24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algn="just" rtl="1">
              <a:lnSpc>
                <a:spcPct val="90000"/>
              </a:lnSpc>
            </a:pPr>
            <a:r>
              <a:rPr lang="fa-IR" altLang="zh-CN" sz="2400">
                <a:solidFill>
                  <a:srgbClr val="FFCC00"/>
                </a:solidFill>
                <a:cs typeface="B Yagut" panose="00000400000000000000" pitchFamily="2" charset="-78"/>
              </a:rPr>
              <a:t>  «حسابداری بهای تمام شده » اطلاعات پایه ای مورد استفاده دو بخـش « حسابداری مالی » و « حسابداری مدیریت » را تامین می نماید . </a:t>
            </a:r>
            <a:endParaRPr lang="en-US" altLang="fa-IR" sz="2400">
              <a:solidFill>
                <a:srgbClr val="FFCC00"/>
              </a:solidFill>
              <a:cs typeface="B Yagut" panose="00000400000000000000" pitchFamily="2" charset="-7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26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26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48" grpId="0"/>
      <p:bldP spid="112649" grpId="1" build="p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5334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7 (صفحه 108)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258251" name="Group 203"/>
          <p:cNvGraphicFramePr>
            <a:graphicFrameLocks noGrp="1"/>
          </p:cNvGraphicFramePr>
          <p:nvPr/>
        </p:nvGraphicFramePr>
        <p:xfrm>
          <a:off x="685800" y="1752600"/>
          <a:ext cx="8001000" cy="2282825"/>
        </p:xfrm>
        <a:graphic>
          <a:graphicData uri="http://schemas.openxmlformats.org/drawingml/2006/table">
            <a:tbl>
              <a:tblPr rtl="1"/>
              <a:tblGrid>
                <a:gridCol w="1846262">
                  <a:extLst>
                    <a:ext uri="{9D8B030D-6E8A-4147-A177-3AD203B41FA5}">
                      <a16:colId xmlns:a16="http://schemas.microsoft.com/office/drawing/2014/main" val="3799209269"/>
                    </a:ext>
                  </a:extLst>
                </a:gridCol>
                <a:gridCol w="361950">
                  <a:extLst>
                    <a:ext uri="{9D8B030D-6E8A-4147-A177-3AD203B41FA5}">
                      <a16:colId xmlns:a16="http://schemas.microsoft.com/office/drawing/2014/main" val="1464424233"/>
                    </a:ext>
                  </a:extLst>
                </a:gridCol>
                <a:gridCol w="276225">
                  <a:extLst>
                    <a:ext uri="{9D8B030D-6E8A-4147-A177-3AD203B41FA5}">
                      <a16:colId xmlns:a16="http://schemas.microsoft.com/office/drawing/2014/main" val="243881442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733116984"/>
                    </a:ext>
                  </a:extLst>
                </a:gridCol>
                <a:gridCol w="1246187">
                  <a:extLst>
                    <a:ext uri="{9D8B030D-6E8A-4147-A177-3AD203B41FA5}">
                      <a16:colId xmlns:a16="http://schemas.microsoft.com/office/drawing/2014/main" val="2253232092"/>
                    </a:ext>
                  </a:extLst>
                </a:gridCol>
                <a:gridCol w="446088">
                  <a:extLst>
                    <a:ext uri="{9D8B030D-6E8A-4147-A177-3AD203B41FA5}">
                      <a16:colId xmlns:a16="http://schemas.microsoft.com/office/drawing/2014/main" val="2991889107"/>
                    </a:ext>
                  </a:extLst>
                </a:gridCol>
                <a:gridCol w="792162">
                  <a:extLst>
                    <a:ext uri="{9D8B030D-6E8A-4147-A177-3AD203B41FA5}">
                      <a16:colId xmlns:a16="http://schemas.microsoft.com/office/drawing/2014/main" val="1138787713"/>
                    </a:ext>
                  </a:extLst>
                </a:gridCol>
                <a:gridCol w="182563">
                  <a:extLst>
                    <a:ext uri="{9D8B030D-6E8A-4147-A177-3AD203B41FA5}">
                      <a16:colId xmlns:a16="http://schemas.microsoft.com/office/drawing/2014/main" val="1509808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1262209189"/>
                    </a:ext>
                  </a:extLst>
                </a:gridCol>
                <a:gridCol w="1676400">
                  <a:extLst>
                    <a:ext uri="{9D8B030D-6E8A-4147-A177-3AD203B41FA5}">
                      <a16:colId xmlns:a16="http://schemas.microsoft.com/office/drawing/2014/main" val="2742377593"/>
                    </a:ext>
                  </a:extLst>
                </a:gridCol>
              </a:tblGrid>
              <a:tr h="3810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آب و برق و گاز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تعمیرات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1417266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124000</a:t>
                      </a:r>
                      <a:endParaRPr kumimoji="0" lang="en-US" altLang="zh-CN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56000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9962612"/>
                  </a:ext>
                </a:extLst>
              </a:tr>
              <a:tr h="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13350183"/>
                  </a:ext>
                </a:extLst>
              </a:tr>
              <a:tr h="4572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متفرقه تولیدی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فروش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برگشت از فروش و تخفیفات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2558100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28000</a:t>
                      </a:r>
                      <a:endParaRPr kumimoji="0" lang="en-US" altLang="zh-CN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82000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6121459"/>
                  </a:ext>
                </a:extLst>
              </a:tr>
            </a:tbl>
          </a:graphicData>
        </a:graphic>
      </p:graphicFrame>
      <p:sp>
        <p:nvSpPr>
          <p:cNvPr id="258237" name="Line 189"/>
          <p:cNvSpPr>
            <a:spLocks noChangeShapeType="1"/>
          </p:cNvSpPr>
          <p:nvPr/>
        </p:nvSpPr>
        <p:spPr bwMode="auto">
          <a:xfrm>
            <a:off x="6172200" y="2133600"/>
            <a:ext cx="24384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58238" name="Line 190"/>
          <p:cNvSpPr>
            <a:spLocks noChangeShapeType="1"/>
          </p:cNvSpPr>
          <p:nvPr/>
        </p:nvSpPr>
        <p:spPr bwMode="auto">
          <a:xfrm>
            <a:off x="6858000" y="2133600"/>
            <a:ext cx="0" cy="4572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58240" name="Line 192"/>
          <p:cNvSpPr>
            <a:spLocks noChangeShapeType="1"/>
          </p:cNvSpPr>
          <p:nvPr/>
        </p:nvSpPr>
        <p:spPr bwMode="auto">
          <a:xfrm>
            <a:off x="3886200" y="3505200"/>
            <a:ext cx="18288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58241" name="Line 193"/>
          <p:cNvSpPr>
            <a:spLocks noChangeShapeType="1"/>
          </p:cNvSpPr>
          <p:nvPr/>
        </p:nvSpPr>
        <p:spPr bwMode="auto">
          <a:xfrm>
            <a:off x="4648200" y="3505200"/>
            <a:ext cx="0" cy="4572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58243" name="Line 195"/>
          <p:cNvSpPr>
            <a:spLocks noChangeShapeType="1"/>
          </p:cNvSpPr>
          <p:nvPr/>
        </p:nvSpPr>
        <p:spPr bwMode="auto">
          <a:xfrm>
            <a:off x="6553200" y="3581400"/>
            <a:ext cx="18288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58244" name="Line 196"/>
          <p:cNvSpPr>
            <a:spLocks noChangeShapeType="1"/>
          </p:cNvSpPr>
          <p:nvPr/>
        </p:nvSpPr>
        <p:spPr bwMode="auto">
          <a:xfrm>
            <a:off x="7391400" y="3581400"/>
            <a:ext cx="0" cy="4572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grpSp>
        <p:nvGrpSpPr>
          <p:cNvPr id="258245" name="Group 197"/>
          <p:cNvGrpSpPr>
            <a:grpSpLocks/>
          </p:cNvGrpSpPr>
          <p:nvPr/>
        </p:nvGrpSpPr>
        <p:grpSpPr bwMode="auto">
          <a:xfrm>
            <a:off x="1295400" y="2209800"/>
            <a:ext cx="1828800" cy="457200"/>
            <a:chOff x="4176" y="1392"/>
            <a:chExt cx="1152" cy="288"/>
          </a:xfrm>
        </p:grpSpPr>
        <p:sp>
          <p:nvSpPr>
            <p:cNvPr id="258246" name="Line 198"/>
            <p:cNvSpPr>
              <a:spLocks noChangeShapeType="1"/>
            </p:cNvSpPr>
            <p:nvPr/>
          </p:nvSpPr>
          <p:spPr bwMode="auto">
            <a:xfrm>
              <a:off x="4176" y="1392"/>
              <a:ext cx="1152" cy="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258247" name="Line 199"/>
            <p:cNvSpPr>
              <a:spLocks noChangeShapeType="1"/>
            </p:cNvSpPr>
            <p:nvPr/>
          </p:nvSpPr>
          <p:spPr bwMode="auto">
            <a:xfrm>
              <a:off x="4608" y="1392"/>
              <a:ext cx="0" cy="288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  <p:grpSp>
        <p:nvGrpSpPr>
          <p:cNvPr id="258248" name="Group 200"/>
          <p:cNvGrpSpPr>
            <a:grpSpLocks/>
          </p:cNvGrpSpPr>
          <p:nvPr/>
        </p:nvGrpSpPr>
        <p:grpSpPr bwMode="auto">
          <a:xfrm>
            <a:off x="1447800" y="3581400"/>
            <a:ext cx="1828800" cy="457200"/>
            <a:chOff x="4176" y="1392"/>
            <a:chExt cx="1152" cy="288"/>
          </a:xfrm>
        </p:grpSpPr>
        <p:sp>
          <p:nvSpPr>
            <p:cNvPr id="258249" name="Line 201"/>
            <p:cNvSpPr>
              <a:spLocks noChangeShapeType="1"/>
            </p:cNvSpPr>
            <p:nvPr/>
          </p:nvSpPr>
          <p:spPr bwMode="auto">
            <a:xfrm>
              <a:off x="4176" y="1392"/>
              <a:ext cx="1152" cy="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fa-IR"/>
            </a:p>
          </p:txBody>
        </p:sp>
        <p:sp>
          <p:nvSpPr>
            <p:cNvPr id="258250" name="Line 202"/>
            <p:cNvSpPr>
              <a:spLocks noChangeShapeType="1"/>
            </p:cNvSpPr>
            <p:nvPr/>
          </p:nvSpPr>
          <p:spPr bwMode="auto">
            <a:xfrm>
              <a:off x="4608" y="1392"/>
              <a:ext cx="0" cy="288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fa-IR"/>
            </a:p>
          </p:txBody>
        </p:sp>
      </p:grp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4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3810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7 (صفحه 108)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445513" name="Rectangle 73"/>
          <p:cNvSpPr>
            <a:spLocks noChangeArrowheads="1"/>
          </p:cNvSpPr>
          <p:nvPr/>
        </p:nvSpPr>
        <p:spPr bwMode="auto">
          <a:xfrm>
            <a:off x="2482850" y="2057400"/>
            <a:ext cx="5670550" cy="3749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2000">
                <a:solidFill>
                  <a:schemeClr val="hlink"/>
                </a:solidFill>
              </a:rPr>
              <a:t>2)</a:t>
            </a:r>
            <a:r>
              <a:rPr lang="fa-IR" altLang="zh-CN" sz="2000">
                <a:solidFill>
                  <a:srgbClr val="FFCC00"/>
                </a:solidFill>
              </a:rPr>
              <a:t> </a:t>
            </a: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حساب تولید      1940000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مواد مستقیم                      110000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مواد غیر مستقیم                14000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کالای در جریان ساخت       70000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مواد مستقیم                      120000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مواد غیر مستقیم                11000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کالای در جریان ساخت        105000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حساب تولید           236000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</p:txBody>
      </p:sp>
      <p:sp>
        <p:nvSpPr>
          <p:cNvPr id="445516" name="Line 76"/>
          <p:cNvSpPr>
            <a:spLocks noChangeShapeType="1"/>
          </p:cNvSpPr>
          <p:nvPr/>
        </p:nvSpPr>
        <p:spPr bwMode="auto">
          <a:xfrm>
            <a:off x="3733800" y="3810000"/>
            <a:ext cx="3733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46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381000"/>
            <a:ext cx="32766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7 (صفحه 108)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446467" name="Rectangle 3"/>
          <p:cNvSpPr>
            <a:spLocks noChangeArrowheads="1"/>
          </p:cNvSpPr>
          <p:nvPr/>
        </p:nvSpPr>
        <p:spPr bwMode="auto">
          <a:xfrm>
            <a:off x="2286000" y="1722438"/>
            <a:ext cx="567055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حساب تولید      2884000</a:t>
            </a: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		خرید مواد مستقیم                     800000</a:t>
            </a: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		هزینه حمل مواد مستقیم                12000</a:t>
            </a: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		خرید مواد غیر مستقیم               217000</a:t>
            </a: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		دستمزد مستقیم                        950000	</a:t>
            </a: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		دستمزد غیر مستقیم                   500000	</a:t>
            </a: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	             هزینه استهلاک ساختمانهای تولیدی  12000</a:t>
            </a: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هزینه استهلاک ماشین آلات تولیدی    5000</a:t>
            </a: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	             هزینه آب و برق و گاز                 124000</a:t>
            </a: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	             هزینه تعمیرات                             56000</a:t>
            </a: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		هزینه متفرقه تولیدی                   280000</a:t>
            </a: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برگشت از خرید مواد مستقیم     4000</a:t>
            </a: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حساب تولید          40000</a:t>
            </a:r>
            <a:r>
              <a:rPr lang="en-US" altLang="zh-CN">
                <a:ea typeface="SimSun" panose="02010600030101010101" pitchFamily="2" charset="-122"/>
              </a:rPr>
              <a:t> </a:t>
            </a:r>
            <a:endParaRPr lang="fa-IR" altLang="zh-CN"/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3810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7 (صفحه 108)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447550" name="Group 62"/>
          <p:cNvGraphicFramePr>
            <a:graphicFrameLocks noGrp="1"/>
          </p:cNvGraphicFramePr>
          <p:nvPr/>
        </p:nvGraphicFramePr>
        <p:xfrm>
          <a:off x="2362200" y="2225675"/>
          <a:ext cx="5314950" cy="2346325"/>
        </p:xfrm>
        <a:graphic>
          <a:graphicData uri="http://schemas.openxmlformats.org/drawingml/2006/table">
            <a:tbl>
              <a:tblPr rtl="1"/>
              <a:tblGrid>
                <a:gridCol w="2411412">
                  <a:extLst>
                    <a:ext uri="{9D8B030D-6E8A-4147-A177-3AD203B41FA5}">
                      <a16:colId xmlns:a16="http://schemas.microsoft.com/office/drawing/2014/main" val="3670738792"/>
                    </a:ext>
                  </a:extLst>
                </a:gridCol>
                <a:gridCol w="2903538">
                  <a:extLst>
                    <a:ext uri="{9D8B030D-6E8A-4147-A177-3AD203B41FA5}">
                      <a16:colId xmlns:a16="http://schemas.microsoft.com/office/drawing/2014/main" val="2058934091"/>
                    </a:ext>
                  </a:extLst>
                </a:gridCol>
              </a:tblGrid>
              <a:tr h="4572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حساب تولید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0181849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194000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236000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106532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2884000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4000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8182326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مانده 2802000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2802000   بستن حساب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357753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0</a:t>
                      </a: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0419403"/>
                  </a:ext>
                </a:extLst>
              </a:tr>
            </a:tbl>
          </a:graphicData>
        </a:graphic>
      </p:graphicFrame>
      <p:sp>
        <p:nvSpPr>
          <p:cNvPr id="447540" name="Text Box 52"/>
          <p:cNvSpPr txBox="1">
            <a:spLocks noChangeArrowheads="1"/>
          </p:cNvSpPr>
          <p:nvPr/>
        </p:nvSpPr>
        <p:spPr bwMode="auto">
          <a:xfrm>
            <a:off x="990600" y="5105400"/>
            <a:ext cx="754380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fa-IR" altLang="zh-CN">
                <a:solidFill>
                  <a:srgbClr val="FFCC00"/>
                </a:solidFill>
              </a:rPr>
              <a:t>حساب عملکرد       2802000</a:t>
            </a:r>
          </a:p>
          <a:p>
            <a:r>
              <a:rPr lang="fa-IR" altLang="zh-CN">
                <a:solidFill>
                  <a:srgbClr val="FFCC00"/>
                </a:solidFill>
              </a:rPr>
              <a:t>                               حساب تولید                  2802000</a:t>
            </a:r>
            <a:endParaRPr lang="en-US" altLang="fa-IR">
              <a:solidFill>
                <a:srgbClr val="FFCC00"/>
              </a:solidFill>
            </a:endParaRPr>
          </a:p>
        </p:txBody>
      </p:sp>
      <p:sp>
        <p:nvSpPr>
          <p:cNvPr id="447551" name="Line 63"/>
          <p:cNvSpPr>
            <a:spLocks noChangeShapeType="1"/>
          </p:cNvSpPr>
          <p:nvPr/>
        </p:nvSpPr>
        <p:spPr bwMode="auto">
          <a:xfrm>
            <a:off x="2590800" y="2590800"/>
            <a:ext cx="48006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47552" name="Line 64"/>
          <p:cNvSpPr>
            <a:spLocks noChangeShapeType="1"/>
          </p:cNvSpPr>
          <p:nvPr/>
        </p:nvSpPr>
        <p:spPr bwMode="auto">
          <a:xfrm>
            <a:off x="5257800" y="2590800"/>
            <a:ext cx="0" cy="1828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47553" name="Line 65"/>
          <p:cNvSpPr>
            <a:spLocks noChangeShapeType="1"/>
          </p:cNvSpPr>
          <p:nvPr/>
        </p:nvSpPr>
        <p:spPr bwMode="auto">
          <a:xfrm>
            <a:off x="5257800" y="3581400"/>
            <a:ext cx="20574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47554" name="Line 66"/>
          <p:cNvSpPr>
            <a:spLocks noChangeShapeType="1"/>
          </p:cNvSpPr>
          <p:nvPr/>
        </p:nvSpPr>
        <p:spPr bwMode="auto">
          <a:xfrm flipV="1">
            <a:off x="2438400" y="4114800"/>
            <a:ext cx="48768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1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457200"/>
            <a:ext cx="32766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7 (صفحه 108)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graphicFrame>
        <p:nvGraphicFramePr>
          <p:cNvPr id="448545" name="Group 33"/>
          <p:cNvGraphicFramePr>
            <a:graphicFrameLocks noGrp="1"/>
          </p:cNvGraphicFramePr>
          <p:nvPr/>
        </p:nvGraphicFramePr>
        <p:xfrm>
          <a:off x="2362200" y="2225675"/>
          <a:ext cx="5257800" cy="2346325"/>
        </p:xfrm>
        <a:graphic>
          <a:graphicData uri="http://schemas.openxmlformats.org/drawingml/2006/table">
            <a:tbl>
              <a:tblPr rtl="1"/>
              <a:tblGrid>
                <a:gridCol w="1250950">
                  <a:extLst>
                    <a:ext uri="{9D8B030D-6E8A-4147-A177-3AD203B41FA5}">
                      <a16:colId xmlns:a16="http://schemas.microsoft.com/office/drawing/2014/main" val="75849603"/>
                    </a:ext>
                  </a:extLst>
                </a:gridCol>
                <a:gridCol w="4006850">
                  <a:extLst>
                    <a:ext uri="{9D8B030D-6E8A-4147-A177-3AD203B41FA5}">
                      <a16:colId xmlns:a16="http://schemas.microsoft.com/office/drawing/2014/main" val="1099768513"/>
                    </a:ext>
                  </a:extLst>
                </a:gridCol>
              </a:tblGrid>
              <a:tr h="4572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0412728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94912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605319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302006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a-IR" altLang="zh-CN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2450118"/>
                  </a:ext>
                </a:extLst>
              </a:tr>
            </a:tbl>
          </a:graphicData>
        </a:graphic>
      </p:graphicFrame>
      <p:sp>
        <p:nvSpPr>
          <p:cNvPr id="448538" name="Text Box 26"/>
          <p:cNvSpPr txBox="1">
            <a:spLocks noChangeArrowheads="1"/>
          </p:cNvSpPr>
          <p:nvPr/>
        </p:nvSpPr>
        <p:spPr bwMode="auto">
          <a:xfrm>
            <a:off x="1295400" y="990600"/>
            <a:ext cx="7543800" cy="2286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/>
            <a:r>
              <a:rPr lang="fa-IR" altLang="zh-CN" sz="2000">
                <a:solidFill>
                  <a:schemeClr val="hlink"/>
                </a:solidFill>
              </a:rPr>
              <a:t>3)</a:t>
            </a:r>
            <a:r>
              <a:rPr lang="fa-IR" altLang="zh-CN" sz="2000">
                <a:solidFill>
                  <a:srgbClr val="FFCC00"/>
                </a:solidFill>
              </a:rPr>
              <a:t> فروش        5000000</a:t>
            </a: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   عملکرد          5000000</a:t>
            </a: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عملکرد               82000</a:t>
            </a: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برگشت از فروش و تخفیفات                 82000</a:t>
            </a: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عملکرد               240000                     کالای ساخته شده         24000</a:t>
            </a:r>
            <a:r>
              <a:rPr lang="en-US" altLang="zh-CN"/>
              <a:t> </a:t>
            </a:r>
            <a:endParaRPr lang="fa-IR" altLang="zh-CN"/>
          </a:p>
        </p:txBody>
      </p:sp>
      <p:graphicFrame>
        <p:nvGraphicFramePr>
          <p:cNvPr id="448643" name="Group 131"/>
          <p:cNvGraphicFramePr>
            <a:graphicFrameLocks noGrp="1"/>
          </p:cNvGraphicFramePr>
          <p:nvPr/>
        </p:nvGraphicFramePr>
        <p:xfrm>
          <a:off x="3162300" y="3200400"/>
          <a:ext cx="3848100" cy="2743200"/>
        </p:xfrm>
        <a:graphic>
          <a:graphicData uri="http://schemas.openxmlformats.org/drawingml/2006/table">
            <a:tbl>
              <a:tblPr rtl="1"/>
              <a:tblGrid>
                <a:gridCol w="1820862">
                  <a:extLst>
                    <a:ext uri="{9D8B030D-6E8A-4147-A177-3AD203B41FA5}">
                      <a16:colId xmlns:a16="http://schemas.microsoft.com/office/drawing/2014/main" val="1072794652"/>
                    </a:ext>
                  </a:extLst>
                </a:gridCol>
                <a:gridCol w="2027238">
                  <a:extLst>
                    <a:ext uri="{9D8B030D-6E8A-4147-A177-3AD203B41FA5}">
                      <a16:colId xmlns:a16="http://schemas.microsoft.com/office/drawing/2014/main" val="1330357946"/>
                    </a:ext>
                  </a:extLst>
                </a:gridCol>
              </a:tblGrid>
              <a:tr h="457200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حساب عملکرد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58640987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280200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191194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916965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82000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37571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240000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175000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310412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fa-IR" altLang="fa-IR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Tahoma" panose="020B060403050404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2051000   مانده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3258281"/>
                  </a:ext>
                </a:extLst>
              </a:tr>
            </a:tbl>
          </a:graphicData>
        </a:graphic>
      </p:graphicFrame>
      <p:sp>
        <p:nvSpPr>
          <p:cNvPr id="448637" name="Text Box 125"/>
          <p:cNvSpPr txBox="1">
            <a:spLocks noChangeArrowheads="1"/>
          </p:cNvSpPr>
          <p:nvPr/>
        </p:nvSpPr>
        <p:spPr bwMode="auto">
          <a:xfrm>
            <a:off x="5105400" y="5943600"/>
            <a:ext cx="38100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کالای ساخته شده         17500</a:t>
            </a:r>
            <a:r>
              <a:rPr lang="en-US" altLang="zh-CN" sz="2000">
                <a:solidFill>
                  <a:srgbClr val="FFCC00"/>
                </a:solidFill>
              </a:rPr>
              <a:t>                              </a:t>
            </a:r>
            <a:r>
              <a:rPr lang="fa-IR" altLang="zh-CN" sz="2000">
                <a:solidFill>
                  <a:srgbClr val="FFCC00"/>
                </a:solidFill>
              </a:rPr>
              <a:t>عملکرد</a:t>
            </a:r>
            <a:r>
              <a:rPr lang="en-US" altLang="zh-CN" sz="2000">
                <a:solidFill>
                  <a:srgbClr val="FFCC00"/>
                </a:solidFill>
              </a:rPr>
              <a:t>        </a:t>
            </a:r>
            <a:r>
              <a:rPr lang="fa-IR" altLang="zh-CN" sz="2000">
                <a:solidFill>
                  <a:srgbClr val="FFCC00"/>
                </a:solidFill>
              </a:rPr>
              <a:t>175000</a:t>
            </a:r>
            <a:r>
              <a:rPr lang="en-US" altLang="zh-CN" sz="2000">
                <a:solidFill>
                  <a:srgbClr val="FFCC00"/>
                </a:solidFill>
              </a:rPr>
              <a:t> </a:t>
            </a:r>
            <a:endParaRPr lang="en-US" altLang="fa-IR" sz="2000">
              <a:solidFill>
                <a:srgbClr val="FFCC00"/>
              </a:solidFill>
            </a:endParaRPr>
          </a:p>
        </p:txBody>
      </p:sp>
      <p:sp>
        <p:nvSpPr>
          <p:cNvPr id="448640" name="Line 128"/>
          <p:cNvSpPr>
            <a:spLocks noChangeShapeType="1"/>
          </p:cNvSpPr>
          <p:nvPr/>
        </p:nvSpPr>
        <p:spPr bwMode="auto">
          <a:xfrm>
            <a:off x="3429000" y="3657600"/>
            <a:ext cx="33528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448641" name="Line 129"/>
          <p:cNvSpPr>
            <a:spLocks noChangeShapeType="1"/>
          </p:cNvSpPr>
          <p:nvPr/>
        </p:nvSpPr>
        <p:spPr bwMode="auto">
          <a:xfrm>
            <a:off x="5257800" y="3657600"/>
            <a:ext cx="0" cy="228600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448642" name="Line 130"/>
          <p:cNvSpPr>
            <a:spLocks noChangeShapeType="1"/>
          </p:cNvSpPr>
          <p:nvPr/>
        </p:nvSpPr>
        <p:spPr bwMode="auto">
          <a:xfrm>
            <a:off x="3429000" y="5410200"/>
            <a:ext cx="33528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457200"/>
            <a:ext cx="32766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7 (صفحه 108)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449596" name="Rectangle 60"/>
          <p:cNvSpPr>
            <a:spLocks noChangeArrowheads="1"/>
          </p:cNvSpPr>
          <p:nvPr/>
        </p:nvSpPr>
        <p:spPr bwMode="auto">
          <a:xfrm>
            <a:off x="762000" y="1341438"/>
            <a:ext cx="7848600" cy="4784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r>
              <a:rPr lang="fa-IR" altLang="zh-CN">
                <a:solidFill>
                  <a:schemeClr val="hlink"/>
                </a:solidFill>
              </a:rPr>
              <a:t>4) </a:t>
            </a:r>
          </a:p>
          <a:p>
            <a:pPr rtl="1"/>
            <a:endParaRPr lang="fa-IR" altLang="zh-CN">
              <a:solidFill>
                <a:schemeClr val="hlink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بهای تمام شده هر واحد کالای تولید شده    1401 = 2000 + 2802000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هزینه های تولیدی طی دوره         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کل</a:t>
            </a:r>
            <a:r>
              <a:rPr lang="fa-IR" altLang="zh-CN" sz="2000">
                <a:solidFill>
                  <a:srgbClr val="FFCC00"/>
                </a:solidFill>
              </a:rPr>
              <a:t>                   </a:t>
            </a:r>
            <a:r>
              <a:rPr lang="fa-IR" altLang="zh-CN" sz="2000" u="sng">
                <a:solidFill>
                  <a:srgbClr val="FFCC00"/>
                </a:solidFill>
              </a:rPr>
              <a:t>واحد</a:t>
            </a:r>
            <a:r>
              <a:rPr lang="fa-IR" altLang="zh-CN" sz="2000">
                <a:solidFill>
                  <a:srgbClr val="FFCC00"/>
                </a:solidFill>
              </a:rPr>
              <a:t> 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مواد مستقیم مصرفی :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موجودی مواد مستقیم اول دوره          110000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خرید مواد مستقیم           800000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هزینه حمل                     </a:t>
            </a:r>
            <a:r>
              <a:rPr lang="fa-IR" altLang="zh-CN" sz="2000" u="sng">
                <a:solidFill>
                  <a:srgbClr val="FFCC00"/>
                </a:solidFill>
              </a:rPr>
              <a:t>12000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بهای تمام شده خرید         812000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برگشت از خرید              </a:t>
            </a:r>
            <a:r>
              <a:rPr lang="fa-IR" altLang="zh-CN" sz="2000" u="sng">
                <a:solidFill>
                  <a:srgbClr val="FFCC00"/>
                </a:solidFill>
              </a:rPr>
              <a:t>(40000)</a:t>
            </a:r>
            <a:r>
              <a:rPr lang="fa-IR" altLang="zh-CN" sz="2000">
                <a:solidFill>
                  <a:srgbClr val="FFCC00"/>
                </a:solidFill>
              </a:rPr>
              <a:t>              </a:t>
            </a:r>
            <a:r>
              <a:rPr lang="fa-IR" altLang="zh-CN" sz="2000" u="sng">
                <a:solidFill>
                  <a:srgbClr val="FFCC00"/>
                </a:solidFill>
              </a:rPr>
              <a:t>772000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مواد مستقیم آماده برای مصرف                     882000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کسر می شود موجودی مواد مستقیم آخر دوره </a:t>
            </a:r>
            <a:r>
              <a:rPr lang="fa-IR" altLang="zh-CN" sz="2000" u="sng">
                <a:solidFill>
                  <a:srgbClr val="FFCC00"/>
                </a:solidFill>
              </a:rPr>
              <a:t>(120000)</a:t>
            </a:r>
            <a:r>
              <a:rPr lang="fa-IR" altLang="zh-CN" sz="2000">
                <a:solidFill>
                  <a:srgbClr val="FFCC00"/>
                </a:solidFill>
              </a:rPr>
              <a:t>     762000 </a:t>
            </a:r>
          </a:p>
          <a:p>
            <a:pPr algn="l" rtl="1"/>
            <a:r>
              <a:rPr lang="fa-IR" altLang="zh-CN" sz="2000">
                <a:solidFill>
                  <a:srgbClr val="FFCC00"/>
                </a:solidFill>
              </a:rPr>
              <a:t>381=2000÷762000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دستمزد مستقیم                                                            950000        </a:t>
            </a:r>
          </a:p>
          <a:p>
            <a:pPr algn="l" rtl="1"/>
            <a:r>
              <a:rPr lang="fa-IR" altLang="zh-CN" sz="2000">
                <a:solidFill>
                  <a:srgbClr val="FFCC00"/>
                </a:solidFill>
              </a:rPr>
              <a:t>    475=2000 ÷ 950000</a:t>
            </a: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58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381000"/>
            <a:ext cx="3276600" cy="6096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7 (صفحه 108)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451587" name="Rectangle 3"/>
          <p:cNvSpPr>
            <a:spLocks noChangeArrowheads="1"/>
          </p:cNvSpPr>
          <p:nvPr/>
        </p:nvSpPr>
        <p:spPr bwMode="auto">
          <a:xfrm>
            <a:off x="762000" y="3535363"/>
            <a:ext cx="78486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rtl="1"/>
            <a:endParaRPr lang="fa-IR" altLang="zh-CN" sz="2000">
              <a:solidFill>
                <a:srgbClr val="FFCC00"/>
              </a:solidFill>
            </a:endParaRPr>
          </a:p>
        </p:txBody>
      </p:sp>
      <p:graphicFrame>
        <p:nvGraphicFramePr>
          <p:cNvPr id="451644" name="Group 60"/>
          <p:cNvGraphicFramePr>
            <a:graphicFrameLocks noGrp="1"/>
          </p:cNvGraphicFramePr>
          <p:nvPr/>
        </p:nvGraphicFramePr>
        <p:xfrm>
          <a:off x="533400" y="1295400"/>
          <a:ext cx="8305800" cy="5272088"/>
        </p:xfrm>
        <a:graphic>
          <a:graphicData uri="http://schemas.openxmlformats.org/drawingml/2006/table">
            <a:tbl>
              <a:tblPr rtl="1"/>
              <a:tblGrid>
                <a:gridCol w="4000500">
                  <a:extLst>
                    <a:ext uri="{9D8B030D-6E8A-4147-A177-3AD203B41FA5}">
                      <a16:colId xmlns:a16="http://schemas.microsoft.com/office/drawing/2014/main" val="1146600361"/>
                    </a:ext>
                  </a:extLst>
                </a:gridCol>
                <a:gridCol w="4305300">
                  <a:extLst>
                    <a:ext uri="{9D8B030D-6E8A-4147-A177-3AD203B41FA5}">
                      <a16:colId xmlns:a16="http://schemas.microsoft.com/office/drawing/2014/main" val="737194176"/>
                    </a:ext>
                  </a:extLst>
                </a:gridCol>
              </a:tblGrid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موجودی مواد غیر مستقیم اول دوره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14000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2774844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خرید مواد غیر مسقتیم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217000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6358631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غیر مستقیم آماده برای مصرف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231000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429594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کسر می شود موجودی مواد غیر مستقیم آخر دوره 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(11000)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714966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مواد غیر مستقیم مصرفی 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220000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2594336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دستمزد غیر مستقیم 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500000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1033933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استهلاک ساختمانهای تولیدی 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112000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14780760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استهلاک ماشین آلات تولیدی 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85000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9757184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آب و برق و گاز 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124000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0786078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تعمیرات 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560000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1804952"/>
                  </a:ext>
                </a:extLst>
              </a:tr>
              <a:tr h="457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هزینه متفرقه تولیدی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chemeClr val="tx1"/>
                        </a:buClr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Tahoma" panose="020B060403050404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a-IR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CC00"/>
                          </a:solidFill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B Yagut" panose="00000400000000000000" pitchFamily="2" charset="-78"/>
                        </a:rPr>
                        <a:t>28000     1125000    5/562=2000÷1125000</a:t>
                      </a:r>
                      <a:endParaRPr kumimoji="0" lang="fa-IR" altLang="zh-CN" sz="1600" b="0" i="0" u="none" strike="noStrike" cap="none" normalizeH="0" baseline="0" smtClean="0">
                        <a:ln>
                          <a:noFill/>
                        </a:ln>
                        <a:solidFill>
                          <a:srgbClr val="FFCC00"/>
                        </a:solidFill>
                        <a:effectLst/>
                        <a:latin typeface="Arial" panose="020B0604020202020204" pitchFamily="34" charset="0"/>
                        <a:ea typeface="SimSun" panose="02010600030101010101" pitchFamily="2" charset="-122"/>
                        <a:cs typeface="B Yagut" panose="00000400000000000000" pitchFamily="2" charset="-78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64438781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429000" y="457200"/>
            <a:ext cx="26670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fa-IR" altLang="zh-CN" sz="2000">
                <a:cs typeface="B Yagut" panose="00000400000000000000" pitchFamily="2" charset="-78"/>
              </a:rPr>
              <a:t>حل تمرین 8 (صفحه 109)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59079" name="Rectangle 7"/>
          <p:cNvSpPr>
            <a:spLocks noChangeArrowheads="1"/>
          </p:cNvSpPr>
          <p:nvPr/>
        </p:nvSpPr>
        <p:spPr bwMode="auto">
          <a:xfrm>
            <a:off x="1752600" y="1720850"/>
            <a:ext cx="6319838" cy="2165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خلاصه حساب تولید       7340000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                                 موجودی مواد      7340000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موجودی مواد       6590000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خلاصه حساب تولید          6590000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خلاصه حساب تولید               6400000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موجودی کالای در جریان ساخت               6400000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259080" name="Rectangle 8"/>
          <p:cNvSpPr>
            <a:spLocks noChangeArrowheads="1"/>
          </p:cNvSpPr>
          <p:nvPr/>
        </p:nvSpPr>
        <p:spPr bwMode="auto">
          <a:xfrm>
            <a:off x="2362200" y="3124200"/>
            <a:ext cx="5732463" cy="143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en-US" altLang="fa-IR" sz="1600"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en-US" altLang="fa-IR" sz="160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altLang="fa-IR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موجودی کالای در جریان ساخت            7054000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خلاصه حساب تولید                7054000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259081" name="Rectangle 9"/>
          <p:cNvSpPr>
            <a:spLocks noChangeArrowheads="1"/>
          </p:cNvSpPr>
          <p:nvPr/>
        </p:nvSpPr>
        <p:spPr bwMode="auto">
          <a:xfrm>
            <a:off x="1778000" y="3822700"/>
            <a:ext cx="6299200" cy="143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en-US" altLang="fa-IR" sz="1600"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en-US" altLang="fa-IR" sz="160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altLang="fa-IR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خلاصه حساب سود و زیان          5190000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     موجودی کالای ساخته شده               5190000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 eaLnBrk="0" hangingPunct="0"/>
            <a:endParaRPr lang="en-US" altLang="zh-CN" sz="1600">
              <a:solidFill>
                <a:srgbClr val="FFCC00"/>
              </a:solidFill>
              <a:latin typeface="Arial" panose="020B0604020202020204" pitchFamily="34" charset="0"/>
              <a:ea typeface="SimSun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259082" name="Rectangle 10"/>
          <p:cNvSpPr>
            <a:spLocks noChangeArrowheads="1"/>
          </p:cNvSpPr>
          <p:nvPr/>
        </p:nvSpPr>
        <p:spPr bwMode="auto">
          <a:xfrm>
            <a:off x="1676400" y="4572000"/>
            <a:ext cx="6478588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en-US" altLang="fa-IR" sz="1600"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en-US" altLang="fa-IR" sz="160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altLang="fa-IR" sz="16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موجودی کالای ساخته شده                         4503200</a:t>
            </a:r>
            <a:endParaRPr lang="en-US" altLang="zh-CN" sz="1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 eaLnBrk="0" hangingPunct="0"/>
            <a:r>
              <a:rPr lang="fa-IR" altLang="zh-CN" sz="2000">
                <a:solidFill>
                  <a:srgbClr val="FFCC00"/>
                </a:solidFill>
                <a:latin typeface="Times New Roman" panose="02020603050405020304" pitchFamily="18" charset="0"/>
              </a:rPr>
              <a:t>                           خلاصه حساب سود و زیان                       4503200</a:t>
            </a:r>
            <a:endParaRPr lang="fa-IR" altLang="zh-CN" sz="1600">
              <a:solidFill>
                <a:srgbClr val="FFCC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0" y="6096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8(صفحه 109)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60100" name="Rectangle 4"/>
          <p:cNvSpPr>
            <a:spLocks noChangeArrowheads="1"/>
          </p:cNvSpPr>
          <p:nvPr/>
        </p:nvSpPr>
        <p:spPr bwMode="auto">
          <a:xfrm>
            <a:off x="2276475" y="2193925"/>
            <a:ext cx="5722938" cy="314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خلاصه حساب تولید              410296000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خرید                                   105054000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دستمزد مستقیم                       150197000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دستمزد غیر مستقیم                 105045000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آب و برق و گاز                     50000000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خلاصه حساب سود و زیان                   410392000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       خلاصه حساب تولید            410392000</a:t>
            </a: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</p:txBody>
      </p:sp>
      <p:sp>
        <p:nvSpPr>
          <p:cNvPr id="260101" name="Line 5"/>
          <p:cNvSpPr>
            <a:spLocks noChangeShapeType="1"/>
          </p:cNvSpPr>
          <p:nvPr/>
        </p:nvSpPr>
        <p:spPr bwMode="auto">
          <a:xfrm>
            <a:off x="3657600" y="3886200"/>
            <a:ext cx="26670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60102" name="Line 6"/>
          <p:cNvSpPr>
            <a:spLocks noChangeShapeType="1"/>
          </p:cNvSpPr>
          <p:nvPr/>
        </p:nvSpPr>
        <p:spPr bwMode="auto">
          <a:xfrm>
            <a:off x="3733800" y="5181600"/>
            <a:ext cx="25146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95600" y="685800"/>
            <a:ext cx="3276600" cy="762000"/>
          </a:xfrm>
          <a:noFill/>
          <a:ln w="57150">
            <a:solidFill>
              <a:srgbClr val="FFCC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fa-IR" altLang="zh-CN" sz="2000">
                <a:cs typeface="B Yagut" panose="00000400000000000000" pitchFamily="2" charset="-78"/>
              </a:rPr>
              <a:t>ادامه حل تمرین 8 (صفحه 109) :</a:t>
            </a:r>
            <a:endParaRPr lang="en-US" altLang="fa-IR" sz="2000">
              <a:cs typeface="B Yagut" panose="00000400000000000000" pitchFamily="2" charset="-78"/>
            </a:endParaRPr>
          </a:p>
        </p:txBody>
      </p:sp>
      <p:sp>
        <p:nvSpPr>
          <p:cNvPr id="261124" name="Rectangle 4"/>
          <p:cNvSpPr>
            <a:spLocks noChangeArrowheads="1"/>
          </p:cNvSpPr>
          <p:nvPr/>
        </p:nvSpPr>
        <p:spPr bwMode="auto">
          <a:xfrm>
            <a:off x="1993900" y="1938338"/>
            <a:ext cx="6407150" cy="405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rtl="1"/>
            <a:r>
              <a:rPr lang="fa-IR" altLang="zh-CN" sz="2000">
                <a:solidFill>
                  <a:srgbClr val="FFCC00"/>
                </a:solidFill>
              </a:rPr>
              <a:t>درآمد فروش           388504000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خلاصه حساب سود و زیان           388504000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خلاصه حساب سود و زیان           83664000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هزینه های فروش و تبلیغات                     37000000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هزینه های اداری                                   266640000</a:t>
            </a:r>
            <a:endParaRPr lang="en-US" altLang="zh-CN" sz="2000">
              <a:solidFill>
                <a:srgbClr val="FFCC00"/>
              </a:solidFill>
              <a:ea typeface="SimSun" panose="02010600030101010101" pitchFamily="2" charset="-122"/>
              <a:cs typeface="Arial" panose="020B0604020202020204" pitchFamily="34" charset="0"/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  مالیات بر در آمد                                  20000000</a:t>
            </a: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سود انباشته                     106238800</a:t>
            </a: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 خلاصه حساب سود و زیان                   106238800</a:t>
            </a:r>
          </a:p>
          <a:p>
            <a:pPr rtl="1"/>
            <a:endParaRPr lang="fa-IR" altLang="zh-CN" sz="2000">
              <a:solidFill>
                <a:srgbClr val="FFCC00"/>
              </a:solidFill>
            </a:endParaRP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سود انباشته          5400000</a:t>
            </a:r>
          </a:p>
          <a:p>
            <a:pPr rtl="1"/>
            <a:r>
              <a:rPr lang="fa-IR" altLang="zh-CN" sz="2000">
                <a:solidFill>
                  <a:srgbClr val="FFCC00"/>
                </a:solidFill>
              </a:rPr>
              <a:t>                      سود سهام پرداختی                5400000</a:t>
            </a:r>
          </a:p>
        </p:txBody>
      </p:sp>
      <p:sp>
        <p:nvSpPr>
          <p:cNvPr id="261125" name="Line 5"/>
          <p:cNvSpPr>
            <a:spLocks noChangeShapeType="1"/>
          </p:cNvSpPr>
          <p:nvPr/>
        </p:nvSpPr>
        <p:spPr bwMode="auto">
          <a:xfrm>
            <a:off x="4267200" y="2667000"/>
            <a:ext cx="27432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61126" name="Line 6"/>
          <p:cNvSpPr>
            <a:spLocks noChangeShapeType="1"/>
          </p:cNvSpPr>
          <p:nvPr/>
        </p:nvSpPr>
        <p:spPr bwMode="auto">
          <a:xfrm>
            <a:off x="4343400" y="5181600"/>
            <a:ext cx="27432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  <p:sp>
        <p:nvSpPr>
          <p:cNvPr id="261127" name="Line 7"/>
          <p:cNvSpPr>
            <a:spLocks noChangeShapeType="1"/>
          </p:cNvSpPr>
          <p:nvPr/>
        </p:nvSpPr>
        <p:spPr bwMode="auto">
          <a:xfrm>
            <a:off x="4419600" y="4267200"/>
            <a:ext cx="26670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261128" name="Line 8"/>
          <p:cNvSpPr>
            <a:spLocks noChangeShapeType="1"/>
          </p:cNvSpPr>
          <p:nvPr/>
        </p:nvSpPr>
        <p:spPr bwMode="auto">
          <a:xfrm>
            <a:off x="4495800" y="6172200"/>
            <a:ext cx="25908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fa-IR"/>
          </a:p>
        </p:txBody>
      </p:sp>
    </p:spTree>
  </p:cSld>
  <p:clrMapOvr>
    <a:masterClrMapping/>
  </p:clrMapOvr>
  <p:transition spd="slow">
    <p:cover dir="u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Shimmer">
  <a:themeElements>
    <a:clrScheme name="Shimmer 2">
      <a:dk1>
        <a:srgbClr val="000099"/>
      </a:dk1>
      <a:lt1>
        <a:srgbClr val="FFFFFF"/>
      </a:lt1>
      <a:dk2>
        <a:srgbClr val="000066"/>
      </a:dk2>
      <a:lt2>
        <a:srgbClr val="EAEAEA"/>
      </a:lt2>
      <a:accent1>
        <a:srgbClr val="66CCFF"/>
      </a:accent1>
      <a:accent2>
        <a:srgbClr val="0066FF"/>
      </a:accent2>
      <a:accent3>
        <a:srgbClr val="AAAAB8"/>
      </a:accent3>
      <a:accent4>
        <a:srgbClr val="DADADA"/>
      </a:accent4>
      <a:accent5>
        <a:srgbClr val="B8E2FF"/>
      </a:accent5>
      <a:accent6>
        <a:srgbClr val="005CE7"/>
      </a:accent6>
      <a:hlink>
        <a:srgbClr val="FFFFCC"/>
      </a:hlink>
      <a:folHlink>
        <a:srgbClr val="99CC00"/>
      </a:folHlink>
    </a:clrScheme>
    <a:fontScheme name="Shimmer">
      <a:majorFont>
        <a:latin typeface="Tahoma"/>
        <a:ea typeface=""/>
        <a:cs typeface="Arial"/>
      </a:majorFont>
      <a:minorFont>
        <a:latin typeface="Tahoma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fa-IR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ahoma" panose="020B0604030504040204" pitchFamily="34" charset="0"/>
            <a:cs typeface="B Yagut" panose="00000400000000000000" pitchFamily="2" charset="-7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fa-IR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ahoma" panose="020B0604030504040204" pitchFamily="34" charset="0"/>
            <a:cs typeface="B Yagut" panose="00000400000000000000" pitchFamily="2" charset="-78"/>
          </a:defRPr>
        </a:defPPr>
      </a:lstStyle>
    </a:lnDef>
  </a:objectDefaults>
  <a:extraClrSchemeLst>
    <a:extraClrScheme>
      <a:clrScheme name="Shimmer 1">
        <a:dk1>
          <a:srgbClr val="BD3737"/>
        </a:dk1>
        <a:lt1>
          <a:srgbClr val="FFFFFF"/>
        </a:lt1>
        <a:dk2>
          <a:srgbClr val="721E1E"/>
        </a:dk2>
        <a:lt2>
          <a:srgbClr val="FFCC00"/>
        </a:lt2>
        <a:accent1>
          <a:srgbClr val="FF6600"/>
        </a:accent1>
        <a:accent2>
          <a:srgbClr val="CC3300"/>
        </a:accent2>
        <a:accent3>
          <a:srgbClr val="BCABAB"/>
        </a:accent3>
        <a:accent4>
          <a:srgbClr val="DADADA"/>
        </a:accent4>
        <a:accent5>
          <a:srgbClr val="FFB8AA"/>
        </a:accent5>
        <a:accent6>
          <a:srgbClr val="B92D00"/>
        </a:accent6>
        <a:hlink>
          <a:srgbClr val="F7CC2F"/>
        </a:hlink>
        <a:folHlink>
          <a:srgbClr val="C7C6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himmer 2">
        <a:dk1>
          <a:srgbClr val="000099"/>
        </a:dk1>
        <a:lt1>
          <a:srgbClr val="FFFFFF"/>
        </a:lt1>
        <a:dk2>
          <a:srgbClr val="000066"/>
        </a:dk2>
        <a:lt2>
          <a:srgbClr val="EAEAEA"/>
        </a:lt2>
        <a:accent1>
          <a:srgbClr val="66CCFF"/>
        </a:accent1>
        <a:accent2>
          <a:srgbClr val="0066FF"/>
        </a:accent2>
        <a:accent3>
          <a:srgbClr val="AAAAB8"/>
        </a:accent3>
        <a:accent4>
          <a:srgbClr val="DADADA"/>
        </a:accent4>
        <a:accent5>
          <a:srgbClr val="B8E2FF"/>
        </a:accent5>
        <a:accent6>
          <a:srgbClr val="005CE7"/>
        </a:accent6>
        <a:hlink>
          <a:srgbClr val="FFFFCC"/>
        </a:hlink>
        <a:folHlink>
          <a:srgbClr val="99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himmer 3">
        <a:dk1>
          <a:srgbClr val="6600CC"/>
        </a:dk1>
        <a:lt1>
          <a:srgbClr val="FFFFFF"/>
        </a:lt1>
        <a:dk2>
          <a:srgbClr val="4B0096"/>
        </a:dk2>
        <a:lt2>
          <a:srgbClr val="CDD7DF"/>
        </a:lt2>
        <a:accent1>
          <a:srgbClr val="9999FF"/>
        </a:accent1>
        <a:accent2>
          <a:srgbClr val="7850BA"/>
        </a:accent2>
        <a:accent3>
          <a:srgbClr val="B1AAC9"/>
        </a:accent3>
        <a:accent4>
          <a:srgbClr val="DADADA"/>
        </a:accent4>
        <a:accent5>
          <a:srgbClr val="CACAFF"/>
        </a:accent5>
        <a:accent6>
          <a:srgbClr val="6C48A8"/>
        </a:accent6>
        <a:hlink>
          <a:srgbClr val="00CCFF"/>
        </a:hlink>
        <a:folHlink>
          <a:srgbClr val="0796B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himmer 4">
        <a:dk1>
          <a:srgbClr val="55863C"/>
        </a:dk1>
        <a:lt1>
          <a:srgbClr val="FFFFFF"/>
        </a:lt1>
        <a:dk2>
          <a:srgbClr val="375F2F"/>
        </a:dk2>
        <a:lt2>
          <a:srgbClr val="D1EFB3"/>
        </a:lt2>
        <a:accent1>
          <a:srgbClr val="00CC66"/>
        </a:accent1>
        <a:accent2>
          <a:srgbClr val="8EAC66"/>
        </a:accent2>
        <a:accent3>
          <a:srgbClr val="AEB6AD"/>
        </a:accent3>
        <a:accent4>
          <a:srgbClr val="DADADA"/>
        </a:accent4>
        <a:accent5>
          <a:srgbClr val="AAE2B8"/>
        </a:accent5>
        <a:accent6>
          <a:srgbClr val="809B5C"/>
        </a:accent6>
        <a:hlink>
          <a:srgbClr val="B4EF7F"/>
        </a:hlink>
        <a:folHlink>
          <a:srgbClr val="F8F6A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himmer 5">
        <a:dk1>
          <a:srgbClr val="588073"/>
        </a:dk1>
        <a:lt1>
          <a:srgbClr val="FFFFFF"/>
        </a:lt1>
        <a:dk2>
          <a:srgbClr val="486768"/>
        </a:dk2>
        <a:lt2>
          <a:srgbClr val="DDDDDD"/>
        </a:lt2>
        <a:accent1>
          <a:srgbClr val="33CCCC"/>
        </a:accent1>
        <a:accent2>
          <a:srgbClr val="008871"/>
        </a:accent2>
        <a:accent3>
          <a:srgbClr val="B1B8B9"/>
        </a:accent3>
        <a:accent4>
          <a:srgbClr val="DADADA"/>
        </a:accent4>
        <a:accent5>
          <a:srgbClr val="ADE2E2"/>
        </a:accent5>
        <a:accent6>
          <a:srgbClr val="007B66"/>
        </a:accent6>
        <a:hlink>
          <a:srgbClr val="00CC99"/>
        </a:hlink>
        <a:folHlink>
          <a:srgbClr val="A8A8A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himmer 6">
        <a:dk1>
          <a:srgbClr val="6B6C75"/>
        </a:dk1>
        <a:lt1>
          <a:srgbClr val="FFFFFF"/>
        </a:lt1>
        <a:dk2>
          <a:srgbClr val="575863"/>
        </a:dk2>
        <a:lt2>
          <a:srgbClr val="FFFFCC"/>
        </a:lt2>
        <a:accent1>
          <a:srgbClr val="677481"/>
        </a:accent1>
        <a:accent2>
          <a:srgbClr val="697E5E"/>
        </a:accent2>
        <a:accent3>
          <a:srgbClr val="B4B4B7"/>
        </a:accent3>
        <a:accent4>
          <a:srgbClr val="DADADA"/>
        </a:accent4>
        <a:accent5>
          <a:srgbClr val="B8BCC1"/>
        </a:accent5>
        <a:accent6>
          <a:srgbClr val="5E7254"/>
        </a:accent6>
        <a:hlink>
          <a:srgbClr val="E9E77F"/>
        </a:hlink>
        <a:folHlink>
          <a:srgbClr val="D3A44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himmer 7">
        <a:dk1>
          <a:srgbClr val="000000"/>
        </a:dk1>
        <a:lt1>
          <a:srgbClr val="C4D6BE"/>
        </a:lt1>
        <a:dk2>
          <a:srgbClr val="339966"/>
        </a:dk2>
        <a:lt2>
          <a:srgbClr val="EFFBF0"/>
        </a:lt2>
        <a:accent1>
          <a:srgbClr val="DDDDDD"/>
        </a:accent1>
        <a:accent2>
          <a:srgbClr val="CCFF99"/>
        </a:accent2>
        <a:accent3>
          <a:srgbClr val="DEE8DB"/>
        </a:accent3>
        <a:accent4>
          <a:srgbClr val="000000"/>
        </a:accent4>
        <a:accent5>
          <a:srgbClr val="EBEBEB"/>
        </a:accent5>
        <a:accent6>
          <a:srgbClr val="B9E78A"/>
        </a:accent6>
        <a:hlink>
          <a:srgbClr val="009900"/>
        </a:hlink>
        <a:folHlink>
          <a:srgbClr val="33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himmer 8">
        <a:dk1>
          <a:srgbClr val="000000"/>
        </a:dk1>
        <a:lt1>
          <a:srgbClr val="D6DAE4"/>
        </a:lt1>
        <a:dk2>
          <a:srgbClr val="000099"/>
        </a:dk2>
        <a:lt2>
          <a:srgbClr val="FFFFFF"/>
        </a:lt2>
        <a:accent1>
          <a:srgbClr val="BFDEE3"/>
        </a:accent1>
        <a:accent2>
          <a:srgbClr val="C0C0C0"/>
        </a:accent2>
        <a:accent3>
          <a:srgbClr val="E8EAEF"/>
        </a:accent3>
        <a:accent4>
          <a:srgbClr val="000000"/>
        </a:accent4>
        <a:accent5>
          <a:srgbClr val="DCECEF"/>
        </a:accent5>
        <a:accent6>
          <a:srgbClr val="AEAEAE"/>
        </a:accent6>
        <a:hlink>
          <a:srgbClr val="3333CC"/>
        </a:hlink>
        <a:folHlink>
          <a:srgbClr val="5E93C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himmer 9">
        <a:dk1>
          <a:srgbClr val="4A2500"/>
        </a:dk1>
        <a:lt1>
          <a:srgbClr val="C2C0BA"/>
        </a:lt1>
        <a:dk2>
          <a:srgbClr val="788569"/>
        </a:dk2>
        <a:lt2>
          <a:srgbClr val="F4F4EC"/>
        </a:lt2>
        <a:accent1>
          <a:srgbClr val="E1DFC1"/>
        </a:accent1>
        <a:accent2>
          <a:srgbClr val="A5A7AF"/>
        </a:accent2>
        <a:accent3>
          <a:srgbClr val="DDDCD9"/>
        </a:accent3>
        <a:accent4>
          <a:srgbClr val="3E1E00"/>
        </a:accent4>
        <a:accent5>
          <a:srgbClr val="EEECDD"/>
        </a:accent5>
        <a:accent6>
          <a:srgbClr val="95979E"/>
        </a:accent6>
        <a:hlink>
          <a:srgbClr val="9C9800"/>
        </a:hlink>
        <a:folHlink>
          <a:srgbClr val="666633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Eclipse</Template>
  <TotalTime>3663</TotalTime>
  <Words>20568</Words>
  <Application>Microsoft Office PowerPoint</Application>
  <PresentationFormat>On-screen Show (4:3)</PresentationFormat>
  <Paragraphs>3941</Paragraphs>
  <Slides>282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282</vt:i4>
      </vt:variant>
    </vt:vector>
  </HeadingPairs>
  <TitlesOfParts>
    <vt:vector size="295" baseType="lpstr">
      <vt:lpstr>MS PGothic</vt:lpstr>
      <vt:lpstr>SimSun</vt:lpstr>
      <vt:lpstr>Andalus</vt:lpstr>
      <vt:lpstr>Arial</vt:lpstr>
      <vt:lpstr>B Esfehan</vt:lpstr>
      <vt:lpstr>B Jadid</vt:lpstr>
      <vt:lpstr>B Nasim</vt:lpstr>
      <vt:lpstr>B Titr</vt:lpstr>
      <vt:lpstr>B Yagut</vt:lpstr>
      <vt:lpstr>Tahoma</vt:lpstr>
      <vt:lpstr>Times New Roman</vt:lpstr>
      <vt:lpstr>Wingdings</vt:lpstr>
      <vt:lpstr>Shimmer</vt:lpstr>
      <vt:lpstr>PowerPoint Presentation</vt:lpstr>
      <vt:lpstr>PowerPoint Presentation</vt:lpstr>
      <vt:lpstr>    منبع درسی :     حسابداری صنعتی (1) تالیف دکتر محمد عرب مازار یزدی                                          از سری انتشارات دانشگاه پیام نور  تهیه کننده اسلاید :      دکتر سید حسن صالح نژاد                                                                                                    عضو هیات علمی دانشگاه پیام نور  </vt:lpstr>
      <vt:lpstr>هدف درس </vt:lpstr>
      <vt:lpstr>جایگاه درس </vt:lpstr>
      <vt:lpstr>طرح درس </vt:lpstr>
      <vt:lpstr>فصل اول </vt:lpstr>
      <vt:lpstr>مفهوم حسابداری بهای تمام شده )حسابداری صنعتی (        Cost accounting        </vt:lpstr>
      <vt:lpstr>کاربردهای حسابداری بهای تمام شده </vt:lpstr>
      <vt:lpstr>نمودار شماره 1-1 ارتباط بخش های سه گانه حسابداری را نشان میدهد :   </vt:lpstr>
      <vt:lpstr>نمودار شماره 2-1 تفاوت های حسابداری مدیریت و حسابداری مالی را نشان می دهد : </vt:lpstr>
      <vt:lpstr>تفاوت بهای تمام شده ، هزینه و زیان : </vt:lpstr>
      <vt:lpstr>PowerPoint Presentation</vt:lpstr>
      <vt:lpstr>PowerPoint Presentation</vt:lpstr>
      <vt:lpstr>PowerPoint Presentation</vt:lpstr>
      <vt:lpstr>فصل دوم </vt:lpstr>
      <vt:lpstr>PowerPoint Presentation</vt:lpstr>
      <vt:lpstr>1- طبقه بندی بر اساس عناصر تشکیل دهنده بهای تمام شده محصول :</vt:lpstr>
      <vt:lpstr>2- طبقه بندی بر اساس ارتباط با فرآیند تولید :</vt:lpstr>
      <vt:lpstr>PowerPoint Presentation</vt:lpstr>
      <vt:lpstr>3- طبقه بندی مفاهیم بهای تمام شده بر اساس رابطه با حجم تولید :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4- طبقه بندی مفاهیم بهای تمام شده بر اساس فعالیتهای مختلف (طبقه بندی طبیعی :( </vt:lpstr>
      <vt:lpstr>PowerPoint Presentation</vt:lpstr>
      <vt:lpstr>6- طبقه بندی مفاهیم بهای تمام براساس ملاحظات اقتصادی و تصمیم گیری : </vt:lpstr>
      <vt:lpstr>PowerPoint Presentation</vt:lpstr>
      <vt:lpstr>PowerPoint Presentation</vt:lpstr>
      <vt:lpstr>PowerPoint Presentation</vt:lpstr>
      <vt:lpstr>حل تمرین 2 (صفحه 41) :</vt:lpstr>
      <vt:lpstr>حل تمرین 4 (صفحه 41) :</vt:lpstr>
      <vt:lpstr>حل تمرین 6 (صفحه 42) :</vt:lpstr>
      <vt:lpstr>ادامه حل تمرین 6 (صفحه 42) :</vt:lpstr>
      <vt:lpstr>PowerPoint Presentation</vt:lpstr>
      <vt:lpstr>بهای تمام شده خدمات : </vt:lpstr>
      <vt:lpstr>PowerPoint Presentation</vt:lpstr>
      <vt:lpstr>PowerPoint Presentation</vt:lpstr>
      <vt:lpstr>PowerPoint Presentation</vt:lpstr>
      <vt:lpstr>حل تمرین 1 (صفحه 54) :</vt:lpstr>
      <vt:lpstr>PowerPoint Presentation</vt:lpstr>
      <vt:lpstr>PowerPoint Presentation</vt:lpstr>
      <vt:lpstr>حل تمرین 2 (صفحه 55) :</vt:lpstr>
      <vt:lpstr>ادامه حل تمرین 2 (صفحه 55) :</vt:lpstr>
      <vt:lpstr> ادامه حل تمرین 2 (صفحه 55) :</vt:lpstr>
      <vt:lpstr>PowerPoint Presentation</vt:lpstr>
      <vt:lpstr>بهای تمام شده کالا (مال التجاره ) در موسسات بازرگانی :</vt:lpstr>
      <vt:lpstr>PowerPoint Presentation</vt:lpstr>
      <vt:lpstr>PowerPoint Presentation</vt:lpstr>
      <vt:lpstr>PowerPoint Presentation</vt:lpstr>
      <vt:lpstr>حل تمرین 1 (صفحه 69) :</vt:lpstr>
      <vt:lpstr>ادامه حل تمرین 1 (صفحه 69) :</vt:lpstr>
      <vt:lpstr>حل تمرین 2 (صفحه 70  ) :</vt:lpstr>
      <vt:lpstr>ادامه حل تمرین 2 (صفحه 70  ) :</vt:lpstr>
      <vt:lpstr>PowerPoint Presentation</vt:lpstr>
      <vt:lpstr>بهای تمام شده کالا در موسسات تولیدی – نظام ادواری :</vt:lpstr>
      <vt:lpstr>PowerPoint Presentation</vt:lpstr>
      <vt:lpstr>PowerPoint Presentation</vt:lpstr>
      <vt:lpstr>PowerPoint Presentation</vt:lpstr>
      <vt:lpstr>نمودار 1-5 نحوه گردش اقلام بهای تمام شده در نظام هزینه یابی ادواری را نشان می دهد :</vt:lpstr>
      <vt:lpstr>PowerPoint Presentation</vt:lpstr>
      <vt:lpstr>PowerPoint Presentation</vt:lpstr>
      <vt:lpstr>PowerPoint Presentation</vt:lpstr>
      <vt:lpstr>شرکت تولیدی مهتاب ، صورت سود و زیان ، برای سال مالی منتهی به ...</vt:lpstr>
      <vt:lpstr>حل تمرین 2 (صفحه 104) :</vt:lpstr>
      <vt:lpstr>ادامه حل تمرین 2 (صفحه 104) :</vt:lpstr>
      <vt:lpstr>ادامه حل تمرین 2 (صفحه 104) :</vt:lpstr>
      <vt:lpstr>ادامه حل تمرین 2 (صفحه 104) :</vt:lpstr>
      <vt:lpstr>ادامه حل تمرین 2 (صفحه 104) :</vt:lpstr>
      <vt:lpstr>ادامه حل تمرین 2 (صفحه 104) :</vt:lpstr>
      <vt:lpstr>حل تمرین 3 (صفحه 105) :</vt:lpstr>
      <vt:lpstr>PowerPoint Presentation</vt:lpstr>
      <vt:lpstr>PowerPoint Presentation</vt:lpstr>
      <vt:lpstr>حل تمرین 4 (صفحه 106) :</vt:lpstr>
      <vt:lpstr>حل تمرین 5 (صفحه 107) :</vt:lpstr>
      <vt:lpstr>ادامه حل تمرین 5 (صفحه 107) :</vt:lpstr>
      <vt:lpstr>حل تمرین 6 (صفحه 107) :</vt:lpstr>
      <vt:lpstr>حل تمرین 7 (صفحه 108) :</vt:lpstr>
      <vt:lpstr>ادامه حل تمرین 7 (صفحه 108) :</vt:lpstr>
      <vt:lpstr>ادامه حل تمرین 7 (صفحه 108) :</vt:lpstr>
      <vt:lpstr>ادامه حل تمرین 7 (صفحه 108) :</vt:lpstr>
      <vt:lpstr>ادامه حل تمرین 7 (صفحه 108) :</vt:lpstr>
      <vt:lpstr>ادامه حل تمرین 7 (صفحه 108) :</vt:lpstr>
      <vt:lpstr>ادامه حل تمرین 7 (صفحه 108) :</vt:lpstr>
      <vt:lpstr>ادامه حل تمرین 7 (صفحه 108) :</vt:lpstr>
      <vt:lpstr>ادامه حل تمرین 7 (صفحه 108) :</vt:lpstr>
      <vt:lpstr>حل تمرین 8 (صفحه 109) :</vt:lpstr>
      <vt:lpstr>ادامه حل تمرین 8(صفحه 109) :</vt:lpstr>
      <vt:lpstr>ادامه حل تمرین 8 (صفحه 109) :</vt:lpstr>
      <vt:lpstr>ادامه حل تمرین 8 (صفحه 109) :</vt:lpstr>
      <vt:lpstr>ادامه حل تمرین 8 (صفحه 109) :</vt:lpstr>
      <vt:lpstr>ادامه حل تمرین 8 (صفحه 109) :</vt:lpstr>
      <vt:lpstr>ادامه حل تمرین 8 (صفحه 109) :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حل تمرین 9 (صفحه 111) :</vt:lpstr>
      <vt:lpstr>ادامه حل تمرین 9(صفحه 111) :</vt:lpstr>
      <vt:lpstr>ادامه حل تمرین 9(صفحه 111) :</vt:lpstr>
      <vt:lpstr>PowerPoint Presentation</vt:lpstr>
      <vt:lpstr>حسابداری مواد و بهای تمام شده آن :</vt:lpstr>
      <vt:lpstr>PowerPoint Presentation</vt:lpstr>
      <vt:lpstr>PowerPoint Presentation</vt:lpstr>
      <vt:lpstr>PowerPoint Presentation</vt:lpstr>
      <vt:lpstr>PowerPoint Presentation</vt:lpstr>
      <vt:lpstr>حل تمرین 6 (صفحه 142) :</vt:lpstr>
      <vt:lpstr>ادامه حل تمرین 6(صفحه 142) :</vt:lpstr>
      <vt:lpstr>ادامه حل تمرین 6(صفحه 142) :</vt:lpstr>
      <vt:lpstr>ادامه حل تمرین 6(صفحه 142) :</vt:lpstr>
      <vt:lpstr>ادامه حل تمرین 6(صفحه 142) :</vt:lpstr>
      <vt:lpstr>حل تمرین 1 (صفحه 143) :</vt:lpstr>
      <vt:lpstr>ادامه حل تمرین 1(صفحه 143) :</vt:lpstr>
      <vt:lpstr>حل تمرین 2 (صفحه 143) :</vt:lpstr>
      <vt:lpstr>ادامه حل تمرین 2(صفحه 143) :</vt:lpstr>
      <vt:lpstr>حل تمرین 3 (صفحه 144) :</vt:lpstr>
      <vt:lpstr>ادامه حل تمرین 3(صفحه 144) :</vt:lpstr>
      <vt:lpstr>PowerPoint Presentation</vt:lpstr>
      <vt:lpstr>PowerPoint Presentation</vt:lpstr>
      <vt:lpstr>PowerPoint Presentation</vt:lpstr>
      <vt:lpstr>PowerPoint Presentation</vt:lpstr>
      <vt:lpstr>حل تمرین 1 (صفحه 155) :</vt:lpstr>
      <vt:lpstr>ادامه حل تمرین 1(صفحه 155) :</vt:lpstr>
      <vt:lpstr>حل تمرین 2 (صفحه 155) :</vt:lpstr>
      <vt:lpstr>حل تمرین 3 (صفحه 155) :</vt:lpstr>
      <vt:lpstr>PowerPoint Presentation</vt:lpstr>
      <vt:lpstr>حسابداری هزینه های سربار :</vt:lpstr>
      <vt:lpstr>PowerPoint Presentation</vt:lpstr>
      <vt:lpstr>PowerPoint Presentation</vt:lpstr>
      <vt:lpstr>PowerPoint Presentation</vt:lpstr>
      <vt:lpstr>PowerPoint Presentation</vt:lpstr>
      <vt:lpstr>حل تمرین 2 (صفحه 183) :</vt:lpstr>
      <vt:lpstr>ادامه حل تمرین 2(صفحه 183) :</vt:lpstr>
      <vt:lpstr>حل تمرین 3 (صفحه 184) :</vt:lpstr>
      <vt:lpstr>ادامه حل تمرین 3(صفحه 184) :</vt:lpstr>
      <vt:lpstr>حل تمرین 3 (صفحه 186) :</vt:lpstr>
      <vt:lpstr>ادامه حل تمرین 3(صفحه 186) :</vt:lpstr>
      <vt:lpstr>ادامه حل تمرین 3(صفحه 186) :</vt:lpstr>
      <vt:lpstr>ادامه حل تمرین 3(صفحه 186) :</vt:lpstr>
      <vt:lpstr>ادامه حل تمرین 3(صفحه 186) :</vt:lpstr>
      <vt:lpstr>ادامه حل تمرین 3(صفحه 186) :</vt:lpstr>
      <vt:lpstr>ادامه حل تمرین 3(صفحه 186) :</vt:lpstr>
      <vt:lpstr>ادامه حل تمرین 3(صفحه 186) :</vt:lpstr>
      <vt:lpstr>ادامه حل تمرین 3(صفحه 186) :</vt:lpstr>
      <vt:lpstr>PowerPoint Presentation</vt:lpstr>
      <vt:lpstr>هزینه یابی سفارش کار : </vt:lpstr>
      <vt:lpstr>PowerPoint Presentation</vt:lpstr>
      <vt:lpstr>نمودار 1-9 جریان هزینه را در نظام هزینه یابی سفارش کار نشان می دهد :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حل تمرین 1 (صفحه 208) :</vt:lpstr>
      <vt:lpstr>PowerPoint Presentation</vt:lpstr>
      <vt:lpstr>حل تمرین 2 (صفحه 208) :</vt:lpstr>
      <vt:lpstr>حل تمرین3 (صفحه 208) :</vt:lpstr>
      <vt:lpstr>ادامه حل تمرین3 (صفحه 208) :</vt:lpstr>
      <vt:lpstr>ادامه حل تمرین 3(صفحه 208) :</vt:lpstr>
      <vt:lpstr>ادامه حل تمرین 3(صفحه 208) :</vt:lpstr>
      <vt:lpstr>حل تمرین 4 (صفحه 210) :</vt:lpstr>
      <vt:lpstr>PowerPoint Presentation</vt:lpstr>
      <vt:lpstr>PowerPoint Presentation</vt:lpstr>
      <vt:lpstr>حل تمرین 5 (صفحه 211) :</vt:lpstr>
      <vt:lpstr>ادامه حل تمرین 5(صفحه 211) :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حل تمرین 1 (صفحه 240) :</vt:lpstr>
      <vt:lpstr> ادامه حل تمرین 1 (صفحه 240) :</vt:lpstr>
      <vt:lpstr> ادامه حل تمرین 1 (صفحه 240) :</vt:lpstr>
      <vt:lpstr> ادامه حل تمرین 1 (صفحه 240) :</vt:lpstr>
      <vt:lpstr> ادامه حل تمرین 1 (صفحه 240) :</vt:lpstr>
      <vt:lpstr> ادامه حل تمرین 1 (صفحه 240) :</vt:lpstr>
      <vt:lpstr> ادامه حل تمرین 1 (صفحه 240) :</vt:lpstr>
      <vt:lpstr>حل تمرین 2 (صفحه 240) :</vt:lpstr>
      <vt:lpstr> ادامه حل تمرین 2 (صفحه 240) :</vt:lpstr>
      <vt:lpstr>ادامه حل تمرین 2 (صفحه 240) :</vt:lpstr>
      <vt:lpstr>حل تمرین 3 (صفحه 240) :</vt:lpstr>
      <vt:lpstr>ادامه حل تمرین 3 (صفحه 240) :</vt:lpstr>
      <vt:lpstr>ادامه حل تمرین 3 (صفحه 240) :</vt:lpstr>
      <vt:lpstr>ادامه حل تمرین 3 (صفحه 240) :</vt:lpstr>
      <vt:lpstr>ادامه حل تمرین 3 (صفحه 240) :</vt:lpstr>
      <vt:lpstr>حل مساله 4 (صفحه 241) :</vt:lpstr>
      <vt:lpstr>ادامه حل تمرین 4 (صفحه 241) :</vt:lpstr>
      <vt:lpstr>ادامه حل تمرین 4 (صفحه 241) :</vt:lpstr>
      <vt:lpstr>ادامه حل تمرین 4 (صفحه 241) :</vt:lpstr>
      <vt:lpstr>ادامه حل تمرین 4 (صفحه 241) :</vt:lpstr>
      <vt:lpstr>ادامه حل تمرین 4 (صفحه 241) :</vt:lpstr>
      <vt:lpstr> حل تمرین 5 (صفحه 242) :</vt:lpstr>
      <vt:lpstr> ادامه حل تمرین 5 (صفحه 242) :</vt:lpstr>
      <vt:lpstr> ادامه حل تمرین 5 (صفحه 242) :</vt:lpstr>
      <vt:lpstr>ادامه حل تمرین 5 (صفحه 242) :</vt:lpstr>
      <vt:lpstr>ادامه حل تمرین 5 (صفحه 242) :</vt:lpstr>
      <vt:lpstr>ادامه حل تمرین 5 (صفحه 242) :</vt:lpstr>
      <vt:lpstr>ادامه حل تمرین 5 (صفحه 242) :</vt:lpstr>
      <vt:lpstr>PowerPoint Presentation</vt:lpstr>
      <vt:lpstr>تاثیر کالای در جریان ساخت اول دوره بر محاسبه بهای تمام شده :</vt:lpstr>
      <vt:lpstr>PowerPoint Presentation</vt:lpstr>
      <vt:lpstr>PowerPoint Presentation</vt:lpstr>
      <vt:lpstr>نمودار شماره 1-11 نحوه گردش فیزیکی کار در جریان ساخت ابتدا و طی دوره و تبدیل آن به کار در جریان ساخت انتهای دوره و یا کالای تکمیل شده دپارتمان را نشان می دهد :</vt:lpstr>
      <vt:lpstr>مثال 1-11 هریک از کارخانجات آلفا و بتا طی مهرماه تعداد 6000 واحد کالا تکمیل نموده اند . آمار زیر مربوط به کالای در جریان ساخت در مهرماه است : </vt:lpstr>
      <vt:lpstr>PowerPoint Presentation</vt:lpstr>
      <vt:lpstr>PowerPoint Presentation</vt:lpstr>
      <vt:lpstr>PowerPoint Presentation</vt:lpstr>
      <vt:lpstr>PowerPoint Presentation</vt:lpstr>
      <vt:lpstr>گزارش هزینه های تولید به روش میانگین</vt:lpstr>
      <vt:lpstr>PowerPoint Presentation</vt:lpstr>
      <vt:lpstr>نمودار شماره 1-12 نحوه گردش اقلام بهای تمام شده طبق روش میانگین را نشان می دهد : </vt:lpstr>
      <vt:lpstr>PowerPoint Presentation</vt:lpstr>
      <vt:lpstr>حل مثال 1-12 :</vt:lpstr>
      <vt:lpstr>حل مثال 1-12 :</vt:lpstr>
      <vt:lpstr>PowerPoint Presentation</vt:lpstr>
      <vt:lpstr>PowerPoint Presentation</vt:lpstr>
      <vt:lpstr>PowerPoint Presentation</vt:lpstr>
      <vt:lpstr>گزارش بهای تمام شده تولید به روش اولین صادره از اولین وارده</vt:lpstr>
      <vt:lpstr>PowerPoint Presentation</vt:lpstr>
      <vt:lpstr>PowerPoint Presentation</vt:lpstr>
      <vt:lpstr>نمودار شماره 1-13 معادل آحاد تکمیل شده در دوره جاری برای یک دایره تولیدی از لحاظ هزینه های تبدیل با استفاده از روش اولین صادره از اولین وارده را نشان می دهد . در این نمودار فرض شده است که کالای در جریان ساخت اول دوره 20 واحد با درجه تکمیل 30 درصد بوده است . تعداد 80 واحد کالا در طی دوره شروع شده و تکمیل شده است و تعداد 20 واحد نیز با درجه تکمیل 60 درصد در جریان ساخت آخر دوره بوده است . </vt:lpstr>
      <vt:lpstr>PowerPoint Presentation</vt:lpstr>
      <vt:lpstr>حل تمرین 1 (صفحه 285) :</vt:lpstr>
      <vt:lpstr>ادامه حل تمرین1 (صفحه 285) :</vt:lpstr>
      <vt:lpstr>ادامه حل تمرین1 (صفحه 285) :</vt:lpstr>
      <vt:lpstr>حل تمرین 2 (صفحه 286) :</vt:lpstr>
      <vt:lpstr>حل تمرین 3 (صفحه 286) :</vt:lpstr>
      <vt:lpstr>حل تمرین 4 (صفحه 286) :</vt:lpstr>
      <vt:lpstr>ادامه حل تمرین 4 (صفحه 286) :</vt:lpstr>
      <vt:lpstr>حل تمرین 5 (صفحه 287) :</vt:lpstr>
      <vt:lpstr>ادامه حل تمرین5 (صفحه 287) :</vt:lpstr>
      <vt:lpstr>ادامه حل تمرین5 (صفحه 287) :</vt:lpstr>
      <vt:lpstr>ادامه حل تمرین5 (صفحه 287) :</vt:lpstr>
      <vt:lpstr>ادامه حل تمرین5 (صفحه 287) :</vt:lpstr>
      <vt:lpstr>ادامه حل تمرین5 (صفحه 287) :</vt:lpstr>
      <vt:lpstr>ادامه حل تمرین5 (صفحه 287) :</vt:lpstr>
      <vt:lpstr>ادامه حل تمرین5 (صفحه 287) :</vt:lpstr>
      <vt:lpstr> حل تمرین6(صفحه 288) :</vt:lpstr>
      <vt:lpstr>ادامه حل تمرین6 (صفحه 288) :</vt:lpstr>
      <vt:lpstr> حل تمرین7 (صفحه 288) :</vt:lpstr>
      <vt:lpstr>ادامه حل تمرین7 (صفحه 288) :</vt:lpstr>
      <vt:lpstr>ادامه حل تمرین7 (صفحه 288) :</vt:lpstr>
      <vt:lpstr>ادامه حل تمرین7 (صفحه 288) :</vt:lpstr>
      <vt:lpstr>حل تمرین 8 (صفحه 290) :</vt:lpstr>
      <vt:lpstr>ادامه حل تمرین8 (صفحه 290) :</vt:lpstr>
      <vt:lpstr>ادامه حل تمرین8 (صفحه 290) :</vt:lpstr>
      <vt:lpstr>ادامه حل تمرین8 (صفحه 290) :</vt:lpstr>
      <vt:lpstr>ادامه حل تمرین 9 (صفحه 291) :</vt:lpstr>
      <vt:lpstr>ادامه حل تمرین8 (صفحه 290) :</vt:lpstr>
      <vt:lpstr>ادامه حل تمرین8 (صفحه 290) :</vt:lpstr>
      <vt:lpstr>ادامه حل تمرین8 (صفحه 290) :</vt:lpstr>
      <vt:lpstr>حل تمرین 9 (صفحه 291) :</vt:lpstr>
      <vt:lpstr>ادامه حل تمرین 9 (صفحه 291) :</vt:lpstr>
      <vt:lpstr>PowerPoint Presentation</vt:lpstr>
      <vt:lpstr>ادامه حل تمرین 9 (صفحه 291) :</vt:lpstr>
      <vt:lpstr>PowerPoint Presentation</vt:lpstr>
      <vt:lpstr>PowerPoint Presentation</vt:lpstr>
      <vt:lpstr>هزینه یابی استاندارد :</vt:lpstr>
      <vt:lpstr>PowerPoint Presentation</vt:lpstr>
      <vt:lpstr>PowerPoint Presentation</vt:lpstr>
      <vt:lpstr> حل تمرین1(صفحه 319 ):</vt:lpstr>
      <vt:lpstr>ادامه  حل تمرین1(صفحه 319 ):</vt:lpstr>
      <vt:lpstr> حل تمرین2(صفحه 320 ):</vt:lpstr>
      <vt:lpstr> حل تمرین3(صفحه 320 ):</vt:lpstr>
      <vt:lpstr>ادامه  حل تمرین3(صفحه 320 ):</vt:lpstr>
      <vt:lpstr> حل تمرین4(صفحه 321 ):</vt:lpstr>
      <vt:lpstr> حل تمرین5(صفحه 322 ):</vt:lpstr>
      <vt:lpstr> حل تمرین5(صفحه 322 ):</vt:lpstr>
      <vt:lpstr> حل تمرین6(صفحه 323 ):</vt:lpstr>
      <vt:lpstr>ادامه حل تمرین6(صفحه 323 ):</vt:lpstr>
    </vt:vector>
  </TitlesOfParts>
  <Company>nour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Pishgam Rayaneh</dc:creator>
  <cp:lastModifiedBy>Shiva</cp:lastModifiedBy>
  <cp:revision>283</cp:revision>
  <dcterms:created xsi:type="dcterms:W3CDTF">2002-07-22T07:07:06Z</dcterms:created>
  <dcterms:modified xsi:type="dcterms:W3CDTF">2023-06-17T14:24:59Z</dcterms:modified>
</cp:coreProperties>
</file>